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258" r:id="rId3"/>
    <p:sldId id="298" r:id="rId4"/>
    <p:sldId id="267" r:id="rId5"/>
    <p:sldId id="284" r:id="rId6"/>
    <p:sldId id="288" r:id="rId7"/>
    <p:sldId id="283" r:id="rId8"/>
    <p:sldId id="274" r:id="rId9"/>
    <p:sldId id="286" r:id="rId10"/>
    <p:sldId id="287" r:id="rId11"/>
    <p:sldId id="269" r:id="rId12"/>
    <p:sldId id="285" r:id="rId13"/>
    <p:sldId id="271" r:id="rId14"/>
    <p:sldId id="289" r:id="rId15"/>
    <p:sldId id="290" r:id="rId16"/>
    <p:sldId id="291" r:id="rId17"/>
    <p:sldId id="292" r:id="rId18"/>
    <p:sldId id="293" r:id="rId19"/>
    <p:sldId id="294" r:id="rId20"/>
    <p:sldId id="295" r:id="rId21"/>
    <p:sldId id="296" r:id="rId22"/>
    <p:sldId id="300" r:id="rId23"/>
    <p:sldId id="297" r:id="rId24"/>
    <p:sldId id="299" r:id="rId25"/>
    <p:sldId id="301" r:id="rId26"/>
  </p:sldIdLst>
  <p:sldSz cx="9144000" cy="6858000" type="screen4x3"/>
  <p:notesSz cx="6735763" cy="9866313"/>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5" autoAdjust="0"/>
    <p:restoredTop sz="94660"/>
  </p:normalViewPr>
  <p:slideViewPr>
    <p:cSldViewPr>
      <p:cViewPr varScale="1">
        <p:scale>
          <a:sx n="67" d="100"/>
          <a:sy n="67" d="100"/>
        </p:scale>
        <p:origin x="143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5362" name="Rectangle 2"/>
          <p:cNvSpPr>
            <a:spLocks noGrp="1" noRot="1" noChangeArrowheads="1"/>
          </p:cNvSpPr>
          <p:nvPr>
            <p:ph type="ctrTitle"/>
          </p:nvPr>
        </p:nvSpPr>
        <p:spPr>
          <a:xfrm>
            <a:off x="685800" y="1981200"/>
            <a:ext cx="7772400" cy="1600200"/>
          </a:xfrm>
        </p:spPr>
        <p:txBody>
          <a:bodyPr/>
          <a:lstStyle>
            <a:lvl1pPr>
              <a:defRPr/>
            </a:lvl1pPr>
          </a:lstStyle>
          <a:p>
            <a:pPr lvl="0"/>
            <a:r>
              <a:rPr lang="ru-RU" noProof="0" smtClean="0"/>
              <a:t>Образец заголовка</a:t>
            </a:r>
          </a:p>
        </p:txBody>
      </p:sp>
      <p:sp>
        <p:nvSpPr>
          <p:cNvPr id="15363"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ru-RU" noProof="0" smtClean="0"/>
              <a:t>Образец подзаголовка</a:t>
            </a:r>
          </a:p>
        </p:txBody>
      </p:sp>
      <p:sp>
        <p:nvSpPr>
          <p:cNvPr id="15364" name="Rectangle 4"/>
          <p:cNvSpPr>
            <a:spLocks noGrp="1" noChangeArrowheads="1"/>
          </p:cNvSpPr>
          <p:nvPr>
            <p:ph type="dt" sz="quarter" idx="2"/>
          </p:nvPr>
        </p:nvSpPr>
        <p:spPr/>
        <p:txBody>
          <a:bodyPr/>
          <a:lstStyle>
            <a:lvl1pPr>
              <a:defRPr/>
            </a:lvl1pPr>
          </a:lstStyle>
          <a:p>
            <a:endParaRPr lang="ru-RU" dirty="0"/>
          </a:p>
        </p:txBody>
      </p:sp>
      <p:sp>
        <p:nvSpPr>
          <p:cNvPr id="15365" name="Rectangle 5"/>
          <p:cNvSpPr>
            <a:spLocks noGrp="1" noChangeArrowheads="1"/>
          </p:cNvSpPr>
          <p:nvPr>
            <p:ph type="ftr" sz="quarter" idx="3"/>
          </p:nvPr>
        </p:nvSpPr>
        <p:spPr/>
        <p:txBody>
          <a:bodyPr/>
          <a:lstStyle>
            <a:lvl1pPr>
              <a:defRPr/>
            </a:lvl1pPr>
          </a:lstStyle>
          <a:p>
            <a:endParaRPr lang="ru-RU" dirty="0"/>
          </a:p>
        </p:txBody>
      </p:sp>
      <p:sp>
        <p:nvSpPr>
          <p:cNvPr id="15366" name="Rectangle 6"/>
          <p:cNvSpPr>
            <a:spLocks noGrp="1" noChangeArrowheads="1"/>
          </p:cNvSpPr>
          <p:nvPr>
            <p:ph type="sldNum" sz="quarter" idx="4"/>
          </p:nvPr>
        </p:nvSpPr>
        <p:spPr/>
        <p:txBody>
          <a:bodyPr/>
          <a:lstStyle>
            <a:lvl1pPr>
              <a:defRPr/>
            </a:lvl1pPr>
          </a:lstStyle>
          <a:p>
            <a:fld id="{A0E37096-17AE-4C4C-B3DC-A118B11D24A7}" type="slidenum">
              <a:rPr lang="ru-RU"/>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86C5142C-286B-4D4A-A7D6-3D4434328785}" type="slidenum">
              <a:rPr lang="ru-RU"/>
              <a:pPr/>
              <a:t>‹#›</a:t>
            </a:fld>
            <a:endParaRPr lang="ru-RU" dirty="0"/>
          </a:p>
        </p:txBody>
      </p:sp>
    </p:spTree>
    <p:extLst>
      <p:ext uri="{BB962C8B-B14F-4D97-AF65-F5344CB8AC3E}">
        <p14:creationId xmlns:p14="http://schemas.microsoft.com/office/powerpoint/2010/main" val="738769947"/>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AC43D925-4E8D-4D92-84F0-5DF968ACF19C}" type="slidenum">
              <a:rPr lang="ru-RU"/>
              <a:pPr/>
              <a:t>‹#›</a:t>
            </a:fld>
            <a:endParaRPr lang="ru-RU" dirty="0"/>
          </a:p>
        </p:txBody>
      </p:sp>
    </p:spTree>
    <p:extLst>
      <p:ext uri="{BB962C8B-B14F-4D97-AF65-F5344CB8AC3E}">
        <p14:creationId xmlns:p14="http://schemas.microsoft.com/office/powerpoint/2010/main" val="1414636143"/>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mediaAndTx" preserve="1">
  <p:cSld name="Заголовок, клип мультимеди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smtClean="0"/>
              <a:t>Образец заголовка</a:t>
            </a:r>
            <a:endParaRPr lang="ru-RU"/>
          </a:p>
        </p:txBody>
      </p:sp>
      <p:sp>
        <p:nvSpPr>
          <p:cNvPr id="3" name="Мультимедиа 2"/>
          <p:cNvSpPr>
            <a:spLocks noGrp="1"/>
          </p:cNvSpPr>
          <p:nvPr>
            <p:ph type="media" sz="half" idx="1"/>
          </p:nvPr>
        </p:nvSpPr>
        <p:spPr>
          <a:xfrm>
            <a:off x="301625" y="1676400"/>
            <a:ext cx="4194175" cy="4422775"/>
          </a:xfrm>
        </p:spPr>
        <p:txBody>
          <a:bodyPr/>
          <a:lstStyle/>
          <a:p>
            <a:endParaRPr lang="ru-RU" dirty="0"/>
          </a:p>
        </p:txBody>
      </p:sp>
      <p:sp>
        <p:nvSpPr>
          <p:cNvPr id="4" name="Текст 3"/>
          <p:cNvSpPr>
            <a:spLocks noGrp="1"/>
          </p:cNvSpPr>
          <p:nvPr>
            <p:ph type="body" sz="half" idx="2"/>
          </p:nvPr>
        </p:nvSpPr>
        <p:spPr>
          <a:xfrm>
            <a:off x="4648200"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304800" y="6245225"/>
            <a:ext cx="2286000" cy="476250"/>
          </a:xfrm>
        </p:spPr>
        <p:txBody>
          <a:bodyPr/>
          <a:lstStyle>
            <a:lvl1pPr>
              <a:defRPr/>
            </a:lvl1pPr>
          </a:lstStyle>
          <a:p>
            <a:endParaRPr lang="ru-RU" dirty="0"/>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dirty="0"/>
          </a:p>
        </p:txBody>
      </p:sp>
      <p:sp>
        <p:nvSpPr>
          <p:cNvPr id="7" name="Номер слайда 6"/>
          <p:cNvSpPr>
            <a:spLocks noGrp="1"/>
          </p:cNvSpPr>
          <p:nvPr>
            <p:ph type="sldNum" sz="quarter" idx="12"/>
          </p:nvPr>
        </p:nvSpPr>
        <p:spPr>
          <a:xfrm>
            <a:off x="6553200" y="6245225"/>
            <a:ext cx="2286000" cy="476250"/>
          </a:xfrm>
        </p:spPr>
        <p:txBody>
          <a:bodyPr/>
          <a:lstStyle>
            <a:lvl1pPr>
              <a:defRPr/>
            </a:lvl1pPr>
          </a:lstStyle>
          <a:p>
            <a:fld id="{766B3474-56DE-488D-8512-E73301797D2C}" type="slidenum">
              <a:rPr lang="ru-RU"/>
              <a:pPr/>
              <a:t>‹#›</a:t>
            </a:fld>
            <a:endParaRPr lang="ru-RU" dirty="0"/>
          </a:p>
        </p:txBody>
      </p:sp>
    </p:spTree>
    <p:extLst>
      <p:ext uri="{BB962C8B-B14F-4D97-AF65-F5344CB8AC3E}">
        <p14:creationId xmlns:p14="http://schemas.microsoft.com/office/powerpoint/2010/main" val="2213833032"/>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Заголовок, текст и клип мультимеди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ультимедиа 3"/>
          <p:cNvSpPr>
            <a:spLocks noGrp="1"/>
          </p:cNvSpPr>
          <p:nvPr>
            <p:ph type="media" sz="half" idx="2"/>
          </p:nvPr>
        </p:nvSpPr>
        <p:spPr>
          <a:xfrm>
            <a:off x="4648200" y="1676400"/>
            <a:ext cx="4194175" cy="4422775"/>
          </a:xfrm>
        </p:spPr>
        <p:txBody>
          <a:bodyPr/>
          <a:lstStyle/>
          <a:p>
            <a:endParaRPr lang="ru-RU" dirty="0"/>
          </a:p>
        </p:txBody>
      </p:sp>
      <p:sp>
        <p:nvSpPr>
          <p:cNvPr id="5" name="Дата 4"/>
          <p:cNvSpPr>
            <a:spLocks noGrp="1"/>
          </p:cNvSpPr>
          <p:nvPr>
            <p:ph type="dt" sz="half" idx="10"/>
          </p:nvPr>
        </p:nvSpPr>
        <p:spPr>
          <a:xfrm>
            <a:off x="304800" y="6245225"/>
            <a:ext cx="2286000" cy="476250"/>
          </a:xfrm>
        </p:spPr>
        <p:txBody>
          <a:bodyPr/>
          <a:lstStyle>
            <a:lvl1pPr>
              <a:defRPr/>
            </a:lvl1pPr>
          </a:lstStyle>
          <a:p>
            <a:endParaRPr lang="ru-RU" dirty="0"/>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dirty="0"/>
          </a:p>
        </p:txBody>
      </p:sp>
      <p:sp>
        <p:nvSpPr>
          <p:cNvPr id="7" name="Номер слайда 6"/>
          <p:cNvSpPr>
            <a:spLocks noGrp="1"/>
          </p:cNvSpPr>
          <p:nvPr>
            <p:ph type="sldNum" sz="quarter" idx="12"/>
          </p:nvPr>
        </p:nvSpPr>
        <p:spPr>
          <a:xfrm>
            <a:off x="6553200" y="6245225"/>
            <a:ext cx="2286000" cy="476250"/>
          </a:xfrm>
        </p:spPr>
        <p:txBody>
          <a:bodyPr/>
          <a:lstStyle>
            <a:lvl1pPr>
              <a:defRPr/>
            </a:lvl1pPr>
          </a:lstStyle>
          <a:p>
            <a:fld id="{E6149482-AA8F-4CBC-AFE3-8C7FCA7F434E}" type="slidenum">
              <a:rPr lang="ru-RU"/>
              <a:pPr/>
              <a:t>‹#›</a:t>
            </a:fld>
            <a:endParaRPr lang="ru-RU" dirty="0"/>
          </a:p>
        </p:txBody>
      </p:sp>
    </p:spTree>
    <p:extLst>
      <p:ext uri="{BB962C8B-B14F-4D97-AF65-F5344CB8AC3E}">
        <p14:creationId xmlns:p14="http://schemas.microsoft.com/office/powerpoint/2010/main" val="44124065"/>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1FA00794-F9C9-456E-914A-7037271CBBB7}" type="slidenum">
              <a:rPr lang="ru-RU"/>
              <a:pPr/>
              <a:t>‹#›</a:t>
            </a:fld>
            <a:endParaRPr lang="ru-RU" dirty="0"/>
          </a:p>
        </p:txBody>
      </p:sp>
    </p:spTree>
    <p:extLst>
      <p:ext uri="{BB962C8B-B14F-4D97-AF65-F5344CB8AC3E}">
        <p14:creationId xmlns:p14="http://schemas.microsoft.com/office/powerpoint/2010/main" val="3896959904"/>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17914A6C-DADF-4C1E-A31B-B09BB8A2B2A8}" type="slidenum">
              <a:rPr lang="ru-RU"/>
              <a:pPr/>
              <a:t>‹#›</a:t>
            </a:fld>
            <a:endParaRPr lang="ru-RU" dirty="0"/>
          </a:p>
        </p:txBody>
      </p:sp>
    </p:spTree>
    <p:extLst>
      <p:ext uri="{BB962C8B-B14F-4D97-AF65-F5344CB8AC3E}">
        <p14:creationId xmlns:p14="http://schemas.microsoft.com/office/powerpoint/2010/main" val="3178965111"/>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01625"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6F8B0748-082F-42F3-BC58-934E7B1156B2}" type="slidenum">
              <a:rPr lang="ru-RU"/>
              <a:pPr/>
              <a:t>‹#›</a:t>
            </a:fld>
            <a:endParaRPr lang="ru-RU" dirty="0"/>
          </a:p>
        </p:txBody>
      </p:sp>
    </p:spTree>
    <p:extLst>
      <p:ext uri="{BB962C8B-B14F-4D97-AF65-F5344CB8AC3E}">
        <p14:creationId xmlns:p14="http://schemas.microsoft.com/office/powerpoint/2010/main" val="2557357680"/>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dirty="0"/>
          </a:p>
        </p:txBody>
      </p:sp>
      <p:sp>
        <p:nvSpPr>
          <p:cNvPr id="8" name="Нижний колонтитул 7"/>
          <p:cNvSpPr>
            <a:spLocks noGrp="1"/>
          </p:cNvSpPr>
          <p:nvPr>
            <p:ph type="ftr" sz="quarter" idx="11"/>
          </p:nvPr>
        </p:nvSpPr>
        <p:spPr/>
        <p:txBody>
          <a:bodyPr/>
          <a:lstStyle>
            <a:lvl1pPr>
              <a:defRPr/>
            </a:lvl1pPr>
          </a:lstStyle>
          <a:p>
            <a:endParaRPr lang="ru-RU" dirty="0"/>
          </a:p>
        </p:txBody>
      </p:sp>
      <p:sp>
        <p:nvSpPr>
          <p:cNvPr id="9" name="Номер слайда 8"/>
          <p:cNvSpPr>
            <a:spLocks noGrp="1"/>
          </p:cNvSpPr>
          <p:nvPr>
            <p:ph type="sldNum" sz="quarter" idx="12"/>
          </p:nvPr>
        </p:nvSpPr>
        <p:spPr/>
        <p:txBody>
          <a:bodyPr/>
          <a:lstStyle>
            <a:lvl1pPr>
              <a:defRPr/>
            </a:lvl1pPr>
          </a:lstStyle>
          <a:p>
            <a:fld id="{80BEE6E3-F16B-4828-AF72-11BEC47F668E}" type="slidenum">
              <a:rPr lang="ru-RU"/>
              <a:pPr/>
              <a:t>‹#›</a:t>
            </a:fld>
            <a:endParaRPr lang="ru-RU" dirty="0"/>
          </a:p>
        </p:txBody>
      </p:sp>
    </p:spTree>
    <p:extLst>
      <p:ext uri="{BB962C8B-B14F-4D97-AF65-F5344CB8AC3E}">
        <p14:creationId xmlns:p14="http://schemas.microsoft.com/office/powerpoint/2010/main" val="546599306"/>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dirty="0"/>
          </a:p>
        </p:txBody>
      </p:sp>
      <p:sp>
        <p:nvSpPr>
          <p:cNvPr id="4" name="Нижний колонтитул 3"/>
          <p:cNvSpPr>
            <a:spLocks noGrp="1"/>
          </p:cNvSpPr>
          <p:nvPr>
            <p:ph type="ftr" sz="quarter" idx="11"/>
          </p:nvPr>
        </p:nvSpPr>
        <p:spPr/>
        <p:txBody>
          <a:bodyPr/>
          <a:lstStyle>
            <a:lvl1pPr>
              <a:defRPr/>
            </a:lvl1pPr>
          </a:lstStyle>
          <a:p>
            <a:endParaRPr lang="ru-RU" dirty="0"/>
          </a:p>
        </p:txBody>
      </p:sp>
      <p:sp>
        <p:nvSpPr>
          <p:cNvPr id="5" name="Номер слайда 4"/>
          <p:cNvSpPr>
            <a:spLocks noGrp="1"/>
          </p:cNvSpPr>
          <p:nvPr>
            <p:ph type="sldNum" sz="quarter" idx="12"/>
          </p:nvPr>
        </p:nvSpPr>
        <p:spPr/>
        <p:txBody>
          <a:bodyPr/>
          <a:lstStyle>
            <a:lvl1pPr>
              <a:defRPr/>
            </a:lvl1pPr>
          </a:lstStyle>
          <a:p>
            <a:fld id="{A001B247-023D-42FF-8FF5-B9F6DED5CC34}" type="slidenum">
              <a:rPr lang="ru-RU"/>
              <a:pPr/>
              <a:t>‹#›</a:t>
            </a:fld>
            <a:endParaRPr lang="ru-RU" dirty="0"/>
          </a:p>
        </p:txBody>
      </p:sp>
    </p:spTree>
    <p:extLst>
      <p:ext uri="{BB962C8B-B14F-4D97-AF65-F5344CB8AC3E}">
        <p14:creationId xmlns:p14="http://schemas.microsoft.com/office/powerpoint/2010/main" val="2421601265"/>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dirty="0"/>
          </a:p>
        </p:txBody>
      </p:sp>
      <p:sp>
        <p:nvSpPr>
          <p:cNvPr id="3" name="Нижний колонтитул 2"/>
          <p:cNvSpPr>
            <a:spLocks noGrp="1"/>
          </p:cNvSpPr>
          <p:nvPr>
            <p:ph type="ftr" sz="quarter" idx="11"/>
          </p:nvPr>
        </p:nvSpPr>
        <p:spPr/>
        <p:txBody>
          <a:bodyPr/>
          <a:lstStyle>
            <a:lvl1pPr>
              <a:defRPr/>
            </a:lvl1pPr>
          </a:lstStyle>
          <a:p>
            <a:endParaRPr lang="ru-RU" dirty="0"/>
          </a:p>
        </p:txBody>
      </p:sp>
      <p:sp>
        <p:nvSpPr>
          <p:cNvPr id="4" name="Номер слайда 3"/>
          <p:cNvSpPr>
            <a:spLocks noGrp="1"/>
          </p:cNvSpPr>
          <p:nvPr>
            <p:ph type="sldNum" sz="quarter" idx="12"/>
          </p:nvPr>
        </p:nvSpPr>
        <p:spPr/>
        <p:txBody>
          <a:bodyPr/>
          <a:lstStyle>
            <a:lvl1pPr>
              <a:defRPr/>
            </a:lvl1pPr>
          </a:lstStyle>
          <a:p>
            <a:fld id="{62C546A4-C37D-4282-9868-43A1769AE2CD}" type="slidenum">
              <a:rPr lang="ru-RU"/>
              <a:pPr/>
              <a:t>‹#›</a:t>
            </a:fld>
            <a:endParaRPr lang="ru-RU" dirty="0"/>
          </a:p>
        </p:txBody>
      </p:sp>
    </p:spTree>
    <p:extLst>
      <p:ext uri="{BB962C8B-B14F-4D97-AF65-F5344CB8AC3E}">
        <p14:creationId xmlns:p14="http://schemas.microsoft.com/office/powerpoint/2010/main" val="2408427207"/>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BD9C99BE-B19A-4E3E-A6E4-2AF948947C7B}" type="slidenum">
              <a:rPr lang="ru-RU"/>
              <a:pPr/>
              <a:t>‹#›</a:t>
            </a:fld>
            <a:endParaRPr lang="ru-RU" dirty="0"/>
          </a:p>
        </p:txBody>
      </p:sp>
    </p:spTree>
    <p:extLst>
      <p:ext uri="{BB962C8B-B14F-4D97-AF65-F5344CB8AC3E}">
        <p14:creationId xmlns:p14="http://schemas.microsoft.com/office/powerpoint/2010/main" val="3939596144"/>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C505FD2C-310B-4434-9707-6CC87078D255}" type="slidenum">
              <a:rPr lang="ru-RU"/>
              <a:pPr/>
              <a:t>‹#›</a:t>
            </a:fld>
            <a:endParaRPr lang="ru-RU" dirty="0"/>
          </a:p>
        </p:txBody>
      </p:sp>
    </p:spTree>
    <p:extLst>
      <p:ext uri="{BB962C8B-B14F-4D97-AF65-F5344CB8AC3E}">
        <p14:creationId xmlns:p14="http://schemas.microsoft.com/office/powerpoint/2010/main" val="1834635530"/>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339"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34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FFFFFF"/>
                  </a:outerShdw>
                </a:effectLst>
              </a:defRPr>
            </a:lvl1pPr>
          </a:lstStyle>
          <a:p>
            <a:endParaRPr lang="ru-RU" dirty="0"/>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FFFFFF"/>
                  </a:outerShdw>
                </a:effectLst>
              </a:defRPr>
            </a:lvl1pPr>
          </a:lstStyle>
          <a:p>
            <a:endParaRPr lang="ru-RU" dirty="0"/>
          </a:p>
        </p:txBody>
      </p:sp>
      <p:sp>
        <p:nvSpPr>
          <p:cNvPr id="1434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FFFFFF"/>
                  </a:outerShdw>
                </a:effectLst>
              </a:defRPr>
            </a:lvl1pPr>
          </a:lstStyle>
          <a:p>
            <a:fld id="{C065C002-686B-4C0C-815D-FD94CDC31F59}" type="slidenum">
              <a:rPr lang="ru-RU"/>
              <a:pPr/>
              <a:t>‹#›</a:t>
            </a:fld>
            <a:endParaRPr lang="ru-RU"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ctrTitle"/>
          </p:nvPr>
        </p:nvSpPr>
        <p:spPr>
          <a:xfrm>
            <a:off x="381000" y="1447800"/>
            <a:ext cx="8077200" cy="3352800"/>
          </a:xfrm>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lstStyle/>
          <a:p>
            <a:r>
              <a:rPr lang="en-US" sz="6600" b="1" i="1" dirty="0" smtClean="0">
                <a:solidFill>
                  <a:srgbClr val="FF0000"/>
                </a:solidFill>
                <a:latin typeface="PMingLiU" panose="02020500000000000000" pitchFamily="18" charset="-120"/>
                <a:ea typeface="PMingLiU" panose="02020500000000000000" pitchFamily="18" charset="-120"/>
              </a:rPr>
              <a:t/>
            </a:r>
            <a:br>
              <a:rPr lang="en-US" sz="6600" b="1" i="1" dirty="0" smtClean="0">
                <a:solidFill>
                  <a:srgbClr val="FF0000"/>
                </a:solidFill>
                <a:latin typeface="PMingLiU" panose="02020500000000000000" pitchFamily="18" charset="-120"/>
                <a:ea typeface="PMingLiU" panose="02020500000000000000" pitchFamily="18" charset="-120"/>
              </a:rPr>
            </a:br>
            <a:r>
              <a:rPr lang="en-US" sz="6600" b="1" i="1" dirty="0" smtClean="0">
                <a:solidFill>
                  <a:srgbClr val="FF0000"/>
                </a:solidFill>
                <a:latin typeface="PMingLiU" panose="02020500000000000000" pitchFamily="18" charset="-120"/>
                <a:ea typeface="PMingLiU" panose="02020500000000000000" pitchFamily="18" charset="-120"/>
              </a:rPr>
              <a:t>AKKORD</a:t>
            </a:r>
            <a:endParaRPr lang="ru-RU" sz="6600" b="1" i="1" dirty="0">
              <a:solidFill>
                <a:srgbClr val="FF0000"/>
              </a:solidFill>
              <a:latin typeface="PMingLiU" panose="02020500000000000000" pitchFamily="18" charset="-120"/>
              <a:ea typeface="PMingLiU" panose="02020500000000000000" pitchFamily="18" charset="-120"/>
            </a:endParaRPr>
          </a:p>
        </p:txBody>
      </p:sp>
      <p:sp>
        <p:nvSpPr>
          <p:cNvPr id="6" name="Rectangle 2"/>
          <p:cNvSpPr txBox="1">
            <a:spLocks noRot="1" noChangeArrowheads="1"/>
          </p:cNvSpPr>
          <p:nvPr/>
        </p:nvSpPr>
        <p:spPr bwMode="auto">
          <a:xfrm>
            <a:off x="381000" y="5521464"/>
            <a:ext cx="6405563"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kern="1200">
                <a:solidFill>
                  <a:schemeClr val="lt1"/>
                </a:solidFill>
                <a:effectLst>
                  <a:outerShdw blurRad="38100" dist="38100" dir="2700000" algn="tl">
                    <a:srgbClr val="000000"/>
                  </a:outerShdw>
                </a:effectLst>
                <a:latin typeface="+mn-lt"/>
                <a:ea typeface="+mn-ea"/>
                <a:cs typeface="+mn-cs"/>
              </a:defRPr>
            </a:lvl1pPr>
            <a:lvl2pPr algn="ctr" rtl="0" fontAlgn="base">
              <a:spcBef>
                <a:spcPct val="0"/>
              </a:spcBef>
              <a:spcAft>
                <a:spcPct val="0"/>
              </a:spcAft>
              <a:defRPr sz="4400">
                <a:solidFill>
                  <a:schemeClr val="lt1"/>
                </a:solidFill>
                <a:effectLst>
                  <a:outerShdw blurRad="38100" dist="38100" dir="2700000" algn="tl">
                    <a:srgbClr val="000000"/>
                  </a:outerShdw>
                </a:effectLst>
                <a:latin typeface="+mn-lt"/>
                <a:ea typeface="+mn-ea"/>
                <a:cs typeface="+mn-cs"/>
              </a:defRPr>
            </a:lvl2pPr>
            <a:lvl3pPr algn="ctr" rtl="0" fontAlgn="base">
              <a:spcBef>
                <a:spcPct val="0"/>
              </a:spcBef>
              <a:spcAft>
                <a:spcPct val="0"/>
              </a:spcAft>
              <a:defRPr sz="4400">
                <a:solidFill>
                  <a:schemeClr val="lt1"/>
                </a:solidFill>
                <a:effectLst>
                  <a:outerShdw blurRad="38100" dist="38100" dir="2700000" algn="tl">
                    <a:srgbClr val="000000"/>
                  </a:outerShdw>
                </a:effectLst>
                <a:latin typeface="+mn-lt"/>
                <a:ea typeface="+mn-ea"/>
                <a:cs typeface="+mn-cs"/>
              </a:defRPr>
            </a:lvl3pPr>
            <a:lvl4pPr algn="ctr" rtl="0" fontAlgn="base">
              <a:spcBef>
                <a:spcPct val="0"/>
              </a:spcBef>
              <a:spcAft>
                <a:spcPct val="0"/>
              </a:spcAft>
              <a:defRPr sz="4400">
                <a:solidFill>
                  <a:schemeClr val="lt1"/>
                </a:solidFill>
                <a:effectLst>
                  <a:outerShdw blurRad="38100" dist="38100" dir="2700000" algn="tl">
                    <a:srgbClr val="000000"/>
                  </a:outerShdw>
                </a:effectLst>
                <a:latin typeface="+mn-lt"/>
                <a:ea typeface="+mn-ea"/>
                <a:cs typeface="+mn-cs"/>
              </a:defRPr>
            </a:lvl4pPr>
            <a:lvl5pPr algn="ctr" rtl="0" fontAlgn="base">
              <a:spcBef>
                <a:spcPct val="0"/>
              </a:spcBef>
              <a:spcAft>
                <a:spcPct val="0"/>
              </a:spcAft>
              <a:defRPr sz="4400">
                <a:solidFill>
                  <a:schemeClr val="lt1"/>
                </a:solidFill>
                <a:effectLst>
                  <a:outerShdw blurRad="38100" dist="38100" dir="2700000" algn="tl">
                    <a:srgbClr val="000000"/>
                  </a:outerShdw>
                </a:effectLst>
                <a:latin typeface="+mn-lt"/>
                <a:ea typeface="+mn-ea"/>
                <a:cs typeface="+mn-cs"/>
              </a:defRPr>
            </a:lvl5pPr>
            <a:lvl6pPr marL="457200" algn="ctr" rtl="0" fontAlgn="base">
              <a:spcBef>
                <a:spcPct val="0"/>
              </a:spcBef>
              <a:spcAft>
                <a:spcPct val="0"/>
              </a:spcAft>
              <a:defRPr sz="4400">
                <a:solidFill>
                  <a:schemeClr val="lt1"/>
                </a:solidFill>
                <a:effectLst>
                  <a:outerShdw blurRad="38100" dist="38100" dir="2700000" algn="tl">
                    <a:srgbClr val="000000"/>
                  </a:outerShdw>
                </a:effectLst>
                <a:latin typeface="+mn-lt"/>
                <a:ea typeface="+mn-ea"/>
                <a:cs typeface="+mn-cs"/>
              </a:defRPr>
            </a:lvl6pPr>
            <a:lvl7pPr marL="914400" algn="ctr" rtl="0" fontAlgn="base">
              <a:spcBef>
                <a:spcPct val="0"/>
              </a:spcBef>
              <a:spcAft>
                <a:spcPct val="0"/>
              </a:spcAft>
              <a:defRPr sz="4400">
                <a:solidFill>
                  <a:schemeClr val="lt1"/>
                </a:solidFill>
                <a:effectLst>
                  <a:outerShdw blurRad="38100" dist="38100" dir="2700000" algn="tl">
                    <a:srgbClr val="000000"/>
                  </a:outerShdw>
                </a:effectLst>
                <a:latin typeface="+mn-lt"/>
                <a:ea typeface="+mn-ea"/>
                <a:cs typeface="+mn-cs"/>
              </a:defRPr>
            </a:lvl7pPr>
            <a:lvl8pPr marL="1371600" algn="ctr" rtl="0" fontAlgn="base">
              <a:spcBef>
                <a:spcPct val="0"/>
              </a:spcBef>
              <a:spcAft>
                <a:spcPct val="0"/>
              </a:spcAft>
              <a:defRPr sz="4400">
                <a:solidFill>
                  <a:schemeClr val="lt1"/>
                </a:solidFill>
                <a:effectLst>
                  <a:outerShdw blurRad="38100" dist="38100" dir="2700000" algn="tl">
                    <a:srgbClr val="000000"/>
                  </a:outerShdw>
                </a:effectLst>
                <a:latin typeface="+mn-lt"/>
                <a:ea typeface="+mn-ea"/>
                <a:cs typeface="+mn-cs"/>
              </a:defRPr>
            </a:lvl8pPr>
            <a:lvl9pPr marL="1828800" algn="ctr" rtl="0" fontAlgn="base">
              <a:spcBef>
                <a:spcPct val="0"/>
              </a:spcBef>
              <a:spcAft>
                <a:spcPct val="0"/>
              </a:spcAft>
              <a:defRPr sz="4400">
                <a:solidFill>
                  <a:schemeClr val="lt1"/>
                </a:solidFill>
                <a:effectLst>
                  <a:outerShdw blurRad="38100" dist="38100" dir="2700000" algn="tl">
                    <a:srgbClr val="000000"/>
                  </a:outerShdw>
                </a:effectLst>
                <a:latin typeface="+mn-lt"/>
                <a:ea typeface="+mn-ea"/>
                <a:cs typeface="+mn-cs"/>
              </a:defRPr>
            </a:lvl9pPr>
          </a:lstStyle>
          <a:p>
            <a:pPr algn="l"/>
            <a:r>
              <a:rPr lang="en-US" sz="2400" b="1" i="1" dirty="0" smtClean="0">
                <a:solidFill>
                  <a:srgbClr val="FF0000"/>
                </a:solidFill>
                <a:ea typeface="PMingLiU" panose="02020500000000000000" pitchFamily="18" charset="-120"/>
              </a:rPr>
              <a:t>BAJARDI:SUNNATILLAYEV </a:t>
            </a:r>
            <a:r>
              <a:rPr lang="en-US" sz="2400" b="1" i="1" dirty="0" smtClean="0">
                <a:solidFill>
                  <a:srgbClr val="FF0000"/>
                </a:solidFill>
                <a:ea typeface="PMingLiU" panose="02020500000000000000" pitchFamily="18" charset="-120"/>
              </a:rPr>
              <a:t>KAMOLIDDIN</a:t>
            </a:r>
            <a:endParaRPr lang="en-US" sz="2400" b="1" i="1" dirty="0" smtClean="0">
              <a:solidFill>
                <a:srgbClr val="FF0000"/>
              </a:solidFill>
              <a:ea typeface="PMingLiU" panose="02020500000000000000" pitchFamily="18" charset="-120"/>
            </a:endParaRPr>
          </a:p>
          <a:p>
            <a:pPr algn="l"/>
            <a:r>
              <a:rPr lang="en-US" sz="2400" b="1" i="1" dirty="0" smtClean="0">
                <a:solidFill>
                  <a:srgbClr val="FF0000"/>
                </a:solidFill>
                <a:ea typeface="PMingLiU" panose="02020500000000000000" pitchFamily="18" charset="-120"/>
              </a:rPr>
              <a:t>TEKSHIRDI:TURSUNOVA R.</a:t>
            </a:r>
            <a:endParaRPr lang="ru-RU" sz="2400" b="1" i="1" dirty="0">
              <a:solidFill>
                <a:srgbClr val="FF0000"/>
              </a:solidFill>
              <a:ea typeface="PMingLiU" panose="02020500000000000000" pitchFamily="18" charset="-120"/>
            </a:endParaRPr>
          </a:p>
        </p:txBody>
      </p:sp>
      <p:sp>
        <p:nvSpPr>
          <p:cNvPr id="7" name="Прямоугольник 10"/>
          <p:cNvSpPr>
            <a:spLocks noChangeArrowheads="1"/>
          </p:cNvSpPr>
          <p:nvPr/>
        </p:nvSpPr>
        <p:spPr bwMode="auto">
          <a:xfrm>
            <a:off x="190500" y="0"/>
            <a:ext cx="8953500" cy="120032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effectLst>
            <a:softEdge rad="127000"/>
          </a:effectLst>
          <a:extLst/>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400" b="1" dirty="0"/>
              <a:t>O’ZBEKISTON DAVLAT SAN’AT VA MADANIYAT INSTITUTI </a:t>
            </a:r>
            <a:endParaRPr lang="ru-RU" sz="2400" dirty="0"/>
          </a:p>
          <a:p>
            <a:pPr algn="ctr"/>
            <a:r>
              <a:rPr lang="en-US" sz="2400" b="1" dirty="0"/>
              <a:t>“XALQ IJODIYOTI” FAKULTETI</a:t>
            </a:r>
            <a:endParaRPr lang="ru-RU" sz="2400" dirty="0"/>
          </a:p>
          <a:p>
            <a:pPr algn="ctr"/>
            <a:r>
              <a:rPr lang="en-US" sz="2400" b="1" dirty="0" smtClean="0"/>
              <a:t>“MUSIQA NAZARIYASI” FANIDAN</a:t>
            </a:r>
            <a:endParaRPr lang="ru-RU" sz="2400" dirty="0"/>
          </a:p>
        </p:txBody>
      </p:sp>
      <p:pic>
        <p:nvPicPr>
          <p:cNvPr id="8" name="Picture 2" descr="DSMI_fin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1467121"/>
            <a:ext cx="1919389" cy="168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LDAQCHI-">
            <a:hlinkClick r:id="" action="ppaction://media"/>
          </p:cNvPr>
          <p:cNvPicPr>
            <a:picLocks noChangeAspect="1"/>
          </p:cNvPicPr>
          <p:nvPr>
            <a:audioFile r:link="rId1"/>
            <p:extLst>
              <p:ext uri="{DAA4B4D4-6D71-4841-9C94-3DE7FCFB9230}">
                <p14:media xmlns:p14="http://schemas.microsoft.com/office/powerpoint/2010/main" r:embed="rId2">
                  <p14:trim end="246670"/>
                </p14:media>
              </p:ext>
            </p:extLst>
          </p:nvPr>
        </p:nvPicPr>
        <p:blipFill>
          <a:blip r:embed="rId6"/>
          <a:stretch>
            <a:fillRect/>
          </a:stretch>
        </p:blipFill>
        <p:spPr>
          <a:xfrm>
            <a:off x="9139237" y="3189519"/>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sndAc>
          <p:endSnd/>
        </p:sndAc>
      </p:transition>
    </mc:Choice>
    <mc:Fallback xmlns="">
      <p:transition spd="slow" advTm="1000">
        <p:fade/>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21" presetClass="entr" presetSubtype="4" fill="hold" grpId="2" nodeType="after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heel(4)">
                                      <p:cBhvr>
                                        <p:cTn id="10" dur="10"/>
                                        <p:tgtEl>
                                          <p:spTgt spid="4098"/>
                                        </p:tgtEl>
                                      </p:cBhvr>
                                    </p:animEffect>
                                  </p:childTnLst>
                                </p:cTn>
                              </p:par>
                            </p:childTnLst>
                          </p:cTn>
                        </p:par>
                        <p:par>
                          <p:cTn id="11" fill="hold">
                            <p:stCondLst>
                              <p:cond delay="10"/>
                            </p:stCondLst>
                            <p:childTnLst>
                              <p:par>
                                <p:cTn id="12" presetID="21"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4)">
                                      <p:cBhvr>
                                        <p:cTn id="14" dur="2000"/>
                                        <p:tgtEl>
                                          <p:spTgt spid="6"/>
                                        </p:tgtEl>
                                      </p:cBhvr>
                                    </p:animEffect>
                                  </p:childTnLst>
                                </p:cTn>
                              </p:par>
                            </p:childTnLst>
                          </p:cTn>
                        </p:par>
                        <p:par>
                          <p:cTn id="15" fill="hold">
                            <p:stCondLst>
                              <p:cond delay="2010"/>
                            </p:stCondLst>
                            <p:childTnLst>
                              <p:par>
                                <p:cTn id="16" presetID="6" presetClass="entr" presetSubtype="16" fill="hold" grpId="0" nodeType="afterEffect">
                                  <p:stCondLst>
                                    <p:cond delay="0"/>
                                  </p:stCondLst>
                                  <p:iterate type="wd">
                                    <p:tmPct val="10000"/>
                                  </p:iterate>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par>
                          <p:cTn id="19" fill="hold">
                            <p:stCondLst>
                              <p:cond delay="7010"/>
                            </p:stCondLst>
                            <p:childTnLst>
                              <p:par>
                                <p:cTn id="20" presetID="6" presetClass="entr" presetSubtype="16" fill="hold" nodeType="afterEffect">
                                  <p:stCondLst>
                                    <p:cond delay="0"/>
                                  </p:stCondLst>
                                  <p:iterate type="wd">
                                    <p:tmPct val="10000"/>
                                  </p:iterate>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3" repeatCount="indefinite" fill="hold" display="0">
                  <p:stCondLst>
                    <p:cond delay="indefinite"/>
                  </p:stCondLst>
                  <p:endCondLst>
                    <p:cond evt="onStopAudio" delay="0">
                      <p:tgtEl>
                        <p:sldTgt/>
                      </p:tgtEl>
                    </p:cond>
                  </p:endCondLst>
                </p:cTn>
                <p:tgtEl>
                  <p:spTgt spid="4"/>
                </p:tgtEl>
              </p:cMediaNode>
            </p:audio>
          </p:childTnLst>
        </p:cTn>
      </p:par>
    </p:tnLst>
    <p:bldLst>
      <p:bldP spid="4098" grpId="2" animBg="1"/>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flipV="1">
            <a:off x="228600" y="82615"/>
            <a:ext cx="8305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60363"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60363"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Quyida</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major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va</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minor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uchtovushliklari</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aylanishining</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interval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tuzilishi</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tartibi</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keltirilgan</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ru-RU" sz="2400" b="0" i="0" u="none" strike="noStrike" cap="none" normalizeH="0" baseline="0" dirty="0" smtClean="0">
              <a:ln>
                <a:noFill/>
              </a:ln>
              <a:solidFill>
                <a:schemeClr val="tx1"/>
              </a:solidFill>
              <a:effectLst/>
              <a:latin typeface="Arial" panose="020B0604020202020204" pitchFamily="34" charset="0"/>
            </a:endParaRPr>
          </a:p>
          <a:p>
            <a:pPr marL="0" marR="0" lvl="0" indent="360363"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Major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sekstakkordi</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   kich.3 </a:t>
            </a:r>
            <a:r>
              <a:rPr kumimoji="0" lang="uz-Cyrl-UZ"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sof</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4;</a:t>
            </a:r>
            <a:endParaRPr kumimoji="0" lang="ru-RU" sz="2400" b="0" i="0" u="none" strike="noStrike" cap="none" normalizeH="0" baseline="0" dirty="0" smtClean="0">
              <a:ln>
                <a:noFill/>
              </a:ln>
              <a:solidFill>
                <a:schemeClr val="tx1"/>
              </a:solidFill>
              <a:effectLst/>
              <a:latin typeface="Arial" panose="020B0604020202020204" pitchFamily="34" charset="0"/>
            </a:endParaRPr>
          </a:p>
          <a:p>
            <a:pPr marL="0" marR="0" lvl="0" indent="360363"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Minor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sekstakkordi</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   kat.3 </a:t>
            </a:r>
            <a:r>
              <a:rPr kumimoji="0" lang="uz-Cyrl-UZ"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sof</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4;</a:t>
            </a:r>
            <a:endParaRPr kumimoji="0" lang="ru-RU" sz="2400" b="0" i="0" u="none" strike="noStrike" cap="none" normalizeH="0" baseline="0" dirty="0" smtClean="0">
              <a:ln>
                <a:noFill/>
              </a:ln>
              <a:solidFill>
                <a:schemeClr val="tx1"/>
              </a:solidFill>
              <a:effectLst/>
              <a:latin typeface="Arial" panose="020B0604020202020204" pitchFamily="34" charset="0"/>
            </a:endParaRPr>
          </a:p>
          <a:p>
            <a:pPr marL="0" marR="0" lvl="0" indent="360363"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Major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kvartsekstakkordi</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sof</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4 </a:t>
            </a:r>
            <a:r>
              <a:rPr kumimoji="0" lang="uz-Cyrl-UZ"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kat.3;</a:t>
            </a:r>
            <a:endParaRPr kumimoji="0" lang="ru-RU" sz="2400" b="0" i="0" u="none" strike="noStrike" cap="none" normalizeH="0" baseline="0" dirty="0" smtClean="0">
              <a:ln>
                <a:noFill/>
              </a:ln>
              <a:solidFill>
                <a:schemeClr val="tx1"/>
              </a:solidFill>
              <a:effectLst/>
              <a:latin typeface="Arial" panose="020B0604020202020204" pitchFamily="34" charset="0"/>
            </a:endParaRPr>
          </a:p>
          <a:p>
            <a:pPr marL="0" marR="0" lvl="0" indent="360363"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Minor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kvartsekstakkordi</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sof</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4 </a:t>
            </a:r>
            <a:r>
              <a:rPr kumimoji="0" lang="uz-Cyrl-UZ"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kich.3.</a:t>
            </a:r>
            <a:endParaRPr kumimoji="0" lang="ru-RU" sz="2400" b="0" i="0" u="none" strike="noStrike" cap="none" normalizeH="0" baseline="0" dirty="0" smtClean="0">
              <a:ln>
                <a:noFill/>
              </a:ln>
              <a:solidFill>
                <a:schemeClr val="tx1"/>
              </a:solidFill>
              <a:effectLst/>
              <a:latin typeface="Arial" panose="020B0604020202020204" pitchFamily="34" charset="0"/>
            </a:endParaRPr>
          </a:p>
          <a:p>
            <a:pPr marL="0" marR="0" lvl="0" indent="360363"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Major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va</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minor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uchtovushliklari</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aylanishining</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interval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tuzilishini</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va</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ulardagi</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asosiy</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tovushlar</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ko’rinishini</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bilganda</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kerak</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bo’lgan</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akkordni</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tuzish</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juda</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oson</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bo’ladi</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ru-RU" sz="2400" b="0" i="0" u="none" strike="noStrike" cap="none" normalizeH="0" baseline="0" dirty="0" smtClean="0">
              <a:ln>
                <a:noFill/>
              </a:ln>
              <a:solidFill>
                <a:schemeClr val="tx1"/>
              </a:solidFill>
              <a:effectLst/>
              <a:latin typeface="Arial" panose="020B0604020202020204" pitchFamily="34" charset="0"/>
            </a:endParaRPr>
          </a:p>
          <a:p>
            <a:pPr marL="0" marR="0" lvl="0" indent="360363"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Masalan</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re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tovushidan</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major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sekstakkordi</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tuzish</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talab</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qilinsa</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ru-RU" sz="2400" b="0" i="0" u="none" strike="noStrike" cap="none" normalizeH="0" baseline="0" dirty="0" smtClean="0">
              <a:ln>
                <a:noFill/>
              </a:ln>
              <a:solidFill>
                <a:schemeClr val="tx1"/>
              </a:solidFill>
              <a:effectLst/>
              <a:latin typeface="Arial" panose="020B0604020202020204" pitchFamily="34" charset="0"/>
            </a:endParaRPr>
          </a:p>
          <a:p>
            <a:pPr marL="0" marR="0" lvl="0" indent="360363"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anose="020B0604020202020204" pitchFamily="34" charset="0"/>
            </a:endParaRPr>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414337" y="4267200"/>
            <a:ext cx="7086600" cy="2203460"/>
          </a:xfrm>
          <a:prstGeom prst="rect">
            <a:avLst/>
          </a:prstGeom>
          <a:noFill/>
          <a:ln>
            <a:noFill/>
          </a:ln>
        </p:spPr>
      </p:pic>
    </p:spTree>
    <p:extLst>
      <p:ext uri="{BB962C8B-B14F-4D97-AF65-F5344CB8AC3E}">
        <p14:creationId xmlns:p14="http://schemas.microsoft.com/office/powerpoint/2010/main" val="1130586848"/>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Rectangle 7"/>
          <p:cNvSpPr>
            <a:spLocks noGrp="1" noRot="1" noChangeArrowheads="1"/>
          </p:cNvSpPr>
          <p:nvPr>
            <p:ph type="title"/>
          </p:nvPr>
        </p:nvSpPr>
        <p:spPr>
          <a:xfrm>
            <a:off x="0" y="228600"/>
            <a:ext cx="8812213" cy="1325563"/>
          </a:xfrm>
        </p:spPr>
        <p:txBody>
          <a:bodyPr/>
          <a:lstStyle/>
          <a:p>
            <a:r>
              <a:rPr lang="uz-Cyrl-UZ" sz="4000" b="1" dirty="0">
                <a:solidFill>
                  <a:schemeClr val="accent2">
                    <a:lumMod val="50000"/>
                  </a:schemeClr>
                </a:solidFill>
                <a:effectLst/>
              </a:rPr>
              <a:t>Septakkord. Dominantseptakkord va uning </a:t>
            </a:r>
            <a:r>
              <a:rPr lang="uz-Cyrl-UZ" sz="4000" b="1" dirty="0" smtClean="0">
                <a:solidFill>
                  <a:schemeClr val="accent2">
                    <a:lumMod val="50000"/>
                  </a:schemeClr>
                </a:solidFill>
                <a:effectLst/>
              </a:rPr>
              <a:t>aylanmalari</a:t>
            </a:r>
            <a:r>
              <a:rPr lang="en-US" sz="4000" b="1" dirty="0" smtClean="0">
                <a:solidFill>
                  <a:schemeClr val="accent2">
                    <a:lumMod val="50000"/>
                  </a:schemeClr>
                </a:solidFill>
                <a:effectLst/>
              </a:rPr>
              <a:t>.</a:t>
            </a:r>
            <a:endParaRPr lang="ru-RU" sz="4000" dirty="0">
              <a:solidFill>
                <a:schemeClr val="accent2">
                  <a:lumMod val="50000"/>
                </a:schemeClr>
              </a:solidFill>
              <a:effectLst/>
            </a:endParaRPr>
          </a:p>
        </p:txBody>
      </p:sp>
      <p:sp>
        <p:nvSpPr>
          <p:cNvPr id="61449" name="Rectangle 9"/>
          <p:cNvSpPr>
            <a:spLocks noGrp="1" noRot="1" noChangeArrowheads="1"/>
          </p:cNvSpPr>
          <p:nvPr>
            <p:ph type="body" sz="half" idx="2"/>
          </p:nvPr>
        </p:nvSpPr>
        <p:spPr>
          <a:xfrm>
            <a:off x="301625" y="1709737"/>
            <a:ext cx="8510588" cy="4614863"/>
          </a:xfrm>
        </p:spPr>
        <p:txBody>
          <a:bodyPr/>
          <a:lstStyle/>
          <a:p>
            <a:r>
              <a:rPr lang="en-US" sz="2400" dirty="0" err="1">
                <a:solidFill>
                  <a:srgbClr val="C00000"/>
                </a:solidFill>
                <a:effectLst/>
              </a:rPr>
              <a:t>Akkord</a:t>
            </a:r>
            <a:r>
              <a:rPr lang="en-US" sz="2400" dirty="0">
                <a:solidFill>
                  <a:srgbClr val="C00000"/>
                </a:solidFill>
                <a:effectLst/>
              </a:rPr>
              <a:t> </a:t>
            </a:r>
            <a:r>
              <a:rPr lang="en-US" sz="2400" dirty="0" err="1">
                <a:solidFill>
                  <a:srgbClr val="C00000"/>
                </a:solidFill>
                <a:effectLst/>
              </a:rPr>
              <a:t>tovushlari</a:t>
            </a:r>
            <a:r>
              <a:rPr lang="en-US" sz="2400" dirty="0">
                <a:solidFill>
                  <a:srgbClr val="C00000"/>
                </a:solidFill>
                <a:effectLst/>
              </a:rPr>
              <a:t>  </a:t>
            </a:r>
            <a:r>
              <a:rPr lang="en-US" sz="2400" dirty="0" err="1">
                <a:solidFill>
                  <a:srgbClr val="C00000"/>
                </a:solidFill>
                <a:effectLst/>
              </a:rPr>
              <a:t>tersiya</a:t>
            </a:r>
            <a:r>
              <a:rPr lang="en-US" sz="2400" dirty="0">
                <a:solidFill>
                  <a:srgbClr val="C00000"/>
                </a:solidFill>
                <a:effectLst/>
              </a:rPr>
              <a:t>  </a:t>
            </a:r>
            <a:r>
              <a:rPr lang="en-US" sz="2400" dirty="0" err="1">
                <a:solidFill>
                  <a:srgbClr val="C00000"/>
                </a:solidFill>
                <a:effectLst/>
              </a:rPr>
              <a:t>bo‘yicha</a:t>
            </a:r>
            <a:r>
              <a:rPr lang="en-US" sz="2400" dirty="0">
                <a:solidFill>
                  <a:srgbClr val="C00000"/>
                </a:solidFill>
                <a:effectLst/>
              </a:rPr>
              <a:t>  </a:t>
            </a:r>
            <a:r>
              <a:rPr lang="en-US" sz="2400" dirty="0" err="1">
                <a:solidFill>
                  <a:srgbClr val="C00000"/>
                </a:solidFill>
                <a:effectLst/>
              </a:rPr>
              <a:t>joylashgan</a:t>
            </a:r>
            <a:r>
              <a:rPr lang="en-US" sz="2400" dirty="0">
                <a:solidFill>
                  <a:srgbClr val="C00000"/>
                </a:solidFill>
                <a:effectLst/>
              </a:rPr>
              <a:t>  </a:t>
            </a:r>
            <a:r>
              <a:rPr lang="en-US" sz="2400" dirty="0" err="1">
                <a:solidFill>
                  <a:srgbClr val="C00000"/>
                </a:solidFill>
                <a:effectLst/>
              </a:rPr>
              <a:t>bo‘lsa</a:t>
            </a:r>
            <a:r>
              <a:rPr lang="en-US" sz="2400" dirty="0">
                <a:solidFill>
                  <a:srgbClr val="C00000"/>
                </a:solidFill>
                <a:effectLst/>
              </a:rPr>
              <a:t>,  </a:t>
            </a:r>
            <a:r>
              <a:rPr lang="en-US" sz="2400" dirty="0" err="1">
                <a:solidFill>
                  <a:srgbClr val="C00000"/>
                </a:solidFill>
                <a:effectLst/>
              </a:rPr>
              <a:t>unga</a:t>
            </a:r>
            <a:r>
              <a:rPr lang="en-US" sz="2400" dirty="0">
                <a:solidFill>
                  <a:srgbClr val="C00000"/>
                </a:solidFill>
                <a:effectLst/>
              </a:rPr>
              <a:t> </a:t>
            </a:r>
            <a:r>
              <a:rPr lang="en-US" sz="2400" dirty="0" err="1">
                <a:solidFill>
                  <a:srgbClr val="C00000"/>
                </a:solidFill>
                <a:effectLst/>
              </a:rPr>
              <a:t>akkordning</a:t>
            </a:r>
            <a:r>
              <a:rPr lang="en-US" sz="2400" dirty="0">
                <a:solidFill>
                  <a:srgbClr val="C00000"/>
                </a:solidFill>
                <a:effectLst/>
              </a:rPr>
              <a:t>  </a:t>
            </a:r>
            <a:r>
              <a:rPr lang="en-US" sz="2400" dirty="0" err="1">
                <a:solidFill>
                  <a:srgbClr val="C00000"/>
                </a:solidFill>
                <a:effectLst/>
              </a:rPr>
              <a:t>asosiy</a:t>
            </a:r>
            <a:r>
              <a:rPr lang="en-US" sz="2400" dirty="0">
                <a:solidFill>
                  <a:srgbClr val="C00000"/>
                </a:solidFill>
                <a:effectLst/>
              </a:rPr>
              <a:t>  </a:t>
            </a:r>
            <a:r>
              <a:rPr lang="en-US" sz="2400" dirty="0" err="1">
                <a:solidFill>
                  <a:srgbClr val="C00000"/>
                </a:solidFill>
                <a:effectLst/>
              </a:rPr>
              <a:t>ko‘rinishi</a:t>
            </a:r>
            <a:r>
              <a:rPr lang="en-US" sz="2400" dirty="0">
                <a:solidFill>
                  <a:srgbClr val="C00000"/>
                </a:solidFill>
                <a:effectLst/>
              </a:rPr>
              <a:t>  </a:t>
            </a:r>
            <a:r>
              <a:rPr lang="en-US" sz="2400" dirty="0" err="1">
                <a:solidFill>
                  <a:srgbClr val="C00000"/>
                </a:solidFill>
                <a:effectLst/>
              </a:rPr>
              <a:t>deyiladi</a:t>
            </a:r>
            <a:r>
              <a:rPr lang="en-US" sz="2400" dirty="0">
                <a:solidFill>
                  <a:srgbClr val="C00000"/>
                </a:solidFill>
                <a:effectLst/>
              </a:rPr>
              <a:t>. </a:t>
            </a:r>
            <a:r>
              <a:rPr lang="ru-RU" sz="2400" dirty="0" err="1">
                <a:solidFill>
                  <a:srgbClr val="C00000"/>
                </a:solidFill>
                <a:effectLst/>
              </a:rPr>
              <a:t>Akkordning</a:t>
            </a:r>
            <a:r>
              <a:rPr lang="ru-RU" sz="2400" dirty="0">
                <a:solidFill>
                  <a:srgbClr val="C00000"/>
                </a:solidFill>
                <a:effectLst/>
              </a:rPr>
              <a:t> </a:t>
            </a:r>
            <a:r>
              <a:rPr lang="ru-RU" sz="2400" dirty="0" err="1">
                <a:solidFill>
                  <a:srgbClr val="C00000"/>
                </a:solidFill>
                <a:effectLst/>
              </a:rPr>
              <a:t>har</a:t>
            </a:r>
            <a:r>
              <a:rPr lang="ru-RU" sz="2400" dirty="0">
                <a:solidFill>
                  <a:srgbClr val="C00000"/>
                </a:solidFill>
                <a:effectLst/>
              </a:rPr>
              <a:t> </a:t>
            </a:r>
            <a:r>
              <a:rPr lang="ru-RU" sz="2400" dirty="0" err="1">
                <a:solidFill>
                  <a:srgbClr val="C00000"/>
                </a:solidFill>
                <a:effectLst/>
              </a:rPr>
              <a:t>bir</a:t>
            </a:r>
            <a:r>
              <a:rPr lang="ru-RU" sz="2400" dirty="0">
                <a:solidFill>
                  <a:srgbClr val="C00000"/>
                </a:solidFill>
                <a:effectLst/>
              </a:rPr>
              <a:t>  </a:t>
            </a:r>
            <a:r>
              <a:rPr lang="ru-RU" sz="2400" dirty="0" err="1">
                <a:solidFill>
                  <a:srgbClr val="C00000"/>
                </a:solidFill>
                <a:effectLst/>
              </a:rPr>
              <a:t>ko‘rinishi</a:t>
            </a:r>
            <a:r>
              <a:rPr lang="ru-RU" sz="2400" dirty="0">
                <a:solidFill>
                  <a:srgbClr val="C00000"/>
                </a:solidFill>
                <a:effectLst/>
              </a:rPr>
              <a:t> </a:t>
            </a:r>
            <a:r>
              <a:rPr lang="ru-RU" sz="2400" dirty="0" err="1">
                <a:solidFill>
                  <a:srgbClr val="C00000"/>
                </a:solidFill>
                <a:effectLst/>
              </a:rPr>
              <a:t>mustaqil</a:t>
            </a:r>
            <a:r>
              <a:rPr lang="ru-RU" sz="2400" dirty="0">
                <a:solidFill>
                  <a:srgbClr val="C00000"/>
                </a:solidFill>
                <a:effectLst/>
              </a:rPr>
              <a:t> </a:t>
            </a:r>
            <a:r>
              <a:rPr lang="ru-RU" sz="2400" dirty="0" err="1">
                <a:solidFill>
                  <a:srgbClr val="C00000"/>
                </a:solidFill>
                <a:effectLst/>
              </a:rPr>
              <a:t>nomga</a:t>
            </a:r>
            <a:r>
              <a:rPr lang="ru-RU" sz="2400" dirty="0">
                <a:solidFill>
                  <a:srgbClr val="C00000"/>
                </a:solidFill>
                <a:effectLst/>
              </a:rPr>
              <a:t>  </a:t>
            </a:r>
            <a:r>
              <a:rPr lang="ru-RU" sz="2400" dirty="0" err="1">
                <a:solidFill>
                  <a:srgbClr val="C00000"/>
                </a:solidFill>
                <a:effectLst/>
              </a:rPr>
              <a:t>ega</a:t>
            </a:r>
            <a:r>
              <a:rPr lang="ru-RU" sz="2400" dirty="0">
                <a:solidFill>
                  <a:srgbClr val="C00000"/>
                </a:solidFill>
                <a:effectLst/>
              </a:rPr>
              <a:t>. </a:t>
            </a:r>
            <a:r>
              <a:rPr lang="ru-RU" sz="2400" dirty="0" err="1">
                <a:solidFill>
                  <a:srgbClr val="C00000"/>
                </a:solidFill>
                <a:effectLst/>
              </a:rPr>
              <a:t>Tovushlarning</a:t>
            </a:r>
            <a:r>
              <a:rPr lang="ru-RU" sz="2400" dirty="0">
                <a:solidFill>
                  <a:srgbClr val="C00000"/>
                </a:solidFill>
                <a:effectLst/>
              </a:rPr>
              <a:t> </a:t>
            </a:r>
            <a:r>
              <a:rPr lang="ru-RU" sz="2400" dirty="0" err="1">
                <a:solidFill>
                  <a:srgbClr val="C00000"/>
                </a:solidFill>
                <a:effectLst/>
              </a:rPr>
              <a:t>asosiy</a:t>
            </a:r>
            <a:r>
              <a:rPr lang="ru-RU" sz="2400" dirty="0">
                <a:solidFill>
                  <a:srgbClr val="C00000"/>
                </a:solidFill>
                <a:effectLst/>
              </a:rPr>
              <a:t> </a:t>
            </a:r>
            <a:r>
              <a:rPr lang="ru-RU" sz="2400" dirty="0" err="1">
                <a:solidFill>
                  <a:srgbClr val="C00000"/>
                </a:solidFill>
                <a:effectLst/>
              </a:rPr>
              <a:t>ko‘rinishidagi</a:t>
            </a:r>
            <a:r>
              <a:rPr lang="ru-RU" sz="2400" dirty="0">
                <a:solidFill>
                  <a:srgbClr val="C00000"/>
                </a:solidFill>
                <a:effectLst/>
              </a:rPr>
              <a:t>  </a:t>
            </a:r>
            <a:r>
              <a:rPr lang="ru-RU" sz="2400" dirty="0" err="1">
                <a:solidFill>
                  <a:srgbClr val="C00000"/>
                </a:solidFill>
                <a:effectLst/>
              </a:rPr>
              <a:t>akkordning</a:t>
            </a:r>
            <a:r>
              <a:rPr lang="ru-RU" sz="2400" dirty="0">
                <a:solidFill>
                  <a:srgbClr val="C00000"/>
                </a:solidFill>
                <a:effectLst/>
              </a:rPr>
              <a:t> </a:t>
            </a:r>
            <a:r>
              <a:rPr lang="ru-RU" sz="2400" dirty="0" err="1">
                <a:solidFill>
                  <a:srgbClr val="C00000"/>
                </a:solidFill>
                <a:effectLst/>
              </a:rPr>
              <a:t>pastdan</a:t>
            </a:r>
            <a:r>
              <a:rPr lang="ru-RU" sz="2400" dirty="0">
                <a:solidFill>
                  <a:srgbClr val="C00000"/>
                </a:solidFill>
                <a:effectLst/>
              </a:rPr>
              <a:t> </a:t>
            </a:r>
            <a:r>
              <a:rPr lang="ru-RU" sz="2400" dirty="0" err="1">
                <a:solidFill>
                  <a:srgbClr val="C00000"/>
                </a:solidFill>
                <a:effectLst/>
              </a:rPr>
              <a:t>yuqoriga</a:t>
            </a:r>
            <a:r>
              <a:rPr lang="ru-RU" sz="2400" dirty="0">
                <a:solidFill>
                  <a:srgbClr val="C00000"/>
                </a:solidFill>
                <a:effectLst/>
              </a:rPr>
              <a:t> </a:t>
            </a:r>
            <a:r>
              <a:rPr lang="ru-RU" sz="2400" dirty="0" err="1">
                <a:solidFill>
                  <a:srgbClr val="C00000"/>
                </a:solidFill>
                <a:effectLst/>
              </a:rPr>
              <a:t>tomon</a:t>
            </a:r>
            <a:r>
              <a:rPr lang="ru-RU" sz="2400" dirty="0">
                <a:solidFill>
                  <a:srgbClr val="C00000"/>
                </a:solidFill>
                <a:effectLst/>
              </a:rPr>
              <a:t> </a:t>
            </a:r>
            <a:r>
              <a:rPr lang="ru-RU" sz="2400" dirty="0" err="1">
                <a:solidFill>
                  <a:srgbClr val="C00000"/>
                </a:solidFill>
                <a:effectLst/>
              </a:rPr>
              <a:t>joylashgan</a:t>
            </a:r>
            <a:r>
              <a:rPr lang="ru-RU" sz="2400" dirty="0">
                <a:solidFill>
                  <a:srgbClr val="C00000"/>
                </a:solidFill>
                <a:effectLst/>
              </a:rPr>
              <a:t> </a:t>
            </a:r>
            <a:r>
              <a:rPr lang="ru-RU" sz="2400" dirty="0" err="1">
                <a:solidFill>
                  <a:srgbClr val="C00000"/>
                </a:solidFill>
                <a:effectLst/>
              </a:rPr>
              <a:t>tovushlari</a:t>
            </a:r>
            <a:r>
              <a:rPr lang="ru-RU" sz="2400" dirty="0">
                <a:solidFill>
                  <a:srgbClr val="C00000"/>
                </a:solidFill>
                <a:effectLst/>
              </a:rPr>
              <a:t> </a:t>
            </a:r>
            <a:r>
              <a:rPr lang="ru-RU" sz="2400" dirty="0" err="1">
                <a:solidFill>
                  <a:srgbClr val="C00000"/>
                </a:solidFill>
                <a:effectLst/>
              </a:rPr>
              <a:t>hosil</a:t>
            </a:r>
            <a:r>
              <a:rPr lang="ru-RU" sz="2400" dirty="0">
                <a:solidFill>
                  <a:srgbClr val="C00000"/>
                </a:solidFill>
                <a:effectLst/>
              </a:rPr>
              <a:t>  </a:t>
            </a:r>
            <a:r>
              <a:rPr lang="ru-RU" sz="2400" dirty="0" err="1">
                <a:solidFill>
                  <a:srgbClr val="C00000"/>
                </a:solidFill>
                <a:effectLst/>
              </a:rPr>
              <a:t>qilgan</a:t>
            </a:r>
            <a:r>
              <a:rPr lang="ru-RU" sz="2400" dirty="0">
                <a:solidFill>
                  <a:srgbClr val="C00000"/>
                </a:solidFill>
                <a:effectLst/>
              </a:rPr>
              <a:t> </a:t>
            </a:r>
            <a:r>
              <a:rPr lang="ru-RU" sz="2400" dirty="0" err="1">
                <a:solidFill>
                  <a:srgbClr val="C00000"/>
                </a:solidFill>
                <a:effectLst/>
              </a:rPr>
              <a:t>intervallar</a:t>
            </a:r>
            <a:r>
              <a:rPr lang="ru-RU" sz="2400" dirty="0">
                <a:solidFill>
                  <a:srgbClr val="C00000"/>
                </a:solidFill>
                <a:effectLst/>
              </a:rPr>
              <a:t> </a:t>
            </a:r>
            <a:r>
              <a:rPr lang="ru-RU" sz="2400" dirty="0" err="1">
                <a:solidFill>
                  <a:srgbClr val="C00000"/>
                </a:solidFill>
                <a:effectLst/>
              </a:rPr>
              <a:t>tomonidan</a:t>
            </a:r>
            <a:r>
              <a:rPr lang="ru-RU" sz="2400" dirty="0">
                <a:solidFill>
                  <a:srgbClr val="C00000"/>
                </a:solidFill>
                <a:effectLst/>
              </a:rPr>
              <a:t> </a:t>
            </a:r>
            <a:r>
              <a:rPr lang="ru-RU" sz="2400" dirty="0" err="1">
                <a:solidFill>
                  <a:srgbClr val="C00000"/>
                </a:solidFill>
                <a:effectLst/>
              </a:rPr>
              <a:t>kelib</a:t>
            </a:r>
            <a:r>
              <a:rPr lang="ru-RU" sz="2400" dirty="0">
                <a:solidFill>
                  <a:srgbClr val="C00000"/>
                </a:solidFill>
                <a:effectLst/>
              </a:rPr>
              <a:t> </a:t>
            </a:r>
            <a:r>
              <a:rPr lang="ru-RU" sz="2400" dirty="0" err="1">
                <a:solidFill>
                  <a:srgbClr val="C00000"/>
                </a:solidFill>
                <a:effectLst/>
              </a:rPr>
              <a:t>chiqadi</a:t>
            </a:r>
            <a:r>
              <a:rPr lang="ru-RU" sz="2400" dirty="0">
                <a:solidFill>
                  <a:srgbClr val="C00000"/>
                </a:solidFill>
                <a:effectLst/>
              </a:rPr>
              <a:t>.</a:t>
            </a:r>
          </a:p>
          <a:p>
            <a:r>
              <a:rPr lang="en-US" sz="2400" dirty="0" err="1">
                <a:solidFill>
                  <a:srgbClr val="C00000"/>
                </a:solidFill>
                <a:effectLst/>
              </a:rPr>
              <a:t>Agarda</a:t>
            </a:r>
            <a:r>
              <a:rPr lang="en-US" sz="2400" dirty="0">
                <a:solidFill>
                  <a:srgbClr val="C00000"/>
                </a:solidFill>
                <a:effectLst/>
              </a:rPr>
              <a:t> </a:t>
            </a:r>
            <a:r>
              <a:rPr lang="en-US" sz="2400" dirty="0" err="1">
                <a:solidFill>
                  <a:srgbClr val="C00000"/>
                </a:solidFill>
                <a:effectLst/>
              </a:rPr>
              <a:t>akkordda</a:t>
            </a:r>
            <a:r>
              <a:rPr lang="en-US" sz="2400" dirty="0">
                <a:solidFill>
                  <a:srgbClr val="C00000"/>
                </a:solidFill>
                <a:effectLst/>
              </a:rPr>
              <a:t> </a:t>
            </a:r>
            <a:r>
              <a:rPr lang="en-US" sz="2400" dirty="0" err="1">
                <a:solidFill>
                  <a:srgbClr val="C00000"/>
                </a:solidFill>
                <a:effectLst/>
              </a:rPr>
              <a:t>tersiya</a:t>
            </a:r>
            <a:r>
              <a:rPr lang="en-US" sz="2400" dirty="0">
                <a:solidFill>
                  <a:srgbClr val="C00000"/>
                </a:solidFill>
                <a:effectLst/>
              </a:rPr>
              <a:t> </a:t>
            </a:r>
            <a:r>
              <a:rPr lang="en-US" sz="2400" dirty="0" err="1">
                <a:solidFill>
                  <a:srgbClr val="C00000"/>
                </a:solidFill>
                <a:effectLst/>
              </a:rPr>
              <a:t>bo‘yicha</a:t>
            </a:r>
            <a:r>
              <a:rPr lang="en-US" sz="2400" dirty="0">
                <a:solidFill>
                  <a:srgbClr val="C00000"/>
                </a:solidFill>
                <a:effectLst/>
              </a:rPr>
              <a:t> </a:t>
            </a:r>
            <a:r>
              <a:rPr lang="en-US" sz="2400" dirty="0" err="1">
                <a:solidFill>
                  <a:srgbClr val="C00000"/>
                </a:solidFill>
                <a:effectLst/>
              </a:rPr>
              <a:t>joylashgan</a:t>
            </a:r>
            <a:r>
              <a:rPr lang="en-US" sz="2400" dirty="0">
                <a:solidFill>
                  <a:srgbClr val="C00000"/>
                </a:solidFill>
                <a:effectLst/>
              </a:rPr>
              <a:t> </a:t>
            </a:r>
            <a:r>
              <a:rPr lang="en-US" sz="2400" dirty="0" err="1">
                <a:solidFill>
                  <a:srgbClr val="C00000"/>
                </a:solidFill>
                <a:effectLst/>
              </a:rPr>
              <a:t>to‘rtta</a:t>
            </a:r>
            <a:r>
              <a:rPr lang="en-US" sz="2400" dirty="0">
                <a:solidFill>
                  <a:srgbClr val="C00000"/>
                </a:solidFill>
                <a:effectLst/>
              </a:rPr>
              <a:t>  </a:t>
            </a:r>
            <a:r>
              <a:rPr lang="en-US" sz="2400" dirty="0" err="1">
                <a:solidFill>
                  <a:srgbClr val="C00000"/>
                </a:solidFill>
                <a:effectLst/>
              </a:rPr>
              <a:t>tovushidan</a:t>
            </a:r>
            <a:endParaRPr lang="ru-RU" sz="2400" dirty="0">
              <a:solidFill>
                <a:srgbClr val="C00000"/>
              </a:solidFill>
              <a:effectLst/>
            </a:endParaRPr>
          </a:p>
          <a:p>
            <a:r>
              <a:rPr lang="en-US" sz="2400" dirty="0" err="1">
                <a:solidFill>
                  <a:srgbClr val="C00000"/>
                </a:solidFill>
                <a:effectLst/>
              </a:rPr>
              <a:t>tuzilsa</a:t>
            </a:r>
            <a:r>
              <a:rPr lang="en-US" sz="2400" dirty="0">
                <a:solidFill>
                  <a:srgbClr val="C00000"/>
                </a:solidFill>
                <a:effectLst/>
              </a:rPr>
              <a:t>, </a:t>
            </a:r>
            <a:r>
              <a:rPr lang="en-US" sz="2400" b="1" dirty="0">
                <a:solidFill>
                  <a:srgbClr val="C00000"/>
                </a:solidFill>
                <a:effectLst/>
              </a:rPr>
              <a:t>	</a:t>
            </a:r>
            <a:r>
              <a:rPr lang="en-US" sz="2400" b="1" dirty="0" err="1">
                <a:solidFill>
                  <a:srgbClr val="C00000"/>
                </a:solidFill>
                <a:effectLst/>
              </a:rPr>
              <a:t>septakkord</a:t>
            </a:r>
            <a:r>
              <a:rPr lang="en-US" sz="2400" dirty="0">
                <a:solidFill>
                  <a:srgbClr val="C00000"/>
                </a:solidFill>
                <a:effectLst/>
              </a:rPr>
              <a:t>	 </a:t>
            </a:r>
            <a:r>
              <a:rPr lang="en-US" sz="2400" dirty="0" err="1">
                <a:solidFill>
                  <a:srgbClr val="C00000"/>
                </a:solidFill>
                <a:effectLst/>
              </a:rPr>
              <a:t>deyiladi</a:t>
            </a:r>
            <a:r>
              <a:rPr lang="en-US" sz="2400" dirty="0">
                <a:solidFill>
                  <a:srgbClr val="C00000"/>
                </a:solidFill>
                <a:effectLst/>
              </a:rPr>
              <a:t>. </a:t>
            </a:r>
            <a:r>
              <a:rPr lang="en-US" sz="2400" dirty="0" err="1">
                <a:solidFill>
                  <a:srgbClr val="C00000"/>
                </a:solidFill>
                <a:effectLst/>
              </a:rPr>
              <a:t>Septakkordning</a:t>
            </a:r>
            <a:r>
              <a:rPr lang="en-US" sz="2400" dirty="0">
                <a:solidFill>
                  <a:srgbClr val="C00000"/>
                </a:solidFill>
                <a:effectLst/>
              </a:rPr>
              <a:t> </a:t>
            </a:r>
            <a:r>
              <a:rPr lang="en-US" sz="2400" dirty="0" err="1">
                <a:solidFill>
                  <a:srgbClr val="C00000"/>
                </a:solidFill>
                <a:effectLst/>
              </a:rPr>
              <a:t>ikki</a:t>
            </a:r>
            <a:r>
              <a:rPr lang="en-US" sz="2400" dirty="0">
                <a:solidFill>
                  <a:srgbClr val="C00000"/>
                </a:solidFill>
                <a:effectLst/>
              </a:rPr>
              <a:t> </a:t>
            </a:r>
            <a:r>
              <a:rPr lang="en-US" sz="2400" dirty="0" err="1">
                <a:solidFill>
                  <a:srgbClr val="C00000"/>
                </a:solidFill>
                <a:effectLst/>
              </a:rPr>
              <a:t>chetidagi</a:t>
            </a:r>
            <a:r>
              <a:rPr lang="en-US" sz="2400" dirty="0">
                <a:solidFill>
                  <a:srgbClr val="C00000"/>
                </a:solidFill>
                <a:effectLst/>
              </a:rPr>
              <a:t> </a:t>
            </a:r>
            <a:r>
              <a:rPr lang="en-US" sz="2400" dirty="0" err="1">
                <a:solidFill>
                  <a:srgbClr val="C00000"/>
                </a:solidFill>
                <a:effectLst/>
              </a:rPr>
              <a:t>tovushlar</a:t>
            </a:r>
            <a:endParaRPr lang="ru-RU" sz="2400" dirty="0">
              <a:solidFill>
                <a:srgbClr val="C00000"/>
              </a:solidFill>
              <a:effectLst/>
            </a:endParaRPr>
          </a:p>
          <a:p>
            <a:r>
              <a:rPr lang="en-US" sz="2400" dirty="0" err="1">
                <a:solidFill>
                  <a:srgbClr val="C00000"/>
                </a:solidFill>
                <a:effectLst/>
              </a:rPr>
              <a:t>oralig‘i</a:t>
            </a:r>
            <a:r>
              <a:rPr lang="en-US" sz="2400" dirty="0">
                <a:solidFill>
                  <a:srgbClr val="C00000"/>
                </a:solidFill>
                <a:effectLst/>
              </a:rPr>
              <a:t> </a:t>
            </a:r>
            <a:r>
              <a:rPr lang="en-US" sz="2400" dirty="0" err="1">
                <a:solidFill>
                  <a:srgbClr val="C00000"/>
                </a:solidFill>
                <a:effectLst/>
              </a:rPr>
              <a:t>septima</a:t>
            </a:r>
            <a:r>
              <a:rPr lang="en-US" sz="2400" dirty="0">
                <a:solidFill>
                  <a:srgbClr val="C00000"/>
                </a:solidFill>
                <a:effectLst/>
              </a:rPr>
              <a:t> </a:t>
            </a:r>
            <a:r>
              <a:rPr lang="en-US" sz="2400" dirty="0" err="1">
                <a:solidFill>
                  <a:srgbClr val="C00000"/>
                </a:solidFill>
                <a:effectLst/>
              </a:rPr>
              <a:t>intervalida</a:t>
            </a:r>
            <a:r>
              <a:rPr lang="en-US" sz="2400" dirty="0">
                <a:solidFill>
                  <a:srgbClr val="C00000"/>
                </a:solidFill>
                <a:effectLst/>
              </a:rPr>
              <a:t> </a:t>
            </a:r>
            <a:r>
              <a:rPr lang="en-US" sz="2400" dirty="0" err="1">
                <a:solidFill>
                  <a:srgbClr val="C00000"/>
                </a:solidFill>
                <a:effectLst/>
              </a:rPr>
              <a:t>bo‘ladi</a:t>
            </a:r>
            <a:r>
              <a:rPr lang="en-US" sz="2400" dirty="0">
                <a:solidFill>
                  <a:srgbClr val="C00000"/>
                </a:solidFill>
                <a:effectLst/>
              </a:rPr>
              <a:t>. </a:t>
            </a:r>
            <a:r>
              <a:rPr lang="en-US" sz="2400" dirty="0" err="1">
                <a:solidFill>
                  <a:srgbClr val="C00000"/>
                </a:solidFill>
                <a:effectLst/>
              </a:rPr>
              <a:t>Shuning</a:t>
            </a:r>
            <a:r>
              <a:rPr lang="en-US" sz="2400" dirty="0">
                <a:solidFill>
                  <a:srgbClr val="C00000"/>
                </a:solidFill>
                <a:effectLst/>
              </a:rPr>
              <a:t> </a:t>
            </a:r>
            <a:r>
              <a:rPr lang="en-US" sz="2400" dirty="0" err="1">
                <a:solidFill>
                  <a:srgbClr val="C00000"/>
                </a:solidFill>
                <a:effectLst/>
              </a:rPr>
              <a:t>uchun</a:t>
            </a:r>
            <a:r>
              <a:rPr lang="en-US" sz="2400" dirty="0">
                <a:solidFill>
                  <a:srgbClr val="C00000"/>
                </a:solidFill>
                <a:effectLst/>
              </a:rPr>
              <a:t> ham </a:t>
            </a:r>
            <a:r>
              <a:rPr lang="en-US" sz="2400" dirty="0" err="1">
                <a:solidFill>
                  <a:srgbClr val="C00000"/>
                </a:solidFill>
                <a:effectLst/>
              </a:rPr>
              <a:t>bu</a:t>
            </a:r>
            <a:r>
              <a:rPr lang="en-US" sz="2400" dirty="0">
                <a:solidFill>
                  <a:srgbClr val="C00000"/>
                </a:solidFill>
                <a:effectLst/>
              </a:rPr>
              <a:t> </a:t>
            </a:r>
            <a:r>
              <a:rPr lang="en-US" sz="2400" dirty="0" err="1">
                <a:solidFill>
                  <a:srgbClr val="C00000"/>
                </a:solidFill>
                <a:effectLst/>
              </a:rPr>
              <a:t>akkord</a:t>
            </a:r>
            <a:r>
              <a:rPr lang="en-US" sz="2400" dirty="0">
                <a:solidFill>
                  <a:srgbClr val="C00000"/>
                </a:solidFill>
                <a:effectLst/>
              </a:rPr>
              <a:t> </a:t>
            </a:r>
            <a:r>
              <a:rPr lang="en-US" sz="2400" dirty="0" err="1">
                <a:solidFill>
                  <a:srgbClr val="C00000"/>
                </a:solidFill>
                <a:effectLst/>
              </a:rPr>
              <a:t>septakkord</a:t>
            </a:r>
            <a:r>
              <a:rPr lang="en-US" sz="2400" dirty="0">
                <a:solidFill>
                  <a:srgbClr val="C00000"/>
                </a:solidFill>
                <a:effectLst/>
              </a:rPr>
              <a:t> </a:t>
            </a:r>
            <a:r>
              <a:rPr lang="en-US" sz="2400" dirty="0" err="1">
                <a:solidFill>
                  <a:srgbClr val="C00000"/>
                </a:solidFill>
                <a:effectLst/>
              </a:rPr>
              <a:t>nomini</a:t>
            </a:r>
            <a:r>
              <a:rPr lang="en-US" sz="2400" dirty="0">
                <a:solidFill>
                  <a:srgbClr val="C00000"/>
                </a:solidFill>
                <a:effectLst/>
              </a:rPr>
              <a:t> </a:t>
            </a:r>
            <a:r>
              <a:rPr lang="en-US" sz="2400" dirty="0" err="1">
                <a:solidFill>
                  <a:srgbClr val="C00000"/>
                </a:solidFill>
                <a:effectLst/>
              </a:rPr>
              <a:t>olgan</a:t>
            </a:r>
            <a:r>
              <a:rPr lang="en-US" sz="2400" dirty="0">
                <a:solidFill>
                  <a:srgbClr val="C00000"/>
                </a:solidFill>
                <a:effectLst/>
              </a:rPr>
              <a:t>.</a:t>
            </a:r>
            <a:endParaRPr lang="ru-RU" sz="2400" dirty="0">
              <a:solidFill>
                <a:srgbClr val="C00000"/>
              </a:solidFill>
              <a:effectLst/>
            </a:endParaRPr>
          </a:p>
        </p:txBody>
      </p:sp>
    </p:spTree>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1449">
                                            <p:txEl>
                                              <p:pRg st="0" end="0"/>
                                            </p:txEl>
                                          </p:spTgt>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2000" fill="hold"/>
                                        <p:tgtEl>
                                          <p:spTgt spid="61449">
                                            <p:txEl>
                                              <p:pRg st="1" end="1"/>
                                            </p:txEl>
                                          </p:spTgt>
                                        </p:tgtEl>
                                        <p:attrNameLst>
                                          <p:attrName>style.color</p:attrName>
                                        </p:attrNameLst>
                                      </p:cBhvr>
                                      <p:to>
                                        <a:schemeClr val="accent2"/>
                                      </p:to>
                                    </p:animClr>
                                  </p:childTnLst>
                                </p:cTn>
                              </p:par>
                              <p:par>
                                <p:cTn id="9" presetID="3" presetClass="emph" presetSubtype="2" fill="hold" grpId="0" nodeType="withEffect">
                                  <p:stCondLst>
                                    <p:cond delay="0"/>
                                  </p:stCondLst>
                                  <p:childTnLst>
                                    <p:animClr clrSpc="rgb" dir="cw">
                                      <p:cBhvr override="childStyle">
                                        <p:cTn id="10" dur="2000" fill="hold"/>
                                        <p:tgtEl>
                                          <p:spTgt spid="61449">
                                            <p:txEl>
                                              <p:pRg st="2" end="2"/>
                                            </p:txEl>
                                          </p:spTgt>
                                        </p:tgtEl>
                                        <p:attrNameLst>
                                          <p:attrName>style.color</p:attrName>
                                        </p:attrNameLst>
                                      </p:cBhvr>
                                      <p:to>
                                        <a:schemeClr val="accent2"/>
                                      </p:to>
                                    </p:animClr>
                                  </p:childTnLst>
                                </p:cTn>
                              </p:par>
                              <p:par>
                                <p:cTn id="11" presetID="3" presetClass="emph" presetSubtype="2" fill="hold" grpId="0" nodeType="withEffect">
                                  <p:stCondLst>
                                    <p:cond delay="0"/>
                                  </p:stCondLst>
                                  <p:childTnLst>
                                    <p:animClr clrSpc="rgb" dir="cw">
                                      <p:cBhvr override="childStyle">
                                        <p:cTn id="12" dur="2000" fill="hold"/>
                                        <p:tgtEl>
                                          <p:spTgt spid="61449">
                                            <p:txEl>
                                              <p:pRg st="3" end="3"/>
                                            </p:txEl>
                                          </p:spTgt>
                                        </p:tgtEl>
                                        <p:attrNameLst>
                                          <p:attrName>style.color</p:attrName>
                                        </p:attrNameLst>
                                      </p:cBhvr>
                                      <p:to>
                                        <a:schemeClr val="accent2"/>
                                      </p:to>
                                    </p:animClr>
                                  </p:childTnLst>
                                </p:cTn>
                              </p:par>
                            </p:childTnLst>
                          </p:cTn>
                        </p:par>
                      </p:childTnLst>
                    </p:cTn>
                  </p:par>
                  <p:par>
                    <p:cTn id="13" fill="hold">
                      <p:stCondLst>
                        <p:cond delay="indefinite"/>
                      </p:stCondLst>
                      <p:childTnLst>
                        <p:par>
                          <p:cTn id="14" fill="hold">
                            <p:stCondLst>
                              <p:cond delay="0"/>
                            </p:stCondLst>
                            <p:childTnLst>
                              <p:par>
                                <p:cTn id="15" presetID="10" presetClass="emph" presetSubtype="0" fill="hold" grpId="0" nodeType="clickEffect">
                                  <p:stCondLst>
                                    <p:cond delay="0"/>
                                  </p:stCondLst>
                                  <p:childTnLst>
                                    <p:anim calcmode="discrete" valueType="str">
                                      <p:cBhvr override="childStyle">
                                        <p:cTn id="16" dur="2000" fill="hold"/>
                                        <p:tgtEl>
                                          <p:spTgt spid="6144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p:bldP spid="6144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4038600"/>
            <a:ext cx="8686800"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z-Cyrl-UZ" sz="2400" dirty="0">
                <a:solidFill>
                  <a:schemeClr val="accent3">
                    <a:lumMod val="10000"/>
                  </a:schemeClr>
                </a:solidFill>
              </a:rPr>
              <a:t>Uchtovushlik ikkita aylanmaga ega, birinchisiga </a:t>
            </a:r>
            <a:r>
              <a:rPr lang="uz-Cyrl-UZ" sz="2400" b="1" dirty="0">
                <a:solidFill>
                  <a:schemeClr val="accent3">
                    <a:lumMod val="10000"/>
                  </a:schemeClr>
                </a:solidFill>
              </a:rPr>
              <a:t>sekstakkord</a:t>
            </a:r>
            <a:r>
              <a:rPr lang="ru-RU" sz="2400" dirty="0">
                <a:solidFill>
                  <a:schemeClr val="accent3">
                    <a:lumMod val="10000"/>
                  </a:schemeClr>
                </a:solidFill>
              </a:rPr>
              <a:t> </a:t>
            </a:r>
            <a:r>
              <a:rPr lang="uz-Cyrl-UZ" sz="2400" dirty="0">
                <a:solidFill>
                  <a:schemeClr val="accent3">
                    <a:lumMod val="10000"/>
                  </a:schemeClr>
                </a:solidFill>
              </a:rPr>
              <a:t>deyiladi, unda prima tovushi bir oktava yuqoriga ko’chiriladi, ikkinchi aylanmasi </a:t>
            </a:r>
            <a:r>
              <a:rPr lang="uz-Cyrl-UZ" sz="2400" b="1" dirty="0">
                <a:solidFill>
                  <a:schemeClr val="accent3">
                    <a:lumMod val="10000"/>
                  </a:schemeClr>
                </a:solidFill>
              </a:rPr>
              <a:t>kvartsekstakkord</a:t>
            </a:r>
            <a:r>
              <a:rPr lang="ru-RU" sz="2400" dirty="0">
                <a:solidFill>
                  <a:schemeClr val="accent3">
                    <a:lumMod val="10000"/>
                  </a:schemeClr>
                </a:solidFill>
              </a:rPr>
              <a:t> </a:t>
            </a:r>
            <a:r>
              <a:rPr lang="uz-Cyrl-UZ" sz="2400" dirty="0">
                <a:solidFill>
                  <a:schemeClr val="accent3">
                    <a:lumMod val="10000"/>
                  </a:schemeClr>
                </a:solidFill>
              </a:rPr>
              <a:t>deyiladi, bunda prima bilan tertsiya bir oktava yuqoriga ko’chadi. </a:t>
            </a:r>
            <a:endParaRPr lang="ru-RU" sz="2400" dirty="0">
              <a:solidFill>
                <a:schemeClr val="accent3">
                  <a:lumMod val="10000"/>
                </a:schemeClr>
              </a:solidFill>
            </a:endParaRPr>
          </a:p>
          <a:p>
            <a:r>
              <a:rPr lang="uz-Cyrl-UZ" sz="2400" dirty="0">
                <a:solidFill>
                  <a:schemeClr val="accent3">
                    <a:lumMod val="10000"/>
                  </a:schemeClr>
                </a:solidFill>
              </a:rPr>
              <a:t>Sekstakkordning pastki tovushi tertsiya bo’ladi, kvartsekstakkordning pastki tovushi esa kvinta bo’ladi:</a:t>
            </a:r>
            <a:endParaRPr lang="ru-RU" sz="2400" dirty="0">
              <a:solidFill>
                <a:schemeClr val="accent3">
                  <a:lumMod val="10000"/>
                </a:schemeClr>
              </a:solidFill>
            </a:endParaRPr>
          </a:p>
        </p:txBody>
      </p:sp>
      <p:pic>
        <p:nvPicPr>
          <p:cNvPr id="6148" name="Picture 4" descr="http://www.accordmusic.hu/wp-content/themes/theron-lite/images/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91600" cy="359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05917"/>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Rot="1" noChangeArrowheads="1"/>
          </p:cNvSpPr>
          <p:nvPr>
            <p:ph idx="1"/>
          </p:nvPr>
        </p:nvSpPr>
        <p:spPr>
          <a:xfrm>
            <a:off x="228600" y="381000"/>
            <a:ext cx="8537575" cy="5562600"/>
          </a:xfrm>
        </p:spPr>
        <p:txBody>
          <a:bodyPr/>
          <a:lstStyle/>
          <a:p>
            <a:pPr marL="0" indent="0">
              <a:buNone/>
            </a:pPr>
            <a:r>
              <a:rPr lang="en-US" sz="1900" b="1" dirty="0" err="1">
                <a:solidFill>
                  <a:schemeClr val="tx1">
                    <a:lumMod val="85000"/>
                    <a:lumOff val="15000"/>
                  </a:schemeClr>
                </a:solidFill>
              </a:rPr>
              <a:t>Musiqada</a:t>
            </a:r>
            <a:r>
              <a:rPr lang="en-US" sz="1900" b="1" dirty="0">
                <a:solidFill>
                  <a:schemeClr val="tx1">
                    <a:lumMod val="85000"/>
                    <a:lumOff val="15000"/>
                  </a:schemeClr>
                </a:solidFill>
              </a:rPr>
              <a:t> </a:t>
            </a:r>
            <a:r>
              <a:rPr lang="en-US" sz="1900" b="1" dirty="0" err="1">
                <a:solidFill>
                  <a:schemeClr val="tx1">
                    <a:lumMod val="85000"/>
                    <a:lumOff val="15000"/>
                  </a:schemeClr>
                </a:solidFill>
              </a:rPr>
              <a:t>septakkordning</a:t>
            </a:r>
            <a:r>
              <a:rPr lang="en-US" sz="1900" b="1" dirty="0">
                <a:solidFill>
                  <a:schemeClr val="tx1">
                    <a:lumMod val="85000"/>
                    <a:lumOff val="15000"/>
                  </a:schemeClr>
                </a:solidFill>
              </a:rPr>
              <a:t> </a:t>
            </a:r>
            <a:r>
              <a:rPr lang="en-US" sz="1900" b="1" dirty="0" err="1">
                <a:solidFill>
                  <a:schemeClr val="tx1">
                    <a:lumMod val="85000"/>
                    <a:lumOff val="15000"/>
                  </a:schemeClr>
                </a:solidFill>
              </a:rPr>
              <a:t>xilma-xil</a:t>
            </a:r>
            <a:r>
              <a:rPr lang="en-US" sz="1900" b="1" dirty="0">
                <a:solidFill>
                  <a:schemeClr val="tx1">
                    <a:lumMod val="85000"/>
                    <a:lumOff val="15000"/>
                  </a:schemeClr>
                </a:solidFill>
              </a:rPr>
              <a:t> </a:t>
            </a:r>
            <a:r>
              <a:rPr lang="en-US" sz="1900" b="1" dirty="0" err="1">
                <a:solidFill>
                  <a:schemeClr val="tx1">
                    <a:lumMod val="85000"/>
                    <a:lumOff val="15000"/>
                  </a:schemeClr>
                </a:solidFill>
              </a:rPr>
              <a:t>ko‘rinishi</a:t>
            </a:r>
            <a:r>
              <a:rPr lang="en-US" sz="1900" b="1" dirty="0">
                <a:solidFill>
                  <a:schemeClr val="tx1">
                    <a:lumMod val="85000"/>
                    <a:lumOff val="15000"/>
                  </a:schemeClr>
                </a:solidFill>
              </a:rPr>
              <a:t> </a:t>
            </a:r>
            <a:r>
              <a:rPr lang="en-US" sz="1900" b="1" dirty="0" err="1">
                <a:solidFill>
                  <a:schemeClr val="tx1">
                    <a:lumMod val="85000"/>
                    <a:lumOff val="15000"/>
                  </a:schemeClr>
                </a:solidFill>
              </a:rPr>
              <a:t>uchraydi</a:t>
            </a:r>
            <a:r>
              <a:rPr lang="en-US" sz="1900" b="1" dirty="0">
                <a:solidFill>
                  <a:schemeClr val="tx1">
                    <a:lumMod val="85000"/>
                    <a:lumOff val="15000"/>
                  </a:schemeClr>
                </a:solidFill>
              </a:rPr>
              <a:t>, </a:t>
            </a:r>
            <a:r>
              <a:rPr lang="en-US" sz="1900" b="1" dirty="0" err="1">
                <a:solidFill>
                  <a:schemeClr val="tx1">
                    <a:lumMod val="85000"/>
                    <a:lumOff val="15000"/>
                  </a:schemeClr>
                </a:solidFill>
              </a:rPr>
              <a:t>ularni</a:t>
            </a:r>
            <a:r>
              <a:rPr lang="en-US" sz="1900" b="1" dirty="0">
                <a:solidFill>
                  <a:schemeClr val="tx1">
                    <a:lumMod val="85000"/>
                    <a:lumOff val="15000"/>
                  </a:schemeClr>
                </a:solidFill>
              </a:rPr>
              <a:t> ham </a:t>
            </a:r>
            <a:r>
              <a:rPr lang="en-US" sz="1900" b="1" dirty="0" err="1">
                <a:solidFill>
                  <a:schemeClr val="tx1">
                    <a:lumMod val="85000"/>
                    <a:lumOff val="15000"/>
                  </a:schemeClr>
                </a:solidFill>
              </a:rPr>
              <a:t>uchtovushliklar</a:t>
            </a:r>
            <a:r>
              <a:rPr lang="en-US" sz="1900" b="1" dirty="0">
                <a:solidFill>
                  <a:schemeClr val="tx1">
                    <a:lumMod val="85000"/>
                    <a:lumOff val="15000"/>
                  </a:schemeClr>
                </a:solidFill>
              </a:rPr>
              <a:t> </a:t>
            </a:r>
            <a:r>
              <a:rPr lang="en-US" sz="1900" b="1" dirty="0" err="1">
                <a:solidFill>
                  <a:schemeClr val="tx1">
                    <a:lumMod val="85000"/>
                    <a:lumOff val="15000"/>
                  </a:schemeClr>
                </a:solidFill>
              </a:rPr>
              <a:t>singari</a:t>
            </a:r>
            <a:r>
              <a:rPr lang="en-US" sz="1900" b="1" dirty="0">
                <a:solidFill>
                  <a:schemeClr val="tx1">
                    <a:lumMod val="85000"/>
                    <a:lumOff val="15000"/>
                  </a:schemeClr>
                </a:solidFill>
              </a:rPr>
              <a:t> </a:t>
            </a:r>
            <a:r>
              <a:rPr lang="en-US" sz="1900" b="1" dirty="0" err="1">
                <a:solidFill>
                  <a:schemeClr val="tx1">
                    <a:lumMod val="85000"/>
                    <a:lumOff val="15000"/>
                  </a:schemeClr>
                </a:solidFill>
              </a:rPr>
              <a:t>istalgan</a:t>
            </a:r>
            <a:r>
              <a:rPr lang="en-US" sz="1900" b="1" dirty="0">
                <a:solidFill>
                  <a:schemeClr val="tx1">
                    <a:lumMod val="85000"/>
                    <a:lumOff val="15000"/>
                  </a:schemeClr>
                </a:solidFill>
              </a:rPr>
              <a:t> </a:t>
            </a:r>
            <a:r>
              <a:rPr lang="en-US" sz="1900" b="1" dirty="0" err="1">
                <a:solidFill>
                  <a:schemeClr val="tx1">
                    <a:lumMod val="85000"/>
                    <a:lumOff val="15000"/>
                  </a:schemeClr>
                </a:solidFill>
              </a:rPr>
              <a:t>bosqichdan</a:t>
            </a:r>
            <a:r>
              <a:rPr lang="en-US" sz="1900" b="1" dirty="0">
                <a:solidFill>
                  <a:schemeClr val="tx1">
                    <a:lumMod val="85000"/>
                    <a:lumOff val="15000"/>
                  </a:schemeClr>
                </a:solidFill>
              </a:rPr>
              <a:t> </a:t>
            </a:r>
            <a:r>
              <a:rPr lang="en-US" sz="1900" b="1" dirty="0" err="1">
                <a:solidFill>
                  <a:schemeClr val="tx1">
                    <a:lumMod val="85000"/>
                    <a:lumOff val="15000"/>
                  </a:schemeClr>
                </a:solidFill>
              </a:rPr>
              <a:t>tuzish</a:t>
            </a:r>
            <a:r>
              <a:rPr lang="en-US" sz="1900" b="1" dirty="0">
                <a:solidFill>
                  <a:schemeClr val="tx1">
                    <a:lumMod val="85000"/>
                    <a:lumOff val="15000"/>
                  </a:schemeClr>
                </a:solidFill>
              </a:rPr>
              <a:t> </a:t>
            </a:r>
            <a:r>
              <a:rPr lang="en-US" sz="1900" b="1" dirty="0" err="1">
                <a:solidFill>
                  <a:schemeClr val="tx1">
                    <a:lumMod val="85000"/>
                    <a:lumOff val="15000"/>
                  </a:schemeClr>
                </a:solidFill>
              </a:rPr>
              <a:t>mumkin</a:t>
            </a:r>
            <a:r>
              <a:rPr lang="en-US" sz="1900" b="1" dirty="0">
                <a:solidFill>
                  <a:schemeClr val="tx1">
                    <a:lumMod val="85000"/>
                    <a:lumOff val="15000"/>
                  </a:schemeClr>
                </a:solidFill>
              </a:rPr>
              <a:t>. Major </a:t>
            </a:r>
            <a:r>
              <a:rPr lang="en-US" sz="1900" b="1" dirty="0" err="1">
                <a:solidFill>
                  <a:schemeClr val="tx1">
                    <a:lumMod val="85000"/>
                    <a:lumOff val="15000"/>
                  </a:schemeClr>
                </a:solidFill>
              </a:rPr>
              <a:t>va</a:t>
            </a:r>
            <a:r>
              <a:rPr lang="en-US" sz="1900" b="1" dirty="0">
                <a:solidFill>
                  <a:schemeClr val="tx1">
                    <a:lumMod val="85000"/>
                    <a:lumOff val="15000"/>
                  </a:schemeClr>
                </a:solidFill>
              </a:rPr>
              <a:t> </a:t>
            </a:r>
            <a:r>
              <a:rPr lang="en-US" sz="1900" b="1" dirty="0" err="1">
                <a:solidFill>
                  <a:schemeClr val="tx1">
                    <a:lumMod val="85000"/>
                    <a:lumOff val="15000"/>
                  </a:schemeClr>
                </a:solidFill>
              </a:rPr>
              <a:t>garmonik</a:t>
            </a:r>
            <a:r>
              <a:rPr lang="en-US" sz="1900" b="1" dirty="0">
                <a:solidFill>
                  <a:schemeClr val="tx1">
                    <a:lumMod val="85000"/>
                    <a:lumOff val="15000"/>
                  </a:schemeClr>
                </a:solidFill>
              </a:rPr>
              <a:t> </a:t>
            </a:r>
            <a:r>
              <a:rPr lang="en-US" sz="1900" b="1" dirty="0" err="1">
                <a:solidFill>
                  <a:schemeClr val="tx1">
                    <a:lumMod val="85000"/>
                    <a:lumOff val="15000"/>
                  </a:schemeClr>
                </a:solidFill>
              </a:rPr>
              <a:t>minorning</a:t>
            </a:r>
            <a:r>
              <a:rPr lang="en-US" sz="1900" b="1" dirty="0">
                <a:solidFill>
                  <a:schemeClr val="tx1">
                    <a:lumMod val="85000"/>
                    <a:lumOff val="15000"/>
                  </a:schemeClr>
                </a:solidFill>
              </a:rPr>
              <a:t> </a:t>
            </a:r>
            <a:r>
              <a:rPr lang="en-US" sz="1900" b="1" dirty="0" err="1">
                <a:solidFill>
                  <a:schemeClr val="tx1">
                    <a:lumMod val="85000"/>
                    <a:lumOff val="15000"/>
                  </a:schemeClr>
                </a:solidFill>
              </a:rPr>
              <a:t>beshinchi</a:t>
            </a:r>
            <a:r>
              <a:rPr lang="en-US" sz="1900" b="1" dirty="0">
                <a:solidFill>
                  <a:schemeClr val="tx1">
                    <a:lumMod val="85000"/>
                    <a:lumOff val="15000"/>
                  </a:schemeClr>
                </a:solidFill>
              </a:rPr>
              <a:t> </a:t>
            </a:r>
            <a:r>
              <a:rPr lang="en-US" sz="1900" b="1" dirty="0" err="1">
                <a:solidFill>
                  <a:schemeClr val="tx1">
                    <a:lumMod val="85000"/>
                    <a:lumOff val="15000"/>
                  </a:schemeClr>
                </a:solidFill>
              </a:rPr>
              <a:t>bosqichidan</a:t>
            </a:r>
            <a:r>
              <a:rPr lang="en-US" sz="1900" b="1" dirty="0">
                <a:solidFill>
                  <a:schemeClr val="tx1">
                    <a:lumMod val="85000"/>
                    <a:lumOff val="15000"/>
                  </a:schemeClr>
                </a:solidFill>
              </a:rPr>
              <a:t> </a:t>
            </a:r>
            <a:r>
              <a:rPr lang="en-US" sz="1900" b="1" dirty="0" err="1">
                <a:solidFill>
                  <a:schemeClr val="tx1">
                    <a:lumMod val="85000"/>
                    <a:lumOff val="15000"/>
                  </a:schemeClr>
                </a:solidFill>
              </a:rPr>
              <a:t>tuzilgan</a:t>
            </a:r>
            <a:endParaRPr lang="en-US" sz="1900" b="1" dirty="0">
              <a:solidFill>
                <a:schemeClr val="tx1">
                  <a:lumMod val="85000"/>
                  <a:lumOff val="15000"/>
                </a:schemeClr>
              </a:solidFill>
            </a:endParaRPr>
          </a:p>
          <a:p>
            <a:pPr marL="0" indent="0">
              <a:buNone/>
            </a:pPr>
            <a:r>
              <a:rPr lang="en-US" sz="1900" b="1" dirty="0" err="1">
                <a:solidFill>
                  <a:schemeClr val="tx1">
                    <a:lumMod val="85000"/>
                    <a:lumOff val="15000"/>
                  </a:schemeClr>
                </a:solidFill>
              </a:rPr>
              <a:t>septakkord</a:t>
            </a:r>
            <a:r>
              <a:rPr lang="en-US" sz="1900" b="1" dirty="0">
                <a:solidFill>
                  <a:schemeClr val="tx1">
                    <a:lumMod val="85000"/>
                    <a:lumOff val="15000"/>
                  </a:schemeClr>
                </a:solidFill>
              </a:rPr>
              <a:t> </a:t>
            </a:r>
            <a:r>
              <a:rPr lang="en-US" sz="1900" b="1" dirty="0" err="1">
                <a:solidFill>
                  <a:schemeClr val="tx1">
                    <a:lumMod val="85000"/>
                    <a:lumOff val="15000"/>
                  </a:schemeClr>
                </a:solidFill>
              </a:rPr>
              <a:t>juda</a:t>
            </a:r>
            <a:r>
              <a:rPr lang="en-US" sz="1900" b="1" dirty="0">
                <a:solidFill>
                  <a:schemeClr val="tx1">
                    <a:lumMod val="85000"/>
                    <a:lumOff val="15000"/>
                  </a:schemeClr>
                </a:solidFill>
              </a:rPr>
              <a:t> </a:t>
            </a:r>
            <a:r>
              <a:rPr lang="en-US" sz="1900" b="1" dirty="0" err="1">
                <a:solidFill>
                  <a:schemeClr val="tx1">
                    <a:lumMod val="85000"/>
                    <a:lumOff val="15000"/>
                  </a:schemeClr>
                </a:solidFill>
              </a:rPr>
              <a:t>ko‘p</a:t>
            </a:r>
            <a:r>
              <a:rPr lang="en-US" sz="1900" b="1" dirty="0">
                <a:solidFill>
                  <a:schemeClr val="tx1">
                    <a:lumMod val="85000"/>
                    <a:lumOff val="15000"/>
                  </a:schemeClr>
                </a:solidFill>
              </a:rPr>
              <a:t> </a:t>
            </a:r>
            <a:r>
              <a:rPr lang="en-US" sz="1900" b="1" dirty="0" err="1">
                <a:solidFill>
                  <a:schemeClr val="tx1">
                    <a:lumMod val="85000"/>
                    <a:lumOff val="15000"/>
                  </a:schemeClr>
                </a:solidFill>
              </a:rPr>
              <a:t>tarqalgandir</a:t>
            </a:r>
            <a:r>
              <a:rPr lang="en-US" sz="1900" b="1" dirty="0">
                <a:solidFill>
                  <a:schemeClr val="tx1">
                    <a:lumMod val="85000"/>
                    <a:lumOff val="15000"/>
                  </a:schemeClr>
                </a:solidFill>
              </a:rPr>
              <a:t>. Bu </a:t>
            </a:r>
            <a:r>
              <a:rPr lang="en-US" sz="1900" b="1" dirty="0" err="1">
                <a:solidFill>
                  <a:schemeClr val="tx1">
                    <a:lumMod val="85000"/>
                    <a:lumOff val="15000"/>
                  </a:schemeClr>
                </a:solidFill>
              </a:rPr>
              <a:t>akkordga</a:t>
            </a:r>
            <a:r>
              <a:rPr lang="en-US" sz="1900" b="1" dirty="0">
                <a:solidFill>
                  <a:schemeClr val="tx1">
                    <a:lumMod val="85000"/>
                    <a:lumOff val="15000"/>
                  </a:schemeClr>
                </a:solidFill>
              </a:rPr>
              <a:t> 	dominant  </a:t>
            </a:r>
            <a:r>
              <a:rPr lang="en-US" sz="1900" b="1" dirty="0" err="1">
                <a:solidFill>
                  <a:schemeClr val="tx1">
                    <a:lumMod val="85000"/>
                    <a:lumOff val="15000"/>
                  </a:schemeClr>
                </a:solidFill>
              </a:rPr>
              <a:t>septakkord</a:t>
            </a:r>
            <a:endParaRPr lang="en-US" sz="1900" b="1" dirty="0">
              <a:solidFill>
                <a:schemeClr val="tx1">
                  <a:lumMod val="85000"/>
                  <a:lumOff val="15000"/>
                </a:schemeClr>
              </a:solidFill>
            </a:endParaRPr>
          </a:p>
          <a:p>
            <a:pPr marL="0" indent="0">
              <a:buNone/>
            </a:pPr>
            <a:r>
              <a:rPr lang="en-US" sz="1900" b="1" dirty="0" err="1">
                <a:solidFill>
                  <a:schemeClr val="tx1">
                    <a:lumMod val="85000"/>
                    <a:lumOff val="15000"/>
                  </a:schemeClr>
                </a:solidFill>
              </a:rPr>
              <a:t>deyiladi</a:t>
            </a:r>
            <a:r>
              <a:rPr lang="en-US" sz="1900" b="1" dirty="0">
                <a:solidFill>
                  <a:schemeClr val="tx1">
                    <a:lumMod val="85000"/>
                    <a:lumOff val="15000"/>
                  </a:schemeClr>
                </a:solidFill>
              </a:rPr>
              <a:t>.</a:t>
            </a:r>
          </a:p>
          <a:p>
            <a:pPr marL="0" indent="0">
              <a:buNone/>
            </a:pPr>
            <a:r>
              <a:rPr lang="en-US" sz="1900" b="1" dirty="0">
                <a:solidFill>
                  <a:schemeClr val="tx1">
                    <a:lumMod val="85000"/>
                    <a:lumOff val="15000"/>
                  </a:schemeClr>
                </a:solidFill>
              </a:rPr>
              <a:t>Dominant </a:t>
            </a:r>
            <a:r>
              <a:rPr lang="en-US" sz="1900" b="1" dirty="0" err="1">
                <a:solidFill>
                  <a:schemeClr val="tx1">
                    <a:lumMod val="85000"/>
                    <a:lumOff val="15000"/>
                  </a:schemeClr>
                </a:solidFill>
              </a:rPr>
              <a:t>septakkord</a:t>
            </a:r>
            <a:r>
              <a:rPr lang="en-US" sz="1900" b="1" dirty="0">
                <a:solidFill>
                  <a:schemeClr val="tx1">
                    <a:lumMod val="85000"/>
                    <a:lumOff val="15000"/>
                  </a:schemeClr>
                </a:solidFill>
              </a:rPr>
              <a:t> </a:t>
            </a:r>
            <a:r>
              <a:rPr lang="en-US" sz="1900" b="1" dirty="0" err="1">
                <a:solidFill>
                  <a:schemeClr val="tx1">
                    <a:lumMod val="85000"/>
                    <a:lumOff val="15000"/>
                  </a:schemeClr>
                </a:solidFill>
              </a:rPr>
              <a:t>yuqori</a:t>
            </a:r>
            <a:r>
              <a:rPr lang="en-US" sz="1900" b="1" dirty="0">
                <a:solidFill>
                  <a:schemeClr val="tx1">
                    <a:lumMod val="85000"/>
                    <a:lumOff val="15000"/>
                  </a:schemeClr>
                </a:solidFill>
              </a:rPr>
              <a:t> </a:t>
            </a:r>
            <a:r>
              <a:rPr lang="en-US" sz="1900" b="1" dirty="0" err="1">
                <a:solidFill>
                  <a:schemeClr val="tx1">
                    <a:lumMod val="85000"/>
                    <a:lumOff val="15000"/>
                  </a:schemeClr>
                </a:solidFill>
              </a:rPr>
              <a:t>tomonidan</a:t>
            </a:r>
            <a:r>
              <a:rPr lang="en-US" sz="1900" b="1" dirty="0">
                <a:solidFill>
                  <a:schemeClr val="tx1">
                    <a:lumMod val="85000"/>
                    <a:lumOff val="15000"/>
                  </a:schemeClr>
                </a:solidFill>
              </a:rPr>
              <a:t> </a:t>
            </a:r>
            <a:r>
              <a:rPr lang="en-US" sz="1900" b="1" dirty="0" err="1">
                <a:solidFill>
                  <a:schemeClr val="tx1">
                    <a:lumMod val="85000"/>
                    <a:lumOff val="15000"/>
                  </a:schemeClr>
                </a:solidFill>
              </a:rPr>
              <a:t>kichik</a:t>
            </a:r>
            <a:r>
              <a:rPr lang="en-US" sz="1900" b="1" dirty="0">
                <a:solidFill>
                  <a:schemeClr val="tx1">
                    <a:lumMod val="85000"/>
                    <a:lumOff val="15000"/>
                  </a:schemeClr>
                </a:solidFill>
              </a:rPr>
              <a:t> </a:t>
            </a:r>
            <a:r>
              <a:rPr lang="en-US" sz="1900" b="1" dirty="0" err="1">
                <a:solidFill>
                  <a:schemeClr val="tx1">
                    <a:lumMod val="85000"/>
                    <a:lumOff val="15000"/>
                  </a:schemeClr>
                </a:solidFill>
              </a:rPr>
              <a:t>tersiya</a:t>
            </a:r>
            <a:r>
              <a:rPr lang="en-US" sz="1900" b="1" dirty="0">
                <a:solidFill>
                  <a:schemeClr val="tx1">
                    <a:lumMod val="85000"/>
                    <a:lumOff val="15000"/>
                  </a:schemeClr>
                </a:solidFill>
              </a:rPr>
              <a:t>  </a:t>
            </a:r>
            <a:r>
              <a:rPr lang="en-US" sz="1900" b="1" dirty="0" err="1">
                <a:solidFill>
                  <a:schemeClr val="tx1">
                    <a:lumMod val="85000"/>
                    <a:lumOff val="15000"/>
                  </a:schemeClr>
                </a:solidFill>
              </a:rPr>
              <a:t>qo‘shilgan</a:t>
            </a:r>
            <a:endParaRPr lang="en-US" sz="1900" b="1" dirty="0">
              <a:solidFill>
                <a:schemeClr val="tx1">
                  <a:lumMod val="85000"/>
                  <a:lumOff val="15000"/>
                </a:schemeClr>
              </a:solidFill>
            </a:endParaRPr>
          </a:p>
          <a:p>
            <a:pPr marL="0" indent="0">
              <a:buNone/>
            </a:pPr>
            <a:r>
              <a:rPr lang="en-US" sz="1900" b="1" dirty="0">
                <a:solidFill>
                  <a:schemeClr val="tx1">
                    <a:lumMod val="85000"/>
                    <a:lumOff val="15000"/>
                  </a:schemeClr>
                </a:solidFill>
              </a:rPr>
              <a:t>major </a:t>
            </a:r>
            <a:r>
              <a:rPr lang="en-US" sz="1900" b="1" dirty="0" err="1">
                <a:solidFill>
                  <a:schemeClr val="tx1">
                    <a:lumMod val="85000"/>
                    <a:lumOff val="15000"/>
                  </a:schemeClr>
                </a:solidFill>
              </a:rPr>
              <a:t>uchtovushligidan</a:t>
            </a:r>
            <a:r>
              <a:rPr lang="en-US" sz="1900" b="1" dirty="0">
                <a:solidFill>
                  <a:schemeClr val="tx1">
                    <a:lumMod val="85000"/>
                    <a:lumOff val="15000"/>
                  </a:schemeClr>
                </a:solidFill>
              </a:rPr>
              <a:t> </a:t>
            </a:r>
            <a:r>
              <a:rPr lang="en-US" sz="1900" b="1" dirty="0" err="1">
                <a:solidFill>
                  <a:schemeClr val="tx1">
                    <a:lumMod val="85000"/>
                    <a:lumOff val="15000"/>
                  </a:schemeClr>
                </a:solidFill>
              </a:rPr>
              <a:t>hosil</a:t>
            </a:r>
            <a:r>
              <a:rPr lang="en-US" sz="1900" b="1" dirty="0">
                <a:solidFill>
                  <a:schemeClr val="tx1">
                    <a:lumMod val="85000"/>
                    <a:lumOff val="15000"/>
                  </a:schemeClr>
                </a:solidFill>
              </a:rPr>
              <a:t> </a:t>
            </a:r>
            <a:r>
              <a:rPr lang="en-US" sz="1900" b="1" dirty="0" err="1">
                <a:solidFill>
                  <a:schemeClr val="tx1">
                    <a:lumMod val="85000"/>
                    <a:lumOff val="15000"/>
                  </a:schemeClr>
                </a:solidFill>
              </a:rPr>
              <a:t>bo‘ladi</a:t>
            </a:r>
            <a:r>
              <a:rPr lang="en-US" sz="1900" b="1" dirty="0">
                <a:solidFill>
                  <a:schemeClr val="tx1">
                    <a:lumMod val="85000"/>
                    <a:lumOff val="15000"/>
                  </a:schemeClr>
                </a:solidFill>
              </a:rPr>
              <a:t>. Dominant </a:t>
            </a:r>
            <a:r>
              <a:rPr lang="en-US" sz="1900" b="1" dirty="0" err="1">
                <a:solidFill>
                  <a:schemeClr val="tx1">
                    <a:lumMod val="85000"/>
                    <a:lumOff val="15000"/>
                  </a:schemeClr>
                </a:solidFill>
              </a:rPr>
              <a:t>septakkord</a:t>
            </a:r>
            <a:endParaRPr lang="en-US" sz="1900" b="1" dirty="0">
              <a:solidFill>
                <a:schemeClr val="tx1">
                  <a:lumMod val="85000"/>
                  <a:lumOff val="15000"/>
                </a:schemeClr>
              </a:solidFill>
            </a:endParaRPr>
          </a:p>
          <a:p>
            <a:pPr marL="0" indent="0">
              <a:buNone/>
            </a:pPr>
            <a:r>
              <a:rPr lang="en-US" sz="1900" b="1" dirty="0" err="1">
                <a:solidFill>
                  <a:schemeClr val="tx1">
                    <a:lumMod val="85000"/>
                    <a:lumOff val="15000"/>
                  </a:schemeClr>
                </a:solidFill>
              </a:rPr>
              <a:t>tovushlari</a:t>
            </a:r>
            <a:r>
              <a:rPr lang="en-US" sz="1900" b="1" dirty="0">
                <a:solidFill>
                  <a:schemeClr val="tx1">
                    <a:lumMod val="85000"/>
                    <a:lumOff val="15000"/>
                  </a:schemeClr>
                </a:solidFill>
              </a:rPr>
              <a:t>  </a:t>
            </a:r>
            <a:r>
              <a:rPr lang="en-US" sz="1900" b="1" dirty="0" err="1">
                <a:solidFill>
                  <a:schemeClr val="tx1">
                    <a:lumMod val="85000"/>
                    <a:lumOff val="15000"/>
                  </a:schemeClr>
                </a:solidFill>
              </a:rPr>
              <a:t>asosiy</a:t>
            </a:r>
            <a:r>
              <a:rPr lang="en-US" sz="1900" b="1" dirty="0">
                <a:solidFill>
                  <a:schemeClr val="tx1">
                    <a:lumMod val="85000"/>
                    <a:lumOff val="15000"/>
                  </a:schemeClr>
                </a:solidFill>
              </a:rPr>
              <a:t>  </a:t>
            </a:r>
            <a:r>
              <a:rPr lang="en-US" sz="1900" b="1" dirty="0" err="1">
                <a:solidFill>
                  <a:schemeClr val="tx1">
                    <a:lumMod val="85000"/>
                    <a:lumOff val="15000"/>
                  </a:schemeClr>
                </a:solidFill>
              </a:rPr>
              <a:t>tovushdan</a:t>
            </a:r>
            <a:r>
              <a:rPr lang="en-US" sz="1900" b="1" dirty="0">
                <a:solidFill>
                  <a:schemeClr val="tx1">
                    <a:lumMod val="85000"/>
                    <a:lumOff val="15000"/>
                  </a:schemeClr>
                </a:solidFill>
              </a:rPr>
              <a:t>  </a:t>
            </a:r>
            <a:r>
              <a:rPr lang="en-US" sz="1900" b="1" dirty="0" err="1">
                <a:solidFill>
                  <a:schemeClr val="tx1">
                    <a:lumMod val="85000"/>
                    <a:lumOff val="15000"/>
                  </a:schemeClr>
                </a:solidFill>
              </a:rPr>
              <a:t>boshlab</a:t>
            </a:r>
            <a:r>
              <a:rPr lang="en-US" sz="1900" b="1" dirty="0">
                <a:solidFill>
                  <a:schemeClr val="tx1">
                    <a:lumMod val="85000"/>
                    <a:lumOff val="15000"/>
                  </a:schemeClr>
                </a:solidFill>
              </a:rPr>
              <a:t>  </a:t>
            </a:r>
            <a:r>
              <a:rPr lang="en-US" sz="1900" b="1" dirty="0" err="1">
                <a:solidFill>
                  <a:schemeClr val="tx1">
                    <a:lumMod val="85000"/>
                    <a:lumOff val="15000"/>
                  </a:schemeClr>
                </a:solidFill>
              </a:rPr>
              <a:t>sanalganda</a:t>
            </a:r>
            <a:r>
              <a:rPr lang="en-US" sz="1900" b="1" dirty="0">
                <a:solidFill>
                  <a:schemeClr val="tx1">
                    <a:lumMod val="85000"/>
                    <a:lumOff val="15000"/>
                  </a:schemeClr>
                </a:solidFill>
              </a:rPr>
              <a:t>  prima  </a:t>
            </a:r>
            <a:r>
              <a:rPr lang="en-US" sz="1900" b="1" dirty="0" err="1">
                <a:solidFill>
                  <a:schemeClr val="tx1">
                    <a:lumMod val="85000"/>
                    <a:lumOff val="15000"/>
                  </a:schemeClr>
                </a:solidFill>
              </a:rPr>
              <a:t>tersiya</a:t>
            </a:r>
            <a:r>
              <a:rPr lang="en-US" sz="1900" b="1" dirty="0">
                <a:solidFill>
                  <a:schemeClr val="tx1">
                    <a:lumMod val="85000"/>
                    <a:lumOff val="15000"/>
                  </a:schemeClr>
                </a:solidFill>
              </a:rPr>
              <a:t> 23</a:t>
            </a:r>
          </a:p>
          <a:p>
            <a:pPr marL="0" indent="0">
              <a:buNone/>
            </a:pPr>
            <a:r>
              <a:rPr lang="en-US" sz="1900" b="1" dirty="0">
                <a:solidFill>
                  <a:schemeClr val="tx1">
                    <a:lumMod val="85000"/>
                    <a:lumOff val="15000"/>
                  </a:schemeClr>
                </a:solidFill>
              </a:rPr>
              <a:t> </a:t>
            </a:r>
            <a:r>
              <a:rPr lang="en-US" sz="1900" b="1" dirty="0" smtClean="0">
                <a:solidFill>
                  <a:schemeClr val="tx1">
                    <a:lumMod val="85000"/>
                    <a:lumOff val="15000"/>
                  </a:schemeClr>
                </a:solidFill>
              </a:rPr>
              <a:t> </a:t>
            </a:r>
            <a:r>
              <a:rPr lang="en-US" sz="1900" b="1" dirty="0" err="1">
                <a:solidFill>
                  <a:schemeClr val="tx1">
                    <a:lumMod val="85000"/>
                    <a:lumOff val="15000"/>
                  </a:schemeClr>
                </a:solidFill>
              </a:rPr>
              <a:t>kvinta</a:t>
            </a:r>
            <a:r>
              <a:rPr lang="en-US" sz="1900" b="1" dirty="0">
                <a:solidFill>
                  <a:schemeClr val="tx1">
                    <a:lumMod val="85000"/>
                    <a:lumOff val="15000"/>
                  </a:schemeClr>
                </a:solidFill>
              </a:rPr>
              <a:t> </a:t>
            </a:r>
            <a:r>
              <a:rPr lang="en-US" sz="1900" b="1" dirty="0" err="1">
                <a:solidFill>
                  <a:schemeClr val="tx1">
                    <a:lumMod val="85000"/>
                    <a:lumOff val="15000"/>
                  </a:schemeClr>
                </a:solidFill>
              </a:rPr>
              <a:t>va</a:t>
            </a:r>
            <a:r>
              <a:rPr lang="en-US" sz="1900" b="1" dirty="0">
                <a:solidFill>
                  <a:schemeClr val="tx1">
                    <a:lumMod val="85000"/>
                    <a:lumOff val="15000"/>
                  </a:schemeClr>
                </a:solidFill>
              </a:rPr>
              <a:t> </a:t>
            </a:r>
            <a:r>
              <a:rPr lang="en-US" sz="1900" b="1" dirty="0" err="1">
                <a:solidFill>
                  <a:schemeClr val="tx1">
                    <a:lumMod val="85000"/>
                    <a:lumOff val="15000"/>
                  </a:schemeClr>
                </a:solidFill>
              </a:rPr>
              <a:t>septimadan</a:t>
            </a:r>
            <a:r>
              <a:rPr lang="en-US" sz="1900" b="1" dirty="0">
                <a:solidFill>
                  <a:schemeClr val="tx1">
                    <a:lumMod val="85000"/>
                    <a:lumOff val="15000"/>
                  </a:schemeClr>
                </a:solidFill>
              </a:rPr>
              <a:t> </a:t>
            </a:r>
            <a:r>
              <a:rPr lang="en-US" sz="1900" b="1" dirty="0" err="1">
                <a:solidFill>
                  <a:schemeClr val="tx1">
                    <a:lumMod val="85000"/>
                    <a:lumOff val="15000"/>
                  </a:schemeClr>
                </a:solidFill>
              </a:rPr>
              <a:t>iborat</a:t>
            </a:r>
            <a:r>
              <a:rPr lang="en-US" sz="1900" b="1" dirty="0">
                <a:solidFill>
                  <a:schemeClr val="tx1">
                    <a:lumMod val="85000"/>
                    <a:lumOff val="15000"/>
                  </a:schemeClr>
                </a:solidFill>
              </a:rPr>
              <a:t>. Dominant </a:t>
            </a:r>
            <a:r>
              <a:rPr lang="en-US" sz="1900" b="1" dirty="0" err="1">
                <a:solidFill>
                  <a:schemeClr val="tx1">
                    <a:lumMod val="85000"/>
                    <a:lumOff val="15000"/>
                  </a:schemeClr>
                </a:solidFill>
              </a:rPr>
              <a:t>septakkord</a:t>
            </a:r>
            <a:r>
              <a:rPr lang="en-US" sz="1900" b="1" dirty="0">
                <a:solidFill>
                  <a:schemeClr val="tx1">
                    <a:lumMod val="85000"/>
                    <a:lumOff val="15000"/>
                  </a:schemeClr>
                </a:solidFill>
              </a:rPr>
              <a:t> </a:t>
            </a:r>
            <a:r>
              <a:rPr lang="en-US" sz="1900" b="1" dirty="0" err="1">
                <a:solidFill>
                  <a:schemeClr val="tx1">
                    <a:lumMod val="85000"/>
                    <a:lumOff val="15000"/>
                  </a:schemeClr>
                </a:solidFill>
              </a:rPr>
              <a:t>quyidagi</a:t>
            </a:r>
            <a:r>
              <a:rPr lang="en-US" sz="1900" b="1" dirty="0">
                <a:solidFill>
                  <a:schemeClr val="tx1">
                    <a:lumMod val="85000"/>
                    <a:lumOff val="15000"/>
                  </a:schemeClr>
                </a:solidFill>
              </a:rPr>
              <a:t> </a:t>
            </a:r>
            <a:r>
              <a:rPr lang="en-US" sz="1900" b="1" dirty="0" err="1">
                <a:solidFill>
                  <a:schemeClr val="tx1">
                    <a:lumMod val="85000"/>
                    <a:lumOff val="15000"/>
                  </a:schemeClr>
                </a:solidFill>
              </a:rPr>
              <a:t>belgi</a:t>
            </a:r>
            <a:r>
              <a:rPr lang="en-US" sz="1900" b="1" dirty="0">
                <a:solidFill>
                  <a:schemeClr val="tx1">
                    <a:lumMod val="85000"/>
                    <a:lumOff val="15000"/>
                  </a:schemeClr>
                </a:solidFill>
              </a:rPr>
              <a:t> </a:t>
            </a:r>
            <a:r>
              <a:rPr lang="en-US" sz="1900" b="1" dirty="0" err="1">
                <a:solidFill>
                  <a:schemeClr val="tx1">
                    <a:lumMod val="85000"/>
                    <a:lumOff val="15000"/>
                  </a:schemeClr>
                </a:solidFill>
              </a:rPr>
              <a:t>bilan</a:t>
            </a:r>
            <a:r>
              <a:rPr lang="en-US" sz="1900" b="1" dirty="0">
                <a:solidFill>
                  <a:schemeClr val="tx1">
                    <a:lumMod val="85000"/>
                    <a:lumOff val="15000"/>
                  </a:schemeClr>
                </a:solidFill>
              </a:rPr>
              <a:t> </a:t>
            </a:r>
            <a:r>
              <a:rPr lang="en-US" sz="1900" b="1" dirty="0" err="1">
                <a:solidFill>
                  <a:schemeClr val="tx1">
                    <a:lumMod val="85000"/>
                    <a:lumOff val="15000"/>
                  </a:schemeClr>
                </a:solidFill>
              </a:rPr>
              <a:t>yoziladi</a:t>
            </a:r>
            <a:r>
              <a:rPr lang="en-US" sz="1900" b="1" dirty="0">
                <a:solidFill>
                  <a:schemeClr val="tx1">
                    <a:lumMod val="85000"/>
                    <a:lumOff val="15000"/>
                  </a:schemeClr>
                </a:solidFill>
              </a:rPr>
              <a:t> V7 </a:t>
            </a:r>
            <a:r>
              <a:rPr lang="en-US" sz="1900" b="1" dirty="0" err="1">
                <a:solidFill>
                  <a:schemeClr val="tx1">
                    <a:lumMod val="85000"/>
                    <a:lumOff val="15000"/>
                  </a:schemeClr>
                </a:solidFill>
              </a:rPr>
              <a:t>harfi</a:t>
            </a:r>
            <a:r>
              <a:rPr lang="en-US" sz="1900" b="1" dirty="0">
                <a:solidFill>
                  <a:schemeClr val="tx1">
                    <a:lumMod val="85000"/>
                    <a:lumOff val="15000"/>
                  </a:schemeClr>
                </a:solidFill>
              </a:rPr>
              <a:t> </a:t>
            </a:r>
            <a:r>
              <a:rPr lang="en-US" sz="1900" b="1" dirty="0" err="1">
                <a:solidFill>
                  <a:schemeClr val="tx1">
                    <a:lumMod val="85000"/>
                    <a:lumOff val="15000"/>
                  </a:schemeClr>
                </a:solidFill>
              </a:rPr>
              <a:t>yozilganda</a:t>
            </a:r>
            <a:r>
              <a:rPr lang="en-US" sz="1900" b="1" dirty="0">
                <a:solidFill>
                  <a:schemeClr val="tx1">
                    <a:lumMod val="85000"/>
                    <a:lumOff val="15000"/>
                  </a:schemeClr>
                </a:solidFill>
              </a:rPr>
              <a:t> D7 </a:t>
            </a:r>
            <a:r>
              <a:rPr lang="en-US" sz="1900" b="1" dirty="0" err="1">
                <a:solidFill>
                  <a:schemeClr val="tx1">
                    <a:lumMod val="85000"/>
                    <a:lumOff val="15000"/>
                  </a:schemeClr>
                </a:solidFill>
              </a:rPr>
              <a:t>bo‘ladi</a:t>
            </a:r>
            <a:r>
              <a:rPr lang="en-US" sz="1900" b="1" dirty="0">
                <a:solidFill>
                  <a:schemeClr val="tx1">
                    <a:lumMod val="85000"/>
                    <a:lumOff val="15000"/>
                  </a:schemeClr>
                </a:solidFill>
              </a:rPr>
              <a:t>.</a:t>
            </a:r>
          </a:p>
          <a:p>
            <a:pPr marL="0" indent="0">
              <a:buNone/>
            </a:pPr>
            <a:r>
              <a:rPr lang="en-US" sz="1900" b="1" dirty="0">
                <a:solidFill>
                  <a:schemeClr val="tx1">
                    <a:lumMod val="85000"/>
                    <a:lumOff val="15000"/>
                  </a:schemeClr>
                </a:solidFill>
              </a:rPr>
              <a:t>Dominant </a:t>
            </a:r>
            <a:r>
              <a:rPr lang="en-US" sz="1900" b="1" dirty="0" err="1">
                <a:solidFill>
                  <a:schemeClr val="tx1">
                    <a:lumMod val="85000"/>
                    <a:lumOff val="15000"/>
                  </a:schemeClr>
                </a:solidFill>
              </a:rPr>
              <a:t>septakkord</a:t>
            </a:r>
            <a:r>
              <a:rPr lang="en-US" sz="1900" b="1" dirty="0">
                <a:solidFill>
                  <a:schemeClr val="tx1">
                    <a:lumMod val="85000"/>
                    <a:lumOff val="15000"/>
                  </a:schemeClr>
                </a:solidFill>
              </a:rPr>
              <a:t> </a:t>
            </a:r>
            <a:r>
              <a:rPr lang="en-US" sz="1900" b="1" dirty="0" err="1">
                <a:solidFill>
                  <a:schemeClr val="tx1">
                    <a:lumMod val="85000"/>
                    <a:lumOff val="15000"/>
                  </a:schemeClr>
                </a:solidFill>
              </a:rPr>
              <a:t>quyidagi</a:t>
            </a:r>
            <a:r>
              <a:rPr lang="en-US" sz="1900" b="1" dirty="0">
                <a:solidFill>
                  <a:schemeClr val="tx1">
                    <a:lumMod val="85000"/>
                    <a:lumOff val="15000"/>
                  </a:schemeClr>
                </a:solidFill>
              </a:rPr>
              <a:t> </a:t>
            </a:r>
            <a:r>
              <a:rPr lang="en-US" sz="1900" b="1" dirty="0" err="1">
                <a:solidFill>
                  <a:schemeClr val="tx1">
                    <a:lumMod val="85000"/>
                    <a:lumOff val="15000"/>
                  </a:schemeClr>
                </a:solidFill>
              </a:rPr>
              <a:t>tersiyalardan</a:t>
            </a:r>
            <a:r>
              <a:rPr lang="en-US" sz="1900" b="1" dirty="0">
                <a:solidFill>
                  <a:schemeClr val="tx1">
                    <a:lumMod val="85000"/>
                    <a:lumOff val="15000"/>
                  </a:schemeClr>
                </a:solidFill>
              </a:rPr>
              <a:t> </a:t>
            </a:r>
            <a:r>
              <a:rPr lang="en-US" sz="1900" b="1" dirty="0" err="1">
                <a:solidFill>
                  <a:schemeClr val="tx1">
                    <a:lumMod val="85000"/>
                    <a:lumOff val="15000"/>
                  </a:schemeClr>
                </a:solidFill>
              </a:rPr>
              <a:t>iborat</a:t>
            </a:r>
            <a:r>
              <a:rPr lang="en-US" sz="1900" b="1" dirty="0">
                <a:solidFill>
                  <a:schemeClr val="tx1">
                    <a:lumMod val="85000"/>
                    <a:lumOff val="15000"/>
                  </a:schemeClr>
                </a:solidFill>
              </a:rPr>
              <a:t>: V </a:t>
            </a:r>
            <a:r>
              <a:rPr lang="en-US" sz="1900" b="1" dirty="0" err="1">
                <a:solidFill>
                  <a:schemeClr val="tx1">
                    <a:lumMod val="85000"/>
                    <a:lumOff val="15000"/>
                  </a:schemeClr>
                </a:solidFill>
              </a:rPr>
              <a:t>dan</a:t>
            </a:r>
            <a:r>
              <a:rPr lang="en-US" sz="1900" b="1" dirty="0">
                <a:solidFill>
                  <a:schemeClr val="tx1">
                    <a:lumMod val="85000"/>
                    <a:lumOff val="15000"/>
                  </a:schemeClr>
                </a:solidFill>
              </a:rPr>
              <a:t> VII </a:t>
            </a:r>
            <a:r>
              <a:rPr lang="en-US" sz="1900" b="1" dirty="0" err="1">
                <a:solidFill>
                  <a:schemeClr val="tx1">
                    <a:lumMod val="85000"/>
                    <a:lumOff val="15000"/>
                  </a:schemeClr>
                </a:solidFill>
              </a:rPr>
              <a:t>bosqichgacha</a:t>
            </a:r>
            <a:r>
              <a:rPr lang="en-US" sz="1900" b="1" dirty="0">
                <a:solidFill>
                  <a:schemeClr val="tx1">
                    <a:lumMod val="85000"/>
                    <a:lumOff val="15000"/>
                  </a:schemeClr>
                </a:solidFill>
              </a:rPr>
              <a:t> – </a:t>
            </a:r>
            <a:r>
              <a:rPr lang="en-US" sz="1900" b="1" dirty="0" err="1">
                <a:solidFill>
                  <a:schemeClr val="tx1">
                    <a:lumMod val="85000"/>
                    <a:lumOff val="15000"/>
                  </a:schemeClr>
                </a:solidFill>
              </a:rPr>
              <a:t>katta</a:t>
            </a:r>
            <a:r>
              <a:rPr lang="en-US" sz="1900" b="1" dirty="0">
                <a:solidFill>
                  <a:schemeClr val="tx1">
                    <a:lumMod val="85000"/>
                    <a:lumOff val="15000"/>
                  </a:schemeClr>
                </a:solidFill>
              </a:rPr>
              <a:t> </a:t>
            </a:r>
            <a:r>
              <a:rPr lang="en-US" sz="1900" b="1" dirty="0" err="1">
                <a:solidFill>
                  <a:schemeClr val="tx1">
                    <a:lumMod val="85000"/>
                    <a:lumOff val="15000"/>
                  </a:schemeClr>
                </a:solidFill>
              </a:rPr>
              <a:t>tersiya</a:t>
            </a:r>
            <a:r>
              <a:rPr lang="en-US" sz="1900" b="1" dirty="0">
                <a:solidFill>
                  <a:schemeClr val="tx1">
                    <a:lumMod val="85000"/>
                    <a:lumOff val="15000"/>
                  </a:schemeClr>
                </a:solidFill>
              </a:rPr>
              <a:t>;</a:t>
            </a:r>
          </a:p>
          <a:p>
            <a:pPr marL="0" indent="0">
              <a:buNone/>
            </a:pPr>
            <a:r>
              <a:rPr lang="en-US" sz="1900" b="1" dirty="0">
                <a:solidFill>
                  <a:schemeClr val="tx1">
                    <a:lumMod val="85000"/>
                    <a:lumOff val="15000"/>
                  </a:schemeClr>
                </a:solidFill>
              </a:rPr>
              <a:t>VII </a:t>
            </a:r>
            <a:r>
              <a:rPr lang="en-US" sz="1900" b="1" dirty="0" err="1">
                <a:solidFill>
                  <a:schemeClr val="tx1">
                    <a:lumMod val="85000"/>
                    <a:lumOff val="15000"/>
                  </a:schemeClr>
                </a:solidFill>
              </a:rPr>
              <a:t>dan</a:t>
            </a:r>
            <a:r>
              <a:rPr lang="en-US" sz="1900" b="1" dirty="0">
                <a:solidFill>
                  <a:schemeClr val="tx1">
                    <a:lumMod val="85000"/>
                    <a:lumOff val="15000"/>
                  </a:schemeClr>
                </a:solidFill>
              </a:rPr>
              <a:t> II </a:t>
            </a:r>
            <a:r>
              <a:rPr lang="en-US" sz="1900" b="1" dirty="0" err="1">
                <a:solidFill>
                  <a:schemeClr val="tx1">
                    <a:lumMod val="85000"/>
                    <a:lumOff val="15000"/>
                  </a:schemeClr>
                </a:solidFill>
              </a:rPr>
              <a:t>bosqichgacha</a:t>
            </a:r>
            <a:r>
              <a:rPr lang="en-US" sz="1900" b="1" dirty="0">
                <a:solidFill>
                  <a:schemeClr val="tx1">
                    <a:lumMod val="85000"/>
                    <a:lumOff val="15000"/>
                  </a:schemeClr>
                </a:solidFill>
              </a:rPr>
              <a:t> – </a:t>
            </a:r>
            <a:r>
              <a:rPr lang="en-US" sz="1900" b="1" dirty="0" err="1">
                <a:solidFill>
                  <a:schemeClr val="tx1">
                    <a:lumMod val="85000"/>
                    <a:lumOff val="15000"/>
                  </a:schemeClr>
                </a:solidFill>
              </a:rPr>
              <a:t>kichik</a:t>
            </a:r>
            <a:r>
              <a:rPr lang="en-US" sz="1900" b="1" dirty="0">
                <a:solidFill>
                  <a:schemeClr val="tx1">
                    <a:lumMod val="85000"/>
                    <a:lumOff val="15000"/>
                  </a:schemeClr>
                </a:solidFill>
              </a:rPr>
              <a:t> </a:t>
            </a:r>
            <a:r>
              <a:rPr lang="en-US" sz="1900" b="1" dirty="0" err="1">
                <a:solidFill>
                  <a:schemeClr val="tx1">
                    <a:lumMod val="85000"/>
                    <a:lumOff val="15000"/>
                  </a:schemeClr>
                </a:solidFill>
              </a:rPr>
              <a:t>tersiya</a:t>
            </a:r>
            <a:r>
              <a:rPr lang="en-US" sz="1900" b="1" dirty="0">
                <a:solidFill>
                  <a:schemeClr val="tx1">
                    <a:lumMod val="85000"/>
                    <a:lumOff val="15000"/>
                  </a:schemeClr>
                </a:solidFill>
              </a:rPr>
              <a:t>; II </a:t>
            </a:r>
            <a:r>
              <a:rPr lang="en-US" sz="1900" b="1" dirty="0" err="1">
                <a:solidFill>
                  <a:schemeClr val="tx1">
                    <a:lumMod val="85000"/>
                    <a:lumOff val="15000"/>
                  </a:schemeClr>
                </a:solidFill>
              </a:rPr>
              <a:t>dan</a:t>
            </a:r>
            <a:r>
              <a:rPr lang="en-US" sz="1900" b="1" dirty="0">
                <a:solidFill>
                  <a:schemeClr val="tx1">
                    <a:lumMod val="85000"/>
                    <a:lumOff val="15000"/>
                  </a:schemeClr>
                </a:solidFill>
              </a:rPr>
              <a:t> IV </a:t>
            </a:r>
            <a:r>
              <a:rPr lang="en-US" sz="1900" b="1" dirty="0" err="1">
                <a:solidFill>
                  <a:schemeClr val="tx1">
                    <a:lumMod val="85000"/>
                    <a:lumOff val="15000"/>
                  </a:schemeClr>
                </a:solidFill>
              </a:rPr>
              <a:t>bosqichgacha</a:t>
            </a:r>
            <a:r>
              <a:rPr lang="en-US" sz="1900" b="1" dirty="0">
                <a:solidFill>
                  <a:schemeClr val="tx1">
                    <a:lumMod val="85000"/>
                    <a:lumOff val="15000"/>
                  </a:schemeClr>
                </a:solidFill>
              </a:rPr>
              <a:t> – </a:t>
            </a:r>
            <a:r>
              <a:rPr lang="en-US" sz="1900" b="1" dirty="0" err="1">
                <a:solidFill>
                  <a:schemeClr val="tx1">
                    <a:lumMod val="85000"/>
                    <a:lumOff val="15000"/>
                  </a:schemeClr>
                </a:solidFill>
              </a:rPr>
              <a:t>kichik</a:t>
            </a:r>
            <a:r>
              <a:rPr lang="en-US" sz="1900" b="1" dirty="0">
                <a:solidFill>
                  <a:schemeClr val="tx1">
                    <a:lumMod val="85000"/>
                    <a:lumOff val="15000"/>
                  </a:schemeClr>
                </a:solidFill>
              </a:rPr>
              <a:t> </a:t>
            </a:r>
            <a:r>
              <a:rPr lang="en-US" sz="1900" b="1" dirty="0" err="1">
                <a:solidFill>
                  <a:schemeClr val="tx1">
                    <a:lumMod val="85000"/>
                    <a:lumOff val="15000"/>
                  </a:schemeClr>
                </a:solidFill>
              </a:rPr>
              <a:t>tersiya</a:t>
            </a:r>
            <a:r>
              <a:rPr lang="en-US" sz="1900" b="1" dirty="0">
                <a:solidFill>
                  <a:schemeClr val="tx1">
                    <a:lumMod val="85000"/>
                    <a:lumOff val="15000"/>
                  </a:schemeClr>
                </a:solidFill>
              </a:rPr>
              <a:t>.</a:t>
            </a:r>
          </a:p>
          <a:p>
            <a:pPr marL="0" indent="0">
              <a:buNone/>
            </a:pPr>
            <a:r>
              <a:rPr lang="en-US" sz="1900" b="1" dirty="0">
                <a:solidFill>
                  <a:schemeClr val="tx1">
                    <a:lumMod val="85000"/>
                    <a:lumOff val="15000"/>
                  </a:schemeClr>
                </a:solidFill>
              </a:rPr>
              <a:t>Dominant </a:t>
            </a:r>
            <a:r>
              <a:rPr lang="en-US" sz="1900" b="1" dirty="0" err="1">
                <a:solidFill>
                  <a:schemeClr val="tx1">
                    <a:lumMod val="85000"/>
                    <a:lumOff val="15000"/>
                  </a:schemeClr>
                </a:solidFill>
              </a:rPr>
              <a:t>septakkord</a:t>
            </a:r>
            <a:r>
              <a:rPr lang="en-US" sz="1900" b="1" dirty="0">
                <a:solidFill>
                  <a:schemeClr val="tx1">
                    <a:lumMod val="85000"/>
                    <a:lumOff val="15000"/>
                  </a:schemeClr>
                </a:solidFill>
              </a:rPr>
              <a:t> </a:t>
            </a:r>
            <a:r>
              <a:rPr lang="en-US" sz="1900" b="1" dirty="0" err="1">
                <a:solidFill>
                  <a:schemeClr val="tx1">
                    <a:lumMod val="85000"/>
                    <a:lumOff val="15000"/>
                  </a:schemeClr>
                </a:solidFill>
              </a:rPr>
              <a:t>majorda</a:t>
            </a:r>
            <a:r>
              <a:rPr lang="en-US" sz="1900" b="1" dirty="0">
                <a:solidFill>
                  <a:schemeClr val="tx1">
                    <a:lumMod val="85000"/>
                    <a:lumOff val="15000"/>
                  </a:schemeClr>
                </a:solidFill>
              </a:rPr>
              <a:t>  ham, </a:t>
            </a:r>
            <a:r>
              <a:rPr lang="en-US" sz="1900" b="1" dirty="0" err="1">
                <a:solidFill>
                  <a:schemeClr val="tx1">
                    <a:lumMod val="85000"/>
                    <a:lumOff val="15000"/>
                  </a:schemeClr>
                </a:solidFill>
              </a:rPr>
              <a:t>minorda</a:t>
            </a:r>
            <a:r>
              <a:rPr lang="en-US" sz="1900" b="1" dirty="0">
                <a:solidFill>
                  <a:schemeClr val="tx1">
                    <a:lumMod val="85000"/>
                    <a:lumOff val="15000"/>
                  </a:schemeClr>
                </a:solidFill>
              </a:rPr>
              <a:t> ham </a:t>
            </a:r>
            <a:r>
              <a:rPr lang="en-US" sz="1900" b="1" dirty="0" err="1">
                <a:solidFill>
                  <a:schemeClr val="tx1">
                    <a:lumMod val="85000"/>
                    <a:lumOff val="15000"/>
                  </a:schemeClr>
                </a:solidFill>
              </a:rPr>
              <a:t>bir</a:t>
            </a:r>
            <a:r>
              <a:rPr lang="en-US" sz="1900" b="1" dirty="0">
                <a:solidFill>
                  <a:schemeClr val="tx1">
                    <a:lumMod val="85000"/>
                    <a:lumOff val="15000"/>
                  </a:schemeClr>
                </a:solidFill>
              </a:rPr>
              <a:t> </a:t>
            </a:r>
            <a:r>
              <a:rPr lang="en-US" sz="1900" b="1" dirty="0" err="1">
                <a:solidFill>
                  <a:schemeClr val="tx1">
                    <a:lumMod val="85000"/>
                    <a:lumOff val="15000"/>
                  </a:schemeClr>
                </a:solidFill>
              </a:rPr>
              <a:t>xil</a:t>
            </a:r>
            <a:r>
              <a:rPr lang="en-US" sz="1900" b="1" dirty="0">
                <a:solidFill>
                  <a:schemeClr val="tx1">
                    <a:lumMod val="85000"/>
                    <a:lumOff val="15000"/>
                  </a:schemeClr>
                </a:solidFill>
              </a:rPr>
              <a:t> </a:t>
            </a:r>
            <a:r>
              <a:rPr lang="en-US" sz="1900" b="1" dirty="0" err="1">
                <a:solidFill>
                  <a:schemeClr val="tx1">
                    <a:lumMod val="85000"/>
                    <a:lumOff val="15000"/>
                  </a:schemeClr>
                </a:solidFill>
              </a:rPr>
              <a:t>tartibda</a:t>
            </a:r>
            <a:r>
              <a:rPr lang="en-US" sz="1900" b="1" dirty="0">
                <a:solidFill>
                  <a:schemeClr val="tx1">
                    <a:lumMod val="85000"/>
                    <a:lumOff val="15000"/>
                  </a:schemeClr>
                </a:solidFill>
              </a:rPr>
              <a:t> </a:t>
            </a:r>
            <a:r>
              <a:rPr lang="en-US" sz="1900" b="1" dirty="0" err="1">
                <a:solidFill>
                  <a:schemeClr val="tx1">
                    <a:lumMod val="85000"/>
                    <a:lumOff val="15000"/>
                  </a:schemeClr>
                </a:solidFill>
              </a:rPr>
              <a:t>tuziladi</a:t>
            </a:r>
            <a:r>
              <a:rPr lang="en-US" sz="1900" b="1" dirty="0">
                <a:solidFill>
                  <a:schemeClr val="tx1">
                    <a:lumMod val="85000"/>
                    <a:lumOff val="15000"/>
                  </a:schemeClr>
                </a:solidFill>
              </a:rPr>
              <a:t>.</a:t>
            </a:r>
          </a:p>
          <a:p>
            <a:pPr marL="0" indent="0">
              <a:buNone/>
            </a:pPr>
            <a:endParaRPr lang="ru-RU" sz="1900" b="1"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5" presetClass="entr" presetSubtype="0" fill="hold" grpId="1" nodeType="after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p:cTn id="7" dur="500" decel="50000" fill="hold">
                                          <p:stCondLst>
                                            <p:cond delay="0"/>
                                          </p:stCondLst>
                                        </p:cTn>
                                        <p:tgtEl>
                                          <p:spTgt spid="7373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373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373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373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373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373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373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3731">
                                            <p:txEl>
                                              <p:pRg st="0" end="0"/>
                                            </p:txEl>
                                          </p:spTgt>
                                        </p:tgtEl>
                                      </p:cBhvr>
                                    </p:animEffect>
                                  </p:childTnLst>
                                </p:cTn>
                              </p:par>
                            </p:childTnLst>
                          </p:cTn>
                        </p:par>
                        <p:par>
                          <p:cTn id="15" fill="hold">
                            <p:stCondLst>
                              <p:cond delay="1000"/>
                            </p:stCondLst>
                            <p:childTnLst>
                              <p:par>
                                <p:cTn id="16" presetID="25" presetClass="entr" presetSubtype="0" fill="hold" grpId="1" nodeType="afterEffect">
                                  <p:stCondLst>
                                    <p:cond delay="0"/>
                                  </p:stCondLst>
                                  <p:childTnLst>
                                    <p:set>
                                      <p:cBhvr>
                                        <p:cTn id="17" dur="1" fill="hold">
                                          <p:stCondLst>
                                            <p:cond delay="0"/>
                                          </p:stCondLst>
                                        </p:cTn>
                                        <p:tgtEl>
                                          <p:spTgt spid="73731">
                                            <p:txEl>
                                              <p:pRg st="1" end="1"/>
                                            </p:txEl>
                                          </p:spTgt>
                                        </p:tgtEl>
                                        <p:attrNameLst>
                                          <p:attrName>style.visibility</p:attrName>
                                        </p:attrNameLst>
                                      </p:cBhvr>
                                      <p:to>
                                        <p:strVal val="visible"/>
                                      </p:to>
                                    </p:set>
                                    <p:anim calcmode="lin" valueType="num">
                                      <p:cBhvr>
                                        <p:cTn id="18" dur="500" decel="50000" fill="hold">
                                          <p:stCondLst>
                                            <p:cond delay="0"/>
                                          </p:stCondLst>
                                        </p:cTn>
                                        <p:tgtEl>
                                          <p:spTgt spid="73731">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73731">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73731">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73731">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73731">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73731">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73731">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73731">
                                            <p:txEl>
                                              <p:pRg st="1" end="1"/>
                                            </p:txEl>
                                          </p:spTgt>
                                        </p:tgtEl>
                                      </p:cBhvr>
                                    </p:animEffect>
                                  </p:childTnLst>
                                </p:cTn>
                              </p:par>
                            </p:childTnLst>
                          </p:cTn>
                        </p:par>
                        <p:par>
                          <p:cTn id="26" fill="hold">
                            <p:stCondLst>
                              <p:cond delay="2000"/>
                            </p:stCondLst>
                            <p:childTnLst>
                              <p:par>
                                <p:cTn id="27" presetID="25" presetClass="entr" presetSubtype="0" fill="hold" grpId="1" nodeType="afterEffect">
                                  <p:stCondLst>
                                    <p:cond delay="0"/>
                                  </p:stCondLst>
                                  <p:childTnLst>
                                    <p:set>
                                      <p:cBhvr>
                                        <p:cTn id="28" dur="1" fill="hold">
                                          <p:stCondLst>
                                            <p:cond delay="0"/>
                                          </p:stCondLst>
                                        </p:cTn>
                                        <p:tgtEl>
                                          <p:spTgt spid="73731">
                                            <p:txEl>
                                              <p:pRg st="2" end="2"/>
                                            </p:txEl>
                                          </p:spTgt>
                                        </p:tgtEl>
                                        <p:attrNameLst>
                                          <p:attrName>style.visibility</p:attrName>
                                        </p:attrNameLst>
                                      </p:cBhvr>
                                      <p:to>
                                        <p:strVal val="visible"/>
                                      </p:to>
                                    </p:set>
                                    <p:anim calcmode="lin" valueType="num">
                                      <p:cBhvr>
                                        <p:cTn id="29" dur="500" decel="50000" fill="hold">
                                          <p:stCondLst>
                                            <p:cond delay="0"/>
                                          </p:stCondLst>
                                        </p:cTn>
                                        <p:tgtEl>
                                          <p:spTgt spid="73731">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3731">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3731">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73731">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3731">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3731">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3731">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3731">
                                            <p:txEl>
                                              <p:pRg st="2" end="2"/>
                                            </p:txEl>
                                          </p:spTgt>
                                        </p:tgtEl>
                                      </p:cBhvr>
                                    </p:animEffect>
                                  </p:childTnLst>
                                </p:cTn>
                              </p:par>
                            </p:childTnLst>
                          </p:cTn>
                        </p:par>
                        <p:par>
                          <p:cTn id="37" fill="hold">
                            <p:stCondLst>
                              <p:cond delay="3000"/>
                            </p:stCondLst>
                            <p:childTnLst>
                              <p:par>
                                <p:cTn id="38" presetID="25" presetClass="entr" presetSubtype="0" fill="hold" grpId="1" nodeType="afterEffect">
                                  <p:stCondLst>
                                    <p:cond delay="0"/>
                                  </p:stCondLst>
                                  <p:childTnLst>
                                    <p:set>
                                      <p:cBhvr>
                                        <p:cTn id="39" dur="1" fill="hold">
                                          <p:stCondLst>
                                            <p:cond delay="0"/>
                                          </p:stCondLst>
                                        </p:cTn>
                                        <p:tgtEl>
                                          <p:spTgt spid="73731">
                                            <p:txEl>
                                              <p:pRg st="3" end="3"/>
                                            </p:txEl>
                                          </p:spTgt>
                                        </p:tgtEl>
                                        <p:attrNameLst>
                                          <p:attrName>style.visibility</p:attrName>
                                        </p:attrNameLst>
                                      </p:cBhvr>
                                      <p:to>
                                        <p:strVal val="visible"/>
                                      </p:to>
                                    </p:set>
                                    <p:anim calcmode="lin" valueType="num">
                                      <p:cBhvr>
                                        <p:cTn id="40" dur="500" decel="50000" fill="hold">
                                          <p:stCondLst>
                                            <p:cond delay="0"/>
                                          </p:stCondLst>
                                        </p:cTn>
                                        <p:tgtEl>
                                          <p:spTgt spid="73731">
                                            <p:txEl>
                                              <p:pRg st="3" end="3"/>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73731">
                                            <p:txEl>
                                              <p:pRg st="3" end="3"/>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73731">
                                            <p:txEl>
                                              <p:pRg st="3" end="3"/>
                                            </p:txEl>
                                          </p:spTgt>
                                        </p:tgtEl>
                                        <p:attrNameLst>
                                          <p:attrName>ppt_w</p:attrName>
                                        </p:attrNameLst>
                                      </p:cBhvr>
                                      <p:tavLst>
                                        <p:tav tm="0">
                                          <p:val>
                                            <p:strVal val="#ppt_w*.05"/>
                                          </p:val>
                                        </p:tav>
                                        <p:tav tm="100000">
                                          <p:val>
                                            <p:strVal val="#ppt_w"/>
                                          </p:val>
                                        </p:tav>
                                      </p:tavLst>
                                    </p:anim>
                                    <p:anim calcmode="lin" valueType="num">
                                      <p:cBhvr>
                                        <p:cTn id="43" dur="1000" fill="hold"/>
                                        <p:tgtEl>
                                          <p:spTgt spid="73731">
                                            <p:txEl>
                                              <p:pRg st="3" end="3"/>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73731">
                                            <p:txEl>
                                              <p:pRg st="3" end="3"/>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73731">
                                            <p:txEl>
                                              <p:pRg st="3" end="3"/>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73731">
                                            <p:txEl>
                                              <p:pRg st="3" end="3"/>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73731">
                                            <p:txEl>
                                              <p:pRg st="3" end="3"/>
                                            </p:txEl>
                                          </p:spTgt>
                                        </p:tgtEl>
                                      </p:cBhvr>
                                    </p:animEffect>
                                  </p:childTnLst>
                                </p:cTn>
                              </p:par>
                            </p:childTnLst>
                          </p:cTn>
                        </p:par>
                        <p:par>
                          <p:cTn id="48" fill="hold">
                            <p:stCondLst>
                              <p:cond delay="4000"/>
                            </p:stCondLst>
                            <p:childTnLst>
                              <p:par>
                                <p:cTn id="49" presetID="25" presetClass="entr" presetSubtype="0" fill="hold" grpId="1" nodeType="afterEffect">
                                  <p:stCondLst>
                                    <p:cond delay="0"/>
                                  </p:stCondLst>
                                  <p:childTnLst>
                                    <p:set>
                                      <p:cBhvr>
                                        <p:cTn id="50" dur="1" fill="hold">
                                          <p:stCondLst>
                                            <p:cond delay="0"/>
                                          </p:stCondLst>
                                        </p:cTn>
                                        <p:tgtEl>
                                          <p:spTgt spid="73731">
                                            <p:txEl>
                                              <p:pRg st="4" end="4"/>
                                            </p:txEl>
                                          </p:spTgt>
                                        </p:tgtEl>
                                        <p:attrNameLst>
                                          <p:attrName>style.visibility</p:attrName>
                                        </p:attrNameLst>
                                      </p:cBhvr>
                                      <p:to>
                                        <p:strVal val="visible"/>
                                      </p:to>
                                    </p:set>
                                    <p:anim calcmode="lin" valueType="num">
                                      <p:cBhvr>
                                        <p:cTn id="51" dur="500" decel="50000" fill="hold">
                                          <p:stCondLst>
                                            <p:cond delay="0"/>
                                          </p:stCondLst>
                                        </p:cTn>
                                        <p:tgtEl>
                                          <p:spTgt spid="73731">
                                            <p:txEl>
                                              <p:pRg st="4" end="4"/>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73731">
                                            <p:txEl>
                                              <p:pRg st="4" end="4"/>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73731">
                                            <p:txEl>
                                              <p:pRg st="4" end="4"/>
                                            </p:txEl>
                                          </p:spTgt>
                                        </p:tgtEl>
                                        <p:attrNameLst>
                                          <p:attrName>ppt_w</p:attrName>
                                        </p:attrNameLst>
                                      </p:cBhvr>
                                      <p:tavLst>
                                        <p:tav tm="0">
                                          <p:val>
                                            <p:strVal val="#ppt_w*.05"/>
                                          </p:val>
                                        </p:tav>
                                        <p:tav tm="100000">
                                          <p:val>
                                            <p:strVal val="#ppt_w"/>
                                          </p:val>
                                        </p:tav>
                                      </p:tavLst>
                                    </p:anim>
                                    <p:anim calcmode="lin" valueType="num">
                                      <p:cBhvr>
                                        <p:cTn id="54" dur="1000" fill="hold"/>
                                        <p:tgtEl>
                                          <p:spTgt spid="73731">
                                            <p:txEl>
                                              <p:pRg st="4" end="4"/>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73731">
                                            <p:txEl>
                                              <p:pRg st="4" end="4"/>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73731">
                                            <p:txEl>
                                              <p:pRg st="4" end="4"/>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73731">
                                            <p:txEl>
                                              <p:pRg st="4" end="4"/>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73731">
                                            <p:txEl>
                                              <p:pRg st="4" end="4"/>
                                            </p:txEl>
                                          </p:spTgt>
                                        </p:tgtEl>
                                      </p:cBhvr>
                                    </p:animEffect>
                                  </p:childTnLst>
                                </p:cTn>
                              </p:par>
                            </p:childTnLst>
                          </p:cTn>
                        </p:par>
                        <p:par>
                          <p:cTn id="59" fill="hold">
                            <p:stCondLst>
                              <p:cond delay="5000"/>
                            </p:stCondLst>
                            <p:childTnLst>
                              <p:par>
                                <p:cTn id="60" presetID="25" presetClass="entr" presetSubtype="0" fill="hold" grpId="1" nodeType="afterEffect">
                                  <p:stCondLst>
                                    <p:cond delay="0"/>
                                  </p:stCondLst>
                                  <p:childTnLst>
                                    <p:set>
                                      <p:cBhvr>
                                        <p:cTn id="61" dur="1" fill="hold">
                                          <p:stCondLst>
                                            <p:cond delay="0"/>
                                          </p:stCondLst>
                                        </p:cTn>
                                        <p:tgtEl>
                                          <p:spTgt spid="73731">
                                            <p:txEl>
                                              <p:pRg st="5" end="5"/>
                                            </p:txEl>
                                          </p:spTgt>
                                        </p:tgtEl>
                                        <p:attrNameLst>
                                          <p:attrName>style.visibility</p:attrName>
                                        </p:attrNameLst>
                                      </p:cBhvr>
                                      <p:to>
                                        <p:strVal val="visible"/>
                                      </p:to>
                                    </p:set>
                                    <p:anim calcmode="lin" valueType="num">
                                      <p:cBhvr>
                                        <p:cTn id="62" dur="500" decel="50000" fill="hold">
                                          <p:stCondLst>
                                            <p:cond delay="0"/>
                                          </p:stCondLst>
                                        </p:cTn>
                                        <p:tgtEl>
                                          <p:spTgt spid="73731">
                                            <p:txEl>
                                              <p:pRg st="5" end="5"/>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73731">
                                            <p:txEl>
                                              <p:pRg st="5" end="5"/>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73731">
                                            <p:txEl>
                                              <p:pRg st="5" end="5"/>
                                            </p:txEl>
                                          </p:spTgt>
                                        </p:tgtEl>
                                        <p:attrNameLst>
                                          <p:attrName>ppt_w</p:attrName>
                                        </p:attrNameLst>
                                      </p:cBhvr>
                                      <p:tavLst>
                                        <p:tav tm="0">
                                          <p:val>
                                            <p:strVal val="#ppt_w*.05"/>
                                          </p:val>
                                        </p:tav>
                                        <p:tav tm="100000">
                                          <p:val>
                                            <p:strVal val="#ppt_w"/>
                                          </p:val>
                                        </p:tav>
                                      </p:tavLst>
                                    </p:anim>
                                    <p:anim calcmode="lin" valueType="num">
                                      <p:cBhvr>
                                        <p:cTn id="65" dur="1000" fill="hold"/>
                                        <p:tgtEl>
                                          <p:spTgt spid="73731">
                                            <p:txEl>
                                              <p:pRg st="5" end="5"/>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73731">
                                            <p:txEl>
                                              <p:pRg st="5" end="5"/>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73731">
                                            <p:txEl>
                                              <p:pRg st="5" end="5"/>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73731">
                                            <p:txEl>
                                              <p:pRg st="5" end="5"/>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73731">
                                            <p:txEl>
                                              <p:pRg st="5" end="5"/>
                                            </p:txEl>
                                          </p:spTgt>
                                        </p:tgtEl>
                                      </p:cBhvr>
                                    </p:animEffect>
                                  </p:childTnLst>
                                </p:cTn>
                              </p:par>
                            </p:childTnLst>
                          </p:cTn>
                        </p:par>
                        <p:par>
                          <p:cTn id="70" fill="hold">
                            <p:stCondLst>
                              <p:cond delay="6000"/>
                            </p:stCondLst>
                            <p:childTnLst>
                              <p:par>
                                <p:cTn id="71" presetID="25" presetClass="entr" presetSubtype="0" fill="hold" grpId="1" nodeType="afterEffect">
                                  <p:stCondLst>
                                    <p:cond delay="0"/>
                                  </p:stCondLst>
                                  <p:childTnLst>
                                    <p:set>
                                      <p:cBhvr>
                                        <p:cTn id="72" dur="1" fill="hold">
                                          <p:stCondLst>
                                            <p:cond delay="0"/>
                                          </p:stCondLst>
                                        </p:cTn>
                                        <p:tgtEl>
                                          <p:spTgt spid="73731">
                                            <p:txEl>
                                              <p:pRg st="6" end="6"/>
                                            </p:txEl>
                                          </p:spTgt>
                                        </p:tgtEl>
                                        <p:attrNameLst>
                                          <p:attrName>style.visibility</p:attrName>
                                        </p:attrNameLst>
                                      </p:cBhvr>
                                      <p:to>
                                        <p:strVal val="visible"/>
                                      </p:to>
                                    </p:set>
                                    <p:anim calcmode="lin" valueType="num">
                                      <p:cBhvr>
                                        <p:cTn id="73" dur="500" decel="50000" fill="hold">
                                          <p:stCondLst>
                                            <p:cond delay="0"/>
                                          </p:stCondLst>
                                        </p:cTn>
                                        <p:tgtEl>
                                          <p:spTgt spid="73731">
                                            <p:txEl>
                                              <p:pRg st="6" end="6"/>
                                            </p:txEl>
                                          </p:spTgt>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73731">
                                            <p:txEl>
                                              <p:pRg st="6" end="6"/>
                                            </p:txEl>
                                          </p:spTgt>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73731">
                                            <p:txEl>
                                              <p:pRg st="6" end="6"/>
                                            </p:txEl>
                                          </p:spTgt>
                                        </p:tgtEl>
                                        <p:attrNameLst>
                                          <p:attrName>ppt_w</p:attrName>
                                        </p:attrNameLst>
                                      </p:cBhvr>
                                      <p:tavLst>
                                        <p:tav tm="0">
                                          <p:val>
                                            <p:strVal val="#ppt_w*.05"/>
                                          </p:val>
                                        </p:tav>
                                        <p:tav tm="100000">
                                          <p:val>
                                            <p:strVal val="#ppt_w"/>
                                          </p:val>
                                        </p:tav>
                                      </p:tavLst>
                                    </p:anim>
                                    <p:anim calcmode="lin" valueType="num">
                                      <p:cBhvr>
                                        <p:cTn id="76" dur="1000" fill="hold"/>
                                        <p:tgtEl>
                                          <p:spTgt spid="73731">
                                            <p:txEl>
                                              <p:pRg st="6" end="6"/>
                                            </p:txEl>
                                          </p:spTgt>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73731">
                                            <p:txEl>
                                              <p:pRg st="6" end="6"/>
                                            </p:txEl>
                                          </p:spTgt>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73731">
                                            <p:txEl>
                                              <p:pRg st="6" end="6"/>
                                            </p:txEl>
                                          </p:spTgt>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73731">
                                            <p:txEl>
                                              <p:pRg st="6" end="6"/>
                                            </p:txEl>
                                          </p:spTgt>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73731">
                                            <p:txEl>
                                              <p:pRg st="6" end="6"/>
                                            </p:txEl>
                                          </p:spTgt>
                                        </p:tgtEl>
                                      </p:cBhvr>
                                    </p:animEffect>
                                  </p:childTnLst>
                                </p:cTn>
                              </p:par>
                            </p:childTnLst>
                          </p:cTn>
                        </p:par>
                        <p:par>
                          <p:cTn id="81" fill="hold">
                            <p:stCondLst>
                              <p:cond delay="7000"/>
                            </p:stCondLst>
                            <p:childTnLst>
                              <p:par>
                                <p:cTn id="82" presetID="25" presetClass="entr" presetSubtype="0" fill="hold" grpId="1" nodeType="afterEffect">
                                  <p:stCondLst>
                                    <p:cond delay="0"/>
                                  </p:stCondLst>
                                  <p:childTnLst>
                                    <p:set>
                                      <p:cBhvr>
                                        <p:cTn id="83" dur="1" fill="hold">
                                          <p:stCondLst>
                                            <p:cond delay="0"/>
                                          </p:stCondLst>
                                        </p:cTn>
                                        <p:tgtEl>
                                          <p:spTgt spid="73731">
                                            <p:txEl>
                                              <p:pRg st="7" end="7"/>
                                            </p:txEl>
                                          </p:spTgt>
                                        </p:tgtEl>
                                        <p:attrNameLst>
                                          <p:attrName>style.visibility</p:attrName>
                                        </p:attrNameLst>
                                      </p:cBhvr>
                                      <p:to>
                                        <p:strVal val="visible"/>
                                      </p:to>
                                    </p:set>
                                    <p:anim calcmode="lin" valueType="num">
                                      <p:cBhvr>
                                        <p:cTn id="84" dur="500" decel="50000" fill="hold">
                                          <p:stCondLst>
                                            <p:cond delay="0"/>
                                          </p:stCondLst>
                                        </p:cTn>
                                        <p:tgtEl>
                                          <p:spTgt spid="73731">
                                            <p:txEl>
                                              <p:pRg st="7" end="7"/>
                                            </p:txEl>
                                          </p:spTgt>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73731">
                                            <p:txEl>
                                              <p:pRg st="7" end="7"/>
                                            </p:txEl>
                                          </p:spTgt>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73731">
                                            <p:txEl>
                                              <p:pRg st="7" end="7"/>
                                            </p:txEl>
                                          </p:spTgt>
                                        </p:tgtEl>
                                        <p:attrNameLst>
                                          <p:attrName>ppt_w</p:attrName>
                                        </p:attrNameLst>
                                      </p:cBhvr>
                                      <p:tavLst>
                                        <p:tav tm="0">
                                          <p:val>
                                            <p:strVal val="#ppt_w*.05"/>
                                          </p:val>
                                        </p:tav>
                                        <p:tav tm="100000">
                                          <p:val>
                                            <p:strVal val="#ppt_w"/>
                                          </p:val>
                                        </p:tav>
                                      </p:tavLst>
                                    </p:anim>
                                    <p:anim calcmode="lin" valueType="num">
                                      <p:cBhvr>
                                        <p:cTn id="87" dur="1000" fill="hold"/>
                                        <p:tgtEl>
                                          <p:spTgt spid="73731">
                                            <p:txEl>
                                              <p:pRg st="7" end="7"/>
                                            </p:txEl>
                                          </p:spTgt>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73731">
                                            <p:txEl>
                                              <p:pRg st="7" end="7"/>
                                            </p:txEl>
                                          </p:spTgt>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73731">
                                            <p:txEl>
                                              <p:pRg st="7" end="7"/>
                                            </p:txEl>
                                          </p:spTgt>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73731">
                                            <p:txEl>
                                              <p:pRg st="7" end="7"/>
                                            </p:txEl>
                                          </p:spTgt>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73731">
                                            <p:txEl>
                                              <p:pRg st="7" end="7"/>
                                            </p:txEl>
                                          </p:spTgt>
                                        </p:tgtEl>
                                      </p:cBhvr>
                                    </p:animEffect>
                                  </p:childTnLst>
                                </p:cTn>
                              </p:par>
                            </p:childTnLst>
                          </p:cTn>
                        </p:par>
                        <p:par>
                          <p:cTn id="92" fill="hold">
                            <p:stCondLst>
                              <p:cond delay="8000"/>
                            </p:stCondLst>
                            <p:childTnLst>
                              <p:par>
                                <p:cTn id="93" presetID="25" presetClass="entr" presetSubtype="0" fill="hold" grpId="1" nodeType="afterEffect">
                                  <p:stCondLst>
                                    <p:cond delay="0"/>
                                  </p:stCondLst>
                                  <p:childTnLst>
                                    <p:set>
                                      <p:cBhvr>
                                        <p:cTn id="94" dur="1" fill="hold">
                                          <p:stCondLst>
                                            <p:cond delay="0"/>
                                          </p:stCondLst>
                                        </p:cTn>
                                        <p:tgtEl>
                                          <p:spTgt spid="73731">
                                            <p:txEl>
                                              <p:pRg st="8" end="8"/>
                                            </p:txEl>
                                          </p:spTgt>
                                        </p:tgtEl>
                                        <p:attrNameLst>
                                          <p:attrName>style.visibility</p:attrName>
                                        </p:attrNameLst>
                                      </p:cBhvr>
                                      <p:to>
                                        <p:strVal val="visible"/>
                                      </p:to>
                                    </p:set>
                                    <p:anim calcmode="lin" valueType="num">
                                      <p:cBhvr>
                                        <p:cTn id="95" dur="500" decel="50000" fill="hold">
                                          <p:stCondLst>
                                            <p:cond delay="0"/>
                                          </p:stCondLst>
                                        </p:cTn>
                                        <p:tgtEl>
                                          <p:spTgt spid="73731">
                                            <p:txEl>
                                              <p:pRg st="8" end="8"/>
                                            </p:txEl>
                                          </p:spTgt>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73731">
                                            <p:txEl>
                                              <p:pRg st="8" end="8"/>
                                            </p:txEl>
                                          </p:spTgt>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73731">
                                            <p:txEl>
                                              <p:pRg st="8" end="8"/>
                                            </p:txEl>
                                          </p:spTgt>
                                        </p:tgtEl>
                                        <p:attrNameLst>
                                          <p:attrName>ppt_w</p:attrName>
                                        </p:attrNameLst>
                                      </p:cBhvr>
                                      <p:tavLst>
                                        <p:tav tm="0">
                                          <p:val>
                                            <p:strVal val="#ppt_w*.05"/>
                                          </p:val>
                                        </p:tav>
                                        <p:tav tm="100000">
                                          <p:val>
                                            <p:strVal val="#ppt_w"/>
                                          </p:val>
                                        </p:tav>
                                      </p:tavLst>
                                    </p:anim>
                                    <p:anim calcmode="lin" valueType="num">
                                      <p:cBhvr>
                                        <p:cTn id="98" dur="1000" fill="hold"/>
                                        <p:tgtEl>
                                          <p:spTgt spid="73731">
                                            <p:txEl>
                                              <p:pRg st="8" end="8"/>
                                            </p:txEl>
                                          </p:spTgt>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73731">
                                            <p:txEl>
                                              <p:pRg st="8" end="8"/>
                                            </p:txEl>
                                          </p:spTgt>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73731">
                                            <p:txEl>
                                              <p:pRg st="8" end="8"/>
                                            </p:txEl>
                                          </p:spTgt>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73731">
                                            <p:txEl>
                                              <p:pRg st="8" end="8"/>
                                            </p:txEl>
                                          </p:spTgt>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73731">
                                            <p:txEl>
                                              <p:pRg st="8" end="8"/>
                                            </p:txEl>
                                          </p:spTgt>
                                        </p:tgtEl>
                                      </p:cBhvr>
                                    </p:animEffect>
                                  </p:childTnLst>
                                </p:cTn>
                              </p:par>
                            </p:childTnLst>
                          </p:cTn>
                        </p:par>
                        <p:par>
                          <p:cTn id="103" fill="hold">
                            <p:stCondLst>
                              <p:cond delay="9000"/>
                            </p:stCondLst>
                            <p:childTnLst>
                              <p:par>
                                <p:cTn id="104" presetID="25" presetClass="entr" presetSubtype="0" fill="hold" grpId="1" nodeType="afterEffect">
                                  <p:stCondLst>
                                    <p:cond delay="0"/>
                                  </p:stCondLst>
                                  <p:childTnLst>
                                    <p:set>
                                      <p:cBhvr>
                                        <p:cTn id="105" dur="1" fill="hold">
                                          <p:stCondLst>
                                            <p:cond delay="0"/>
                                          </p:stCondLst>
                                        </p:cTn>
                                        <p:tgtEl>
                                          <p:spTgt spid="73731">
                                            <p:txEl>
                                              <p:pRg st="9" end="9"/>
                                            </p:txEl>
                                          </p:spTgt>
                                        </p:tgtEl>
                                        <p:attrNameLst>
                                          <p:attrName>style.visibility</p:attrName>
                                        </p:attrNameLst>
                                      </p:cBhvr>
                                      <p:to>
                                        <p:strVal val="visible"/>
                                      </p:to>
                                    </p:set>
                                    <p:anim calcmode="lin" valueType="num">
                                      <p:cBhvr>
                                        <p:cTn id="106" dur="500" decel="50000" fill="hold">
                                          <p:stCondLst>
                                            <p:cond delay="0"/>
                                          </p:stCondLst>
                                        </p:cTn>
                                        <p:tgtEl>
                                          <p:spTgt spid="73731">
                                            <p:txEl>
                                              <p:pRg st="9" end="9"/>
                                            </p:txEl>
                                          </p:spTgt>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73731">
                                            <p:txEl>
                                              <p:pRg st="9" end="9"/>
                                            </p:txEl>
                                          </p:spTgt>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73731">
                                            <p:txEl>
                                              <p:pRg st="9" end="9"/>
                                            </p:txEl>
                                          </p:spTgt>
                                        </p:tgtEl>
                                        <p:attrNameLst>
                                          <p:attrName>ppt_w</p:attrName>
                                        </p:attrNameLst>
                                      </p:cBhvr>
                                      <p:tavLst>
                                        <p:tav tm="0">
                                          <p:val>
                                            <p:strVal val="#ppt_w*.05"/>
                                          </p:val>
                                        </p:tav>
                                        <p:tav tm="100000">
                                          <p:val>
                                            <p:strVal val="#ppt_w"/>
                                          </p:val>
                                        </p:tav>
                                      </p:tavLst>
                                    </p:anim>
                                    <p:anim calcmode="lin" valueType="num">
                                      <p:cBhvr>
                                        <p:cTn id="109" dur="1000" fill="hold"/>
                                        <p:tgtEl>
                                          <p:spTgt spid="73731">
                                            <p:txEl>
                                              <p:pRg st="9" end="9"/>
                                            </p:txEl>
                                          </p:spTgt>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73731">
                                            <p:txEl>
                                              <p:pRg st="9" end="9"/>
                                            </p:txEl>
                                          </p:spTgt>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73731">
                                            <p:txEl>
                                              <p:pRg st="9" end="9"/>
                                            </p:txEl>
                                          </p:spTgt>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73731">
                                            <p:txEl>
                                              <p:pRg st="9" end="9"/>
                                            </p:txEl>
                                          </p:spTgt>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737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506" y="0"/>
            <a:ext cx="8510588" cy="6858000"/>
          </a:xfrm>
        </p:spPr>
        <p:txBody>
          <a:bodyPr/>
          <a:lstStyle/>
          <a:p>
            <a:pPr algn="l"/>
            <a:r>
              <a:rPr lang="uz-Cyrl-UZ" sz="3200" dirty="0">
                <a:solidFill>
                  <a:srgbClr val="002060"/>
                </a:solidFill>
                <a:effectLst/>
              </a:rPr>
              <a:t>Yetakchi septakkordning ikki chetidagi tovushlar tabiiy majorda kichik septima intervalini hosil qiladi va </a:t>
            </a:r>
            <a:r>
              <a:rPr lang="uz-Cyrl-UZ" sz="3200" b="1" dirty="0">
                <a:solidFill>
                  <a:srgbClr val="002060"/>
                </a:solidFill>
                <a:effectLst/>
              </a:rPr>
              <a:t>kichik yetakchi septakkord</a:t>
            </a:r>
            <a:r>
              <a:rPr lang="ru-RU" sz="3200" dirty="0">
                <a:solidFill>
                  <a:srgbClr val="002060"/>
                </a:solidFill>
                <a:effectLst/>
              </a:rPr>
              <a:t> </a:t>
            </a:r>
            <a:r>
              <a:rPr lang="uz-Cyrl-UZ" sz="3200" dirty="0">
                <a:solidFill>
                  <a:srgbClr val="002060"/>
                </a:solidFill>
                <a:effectLst/>
              </a:rPr>
              <a:t>deyiladi. Кichik yetakchi septakkord ustki tomonidan katta tertsiya qo’shilgan kamaytirilgan uchtovushliklardan tuziladi (kich.3, kich.3, kat.3). </a:t>
            </a:r>
            <a:r>
              <a:rPr lang="ru-RU" sz="3200" dirty="0">
                <a:solidFill>
                  <a:srgbClr val="002060"/>
                </a:solidFill>
                <a:effectLst/>
              </a:rPr>
              <a:t/>
            </a:r>
            <a:br>
              <a:rPr lang="ru-RU" sz="3200" dirty="0">
                <a:solidFill>
                  <a:srgbClr val="002060"/>
                </a:solidFill>
                <a:effectLst/>
              </a:rPr>
            </a:br>
            <a:r>
              <a:rPr lang="en-US" sz="3200" dirty="0" err="1">
                <a:solidFill>
                  <a:srgbClr val="002060"/>
                </a:solidFill>
                <a:effectLst/>
              </a:rPr>
              <a:t>Yetakchi</a:t>
            </a:r>
            <a:r>
              <a:rPr lang="en-US" sz="3200" dirty="0">
                <a:solidFill>
                  <a:srgbClr val="002060"/>
                </a:solidFill>
                <a:effectLst/>
              </a:rPr>
              <a:t> </a:t>
            </a:r>
            <a:r>
              <a:rPr lang="en-US" sz="3200" dirty="0" err="1">
                <a:solidFill>
                  <a:srgbClr val="002060"/>
                </a:solidFill>
                <a:effectLst/>
              </a:rPr>
              <a:t>septakkordning</a:t>
            </a:r>
            <a:r>
              <a:rPr lang="en-US" sz="3200" dirty="0">
                <a:solidFill>
                  <a:srgbClr val="002060"/>
                </a:solidFill>
                <a:effectLst/>
              </a:rPr>
              <a:t> </a:t>
            </a:r>
            <a:r>
              <a:rPr lang="en-US" sz="3200" dirty="0" err="1">
                <a:solidFill>
                  <a:srgbClr val="002060"/>
                </a:solidFill>
                <a:effectLst/>
              </a:rPr>
              <a:t>ikki</a:t>
            </a:r>
            <a:r>
              <a:rPr lang="en-US" sz="3200" dirty="0">
                <a:solidFill>
                  <a:srgbClr val="002060"/>
                </a:solidFill>
                <a:effectLst/>
              </a:rPr>
              <a:t> </a:t>
            </a:r>
            <a:r>
              <a:rPr lang="en-US" sz="3200" dirty="0" err="1">
                <a:solidFill>
                  <a:srgbClr val="002060"/>
                </a:solidFill>
                <a:effectLst/>
              </a:rPr>
              <a:t>chetidagi</a:t>
            </a:r>
            <a:r>
              <a:rPr lang="en-US" sz="3200" dirty="0">
                <a:solidFill>
                  <a:srgbClr val="002060"/>
                </a:solidFill>
                <a:effectLst/>
              </a:rPr>
              <a:t> </a:t>
            </a:r>
            <a:r>
              <a:rPr lang="en-US" sz="3200" dirty="0" err="1">
                <a:solidFill>
                  <a:srgbClr val="002060"/>
                </a:solidFill>
                <a:effectLst/>
              </a:rPr>
              <a:t>tovushlari</a:t>
            </a:r>
            <a:r>
              <a:rPr lang="en-US" sz="3200" dirty="0">
                <a:solidFill>
                  <a:srgbClr val="002060"/>
                </a:solidFill>
                <a:effectLst/>
              </a:rPr>
              <a:t> </a:t>
            </a:r>
            <a:r>
              <a:rPr lang="en-US" sz="3200" dirty="0" err="1">
                <a:solidFill>
                  <a:srgbClr val="002060"/>
                </a:solidFill>
                <a:effectLst/>
              </a:rPr>
              <a:t>garmonik</a:t>
            </a:r>
            <a:r>
              <a:rPr lang="en-US" sz="3200" dirty="0">
                <a:solidFill>
                  <a:srgbClr val="002060"/>
                </a:solidFill>
                <a:effectLst/>
              </a:rPr>
              <a:t> major </a:t>
            </a:r>
            <a:r>
              <a:rPr lang="en-US" sz="3200" dirty="0" err="1">
                <a:solidFill>
                  <a:srgbClr val="002060"/>
                </a:solidFill>
                <a:effectLst/>
              </a:rPr>
              <a:t>va</a:t>
            </a:r>
            <a:r>
              <a:rPr lang="en-US" sz="3200" dirty="0">
                <a:solidFill>
                  <a:srgbClr val="002060"/>
                </a:solidFill>
                <a:effectLst/>
              </a:rPr>
              <a:t> </a:t>
            </a:r>
            <a:r>
              <a:rPr lang="en-US" sz="3200" dirty="0" err="1">
                <a:solidFill>
                  <a:srgbClr val="002060"/>
                </a:solidFill>
                <a:effectLst/>
              </a:rPr>
              <a:t>minorda</a:t>
            </a:r>
            <a:r>
              <a:rPr lang="en-US" sz="3200" dirty="0">
                <a:solidFill>
                  <a:srgbClr val="002060"/>
                </a:solidFill>
                <a:effectLst/>
              </a:rPr>
              <a:t> </a:t>
            </a:r>
            <a:r>
              <a:rPr lang="en-US" sz="3200" dirty="0" err="1">
                <a:solidFill>
                  <a:srgbClr val="002060"/>
                </a:solidFill>
                <a:effectLst/>
              </a:rPr>
              <a:t>kamaytirilgan</a:t>
            </a:r>
            <a:r>
              <a:rPr lang="en-US" sz="3200" dirty="0">
                <a:solidFill>
                  <a:srgbClr val="002060"/>
                </a:solidFill>
                <a:effectLst/>
              </a:rPr>
              <a:t> </a:t>
            </a:r>
            <a:r>
              <a:rPr lang="en-US" sz="3200" dirty="0" err="1">
                <a:solidFill>
                  <a:srgbClr val="002060"/>
                </a:solidFill>
                <a:effectLst/>
              </a:rPr>
              <a:t>septimani</a:t>
            </a:r>
            <a:r>
              <a:rPr lang="en-US" sz="3200" dirty="0">
                <a:solidFill>
                  <a:srgbClr val="002060"/>
                </a:solidFill>
                <a:effectLst/>
              </a:rPr>
              <a:t> </a:t>
            </a:r>
            <a:r>
              <a:rPr lang="en-US" sz="3200" dirty="0" err="1">
                <a:solidFill>
                  <a:srgbClr val="002060"/>
                </a:solidFill>
                <a:effectLst/>
              </a:rPr>
              <a:t>tashkil</a:t>
            </a:r>
            <a:r>
              <a:rPr lang="en-US" sz="3200" dirty="0">
                <a:solidFill>
                  <a:srgbClr val="002060"/>
                </a:solidFill>
                <a:effectLst/>
              </a:rPr>
              <a:t> </a:t>
            </a:r>
            <a:r>
              <a:rPr lang="en-US" sz="3200" dirty="0" err="1">
                <a:solidFill>
                  <a:srgbClr val="002060"/>
                </a:solidFill>
                <a:effectLst/>
              </a:rPr>
              <a:t>qiladi</a:t>
            </a:r>
            <a:r>
              <a:rPr lang="en-US" sz="3200" dirty="0">
                <a:solidFill>
                  <a:srgbClr val="002060"/>
                </a:solidFill>
                <a:effectLst/>
              </a:rPr>
              <a:t>. </a:t>
            </a:r>
            <a:r>
              <a:rPr lang="en-US" sz="3200" dirty="0" err="1">
                <a:solidFill>
                  <a:srgbClr val="002060"/>
                </a:solidFill>
                <a:effectLst/>
              </a:rPr>
              <a:t>Shuning</a:t>
            </a:r>
            <a:r>
              <a:rPr lang="en-US" sz="3200" dirty="0">
                <a:solidFill>
                  <a:srgbClr val="002060"/>
                </a:solidFill>
                <a:effectLst/>
              </a:rPr>
              <a:t> </a:t>
            </a:r>
            <a:r>
              <a:rPr lang="en-US" sz="3200" dirty="0" err="1">
                <a:solidFill>
                  <a:srgbClr val="002060"/>
                </a:solidFill>
                <a:effectLst/>
              </a:rPr>
              <a:t>uchun</a:t>
            </a:r>
            <a:r>
              <a:rPr lang="en-US" sz="3200" dirty="0">
                <a:solidFill>
                  <a:srgbClr val="002060"/>
                </a:solidFill>
                <a:effectLst/>
              </a:rPr>
              <a:t> ham u </a:t>
            </a:r>
            <a:r>
              <a:rPr lang="en-US" sz="3200" b="1" dirty="0" err="1">
                <a:solidFill>
                  <a:srgbClr val="002060"/>
                </a:solidFill>
                <a:effectLst/>
              </a:rPr>
              <a:t>kamaytirilgan</a:t>
            </a:r>
            <a:r>
              <a:rPr lang="en-US" sz="3200" b="1" dirty="0">
                <a:solidFill>
                  <a:srgbClr val="002060"/>
                </a:solidFill>
                <a:effectLst/>
              </a:rPr>
              <a:t> </a:t>
            </a:r>
            <a:r>
              <a:rPr lang="en-US" sz="3200" b="1" dirty="0" err="1">
                <a:solidFill>
                  <a:srgbClr val="002060"/>
                </a:solidFill>
                <a:effectLst/>
              </a:rPr>
              <a:t>yetakchi</a:t>
            </a:r>
            <a:r>
              <a:rPr lang="en-US" sz="3200" b="1" dirty="0">
                <a:solidFill>
                  <a:srgbClr val="002060"/>
                </a:solidFill>
                <a:effectLst/>
              </a:rPr>
              <a:t> </a:t>
            </a:r>
            <a:r>
              <a:rPr lang="en-US" sz="3200" b="1" dirty="0" err="1">
                <a:solidFill>
                  <a:srgbClr val="002060"/>
                </a:solidFill>
                <a:effectLst/>
              </a:rPr>
              <a:t>septakkord</a:t>
            </a:r>
            <a:r>
              <a:rPr lang="en-US" sz="3200" dirty="0">
                <a:solidFill>
                  <a:srgbClr val="002060"/>
                </a:solidFill>
                <a:effectLst/>
              </a:rPr>
              <a:t> </a:t>
            </a:r>
            <a:r>
              <a:rPr lang="en-US" sz="3200" dirty="0" err="1">
                <a:solidFill>
                  <a:srgbClr val="002060"/>
                </a:solidFill>
                <a:effectLst/>
              </a:rPr>
              <a:t>deyiladi</a:t>
            </a:r>
            <a:endParaRPr lang="ru-RU" sz="3200" dirty="0">
              <a:solidFill>
                <a:srgbClr val="002060"/>
              </a:solidFill>
            </a:endParaRPr>
          </a:p>
        </p:txBody>
      </p:sp>
    </p:spTree>
    <p:extLst>
      <p:ext uri="{BB962C8B-B14F-4D97-AF65-F5344CB8AC3E}">
        <p14:creationId xmlns:p14="http://schemas.microsoft.com/office/powerpoint/2010/main" val="939789437"/>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 y="609600"/>
            <a:ext cx="8686800" cy="2362200"/>
          </a:xfrm>
        </p:spPr>
        <p:txBody>
          <a:bodyPr/>
          <a:lstStyle/>
          <a:p>
            <a:r>
              <a:rPr lang="en-US" dirty="0">
                <a:solidFill>
                  <a:srgbClr val="002060"/>
                </a:solidFill>
                <a:effectLst/>
              </a:rPr>
              <a:t>. </a:t>
            </a:r>
            <a:r>
              <a:rPr lang="ru-RU" dirty="0">
                <a:solidFill>
                  <a:srgbClr val="002060"/>
                </a:solidFill>
                <a:effectLst/>
              </a:rPr>
              <a:t>К</a:t>
            </a:r>
            <a:r>
              <a:rPr lang="en-US" dirty="0" err="1">
                <a:solidFill>
                  <a:srgbClr val="002060"/>
                </a:solidFill>
                <a:effectLst/>
              </a:rPr>
              <a:t>amaytirilgan</a:t>
            </a:r>
            <a:r>
              <a:rPr lang="en-US" dirty="0">
                <a:solidFill>
                  <a:srgbClr val="002060"/>
                </a:solidFill>
                <a:effectLst/>
              </a:rPr>
              <a:t> </a:t>
            </a:r>
            <a:r>
              <a:rPr lang="en-US" dirty="0" err="1">
                <a:solidFill>
                  <a:srgbClr val="002060"/>
                </a:solidFill>
                <a:effectLst/>
              </a:rPr>
              <a:t>yetakchi</a:t>
            </a:r>
            <a:r>
              <a:rPr lang="en-US" dirty="0">
                <a:solidFill>
                  <a:srgbClr val="002060"/>
                </a:solidFill>
                <a:effectLst/>
              </a:rPr>
              <a:t> </a:t>
            </a:r>
            <a:r>
              <a:rPr lang="en-US" dirty="0" err="1">
                <a:solidFill>
                  <a:srgbClr val="002060"/>
                </a:solidFill>
                <a:effectLst/>
              </a:rPr>
              <a:t>septakkord</a:t>
            </a:r>
            <a:r>
              <a:rPr lang="en-US" dirty="0">
                <a:solidFill>
                  <a:srgbClr val="002060"/>
                </a:solidFill>
                <a:effectLst/>
              </a:rPr>
              <a:t> </a:t>
            </a:r>
            <a:r>
              <a:rPr lang="en-US" dirty="0" err="1">
                <a:solidFill>
                  <a:srgbClr val="002060"/>
                </a:solidFill>
                <a:effectLst/>
              </a:rPr>
              <a:t>kamaytirilgan</a:t>
            </a:r>
            <a:r>
              <a:rPr lang="en-US" dirty="0">
                <a:solidFill>
                  <a:srgbClr val="002060"/>
                </a:solidFill>
                <a:effectLst/>
              </a:rPr>
              <a:t> </a:t>
            </a:r>
            <a:r>
              <a:rPr lang="en-US" dirty="0" err="1">
                <a:solidFill>
                  <a:srgbClr val="002060"/>
                </a:solidFill>
                <a:effectLst/>
              </a:rPr>
              <a:t>uchtovushlikdan</a:t>
            </a:r>
            <a:r>
              <a:rPr lang="en-US" dirty="0">
                <a:solidFill>
                  <a:srgbClr val="002060"/>
                </a:solidFill>
                <a:effectLst/>
              </a:rPr>
              <a:t> </a:t>
            </a:r>
            <a:r>
              <a:rPr lang="en-US" dirty="0" err="1">
                <a:solidFill>
                  <a:srgbClr val="002060"/>
                </a:solidFill>
                <a:effectLst/>
              </a:rPr>
              <a:t>iborat</a:t>
            </a:r>
            <a:r>
              <a:rPr lang="en-US" dirty="0">
                <a:solidFill>
                  <a:srgbClr val="002060"/>
                </a:solidFill>
                <a:effectLst/>
              </a:rPr>
              <a:t> </a:t>
            </a:r>
            <a:r>
              <a:rPr lang="en-US" dirty="0" err="1">
                <a:solidFill>
                  <a:srgbClr val="002060"/>
                </a:solidFill>
                <a:effectLst/>
              </a:rPr>
              <a:t>bo’lib</a:t>
            </a:r>
            <a:r>
              <a:rPr lang="en-US" dirty="0">
                <a:solidFill>
                  <a:srgbClr val="002060"/>
                </a:solidFill>
                <a:effectLst/>
              </a:rPr>
              <a:t>, </a:t>
            </a:r>
            <a:r>
              <a:rPr lang="en-US" dirty="0" err="1">
                <a:solidFill>
                  <a:srgbClr val="002060"/>
                </a:solidFill>
                <a:effectLst/>
              </a:rPr>
              <a:t>ustki</a:t>
            </a:r>
            <a:r>
              <a:rPr lang="en-US" dirty="0">
                <a:solidFill>
                  <a:srgbClr val="002060"/>
                </a:solidFill>
                <a:effectLst/>
              </a:rPr>
              <a:t> </a:t>
            </a:r>
            <a:r>
              <a:rPr lang="en-US" dirty="0" err="1">
                <a:solidFill>
                  <a:srgbClr val="002060"/>
                </a:solidFill>
                <a:effectLst/>
              </a:rPr>
              <a:t>tomonidan</a:t>
            </a:r>
            <a:r>
              <a:rPr lang="en-US" dirty="0">
                <a:solidFill>
                  <a:srgbClr val="002060"/>
                </a:solidFill>
                <a:effectLst/>
              </a:rPr>
              <a:t> </a:t>
            </a:r>
            <a:r>
              <a:rPr lang="en-US" dirty="0" err="1">
                <a:solidFill>
                  <a:srgbClr val="002060"/>
                </a:solidFill>
                <a:effectLst/>
              </a:rPr>
              <a:t>kichik</a:t>
            </a:r>
            <a:r>
              <a:rPr lang="en-US" dirty="0">
                <a:solidFill>
                  <a:srgbClr val="002060"/>
                </a:solidFill>
                <a:effectLst/>
              </a:rPr>
              <a:t> </a:t>
            </a:r>
            <a:r>
              <a:rPr lang="en-US" dirty="0" err="1">
                <a:solidFill>
                  <a:srgbClr val="002060"/>
                </a:solidFill>
                <a:effectLst/>
              </a:rPr>
              <a:t>tertsiya</a:t>
            </a:r>
            <a:r>
              <a:rPr lang="en-US" dirty="0">
                <a:solidFill>
                  <a:srgbClr val="002060"/>
                </a:solidFill>
                <a:effectLst/>
              </a:rPr>
              <a:t> </a:t>
            </a:r>
            <a:r>
              <a:rPr lang="en-US" dirty="0" err="1">
                <a:solidFill>
                  <a:srgbClr val="002060"/>
                </a:solidFill>
                <a:effectLst/>
              </a:rPr>
              <a:t>qo’shiladi</a:t>
            </a:r>
            <a:r>
              <a:rPr lang="en-US" dirty="0">
                <a:solidFill>
                  <a:srgbClr val="002060"/>
                </a:solidFill>
                <a:effectLst/>
              </a:rPr>
              <a:t> (kich.3, kich.3, kich.3). </a:t>
            </a:r>
            <a:r>
              <a:rPr lang="en-US" dirty="0" err="1">
                <a:solidFill>
                  <a:srgbClr val="002060"/>
                </a:solidFill>
                <a:effectLst/>
              </a:rPr>
              <a:t>Yetakchi</a:t>
            </a:r>
            <a:r>
              <a:rPr lang="en-US" dirty="0">
                <a:solidFill>
                  <a:srgbClr val="002060"/>
                </a:solidFill>
                <a:effectLst/>
              </a:rPr>
              <a:t> </a:t>
            </a:r>
            <a:r>
              <a:rPr lang="en-US" dirty="0" err="1">
                <a:solidFill>
                  <a:srgbClr val="002060"/>
                </a:solidFill>
                <a:effectLst/>
              </a:rPr>
              <a:t>septakkord</a:t>
            </a:r>
            <a:r>
              <a:rPr lang="en-US" dirty="0">
                <a:solidFill>
                  <a:srgbClr val="002060"/>
                </a:solidFill>
                <a:effectLst/>
              </a:rPr>
              <a:t> </a:t>
            </a:r>
            <a:r>
              <a:rPr lang="en-US" dirty="0" err="1">
                <a:solidFill>
                  <a:srgbClr val="002060"/>
                </a:solidFill>
                <a:effectLst/>
              </a:rPr>
              <a:t>quyidagicha</a:t>
            </a:r>
            <a:r>
              <a:rPr lang="en-US" dirty="0">
                <a:solidFill>
                  <a:srgbClr val="002060"/>
                </a:solidFill>
                <a:effectLst/>
              </a:rPr>
              <a:t> </a:t>
            </a:r>
            <a:r>
              <a:rPr lang="en-US" dirty="0" err="1">
                <a:solidFill>
                  <a:srgbClr val="002060"/>
                </a:solidFill>
                <a:effectLst/>
              </a:rPr>
              <a:t>yoziladi</a:t>
            </a:r>
            <a:r>
              <a:rPr lang="en-US" dirty="0">
                <a:solidFill>
                  <a:srgbClr val="002060"/>
                </a:solidFill>
                <a:effectLst/>
              </a:rPr>
              <a:t> – </a:t>
            </a:r>
            <a:r>
              <a:rPr lang="en-US" b="1" dirty="0">
                <a:solidFill>
                  <a:srgbClr val="002060"/>
                </a:solidFill>
                <a:effectLst/>
              </a:rPr>
              <a:t>DVII</a:t>
            </a:r>
            <a:r>
              <a:rPr lang="en-US" b="1" baseline="-25000" dirty="0">
                <a:solidFill>
                  <a:srgbClr val="002060"/>
                </a:solidFill>
                <a:effectLst/>
              </a:rPr>
              <a:t>7</a:t>
            </a:r>
            <a:r>
              <a:rPr lang="en-US" dirty="0">
                <a:solidFill>
                  <a:srgbClr val="002060"/>
                </a:solidFill>
                <a:effectLst/>
              </a:rPr>
              <a:t>.</a:t>
            </a:r>
            <a:endParaRPr lang="ru-RU" dirty="0">
              <a:solidFill>
                <a:srgbClr val="002060"/>
              </a:solidFill>
              <a:effectLst/>
            </a:endParaRPr>
          </a:p>
        </p:txBody>
      </p:sp>
      <p:pic>
        <p:nvPicPr>
          <p:cNvPr id="5" name="Рисунок 4"/>
          <p:cNvPicPr>
            <a:picLocks noChangeAspect="1"/>
          </p:cNvPicPr>
          <p:nvPr/>
        </p:nvPicPr>
        <p:blipFill>
          <a:blip r:embed="rId2"/>
          <a:stretch>
            <a:fillRect/>
          </a:stretch>
        </p:blipFill>
        <p:spPr>
          <a:xfrm>
            <a:off x="123825" y="3200400"/>
            <a:ext cx="8905462" cy="2438400"/>
          </a:xfrm>
          <a:prstGeom prst="rect">
            <a:avLst/>
          </a:prstGeom>
        </p:spPr>
      </p:pic>
    </p:spTree>
    <p:extLst>
      <p:ext uri="{BB962C8B-B14F-4D97-AF65-F5344CB8AC3E}">
        <p14:creationId xmlns:p14="http://schemas.microsoft.com/office/powerpoint/2010/main" val="1149407452"/>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81000"/>
            <a:ext cx="9144000" cy="1600200"/>
          </a:xfrm>
        </p:spPr>
        <p:txBody>
          <a:bodyPr/>
          <a:lstStyle/>
          <a:p>
            <a:r>
              <a:rPr lang="uz-Cyrl-UZ" sz="3200" dirty="0">
                <a:solidFill>
                  <a:schemeClr val="tx1">
                    <a:lumMod val="95000"/>
                    <a:lumOff val="5000"/>
                  </a:schemeClr>
                </a:solidFill>
                <a:effectLst/>
              </a:rPr>
              <a:t>Yetakchi septakkordlar ham uchta </a:t>
            </a:r>
            <a:r>
              <a:rPr lang="uz-Cyrl-UZ" sz="3200" dirty="0" smtClean="0">
                <a:solidFill>
                  <a:schemeClr val="tx1">
                    <a:lumMod val="95000"/>
                    <a:lumOff val="5000"/>
                  </a:schemeClr>
                </a:solidFill>
                <a:effectLst/>
              </a:rPr>
              <a:t>aylanmaga </a:t>
            </a:r>
            <a:r>
              <a:rPr lang="uz-Cyrl-UZ" sz="3200" dirty="0">
                <a:solidFill>
                  <a:schemeClr val="tx1">
                    <a:lumMod val="95000"/>
                    <a:lumOff val="5000"/>
                  </a:schemeClr>
                </a:solidFill>
                <a:effectLst/>
              </a:rPr>
              <a:t>ega bo’lib, ular asosiy va aylanma septakkordlar tarzida qo’llaniladi</a:t>
            </a:r>
            <a:endParaRPr lang="ru-RU" sz="3200" dirty="0">
              <a:solidFill>
                <a:schemeClr val="tx1">
                  <a:lumMod val="95000"/>
                  <a:lumOff val="5000"/>
                </a:schemeClr>
              </a:solidFill>
            </a:endParaRPr>
          </a:p>
        </p:txBody>
      </p:sp>
      <p:pic>
        <p:nvPicPr>
          <p:cNvPr id="4" name="Рисунок 3"/>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228600" y="2286000"/>
            <a:ext cx="8686800" cy="3962400"/>
          </a:xfrm>
          <a:prstGeom prst="rect">
            <a:avLst/>
          </a:prstGeom>
          <a:noFill/>
          <a:ln>
            <a:noFill/>
          </a:ln>
        </p:spPr>
      </p:pic>
    </p:spTree>
    <p:extLst>
      <p:ext uri="{BB962C8B-B14F-4D97-AF65-F5344CB8AC3E}">
        <p14:creationId xmlns:p14="http://schemas.microsoft.com/office/powerpoint/2010/main" val="924950486"/>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304800"/>
            <a:ext cx="8589962" cy="1600200"/>
          </a:xfrm>
        </p:spPr>
        <p:txBody>
          <a:bodyPr/>
          <a:lstStyle/>
          <a:p>
            <a:r>
              <a:rPr lang="uz-Cyrl-UZ" dirty="0">
                <a:solidFill>
                  <a:schemeClr val="accent2">
                    <a:lumMod val="50000"/>
                  </a:schemeClr>
                </a:solidFill>
                <a:effectLst/>
              </a:rPr>
              <a:t>Yetakchi septakkordlar: a) tertsiyasi juftlantirilgan tonika uchtovushligiga </a:t>
            </a:r>
            <a:r>
              <a:rPr lang="en-US" dirty="0">
                <a:solidFill>
                  <a:schemeClr val="accent2">
                    <a:lumMod val="50000"/>
                  </a:schemeClr>
                </a:solidFill>
                <a:effectLst/>
              </a:rPr>
              <a:t>y</a:t>
            </a:r>
            <a:r>
              <a:rPr lang="uz-Cyrl-UZ" dirty="0">
                <a:solidFill>
                  <a:schemeClr val="accent2">
                    <a:lumMod val="50000"/>
                  </a:schemeClr>
                </a:solidFill>
                <a:effectLst/>
              </a:rPr>
              <a:t>yechiladi:</a:t>
            </a:r>
            <a:endParaRPr lang="ru-RU" dirty="0">
              <a:solidFill>
                <a:schemeClr val="accent2">
                  <a:lumMod val="50000"/>
                </a:schemeClr>
              </a:solidFill>
            </a:endParaRPr>
          </a:p>
        </p:txBody>
      </p:sp>
      <p:pic>
        <p:nvPicPr>
          <p:cNvPr id="5" name="Рисунок 4"/>
          <p:cNvPicPr>
            <a:picLocks noChangeAspect="1"/>
          </p:cNvPicPr>
          <p:nvPr/>
        </p:nvPicPr>
        <p:blipFill>
          <a:blip r:embed="rId2"/>
          <a:stretch>
            <a:fillRect/>
          </a:stretch>
        </p:blipFill>
        <p:spPr>
          <a:xfrm>
            <a:off x="300180" y="2819400"/>
            <a:ext cx="8442182" cy="1981200"/>
          </a:xfrm>
          <a:prstGeom prst="rect">
            <a:avLst/>
          </a:prstGeom>
        </p:spPr>
      </p:pic>
    </p:spTree>
    <p:extLst>
      <p:ext uri="{BB962C8B-B14F-4D97-AF65-F5344CB8AC3E}">
        <p14:creationId xmlns:p14="http://schemas.microsoft.com/office/powerpoint/2010/main" val="35029242"/>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5527" y="152400"/>
            <a:ext cx="6532562" cy="1600200"/>
          </a:xfrm>
        </p:spPr>
        <p:txBody>
          <a:bodyPr/>
          <a:lstStyle/>
          <a:p>
            <a:r>
              <a:rPr lang="en-US" dirty="0"/>
              <a:t>b) </a:t>
            </a:r>
            <a:r>
              <a:rPr lang="en-US" dirty="0" err="1"/>
              <a:t>yoki</a:t>
            </a:r>
            <a:r>
              <a:rPr lang="en-US" dirty="0"/>
              <a:t> D7 </a:t>
            </a:r>
            <a:r>
              <a:rPr lang="en-US" dirty="0" err="1"/>
              <a:t>hamda</a:t>
            </a:r>
            <a:r>
              <a:rPr lang="en-US" dirty="0"/>
              <a:t> </a:t>
            </a:r>
            <a:r>
              <a:rPr lang="en-US" dirty="0" err="1"/>
              <a:t>uning</a:t>
            </a:r>
            <a:r>
              <a:rPr lang="en-US" dirty="0"/>
              <a:t> </a:t>
            </a:r>
            <a:r>
              <a:rPr lang="en-US" dirty="0" err="1"/>
              <a:t>aylanmalari</a:t>
            </a:r>
            <a:r>
              <a:rPr lang="en-US" dirty="0"/>
              <a:t> </a:t>
            </a:r>
            <a:r>
              <a:rPr lang="en-US" dirty="0" err="1"/>
              <a:t>orqali</a:t>
            </a:r>
            <a:r>
              <a:rPr lang="en-US" dirty="0"/>
              <a:t> T </a:t>
            </a:r>
            <a:r>
              <a:rPr lang="en-US" dirty="0" err="1"/>
              <a:t>ga</a:t>
            </a:r>
            <a:r>
              <a:rPr lang="en-US" dirty="0"/>
              <a:t> </a:t>
            </a:r>
            <a:r>
              <a:rPr lang="en-US" dirty="0" err="1"/>
              <a:t>yyechiladi</a:t>
            </a:r>
            <a:r>
              <a:rPr lang="en-US" dirty="0"/>
              <a:t>:</a:t>
            </a:r>
            <a:endParaRPr lang="ru-RU" dirty="0"/>
          </a:p>
        </p:txBody>
      </p:sp>
      <p:pic>
        <p:nvPicPr>
          <p:cNvPr id="5" name="Рисунок 4"/>
          <p:cNvPicPr>
            <a:picLocks noChangeAspect="1"/>
          </p:cNvPicPr>
          <p:nvPr/>
        </p:nvPicPr>
        <p:blipFill>
          <a:blip r:embed="rId2"/>
          <a:stretch>
            <a:fillRect/>
          </a:stretch>
        </p:blipFill>
        <p:spPr>
          <a:xfrm>
            <a:off x="228600" y="2590800"/>
            <a:ext cx="8506416" cy="3505200"/>
          </a:xfrm>
          <a:prstGeom prst="rect">
            <a:avLst/>
          </a:prstGeom>
        </p:spPr>
      </p:pic>
    </p:spTree>
    <p:extLst>
      <p:ext uri="{BB962C8B-B14F-4D97-AF65-F5344CB8AC3E}">
        <p14:creationId xmlns:p14="http://schemas.microsoft.com/office/powerpoint/2010/main" val="1137509048"/>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57200" y="399177"/>
            <a:ext cx="8153400" cy="3468299"/>
          </a:xfrm>
          <a:prstGeom prst="rect">
            <a:avLst/>
          </a:prstGeom>
        </p:spPr>
      </p:pic>
      <p:sp>
        <p:nvSpPr>
          <p:cNvPr id="3" name="Подзаголовок 2"/>
          <p:cNvSpPr>
            <a:spLocks noGrp="1"/>
          </p:cNvSpPr>
          <p:nvPr>
            <p:ph type="subTitle" idx="1"/>
          </p:nvPr>
        </p:nvSpPr>
        <p:spPr>
          <a:xfrm>
            <a:off x="228600" y="4114800"/>
            <a:ext cx="8610600" cy="1752600"/>
          </a:xfrm>
        </p:spPr>
        <p:txBody>
          <a:bodyPr/>
          <a:lstStyle/>
          <a:p>
            <a:r>
              <a:rPr lang="en-US" dirty="0" err="1"/>
              <a:t>Septakkordlarning</a:t>
            </a:r>
            <a:r>
              <a:rPr lang="en-US" dirty="0"/>
              <a:t> </a:t>
            </a:r>
            <a:r>
              <a:rPr lang="en-US" dirty="0" err="1"/>
              <a:t>keng</a:t>
            </a:r>
            <a:r>
              <a:rPr lang="en-US" dirty="0"/>
              <a:t> </a:t>
            </a:r>
            <a:r>
              <a:rPr lang="en-US" dirty="0" err="1"/>
              <a:t>tarqalgan</a:t>
            </a:r>
            <a:r>
              <a:rPr lang="en-US" dirty="0"/>
              <a:t> </a:t>
            </a:r>
            <a:r>
              <a:rPr lang="en-US" dirty="0" err="1"/>
              <a:t>turlaridan</a:t>
            </a:r>
            <a:r>
              <a:rPr lang="en-US" dirty="0"/>
              <a:t> </a:t>
            </a:r>
            <a:r>
              <a:rPr lang="en-US" dirty="0" err="1"/>
              <a:t>yana</a:t>
            </a:r>
            <a:r>
              <a:rPr lang="en-US" dirty="0"/>
              <a:t> </a:t>
            </a:r>
            <a:r>
              <a:rPr lang="en-US" dirty="0" err="1"/>
              <a:t>biri</a:t>
            </a:r>
            <a:r>
              <a:rPr lang="en-US" dirty="0"/>
              <a:t>, </a:t>
            </a:r>
            <a:r>
              <a:rPr lang="en-US" dirty="0" err="1"/>
              <a:t>bu</a:t>
            </a:r>
            <a:r>
              <a:rPr lang="en-US" dirty="0"/>
              <a:t> </a:t>
            </a:r>
            <a:r>
              <a:rPr lang="en-US" dirty="0" err="1"/>
              <a:t>ikkinchi</a:t>
            </a:r>
            <a:r>
              <a:rPr lang="en-US" dirty="0"/>
              <a:t> </a:t>
            </a:r>
            <a:r>
              <a:rPr lang="en-US" dirty="0" err="1"/>
              <a:t>bosqich</a:t>
            </a:r>
            <a:r>
              <a:rPr lang="en-US" dirty="0"/>
              <a:t> </a:t>
            </a:r>
            <a:r>
              <a:rPr lang="en-US" dirty="0" err="1"/>
              <a:t>septakkordidir</a:t>
            </a:r>
            <a:endParaRPr lang="ru-RU" dirty="0"/>
          </a:p>
        </p:txBody>
      </p:sp>
    </p:spTree>
    <p:extLst>
      <p:ext uri="{BB962C8B-B14F-4D97-AF65-F5344CB8AC3E}">
        <p14:creationId xmlns:p14="http://schemas.microsoft.com/office/powerpoint/2010/main" val="267930063"/>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52400" y="381000"/>
            <a:ext cx="8991600" cy="6096000"/>
          </a:xfrm>
          <a:ln>
            <a:solidFill>
              <a:schemeClr val="accent5">
                <a:lumMod val="90000"/>
              </a:schemeClr>
            </a:solidFill>
          </a:ln>
          <a:effectLst>
            <a:innerShdw blurRad="63500" dist="50800" dir="18900000">
              <a:prstClr val="black">
                <a:alpha val="50000"/>
              </a:prstClr>
            </a:innerShdw>
          </a:effectLst>
        </p:spPr>
        <p:txBody>
          <a:bodyPr/>
          <a:lstStyle/>
          <a:p>
            <a:pPr algn="l"/>
            <a:r>
              <a:rPr lang="en-US" sz="3200" dirty="0" smtClean="0">
                <a:solidFill>
                  <a:srgbClr val="C00000"/>
                </a:solidFill>
              </a:rPr>
              <a:t>				</a:t>
            </a:r>
            <a:r>
              <a:rPr lang="en-US" sz="3200" b="1" i="1" dirty="0" smtClean="0">
                <a:solidFill>
                  <a:srgbClr val="C00000"/>
                </a:solidFill>
              </a:rPr>
              <a:t>REJA.</a:t>
            </a:r>
            <a:br>
              <a:rPr lang="en-US" sz="3200" b="1" i="1" dirty="0" smtClean="0">
                <a:solidFill>
                  <a:srgbClr val="C00000"/>
                </a:solidFill>
              </a:rPr>
            </a:br>
            <a:r>
              <a:rPr lang="en-US" sz="3200" dirty="0">
                <a:solidFill>
                  <a:srgbClr val="C00000"/>
                </a:solidFill>
              </a:rPr>
              <a:t/>
            </a:r>
            <a:br>
              <a:rPr lang="en-US" sz="3200" dirty="0">
                <a:solidFill>
                  <a:srgbClr val="C00000"/>
                </a:solidFill>
              </a:rPr>
            </a:br>
            <a:r>
              <a:rPr lang="en-US" sz="3200" dirty="0">
                <a:solidFill>
                  <a:srgbClr val="C00000"/>
                </a:solidFill>
              </a:rPr>
              <a:t>1</a:t>
            </a:r>
            <a:r>
              <a:rPr lang="en-US" sz="3200" dirty="0" smtClean="0">
                <a:solidFill>
                  <a:srgbClr val="C00000"/>
                </a:solidFill>
              </a:rPr>
              <a:t>. </a:t>
            </a:r>
            <a:r>
              <a:rPr lang="en-US" sz="3200" dirty="0" err="1" smtClean="0">
                <a:solidFill>
                  <a:srgbClr val="C00000"/>
                </a:solidFill>
              </a:rPr>
              <a:t>Kirish</a:t>
            </a:r>
            <a:r>
              <a:rPr lang="en-US" sz="3200" dirty="0" smtClean="0">
                <a:solidFill>
                  <a:srgbClr val="C00000"/>
                </a:solidFill>
              </a:rPr>
              <a:t>.</a:t>
            </a:r>
            <a:r>
              <a:rPr lang="uk-UA" sz="3200" b="1" dirty="0" smtClean="0">
                <a:solidFill>
                  <a:srgbClr val="C00000"/>
                </a:solidFill>
                <a:effectLst/>
                <a:latin typeface="a_AlgeriusRough" panose="04040705040A02020702" pitchFamily="82" charset="-52"/>
              </a:rPr>
              <a:t> </a:t>
            </a:r>
            <a:r>
              <a:rPr lang="en-US" sz="3200" b="1" dirty="0" smtClean="0">
                <a:solidFill>
                  <a:srgbClr val="C00000"/>
                </a:solidFill>
                <a:effectLst/>
                <a:latin typeface="a_AlgeriusRough" panose="04040705040A02020702" pitchFamily="82" charset="-52"/>
              </a:rPr>
              <a:t/>
            </a:r>
            <a:br>
              <a:rPr lang="en-US" sz="3200" b="1" dirty="0" smtClean="0">
                <a:solidFill>
                  <a:srgbClr val="C00000"/>
                </a:solidFill>
                <a:effectLst/>
                <a:latin typeface="a_AlgeriusRough" panose="04040705040A02020702" pitchFamily="82" charset="-52"/>
              </a:rPr>
            </a:br>
            <a:r>
              <a:rPr lang="en-US" sz="3200" b="1" dirty="0" smtClean="0">
                <a:solidFill>
                  <a:srgbClr val="C00000"/>
                </a:solidFill>
                <a:effectLst/>
                <a:latin typeface="a_AlgeriusRough" panose="04040705040A02020702" pitchFamily="82" charset="-52"/>
              </a:rPr>
              <a:t>2. </a:t>
            </a:r>
            <a:r>
              <a:rPr lang="en-US" sz="3200" b="1" dirty="0" err="1" smtClean="0">
                <a:solidFill>
                  <a:srgbClr val="C00000"/>
                </a:solidFill>
                <a:effectLst/>
              </a:rPr>
              <a:t>Akkord</a:t>
            </a:r>
            <a:r>
              <a:rPr lang="en-US" sz="3200" b="1" dirty="0">
                <a:solidFill>
                  <a:srgbClr val="C00000"/>
                </a:solidFill>
                <a:effectLst/>
              </a:rPr>
              <a:t>. </a:t>
            </a:r>
            <a:r>
              <a:rPr lang="en-US" sz="3200" b="1" dirty="0" err="1">
                <a:solidFill>
                  <a:srgbClr val="C00000"/>
                </a:solidFill>
                <a:effectLst/>
              </a:rPr>
              <a:t>Uchtovushliklar</a:t>
            </a:r>
            <a:r>
              <a:rPr lang="en-US" sz="3200" b="1" dirty="0">
                <a:solidFill>
                  <a:srgbClr val="C00000"/>
                </a:solidFill>
                <a:effectLst/>
              </a:rPr>
              <a:t> </a:t>
            </a:r>
            <a:r>
              <a:rPr lang="en-US" sz="3200" b="1" dirty="0" err="1">
                <a:solidFill>
                  <a:srgbClr val="C00000"/>
                </a:solidFill>
                <a:effectLst/>
              </a:rPr>
              <a:t>va</a:t>
            </a:r>
            <a:r>
              <a:rPr lang="en-US" sz="3200" b="1" dirty="0">
                <a:solidFill>
                  <a:srgbClr val="C00000"/>
                </a:solidFill>
                <a:effectLst/>
              </a:rPr>
              <a:t> </a:t>
            </a:r>
            <a:r>
              <a:rPr lang="en-US" sz="3200" b="1" dirty="0" err="1">
                <a:solidFill>
                  <a:srgbClr val="C00000"/>
                </a:solidFill>
                <a:effectLst/>
              </a:rPr>
              <a:t>ular</a:t>
            </a:r>
            <a:r>
              <a:rPr lang="en-US" sz="3200" b="1" dirty="0">
                <a:solidFill>
                  <a:srgbClr val="C00000"/>
                </a:solidFill>
                <a:effectLst/>
              </a:rPr>
              <a:t> </a:t>
            </a:r>
            <a:r>
              <a:rPr lang="en-US" sz="3200" b="1" dirty="0" err="1">
                <a:solidFill>
                  <a:srgbClr val="C00000"/>
                </a:solidFill>
                <a:effectLst/>
              </a:rPr>
              <a:t>aylanishi</a:t>
            </a:r>
            <a:r>
              <a:rPr lang="en-US" sz="3200" dirty="0">
                <a:solidFill>
                  <a:srgbClr val="C00000"/>
                </a:solidFill>
              </a:rPr>
              <a:t/>
            </a:r>
            <a:br>
              <a:rPr lang="en-US" sz="3200" dirty="0">
                <a:solidFill>
                  <a:srgbClr val="C00000"/>
                </a:solidFill>
              </a:rPr>
            </a:br>
            <a:r>
              <a:rPr lang="en-US" sz="3200" dirty="0" smtClean="0">
                <a:solidFill>
                  <a:srgbClr val="C00000"/>
                </a:solidFill>
              </a:rPr>
              <a:t>3.</a:t>
            </a:r>
            <a:r>
              <a:rPr lang="ru-RU" sz="3200" b="1" dirty="0" smtClean="0">
                <a:solidFill>
                  <a:srgbClr val="C00000"/>
                </a:solidFill>
                <a:effectLst/>
                <a:latin typeface="a_AlgeriusRough" panose="04040705040A02020702" pitchFamily="82" charset="-52"/>
              </a:rPr>
              <a:t> </a:t>
            </a:r>
            <a:r>
              <a:rPr lang="en-US" sz="3200" b="1" dirty="0">
                <a:solidFill>
                  <a:srgbClr val="C00000"/>
                </a:solidFill>
                <a:effectLst/>
              </a:rPr>
              <a:t>Major </a:t>
            </a:r>
            <a:r>
              <a:rPr lang="en-US" sz="3200" b="1" dirty="0" err="1">
                <a:solidFill>
                  <a:srgbClr val="C00000"/>
                </a:solidFill>
                <a:effectLst/>
              </a:rPr>
              <a:t>va</a:t>
            </a:r>
            <a:r>
              <a:rPr lang="en-US" sz="3200" b="1" dirty="0">
                <a:solidFill>
                  <a:srgbClr val="C00000"/>
                </a:solidFill>
                <a:effectLst/>
              </a:rPr>
              <a:t> </a:t>
            </a:r>
            <a:r>
              <a:rPr lang="en-US" sz="3200" b="1" dirty="0" err="1">
                <a:solidFill>
                  <a:srgbClr val="C00000"/>
                </a:solidFill>
                <a:effectLst/>
              </a:rPr>
              <a:t>minorning</a:t>
            </a:r>
            <a:r>
              <a:rPr lang="en-US" sz="3200" b="1" dirty="0">
                <a:solidFill>
                  <a:srgbClr val="C00000"/>
                </a:solidFill>
                <a:effectLst/>
              </a:rPr>
              <a:t> </a:t>
            </a:r>
            <a:r>
              <a:rPr lang="en-US" sz="3200" b="1" dirty="0" err="1">
                <a:solidFill>
                  <a:srgbClr val="C00000"/>
                </a:solidFill>
                <a:effectLst/>
              </a:rPr>
              <a:t>asosiy</a:t>
            </a:r>
            <a:r>
              <a:rPr lang="en-US" sz="3200" b="1" dirty="0">
                <a:solidFill>
                  <a:srgbClr val="C00000"/>
                </a:solidFill>
                <a:effectLst/>
              </a:rPr>
              <a:t> </a:t>
            </a:r>
            <a:r>
              <a:rPr lang="en-US" sz="3200" b="1" dirty="0" err="1">
                <a:solidFill>
                  <a:srgbClr val="C00000"/>
                </a:solidFill>
                <a:effectLst/>
              </a:rPr>
              <a:t>uchtovushliklari</a:t>
            </a:r>
            <a:r>
              <a:rPr lang="en-US" sz="3200" b="1" dirty="0">
                <a:solidFill>
                  <a:srgbClr val="C00000"/>
                </a:solidFill>
                <a:effectLst/>
              </a:rPr>
              <a:t/>
            </a:r>
            <a:br>
              <a:rPr lang="en-US" sz="3200" b="1" dirty="0">
                <a:solidFill>
                  <a:srgbClr val="C00000"/>
                </a:solidFill>
                <a:effectLst/>
              </a:rPr>
            </a:br>
            <a:r>
              <a:rPr lang="en-US" sz="3200" b="1" dirty="0" smtClean="0">
                <a:solidFill>
                  <a:srgbClr val="C00000"/>
                </a:solidFill>
                <a:effectLst/>
              </a:rPr>
              <a:t>4.</a:t>
            </a:r>
            <a:r>
              <a:rPr lang="en-US" sz="3200" dirty="0" smtClean="0">
                <a:solidFill>
                  <a:srgbClr val="C00000"/>
                </a:solidFill>
              </a:rPr>
              <a:t> </a:t>
            </a:r>
            <a:r>
              <a:rPr lang="en-US" sz="3200" b="1" dirty="0">
                <a:solidFill>
                  <a:srgbClr val="C00000"/>
                </a:solidFill>
                <a:effectLst/>
              </a:rPr>
              <a:t>Major </a:t>
            </a:r>
            <a:r>
              <a:rPr lang="en-US" sz="3200" b="1" dirty="0" err="1">
                <a:solidFill>
                  <a:srgbClr val="C00000"/>
                </a:solidFill>
                <a:effectLst/>
              </a:rPr>
              <a:t>va</a:t>
            </a:r>
            <a:r>
              <a:rPr lang="en-US" sz="3200" b="1" dirty="0">
                <a:solidFill>
                  <a:srgbClr val="C00000"/>
                </a:solidFill>
                <a:effectLst/>
              </a:rPr>
              <a:t> </a:t>
            </a:r>
            <a:r>
              <a:rPr lang="en-US" sz="3200" b="1" dirty="0" err="1">
                <a:solidFill>
                  <a:srgbClr val="C00000"/>
                </a:solidFill>
                <a:effectLst/>
              </a:rPr>
              <a:t>minorning</a:t>
            </a:r>
            <a:r>
              <a:rPr lang="en-US" sz="3200" b="1" dirty="0">
                <a:solidFill>
                  <a:srgbClr val="C00000"/>
                </a:solidFill>
                <a:effectLst/>
              </a:rPr>
              <a:t> </a:t>
            </a:r>
            <a:r>
              <a:rPr lang="en-US" sz="3200" b="1" dirty="0" err="1">
                <a:solidFill>
                  <a:srgbClr val="C00000"/>
                </a:solidFill>
                <a:effectLst/>
              </a:rPr>
              <a:t>yondosh</a:t>
            </a:r>
            <a:r>
              <a:rPr lang="en-US" sz="3200" b="1" dirty="0">
                <a:solidFill>
                  <a:srgbClr val="C00000"/>
                </a:solidFill>
                <a:effectLst/>
              </a:rPr>
              <a:t> </a:t>
            </a:r>
            <a:r>
              <a:rPr lang="en-US" sz="3200" b="1" dirty="0" err="1" smtClean="0">
                <a:solidFill>
                  <a:srgbClr val="C00000"/>
                </a:solidFill>
                <a:effectLst/>
              </a:rPr>
              <a:t>uchtovushliklari</a:t>
            </a:r>
            <a:r>
              <a:rPr lang="en-US" sz="3200" b="1" dirty="0">
                <a:solidFill>
                  <a:srgbClr val="C00000"/>
                </a:solidFill>
              </a:rPr>
              <a:t/>
            </a:r>
            <a:br>
              <a:rPr lang="en-US" sz="3200" b="1" dirty="0">
                <a:solidFill>
                  <a:srgbClr val="C00000"/>
                </a:solidFill>
              </a:rPr>
            </a:br>
            <a:r>
              <a:rPr lang="en-US" sz="3200" b="1" dirty="0" smtClean="0">
                <a:solidFill>
                  <a:srgbClr val="C00000"/>
                </a:solidFill>
              </a:rPr>
              <a:t>5. </a:t>
            </a:r>
            <a:r>
              <a:rPr lang="en-US" sz="3200" b="1" dirty="0" err="1">
                <a:solidFill>
                  <a:srgbClr val="C00000"/>
                </a:solidFill>
                <a:effectLst/>
              </a:rPr>
              <a:t>Septakkord</a:t>
            </a:r>
            <a:r>
              <a:rPr lang="en-US" sz="3200" b="1" dirty="0">
                <a:solidFill>
                  <a:srgbClr val="C00000"/>
                </a:solidFill>
                <a:effectLst/>
              </a:rPr>
              <a:t>. </a:t>
            </a:r>
            <a:r>
              <a:rPr lang="en-US" sz="3200" b="1" dirty="0" err="1">
                <a:solidFill>
                  <a:srgbClr val="C00000"/>
                </a:solidFill>
                <a:effectLst/>
              </a:rPr>
              <a:t>Dominantseptakkord</a:t>
            </a:r>
            <a:r>
              <a:rPr lang="en-US" sz="3200" b="1" dirty="0">
                <a:solidFill>
                  <a:srgbClr val="C00000"/>
                </a:solidFill>
                <a:effectLst/>
              </a:rPr>
              <a:t> </a:t>
            </a:r>
            <a:r>
              <a:rPr lang="en-US" sz="3200" b="1" dirty="0" err="1">
                <a:solidFill>
                  <a:srgbClr val="C00000"/>
                </a:solidFill>
                <a:effectLst/>
              </a:rPr>
              <a:t>va</a:t>
            </a:r>
            <a:r>
              <a:rPr lang="en-US" sz="3200" b="1" dirty="0">
                <a:solidFill>
                  <a:srgbClr val="C00000"/>
                </a:solidFill>
                <a:effectLst/>
              </a:rPr>
              <a:t> </a:t>
            </a:r>
            <a:r>
              <a:rPr lang="en-US" sz="3200" b="1" dirty="0" err="1">
                <a:solidFill>
                  <a:srgbClr val="C00000"/>
                </a:solidFill>
                <a:effectLst/>
              </a:rPr>
              <a:t>uning</a:t>
            </a:r>
            <a:r>
              <a:rPr lang="en-US" sz="3200" b="1" dirty="0">
                <a:solidFill>
                  <a:srgbClr val="C00000"/>
                </a:solidFill>
                <a:effectLst/>
              </a:rPr>
              <a:t> </a:t>
            </a:r>
            <a:r>
              <a:rPr lang="en-US" sz="3200" b="1" dirty="0" err="1">
                <a:solidFill>
                  <a:srgbClr val="C00000"/>
                </a:solidFill>
                <a:effectLst/>
              </a:rPr>
              <a:t>aylanmalari</a:t>
            </a:r>
            <a:r>
              <a:rPr lang="en-US" sz="3200" b="1" dirty="0">
                <a:solidFill>
                  <a:srgbClr val="C00000"/>
                </a:solidFill>
                <a:effectLst/>
              </a:rPr>
              <a:t>.</a:t>
            </a:r>
            <a:br>
              <a:rPr lang="en-US" sz="3200" b="1" dirty="0">
                <a:solidFill>
                  <a:srgbClr val="C00000"/>
                </a:solidFill>
                <a:effectLst/>
              </a:rPr>
            </a:br>
            <a:r>
              <a:rPr lang="en-US" sz="3200" b="1" dirty="0">
                <a:solidFill>
                  <a:srgbClr val="C00000"/>
                </a:solidFill>
                <a:effectLst/>
              </a:rPr>
              <a:t>6</a:t>
            </a:r>
            <a:r>
              <a:rPr lang="en-US" sz="3200" b="1" dirty="0" smtClean="0">
                <a:solidFill>
                  <a:srgbClr val="C00000"/>
                </a:solidFill>
                <a:effectLst/>
              </a:rPr>
              <a:t>. </a:t>
            </a:r>
            <a:r>
              <a:rPr lang="en-US" sz="3200" b="1" dirty="0" err="1" smtClean="0">
                <a:solidFill>
                  <a:srgbClr val="C00000"/>
                </a:solidFill>
                <a:effectLst/>
              </a:rPr>
              <a:t>Akkordlar</a:t>
            </a:r>
            <a:r>
              <a:rPr lang="en-US" sz="3200" b="1" dirty="0" smtClean="0">
                <a:solidFill>
                  <a:srgbClr val="C00000"/>
                </a:solidFill>
                <a:effectLst/>
              </a:rPr>
              <a:t> </a:t>
            </a:r>
            <a:r>
              <a:rPr lang="en-US" sz="3200" b="1" dirty="0" err="1">
                <a:solidFill>
                  <a:srgbClr val="C00000"/>
                </a:solidFill>
                <a:effectLst/>
              </a:rPr>
              <a:t>engarmonizmi</a:t>
            </a:r>
            <a:r>
              <a:rPr lang="en-US" sz="3200" b="1" dirty="0">
                <a:solidFill>
                  <a:srgbClr val="C00000"/>
                </a:solidFill>
                <a:effectLst/>
              </a:rPr>
              <a:t>. </a:t>
            </a:r>
            <a:r>
              <a:rPr lang="en-US" sz="3200" b="1" dirty="0" err="1">
                <a:solidFill>
                  <a:srgbClr val="C00000"/>
                </a:solidFill>
                <a:effectLst/>
              </a:rPr>
              <a:t>Engarmonik</a:t>
            </a:r>
            <a:r>
              <a:rPr lang="en-US" sz="3200" b="1" dirty="0">
                <a:solidFill>
                  <a:srgbClr val="C00000"/>
                </a:solidFill>
                <a:effectLst/>
              </a:rPr>
              <a:t> </a:t>
            </a:r>
            <a:r>
              <a:rPr lang="en-US" sz="3200" b="1" dirty="0" err="1">
                <a:solidFill>
                  <a:srgbClr val="C00000"/>
                </a:solidFill>
                <a:effectLst/>
              </a:rPr>
              <a:t>akkordlar</a:t>
            </a:r>
            <a:r>
              <a:rPr lang="en-US" sz="3200" b="1" dirty="0">
                <a:solidFill>
                  <a:srgbClr val="C00000"/>
                </a:solidFill>
                <a:effectLst/>
              </a:rPr>
              <a:t> </a:t>
            </a:r>
            <a:r>
              <a:rPr lang="en-US" sz="3200" b="1" dirty="0" err="1">
                <a:solidFill>
                  <a:srgbClr val="C00000"/>
                </a:solidFill>
                <a:effectLst/>
              </a:rPr>
              <a:t>tengligining</a:t>
            </a:r>
            <a:r>
              <a:rPr lang="en-US" sz="3200" b="1" dirty="0">
                <a:solidFill>
                  <a:srgbClr val="C00000"/>
                </a:solidFill>
                <a:effectLst/>
              </a:rPr>
              <a:t> </a:t>
            </a:r>
            <a:r>
              <a:rPr lang="en-US" sz="3200" b="1" dirty="0" err="1">
                <a:solidFill>
                  <a:srgbClr val="C00000"/>
                </a:solidFill>
                <a:effectLst/>
              </a:rPr>
              <a:t>ikki</a:t>
            </a:r>
            <a:r>
              <a:rPr lang="en-US" sz="3200" b="1" dirty="0">
                <a:solidFill>
                  <a:srgbClr val="C00000"/>
                </a:solidFill>
                <a:effectLst/>
              </a:rPr>
              <a:t> </a:t>
            </a:r>
            <a:r>
              <a:rPr lang="en-US" sz="3200" b="1" dirty="0" err="1">
                <a:solidFill>
                  <a:srgbClr val="C00000"/>
                </a:solidFill>
                <a:effectLst/>
              </a:rPr>
              <a:t>turi</a:t>
            </a:r>
            <a:r>
              <a:rPr lang="en-US" sz="3200" b="1" dirty="0">
                <a:solidFill>
                  <a:srgbClr val="C00000"/>
                </a:solidFill>
                <a:effectLst/>
              </a:rPr>
              <a:t>. </a:t>
            </a:r>
            <a:r>
              <a:rPr lang="en-US" sz="3200" b="1" dirty="0" err="1">
                <a:solidFill>
                  <a:srgbClr val="C00000"/>
                </a:solidFill>
                <a:effectLst/>
              </a:rPr>
              <a:t>Akkordlarning</a:t>
            </a:r>
            <a:r>
              <a:rPr lang="en-US" sz="3200" b="1" dirty="0">
                <a:solidFill>
                  <a:srgbClr val="C00000"/>
                </a:solidFill>
                <a:effectLst/>
              </a:rPr>
              <a:t> </a:t>
            </a:r>
            <a:r>
              <a:rPr lang="en-US" sz="3200" b="1" dirty="0" err="1">
                <a:solidFill>
                  <a:srgbClr val="C00000"/>
                </a:solidFill>
                <a:effectLst/>
              </a:rPr>
              <a:t>musiqada</a:t>
            </a:r>
            <a:r>
              <a:rPr lang="en-US" sz="3200" b="1" dirty="0">
                <a:solidFill>
                  <a:srgbClr val="C00000"/>
                </a:solidFill>
                <a:effectLst/>
              </a:rPr>
              <a:t> </a:t>
            </a:r>
            <a:r>
              <a:rPr lang="en-US" sz="3200" b="1" dirty="0" err="1" smtClean="0">
                <a:solidFill>
                  <a:srgbClr val="C00000"/>
                </a:solidFill>
                <a:effectLst/>
              </a:rPr>
              <a:t>qo’llanishi</a:t>
            </a:r>
            <a:r>
              <a:rPr lang="en-US" sz="3200" b="1" dirty="0" smtClean="0">
                <a:solidFill>
                  <a:srgbClr val="C00000"/>
                </a:solidFill>
                <a:effectLst/>
              </a:rPr>
              <a:t>.</a:t>
            </a:r>
            <a:endParaRPr lang="ru-RU" sz="3200" dirty="0">
              <a:solidFill>
                <a:srgbClr val="C00000"/>
              </a:solidFill>
              <a:latin typeface="a_AlgeriusRough" panose="04040705040A02020702" pitchFamily="82" charset="-52"/>
            </a:endParaRPr>
          </a:p>
        </p:txBody>
      </p:sp>
    </p:spTree>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7410"/>
                                        </p:tgtEl>
                                        <p:attrNameLst>
                                          <p:attrName>ppt_x</p:attrName>
                                          <p:attrName>ppt_y</p:attrName>
                                        </p:attrNameLst>
                                      </p:cBhvr>
                                    </p:animMotion>
                                    <p:animRot by="1500000">
                                      <p:cBhvr>
                                        <p:cTn id="7" dur="125" fill="hold">
                                          <p:stCondLst>
                                            <p:cond delay="0"/>
                                          </p:stCondLst>
                                        </p:cTn>
                                        <p:tgtEl>
                                          <p:spTgt spid="17410"/>
                                        </p:tgtEl>
                                        <p:attrNameLst>
                                          <p:attrName>r</p:attrName>
                                        </p:attrNameLst>
                                      </p:cBhvr>
                                    </p:animRot>
                                    <p:animRot by="-1500000">
                                      <p:cBhvr>
                                        <p:cTn id="8" dur="125" fill="hold">
                                          <p:stCondLst>
                                            <p:cond delay="125"/>
                                          </p:stCondLst>
                                        </p:cTn>
                                        <p:tgtEl>
                                          <p:spTgt spid="17410"/>
                                        </p:tgtEl>
                                        <p:attrNameLst>
                                          <p:attrName>r</p:attrName>
                                        </p:attrNameLst>
                                      </p:cBhvr>
                                    </p:animRot>
                                    <p:animRot by="-1500000">
                                      <p:cBhvr>
                                        <p:cTn id="9" dur="125" fill="hold">
                                          <p:stCondLst>
                                            <p:cond delay="250"/>
                                          </p:stCondLst>
                                        </p:cTn>
                                        <p:tgtEl>
                                          <p:spTgt spid="17410"/>
                                        </p:tgtEl>
                                        <p:attrNameLst>
                                          <p:attrName>r</p:attrName>
                                        </p:attrNameLst>
                                      </p:cBhvr>
                                    </p:animRot>
                                    <p:animRot by="1500000">
                                      <p:cBhvr>
                                        <p:cTn id="10" dur="125" fill="hold">
                                          <p:stCondLst>
                                            <p:cond delay="375"/>
                                          </p:stCondLst>
                                        </p:cTn>
                                        <p:tgtEl>
                                          <p:spTgt spid="174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542" y="457200"/>
            <a:ext cx="8652858" cy="2862322"/>
          </a:xfrm>
          <a:prstGeom prst="rect">
            <a:avLst/>
          </a:prstGeom>
        </p:spPr>
        <p:txBody>
          <a:bodyPr wrap="square">
            <a:spAutoFit/>
          </a:bodyPr>
          <a:lstStyle/>
          <a:p>
            <a:pPr indent="360680" algn="ctr">
              <a:lnSpc>
                <a:spcPct val="150000"/>
              </a:lnSpc>
              <a:spcAft>
                <a:spcPts val="0"/>
              </a:spcAft>
            </a:pPr>
            <a:r>
              <a:rPr lang="uz-Cyrl-UZ" sz="2000" b="1" i="1" dirty="0">
                <a:latin typeface="Times New Roman" panose="02020603050405020304" pitchFamily="18" charset="0"/>
                <a:ea typeface="Times New Roman" panose="02020603050405020304" pitchFamily="18" charset="0"/>
              </a:rPr>
              <a:t>Musiqa amaliyotida akkordlar engarmonizmi ko’p uchraydi. Bunda akkordni hosil qilayotgan tovushlar majmuasining turlicha atalishi imkoniyati borligi muhim ahamiyat kasb etadi. </a:t>
            </a:r>
            <a:endParaRPr lang="ru-RU" sz="1600" b="1" i="1" dirty="0">
              <a:latin typeface="Times New Roman" panose="02020603050405020304" pitchFamily="18" charset="0"/>
              <a:ea typeface="Times New Roman" panose="02020603050405020304" pitchFamily="18" charset="0"/>
            </a:endParaRPr>
          </a:p>
          <a:p>
            <a:pPr indent="360680" algn="ctr">
              <a:lnSpc>
                <a:spcPct val="150000"/>
              </a:lnSpc>
              <a:spcAft>
                <a:spcPts val="1200"/>
              </a:spcAft>
            </a:pPr>
            <a:r>
              <a:rPr lang="uz-Cyrl-UZ" sz="2000" b="1" i="1" dirty="0">
                <a:latin typeface="Times New Roman" panose="02020603050405020304" pitchFamily="18" charset="0"/>
                <a:ea typeface="Times New Roman" panose="02020603050405020304" pitchFamily="18" charset="0"/>
              </a:rPr>
              <a:t>Akkordlar engarmonizmi deb eshitilishi bir xil, lekin yozilishi va nomlanishi har xil bo’lgan akkordlarga aytiladi. Akkordlar engarmonizmi uning tarkibiga kiradigan alohida tovushlar va intervallarga asoslanadi.  </a:t>
            </a:r>
            <a:endParaRPr lang="ru-RU" sz="1600" b="1" i="1" dirty="0">
              <a:effectLst/>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262542" y="4419600"/>
            <a:ext cx="8771315" cy="1143000"/>
          </a:xfrm>
          <a:prstGeom prst="rect">
            <a:avLst/>
          </a:prstGeom>
        </p:spPr>
      </p:pic>
    </p:spTree>
    <p:extLst>
      <p:ext uri="{BB962C8B-B14F-4D97-AF65-F5344CB8AC3E}">
        <p14:creationId xmlns:p14="http://schemas.microsoft.com/office/powerpoint/2010/main" val="904266155"/>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426153"/>
            <a:ext cx="8001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hangingPunct="0">
              <a:tabLst>
                <a:tab pos="630238" algn="l"/>
              </a:tabLst>
              <a:defRPr>
                <a:solidFill>
                  <a:schemeClr val="tx1"/>
                </a:solidFill>
                <a:latin typeface="Arial" panose="020B0604020202020204" pitchFamily="34" charset="0"/>
              </a:defRPr>
            </a:lvl1pPr>
            <a:lvl2pPr eaLnBrk="0" hangingPunct="0">
              <a:tabLst>
                <a:tab pos="630238" algn="l"/>
              </a:tabLst>
              <a:defRPr>
                <a:solidFill>
                  <a:schemeClr val="tx1"/>
                </a:solidFill>
                <a:latin typeface="Arial" panose="020B0604020202020204" pitchFamily="34" charset="0"/>
              </a:defRPr>
            </a:lvl2pPr>
            <a:lvl3pPr eaLnBrk="0" hangingPunct="0">
              <a:tabLst>
                <a:tab pos="630238" algn="l"/>
              </a:tabLst>
              <a:defRPr>
                <a:solidFill>
                  <a:schemeClr val="tx1"/>
                </a:solidFill>
                <a:latin typeface="Arial" panose="020B0604020202020204" pitchFamily="34" charset="0"/>
              </a:defRPr>
            </a:lvl3pPr>
            <a:lvl4pPr eaLnBrk="0" hangingPunct="0">
              <a:tabLst>
                <a:tab pos="630238" algn="l"/>
              </a:tabLst>
              <a:defRPr>
                <a:solidFill>
                  <a:schemeClr val="tx1"/>
                </a:solidFill>
                <a:latin typeface="Arial" panose="020B0604020202020204" pitchFamily="34" charset="0"/>
              </a:defRPr>
            </a:lvl4pPr>
            <a:lvl5pPr eaLnBrk="0" hangingPunct="0">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360363" algn="l" defTabSz="914400" rtl="0" eaLnBrk="0" fontAlgn="base" latinLnBrk="0" hangingPunct="0">
              <a:lnSpc>
                <a:spcPct val="100000"/>
              </a:lnSpc>
              <a:spcBef>
                <a:spcPct val="0"/>
              </a:spcBef>
              <a:spcAft>
                <a:spcPct val="0"/>
              </a:spcAft>
              <a:buClrTx/>
              <a:buSzTx/>
              <a:buFontTx/>
              <a:buNone/>
              <a:tabLst>
                <a:tab pos="630238" algn="l"/>
              </a:tabLst>
            </a:pPr>
            <a:r>
              <a:rPr kumimoji="0" lang="uz-Cyrl-UZ"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Akkordlardagi engarmonik tenglikning ikki xil ko’rinishi mavjud:</a:t>
            </a:r>
            <a:endParaRPr kumimoji="0" lang="ru-RU" sz="2400" b="0" i="0" u="none" strike="noStrike" cap="none" normalizeH="0" baseline="0" dirty="0" smtClean="0">
              <a:ln>
                <a:noFill/>
              </a:ln>
              <a:solidFill>
                <a:schemeClr val="tx1"/>
              </a:solidFill>
              <a:effectLst/>
              <a:latin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Char char="•"/>
              <a:tabLst>
                <a:tab pos="630238" algn="l"/>
              </a:tabLst>
            </a:pPr>
            <a:r>
              <a:rPr kumimoji="0" lang="uz-Cyrl-UZ"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Akkorddagi barcha tovushlar almashtiriladi, biroq, ularning interval tuzilishi o’zgarmaydi:</a:t>
            </a:r>
            <a:endParaRPr kumimoji="0" lang="ru-RU" sz="2400" b="0" i="0" u="none" strike="noStrike" cap="none" normalizeH="0" baseline="0" dirty="0" smtClean="0">
              <a:ln>
                <a:noFill/>
              </a:ln>
              <a:solidFill>
                <a:schemeClr val="tx1"/>
              </a:solidFill>
              <a:effectLst/>
              <a:latin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630238" algn="l"/>
              </a:tabLst>
            </a:pPr>
            <a:endParaRPr kumimoji="0" lang="ru-RU" sz="2400" b="0" i="0" u="none" strike="noStrike" cap="none" normalizeH="0" baseline="0" dirty="0" smtClean="0">
              <a:ln>
                <a:noFill/>
              </a:ln>
              <a:solidFill>
                <a:schemeClr val="tx1"/>
              </a:solidFill>
              <a:effectLst/>
              <a:latin typeface="Arial" panose="020B0604020202020204" pitchFamily="34" charset="0"/>
            </a:endParaRPr>
          </a:p>
        </p:txBody>
      </p:sp>
      <p:pic>
        <p:nvPicPr>
          <p:cNvPr id="3073" name="Рисунок 14"/>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323850" y="2217923"/>
            <a:ext cx="8615363" cy="11267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04800" y="3429000"/>
            <a:ext cx="81184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630238" algn="l"/>
              </a:tabLst>
              <a:defRPr>
                <a:solidFill>
                  <a:schemeClr val="tx1"/>
                </a:solidFill>
                <a:latin typeface="Arial" panose="020B0604020202020204" pitchFamily="34" charset="0"/>
              </a:defRPr>
            </a:lvl1pPr>
            <a:lvl2pPr eaLnBrk="0" hangingPunct="0">
              <a:tabLst>
                <a:tab pos="630238" algn="l"/>
              </a:tabLst>
              <a:defRPr>
                <a:solidFill>
                  <a:schemeClr val="tx1"/>
                </a:solidFill>
                <a:latin typeface="Arial" panose="020B0604020202020204" pitchFamily="34" charset="0"/>
              </a:defRPr>
            </a:lvl2pPr>
            <a:lvl3pPr eaLnBrk="0" hangingPunct="0">
              <a:tabLst>
                <a:tab pos="630238" algn="l"/>
              </a:tabLst>
              <a:defRPr>
                <a:solidFill>
                  <a:schemeClr val="tx1"/>
                </a:solidFill>
                <a:latin typeface="Arial" panose="020B0604020202020204" pitchFamily="34" charset="0"/>
              </a:defRPr>
            </a:lvl3pPr>
            <a:lvl4pPr eaLnBrk="0" hangingPunct="0">
              <a:tabLst>
                <a:tab pos="630238" algn="l"/>
              </a:tabLst>
              <a:defRPr>
                <a:solidFill>
                  <a:schemeClr val="tx1"/>
                </a:solidFill>
                <a:latin typeface="Arial" panose="020B0604020202020204" pitchFamily="34" charset="0"/>
              </a:defRPr>
            </a:lvl4pPr>
            <a:lvl5pPr eaLnBrk="0" hangingPunct="0">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360363" algn="just" defTabSz="914400" rtl="0" eaLnBrk="0" fontAlgn="base" latinLnBrk="0" hangingPunct="0">
              <a:lnSpc>
                <a:spcPct val="100000"/>
              </a:lnSpc>
              <a:spcBef>
                <a:spcPct val="0"/>
              </a:spcBef>
              <a:spcAft>
                <a:spcPct val="0"/>
              </a:spcAft>
              <a:buClrTx/>
              <a:buSzTx/>
              <a:buFontTx/>
              <a:buChar char="•"/>
              <a:tabLst>
                <a:tab pos="630238" algn="l"/>
              </a:tabLst>
            </a:pPr>
            <a:r>
              <a:rPr kumimoji="0" lang="uz-Cyrl-UZ"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Akkorddagi barcha yoki alohida tovushlar engarmonik jihatdan almashtiriladi, biroq, tovushlarning interval tuzilishi o’zgarmaydi:</a:t>
            </a:r>
            <a:endParaRPr kumimoji="0" lang="uz-Cyrl-UZ" sz="2400" b="0" i="0" u="none" strike="noStrike" cap="none" normalizeH="0" baseline="0" dirty="0" smtClean="0">
              <a:ln>
                <a:noFill/>
              </a:ln>
              <a:solidFill>
                <a:schemeClr val="tx1"/>
              </a:solidFill>
              <a:effectLst/>
              <a:latin typeface="Arial" panose="020B0604020202020204" pitchFamily="34" charset="0"/>
            </a:endParaRPr>
          </a:p>
        </p:txBody>
      </p:sp>
      <p:pic>
        <p:nvPicPr>
          <p:cNvPr id="6" name="Рисунок 5"/>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175418" y="4797976"/>
            <a:ext cx="8377237" cy="1542871"/>
          </a:xfrm>
          <a:prstGeom prst="rect">
            <a:avLst/>
          </a:prstGeom>
          <a:noFill/>
          <a:ln>
            <a:noFill/>
          </a:ln>
        </p:spPr>
      </p:pic>
    </p:spTree>
    <p:extLst>
      <p:ext uri="{BB962C8B-B14F-4D97-AF65-F5344CB8AC3E}">
        <p14:creationId xmlns:p14="http://schemas.microsoft.com/office/powerpoint/2010/main" val="1331720023"/>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914400"/>
            <a:ext cx="8434388" cy="5181600"/>
          </a:xfrm>
        </p:spPr>
        <p:txBody>
          <a:bodyPr/>
          <a:lstStyle/>
          <a:p>
            <a:r>
              <a:rPr lang="uz-Cyrl-UZ" sz="2800" dirty="0">
                <a:solidFill>
                  <a:srgbClr val="002060"/>
                </a:solidFill>
                <a:effectLst/>
              </a:rPr>
              <a:t>Tasviriy san’atda ranglarning xili va turlari ko’pligi qanchalik ahamiyatga ega bo’lsa, musiqada akkordlar, ya’ni ko’p ovozlikning turlicha variatsiyalari badiiy-musiqiy mazmunning yanada yorqinroq aks yettirilishini ta’minlaydi. Shu bois, musiqa asari keng musiqiy garmoniya elementlariga boy bo’lsa, ya’ni akkordlar, ko’p ovozlik imkoniyatlaridan keng foydalanilsa, musiqa asarining badiiy mazmunni ifodalash imkoniyatlari shunchalik kengayadi va ushbu musiqaning tinglovchisi mumkin qadar ko’proq musiqiy ifodani o’ziga qabul qiladi</a:t>
            </a:r>
            <a:endParaRPr lang="ru-RU" sz="2800" dirty="0">
              <a:solidFill>
                <a:srgbClr val="002060"/>
              </a:solidFill>
            </a:endParaRPr>
          </a:p>
        </p:txBody>
      </p:sp>
    </p:spTree>
    <p:extLst>
      <p:ext uri="{BB962C8B-B14F-4D97-AF65-F5344CB8AC3E}">
        <p14:creationId xmlns:p14="http://schemas.microsoft.com/office/powerpoint/2010/main" val="4165958676"/>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301079"/>
            <a:ext cx="7696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90488"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60363" algn="l" defTabSz="914400" rtl="0" eaLnBrk="0" fontAlgn="base" latinLnBrk="0" hangingPunct="0">
              <a:lnSpc>
                <a:spcPct val="100000"/>
              </a:lnSpc>
              <a:spcBef>
                <a:spcPct val="0"/>
              </a:spcBef>
              <a:spcAft>
                <a:spcPct val="0"/>
              </a:spcAft>
              <a:buClrTx/>
              <a:buSzTx/>
              <a:buFontTx/>
              <a:buNone/>
              <a:tabLst/>
            </a:pPr>
            <a:r>
              <a:rPr kumimoji="0" lang="uz-Cyrl-UZ" sz="2400" b="0" i="0" u="none" strike="noStrike" cap="none" normalizeH="0" baseline="0" dirty="0" smtClean="0">
                <a:ln>
                  <a:noFill/>
                </a:ln>
                <a:solidFill>
                  <a:srgbClr val="C00000"/>
                </a:solidFill>
                <a:effectLst/>
                <a:latin typeface="Arial" panose="020B0604020202020204" pitchFamily="34" charset="0"/>
                <a:ea typeface="Times New Roman" panose="02020603050405020304" pitchFamily="18" charset="0"/>
              </a:rPr>
              <a:t>Akkord ko’pincha shunday tarzda ifodalanadiki, uning bir necha yoki barcha tovushlari birdaniga bir necha oktavada ijro etiladi. Bunday usul </a:t>
            </a:r>
            <a:r>
              <a:rPr kumimoji="0" lang="uz-Cyrl-UZ" sz="2400" b="0" i="1" u="none" strike="noStrike" cap="none" normalizeH="0" baseline="0" dirty="0" smtClean="0">
                <a:ln>
                  <a:noFill/>
                </a:ln>
                <a:solidFill>
                  <a:srgbClr val="C00000"/>
                </a:solidFill>
                <a:effectLst/>
                <a:latin typeface="Arial" panose="020B0604020202020204" pitchFamily="34" charset="0"/>
                <a:ea typeface="Times New Roman" panose="02020603050405020304" pitchFamily="18" charset="0"/>
              </a:rPr>
              <a:t>akkordning ikkilanishi</a:t>
            </a:r>
            <a:r>
              <a:rPr kumimoji="0" lang="uz-Cyrl-UZ" sz="2400" b="0" i="0" u="none" strike="noStrike" cap="none" normalizeH="0" baseline="0" dirty="0" smtClean="0">
                <a:ln>
                  <a:noFill/>
                </a:ln>
                <a:solidFill>
                  <a:srgbClr val="C00000"/>
                </a:solidFill>
                <a:effectLst/>
                <a:latin typeface="Arial" panose="020B0604020202020204" pitchFamily="34" charset="0"/>
                <a:ea typeface="Times New Roman" panose="02020603050405020304" pitchFamily="18" charset="0"/>
              </a:rPr>
              <a:t> deb aytiladi. Masalan:</a:t>
            </a:r>
            <a:endParaRPr kumimoji="0" lang="ru-RU" sz="2400" b="0" i="0" u="none" strike="noStrike" cap="none" normalizeH="0" baseline="0" dirty="0" smtClean="0">
              <a:ln>
                <a:noFill/>
              </a:ln>
              <a:solidFill>
                <a:srgbClr val="C00000"/>
              </a:solidFill>
              <a:effectLst/>
              <a:latin typeface="Arial" panose="020B0604020202020204" pitchFamily="34" charset="0"/>
            </a:endParaRPr>
          </a:p>
          <a:p>
            <a:pPr marL="0" marR="0" lvl="0" indent="360363"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C00000"/>
              </a:solidFill>
              <a:effectLst/>
              <a:latin typeface="Arial" panose="020B0604020202020204" pitchFamily="34" charset="0"/>
            </a:endParaRPr>
          </a:p>
        </p:txBody>
      </p:sp>
      <p:pic>
        <p:nvPicPr>
          <p:cNvPr id="4097" name="Рисунок 18"/>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381000" y="2211496"/>
            <a:ext cx="8210550" cy="1219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3942905"/>
            <a:ext cx="8991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60363" algn="ctr" defTabSz="914400" rtl="0" eaLnBrk="0" fontAlgn="base" latinLnBrk="0" hangingPunct="0">
              <a:lnSpc>
                <a:spcPct val="100000"/>
              </a:lnSpc>
              <a:spcBef>
                <a:spcPct val="0"/>
              </a:spcBef>
              <a:spcAft>
                <a:spcPct val="0"/>
              </a:spcAft>
              <a:buClrTx/>
              <a:buSzTx/>
              <a:buFontTx/>
              <a:buNone/>
              <a:tabLst/>
            </a:pPr>
            <a:r>
              <a:rPr kumimoji="0" lang="uz-Cyrl-UZ" sz="2800" b="0" i="0" u="none" strike="noStrike" cap="none" normalizeH="0" baseline="0" dirty="0" smtClean="0">
                <a:ln>
                  <a:noFill/>
                </a:ln>
                <a:solidFill>
                  <a:srgbClr val="C00000"/>
                </a:solidFill>
                <a:effectLst/>
                <a:latin typeface="Arial" panose="020B0604020202020204" pitchFamily="34" charset="0"/>
                <a:ea typeface="Times New Roman" panose="02020603050405020304" pitchFamily="18" charset="0"/>
              </a:rPr>
              <a:t>Aksincha, akkord to’liqsiz ham bo’lishi mumkin. </a:t>
            </a:r>
            <a:r>
              <a:rPr kumimoji="0" lang="en-US" sz="2800" b="0" i="0" u="none" strike="noStrike" cap="none" normalizeH="0" baseline="0" dirty="0" smtClean="0">
                <a:ln>
                  <a:noFill/>
                </a:ln>
                <a:solidFill>
                  <a:srgbClr val="C00000"/>
                </a:solidFill>
                <a:effectLst/>
                <a:latin typeface="Arial" panose="020B0604020202020204" pitchFamily="34" charset="0"/>
                <a:ea typeface="Times New Roman" panose="02020603050405020304" pitchFamily="18" charset="0"/>
              </a:rPr>
              <a:t>     </a:t>
            </a:r>
            <a:r>
              <a:rPr kumimoji="0" lang="uz-Cyrl-UZ" sz="2800" b="0" i="0" u="none" strike="noStrike" cap="none" normalizeH="0" baseline="0" dirty="0" smtClean="0">
                <a:ln>
                  <a:noFill/>
                </a:ln>
                <a:solidFill>
                  <a:srgbClr val="C00000"/>
                </a:solidFill>
                <a:effectLst/>
                <a:latin typeface="Arial" panose="020B0604020202020204" pitchFamily="34" charset="0"/>
                <a:ea typeface="Times New Roman" panose="02020603050405020304" pitchFamily="18" charset="0"/>
              </a:rPr>
              <a:t>Uni aniqlash uchun tovushlarini xayolan to’ldirish lozim.  </a:t>
            </a:r>
            <a:endParaRPr kumimoji="0" lang="uz-Cyrl-UZ" sz="3200" b="0" i="0" u="none" strike="noStrike" cap="none" normalizeH="0" baseline="0" dirty="0" smtClean="0">
              <a:ln>
                <a:noFill/>
              </a:ln>
              <a:solidFill>
                <a:srgbClr val="C00000"/>
              </a:solidFill>
              <a:effectLst/>
              <a:latin typeface="Arial" panose="020B0604020202020204" pitchFamily="34" charset="0"/>
            </a:endParaRPr>
          </a:p>
        </p:txBody>
      </p:sp>
      <p:pic>
        <p:nvPicPr>
          <p:cNvPr id="4" name="Рисунок 3"/>
          <p:cNvPicPr>
            <a:picLocks noChangeAspect="1"/>
          </p:cNvPicPr>
          <p:nvPr/>
        </p:nvPicPr>
        <p:blipFill>
          <a:blip r:embed="rId3"/>
          <a:stretch>
            <a:fillRect/>
          </a:stretch>
        </p:blipFill>
        <p:spPr>
          <a:xfrm>
            <a:off x="727279" y="5133530"/>
            <a:ext cx="7654721" cy="1351388"/>
          </a:xfrm>
          <a:prstGeom prst="rect">
            <a:avLst/>
          </a:prstGeom>
        </p:spPr>
      </p:pic>
    </p:spTree>
    <p:extLst>
      <p:ext uri="{BB962C8B-B14F-4D97-AF65-F5344CB8AC3E}">
        <p14:creationId xmlns:p14="http://schemas.microsoft.com/office/powerpoint/2010/main" val="47925725"/>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1" y="228600"/>
            <a:ext cx="8958262" cy="6096000"/>
          </a:xfrm>
        </p:spPr>
        <p:txBody>
          <a:bodyPr/>
          <a:lstStyle/>
          <a:p>
            <a:pPr algn="l">
              <a:lnSpc>
                <a:spcPct val="150000"/>
              </a:lnSpc>
            </a:pPr>
            <a:r>
              <a:rPr lang="en-US" sz="1800" b="1" dirty="0" smtClean="0">
                <a:effectLst/>
              </a:rPr>
              <a:t>			</a:t>
            </a:r>
            <a:r>
              <a:rPr lang="uz-Cyrl-UZ" sz="2400" b="1" dirty="0" smtClean="0">
                <a:effectLst/>
              </a:rPr>
              <a:t>ADABIYOTLAR</a:t>
            </a:r>
            <a:r>
              <a:rPr lang="ru-RU" sz="1800" b="1" dirty="0">
                <a:effectLst/>
              </a:rPr>
              <a:t/>
            </a:r>
            <a:br>
              <a:rPr lang="ru-RU" sz="1800" b="1" dirty="0">
                <a:effectLst/>
              </a:rPr>
            </a:br>
            <a:r>
              <a:rPr lang="uz-Cyrl-UZ" sz="1800" dirty="0">
                <a:effectLst/>
              </a:rPr>
              <a:t>Akbarov I.A. Musiqa lug’ati. - T.: O’qituvchi, 1997. – 384 b.</a:t>
            </a:r>
            <a:r>
              <a:rPr lang="ru-RU" sz="1800" dirty="0">
                <a:effectLst/>
              </a:rPr>
              <a:t/>
            </a:r>
            <a:br>
              <a:rPr lang="ru-RU" sz="1800" dirty="0">
                <a:effectLst/>
              </a:rPr>
            </a:br>
            <a:r>
              <a:rPr lang="uz-Cyrl-UZ" sz="1800" dirty="0">
                <a:effectLst/>
              </a:rPr>
              <a:t>Apraksina O.A. Metodika muz</a:t>
            </a:r>
            <a:r>
              <a:rPr lang="en-US" sz="1800" dirty="0" err="1">
                <a:effectLst/>
              </a:rPr>
              <a:t>i</a:t>
            </a:r>
            <a:r>
              <a:rPr lang="uz-Cyrl-UZ" sz="1800" dirty="0">
                <a:effectLst/>
              </a:rPr>
              <a:t>kal’nogo vospitaniya v shkole.  </a:t>
            </a:r>
            <a:r>
              <a:rPr lang="en-US" sz="1800" dirty="0" err="1">
                <a:effectLst/>
              </a:rPr>
              <a:t>Uchebn</a:t>
            </a:r>
            <a:r>
              <a:rPr lang="en-US" sz="1800" dirty="0">
                <a:effectLst/>
              </a:rPr>
              <a:t>.  </a:t>
            </a:r>
            <a:r>
              <a:rPr lang="en-US" sz="1800" dirty="0" err="1">
                <a:effectLst/>
              </a:rPr>
              <a:t>posobiye</a:t>
            </a:r>
            <a:r>
              <a:rPr lang="en-US" sz="1800" dirty="0">
                <a:effectLst/>
              </a:rPr>
              <a:t>. - M.:  </a:t>
            </a:r>
            <a:r>
              <a:rPr lang="en-US" sz="1800" dirty="0" err="1">
                <a:effectLst/>
              </a:rPr>
              <a:t>Prosvesheniye</a:t>
            </a:r>
            <a:r>
              <a:rPr lang="en-US" sz="1800" dirty="0">
                <a:effectLst/>
              </a:rPr>
              <a:t>, 1983. - 224 s.</a:t>
            </a:r>
            <a:r>
              <a:rPr lang="ru-RU" sz="1800" dirty="0">
                <a:effectLst/>
              </a:rPr>
              <a:t/>
            </a:r>
            <a:br>
              <a:rPr lang="ru-RU" sz="1800" dirty="0">
                <a:effectLst/>
              </a:rPr>
            </a:br>
            <a:r>
              <a:rPr lang="uz-Cyrl-UZ" sz="1800" dirty="0">
                <a:effectLst/>
              </a:rPr>
              <a:t>Britva. </a:t>
            </a:r>
            <a:r>
              <a:rPr lang="en-US" sz="1800" dirty="0" err="1">
                <a:effectLst/>
              </a:rPr>
              <a:t>Posobiye</a:t>
            </a:r>
            <a:r>
              <a:rPr lang="en-US" sz="1800" dirty="0">
                <a:effectLst/>
              </a:rPr>
              <a:t> </a:t>
            </a:r>
            <a:r>
              <a:rPr lang="en-US" sz="1800" dirty="0" err="1">
                <a:effectLst/>
              </a:rPr>
              <a:t>po</a:t>
            </a:r>
            <a:r>
              <a:rPr lang="en-US" sz="1800" dirty="0">
                <a:effectLst/>
              </a:rPr>
              <a:t> </a:t>
            </a:r>
            <a:r>
              <a:rPr lang="en-US" sz="1800" dirty="0" err="1">
                <a:effectLst/>
              </a:rPr>
              <a:t>teorii</a:t>
            </a:r>
            <a:r>
              <a:rPr lang="en-US" sz="1800" dirty="0">
                <a:effectLst/>
              </a:rPr>
              <a:t> </a:t>
            </a:r>
            <a:r>
              <a:rPr lang="en-US" sz="1800" dirty="0" err="1">
                <a:effectLst/>
              </a:rPr>
              <a:t>muziki</a:t>
            </a:r>
            <a:r>
              <a:rPr lang="en-US" sz="1800" dirty="0">
                <a:effectLst/>
              </a:rPr>
              <a:t> </a:t>
            </a:r>
            <a:r>
              <a:rPr lang="en-US" sz="1800" dirty="0" err="1">
                <a:effectLst/>
              </a:rPr>
              <a:t>i</a:t>
            </a:r>
            <a:r>
              <a:rPr lang="en-US" sz="1800" dirty="0">
                <a:effectLst/>
              </a:rPr>
              <a:t> </a:t>
            </a:r>
            <a:r>
              <a:rPr lang="en-US" sz="1800" dirty="0" err="1">
                <a:effectLst/>
              </a:rPr>
              <a:t>sol’fedjio</a:t>
            </a:r>
            <a:r>
              <a:rPr lang="en-US" sz="1800" dirty="0">
                <a:effectLst/>
              </a:rPr>
              <a:t>. 2-e </a:t>
            </a:r>
            <a:r>
              <a:rPr lang="en-US" sz="1800" dirty="0" err="1">
                <a:effectLst/>
              </a:rPr>
              <a:t>izd</a:t>
            </a:r>
            <a:r>
              <a:rPr lang="uz-Cyrl-UZ" sz="1800" dirty="0">
                <a:effectLst/>
              </a:rPr>
              <a:t>. M., </a:t>
            </a:r>
            <a:r>
              <a:rPr lang="en-US" sz="1800" dirty="0">
                <a:effectLst/>
              </a:rPr>
              <a:t>1997</a:t>
            </a:r>
            <a:r>
              <a:rPr lang="uz-Cyrl-UZ" sz="1800" dirty="0">
                <a:effectLst/>
              </a:rPr>
              <a:t>.</a:t>
            </a:r>
            <a:r>
              <a:rPr lang="ru-RU" sz="1800" dirty="0">
                <a:effectLst/>
              </a:rPr>
              <a:t/>
            </a:r>
            <a:br>
              <a:rPr lang="ru-RU" sz="1800" dirty="0">
                <a:effectLst/>
              </a:rPr>
            </a:br>
            <a:r>
              <a:rPr lang="en-US" sz="1800" dirty="0" err="1">
                <a:effectLst/>
              </a:rPr>
              <a:t>Vaxromeyev</a:t>
            </a:r>
            <a:r>
              <a:rPr lang="en-US" sz="1800" dirty="0">
                <a:effectLst/>
              </a:rPr>
              <a:t> V.A. </a:t>
            </a:r>
            <a:r>
              <a:rPr lang="en-US" sz="1800" dirty="0" err="1">
                <a:effectLst/>
              </a:rPr>
              <a:t>Muzikaning</a:t>
            </a:r>
            <a:r>
              <a:rPr lang="en-US" sz="1800" dirty="0">
                <a:effectLst/>
              </a:rPr>
              <a:t> </a:t>
            </a:r>
            <a:r>
              <a:rPr lang="en-US" sz="1800" dirty="0" err="1">
                <a:effectLst/>
              </a:rPr>
              <a:t>elementar</a:t>
            </a:r>
            <a:r>
              <a:rPr lang="en-US" sz="1800" dirty="0">
                <a:effectLst/>
              </a:rPr>
              <a:t> </a:t>
            </a:r>
            <a:r>
              <a:rPr lang="en-US" sz="1800" dirty="0" err="1">
                <a:effectLst/>
              </a:rPr>
              <a:t>nazariyasi</a:t>
            </a:r>
            <a:r>
              <a:rPr lang="en-US" sz="1800" dirty="0">
                <a:effectLst/>
              </a:rPr>
              <a:t>. - T.: </a:t>
            </a:r>
            <a:r>
              <a:rPr lang="en-US" sz="1800" dirty="0" err="1">
                <a:effectLst/>
              </a:rPr>
              <a:t>O’qituvchi</a:t>
            </a:r>
            <a:r>
              <a:rPr lang="en-US" sz="1800" dirty="0">
                <a:effectLst/>
              </a:rPr>
              <a:t>, 1980. - 224 b.</a:t>
            </a:r>
            <a:r>
              <a:rPr lang="ru-RU" sz="1800" dirty="0">
                <a:effectLst/>
              </a:rPr>
              <a:t/>
            </a:r>
            <a:br>
              <a:rPr lang="ru-RU" sz="1800" dirty="0">
                <a:effectLst/>
              </a:rPr>
            </a:br>
            <a:r>
              <a:rPr lang="en-US" sz="1800" dirty="0" err="1">
                <a:effectLst/>
              </a:rPr>
              <a:t>Vaxromeyeva</a:t>
            </a:r>
            <a:r>
              <a:rPr lang="en-US" sz="1800" dirty="0">
                <a:effectLst/>
              </a:rPr>
              <a:t> T.A. </a:t>
            </a:r>
            <a:r>
              <a:rPr lang="en-US" sz="1800" dirty="0" err="1">
                <a:effectLst/>
              </a:rPr>
              <a:t>Spravochnik</a:t>
            </a:r>
            <a:r>
              <a:rPr lang="en-US" sz="1800" dirty="0">
                <a:effectLst/>
              </a:rPr>
              <a:t> </a:t>
            </a:r>
            <a:r>
              <a:rPr lang="en-US" sz="1800" dirty="0" err="1">
                <a:effectLst/>
              </a:rPr>
              <a:t>po</a:t>
            </a:r>
            <a:r>
              <a:rPr lang="en-US" sz="1800" dirty="0">
                <a:effectLst/>
              </a:rPr>
              <a:t> </a:t>
            </a:r>
            <a:r>
              <a:rPr lang="en-US" sz="1800" dirty="0" err="1">
                <a:effectLst/>
              </a:rPr>
              <a:t>muzikal’noy</a:t>
            </a:r>
            <a:r>
              <a:rPr lang="en-US" sz="1800" dirty="0">
                <a:effectLst/>
              </a:rPr>
              <a:t> </a:t>
            </a:r>
            <a:r>
              <a:rPr lang="en-US" sz="1800" dirty="0" err="1">
                <a:effectLst/>
              </a:rPr>
              <a:t>gramote</a:t>
            </a:r>
            <a:r>
              <a:rPr lang="en-US" sz="1800" dirty="0">
                <a:effectLst/>
              </a:rPr>
              <a:t> </a:t>
            </a:r>
            <a:r>
              <a:rPr lang="en-US" sz="1800" dirty="0" err="1">
                <a:effectLst/>
              </a:rPr>
              <a:t>i</a:t>
            </a:r>
            <a:r>
              <a:rPr lang="en-US" sz="1800" dirty="0">
                <a:effectLst/>
              </a:rPr>
              <a:t> </a:t>
            </a:r>
            <a:r>
              <a:rPr lang="en-US" sz="1800" dirty="0" err="1">
                <a:effectLst/>
              </a:rPr>
              <a:t>sol’fedjio</a:t>
            </a:r>
            <a:r>
              <a:rPr lang="uz-Cyrl-UZ" sz="1800" dirty="0">
                <a:effectLst/>
              </a:rPr>
              <a:t>. </a:t>
            </a:r>
            <a:r>
              <a:rPr lang="en-US" sz="1800" dirty="0">
                <a:effectLst/>
              </a:rPr>
              <a:t>M., 2004</a:t>
            </a:r>
            <a:r>
              <a:rPr lang="uz-Cyrl-UZ" sz="1800" dirty="0">
                <a:effectLst/>
              </a:rPr>
              <a:t>. </a:t>
            </a:r>
            <a:r>
              <a:rPr lang="ru-RU" sz="1800" dirty="0">
                <a:effectLst/>
              </a:rPr>
              <a:t/>
            </a:r>
            <a:br>
              <a:rPr lang="ru-RU" sz="1800" dirty="0">
                <a:effectLst/>
              </a:rPr>
            </a:br>
            <a:r>
              <a:rPr lang="en-US" sz="1800" dirty="0" err="1">
                <a:effectLst/>
              </a:rPr>
              <a:t>Vinogradov</a:t>
            </a:r>
            <a:r>
              <a:rPr lang="en-US" sz="1800" dirty="0">
                <a:effectLst/>
              </a:rPr>
              <a:t>, </a:t>
            </a:r>
            <a:r>
              <a:rPr lang="ru-RU" sz="1800" dirty="0">
                <a:effectLst/>
              </a:rPr>
              <a:t>К</a:t>
            </a:r>
            <a:r>
              <a:rPr lang="en-US" sz="1800" dirty="0" err="1">
                <a:effectLst/>
              </a:rPr>
              <a:t>rasovskaya</a:t>
            </a:r>
            <a:r>
              <a:rPr lang="en-US" sz="1800" dirty="0">
                <a:effectLst/>
              </a:rPr>
              <a:t>. </a:t>
            </a:r>
            <a:r>
              <a:rPr lang="en-US" sz="1800" dirty="0" err="1">
                <a:effectLst/>
              </a:rPr>
              <a:t>Zanimatel’naya</a:t>
            </a:r>
            <a:r>
              <a:rPr lang="en-US" sz="1800" dirty="0">
                <a:effectLst/>
              </a:rPr>
              <a:t> </a:t>
            </a:r>
            <a:r>
              <a:rPr lang="en-US" sz="1800" dirty="0" err="1">
                <a:effectLst/>
              </a:rPr>
              <a:t>teoriya</a:t>
            </a:r>
            <a:r>
              <a:rPr lang="en-US" sz="1800" dirty="0">
                <a:effectLst/>
              </a:rPr>
              <a:t> </a:t>
            </a:r>
            <a:r>
              <a:rPr lang="en-US" sz="1800" dirty="0" err="1">
                <a:effectLst/>
              </a:rPr>
              <a:t>muziki</a:t>
            </a:r>
            <a:r>
              <a:rPr lang="uz-Cyrl-UZ" sz="1800" dirty="0">
                <a:effectLst/>
              </a:rPr>
              <a:t>. </a:t>
            </a:r>
            <a:r>
              <a:rPr lang="ru-RU" sz="1800" dirty="0">
                <a:effectLst/>
              </a:rPr>
              <a:t>M., 1991</a:t>
            </a:r>
            <a:r>
              <a:rPr lang="uz-Cyrl-UZ" sz="1800" dirty="0">
                <a:effectLst/>
              </a:rPr>
              <a:t>.</a:t>
            </a:r>
            <a:r>
              <a:rPr lang="ru-RU" sz="1800" dirty="0">
                <a:effectLst/>
              </a:rPr>
              <a:t/>
            </a:r>
            <a:br>
              <a:rPr lang="ru-RU" sz="1800" dirty="0">
                <a:effectLst/>
              </a:rPr>
            </a:br>
            <a:r>
              <a:rPr lang="ru-RU" sz="1800" dirty="0" err="1">
                <a:effectLst/>
              </a:rPr>
              <a:t>Dmitrieva</a:t>
            </a:r>
            <a:r>
              <a:rPr lang="ru-RU" sz="1800" dirty="0">
                <a:effectLst/>
              </a:rPr>
              <a:t> L.G. </a:t>
            </a:r>
            <a:r>
              <a:rPr lang="ru-RU" sz="1800" dirty="0" err="1">
                <a:effectLst/>
              </a:rPr>
              <a:t>Chernoivanenko</a:t>
            </a:r>
            <a:r>
              <a:rPr lang="ru-RU" sz="1800" dirty="0">
                <a:effectLst/>
              </a:rPr>
              <a:t> N.M. </a:t>
            </a:r>
            <a:r>
              <a:rPr lang="ru-RU" sz="1800" dirty="0" err="1">
                <a:effectLst/>
              </a:rPr>
              <a:t>Metodika</a:t>
            </a:r>
            <a:r>
              <a:rPr lang="ru-RU" sz="1800" dirty="0">
                <a:effectLst/>
              </a:rPr>
              <a:t> </a:t>
            </a:r>
            <a:r>
              <a:rPr lang="ru-RU" sz="1800" dirty="0" err="1">
                <a:effectLst/>
              </a:rPr>
              <a:t>muz</a:t>
            </a:r>
            <a:r>
              <a:rPr lang="en-US" sz="1800" dirty="0" err="1">
                <a:effectLst/>
              </a:rPr>
              <a:t>i</a:t>
            </a:r>
            <a:r>
              <a:rPr lang="ru-RU" sz="1800" dirty="0" err="1">
                <a:effectLst/>
              </a:rPr>
              <a:t>kal’nogo</a:t>
            </a:r>
            <a:r>
              <a:rPr lang="ru-RU" sz="1800" dirty="0">
                <a:effectLst/>
              </a:rPr>
              <a:t> </a:t>
            </a:r>
            <a:r>
              <a:rPr lang="ru-RU" sz="1800" dirty="0" err="1">
                <a:effectLst/>
              </a:rPr>
              <a:t>vospitaniya</a:t>
            </a:r>
            <a:r>
              <a:rPr lang="ru-RU" sz="1800" dirty="0">
                <a:effectLst/>
              </a:rPr>
              <a:t> v </a:t>
            </a:r>
            <a:r>
              <a:rPr lang="ru-RU" sz="1800" dirty="0" err="1">
                <a:effectLst/>
              </a:rPr>
              <a:t>shkole</a:t>
            </a:r>
            <a:r>
              <a:rPr lang="ru-RU" sz="1800" dirty="0">
                <a:effectLst/>
              </a:rPr>
              <a:t>. </a:t>
            </a:r>
            <a:r>
              <a:rPr lang="ru-RU" sz="1800" dirty="0" err="1">
                <a:effectLst/>
              </a:rPr>
              <a:t>Uchebnik</a:t>
            </a:r>
            <a:r>
              <a:rPr lang="ru-RU" sz="1800" dirty="0">
                <a:effectLst/>
              </a:rPr>
              <a:t>.  </a:t>
            </a:r>
            <a:r>
              <a:rPr lang="uz-Cyrl-UZ" sz="1800" dirty="0">
                <a:effectLst/>
              </a:rPr>
              <a:t>- </a:t>
            </a:r>
            <a:r>
              <a:rPr lang="ru-RU" sz="1800" dirty="0">
                <a:effectLst/>
              </a:rPr>
              <a:t>M.: </a:t>
            </a:r>
            <a:r>
              <a:rPr lang="ru-RU" sz="1800" dirty="0" err="1">
                <a:effectLst/>
              </a:rPr>
              <a:t>Prosve</a:t>
            </a:r>
            <a:r>
              <a:rPr lang="en-US" sz="1800" dirty="0" err="1">
                <a:effectLst/>
              </a:rPr>
              <a:t>sh</a:t>
            </a:r>
            <a:r>
              <a:rPr lang="ru-RU" sz="1800" dirty="0" err="1">
                <a:effectLst/>
              </a:rPr>
              <a:t>eni</a:t>
            </a:r>
            <a:r>
              <a:rPr lang="en-US" sz="1800" dirty="0">
                <a:effectLst/>
              </a:rPr>
              <a:t>y</a:t>
            </a:r>
            <a:r>
              <a:rPr lang="ru-RU" sz="1800" dirty="0">
                <a:effectLst/>
              </a:rPr>
              <a:t>e, 1989. – 207 s.</a:t>
            </a:r>
            <a:br>
              <a:rPr lang="ru-RU" sz="1800" dirty="0">
                <a:effectLst/>
              </a:rPr>
            </a:br>
            <a:r>
              <a:rPr lang="ru-RU" sz="1800" dirty="0" err="1">
                <a:effectLst/>
              </a:rPr>
              <a:t>Кadtsin</a:t>
            </a:r>
            <a:r>
              <a:rPr lang="ru-RU" sz="1800" dirty="0">
                <a:effectLst/>
              </a:rPr>
              <a:t> L.M. </a:t>
            </a:r>
            <a:r>
              <a:rPr lang="ru-RU" sz="1800" dirty="0" err="1">
                <a:effectLst/>
              </a:rPr>
              <a:t>Muz</a:t>
            </a:r>
            <a:r>
              <a:rPr lang="en-US" sz="1800" dirty="0" err="1">
                <a:effectLst/>
              </a:rPr>
              <a:t>i</a:t>
            </a:r>
            <a:r>
              <a:rPr lang="ru-RU" sz="1800" dirty="0" err="1">
                <a:effectLst/>
              </a:rPr>
              <a:t>kal’no</a:t>
            </a:r>
            <a:r>
              <a:rPr lang="en-US" sz="1800" dirty="0">
                <a:effectLst/>
              </a:rPr>
              <a:t>y</a:t>
            </a:r>
            <a:r>
              <a:rPr lang="ru-RU" sz="1800" dirty="0">
                <a:effectLst/>
              </a:rPr>
              <a:t>e </a:t>
            </a:r>
            <a:r>
              <a:rPr lang="ru-RU" sz="1800" dirty="0" err="1">
                <a:effectLst/>
              </a:rPr>
              <a:t>iskusstvo</a:t>
            </a:r>
            <a:r>
              <a:rPr lang="ru-RU" sz="1800" dirty="0">
                <a:effectLst/>
              </a:rPr>
              <a:t> i </a:t>
            </a:r>
            <a:r>
              <a:rPr lang="ru-RU" sz="1800" dirty="0" err="1">
                <a:effectLst/>
              </a:rPr>
              <a:t>tvorchestvo</a:t>
            </a:r>
            <a:r>
              <a:rPr lang="ru-RU" sz="1800" dirty="0">
                <a:effectLst/>
              </a:rPr>
              <a:t> </a:t>
            </a:r>
            <a:r>
              <a:rPr lang="ru-RU" sz="1800" dirty="0" err="1">
                <a:effectLst/>
              </a:rPr>
              <a:t>slushatelya</a:t>
            </a:r>
            <a:r>
              <a:rPr lang="ru-RU" sz="1800" dirty="0">
                <a:effectLst/>
              </a:rPr>
              <a:t>: </a:t>
            </a:r>
            <a:r>
              <a:rPr lang="ru-RU" sz="1800" dirty="0" err="1">
                <a:effectLst/>
              </a:rPr>
              <a:t>Ucheb</a:t>
            </a:r>
            <a:r>
              <a:rPr lang="ru-RU" sz="1800" dirty="0">
                <a:effectLst/>
              </a:rPr>
              <a:t>. </a:t>
            </a:r>
            <a:r>
              <a:rPr lang="ru-RU" sz="1800" dirty="0" err="1">
                <a:effectLst/>
              </a:rPr>
              <a:t>posobi</a:t>
            </a:r>
            <a:r>
              <a:rPr lang="en-US" sz="1800" dirty="0">
                <a:effectLst/>
              </a:rPr>
              <a:t>y</a:t>
            </a:r>
            <a:r>
              <a:rPr lang="ru-RU" sz="1800" dirty="0">
                <a:effectLst/>
              </a:rPr>
              <a:t>e </a:t>
            </a:r>
            <a:r>
              <a:rPr lang="ru-RU" sz="1800" dirty="0" err="1">
                <a:effectLst/>
              </a:rPr>
              <a:t>dlya</a:t>
            </a:r>
            <a:r>
              <a:rPr lang="ru-RU" sz="1800" dirty="0">
                <a:effectLst/>
              </a:rPr>
              <a:t> </a:t>
            </a:r>
            <a:r>
              <a:rPr lang="ru-RU" sz="1800" dirty="0" err="1">
                <a:effectLst/>
              </a:rPr>
              <a:t>vuzov</a:t>
            </a:r>
            <a:r>
              <a:rPr lang="ru-RU" sz="1800" dirty="0">
                <a:effectLst/>
              </a:rPr>
              <a:t>. - M.: V</a:t>
            </a:r>
            <a:r>
              <a:rPr lang="en-US" sz="1800" dirty="0" err="1">
                <a:effectLst/>
              </a:rPr>
              <a:t>i</a:t>
            </a:r>
            <a:r>
              <a:rPr lang="ru-RU" sz="1800" dirty="0" err="1">
                <a:effectLst/>
              </a:rPr>
              <a:t>ssh</a:t>
            </a:r>
            <a:r>
              <a:rPr lang="uz-Cyrl-UZ" sz="1800" dirty="0">
                <a:effectLst/>
              </a:rPr>
              <a:t>aya </a:t>
            </a:r>
            <a:r>
              <a:rPr lang="ru-RU" sz="1800" dirty="0" err="1">
                <a:effectLst/>
              </a:rPr>
              <a:t>shkola</a:t>
            </a:r>
            <a:r>
              <a:rPr lang="ru-RU" sz="1800" dirty="0">
                <a:effectLst/>
              </a:rPr>
              <a:t>, 1990. - 303 s.</a:t>
            </a:r>
            <a:br>
              <a:rPr lang="ru-RU" sz="1800" dirty="0">
                <a:effectLst/>
              </a:rPr>
            </a:br>
            <a:r>
              <a:rPr lang="ru-RU" sz="1800" dirty="0">
                <a:effectLst/>
              </a:rPr>
              <a:t>К</a:t>
            </a:r>
            <a:r>
              <a:rPr lang="en-US" sz="1800" dirty="0" err="1">
                <a:effectLst/>
              </a:rPr>
              <a:t>oday</a:t>
            </a:r>
            <a:r>
              <a:rPr lang="en-US" sz="1800" dirty="0">
                <a:effectLst/>
              </a:rPr>
              <a:t> Z. </a:t>
            </a:r>
            <a:r>
              <a:rPr lang="en-US" sz="1800" dirty="0" err="1">
                <a:effectLst/>
              </a:rPr>
              <a:t>Izbranniye</a:t>
            </a:r>
            <a:r>
              <a:rPr lang="en-US" sz="1800" dirty="0">
                <a:effectLst/>
              </a:rPr>
              <a:t> </a:t>
            </a:r>
            <a:r>
              <a:rPr lang="en-US" sz="1800" dirty="0" err="1">
                <a:effectLst/>
              </a:rPr>
              <a:t>stat’i</a:t>
            </a:r>
            <a:r>
              <a:rPr lang="en-US" sz="1800" dirty="0">
                <a:effectLst/>
              </a:rPr>
              <a:t>. - M.: </a:t>
            </a:r>
            <a:r>
              <a:rPr lang="en-US" sz="1800" dirty="0" err="1">
                <a:effectLst/>
              </a:rPr>
              <a:t>Sov</a:t>
            </a:r>
            <a:r>
              <a:rPr lang="uz-Cyrl-UZ" sz="1800" dirty="0">
                <a:effectLst/>
              </a:rPr>
              <a:t>.</a:t>
            </a:r>
            <a:r>
              <a:rPr lang="en-US" sz="1800" dirty="0">
                <a:effectLst/>
              </a:rPr>
              <a:t> </a:t>
            </a:r>
            <a:r>
              <a:rPr lang="en-US" sz="1800" dirty="0" err="1">
                <a:effectLst/>
              </a:rPr>
              <a:t>kom</a:t>
            </a:r>
            <a:r>
              <a:rPr lang="en-US" sz="1800" dirty="0">
                <a:effectLst/>
              </a:rPr>
              <a:t>-r, 1982. - 288 s.</a:t>
            </a:r>
            <a:r>
              <a:rPr lang="ru-RU" sz="1800" dirty="0">
                <a:effectLst/>
              </a:rPr>
              <a:t/>
            </a:r>
            <a:br>
              <a:rPr lang="ru-RU" sz="1800" dirty="0">
                <a:effectLst/>
              </a:rPr>
            </a:br>
            <a:r>
              <a:rPr lang="en-US" sz="1800" dirty="0" err="1">
                <a:effectLst/>
              </a:rPr>
              <a:t>Maktabda</a:t>
            </a:r>
            <a:r>
              <a:rPr lang="en-US" sz="1800" dirty="0">
                <a:effectLst/>
              </a:rPr>
              <a:t> </a:t>
            </a:r>
            <a:r>
              <a:rPr lang="en-US" sz="1800" dirty="0" err="1">
                <a:effectLst/>
              </a:rPr>
              <a:t>musiqa</a:t>
            </a:r>
            <a:r>
              <a:rPr lang="en-US" sz="1800" dirty="0">
                <a:effectLst/>
              </a:rPr>
              <a:t> </a:t>
            </a:r>
            <a:r>
              <a:rPr lang="en-US" sz="1800" dirty="0" err="1">
                <a:effectLst/>
              </a:rPr>
              <a:t>tarbiyasi</a:t>
            </a:r>
            <a:r>
              <a:rPr lang="en-US" sz="1800" dirty="0">
                <a:effectLst/>
              </a:rPr>
              <a:t> </a:t>
            </a:r>
            <a:r>
              <a:rPr lang="en-US" sz="1800" dirty="0" err="1">
                <a:effectLst/>
              </a:rPr>
              <a:t>metodikasidan</a:t>
            </a:r>
            <a:r>
              <a:rPr lang="en-US" sz="1800" dirty="0">
                <a:effectLst/>
              </a:rPr>
              <a:t> </a:t>
            </a:r>
            <a:r>
              <a:rPr lang="en-US" sz="1800" dirty="0" err="1">
                <a:effectLst/>
              </a:rPr>
              <a:t>lektsiyalar</a:t>
            </a:r>
            <a:r>
              <a:rPr lang="en-US" sz="1800" dirty="0">
                <a:effectLst/>
              </a:rPr>
              <a:t> </a:t>
            </a:r>
            <a:r>
              <a:rPr lang="en-US" sz="1800" dirty="0" err="1">
                <a:effectLst/>
              </a:rPr>
              <a:t>kursi</a:t>
            </a:r>
            <a:r>
              <a:rPr lang="en-US" sz="1800" dirty="0">
                <a:effectLst/>
              </a:rPr>
              <a:t> (</a:t>
            </a:r>
            <a:r>
              <a:rPr lang="en-US" sz="1800" dirty="0" err="1">
                <a:effectLst/>
              </a:rPr>
              <a:t>tezislar</a:t>
            </a:r>
            <a:r>
              <a:rPr lang="en-US" sz="1800" dirty="0">
                <a:effectLst/>
              </a:rPr>
              <a:t>).  </a:t>
            </a:r>
            <a:r>
              <a:rPr lang="en-US" sz="1800" dirty="0" err="1" smtClean="0">
                <a:effectLst/>
              </a:rPr>
              <a:t>D.Omonullayev</a:t>
            </a:r>
            <a:r>
              <a:rPr lang="en-US" sz="1800" dirty="0">
                <a:effectLst/>
              </a:rPr>
              <a:t>. - T.,  1990. - 87 b.</a:t>
            </a:r>
            <a:endParaRPr lang="ru-RU" sz="1800" dirty="0">
              <a:effectLst/>
            </a:endParaRPr>
          </a:p>
        </p:txBody>
      </p:sp>
    </p:spTree>
    <p:extLst>
      <p:ext uri="{BB962C8B-B14F-4D97-AF65-F5344CB8AC3E}">
        <p14:creationId xmlns:p14="http://schemas.microsoft.com/office/powerpoint/2010/main" val="725710123"/>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47799" y="685800"/>
            <a:ext cx="6440329" cy="1754326"/>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ETBORINGIZ UCHUN RAHMAT</a:t>
            </a:r>
            <a:endPar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Рисунок 3"/>
          <p:cNvPicPr>
            <a:picLocks noChangeAspect="1"/>
          </p:cNvPicPr>
          <p:nvPr/>
        </p:nvPicPr>
        <p:blipFill>
          <a:blip r:embed="rId2"/>
          <a:stretch>
            <a:fillRect/>
          </a:stretch>
        </p:blipFill>
        <p:spPr>
          <a:xfrm>
            <a:off x="1191339" y="3276600"/>
            <a:ext cx="6953250" cy="2586609"/>
          </a:xfrm>
          <a:prstGeom prst="rect">
            <a:avLst/>
          </a:prstGeom>
        </p:spPr>
      </p:pic>
    </p:spTree>
    <p:extLst>
      <p:ext uri="{BB962C8B-B14F-4D97-AF65-F5344CB8AC3E}">
        <p14:creationId xmlns:p14="http://schemas.microsoft.com/office/powerpoint/2010/main" val="2172195776"/>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200" y="0"/>
            <a:ext cx="8915400" cy="6740307"/>
          </a:xfrm>
          <a:prstGeom prst="rect">
            <a:avLst/>
          </a:prstGeom>
        </p:spPr>
        <p:txBody>
          <a:bodyPr wrap="square">
            <a:spAutoFit/>
          </a:bodyPr>
          <a:lstStyle/>
          <a:p>
            <a:pPr indent="450850" algn="ctr">
              <a:lnSpc>
                <a:spcPct val="150000"/>
              </a:lnSpc>
              <a:spcAft>
                <a:spcPts val="0"/>
              </a:spcAft>
              <a:tabLst>
                <a:tab pos="450215" algn="l"/>
              </a:tabLst>
            </a:pPr>
            <a:r>
              <a:rPr lang="en-US" sz="2400" dirty="0" smtClean="0">
                <a:latin typeface="Swis721 Hv BT" panose="020B0804020202020204" pitchFamily="34" charset="0"/>
                <a:ea typeface="Times New Roman" panose="02020603050405020304" pitchFamily="18" charset="0"/>
              </a:rPr>
              <a:t>KIRISH.</a:t>
            </a:r>
            <a:endParaRPr lang="en-US" sz="2400" dirty="0">
              <a:latin typeface="Swis721 Hv BT" panose="020B0804020202020204" pitchFamily="34" charset="0"/>
              <a:ea typeface="Times New Roman" panose="02020603050405020304" pitchFamily="18" charset="0"/>
            </a:endParaRPr>
          </a:p>
          <a:p>
            <a:pPr indent="450850">
              <a:lnSpc>
                <a:spcPct val="150000"/>
              </a:lnSpc>
              <a:spcAft>
                <a:spcPts val="0"/>
              </a:spcAft>
              <a:tabLst>
                <a:tab pos="450215" algn="l"/>
              </a:tabLst>
            </a:pPr>
            <a:r>
              <a:rPr lang="uz-Cyrl-UZ" sz="2400" dirty="0" smtClean="0">
                <a:latin typeface="Times New Roman" panose="02020603050405020304" pitchFamily="18" charset="0"/>
                <a:ea typeface="Times New Roman" panose="02020603050405020304" pitchFamily="18" charset="0"/>
              </a:rPr>
              <a:t>Akkordlar</a:t>
            </a:r>
            <a:r>
              <a:rPr lang="uz-Cyrl-UZ" sz="2400" dirty="0">
                <a:latin typeface="Times New Roman" panose="02020603050405020304" pitchFamily="18" charset="0"/>
                <a:ea typeface="Times New Roman" panose="02020603050405020304" pitchFamily="18" charset="0"/>
              </a:rPr>
              <a:t>, uchtovushliklar, uchtovushliklarning aylanishi, ohangdosh intervallar, noohangdosh intervallar, akkordning asosiy ko’rinishi, prima, </a:t>
            </a:r>
            <a:r>
              <a:rPr lang="uz-Cyrl-UZ" sz="2400" i="1" dirty="0">
                <a:latin typeface="Times New Roman" panose="02020603050405020304" pitchFamily="18" charset="0"/>
                <a:ea typeface="Times New Roman" panose="02020603050405020304" pitchFamily="18" charset="0"/>
              </a:rPr>
              <a:t> </a:t>
            </a:r>
            <a:r>
              <a:rPr lang="uz-Cyrl-UZ" sz="2400" dirty="0">
                <a:latin typeface="Times New Roman" panose="02020603050405020304" pitchFamily="18" charset="0"/>
                <a:ea typeface="Times New Roman" panose="02020603050405020304" pitchFamily="18" charset="0"/>
              </a:rPr>
              <a:t>tertsiya, kvinta, uchtovushlik aylanmasi, sekstakkord, kvartsekstakkord, major sekstakkordi, minor sekstakkordi. Septakkord, dominantseptakkord va uning aylanmalari, kvintsekstakkord, tertskvartakkord, sekundakkord, noohangdosh akkord, to’liq bo’lmagan tonika uchtovushligi.Yetakchi septakkord va aylanmalari, ikkinchi pog’ona septakkordi, kichik yetakchi septakkord, kamaytirilgan yetakchi septakkord, ikkinchi bosqich septakkordi. Akkordlar engarmonizmi, engarmonik akkordlar tengligining ikki turi, akkordlarning musiqada qo’llanishi.</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3726612"/>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mph" presetSubtype="0" fill="hold" grpId="1" nodeType="clickEffect">
                                  <p:stCondLst>
                                    <p:cond delay="0"/>
                                  </p:stCondLst>
                                  <p:iterate type="lt">
                                    <p:tmPct val="0"/>
                                  </p:iterate>
                                  <p:childTnLst>
                                    <p:anim calcmode="discrete" valueType="str">
                                      <p:cBhvr override="childStyle">
                                        <p:cTn id="10" dur="2000" fill="hold"/>
                                        <p:tgtEl>
                                          <p:spTgt spid="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8" name="Rectangle 16"/>
          <p:cNvSpPr>
            <a:spLocks noGrp="1" noRot="1" noChangeArrowheads="1"/>
          </p:cNvSpPr>
          <p:nvPr>
            <p:ph type="body" sz="half" idx="2"/>
          </p:nvPr>
        </p:nvSpPr>
        <p:spPr>
          <a:xfrm>
            <a:off x="3810000" y="228600"/>
            <a:ext cx="5106194" cy="6248400"/>
          </a:xfrm>
        </p:spPr>
        <p:txBody>
          <a:bodyPr/>
          <a:lstStyle/>
          <a:p>
            <a:r>
              <a:rPr lang="uz-Cyrl-UZ" sz="2400" dirty="0">
                <a:solidFill>
                  <a:srgbClr val="002060"/>
                </a:solidFill>
                <a:effectLst/>
              </a:rPr>
              <a:t>Bir vaqtda qo’shilib eshitilgan hamda tertsiya bo’yicha joylashgan uch va undan ortiq tovushlarga </a:t>
            </a:r>
            <a:r>
              <a:rPr lang="uz-Cyrl-UZ" sz="2400" b="1" dirty="0">
                <a:solidFill>
                  <a:srgbClr val="002060"/>
                </a:solidFill>
                <a:effectLst/>
              </a:rPr>
              <a:t>akkord</a:t>
            </a:r>
            <a:r>
              <a:rPr lang="ru-RU" sz="2400" b="1" dirty="0">
                <a:solidFill>
                  <a:srgbClr val="002060"/>
                </a:solidFill>
                <a:effectLst/>
              </a:rPr>
              <a:t> </a:t>
            </a:r>
            <a:r>
              <a:rPr lang="uz-Cyrl-UZ" sz="2400" dirty="0">
                <a:solidFill>
                  <a:srgbClr val="002060"/>
                </a:solidFill>
                <a:effectLst/>
              </a:rPr>
              <a:t>deyiladi. Akkord berilgan pastki tovushdan </a:t>
            </a:r>
            <a:r>
              <a:rPr lang="uz-Cyrl-UZ" sz="2400" i="1" dirty="0">
                <a:solidFill>
                  <a:srgbClr val="002060"/>
                </a:solidFill>
                <a:effectLst/>
              </a:rPr>
              <a:t>yuqoriga qarab</a:t>
            </a:r>
            <a:r>
              <a:rPr lang="uz-Cyrl-UZ" sz="2400" dirty="0">
                <a:solidFill>
                  <a:srgbClr val="002060"/>
                </a:solidFill>
                <a:effectLst/>
              </a:rPr>
              <a:t> tuziladi.  </a:t>
            </a:r>
            <a:endParaRPr lang="ru-RU" sz="2400" dirty="0">
              <a:solidFill>
                <a:srgbClr val="002060"/>
              </a:solidFill>
              <a:effectLst/>
            </a:endParaRPr>
          </a:p>
          <a:p>
            <a:r>
              <a:rPr lang="uz-Cyrl-UZ" sz="2400" dirty="0">
                <a:solidFill>
                  <a:srgbClr val="002060"/>
                </a:solidFill>
                <a:effectLst/>
              </a:rPr>
              <a:t>Uchta tovushdan iborat, tertsiya bo’yicha joylashgan akkord </a:t>
            </a:r>
            <a:r>
              <a:rPr lang="uz-Cyrl-UZ" sz="2400" b="1" dirty="0">
                <a:solidFill>
                  <a:srgbClr val="002060"/>
                </a:solidFill>
                <a:effectLst/>
              </a:rPr>
              <a:t>uchtovushlik </a:t>
            </a:r>
            <a:r>
              <a:rPr lang="uz-Cyrl-UZ" sz="2400" dirty="0">
                <a:solidFill>
                  <a:srgbClr val="002060"/>
                </a:solidFill>
                <a:effectLst/>
              </a:rPr>
              <a:t>deyiladi. Uchtovushlikning qaysi holatda bo’lishi shu uchtovushlik tarkibiga kiradigan tertsiyalarning joylashuv tartibi va holatiga bog’liq bo’ladi.</a:t>
            </a:r>
            <a:endParaRPr lang="ru-RU" sz="2400" dirty="0">
              <a:solidFill>
                <a:srgbClr val="002060"/>
              </a:solidFill>
              <a:effectLst/>
            </a:endParaRPr>
          </a:p>
        </p:txBody>
      </p:sp>
      <p:pic>
        <p:nvPicPr>
          <p:cNvPr id="1026" name="Picture 2" descr="http://bestjob.az/ufiles/partners/71114613720543097203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27785" y="2270810"/>
            <a:ext cx="6265844" cy="21242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250" advTm="7949">
        <p:split orient="vert"/>
        <p:sndAc>
          <p:endSnd/>
        </p:sndAc>
      </p:transition>
    </mc:Choice>
    <mc:Fallback xmlns="">
      <p:transition advTm="7949">
        <p:split orient="vert"/>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9408">
                                            <p:txEl>
                                              <p:pRg st="0" end="0"/>
                                            </p:txEl>
                                          </p:spTgt>
                                        </p:tgtEl>
                                        <p:attrNameLst>
                                          <p:attrName>style.visibility</p:attrName>
                                        </p:attrNameLst>
                                      </p:cBhvr>
                                      <p:to>
                                        <p:strVal val="visible"/>
                                      </p:to>
                                    </p:set>
                                    <p:anim calcmode="lin" valueType="num">
                                      <p:cBhvr>
                                        <p:cTn id="7" dur="500" decel="50000" fill="hold">
                                          <p:stCondLst>
                                            <p:cond delay="0"/>
                                          </p:stCondLst>
                                        </p:cTn>
                                        <p:tgtEl>
                                          <p:spTgt spid="59408">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9408">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9408">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9408">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9408">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9408">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9408">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9408">
                                            <p:txEl>
                                              <p:pRg st="0" end="0"/>
                                            </p:tx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9408">
                                            <p:txEl>
                                              <p:pRg st="1" end="1"/>
                                            </p:txEl>
                                          </p:spTgt>
                                        </p:tgtEl>
                                        <p:attrNameLst>
                                          <p:attrName>style.visibility</p:attrName>
                                        </p:attrNameLst>
                                      </p:cBhvr>
                                      <p:to>
                                        <p:strVal val="visible"/>
                                      </p:to>
                                    </p:set>
                                    <p:anim calcmode="lin" valueType="num">
                                      <p:cBhvr>
                                        <p:cTn id="18" dur="500" decel="50000" fill="hold">
                                          <p:stCondLst>
                                            <p:cond delay="0"/>
                                          </p:stCondLst>
                                        </p:cTn>
                                        <p:tgtEl>
                                          <p:spTgt spid="59408">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9408">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9408">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59408">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9408">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9408">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9408">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94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5" y="53012"/>
            <a:ext cx="5772150" cy="6370975"/>
          </a:xfrm>
          <a:prstGeom prst="rect">
            <a:avLst/>
          </a:prstGeom>
        </p:spPr>
        <p:txBody>
          <a:bodyPr wrap="square">
            <a:spAutoFit/>
          </a:bodyPr>
          <a:lstStyle/>
          <a:p>
            <a:pPr algn="ctr"/>
            <a:r>
              <a:rPr lang="en-US" sz="2400" dirty="0" err="1">
                <a:solidFill>
                  <a:srgbClr val="FF0000"/>
                </a:solidFill>
                <a:latin typeface="American-Uncial-Normal" pitchFamily="2" charset="0"/>
              </a:rPr>
              <a:t>Akkordning</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har</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bir</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tovushi</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mustaqil</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nomga</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ega</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Tovushlarning</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nomlari</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asosiy</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ko’rinishdagi</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akkordning</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pastdan</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yuqoriga</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tomon</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joylashgan</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tovushlari</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hosil</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qilgan</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intervallar</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nomidan</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kelib</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chiqadi</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Uchtovushlikning</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eng</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pastki</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ya’ni</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asosiy</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tovushi</a:t>
            </a:r>
            <a:r>
              <a:rPr lang="en-US" sz="2400" dirty="0">
                <a:solidFill>
                  <a:srgbClr val="FF0000"/>
                </a:solidFill>
                <a:latin typeface="American-Uncial-Normal" pitchFamily="2" charset="0"/>
              </a:rPr>
              <a:t> </a:t>
            </a:r>
            <a:r>
              <a:rPr lang="en-US" sz="2400" b="1" dirty="0">
                <a:solidFill>
                  <a:srgbClr val="FF0000"/>
                </a:solidFill>
                <a:latin typeface="American-Uncial-Normal" pitchFamily="2" charset="0"/>
              </a:rPr>
              <a:t>prima</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ikkinchi</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yoki</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o’rta</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tovushi</a:t>
            </a:r>
            <a:r>
              <a:rPr lang="en-US" sz="2400" dirty="0">
                <a:solidFill>
                  <a:srgbClr val="FF0000"/>
                </a:solidFill>
                <a:latin typeface="American-Uncial-Normal" pitchFamily="2" charset="0"/>
              </a:rPr>
              <a:t> – </a:t>
            </a:r>
            <a:r>
              <a:rPr lang="en-US" sz="2400" b="1" dirty="0" err="1">
                <a:solidFill>
                  <a:srgbClr val="FF0000"/>
                </a:solidFill>
                <a:latin typeface="American-Uncial-Normal" pitchFamily="2" charset="0"/>
              </a:rPr>
              <a:t>tertsiya</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uchinchi</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yoki</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yuqori</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tovushi</a:t>
            </a:r>
            <a:r>
              <a:rPr lang="en-US" sz="2400" dirty="0">
                <a:solidFill>
                  <a:srgbClr val="FF0000"/>
                </a:solidFill>
                <a:latin typeface="American-Uncial-Normal" pitchFamily="2" charset="0"/>
              </a:rPr>
              <a:t> – </a:t>
            </a:r>
            <a:r>
              <a:rPr lang="en-US" sz="2400" b="1" dirty="0" err="1">
                <a:solidFill>
                  <a:srgbClr val="FF0000"/>
                </a:solidFill>
                <a:latin typeface="American-Uncial-Normal" pitchFamily="2" charset="0"/>
              </a:rPr>
              <a:t>kvinta</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deyiladi</a:t>
            </a:r>
            <a:r>
              <a:rPr lang="en-US" sz="2400" dirty="0">
                <a:solidFill>
                  <a:srgbClr val="FF0000"/>
                </a:solidFill>
                <a:latin typeface="American-Uncial-Normal" pitchFamily="2" charset="0"/>
              </a:rPr>
              <a:t>.</a:t>
            </a:r>
            <a:endParaRPr lang="ru-RU" sz="2400" dirty="0">
              <a:solidFill>
                <a:srgbClr val="FF0000"/>
              </a:solidFill>
              <a:latin typeface="American-Uncial-Normal" pitchFamily="2" charset="0"/>
            </a:endParaRPr>
          </a:p>
          <a:p>
            <a:pPr algn="ctr"/>
            <a:r>
              <a:rPr lang="en-US" sz="2400" dirty="0">
                <a:solidFill>
                  <a:srgbClr val="FF0000"/>
                </a:solidFill>
                <a:latin typeface="American-Uncial-Normal" pitchFamily="2" charset="0"/>
              </a:rPr>
              <a:t>Agar </a:t>
            </a:r>
            <a:r>
              <a:rPr lang="en-US" sz="2400" dirty="0" err="1">
                <a:solidFill>
                  <a:srgbClr val="FF0000"/>
                </a:solidFill>
                <a:latin typeface="American-Uncial-Normal" pitchFamily="2" charset="0"/>
              </a:rPr>
              <a:t>uchtovushlikda</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eng</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pastki</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tovush</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tertsiya</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yoki</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kvinta</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bo’lsa</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bu</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uchtovushlik</a:t>
            </a:r>
            <a:r>
              <a:rPr lang="en-US" sz="2400" dirty="0">
                <a:solidFill>
                  <a:srgbClr val="FF0000"/>
                </a:solidFill>
                <a:latin typeface="American-Uncial-Normal" pitchFamily="2" charset="0"/>
              </a:rPr>
              <a:t> </a:t>
            </a:r>
            <a:r>
              <a:rPr lang="en-US" sz="2400" b="1" dirty="0" err="1">
                <a:solidFill>
                  <a:srgbClr val="FF0000"/>
                </a:solidFill>
                <a:latin typeface="American-Uncial-Normal" pitchFamily="2" charset="0"/>
              </a:rPr>
              <a:t>aylanmasi</a:t>
            </a:r>
            <a:r>
              <a:rPr lang="en-US" sz="2400" dirty="0">
                <a:solidFill>
                  <a:srgbClr val="FF0000"/>
                </a:solidFill>
                <a:latin typeface="American-Uncial-Normal" pitchFamily="2" charset="0"/>
              </a:rPr>
              <a:t> </a:t>
            </a:r>
            <a:r>
              <a:rPr lang="en-US" sz="2400" dirty="0" err="1">
                <a:solidFill>
                  <a:srgbClr val="FF0000"/>
                </a:solidFill>
                <a:latin typeface="American-Uncial-Normal" pitchFamily="2" charset="0"/>
              </a:rPr>
              <a:t>deyiladi</a:t>
            </a:r>
            <a:r>
              <a:rPr lang="en-US" sz="2400" dirty="0">
                <a:solidFill>
                  <a:srgbClr val="FF0000"/>
                </a:solidFill>
                <a:latin typeface="American-Uncial-Normal" pitchFamily="2" charset="0"/>
              </a:rPr>
              <a:t>. </a:t>
            </a:r>
            <a:endParaRPr lang="ru-RU" sz="2400" dirty="0">
              <a:solidFill>
                <a:srgbClr val="FF0000"/>
              </a:solidFill>
              <a:latin typeface="American-Uncial-Normal" pitchFamily="2" charset="0"/>
            </a:endParaRPr>
          </a:p>
        </p:txBody>
      </p:sp>
      <p:pic>
        <p:nvPicPr>
          <p:cNvPr id="5122" name="Picture 2" descr="http://www.traditionalmusic.co.uk/scottish-mandolin-tab/png/the_bonnie_lass_o_bon_accor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981200"/>
            <a:ext cx="3581400" cy="2667000"/>
          </a:xfrm>
          <a:prstGeom prst="rect">
            <a:avLst/>
          </a:prstGeom>
          <a:solidFill>
            <a:schemeClr val="accent3">
              <a:lumMod val="90000"/>
            </a:schemeClr>
          </a:solidFill>
          <a:extLst/>
        </p:spPr>
      </p:pic>
    </p:spTree>
    <p:extLst>
      <p:ext uri="{BB962C8B-B14F-4D97-AF65-F5344CB8AC3E}">
        <p14:creationId xmlns:p14="http://schemas.microsoft.com/office/powerpoint/2010/main" val="3216893767"/>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effectLst/>
              </a:rPr>
              <a:t>Major </a:t>
            </a:r>
            <a:r>
              <a:rPr lang="en-US" b="1" dirty="0" err="1">
                <a:solidFill>
                  <a:srgbClr val="002060"/>
                </a:solidFill>
                <a:effectLst/>
              </a:rPr>
              <a:t>va</a:t>
            </a:r>
            <a:r>
              <a:rPr lang="en-US" b="1" dirty="0">
                <a:solidFill>
                  <a:srgbClr val="002060"/>
                </a:solidFill>
                <a:effectLst/>
              </a:rPr>
              <a:t> </a:t>
            </a:r>
            <a:r>
              <a:rPr lang="en-US" b="1" dirty="0" err="1">
                <a:solidFill>
                  <a:srgbClr val="002060"/>
                </a:solidFill>
                <a:effectLst/>
              </a:rPr>
              <a:t>minorning</a:t>
            </a:r>
            <a:r>
              <a:rPr lang="en-US" b="1" dirty="0">
                <a:solidFill>
                  <a:srgbClr val="002060"/>
                </a:solidFill>
                <a:effectLst/>
              </a:rPr>
              <a:t> </a:t>
            </a:r>
            <a:r>
              <a:rPr lang="en-US" b="1" dirty="0" err="1">
                <a:solidFill>
                  <a:srgbClr val="002060"/>
                </a:solidFill>
                <a:effectLst/>
              </a:rPr>
              <a:t>asosiy</a:t>
            </a:r>
            <a:r>
              <a:rPr lang="en-US" b="1" dirty="0">
                <a:solidFill>
                  <a:srgbClr val="002060"/>
                </a:solidFill>
                <a:effectLst/>
              </a:rPr>
              <a:t> </a:t>
            </a:r>
            <a:r>
              <a:rPr lang="en-US" b="1" dirty="0" err="1">
                <a:solidFill>
                  <a:srgbClr val="002060"/>
                </a:solidFill>
                <a:effectLst/>
              </a:rPr>
              <a:t>uchtovushliklari</a:t>
            </a:r>
            <a:endParaRPr lang="ru-RU" dirty="0">
              <a:solidFill>
                <a:srgbClr val="002060"/>
              </a:solidFill>
            </a:endParaRPr>
          </a:p>
        </p:txBody>
      </p:sp>
      <p:sp>
        <p:nvSpPr>
          <p:cNvPr id="3" name="Текст 2"/>
          <p:cNvSpPr>
            <a:spLocks noGrp="1"/>
          </p:cNvSpPr>
          <p:nvPr>
            <p:ph type="body" sz="half" idx="1"/>
          </p:nvPr>
        </p:nvSpPr>
        <p:spPr>
          <a:xfrm>
            <a:off x="301625" y="1676400"/>
            <a:ext cx="8510588" cy="4724400"/>
          </a:xfrm>
        </p:spPr>
        <p:txBody>
          <a:bodyPr/>
          <a:lstStyle/>
          <a:p>
            <a:r>
              <a:rPr lang="en-US" dirty="0">
                <a:solidFill>
                  <a:srgbClr val="00B0F0"/>
                </a:solidFill>
              </a:rPr>
              <a:t>Major </a:t>
            </a:r>
            <a:r>
              <a:rPr lang="en-US" dirty="0" err="1">
                <a:solidFill>
                  <a:srgbClr val="00B0F0"/>
                </a:solidFill>
              </a:rPr>
              <a:t>va</a:t>
            </a:r>
            <a:r>
              <a:rPr lang="en-US" dirty="0">
                <a:solidFill>
                  <a:srgbClr val="00B0F0"/>
                </a:solidFill>
              </a:rPr>
              <a:t> minor </a:t>
            </a:r>
            <a:r>
              <a:rPr lang="en-US" dirty="0" err="1">
                <a:solidFill>
                  <a:srgbClr val="00B0F0"/>
                </a:solidFill>
              </a:rPr>
              <a:t>uchtovushligidan</a:t>
            </a:r>
            <a:r>
              <a:rPr lang="en-US" dirty="0">
                <a:solidFill>
                  <a:srgbClr val="00B0F0"/>
                </a:solidFill>
              </a:rPr>
              <a:t> </a:t>
            </a:r>
            <a:r>
              <a:rPr lang="en-US" dirty="0" err="1">
                <a:solidFill>
                  <a:srgbClr val="00B0F0"/>
                </a:solidFill>
              </a:rPr>
              <a:t>hosil</a:t>
            </a:r>
            <a:r>
              <a:rPr lang="en-US" dirty="0">
                <a:solidFill>
                  <a:srgbClr val="00B0F0"/>
                </a:solidFill>
              </a:rPr>
              <a:t> </a:t>
            </a:r>
            <a:r>
              <a:rPr lang="en-US" dirty="0" err="1">
                <a:solidFill>
                  <a:srgbClr val="00B0F0"/>
                </a:solidFill>
              </a:rPr>
              <a:t>bo’lgan</a:t>
            </a:r>
            <a:r>
              <a:rPr lang="en-US" dirty="0">
                <a:solidFill>
                  <a:srgbClr val="00B0F0"/>
                </a:solidFill>
              </a:rPr>
              <a:t> </a:t>
            </a:r>
            <a:r>
              <a:rPr lang="en-US" dirty="0" err="1">
                <a:solidFill>
                  <a:srgbClr val="00B0F0"/>
                </a:solidFill>
              </a:rPr>
              <a:t>barcha</a:t>
            </a:r>
            <a:r>
              <a:rPr lang="en-US" dirty="0">
                <a:solidFill>
                  <a:srgbClr val="00B0F0"/>
                </a:solidFill>
              </a:rPr>
              <a:t> </a:t>
            </a:r>
            <a:r>
              <a:rPr lang="en-US" dirty="0" err="1">
                <a:solidFill>
                  <a:srgbClr val="00B0F0"/>
                </a:solidFill>
              </a:rPr>
              <a:t>intervallar</a:t>
            </a:r>
            <a:r>
              <a:rPr lang="en-US" dirty="0">
                <a:solidFill>
                  <a:srgbClr val="00B0F0"/>
                </a:solidFill>
              </a:rPr>
              <a:t> </a:t>
            </a:r>
            <a:r>
              <a:rPr lang="en-US" dirty="0" err="1">
                <a:solidFill>
                  <a:srgbClr val="00B0F0"/>
                </a:solidFill>
              </a:rPr>
              <a:t>ohangdosh</a:t>
            </a:r>
            <a:r>
              <a:rPr lang="en-US" dirty="0">
                <a:solidFill>
                  <a:srgbClr val="00B0F0"/>
                </a:solidFill>
              </a:rPr>
              <a:t> </a:t>
            </a:r>
            <a:r>
              <a:rPr lang="en-US" dirty="0" err="1">
                <a:solidFill>
                  <a:srgbClr val="00B0F0"/>
                </a:solidFill>
              </a:rPr>
              <a:t>intervallarga</a:t>
            </a:r>
            <a:r>
              <a:rPr lang="en-US" dirty="0">
                <a:solidFill>
                  <a:srgbClr val="00B0F0"/>
                </a:solidFill>
              </a:rPr>
              <a:t> </a:t>
            </a:r>
            <a:r>
              <a:rPr lang="en-US" dirty="0" err="1">
                <a:solidFill>
                  <a:srgbClr val="00B0F0"/>
                </a:solidFill>
              </a:rPr>
              <a:t>kiradi</a:t>
            </a:r>
            <a:r>
              <a:rPr lang="en-US" dirty="0">
                <a:solidFill>
                  <a:srgbClr val="00B0F0"/>
                </a:solidFill>
              </a:rPr>
              <a:t>. </a:t>
            </a:r>
            <a:r>
              <a:rPr lang="en-US" dirty="0" err="1">
                <a:solidFill>
                  <a:srgbClr val="00B0F0"/>
                </a:solidFill>
              </a:rPr>
              <a:t>Orttirilgan</a:t>
            </a:r>
            <a:r>
              <a:rPr lang="en-US" dirty="0">
                <a:solidFill>
                  <a:srgbClr val="00B0F0"/>
                </a:solidFill>
              </a:rPr>
              <a:t> </a:t>
            </a:r>
            <a:r>
              <a:rPr lang="en-US" dirty="0" err="1">
                <a:solidFill>
                  <a:srgbClr val="00B0F0"/>
                </a:solidFill>
              </a:rPr>
              <a:t>va</a:t>
            </a:r>
            <a:r>
              <a:rPr lang="en-US" dirty="0">
                <a:solidFill>
                  <a:srgbClr val="00B0F0"/>
                </a:solidFill>
              </a:rPr>
              <a:t> </a:t>
            </a:r>
            <a:r>
              <a:rPr lang="en-US" dirty="0" err="1">
                <a:solidFill>
                  <a:srgbClr val="00B0F0"/>
                </a:solidFill>
              </a:rPr>
              <a:t>kamaytirilgan</a:t>
            </a:r>
            <a:r>
              <a:rPr lang="en-US" dirty="0">
                <a:solidFill>
                  <a:srgbClr val="00B0F0"/>
                </a:solidFill>
              </a:rPr>
              <a:t> </a:t>
            </a:r>
            <a:r>
              <a:rPr lang="en-US" dirty="0" err="1">
                <a:solidFill>
                  <a:srgbClr val="00B0F0"/>
                </a:solidFill>
              </a:rPr>
              <a:t>uchtovushliklardan</a:t>
            </a:r>
            <a:r>
              <a:rPr lang="en-US" dirty="0">
                <a:solidFill>
                  <a:srgbClr val="00B0F0"/>
                </a:solidFill>
              </a:rPr>
              <a:t> </a:t>
            </a:r>
            <a:r>
              <a:rPr lang="en-US" dirty="0" err="1">
                <a:solidFill>
                  <a:srgbClr val="00B0F0"/>
                </a:solidFill>
              </a:rPr>
              <a:t>tuzilgan</a:t>
            </a:r>
            <a:r>
              <a:rPr lang="en-US" dirty="0">
                <a:solidFill>
                  <a:srgbClr val="00B0F0"/>
                </a:solidFill>
              </a:rPr>
              <a:t> </a:t>
            </a:r>
            <a:r>
              <a:rPr lang="en-US" dirty="0" err="1">
                <a:solidFill>
                  <a:srgbClr val="00B0F0"/>
                </a:solidFill>
              </a:rPr>
              <a:t>intervallar</a:t>
            </a:r>
            <a:r>
              <a:rPr lang="en-US" dirty="0">
                <a:solidFill>
                  <a:srgbClr val="00B0F0"/>
                </a:solidFill>
              </a:rPr>
              <a:t> </a:t>
            </a:r>
            <a:r>
              <a:rPr lang="en-US" dirty="0" err="1">
                <a:solidFill>
                  <a:srgbClr val="00B0F0"/>
                </a:solidFill>
              </a:rPr>
              <a:t>esa</a:t>
            </a:r>
            <a:r>
              <a:rPr lang="en-US" dirty="0">
                <a:solidFill>
                  <a:srgbClr val="00B0F0"/>
                </a:solidFill>
              </a:rPr>
              <a:t> </a:t>
            </a:r>
            <a:r>
              <a:rPr lang="en-US" dirty="0" err="1">
                <a:solidFill>
                  <a:srgbClr val="00B0F0"/>
                </a:solidFill>
              </a:rPr>
              <a:t>noohangdosh</a:t>
            </a:r>
            <a:r>
              <a:rPr lang="en-US" dirty="0">
                <a:solidFill>
                  <a:srgbClr val="00B0F0"/>
                </a:solidFill>
              </a:rPr>
              <a:t> </a:t>
            </a:r>
            <a:r>
              <a:rPr lang="en-US" dirty="0" err="1">
                <a:solidFill>
                  <a:srgbClr val="00B0F0"/>
                </a:solidFill>
              </a:rPr>
              <a:t>intervallarga</a:t>
            </a:r>
            <a:r>
              <a:rPr lang="en-US" dirty="0">
                <a:solidFill>
                  <a:srgbClr val="00B0F0"/>
                </a:solidFill>
              </a:rPr>
              <a:t> </a:t>
            </a:r>
            <a:r>
              <a:rPr lang="en-US" dirty="0" err="1">
                <a:solidFill>
                  <a:srgbClr val="00B0F0"/>
                </a:solidFill>
              </a:rPr>
              <a:t>kiradi</a:t>
            </a:r>
            <a:r>
              <a:rPr lang="uz-Cyrl-UZ" dirty="0">
                <a:solidFill>
                  <a:srgbClr val="00B0F0"/>
                </a:solidFill>
              </a:rPr>
              <a:t>, u</a:t>
            </a:r>
            <a:r>
              <a:rPr lang="en-US" dirty="0" err="1">
                <a:solidFill>
                  <a:srgbClr val="00B0F0"/>
                </a:solidFill>
              </a:rPr>
              <a:t>lar</a:t>
            </a:r>
            <a:r>
              <a:rPr lang="en-US" dirty="0">
                <a:solidFill>
                  <a:srgbClr val="00B0F0"/>
                </a:solidFill>
              </a:rPr>
              <a:t> </a:t>
            </a:r>
            <a:r>
              <a:rPr lang="en-US" i="1" dirty="0">
                <a:solidFill>
                  <a:srgbClr val="00B0F0"/>
                </a:solidFill>
              </a:rPr>
              <a:t>ort.5</a:t>
            </a:r>
            <a:r>
              <a:rPr lang="en-US" dirty="0">
                <a:solidFill>
                  <a:srgbClr val="00B0F0"/>
                </a:solidFill>
              </a:rPr>
              <a:t> </a:t>
            </a:r>
            <a:r>
              <a:rPr lang="en-US" dirty="0" err="1">
                <a:solidFill>
                  <a:srgbClr val="00B0F0"/>
                </a:solidFill>
              </a:rPr>
              <a:t>va</a:t>
            </a:r>
            <a:r>
              <a:rPr lang="en-US" dirty="0">
                <a:solidFill>
                  <a:srgbClr val="00B0F0"/>
                </a:solidFill>
              </a:rPr>
              <a:t> </a:t>
            </a:r>
            <a:r>
              <a:rPr lang="en-US" i="1" dirty="0">
                <a:solidFill>
                  <a:srgbClr val="00B0F0"/>
                </a:solidFill>
              </a:rPr>
              <a:t>kam.5</a:t>
            </a:r>
            <a:r>
              <a:rPr lang="en-US" dirty="0">
                <a:solidFill>
                  <a:srgbClr val="00B0F0"/>
                </a:solidFill>
              </a:rPr>
              <a:t> </a:t>
            </a:r>
            <a:r>
              <a:rPr lang="en-US" dirty="0" err="1">
                <a:solidFill>
                  <a:srgbClr val="00B0F0"/>
                </a:solidFill>
              </a:rPr>
              <a:t>dan</a:t>
            </a:r>
            <a:r>
              <a:rPr lang="en-US" dirty="0">
                <a:solidFill>
                  <a:srgbClr val="00B0F0"/>
                </a:solidFill>
              </a:rPr>
              <a:t> </a:t>
            </a:r>
            <a:r>
              <a:rPr lang="en-US" dirty="0" err="1">
                <a:solidFill>
                  <a:srgbClr val="00B0F0"/>
                </a:solidFill>
              </a:rPr>
              <a:t>iborat</a:t>
            </a:r>
            <a:r>
              <a:rPr lang="en-US" dirty="0">
                <a:solidFill>
                  <a:srgbClr val="00B0F0"/>
                </a:solidFill>
              </a:rPr>
              <a:t>. </a:t>
            </a:r>
            <a:endParaRPr lang="ru-RU" dirty="0">
              <a:solidFill>
                <a:srgbClr val="00B0F0"/>
              </a:solidFill>
            </a:endParaRPr>
          </a:p>
          <a:p>
            <a:r>
              <a:rPr lang="uz-Cyrl-UZ" dirty="0">
                <a:solidFill>
                  <a:srgbClr val="00B0F0"/>
                </a:solidFill>
              </a:rPr>
              <a:t>Akkord tovushlari tertsiya bo’yicha joylashgan bo’lsa, unga </a:t>
            </a:r>
            <a:r>
              <a:rPr lang="uz-Cyrl-UZ" b="1" dirty="0">
                <a:solidFill>
                  <a:srgbClr val="00B0F0"/>
                </a:solidFill>
              </a:rPr>
              <a:t>akkordning asosiy ko’rinishi</a:t>
            </a:r>
            <a:r>
              <a:rPr lang="ru-RU" dirty="0">
                <a:solidFill>
                  <a:srgbClr val="00B0F0"/>
                </a:solidFill>
              </a:rPr>
              <a:t> </a:t>
            </a:r>
            <a:r>
              <a:rPr lang="uz-Cyrl-UZ" dirty="0">
                <a:solidFill>
                  <a:srgbClr val="00B0F0"/>
                </a:solidFill>
              </a:rPr>
              <a:t>deyiladi. </a:t>
            </a:r>
            <a:endParaRPr lang="ru-RU" dirty="0">
              <a:solidFill>
                <a:srgbClr val="00B0F0"/>
              </a:solidFill>
            </a:endParaRPr>
          </a:p>
        </p:txBody>
      </p:sp>
    </p:spTree>
    <p:extLst>
      <p:ext uri="{BB962C8B-B14F-4D97-AF65-F5344CB8AC3E}">
        <p14:creationId xmlns:p14="http://schemas.microsoft.com/office/powerpoint/2010/main" val="2962234559"/>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457200" y="3811012"/>
            <a:ext cx="8229600"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endParaRPr lang="ru-RU" sz="2400" dirty="0"/>
          </a:p>
        </p:txBody>
      </p:sp>
      <p:pic>
        <p:nvPicPr>
          <p:cNvPr id="4" name="Рисунок 3"/>
          <p:cNvPicPr/>
          <p:nvPr/>
        </p:nvPicPr>
        <p:blipFill>
          <a:blip r:embed="rId3"/>
          <a:srcRect/>
          <a:stretch>
            <a:fillRect/>
          </a:stretch>
        </p:blipFill>
        <p:spPr bwMode="auto">
          <a:xfrm>
            <a:off x="914400" y="119777"/>
            <a:ext cx="7074694" cy="1797992"/>
          </a:xfrm>
          <a:prstGeom prst="rect">
            <a:avLst/>
          </a:prstGeom>
          <a:noFill/>
          <a:ln w="9525">
            <a:noFill/>
            <a:miter lim="800000"/>
            <a:headEnd/>
            <a:tailEnd/>
          </a:ln>
        </p:spPr>
      </p:pic>
      <p:pic>
        <p:nvPicPr>
          <p:cNvPr id="5" name="Рисунок 4"/>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62200"/>
            <a:ext cx="7824788" cy="4152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1" y="5791200"/>
            <a:ext cx="2844800" cy="877887"/>
          </a:xfrm>
          <a:prstGeom prst="rect">
            <a:avLst/>
          </a:prstGeom>
          <a:noFill/>
          <a:extLst>
            <a:ext uri="{909E8E84-426E-40DD-AFC4-6F175D3DCCD1}">
              <a14:hiddenFill xmlns:a14="http://schemas.microsoft.com/office/drawing/2010/main">
                <a:solidFill>
                  <a:srgbClr val="FFFFFF"/>
                </a:solidFill>
              </a14:hiddenFill>
            </a:ext>
          </a:extLst>
        </p:spPr>
      </p:pic>
      <p:sp>
        <p:nvSpPr>
          <p:cNvPr id="2" name="Надпись 19"/>
          <p:cNvSpPr txBox="1">
            <a:spLocks noChangeArrowheads="1"/>
          </p:cNvSpPr>
          <p:nvPr/>
        </p:nvSpPr>
        <p:spPr bwMode="auto">
          <a:xfrm>
            <a:off x="128588" y="1212850"/>
            <a:ext cx="257175" cy="679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0" y="-33723"/>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4000" b="1" dirty="0">
                <a:solidFill>
                  <a:srgbClr val="C00000"/>
                </a:solidFill>
                <a:latin typeface="AmbassadoreType" pitchFamily="2" charset="0"/>
              </a:rPr>
              <a:t>Major </a:t>
            </a:r>
            <a:r>
              <a:rPr lang="en-US" sz="4000" b="1" dirty="0" err="1">
                <a:solidFill>
                  <a:srgbClr val="C00000"/>
                </a:solidFill>
                <a:latin typeface="AmbassadoreType" pitchFamily="2" charset="0"/>
              </a:rPr>
              <a:t>va</a:t>
            </a:r>
            <a:r>
              <a:rPr lang="en-US" sz="4000" b="1" dirty="0">
                <a:solidFill>
                  <a:srgbClr val="C00000"/>
                </a:solidFill>
                <a:latin typeface="AmbassadoreType" pitchFamily="2" charset="0"/>
              </a:rPr>
              <a:t> </a:t>
            </a:r>
            <a:r>
              <a:rPr lang="en-US" sz="4000" b="1" dirty="0" err="1">
                <a:solidFill>
                  <a:srgbClr val="C00000"/>
                </a:solidFill>
                <a:latin typeface="AmbassadoreType" pitchFamily="2" charset="0"/>
              </a:rPr>
              <a:t>minorning</a:t>
            </a:r>
            <a:r>
              <a:rPr lang="en-US" sz="4000" b="1" dirty="0">
                <a:solidFill>
                  <a:srgbClr val="C00000"/>
                </a:solidFill>
                <a:latin typeface="AmbassadoreType" pitchFamily="2" charset="0"/>
              </a:rPr>
              <a:t> </a:t>
            </a:r>
            <a:r>
              <a:rPr lang="en-US" sz="4000" b="1" dirty="0" err="1">
                <a:solidFill>
                  <a:srgbClr val="C00000"/>
                </a:solidFill>
                <a:latin typeface="AmbassadoreType" pitchFamily="2" charset="0"/>
              </a:rPr>
              <a:t>yondosh</a:t>
            </a:r>
            <a:r>
              <a:rPr lang="en-US" sz="4000" b="1" dirty="0">
                <a:solidFill>
                  <a:srgbClr val="C00000"/>
                </a:solidFill>
                <a:latin typeface="AmbassadoreType" pitchFamily="2" charset="0"/>
              </a:rPr>
              <a:t> </a:t>
            </a:r>
            <a:r>
              <a:rPr lang="en-US" sz="4000" b="1" dirty="0" err="1">
                <a:solidFill>
                  <a:srgbClr val="C00000"/>
                </a:solidFill>
                <a:latin typeface="AmbassadoreType" pitchFamily="2" charset="0"/>
              </a:rPr>
              <a:t>uchtovushliklari</a:t>
            </a:r>
            <a:endParaRPr lang="ru-RU" sz="4000" dirty="0">
              <a:solidFill>
                <a:srgbClr val="C00000"/>
              </a:solidFill>
              <a:latin typeface="AmbassadoreType" pitchFamily="2" charset="0"/>
            </a:endParaRPr>
          </a:p>
        </p:txBody>
      </p:sp>
      <p:sp>
        <p:nvSpPr>
          <p:cNvPr id="4" name="Rectangle 5"/>
          <p:cNvSpPr>
            <a:spLocks noChangeArrowheads="1"/>
          </p:cNvSpPr>
          <p:nvPr/>
        </p:nvSpPr>
        <p:spPr bwMode="auto">
          <a:xfrm>
            <a:off x="385762" y="1130906"/>
            <a:ext cx="807243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hangingPunct="0">
              <a:tabLst>
                <a:tab pos="449263" algn="l"/>
              </a:tabLst>
              <a:defRPr>
                <a:solidFill>
                  <a:schemeClr val="tx1"/>
                </a:solidFill>
                <a:latin typeface="Arial" panose="020B0604020202020204" pitchFamily="34" charset="0"/>
              </a:defRPr>
            </a:lvl1pPr>
            <a:lvl2pPr eaLnBrk="0" hangingPunct="0">
              <a:tabLst>
                <a:tab pos="449263" algn="l"/>
              </a:tabLst>
              <a:defRPr>
                <a:solidFill>
                  <a:schemeClr val="tx1"/>
                </a:solidFill>
                <a:latin typeface="Arial" panose="020B0604020202020204" pitchFamily="34" charset="0"/>
              </a:defRPr>
            </a:lvl2pPr>
            <a:lvl3pPr eaLnBrk="0" hangingPunct="0">
              <a:tabLst>
                <a:tab pos="449263" algn="l"/>
              </a:tabLst>
              <a:defRPr>
                <a:solidFill>
                  <a:schemeClr val="tx1"/>
                </a:solidFill>
                <a:latin typeface="Arial" panose="020B0604020202020204" pitchFamily="34" charset="0"/>
              </a:defRPr>
            </a:lvl3pPr>
            <a:lvl4pPr eaLnBrk="0" hangingPunct="0">
              <a:tabLst>
                <a:tab pos="449263" algn="l"/>
              </a:tabLst>
              <a:defRPr>
                <a:solidFill>
                  <a:schemeClr val="tx1"/>
                </a:solidFill>
                <a:latin typeface="Arial" panose="020B0604020202020204" pitchFamily="34" charset="0"/>
              </a:defRPr>
            </a:lvl4pPr>
            <a:lvl5pPr eaLnBrk="0" hangingPunct="0">
              <a:tabLst>
                <a:tab pos="449263" algn="l"/>
              </a:tabLst>
              <a:defRPr>
                <a:solidFill>
                  <a:schemeClr val="tx1"/>
                </a:solidFill>
                <a:latin typeface="Arial" panose="020B0604020202020204" pitchFamily="34" charset="0"/>
              </a:defRPr>
            </a:lvl5pPr>
            <a:lvl6pPr eaLnBrk="0" fontAlgn="base" hangingPunct="0">
              <a:spcBef>
                <a:spcPct val="0"/>
              </a:spcBef>
              <a:spcAft>
                <a:spcPct val="0"/>
              </a:spcAft>
              <a:tabLst>
                <a:tab pos="449263" algn="l"/>
              </a:tabLst>
              <a:defRPr>
                <a:solidFill>
                  <a:schemeClr val="tx1"/>
                </a:solidFill>
                <a:latin typeface="Arial" panose="020B0604020202020204" pitchFamily="34" charset="0"/>
              </a:defRPr>
            </a:lvl6pPr>
            <a:lvl7pPr eaLnBrk="0" fontAlgn="base" hangingPunct="0">
              <a:spcBef>
                <a:spcPct val="0"/>
              </a:spcBef>
              <a:spcAft>
                <a:spcPct val="0"/>
              </a:spcAft>
              <a:tabLst>
                <a:tab pos="449263" algn="l"/>
              </a:tabLst>
              <a:defRPr>
                <a:solidFill>
                  <a:schemeClr val="tx1"/>
                </a:solidFill>
                <a:latin typeface="Arial" panose="020B0604020202020204" pitchFamily="34" charset="0"/>
              </a:defRPr>
            </a:lvl7pPr>
            <a:lvl8pPr eaLnBrk="0" fontAlgn="base" hangingPunct="0">
              <a:spcBef>
                <a:spcPct val="0"/>
              </a:spcBef>
              <a:spcAft>
                <a:spcPct val="0"/>
              </a:spcAft>
              <a:tabLst>
                <a:tab pos="449263" algn="l"/>
              </a:tabLst>
              <a:defRPr>
                <a:solidFill>
                  <a:schemeClr val="tx1"/>
                </a:solidFill>
                <a:latin typeface="Arial" panose="020B0604020202020204" pitchFamily="34" charset="0"/>
              </a:defRPr>
            </a:lvl8pPr>
            <a:lvl9pPr eaLnBrk="0" fontAlgn="base" hangingPunct="0">
              <a:spcBef>
                <a:spcPct val="0"/>
              </a:spcBef>
              <a:spcAft>
                <a:spcPct val="0"/>
              </a:spcAft>
              <a:tabLst>
                <a:tab pos="449263" algn="l"/>
              </a:tabLst>
              <a:defRPr>
                <a:solidFill>
                  <a:schemeClr val="tx1"/>
                </a:solidFill>
                <a:latin typeface="Arial" panose="020B0604020202020204" pitchFamily="34" charset="0"/>
              </a:defRPr>
            </a:lvl9pPr>
          </a:lstStyle>
          <a:p>
            <a:pPr lvl="0"/>
            <a:r>
              <a:rPr lang="uz-Cyrl-UZ" sz="2800" dirty="0">
                <a:solidFill>
                  <a:srgbClr val="C00000"/>
                </a:solidFill>
              </a:rPr>
              <a:t>Major yoki katta uchtovushlik kat.3 va kich.3 dan tuziladi hamda ikki chetidagi tovushlar sof 5 intervalidan iborat bo’ladi.</a:t>
            </a:r>
            <a:endParaRPr lang="ru-RU" sz="2800" dirty="0">
              <a:solidFill>
                <a:srgbClr val="C00000"/>
              </a:solidFill>
            </a:endParaRPr>
          </a:p>
          <a:p>
            <a:pPr lvl="0"/>
            <a:r>
              <a:rPr lang="en-US" sz="2800" dirty="0">
                <a:solidFill>
                  <a:srgbClr val="C00000"/>
                </a:solidFill>
              </a:rPr>
              <a:t>Minor </a:t>
            </a:r>
            <a:r>
              <a:rPr lang="en-US" sz="2800" dirty="0" err="1">
                <a:solidFill>
                  <a:srgbClr val="C00000"/>
                </a:solidFill>
              </a:rPr>
              <a:t>yoki</a:t>
            </a:r>
            <a:r>
              <a:rPr lang="en-US" sz="2800" dirty="0">
                <a:solidFill>
                  <a:srgbClr val="C00000"/>
                </a:solidFill>
              </a:rPr>
              <a:t> </a:t>
            </a:r>
            <a:r>
              <a:rPr lang="en-US" sz="2800" dirty="0" err="1">
                <a:solidFill>
                  <a:srgbClr val="C00000"/>
                </a:solidFill>
              </a:rPr>
              <a:t>kichik</a:t>
            </a:r>
            <a:r>
              <a:rPr lang="en-US" sz="2800" dirty="0">
                <a:solidFill>
                  <a:srgbClr val="C00000"/>
                </a:solidFill>
              </a:rPr>
              <a:t> </a:t>
            </a:r>
            <a:r>
              <a:rPr lang="en-US" sz="2800" dirty="0" err="1">
                <a:solidFill>
                  <a:srgbClr val="C00000"/>
                </a:solidFill>
              </a:rPr>
              <a:t>uchtovushlik</a:t>
            </a:r>
            <a:r>
              <a:rPr lang="en-US" sz="2800" dirty="0">
                <a:solidFill>
                  <a:srgbClr val="C00000"/>
                </a:solidFill>
              </a:rPr>
              <a:t> kich.3 </a:t>
            </a:r>
            <a:r>
              <a:rPr lang="en-US" sz="2800" dirty="0" err="1">
                <a:solidFill>
                  <a:srgbClr val="C00000"/>
                </a:solidFill>
              </a:rPr>
              <a:t>va</a:t>
            </a:r>
            <a:r>
              <a:rPr lang="en-US" sz="2800" dirty="0">
                <a:solidFill>
                  <a:srgbClr val="C00000"/>
                </a:solidFill>
              </a:rPr>
              <a:t> kat.3 </a:t>
            </a:r>
            <a:r>
              <a:rPr lang="en-US" sz="2800" dirty="0" err="1">
                <a:solidFill>
                  <a:srgbClr val="C00000"/>
                </a:solidFill>
              </a:rPr>
              <a:t>dan</a:t>
            </a:r>
            <a:r>
              <a:rPr lang="en-US" sz="2800" dirty="0">
                <a:solidFill>
                  <a:srgbClr val="C00000"/>
                </a:solidFill>
              </a:rPr>
              <a:t> </a:t>
            </a:r>
            <a:r>
              <a:rPr lang="en-US" sz="2800" dirty="0" err="1">
                <a:solidFill>
                  <a:srgbClr val="C00000"/>
                </a:solidFill>
              </a:rPr>
              <a:t>tuziladi</a:t>
            </a:r>
            <a:r>
              <a:rPr lang="en-US" sz="2800" dirty="0">
                <a:solidFill>
                  <a:srgbClr val="C00000"/>
                </a:solidFill>
              </a:rPr>
              <a:t>, </a:t>
            </a:r>
            <a:r>
              <a:rPr lang="en-US" sz="2800" dirty="0" err="1">
                <a:solidFill>
                  <a:srgbClr val="C00000"/>
                </a:solidFill>
              </a:rPr>
              <a:t>ikki</a:t>
            </a:r>
            <a:r>
              <a:rPr lang="en-US" sz="2800" dirty="0">
                <a:solidFill>
                  <a:srgbClr val="C00000"/>
                </a:solidFill>
              </a:rPr>
              <a:t> </a:t>
            </a:r>
            <a:r>
              <a:rPr lang="en-US" sz="2800" dirty="0" err="1">
                <a:solidFill>
                  <a:srgbClr val="C00000"/>
                </a:solidFill>
              </a:rPr>
              <a:t>chetidagi</a:t>
            </a:r>
            <a:r>
              <a:rPr lang="en-US" sz="2800" dirty="0">
                <a:solidFill>
                  <a:srgbClr val="C00000"/>
                </a:solidFill>
              </a:rPr>
              <a:t> </a:t>
            </a:r>
            <a:r>
              <a:rPr lang="en-US" sz="2800" dirty="0" err="1">
                <a:solidFill>
                  <a:srgbClr val="C00000"/>
                </a:solidFill>
              </a:rPr>
              <a:t>tovushlar</a:t>
            </a:r>
            <a:r>
              <a:rPr lang="en-US" sz="2800" dirty="0">
                <a:solidFill>
                  <a:srgbClr val="C00000"/>
                </a:solidFill>
              </a:rPr>
              <a:t> </a:t>
            </a:r>
            <a:r>
              <a:rPr lang="en-US" sz="2800" dirty="0" err="1">
                <a:solidFill>
                  <a:srgbClr val="C00000"/>
                </a:solidFill>
              </a:rPr>
              <a:t>sof</a:t>
            </a:r>
            <a:r>
              <a:rPr lang="en-US" sz="2800" dirty="0">
                <a:solidFill>
                  <a:srgbClr val="C00000"/>
                </a:solidFill>
              </a:rPr>
              <a:t> 5 </a:t>
            </a:r>
            <a:r>
              <a:rPr lang="en-US" sz="2800" dirty="0" err="1">
                <a:solidFill>
                  <a:srgbClr val="C00000"/>
                </a:solidFill>
              </a:rPr>
              <a:t>intervalidan</a:t>
            </a:r>
            <a:r>
              <a:rPr lang="en-US" sz="2800" dirty="0">
                <a:solidFill>
                  <a:srgbClr val="C00000"/>
                </a:solidFill>
              </a:rPr>
              <a:t> </a:t>
            </a:r>
            <a:r>
              <a:rPr lang="en-US" sz="2800" dirty="0" err="1">
                <a:solidFill>
                  <a:srgbClr val="C00000"/>
                </a:solidFill>
              </a:rPr>
              <a:t>iborat</a:t>
            </a:r>
            <a:r>
              <a:rPr lang="en-US" sz="2800" dirty="0">
                <a:solidFill>
                  <a:srgbClr val="C00000"/>
                </a:solidFill>
              </a:rPr>
              <a:t> </a:t>
            </a:r>
            <a:r>
              <a:rPr lang="en-US" sz="2800" dirty="0" err="1">
                <a:solidFill>
                  <a:srgbClr val="C00000"/>
                </a:solidFill>
              </a:rPr>
              <a:t>bo’ladi</a:t>
            </a:r>
            <a:r>
              <a:rPr lang="en-US" sz="2800" dirty="0">
                <a:solidFill>
                  <a:srgbClr val="C00000"/>
                </a:solidFill>
              </a:rPr>
              <a:t>. </a:t>
            </a:r>
            <a:endParaRPr lang="ru-RU" sz="2800" dirty="0">
              <a:solidFill>
                <a:srgbClr val="C00000"/>
              </a:solidFill>
            </a:endParaRPr>
          </a:p>
          <a:p>
            <a:pPr lvl="0"/>
            <a:r>
              <a:rPr lang="en-US" sz="2800" dirty="0" err="1">
                <a:solidFill>
                  <a:srgbClr val="C00000"/>
                </a:solidFill>
              </a:rPr>
              <a:t>Orttirilgan</a:t>
            </a:r>
            <a:r>
              <a:rPr lang="en-US" sz="2800" dirty="0">
                <a:solidFill>
                  <a:srgbClr val="C00000"/>
                </a:solidFill>
              </a:rPr>
              <a:t> </a:t>
            </a:r>
            <a:r>
              <a:rPr lang="en-US" sz="2800" dirty="0" err="1">
                <a:solidFill>
                  <a:srgbClr val="C00000"/>
                </a:solidFill>
              </a:rPr>
              <a:t>uchtovushlik</a:t>
            </a:r>
            <a:r>
              <a:rPr lang="en-US" sz="2800" dirty="0">
                <a:solidFill>
                  <a:srgbClr val="C00000"/>
                </a:solidFill>
              </a:rPr>
              <a:t> </a:t>
            </a:r>
            <a:r>
              <a:rPr lang="en-US" sz="2800" dirty="0" err="1">
                <a:solidFill>
                  <a:srgbClr val="C00000"/>
                </a:solidFill>
              </a:rPr>
              <a:t>ikkita</a:t>
            </a:r>
            <a:r>
              <a:rPr lang="en-US" sz="2800" dirty="0">
                <a:solidFill>
                  <a:srgbClr val="C00000"/>
                </a:solidFill>
              </a:rPr>
              <a:t> kat.3 </a:t>
            </a:r>
            <a:r>
              <a:rPr lang="en-US" sz="2800" dirty="0" err="1">
                <a:solidFill>
                  <a:srgbClr val="C00000"/>
                </a:solidFill>
              </a:rPr>
              <a:t>dan</a:t>
            </a:r>
            <a:r>
              <a:rPr lang="en-US" sz="2800" dirty="0">
                <a:solidFill>
                  <a:srgbClr val="C00000"/>
                </a:solidFill>
              </a:rPr>
              <a:t> </a:t>
            </a:r>
            <a:r>
              <a:rPr lang="en-US" sz="2800" dirty="0" err="1">
                <a:solidFill>
                  <a:srgbClr val="C00000"/>
                </a:solidFill>
              </a:rPr>
              <a:t>tuziladi</a:t>
            </a:r>
            <a:r>
              <a:rPr lang="en-US" sz="2800" dirty="0">
                <a:solidFill>
                  <a:srgbClr val="C00000"/>
                </a:solidFill>
              </a:rPr>
              <a:t>. </a:t>
            </a:r>
            <a:r>
              <a:rPr lang="ru-RU" sz="2800" dirty="0" err="1">
                <a:solidFill>
                  <a:srgbClr val="C00000"/>
                </a:solidFill>
              </a:rPr>
              <a:t>Ikki</a:t>
            </a:r>
            <a:r>
              <a:rPr lang="ru-RU" sz="2800" dirty="0">
                <a:solidFill>
                  <a:srgbClr val="C00000"/>
                </a:solidFill>
              </a:rPr>
              <a:t> </a:t>
            </a:r>
            <a:r>
              <a:rPr lang="ru-RU" sz="2800" dirty="0" err="1">
                <a:solidFill>
                  <a:srgbClr val="C00000"/>
                </a:solidFill>
              </a:rPr>
              <a:t>chetidagi</a:t>
            </a:r>
            <a:r>
              <a:rPr lang="ru-RU" sz="2800" dirty="0">
                <a:solidFill>
                  <a:srgbClr val="C00000"/>
                </a:solidFill>
              </a:rPr>
              <a:t> </a:t>
            </a:r>
            <a:r>
              <a:rPr lang="ru-RU" sz="2800" dirty="0" err="1">
                <a:solidFill>
                  <a:srgbClr val="C00000"/>
                </a:solidFill>
              </a:rPr>
              <a:t>tovushlar</a:t>
            </a:r>
            <a:r>
              <a:rPr lang="ru-RU" sz="2800" dirty="0">
                <a:solidFill>
                  <a:srgbClr val="C00000"/>
                </a:solidFill>
              </a:rPr>
              <a:t> </a:t>
            </a:r>
            <a:r>
              <a:rPr lang="ru-RU" sz="2800" dirty="0" err="1">
                <a:solidFill>
                  <a:srgbClr val="C00000"/>
                </a:solidFill>
              </a:rPr>
              <a:t>oralig’i</a:t>
            </a:r>
            <a:r>
              <a:rPr lang="ru-RU" sz="2800" dirty="0">
                <a:solidFill>
                  <a:srgbClr val="C00000"/>
                </a:solidFill>
              </a:rPr>
              <a:t> </a:t>
            </a:r>
            <a:r>
              <a:rPr lang="ru-RU" sz="2800" dirty="0" err="1">
                <a:solidFill>
                  <a:srgbClr val="C00000"/>
                </a:solidFill>
              </a:rPr>
              <a:t>ort</a:t>
            </a:r>
            <a:r>
              <a:rPr lang="ru-RU" sz="2800" dirty="0">
                <a:solidFill>
                  <a:srgbClr val="C00000"/>
                </a:solidFill>
              </a:rPr>
              <a:t>. 5 </a:t>
            </a:r>
            <a:r>
              <a:rPr lang="ru-RU" sz="2800" dirty="0" err="1">
                <a:solidFill>
                  <a:srgbClr val="C00000"/>
                </a:solidFill>
              </a:rPr>
              <a:t>dan</a:t>
            </a:r>
            <a:r>
              <a:rPr lang="ru-RU" sz="2800" dirty="0">
                <a:solidFill>
                  <a:srgbClr val="C00000"/>
                </a:solidFill>
              </a:rPr>
              <a:t> </a:t>
            </a:r>
            <a:r>
              <a:rPr lang="ru-RU" sz="2800" dirty="0" err="1">
                <a:solidFill>
                  <a:srgbClr val="C00000"/>
                </a:solidFill>
              </a:rPr>
              <a:t>iborat</a:t>
            </a:r>
            <a:r>
              <a:rPr lang="ru-RU" sz="2800" dirty="0">
                <a:solidFill>
                  <a:srgbClr val="C00000"/>
                </a:solidFill>
              </a:rPr>
              <a:t> </a:t>
            </a:r>
            <a:r>
              <a:rPr lang="ru-RU" sz="2800" dirty="0" err="1">
                <a:solidFill>
                  <a:srgbClr val="C00000"/>
                </a:solidFill>
              </a:rPr>
              <a:t>bo’ladi</a:t>
            </a:r>
            <a:r>
              <a:rPr lang="ru-RU" sz="2800" dirty="0">
                <a:solidFill>
                  <a:srgbClr val="C00000"/>
                </a:solidFill>
              </a:rPr>
              <a:t>.</a:t>
            </a:r>
          </a:p>
          <a:p>
            <a:pPr lvl="0"/>
            <a:r>
              <a:rPr lang="ru-RU" sz="2800" dirty="0" err="1">
                <a:solidFill>
                  <a:srgbClr val="C00000"/>
                </a:solidFill>
              </a:rPr>
              <a:t>Кamaytirilgan</a:t>
            </a:r>
            <a:r>
              <a:rPr lang="ru-RU" sz="2800" dirty="0">
                <a:solidFill>
                  <a:srgbClr val="C00000"/>
                </a:solidFill>
              </a:rPr>
              <a:t> </a:t>
            </a:r>
            <a:r>
              <a:rPr lang="ru-RU" sz="2800" dirty="0" err="1">
                <a:solidFill>
                  <a:srgbClr val="C00000"/>
                </a:solidFill>
              </a:rPr>
              <a:t>uchtovushlik</a:t>
            </a:r>
            <a:r>
              <a:rPr lang="ru-RU" sz="2800" dirty="0">
                <a:solidFill>
                  <a:srgbClr val="C00000"/>
                </a:solidFill>
              </a:rPr>
              <a:t> </a:t>
            </a:r>
            <a:r>
              <a:rPr lang="ru-RU" sz="2800" dirty="0" err="1">
                <a:solidFill>
                  <a:srgbClr val="C00000"/>
                </a:solidFill>
              </a:rPr>
              <a:t>ikkita</a:t>
            </a:r>
            <a:r>
              <a:rPr lang="ru-RU" sz="2800" dirty="0">
                <a:solidFill>
                  <a:srgbClr val="C00000"/>
                </a:solidFill>
              </a:rPr>
              <a:t> kich.3 </a:t>
            </a:r>
            <a:r>
              <a:rPr lang="ru-RU" sz="2800" dirty="0" err="1">
                <a:solidFill>
                  <a:srgbClr val="C00000"/>
                </a:solidFill>
              </a:rPr>
              <a:t>dan</a:t>
            </a:r>
            <a:r>
              <a:rPr lang="ru-RU" sz="2800" dirty="0">
                <a:solidFill>
                  <a:srgbClr val="C00000"/>
                </a:solidFill>
              </a:rPr>
              <a:t> </a:t>
            </a:r>
            <a:r>
              <a:rPr lang="ru-RU" sz="2800" dirty="0" err="1">
                <a:solidFill>
                  <a:srgbClr val="C00000"/>
                </a:solidFill>
              </a:rPr>
              <a:t>tuziladi</a:t>
            </a:r>
            <a:r>
              <a:rPr lang="ru-RU" sz="2800" dirty="0">
                <a:solidFill>
                  <a:srgbClr val="C00000"/>
                </a:solidFill>
              </a:rPr>
              <a:t> </a:t>
            </a:r>
            <a:r>
              <a:rPr lang="ru-RU" sz="2800" dirty="0" err="1">
                <a:solidFill>
                  <a:srgbClr val="C00000"/>
                </a:solidFill>
              </a:rPr>
              <a:t>va</a:t>
            </a:r>
            <a:r>
              <a:rPr lang="ru-RU" sz="2800" dirty="0">
                <a:solidFill>
                  <a:srgbClr val="C00000"/>
                </a:solidFill>
              </a:rPr>
              <a:t> </a:t>
            </a:r>
            <a:r>
              <a:rPr lang="ru-RU" sz="2800" dirty="0" err="1">
                <a:solidFill>
                  <a:srgbClr val="C00000"/>
                </a:solidFill>
              </a:rPr>
              <a:t>ikki</a:t>
            </a:r>
            <a:r>
              <a:rPr lang="ru-RU" sz="2800" dirty="0">
                <a:solidFill>
                  <a:srgbClr val="C00000"/>
                </a:solidFill>
              </a:rPr>
              <a:t> </a:t>
            </a:r>
            <a:r>
              <a:rPr lang="ru-RU" sz="2800" dirty="0" err="1">
                <a:solidFill>
                  <a:srgbClr val="C00000"/>
                </a:solidFill>
              </a:rPr>
              <a:t>chetidagi</a:t>
            </a:r>
            <a:r>
              <a:rPr lang="ru-RU" sz="2800" dirty="0">
                <a:solidFill>
                  <a:srgbClr val="C00000"/>
                </a:solidFill>
              </a:rPr>
              <a:t> </a:t>
            </a:r>
            <a:r>
              <a:rPr lang="ru-RU" sz="2800" dirty="0" err="1">
                <a:solidFill>
                  <a:srgbClr val="C00000"/>
                </a:solidFill>
              </a:rPr>
              <a:t>tovushlar</a:t>
            </a:r>
            <a:r>
              <a:rPr lang="ru-RU" sz="2800" dirty="0">
                <a:solidFill>
                  <a:srgbClr val="C00000"/>
                </a:solidFill>
              </a:rPr>
              <a:t> </a:t>
            </a:r>
            <a:r>
              <a:rPr lang="ru-RU" sz="2800" dirty="0" err="1">
                <a:solidFill>
                  <a:srgbClr val="C00000"/>
                </a:solidFill>
              </a:rPr>
              <a:t>oralig’i</a:t>
            </a:r>
            <a:r>
              <a:rPr lang="ru-RU" sz="2800" dirty="0">
                <a:solidFill>
                  <a:srgbClr val="C00000"/>
                </a:solidFill>
              </a:rPr>
              <a:t> kam.5 </a:t>
            </a:r>
            <a:r>
              <a:rPr lang="ru-RU" sz="2800" dirty="0" err="1">
                <a:solidFill>
                  <a:srgbClr val="C00000"/>
                </a:solidFill>
              </a:rPr>
              <a:t>dan</a:t>
            </a:r>
            <a:r>
              <a:rPr lang="ru-RU" sz="2800" dirty="0">
                <a:solidFill>
                  <a:srgbClr val="C00000"/>
                </a:solidFill>
              </a:rPr>
              <a:t> </a:t>
            </a:r>
            <a:r>
              <a:rPr lang="ru-RU" sz="2800" dirty="0" err="1">
                <a:solidFill>
                  <a:srgbClr val="C00000"/>
                </a:solidFill>
              </a:rPr>
              <a:t>iborat</a:t>
            </a:r>
            <a:r>
              <a:rPr lang="ru-RU" sz="2800" dirty="0">
                <a:solidFill>
                  <a:srgbClr val="C00000"/>
                </a:solidFill>
              </a:rPr>
              <a:t> </a:t>
            </a:r>
            <a:r>
              <a:rPr lang="ru-RU" sz="2800" dirty="0" err="1">
                <a:solidFill>
                  <a:srgbClr val="C00000"/>
                </a:solidFill>
              </a:rPr>
              <a:t>bo’ladi</a:t>
            </a:r>
            <a:r>
              <a:rPr lang="ru-RU" sz="2800" dirty="0">
                <a:solidFill>
                  <a:srgbClr val="C00000"/>
                </a:solidFill>
              </a:rPr>
              <a:t>: </a:t>
            </a:r>
          </a:p>
        </p:txBody>
      </p:sp>
    </p:spTree>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002060"/>
                                        </p:clrVal>
                                      </p:to>
                                    </p:set>
                                    <p:set>
                                      <p:cBhvr>
                                        <p:cTn id="7" dur="500" fill="hold"/>
                                        <p:tgtEl>
                                          <p:spTgt spid="4"/>
                                        </p:tgtEl>
                                        <p:attrNameLst>
                                          <p:attrName>fillcolor</p:attrName>
                                        </p:attrNameLst>
                                      </p:cBhvr>
                                      <p:to>
                                        <p:clrVal>
                                          <a:srgbClr val="002060"/>
                                        </p:clrVal>
                                      </p:to>
                                    </p:set>
                                    <p:set>
                                      <p:cBhvr>
                                        <p:cTn id="8" dur="500" fill="hold"/>
                                        <p:tgtEl>
                                          <p:spTgt spid="4"/>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0" nodeType="clickEffect">
                                  <p:stCondLst>
                                    <p:cond delay="0"/>
                                  </p:stCondLst>
                                  <p:childTnLst>
                                    <p:animClr clrSpc="rgb" dir="cw">
                                      <p:cBhvr override="childStyle">
                                        <p:cTn id="12" dur="2000" fill="hold"/>
                                        <p:tgtEl>
                                          <p:spTgt spid="3"/>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16706" y="480179"/>
            <a:ext cx="866298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60363"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60363"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Sekstakkord</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1"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6</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raqami</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bilan</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belgilanadi</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ru-RU"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К</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vartsekstakkord</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esa</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1"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6/4</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raqamlari</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bilan</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belgilanadi</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Akkord</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asosiy</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tovushdan</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prima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va</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tertsiya</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tomon</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tuziladi</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Masalan</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re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majorda</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sekstakkord</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tuzish</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talab</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etilsa</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quyidagicha</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r>
              <a:rPr kumimoji="0" lang="en-US" sz="2800" b="0" i="0" u="none" strike="noStrike" cap="none" normalizeH="0" baseline="0" dirty="0" err="1" smtClean="0">
                <a:ln>
                  <a:noFill/>
                </a:ln>
                <a:solidFill>
                  <a:srgbClr val="00B050"/>
                </a:solidFill>
                <a:effectLst/>
                <a:latin typeface="Arial" panose="020B0604020202020204" pitchFamily="34" charset="0"/>
                <a:ea typeface="Times New Roman" panose="02020603050405020304" pitchFamily="18" charset="0"/>
              </a:rPr>
              <a:t>bo’ladi</a:t>
            </a:r>
            <a:r>
              <a:rPr kumimoji="0" lang="en-US"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a:t>
            </a:r>
            <a:r>
              <a:rPr kumimoji="0" lang="uz-Cyrl-UZ" sz="2800" b="0" i="0" u="none" strike="noStrike" cap="none" normalizeH="0" baseline="0" dirty="0" smtClean="0">
                <a:ln>
                  <a:noFill/>
                </a:ln>
                <a:solidFill>
                  <a:srgbClr val="00B050"/>
                </a:solidFill>
                <a:effectLst/>
                <a:latin typeface="Arial" panose="020B0604020202020204" pitchFamily="34" charset="0"/>
                <a:ea typeface="Times New Roman" panose="02020603050405020304" pitchFamily="18" charset="0"/>
              </a:rPr>
              <a:t>     </a:t>
            </a:r>
            <a:endParaRPr kumimoji="0" lang="ru-RU" sz="2800" b="0" i="0" u="none" strike="noStrike" cap="none" normalizeH="0" baseline="0" dirty="0" smtClean="0">
              <a:ln>
                <a:noFill/>
              </a:ln>
              <a:solidFill>
                <a:srgbClr val="00B050"/>
              </a:solidFill>
              <a:effectLst/>
              <a:latin typeface="Arial" panose="020B0604020202020204" pitchFamily="34" charset="0"/>
            </a:endParaRPr>
          </a:p>
        </p:txBody>
      </p:sp>
      <p:pic>
        <p:nvPicPr>
          <p:cNvPr id="1025" name="Рисунок 161"/>
          <p:cNvPicPr>
            <a:picLocks noChangeAspect="1" noChangeArrowheads="1"/>
          </p:cNvPicPr>
          <p:nvPr/>
        </p:nvPicPr>
        <p:blipFill>
          <a:blip r:embed="rId2">
            <a:lum bright="8000"/>
            <a:extLst>
              <a:ext uri="{28A0092B-C50C-407E-A947-70E740481C1C}">
                <a14:useLocalDpi xmlns:a14="http://schemas.microsoft.com/office/drawing/2010/main" val="0"/>
              </a:ext>
            </a:extLst>
          </a:blip>
          <a:srcRect/>
          <a:stretch>
            <a:fillRect/>
          </a:stretch>
        </p:blipFill>
        <p:spPr bwMode="auto">
          <a:xfrm>
            <a:off x="457200" y="3962400"/>
            <a:ext cx="6805287" cy="2247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69875" y="1152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075189448"/>
      </p:ext>
    </p:extLst>
  </p:cSld>
  <p:clrMapOvr>
    <a:masterClrMapping/>
  </p:clrMapOvr>
  <mc:AlternateContent xmlns:mc="http://schemas.openxmlformats.org/markup-compatibility/2006" xmlns:p14="http://schemas.microsoft.com/office/powerpoint/2010/main">
    <mc:Choice Requires="p14">
      <p:transition p14:dur="250" advTm="1000">
        <p:split orient="vert"/>
        <p:sndAc>
          <p:endSnd/>
        </p:sndAc>
      </p:transition>
    </mc:Choice>
    <mc:Fallback xmlns="">
      <p:transition advTm="1000">
        <p:split orient="vert"/>
        <p:sndAc>
          <p:endSnd/>
        </p:sndAc>
      </p:transition>
    </mc:Fallback>
  </mc:AlternateContent>
  <p:timing>
    <p:tnLst>
      <p:par>
        <p:cTn id="1" dur="indefinite" restart="never" nodeType="tmRoot"/>
      </p:par>
    </p:tnLst>
  </p:timing>
</p:sld>
</file>

<file path=ppt/theme/theme1.xml><?xml version="1.0" encoding="utf-8"?>
<a:theme xmlns:a="http://schemas.openxmlformats.org/drawingml/2006/main" name="Облака">
  <a:themeElements>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fontScheme name="Облак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431</TotalTime>
  <Words>907</Words>
  <Application>Microsoft Office PowerPoint</Application>
  <PresentationFormat>Экран (4:3)</PresentationFormat>
  <Paragraphs>63</Paragraphs>
  <Slides>25</Slides>
  <Notes>0</Notes>
  <HiddenSlides>0</HiddenSlides>
  <MMClips>1</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25</vt:i4>
      </vt:variant>
    </vt:vector>
  </HeadingPairs>
  <TitlesOfParts>
    <vt:vector size="35" baseType="lpstr">
      <vt:lpstr>PMingLiU</vt:lpstr>
      <vt:lpstr>a_AlgeriusRough</vt:lpstr>
      <vt:lpstr>AmbassadoreType</vt:lpstr>
      <vt:lpstr>American-Uncial-Normal</vt:lpstr>
      <vt:lpstr>Arial</vt:lpstr>
      <vt:lpstr>Calibri</vt:lpstr>
      <vt:lpstr>Swis721 Hv BT</vt:lpstr>
      <vt:lpstr>Times New Roman</vt:lpstr>
      <vt:lpstr>Wingdings</vt:lpstr>
      <vt:lpstr>Облака</vt:lpstr>
      <vt:lpstr> AKKORD</vt:lpstr>
      <vt:lpstr>    REJA.  1. Kirish.  2. Akkord. Uchtovushliklar va ular aylanishi 3. Major va minorning asosiy uchtovushliklari 4. Major va minorning yondosh uchtovushliklari 5. Septakkord. Dominantseptakkord va uning aylanmalari. 6. Akkordlar engarmonizmi. Engarmonik akkordlar tengligining ikki turi. Akkordlarning musiqada qo’llanishi.</vt:lpstr>
      <vt:lpstr>Презентация PowerPoint</vt:lpstr>
      <vt:lpstr>Презентация PowerPoint</vt:lpstr>
      <vt:lpstr>Презентация PowerPoint</vt:lpstr>
      <vt:lpstr>Major va minorning asosiy uchtovushliklari</vt:lpstr>
      <vt:lpstr>Презентация PowerPoint</vt:lpstr>
      <vt:lpstr>Презентация PowerPoint</vt:lpstr>
      <vt:lpstr>Презентация PowerPoint</vt:lpstr>
      <vt:lpstr>Презентация PowerPoint</vt:lpstr>
      <vt:lpstr>Septakkord. Dominantseptakkord va uning aylanmalari.</vt:lpstr>
      <vt:lpstr>Презентация PowerPoint</vt:lpstr>
      <vt:lpstr>Презентация PowerPoint</vt:lpstr>
      <vt:lpstr>Yetakchi septakkordning ikki chetidagi tovushlar tabiiy majorda kichik septima intervalini hosil qiladi va kichik yetakchi septakkord deyiladi. Кichik yetakchi septakkord ustki tomonidan katta tertsiya qo’shilgan kamaytirilgan uchtovushliklardan tuziladi (kich.3, kich.3, kat.3).  Yetakchi septakkordning ikki chetidagi tovushlari garmonik major va minorda kamaytirilgan septimani tashkil qiladi. Shuning uchun ham u kamaytirilgan yetakchi septakkord deyiladi</vt:lpstr>
      <vt:lpstr>. Кamaytirilgan yetakchi septakkord kamaytirilgan uchtovushlikdan iborat bo’lib, ustki tomonidan kichik tertsiya qo’shiladi (kich.3, kich.3, kich.3). Yetakchi septakkord quyidagicha yoziladi – DVII7.</vt:lpstr>
      <vt:lpstr>Yetakchi septakkordlar ham uchta aylanmaga ega bo’lib, ular asosiy va aylanma septakkordlar tarzida qo’llaniladi</vt:lpstr>
      <vt:lpstr>Yetakchi septakkordlar: a) tertsiyasi juftlantirilgan tonika uchtovushligiga yyechiladi:</vt:lpstr>
      <vt:lpstr>b) yoki D7 hamda uning aylanmalari orqali T ga yyechiladi:</vt:lpstr>
      <vt:lpstr>Презентация PowerPoint</vt:lpstr>
      <vt:lpstr>Презентация PowerPoint</vt:lpstr>
      <vt:lpstr>Презентация PowerPoint</vt:lpstr>
      <vt:lpstr>Tasviriy san’atda ranglarning xili va turlari ko’pligi qanchalik ahamiyatga ega bo’lsa, musiqada akkordlar, ya’ni ko’p ovozlikning turlicha variatsiyalari badiiy-musiqiy mazmunning yanada yorqinroq aks yettirilishini ta’minlaydi. Shu bois, musiqa asari keng musiqiy garmoniya elementlariga boy bo’lsa, ya’ni akkordlar, ko’p ovozlik imkoniyatlaridan keng foydalanilsa, musiqa asarining badiiy mazmunni ifodalash imkoniyatlari shunchalik kengayadi va ushbu musiqaning tinglovchisi mumkin qadar ko’proq musiqiy ifodani o’ziga qabul qiladi</vt:lpstr>
      <vt:lpstr>Презентация PowerPoint</vt:lpstr>
      <vt:lpstr>   ADABIYOTLAR Akbarov I.A. Musiqa lug’ati. - T.: O’qituvchi, 1997. – 384 b. Apraksina O.A. Metodika muzikal’nogo vospitaniya v shkole.  Uchebn.  posobiye. - M.:  Prosvesheniye, 1983. - 224 s. Britva. Posobiye po teorii muziki i sol’fedjio. 2-e izd. M., 1997. Vaxromeyev V.A. Muzikaning elementar nazariyasi. - T.: O’qituvchi, 1980. - 224 b. Vaxromeyeva T.A. Spravochnik po muzikal’noy gramote i sol’fedjio. M., 2004.  Vinogradov, Кrasovskaya. Zanimatel’naya teoriya muziki. M., 1991. Dmitrieva L.G. Chernoivanenko N.M. Metodika muzikal’nogo vospitaniya v shkole. Uchebnik.  - M.: Prosvesheniye, 1989. – 207 s. Кadtsin L.M. Muzikal’noye iskusstvo i tvorchestvo slushatelya: Ucheb. posobiye dlya vuzov. - M.: Visshaya shkola, 1990. - 303 s. Кoday Z. Izbranniye stat’i. - M.: Sov. kom-r, 1982. - 288 s. Maktabda musiqa tarbiyasi metodikasidan lektsiyalar kursi (tezislar).  D.Omonullayev. - T.,  1990. - 87 b.</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Ilhom1255</dc:creator>
  <cp:lastModifiedBy>ILHOM1255</cp:lastModifiedBy>
  <cp:revision>39</cp:revision>
  <cp:lastPrinted>2015-06-14T15:07:10Z</cp:lastPrinted>
  <dcterms:created xsi:type="dcterms:W3CDTF">1601-01-01T00:00:00Z</dcterms:created>
  <dcterms:modified xsi:type="dcterms:W3CDTF">2015-06-14T15:34:07Z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