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91" r:id="rId5"/>
    <p:sldId id="292" r:id="rId6"/>
    <p:sldId id="259" r:id="rId7"/>
    <p:sldId id="260" r:id="rId8"/>
    <p:sldId id="267" r:id="rId9"/>
    <p:sldId id="266" r:id="rId10"/>
    <p:sldId id="261" r:id="rId11"/>
    <p:sldId id="262" r:id="rId12"/>
    <p:sldId id="263" r:id="rId13"/>
    <p:sldId id="264" r:id="rId14"/>
    <p:sldId id="265"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90" r:id="rId37"/>
    <p:sldId id="289" r:id="rId3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262" y="833"/>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572B62D-77C9-46EC-99E0-172686411428}" type="datetimeFigureOut">
              <a:rPr lang="ru-RU" smtClean="0"/>
              <a:pPr/>
              <a:t>27.02.2013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ABF3713-5FBC-45F8-BC2B-D3FE4E7EAAE1}" type="slidenum">
              <a:rPr lang="ru-RU" smtClean="0"/>
              <a:pPr/>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0572B62D-77C9-46EC-99E0-172686411428}" type="datetimeFigureOut">
              <a:rPr lang="ru-RU" smtClean="0"/>
              <a:pPr/>
              <a:t>27.02.2013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ABF3713-5FBC-45F8-BC2B-D3FE4E7EAAE1}"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572B62D-77C9-46EC-99E0-172686411428}" type="datetimeFigureOut">
              <a:rPr lang="ru-RU" smtClean="0"/>
              <a:pPr/>
              <a:t>27.02.2013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ABF3713-5FBC-45F8-BC2B-D3FE4E7EAAE1}"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572B62D-77C9-46EC-99E0-172686411428}" type="datetimeFigureOut">
              <a:rPr lang="ru-RU" smtClean="0"/>
              <a:pPr/>
              <a:t>27.02.2013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ABF3713-5FBC-45F8-BC2B-D3FE4E7EAAE1}" type="slidenum">
              <a:rPr lang="ru-RU" smtClean="0"/>
              <a:pPr/>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572B62D-77C9-46EC-99E0-172686411428}" type="datetimeFigureOut">
              <a:rPr lang="ru-RU" smtClean="0"/>
              <a:pPr/>
              <a:t>27.02.2013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ABF3713-5FBC-45F8-BC2B-D3FE4E7EAAE1}"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572B62D-77C9-46EC-99E0-172686411428}" type="datetimeFigureOut">
              <a:rPr lang="ru-RU" smtClean="0"/>
              <a:pPr/>
              <a:t>27.02.2013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ABF3713-5FBC-45F8-BC2B-D3FE4E7EAAE1}" type="slidenum">
              <a:rPr lang="ru-RU" smtClean="0"/>
              <a:pPr/>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572B62D-77C9-46EC-99E0-172686411428}" type="datetimeFigureOut">
              <a:rPr lang="ru-RU" smtClean="0"/>
              <a:pPr/>
              <a:t>27.02.2013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ABF3713-5FBC-45F8-BC2B-D3FE4E7EAAE1}" type="slidenum">
              <a:rPr lang="ru-RU" smtClean="0"/>
              <a:pPr/>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572B62D-77C9-46EC-99E0-172686411428}" type="datetimeFigureOut">
              <a:rPr lang="ru-RU" smtClean="0"/>
              <a:pPr/>
              <a:t>27.02.2013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ABF3713-5FBC-45F8-BC2B-D3FE4E7EAAE1}"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72B62D-77C9-46EC-99E0-172686411428}" type="datetimeFigureOut">
              <a:rPr lang="ru-RU" smtClean="0"/>
              <a:pPr/>
              <a:t>27.02.2013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ABF3713-5FBC-45F8-BC2B-D3FE4E7EAAE1}"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572B62D-77C9-46EC-99E0-172686411428}" type="datetimeFigureOut">
              <a:rPr lang="ru-RU" smtClean="0"/>
              <a:pPr/>
              <a:t>27.02.2013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ABF3713-5FBC-45F8-BC2B-D3FE4E7EAAE1}"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572B62D-77C9-46EC-99E0-172686411428}" type="datetimeFigureOut">
              <a:rPr lang="ru-RU" smtClean="0"/>
              <a:pPr/>
              <a:t>27.02.2013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ABF3713-5FBC-45F8-BC2B-D3FE4E7EAAE1}" type="slidenum">
              <a:rPr lang="ru-RU" smtClean="0"/>
              <a:pPr/>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0572B62D-77C9-46EC-99E0-172686411428}" type="datetimeFigureOut">
              <a:rPr lang="ru-RU" smtClean="0"/>
              <a:pPr/>
              <a:t>27.02.2013</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ABF3713-5FBC-45F8-BC2B-D3FE4E7EAAE1}"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755576" y="1412776"/>
            <a:ext cx="7848871" cy="5445223"/>
          </a:xfrm>
        </p:spPr>
        <p:txBody>
          <a:bodyPr>
            <a:normAutofit/>
          </a:bodyPr>
          <a:lstStyle/>
          <a:p>
            <a:pPr algn="r"/>
            <a:endParaRPr lang="ru-RU" sz="2000" b="1" i="1" dirty="0" smtClean="0"/>
          </a:p>
          <a:p>
            <a:pPr algn="r"/>
            <a:endParaRPr lang="ru-RU" sz="2000" b="1" i="1" dirty="0"/>
          </a:p>
          <a:p>
            <a:pPr algn="r"/>
            <a:endParaRPr lang="ru-RU" sz="2000" b="1" i="1" dirty="0" smtClean="0"/>
          </a:p>
          <a:p>
            <a:pPr algn="r"/>
            <a:endParaRPr lang="ru-RU" sz="2000" b="1" i="1" dirty="0"/>
          </a:p>
          <a:p>
            <a:pPr algn="r"/>
            <a:endParaRPr lang="ru-RU" sz="2000" b="1" i="1" dirty="0" smtClean="0"/>
          </a:p>
          <a:p>
            <a:pPr algn="r"/>
            <a:endParaRPr lang="ru-RU" sz="2000" b="1" i="1" dirty="0"/>
          </a:p>
          <a:p>
            <a:pPr algn="r"/>
            <a:endParaRPr lang="ru-RU" sz="2000" b="1" i="1" dirty="0" smtClean="0"/>
          </a:p>
          <a:p>
            <a:pPr algn="r"/>
            <a:r>
              <a:rPr lang="ru-RU" sz="2000" b="1" i="1" dirty="0" smtClean="0"/>
              <a:t>Выполнили</a:t>
            </a:r>
            <a:r>
              <a:rPr lang="ru-RU" sz="2000" b="1" i="1" dirty="0"/>
              <a:t>:</a:t>
            </a:r>
            <a:r>
              <a:rPr lang="ru-RU" sz="2000" dirty="0"/>
              <a:t> студентки I-</a:t>
            </a:r>
            <a:r>
              <a:rPr lang="ru-RU" sz="2000" dirty="0" err="1"/>
              <a:t>го</a:t>
            </a:r>
            <a:r>
              <a:rPr lang="ru-RU" sz="2000" dirty="0"/>
              <a:t> курса</a:t>
            </a:r>
          </a:p>
          <a:p>
            <a:pPr algn="r"/>
            <a:r>
              <a:rPr lang="ru-RU" sz="2000" b="1" dirty="0"/>
              <a:t>Иванова Лидия</a:t>
            </a:r>
            <a:r>
              <a:rPr lang="ru-RU" sz="2000" dirty="0"/>
              <a:t> - </a:t>
            </a:r>
            <a:r>
              <a:rPr lang="ru-RU" sz="2000" dirty="0" err="1"/>
              <a:t>реж.пед</a:t>
            </a:r>
            <a:r>
              <a:rPr lang="ru-RU" sz="2000" dirty="0"/>
              <a:t>.</a:t>
            </a:r>
          </a:p>
          <a:p>
            <a:pPr algn="r"/>
            <a:r>
              <a:rPr lang="ru-RU" sz="2000" b="1" dirty="0" err="1"/>
              <a:t>Азамова</a:t>
            </a:r>
            <a:r>
              <a:rPr lang="ru-RU" sz="2000" b="1" dirty="0"/>
              <a:t> </a:t>
            </a:r>
            <a:r>
              <a:rPr lang="ru-RU" sz="2000" b="1" dirty="0" err="1"/>
              <a:t>Севара</a:t>
            </a:r>
            <a:r>
              <a:rPr lang="ru-RU" sz="2000" b="1" dirty="0"/>
              <a:t> -</a:t>
            </a:r>
            <a:r>
              <a:rPr lang="ru-RU" sz="2000" dirty="0"/>
              <a:t> </a:t>
            </a:r>
            <a:r>
              <a:rPr lang="ru-RU" sz="2000" dirty="0" err="1"/>
              <a:t>акт.пед</a:t>
            </a:r>
            <a:r>
              <a:rPr lang="ru-RU" sz="2000" dirty="0"/>
              <a:t>.</a:t>
            </a:r>
          </a:p>
          <a:p>
            <a:pPr algn="r"/>
            <a:r>
              <a:rPr lang="ru-RU" sz="2000" dirty="0"/>
              <a:t> </a:t>
            </a:r>
          </a:p>
          <a:p>
            <a:pPr algn="r"/>
            <a:r>
              <a:rPr lang="ru-RU" sz="2000" b="1" i="1" dirty="0"/>
              <a:t>Приняла:</a:t>
            </a:r>
            <a:r>
              <a:rPr lang="ru-RU" sz="2000" dirty="0"/>
              <a:t> </a:t>
            </a:r>
            <a:r>
              <a:rPr lang="ru-RU" sz="2000" b="1" dirty="0" err="1"/>
              <a:t>Пулатова</a:t>
            </a:r>
            <a:r>
              <a:rPr lang="ru-RU" sz="2000" b="1" dirty="0"/>
              <a:t> Г.А.</a:t>
            </a:r>
            <a:r>
              <a:rPr lang="ru-RU" sz="2000" dirty="0"/>
              <a:t> </a:t>
            </a:r>
          </a:p>
          <a:p>
            <a:endParaRPr lang="ru-RU" sz="2400" dirty="0"/>
          </a:p>
        </p:txBody>
      </p:sp>
      <p:sp>
        <p:nvSpPr>
          <p:cNvPr id="2" name="Заголовок 1"/>
          <p:cNvSpPr>
            <a:spLocks noGrp="1"/>
          </p:cNvSpPr>
          <p:nvPr>
            <p:ph type="ctrTitle"/>
          </p:nvPr>
        </p:nvSpPr>
        <p:spPr>
          <a:xfrm>
            <a:off x="817581" y="692696"/>
            <a:ext cx="7175351" cy="1450420"/>
          </a:xfrm>
        </p:spPr>
        <p:txBody>
          <a:bodyPr/>
          <a:lstStyle/>
          <a:p>
            <a:pPr algn="ctr"/>
            <a:r>
              <a:rPr lang="ru-RU" sz="6000" dirty="0" smtClean="0"/>
              <a:t>Здоровая </a:t>
            </a:r>
            <a:r>
              <a:rPr lang="ru-RU" sz="6000" dirty="0" smtClean="0"/>
              <a:t>Семья</a:t>
            </a:r>
            <a:br>
              <a:rPr lang="ru-RU" sz="6000" dirty="0" smtClean="0"/>
            </a:br>
            <a:r>
              <a:rPr lang="ru-RU" sz="2000" dirty="0" smtClean="0"/>
              <a:t>по предмету: «ВАЛЕОЛОГИЯ»</a:t>
            </a:r>
            <a:endParaRPr lang="ru-RU" sz="2000" dirty="0"/>
          </a:p>
        </p:txBody>
      </p:sp>
      <p:pic>
        <p:nvPicPr>
          <p:cNvPr id="1026" name="Picture 2" descr="C:\Users\СЕВАРА\Desktop\валеология\imgpreview (6).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67544" y="2046604"/>
            <a:ext cx="3818704" cy="231849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061018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026"/>
                                        </p:tgtEl>
                                        <p:attrNameLst>
                                          <p:attrName>style.visibility</p:attrName>
                                        </p:attrNameLst>
                                      </p:cBhvr>
                                      <p:to>
                                        <p:strVal val="visible"/>
                                      </p:to>
                                    </p:set>
                                    <p:animEffect transition="in" filter="fade">
                                      <p:cBhvr>
                                        <p:cTn id="35" dur="1000"/>
                                        <p:tgtEl>
                                          <p:spTgt spid="1026"/>
                                        </p:tgtEl>
                                      </p:cBhvr>
                                    </p:animEffect>
                                    <p:anim calcmode="lin" valueType="num">
                                      <p:cBhvr>
                                        <p:cTn id="36" dur="1000" fill="hold"/>
                                        <p:tgtEl>
                                          <p:spTgt spid="1026"/>
                                        </p:tgtEl>
                                        <p:attrNameLst>
                                          <p:attrName>ppt_x</p:attrName>
                                        </p:attrNameLst>
                                      </p:cBhvr>
                                      <p:tavLst>
                                        <p:tav tm="0">
                                          <p:val>
                                            <p:strVal val="#ppt_x"/>
                                          </p:val>
                                        </p:tav>
                                        <p:tav tm="100000">
                                          <p:val>
                                            <p:strVal val="#ppt_x"/>
                                          </p:val>
                                        </p:tav>
                                      </p:tavLst>
                                    </p:anim>
                                    <p:anim calcmode="lin" valueType="num">
                                      <p:cBhvr>
                                        <p:cTn id="37"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a:p>
        </p:txBody>
      </p:sp>
      <p:sp>
        <p:nvSpPr>
          <p:cNvPr id="2" name="Заголовок 1"/>
          <p:cNvSpPr>
            <a:spLocks noGrp="1"/>
          </p:cNvSpPr>
          <p:nvPr>
            <p:ph type="ctrTitle"/>
          </p:nvPr>
        </p:nvSpPr>
        <p:spPr>
          <a:xfrm>
            <a:off x="251520" y="188640"/>
            <a:ext cx="8712967" cy="6408712"/>
          </a:xfrm>
        </p:spPr>
        <p:txBody>
          <a:bodyPr/>
          <a:lstStyle/>
          <a:p>
            <a:r>
              <a:rPr lang="ru-RU" sz="2400" dirty="0">
                <a:effectLst/>
              </a:rPr>
              <a:t>Семья нужна человеку для счастья, нравственного и физического здоровья человека. С семьей связаны такие близкие и дорогие его сердцу  понятия, как добро, уют, дом, мать. Семья дает опору чувствам, мечтам, надежде, помогает осуществлению жизненных планов. Она готовит человека к жизни в обществе, учит трудиться, творить, любить свое дело, доводить до конца задуманное.</a:t>
            </a:r>
            <a:br>
              <a:rPr lang="ru-RU" sz="2400" dirty="0">
                <a:effectLst/>
              </a:rPr>
            </a:br>
            <a:r>
              <a:rPr lang="ru-RU" sz="2400" dirty="0" smtClean="0">
                <a:effectLst/>
              </a:rPr>
              <a:t/>
            </a:r>
            <a:br>
              <a:rPr lang="ru-RU" sz="2400" dirty="0" smtClean="0">
                <a:effectLst/>
              </a:rPr>
            </a:br>
            <a:r>
              <a:rPr lang="ru-RU" sz="2400" dirty="0" smtClean="0">
                <a:effectLst/>
              </a:rPr>
              <a:t>Семья </a:t>
            </a:r>
            <a:r>
              <a:rPr lang="ru-RU" sz="2400" dirty="0">
                <a:effectLst/>
              </a:rPr>
              <a:t>нужна не только человеку, но и обществу. Она способствует совершенствованию общественных отношений, воспитанию подрастающих поколений.</a:t>
            </a:r>
          </a:p>
        </p:txBody>
      </p:sp>
    </p:spTree>
    <p:extLst>
      <p:ext uri="{BB962C8B-B14F-4D97-AF65-F5344CB8AC3E}">
        <p14:creationId xmlns:p14="http://schemas.microsoft.com/office/powerpoint/2010/main" xmlns="" val="556574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51520" y="764704"/>
            <a:ext cx="8568951" cy="5688631"/>
          </a:xfrm>
        </p:spPr>
        <p:txBody>
          <a:bodyPr/>
          <a:lstStyle/>
          <a:p>
            <a:r>
              <a:rPr lang="ru-RU" b="1" dirty="0"/>
              <a:t>Важнейшая из них – </a:t>
            </a:r>
            <a:r>
              <a:rPr lang="ru-RU" b="1" i="1" dirty="0"/>
              <a:t>«производство» самого человека</a:t>
            </a:r>
            <a:r>
              <a:rPr lang="ru-RU" b="1" dirty="0"/>
              <a:t>, продолжение рода. Оно не ограничивается рождением, воспитанием и обучением детей. Семья играет значительную роль в обеспечении физической, психологической и нравственной готовности ее членов выполнять свои гражданские обязанности: трудиться, участвовать в распределении результатов труда, управлении обществом, повышать свой профессиональный уровень, соблюдать принятые нравственные нормы.</a:t>
            </a:r>
            <a:endParaRPr lang="ru-RU" dirty="0"/>
          </a:p>
          <a:p>
            <a:r>
              <a:rPr lang="ru-RU" b="1" i="1" dirty="0"/>
              <a:t>Основная цель семьи</a:t>
            </a:r>
            <a:r>
              <a:rPr lang="ru-RU" b="1" dirty="0"/>
              <a:t> – создание условий для всестороннего развития личности. От того, что дала семья человеку для становления его личности, зависит ее общественное значение.</a:t>
            </a:r>
            <a:endParaRPr lang="ru-RU" dirty="0"/>
          </a:p>
          <a:p>
            <a:endParaRPr lang="ru-RU" dirty="0"/>
          </a:p>
        </p:txBody>
      </p:sp>
      <p:sp>
        <p:nvSpPr>
          <p:cNvPr id="2" name="Заголовок 1"/>
          <p:cNvSpPr>
            <a:spLocks noGrp="1"/>
          </p:cNvSpPr>
          <p:nvPr>
            <p:ph type="ctrTitle"/>
          </p:nvPr>
        </p:nvSpPr>
        <p:spPr>
          <a:xfrm>
            <a:off x="251520" y="116633"/>
            <a:ext cx="8640959" cy="1152127"/>
          </a:xfrm>
        </p:spPr>
        <p:txBody>
          <a:bodyPr/>
          <a:lstStyle/>
          <a:p>
            <a:pPr algn="ctr"/>
            <a:r>
              <a:rPr lang="ru-RU" sz="2400" dirty="0">
                <a:effectLst/>
              </a:rPr>
              <a:t>Каковы же основные </a:t>
            </a:r>
            <a:r>
              <a:rPr lang="ru-RU" sz="2400" i="1" dirty="0">
                <a:effectLst/>
              </a:rPr>
              <a:t>функции семьи</a:t>
            </a:r>
            <a:r>
              <a:rPr lang="ru-RU" sz="2400" dirty="0">
                <a:effectLst/>
              </a:rPr>
              <a:t>?</a:t>
            </a:r>
            <a:br>
              <a:rPr lang="ru-RU" sz="2400" dirty="0">
                <a:effectLst/>
              </a:rPr>
            </a:br>
            <a:endParaRPr lang="ru-RU" sz="2400" dirty="0"/>
          </a:p>
        </p:txBody>
      </p:sp>
    </p:spTree>
    <p:extLst>
      <p:ext uri="{BB962C8B-B14F-4D97-AF65-F5344CB8AC3E}">
        <p14:creationId xmlns:p14="http://schemas.microsoft.com/office/powerpoint/2010/main" xmlns="" val="11124878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a:p>
        </p:txBody>
      </p:sp>
      <p:sp>
        <p:nvSpPr>
          <p:cNvPr id="2" name="Заголовок 1"/>
          <p:cNvSpPr>
            <a:spLocks noGrp="1"/>
          </p:cNvSpPr>
          <p:nvPr>
            <p:ph type="ctrTitle"/>
          </p:nvPr>
        </p:nvSpPr>
        <p:spPr>
          <a:xfrm>
            <a:off x="179512" y="116632"/>
            <a:ext cx="8784975" cy="6552728"/>
          </a:xfrm>
        </p:spPr>
        <p:txBody>
          <a:bodyPr/>
          <a:lstStyle/>
          <a:p>
            <a:r>
              <a:rPr lang="ru-RU" sz="2400" dirty="0">
                <a:effectLst/>
              </a:rPr>
              <a:t>Воздействие семьи на детей и взрослых происходит повседневно и непрестанно. Она начинается еще тогда, когда на формирование потребностей, установок, вкусов, нравственных качеств личности еще не влияют ни общественная система, ни средства массовых коммуникаций, ни какая – либо иная социальная группа, и продолжается до старости. </a:t>
            </a:r>
            <a:r>
              <a:rPr lang="ru-RU" sz="2400" dirty="0" smtClean="0">
                <a:effectLst/>
              </a:rPr>
              <a:t/>
            </a:r>
            <a:br>
              <a:rPr lang="ru-RU" sz="2400" dirty="0" smtClean="0">
                <a:effectLst/>
              </a:rPr>
            </a:br>
            <a:r>
              <a:rPr lang="ru-RU" sz="2400" dirty="0">
                <a:effectLst/>
              </a:rPr>
              <a:t/>
            </a:r>
            <a:br>
              <a:rPr lang="ru-RU" sz="2400" dirty="0">
                <a:effectLst/>
              </a:rPr>
            </a:br>
            <a:r>
              <a:rPr lang="ru-RU" sz="2400" dirty="0" smtClean="0">
                <a:effectLst/>
              </a:rPr>
              <a:t>Поэтому</a:t>
            </a:r>
            <a:r>
              <a:rPr lang="ru-RU" sz="2400" dirty="0">
                <a:effectLst/>
              </a:rPr>
              <a:t> </a:t>
            </a:r>
            <a:r>
              <a:rPr lang="ru-RU" sz="2400" i="1" dirty="0">
                <a:effectLst/>
              </a:rPr>
              <a:t>воспитательная функция</a:t>
            </a:r>
            <a:r>
              <a:rPr lang="ru-RU" sz="2400" dirty="0">
                <a:effectLst/>
              </a:rPr>
              <a:t> семьи – один из самых значимых социальных показателей при характеристике ее современного облика. Более того, удовлетворение потребности в любви, материнстве, отцовстве, супружестве, личном счастье также непосредственно связано с этой функцией.</a:t>
            </a:r>
            <a:r>
              <a:rPr lang="ru-RU" dirty="0">
                <a:effectLst/>
              </a:rPr>
              <a:t/>
            </a:r>
            <a:br>
              <a:rPr lang="ru-RU" dirty="0">
                <a:effectLst/>
              </a:rPr>
            </a:br>
            <a:endParaRPr lang="ru-RU" dirty="0"/>
          </a:p>
        </p:txBody>
      </p:sp>
    </p:spTree>
    <p:extLst>
      <p:ext uri="{BB962C8B-B14F-4D97-AF65-F5344CB8AC3E}">
        <p14:creationId xmlns:p14="http://schemas.microsoft.com/office/powerpoint/2010/main" xmlns="" val="1112487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a:p>
        </p:txBody>
      </p:sp>
      <p:sp>
        <p:nvSpPr>
          <p:cNvPr id="2" name="Заголовок 1"/>
          <p:cNvSpPr>
            <a:spLocks noGrp="1"/>
          </p:cNvSpPr>
          <p:nvPr>
            <p:ph type="ctrTitle"/>
          </p:nvPr>
        </p:nvSpPr>
        <p:spPr>
          <a:xfrm>
            <a:off x="251520" y="188640"/>
            <a:ext cx="8712967" cy="6480720"/>
          </a:xfrm>
        </p:spPr>
        <p:txBody>
          <a:bodyPr/>
          <a:lstStyle/>
          <a:p>
            <a:r>
              <a:rPr lang="ru-RU" sz="2800" i="1" dirty="0">
                <a:effectLst/>
              </a:rPr>
              <a:t>Досуговая функция </a:t>
            </a:r>
            <a:r>
              <a:rPr lang="ru-RU" sz="2800" dirty="0">
                <a:effectLst/>
              </a:rPr>
              <a:t>семьи характеризуется с помощью двух основных параметров: количества времени, которое каждый член семьи может посвятить целям отдыха, и характера использования этого времени. Оно зависит от уровня трудовой и бытовой занятости членов семьи, их культуры, представлениях о полезном и вредном для ее жизнедеятельности.</a:t>
            </a:r>
            <a:br>
              <a:rPr lang="ru-RU" sz="2800" dirty="0">
                <a:effectLst/>
              </a:rPr>
            </a:br>
            <a:r>
              <a:rPr lang="ru-RU" sz="2800" dirty="0" smtClean="0">
                <a:effectLst/>
              </a:rPr>
              <a:t/>
            </a:r>
            <a:br>
              <a:rPr lang="ru-RU" sz="2800" dirty="0" smtClean="0">
                <a:effectLst/>
              </a:rPr>
            </a:br>
            <a:r>
              <a:rPr lang="ru-RU" sz="2800" i="1" dirty="0" smtClean="0">
                <a:effectLst/>
              </a:rPr>
              <a:t>Люди </a:t>
            </a:r>
            <a:r>
              <a:rPr lang="ru-RU" sz="2800" i="1" dirty="0">
                <a:effectLst/>
              </a:rPr>
              <a:t>с тревогой заглядывают в будущее. И это естественно, поскольку личная судьба человека зависит от того, что и как он делает сегодня ради своего завтрашнего дня.</a:t>
            </a:r>
            <a:r>
              <a:rPr lang="ru-RU" dirty="0">
                <a:effectLst/>
              </a:rPr>
              <a:t/>
            </a:r>
            <a:br>
              <a:rPr lang="ru-RU" dirty="0">
                <a:effectLst/>
              </a:rPr>
            </a:br>
            <a:endParaRPr lang="ru-RU" dirty="0"/>
          </a:p>
        </p:txBody>
      </p:sp>
    </p:spTree>
    <p:extLst>
      <p:ext uri="{BB962C8B-B14F-4D97-AF65-F5344CB8AC3E}">
        <p14:creationId xmlns:p14="http://schemas.microsoft.com/office/powerpoint/2010/main" xmlns="" val="1112487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a:p>
        </p:txBody>
      </p:sp>
      <p:sp>
        <p:nvSpPr>
          <p:cNvPr id="2" name="Заголовок 1"/>
          <p:cNvSpPr>
            <a:spLocks noGrp="1"/>
          </p:cNvSpPr>
          <p:nvPr>
            <p:ph type="ctrTitle"/>
          </p:nvPr>
        </p:nvSpPr>
        <p:spPr>
          <a:xfrm>
            <a:off x="251520" y="188640"/>
            <a:ext cx="8712967" cy="6480720"/>
          </a:xfrm>
        </p:spPr>
        <p:txBody>
          <a:bodyPr/>
          <a:lstStyle/>
          <a:p>
            <a:r>
              <a:rPr lang="ru-RU" sz="2800" dirty="0">
                <a:effectLst/>
              </a:rPr>
              <a:t>Трудолюбие – необходимое условие нормальных отношений в семье и важный фактор воспитания. Без любви к труду, базе необходимых знаний и навыков никакое дело не сделаешь и, главное, не заразишь интересом к работе ребенка, для которого труд – это прежде всего то, что повседневно делается в семье</a:t>
            </a:r>
            <a:r>
              <a:rPr lang="ru-RU" sz="2800" dirty="0" smtClean="0">
                <a:effectLst/>
              </a:rPr>
              <a:t>.</a:t>
            </a:r>
            <a:br>
              <a:rPr lang="ru-RU" sz="2800" dirty="0" smtClean="0">
                <a:effectLst/>
              </a:rPr>
            </a:br>
            <a:r>
              <a:rPr lang="ru-RU" sz="2800" dirty="0" smtClean="0">
                <a:effectLst/>
              </a:rPr>
              <a:t> </a:t>
            </a:r>
            <a:r>
              <a:rPr lang="ru-RU" sz="2800" dirty="0">
                <a:effectLst/>
              </a:rPr>
              <a:t>Домашний труд важен для семьи и как показатель отношения друг к другу. В повседневных занятиях, нужных для благополучия и нормального течения жизни семьи, проявляются уважение и любовь друг к другу, забота о здоровье и настроении членов семьи.</a:t>
            </a:r>
            <a:r>
              <a:rPr lang="ru-RU" dirty="0">
                <a:effectLst/>
              </a:rPr>
              <a:t/>
            </a:r>
            <a:br>
              <a:rPr lang="ru-RU" dirty="0">
                <a:effectLst/>
              </a:rPr>
            </a:br>
            <a:endParaRPr lang="ru-RU" dirty="0"/>
          </a:p>
        </p:txBody>
      </p:sp>
    </p:spTree>
    <p:extLst>
      <p:ext uri="{BB962C8B-B14F-4D97-AF65-F5344CB8AC3E}">
        <p14:creationId xmlns:p14="http://schemas.microsoft.com/office/powerpoint/2010/main" xmlns="" val="1112487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980728"/>
            <a:ext cx="9143999" cy="5688631"/>
          </a:xfrm>
        </p:spPr>
        <p:txBody>
          <a:bodyPr/>
          <a:lstStyle/>
          <a:p>
            <a:endParaRPr lang="ru-RU" dirty="0"/>
          </a:p>
        </p:txBody>
      </p:sp>
      <p:sp>
        <p:nvSpPr>
          <p:cNvPr id="2" name="Заголовок 1"/>
          <p:cNvSpPr>
            <a:spLocks noGrp="1"/>
          </p:cNvSpPr>
          <p:nvPr>
            <p:ph type="ctrTitle"/>
          </p:nvPr>
        </p:nvSpPr>
        <p:spPr>
          <a:xfrm>
            <a:off x="179512" y="0"/>
            <a:ext cx="8712968" cy="1628800"/>
          </a:xfrm>
        </p:spPr>
        <p:txBody>
          <a:bodyPr/>
          <a:lstStyle/>
          <a:p>
            <a:pPr algn="ctr"/>
            <a:r>
              <a:rPr lang="ru-RU" sz="2800" i="1" dirty="0">
                <a:effectLst/>
              </a:rPr>
              <a:t>3. Рождение и распад семьи. Предпосылки и причины.</a:t>
            </a:r>
            <a:r>
              <a:rPr lang="ru-RU" sz="2800" dirty="0">
                <a:effectLst/>
              </a:rPr>
              <a:t/>
            </a:r>
            <a:br>
              <a:rPr lang="ru-RU" sz="2800" dirty="0">
                <a:effectLst/>
              </a:rPr>
            </a:br>
            <a:endParaRPr lang="ru-RU" sz="2800" dirty="0"/>
          </a:p>
        </p:txBody>
      </p:sp>
      <p:pic>
        <p:nvPicPr>
          <p:cNvPr id="4098" name="Picture 2" descr="C:\Users\СЕВАРА\Desktop\валеология\imgpreview (3).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79512" y="1052736"/>
            <a:ext cx="8784976" cy="554461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9797383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a:p>
        </p:txBody>
      </p:sp>
      <p:sp>
        <p:nvSpPr>
          <p:cNvPr id="2" name="Заголовок 1"/>
          <p:cNvSpPr>
            <a:spLocks noGrp="1"/>
          </p:cNvSpPr>
          <p:nvPr>
            <p:ph type="ctrTitle"/>
          </p:nvPr>
        </p:nvSpPr>
        <p:spPr>
          <a:xfrm>
            <a:off x="1" y="908720"/>
            <a:ext cx="8964488" cy="5949280"/>
          </a:xfrm>
        </p:spPr>
        <p:txBody>
          <a:bodyPr/>
          <a:lstStyle/>
          <a:p>
            <a:r>
              <a:rPr lang="ru-RU" sz="2400" dirty="0" smtClean="0">
                <a:effectLst/>
              </a:rPr>
              <a:t>Для </a:t>
            </a:r>
            <a:r>
              <a:rPr lang="ru-RU" sz="2400" dirty="0">
                <a:effectLst/>
              </a:rPr>
              <a:t>того чтобы супружеский союз удовлетворял обе стороны и положительно влиял на духовный потенциал семьи, необходимо гармоничное сочетание многих факторов. Прежде всего, вступающие в брак люди должны иметь представление о том, зачем они вступают в брак, чего ждут от семьи, какую семейную жизнь хотят построить. Если их понятия о будущей семье совпадают, это достаточно крепкая гарантия прочности создающегося брака.</a:t>
            </a:r>
            <a:br>
              <a:rPr lang="ru-RU" sz="2400" dirty="0">
                <a:effectLst/>
              </a:rPr>
            </a:br>
            <a:endParaRPr lang="ru-RU" dirty="0"/>
          </a:p>
        </p:txBody>
      </p:sp>
    </p:spTree>
    <p:extLst>
      <p:ext uri="{BB962C8B-B14F-4D97-AF65-F5344CB8AC3E}">
        <p14:creationId xmlns:p14="http://schemas.microsoft.com/office/powerpoint/2010/main" xmlns="" val="1979738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a:p>
        </p:txBody>
      </p:sp>
      <p:sp>
        <p:nvSpPr>
          <p:cNvPr id="2" name="Заголовок 1"/>
          <p:cNvSpPr>
            <a:spLocks noGrp="1"/>
          </p:cNvSpPr>
          <p:nvPr>
            <p:ph type="ctrTitle"/>
          </p:nvPr>
        </p:nvSpPr>
        <p:spPr>
          <a:xfrm>
            <a:off x="179513" y="980728"/>
            <a:ext cx="8784976" cy="5688632"/>
          </a:xfrm>
        </p:spPr>
        <p:txBody>
          <a:bodyPr/>
          <a:lstStyle/>
          <a:p>
            <a:r>
              <a:rPr lang="ru-RU" sz="2400" dirty="0">
                <a:effectLst/>
              </a:rPr>
              <a:t>В тех же случаях, когда в дальнейшем обнаруживается несоответствие идеала и действительности, немалое значение имеет понимание того, что семья, супружество требуют творческих усилий партнеров. Это позволяет более терпимо относиться к противоречиям, возникающим в браке, сознательно создавать условия, обеспечивающие развитие каждого члена семьи как в интересах самого человека, так и в интересах этой небольшой человеческой общности.</a:t>
            </a:r>
            <a:r>
              <a:rPr lang="ru-RU" dirty="0">
                <a:effectLst/>
              </a:rPr>
              <a:t/>
            </a:r>
            <a:br>
              <a:rPr lang="ru-RU" dirty="0">
                <a:effectLst/>
              </a:rPr>
            </a:br>
            <a:endParaRPr lang="ru-RU" dirty="0"/>
          </a:p>
        </p:txBody>
      </p:sp>
    </p:spTree>
    <p:extLst>
      <p:ext uri="{BB962C8B-B14F-4D97-AF65-F5344CB8AC3E}">
        <p14:creationId xmlns:p14="http://schemas.microsoft.com/office/powerpoint/2010/main" xmlns="" val="1979738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a:p>
        </p:txBody>
      </p:sp>
      <p:sp>
        <p:nvSpPr>
          <p:cNvPr id="2" name="Заголовок 1"/>
          <p:cNvSpPr>
            <a:spLocks noGrp="1"/>
          </p:cNvSpPr>
          <p:nvPr>
            <p:ph type="ctrTitle"/>
          </p:nvPr>
        </p:nvSpPr>
        <p:spPr>
          <a:xfrm>
            <a:off x="179513" y="0"/>
            <a:ext cx="8784976" cy="6597352"/>
          </a:xfrm>
        </p:spPr>
        <p:txBody>
          <a:bodyPr/>
          <a:lstStyle/>
          <a:p>
            <a:r>
              <a:rPr lang="ru-RU" sz="2400" dirty="0">
                <a:effectLst/>
              </a:rPr>
              <a:t>Современное общество не одобряет браков из корыстных соображений, в которых главное – материальный расчет, а не взаимное влечение людей. но не нужно смешивать расчет и трезвое осмысление человеком, как он будет реализовывать свои планы и ожидания, с помощью каких средств обеспечит благополучие семьи. Последнее как раз свидетельствует о серьезности его подхода к браку.</a:t>
            </a:r>
            <a:r>
              <a:rPr lang="ru-RU" dirty="0">
                <a:effectLst/>
              </a:rPr>
              <a:t/>
            </a:r>
            <a:br>
              <a:rPr lang="ru-RU" dirty="0">
                <a:effectLst/>
              </a:rPr>
            </a:br>
            <a:r>
              <a:rPr lang="ru-RU" sz="2400" dirty="0" smtClean="0">
                <a:effectLst/>
              </a:rPr>
              <a:t/>
            </a:r>
            <a:br>
              <a:rPr lang="ru-RU" sz="2400" dirty="0" smtClean="0">
                <a:effectLst/>
              </a:rPr>
            </a:br>
            <a:r>
              <a:rPr lang="ru-RU" sz="2400" dirty="0" smtClean="0">
                <a:effectLst/>
              </a:rPr>
              <a:t>Семейный </a:t>
            </a:r>
            <a:r>
              <a:rPr lang="ru-RU" sz="2400" dirty="0">
                <a:effectLst/>
              </a:rPr>
              <a:t>союз требует снятия любых масок. По существу, маска – это контроль за поведением. Те союзы, где супруги не боятся предстать друг перед другом такими, какие они есть, намного счастливее. К конфликтам и даже разводам чаще всего приходят те семьи, где супруги думают друг о друге одно, а демонстрируют другое.</a:t>
            </a:r>
            <a:r>
              <a:rPr lang="ru-RU" dirty="0">
                <a:effectLst/>
              </a:rPr>
              <a:t/>
            </a:r>
            <a:br>
              <a:rPr lang="ru-RU" dirty="0">
                <a:effectLst/>
              </a:rPr>
            </a:br>
            <a:endParaRPr lang="ru-RU" dirty="0"/>
          </a:p>
        </p:txBody>
      </p:sp>
    </p:spTree>
    <p:extLst>
      <p:ext uri="{BB962C8B-B14F-4D97-AF65-F5344CB8AC3E}">
        <p14:creationId xmlns:p14="http://schemas.microsoft.com/office/powerpoint/2010/main" xmlns="" val="1979738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980728"/>
            <a:ext cx="8784975" cy="5688631"/>
          </a:xfrm>
        </p:spPr>
        <p:txBody>
          <a:bodyPr>
            <a:normAutofit lnSpcReduction="10000"/>
          </a:bodyPr>
          <a:lstStyle/>
          <a:p>
            <a:r>
              <a:rPr lang="ru-RU" b="1" dirty="0"/>
              <a:t>Не у всех супругов хватает любви, терпения, мужества и мудрости, чтобы вместе пройти через всю жизнь. Ежегодно около миллиона браков расторгается. Это не может не тревожить общество. В результате разводов растет число одиноких, неустроенных людей, все больше детей остается без отцов, снижается рождаемость; начиная предвидеть распад семьи, многие супруги сознательно ограничиваются одним ребенком или вовсе отказываются от </a:t>
            </a:r>
            <a:r>
              <a:rPr lang="ru-RU" b="1" dirty="0" smtClean="0"/>
              <a:t>детей.</a:t>
            </a:r>
            <a:endParaRPr lang="ru-RU" dirty="0"/>
          </a:p>
          <a:p>
            <a:endParaRPr lang="ru-RU" b="1" dirty="0"/>
          </a:p>
          <a:p>
            <a:r>
              <a:rPr lang="ru-RU" b="1" dirty="0" smtClean="0"/>
              <a:t>Частая </a:t>
            </a:r>
            <a:r>
              <a:rPr lang="ru-RU" b="1" dirty="0"/>
              <a:t>причина разводов – </a:t>
            </a:r>
            <a:r>
              <a:rPr lang="ru-RU" b="1" i="1" dirty="0"/>
              <a:t>несовпадение ожиданий от семьи и реальной действительности</a:t>
            </a:r>
            <a:r>
              <a:rPr lang="ru-RU" b="1" dirty="0"/>
              <a:t>.  </a:t>
            </a:r>
            <a:endParaRPr lang="ru-RU" dirty="0"/>
          </a:p>
          <a:p>
            <a:r>
              <a:rPr lang="ru-RU" b="1" dirty="0" smtClean="0"/>
              <a:t>Ещё </a:t>
            </a:r>
            <a:r>
              <a:rPr lang="ru-RU" b="1" dirty="0"/>
              <a:t>среди наиболее распространенных причин разводов обычно называют </a:t>
            </a:r>
            <a:r>
              <a:rPr lang="ru-RU" b="1" i="1" dirty="0"/>
              <a:t>несходство</a:t>
            </a:r>
            <a:r>
              <a:rPr lang="ru-RU" b="1" dirty="0"/>
              <a:t> </a:t>
            </a:r>
            <a:r>
              <a:rPr lang="ru-RU" b="1" i="1" dirty="0"/>
              <a:t>характеров супругов</a:t>
            </a:r>
            <a:r>
              <a:rPr lang="ru-RU" b="1" dirty="0"/>
              <a:t>. Однако тысячи супругов имеют не только несхожие, но противоположные черты характера и при этом счастливы в браке. Мало того, что часто любят по контрасту, по противоположности.</a:t>
            </a:r>
            <a:endParaRPr lang="ru-RU" dirty="0"/>
          </a:p>
          <a:p>
            <a:endParaRPr lang="ru-RU" dirty="0"/>
          </a:p>
        </p:txBody>
      </p:sp>
      <p:sp>
        <p:nvSpPr>
          <p:cNvPr id="2" name="Заголовок 1"/>
          <p:cNvSpPr>
            <a:spLocks noGrp="1"/>
          </p:cNvSpPr>
          <p:nvPr>
            <p:ph type="ctrTitle"/>
          </p:nvPr>
        </p:nvSpPr>
        <p:spPr>
          <a:xfrm>
            <a:off x="179512" y="188641"/>
            <a:ext cx="8964488" cy="1008112"/>
          </a:xfrm>
        </p:spPr>
        <p:txBody>
          <a:bodyPr/>
          <a:lstStyle/>
          <a:p>
            <a:pPr algn="ctr"/>
            <a:r>
              <a:rPr lang="ru-RU" sz="3200" i="1" dirty="0">
                <a:effectLst/>
              </a:rPr>
              <a:t>4. Распад семьи.</a:t>
            </a:r>
            <a:r>
              <a:rPr lang="ru-RU" dirty="0">
                <a:effectLst/>
              </a:rPr>
              <a:t/>
            </a:r>
            <a:br>
              <a:rPr lang="ru-RU" dirty="0">
                <a:effectLst/>
              </a:rPr>
            </a:br>
            <a:endParaRPr lang="ru-RU" dirty="0"/>
          </a:p>
        </p:txBody>
      </p:sp>
    </p:spTree>
    <p:extLst>
      <p:ext uri="{BB962C8B-B14F-4D97-AF65-F5344CB8AC3E}">
        <p14:creationId xmlns:p14="http://schemas.microsoft.com/office/powerpoint/2010/main" xmlns="" val="1979738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arn(inVertic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arn(inVertical)">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barn(inVertical)">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a:p>
        </p:txBody>
      </p:sp>
      <p:sp>
        <p:nvSpPr>
          <p:cNvPr id="2" name="Заголовок 1"/>
          <p:cNvSpPr>
            <a:spLocks noGrp="1"/>
          </p:cNvSpPr>
          <p:nvPr>
            <p:ph type="ctrTitle"/>
          </p:nvPr>
        </p:nvSpPr>
        <p:spPr>
          <a:xfrm>
            <a:off x="817581" y="116632"/>
            <a:ext cx="7175351" cy="6480720"/>
          </a:xfrm>
        </p:spPr>
        <p:txBody>
          <a:bodyPr/>
          <a:lstStyle/>
          <a:p>
            <a:pPr algn="ctr"/>
            <a:r>
              <a:rPr lang="ru-RU" sz="2800" dirty="0">
                <a:effectLst/>
              </a:rPr>
              <a:t>З д о р о в а я     С е м ь я.</a:t>
            </a:r>
            <a:br>
              <a:rPr lang="ru-RU" sz="2800" dirty="0">
                <a:effectLst/>
              </a:rPr>
            </a:br>
            <a:r>
              <a:rPr lang="ru-RU" sz="2800" dirty="0">
                <a:effectLst/>
              </a:rPr>
              <a:t> </a:t>
            </a:r>
            <a:br>
              <a:rPr lang="ru-RU" sz="2800" dirty="0">
                <a:effectLst/>
              </a:rPr>
            </a:br>
            <a:r>
              <a:rPr lang="ru-RU" sz="2800" dirty="0">
                <a:effectLst/>
              </a:rPr>
              <a:t>План:</a:t>
            </a:r>
            <a:br>
              <a:rPr lang="ru-RU" sz="2800" dirty="0">
                <a:effectLst/>
              </a:rPr>
            </a:br>
            <a:r>
              <a:rPr lang="ru-RU" sz="2800" dirty="0">
                <a:effectLst/>
              </a:rPr>
              <a:t> </a:t>
            </a:r>
            <a:br>
              <a:rPr lang="ru-RU" sz="2800" dirty="0">
                <a:effectLst/>
              </a:rPr>
            </a:br>
            <a:r>
              <a:rPr lang="ru-RU" sz="2800" i="1" dirty="0">
                <a:effectLst/>
              </a:rPr>
              <a:t>1. Введение. Понятие «семья»</a:t>
            </a:r>
            <a:r>
              <a:rPr lang="ru-RU" sz="2800" dirty="0">
                <a:effectLst/>
              </a:rPr>
              <a:t/>
            </a:r>
            <a:br>
              <a:rPr lang="ru-RU" sz="2800" dirty="0">
                <a:effectLst/>
              </a:rPr>
            </a:br>
            <a:r>
              <a:rPr lang="ru-RU" sz="2800" i="1" dirty="0">
                <a:effectLst/>
              </a:rPr>
              <a:t> </a:t>
            </a:r>
            <a:r>
              <a:rPr lang="ru-RU" sz="2800" dirty="0">
                <a:effectLst/>
              </a:rPr>
              <a:t/>
            </a:r>
            <a:br>
              <a:rPr lang="ru-RU" sz="2800" dirty="0">
                <a:effectLst/>
              </a:rPr>
            </a:br>
            <a:r>
              <a:rPr lang="ru-RU" sz="2800" i="1" dirty="0">
                <a:effectLst/>
              </a:rPr>
              <a:t>2.Зачем нужна семья?</a:t>
            </a:r>
            <a:r>
              <a:rPr lang="ru-RU" sz="2800" dirty="0">
                <a:effectLst/>
              </a:rPr>
              <a:t/>
            </a:r>
            <a:br>
              <a:rPr lang="ru-RU" sz="2800" dirty="0">
                <a:effectLst/>
              </a:rPr>
            </a:br>
            <a:r>
              <a:rPr lang="ru-RU" sz="2800" dirty="0">
                <a:effectLst/>
              </a:rPr>
              <a:t> </a:t>
            </a:r>
            <a:br>
              <a:rPr lang="ru-RU" sz="2800" dirty="0">
                <a:effectLst/>
              </a:rPr>
            </a:br>
            <a:r>
              <a:rPr lang="ru-RU" sz="2800" i="1" dirty="0" smtClean="0">
                <a:effectLst/>
              </a:rPr>
              <a:t>3. </a:t>
            </a:r>
            <a:r>
              <a:rPr lang="ru-RU" sz="2800" i="1" dirty="0">
                <a:effectLst/>
              </a:rPr>
              <a:t>Рождение и распад семьи. Предпосылки и причины</a:t>
            </a:r>
            <a:r>
              <a:rPr lang="ru-RU" sz="2800" dirty="0">
                <a:effectLst/>
              </a:rPr>
              <a:t/>
            </a:r>
            <a:br>
              <a:rPr lang="ru-RU" sz="2800" dirty="0">
                <a:effectLst/>
              </a:rPr>
            </a:br>
            <a:r>
              <a:rPr lang="ru-RU" sz="2800" dirty="0">
                <a:effectLst/>
              </a:rPr>
              <a:t> </a:t>
            </a:r>
            <a:br>
              <a:rPr lang="ru-RU" sz="2800" dirty="0">
                <a:effectLst/>
              </a:rPr>
            </a:br>
            <a:r>
              <a:rPr lang="ru-RU" sz="2800" i="1" dirty="0">
                <a:effectLst/>
              </a:rPr>
              <a:t>4. Распад семьи</a:t>
            </a:r>
            <a:r>
              <a:rPr lang="ru-RU" sz="2800" dirty="0">
                <a:effectLst/>
              </a:rPr>
              <a:t/>
            </a:r>
            <a:br>
              <a:rPr lang="ru-RU" sz="2800" dirty="0">
                <a:effectLst/>
              </a:rPr>
            </a:br>
            <a:r>
              <a:rPr lang="ru-RU" sz="2800" dirty="0">
                <a:effectLst/>
              </a:rPr>
              <a:t> </a:t>
            </a:r>
            <a:br>
              <a:rPr lang="ru-RU" sz="2800" dirty="0">
                <a:effectLst/>
              </a:rPr>
            </a:br>
            <a:endParaRPr lang="ru-RU" sz="2800" dirty="0"/>
          </a:p>
        </p:txBody>
      </p:sp>
    </p:spTree>
    <p:extLst>
      <p:ext uri="{BB962C8B-B14F-4D97-AF65-F5344CB8AC3E}">
        <p14:creationId xmlns:p14="http://schemas.microsoft.com/office/powerpoint/2010/main" xmlns="" val="556574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a:p>
        </p:txBody>
      </p:sp>
      <p:sp>
        <p:nvSpPr>
          <p:cNvPr id="2" name="Заголовок 1"/>
          <p:cNvSpPr>
            <a:spLocks noGrp="1"/>
          </p:cNvSpPr>
          <p:nvPr>
            <p:ph type="ctrTitle"/>
          </p:nvPr>
        </p:nvSpPr>
        <p:spPr>
          <a:xfrm>
            <a:off x="179512" y="116632"/>
            <a:ext cx="8784975" cy="6552727"/>
          </a:xfrm>
        </p:spPr>
        <p:txBody>
          <a:bodyPr/>
          <a:lstStyle/>
          <a:p>
            <a:r>
              <a:rPr lang="ru-RU" sz="2400" i="1" dirty="0">
                <a:effectLst/>
              </a:rPr>
              <a:t>Главное в отношениях</a:t>
            </a:r>
            <a:r>
              <a:rPr lang="ru-RU" sz="2400" dirty="0">
                <a:effectLst/>
              </a:rPr>
              <a:t> между мужем и женой – вовсе не черты характера, а </a:t>
            </a:r>
            <a:r>
              <a:rPr lang="ru-RU" sz="2400" i="1" dirty="0">
                <a:effectLst/>
              </a:rPr>
              <a:t>высота нравственной позиции каждого супруга</a:t>
            </a:r>
            <a:r>
              <a:rPr lang="ru-RU" sz="2400" dirty="0">
                <a:effectLst/>
              </a:rPr>
              <a:t>. Если муж и жена заботятся друг о друге, если интересы партнера для каждого из них не менее важны, чем собственные, им не грозит развод. Если же кто – то из супругов считает, что его желания всегда </a:t>
            </a:r>
            <a:r>
              <a:rPr lang="ru-RU" sz="2400" dirty="0" err="1" smtClean="0">
                <a:effectLst/>
              </a:rPr>
              <a:t>важнее,добра</a:t>
            </a:r>
            <a:r>
              <a:rPr lang="ru-RU" sz="2400" dirty="0" smtClean="0">
                <a:effectLst/>
              </a:rPr>
              <a:t> </a:t>
            </a:r>
            <a:r>
              <a:rPr lang="ru-RU" sz="2400" dirty="0">
                <a:effectLst/>
              </a:rPr>
              <a:t>не жди. Не очень хороша и другая позиция – когда человек все отдает другому. Приходит время, и он начинает считать себя обойденным, жертвой. Начинаются упреки. Для того чтобы последовательно придерживаться этой позиции, человек должен расценивать свои поступки не как жертвы, а научиться видеть в них источник радости и удовольствия.</a:t>
            </a:r>
            <a:br>
              <a:rPr lang="ru-RU" sz="2400" dirty="0">
                <a:effectLst/>
              </a:rPr>
            </a:br>
            <a:endParaRPr lang="ru-RU" sz="2400" dirty="0"/>
          </a:p>
        </p:txBody>
      </p:sp>
    </p:spTree>
    <p:extLst>
      <p:ext uri="{BB962C8B-B14F-4D97-AF65-F5344CB8AC3E}">
        <p14:creationId xmlns:p14="http://schemas.microsoft.com/office/powerpoint/2010/main" xmlns="" val="1979738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a:p>
        </p:txBody>
      </p:sp>
      <p:sp>
        <p:nvSpPr>
          <p:cNvPr id="2" name="Заголовок 1"/>
          <p:cNvSpPr>
            <a:spLocks noGrp="1"/>
          </p:cNvSpPr>
          <p:nvPr>
            <p:ph type="ctrTitle"/>
          </p:nvPr>
        </p:nvSpPr>
        <p:spPr>
          <a:xfrm>
            <a:off x="1" y="0"/>
            <a:ext cx="8964488" cy="6597352"/>
          </a:xfrm>
        </p:spPr>
        <p:txBody>
          <a:bodyPr/>
          <a:lstStyle/>
          <a:p>
            <a:r>
              <a:rPr lang="ru-RU" sz="2400" dirty="0">
                <a:effectLst/>
              </a:rPr>
              <a:t>Источником противоречий в семье может быть - сам брак по любви, так как он связан с высокими требованиями к друг к другу. Если осуществить их не удается, в семье возникают конфликты.</a:t>
            </a:r>
            <a:br>
              <a:rPr lang="ru-RU" sz="2400" dirty="0">
                <a:effectLst/>
              </a:rPr>
            </a:br>
            <a:r>
              <a:rPr lang="ru-RU" sz="2400" dirty="0" smtClean="0">
                <a:effectLst/>
              </a:rPr>
              <a:t>Совершенно </a:t>
            </a:r>
            <a:r>
              <a:rPr lang="ru-RU" sz="2400" dirty="0">
                <a:effectLst/>
              </a:rPr>
              <a:t>бесконфликтных семей не бывает. Более того, мнение, будто в счастливых семьях не должно быть ссор и разногласий, нередко наносит прямой вред, ибо, отталкиваясь от него, супруги, особенно молодые, драматизируют любую ситуацию, зачастую считая, что единственный путь ее разрешения – развод.</a:t>
            </a:r>
            <a:r>
              <a:rPr lang="ru-RU" dirty="0">
                <a:effectLst/>
              </a:rPr>
              <a:t/>
            </a:r>
            <a:br>
              <a:rPr lang="ru-RU" dirty="0">
                <a:effectLst/>
              </a:rPr>
            </a:br>
            <a:r>
              <a:rPr lang="ru-RU" sz="2400" dirty="0">
                <a:effectLst/>
              </a:rPr>
              <a:t>Одним из основных условий разрешения конфликтов в семье является обоюдное желание супругов сохранить брак, их гражданская и нравственная зрелость. Определенную роль играет и изменение условий, в которых живет семья, если они создают почву для ссор.</a:t>
            </a:r>
            <a:r>
              <a:rPr lang="ru-RU" dirty="0">
                <a:effectLst/>
              </a:rPr>
              <a:t/>
            </a:r>
            <a:br>
              <a:rPr lang="ru-RU" dirty="0">
                <a:effectLst/>
              </a:rPr>
            </a:br>
            <a:endParaRPr lang="ru-RU" dirty="0"/>
          </a:p>
        </p:txBody>
      </p:sp>
    </p:spTree>
    <p:extLst>
      <p:ext uri="{BB962C8B-B14F-4D97-AF65-F5344CB8AC3E}">
        <p14:creationId xmlns:p14="http://schemas.microsoft.com/office/powerpoint/2010/main" xmlns="" val="1979738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a:p>
        </p:txBody>
      </p:sp>
      <p:sp>
        <p:nvSpPr>
          <p:cNvPr id="2" name="Заголовок 1"/>
          <p:cNvSpPr>
            <a:spLocks noGrp="1"/>
          </p:cNvSpPr>
          <p:nvPr>
            <p:ph type="ctrTitle"/>
          </p:nvPr>
        </p:nvSpPr>
        <p:spPr>
          <a:xfrm>
            <a:off x="251521" y="188640"/>
            <a:ext cx="8712968" cy="6480720"/>
          </a:xfrm>
        </p:spPr>
        <p:txBody>
          <a:bodyPr/>
          <a:lstStyle/>
          <a:p>
            <a:r>
              <a:rPr lang="ru-RU" sz="2400" dirty="0">
                <a:effectLst/>
              </a:rPr>
              <a:t>Для того чтобы жить дружно, супругам нужно осознать тот факт, что удовлетворение личных потребностей в семье происходит через свершение определенных коллективных социальных преобразований, объективная логика которых подчиняет себе более или менее полное удовлетворение личных потребностей. Потребности семьи должны стать потребностями каждого ее члена. При этом свои поступки следует рассматривать не как совокупность жертв и уступок, а видеть в этом необходимое условие личного счастья.</a:t>
            </a:r>
            <a:r>
              <a:rPr lang="ru-RU" dirty="0">
                <a:effectLst/>
              </a:rPr>
              <a:t/>
            </a:r>
            <a:br>
              <a:rPr lang="ru-RU" dirty="0">
                <a:effectLst/>
              </a:rPr>
            </a:br>
            <a:endParaRPr lang="ru-RU" dirty="0"/>
          </a:p>
        </p:txBody>
      </p:sp>
    </p:spTree>
    <p:extLst>
      <p:ext uri="{BB962C8B-B14F-4D97-AF65-F5344CB8AC3E}">
        <p14:creationId xmlns:p14="http://schemas.microsoft.com/office/powerpoint/2010/main" xmlns="" val="2806654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1412776"/>
            <a:ext cx="8640959" cy="5256583"/>
          </a:xfrm>
        </p:spPr>
        <p:txBody>
          <a:bodyPr/>
          <a:lstStyle/>
          <a:p>
            <a:endParaRPr lang="ru-RU" dirty="0"/>
          </a:p>
        </p:txBody>
      </p:sp>
      <p:sp>
        <p:nvSpPr>
          <p:cNvPr id="2" name="Заголовок 1"/>
          <p:cNvSpPr>
            <a:spLocks noGrp="1"/>
          </p:cNvSpPr>
          <p:nvPr>
            <p:ph type="ctrTitle"/>
          </p:nvPr>
        </p:nvSpPr>
        <p:spPr>
          <a:xfrm>
            <a:off x="179513" y="188641"/>
            <a:ext cx="8964488" cy="1368152"/>
          </a:xfrm>
        </p:spPr>
        <p:txBody>
          <a:bodyPr/>
          <a:lstStyle/>
          <a:p>
            <a:r>
              <a:rPr lang="ru-RU" sz="2800" i="1" dirty="0">
                <a:effectLst/>
              </a:rPr>
              <a:t>5.Здоровье ребенка и факторы семьи в сохранении его здоровья.</a:t>
            </a:r>
            <a:r>
              <a:rPr lang="ru-RU" sz="2800" dirty="0">
                <a:effectLst/>
              </a:rPr>
              <a:t/>
            </a:r>
            <a:br>
              <a:rPr lang="ru-RU" sz="2800" dirty="0">
                <a:effectLst/>
              </a:rPr>
            </a:br>
            <a:endParaRPr lang="ru-RU" sz="2800" dirty="0"/>
          </a:p>
        </p:txBody>
      </p:sp>
      <p:pic>
        <p:nvPicPr>
          <p:cNvPr id="5122" name="Picture 2" descr="C:\Users\СЕВАРА\Desktop\валеология\imgpreview (4).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95536" y="1556792"/>
            <a:ext cx="8208912" cy="511256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806654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a:p>
        </p:txBody>
      </p:sp>
      <p:sp>
        <p:nvSpPr>
          <p:cNvPr id="2" name="Заголовок 1"/>
          <p:cNvSpPr>
            <a:spLocks noGrp="1"/>
          </p:cNvSpPr>
          <p:nvPr>
            <p:ph type="ctrTitle"/>
          </p:nvPr>
        </p:nvSpPr>
        <p:spPr>
          <a:xfrm>
            <a:off x="0" y="0"/>
            <a:ext cx="8964489" cy="6858000"/>
          </a:xfrm>
        </p:spPr>
        <p:txBody>
          <a:bodyPr/>
          <a:lstStyle/>
          <a:p>
            <a:r>
              <a:rPr lang="ru-RU" sz="2400" i="1" dirty="0">
                <a:effectLst/>
              </a:rPr>
              <a:t>Растить ребенка трудно, но это самый творческий труд, несущий радость и вам, и вашему малышу. Вы еще не научились понимать его движения, крик, мимику. Но вы уже «настроились на его волну», ищете возможные книги об уходе за ребенком, о воспитании, советуетесь со знакомыми.</a:t>
            </a:r>
            <a:r>
              <a:rPr lang="ru-RU" dirty="0">
                <a:effectLst/>
              </a:rPr>
              <a:t/>
            </a:r>
            <a:br>
              <a:rPr lang="ru-RU" dirty="0">
                <a:effectLst/>
              </a:rPr>
            </a:br>
            <a:r>
              <a:rPr lang="ru-RU" sz="2400" dirty="0" smtClean="0">
                <a:effectLst/>
              </a:rPr>
              <a:t/>
            </a:r>
            <a:br>
              <a:rPr lang="ru-RU" sz="2400" dirty="0" smtClean="0">
                <a:effectLst/>
              </a:rPr>
            </a:br>
            <a:r>
              <a:rPr lang="ru-RU" sz="2400" dirty="0" smtClean="0">
                <a:effectLst/>
              </a:rPr>
              <a:t>Основы </a:t>
            </a:r>
            <a:r>
              <a:rPr lang="ru-RU" sz="2400" dirty="0">
                <a:effectLst/>
              </a:rPr>
              <a:t>здоровья закладываются задолго до его рождения! Поэтому учиться материнству и отцовству следует не с того момента, когда появилась необходимость пеленать новорожденного. И даже не со дня свадьбы. Раньше! К тому времени, когда на руках у девушки и юноши засверкают золотом обручальные кольца, они должны иметь грамотное представление о супружестве, о зарождении, формировании и охране здоровья их будущего малыша, его последующем развитии и воспитании.</a:t>
            </a:r>
            <a:r>
              <a:rPr lang="ru-RU" dirty="0">
                <a:effectLst/>
              </a:rPr>
              <a:t/>
            </a:r>
            <a:br>
              <a:rPr lang="ru-RU" dirty="0">
                <a:effectLst/>
              </a:rPr>
            </a:br>
            <a:endParaRPr lang="ru-RU" dirty="0"/>
          </a:p>
        </p:txBody>
      </p:sp>
    </p:spTree>
    <p:extLst>
      <p:ext uri="{BB962C8B-B14F-4D97-AF65-F5344CB8AC3E}">
        <p14:creationId xmlns:p14="http://schemas.microsoft.com/office/powerpoint/2010/main" xmlns="" val="2806654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a:p>
        </p:txBody>
      </p:sp>
      <p:sp>
        <p:nvSpPr>
          <p:cNvPr id="2" name="Заголовок 1"/>
          <p:cNvSpPr>
            <a:spLocks noGrp="1"/>
          </p:cNvSpPr>
          <p:nvPr>
            <p:ph type="ctrTitle"/>
          </p:nvPr>
        </p:nvSpPr>
        <p:spPr>
          <a:xfrm>
            <a:off x="179512" y="0"/>
            <a:ext cx="8784975" cy="6669360"/>
          </a:xfrm>
        </p:spPr>
        <p:txBody>
          <a:bodyPr/>
          <a:lstStyle/>
          <a:p>
            <a:r>
              <a:rPr lang="ru-RU" sz="2400" dirty="0">
                <a:effectLst/>
              </a:rPr>
              <a:t>Счастье семьи во многом зависит от здоровья появившегося в ней ребенка, от того, насколько он желанен супругам. Поэтому молодые люди, создавшие семью, должны планировать рождение ребенка, готовиться к нему заранее. Ведь с его появлением в молодой семье возникает целый комплекс проблем – материальных, хозяйственных, организационных и прочих. Супругам необходимо все продумать до мелочей. Потому что здесь речь идет уже о счастье и здоровье будущего члена семьи. Прежде всего молодым необходимо оценить состояние своего </a:t>
            </a:r>
            <a:r>
              <a:rPr lang="ru-RU" sz="2400" dirty="0" smtClean="0">
                <a:effectLst/>
              </a:rPr>
              <a:t>здоровья. </a:t>
            </a:r>
            <a:br>
              <a:rPr lang="ru-RU" sz="2400" dirty="0" smtClean="0">
                <a:effectLst/>
              </a:rPr>
            </a:br>
            <a:r>
              <a:rPr lang="ru-RU" sz="2400" dirty="0" smtClean="0">
                <a:effectLst/>
              </a:rPr>
              <a:t/>
            </a:r>
            <a:br>
              <a:rPr lang="ru-RU" sz="2400" dirty="0" smtClean="0">
                <a:effectLst/>
              </a:rPr>
            </a:br>
            <a:r>
              <a:rPr lang="ru-RU" sz="2400" dirty="0" smtClean="0">
                <a:effectLst/>
              </a:rPr>
              <a:t>Болезни</a:t>
            </a:r>
            <a:r>
              <a:rPr lang="ru-RU" sz="2400" dirty="0">
                <a:effectLst/>
              </a:rPr>
              <a:t>, вредные привычки могут оказать неблагоприятное воздействие на развитие будущего ребенка.</a:t>
            </a:r>
            <a:br>
              <a:rPr lang="ru-RU" sz="2400" dirty="0">
                <a:effectLst/>
              </a:rPr>
            </a:br>
            <a:endParaRPr lang="ru-RU" sz="2400" dirty="0"/>
          </a:p>
        </p:txBody>
      </p:sp>
    </p:spTree>
    <p:extLst>
      <p:ext uri="{BB962C8B-B14F-4D97-AF65-F5344CB8AC3E}">
        <p14:creationId xmlns:p14="http://schemas.microsoft.com/office/powerpoint/2010/main" xmlns="" val="2806654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620688"/>
            <a:ext cx="8784975" cy="6237311"/>
          </a:xfrm>
        </p:spPr>
        <p:txBody>
          <a:bodyPr/>
          <a:lstStyle/>
          <a:p>
            <a:endParaRPr lang="ru-RU" dirty="0"/>
          </a:p>
        </p:txBody>
      </p:sp>
      <p:sp>
        <p:nvSpPr>
          <p:cNvPr id="2" name="Заголовок 1"/>
          <p:cNvSpPr>
            <a:spLocks noGrp="1"/>
          </p:cNvSpPr>
          <p:nvPr>
            <p:ph type="ctrTitle"/>
          </p:nvPr>
        </p:nvSpPr>
        <p:spPr>
          <a:xfrm>
            <a:off x="179512" y="1"/>
            <a:ext cx="8784975" cy="1052736"/>
          </a:xfrm>
        </p:spPr>
        <p:txBody>
          <a:bodyPr/>
          <a:lstStyle/>
          <a:p>
            <a:pPr algn="ctr"/>
            <a:r>
              <a:rPr lang="ru-RU" sz="2800" i="1" dirty="0">
                <a:effectLst/>
              </a:rPr>
              <a:t>6. Питание беременной женщины.</a:t>
            </a:r>
            <a:r>
              <a:rPr lang="ru-RU" sz="2800" dirty="0">
                <a:effectLst/>
              </a:rPr>
              <a:t/>
            </a:r>
            <a:br>
              <a:rPr lang="ru-RU" sz="2800" dirty="0">
                <a:effectLst/>
              </a:rPr>
            </a:br>
            <a:endParaRPr lang="ru-RU" sz="2800" dirty="0"/>
          </a:p>
        </p:txBody>
      </p:sp>
      <p:pic>
        <p:nvPicPr>
          <p:cNvPr id="6146" name="Picture 2" descr="C:\Users\СЕВАРА\Desktop\IMG-20130225-WA00010001.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763688" y="692696"/>
            <a:ext cx="5976664" cy="616530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806654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6146"/>
                                        </p:tgtEl>
                                        <p:attrNameLst>
                                          <p:attrName>style.visibility</p:attrName>
                                        </p:attrNameLst>
                                      </p:cBhvr>
                                      <p:to>
                                        <p:strVal val="visible"/>
                                      </p:to>
                                    </p:set>
                                    <p:animEffect transition="in" filter="fade">
                                      <p:cBhvr>
                                        <p:cTn id="13" dur="5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sz="quarter" idx="13"/>
          </p:nvPr>
        </p:nvSpPr>
        <p:spPr>
          <a:xfrm>
            <a:off x="179512" y="116632"/>
            <a:ext cx="8964488" cy="6741368"/>
          </a:xfrm>
        </p:spPr>
        <p:txBody>
          <a:bodyPr>
            <a:normAutofit/>
          </a:bodyPr>
          <a:lstStyle/>
          <a:p>
            <a:r>
              <a:rPr lang="ru-RU" b="1" dirty="0"/>
              <a:t>Последние 2 – 3 десятилетия важную роль отводят питанию беременной женщины. Рациональное питание наряду с такими мерами, как правильный режим, исключение физических нагрузок, стрессовых ситуаций, является важным условием благоприятного течения беременности, нормального развития плода и новорожденного. </a:t>
            </a:r>
            <a:endParaRPr lang="ru-RU" b="1" dirty="0" smtClean="0"/>
          </a:p>
          <a:p>
            <a:endParaRPr lang="ru-RU" b="1" dirty="0" smtClean="0"/>
          </a:p>
          <a:p>
            <a:r>
              <a:rPr lang="ru-RU" b="1" dirty="0" smtClean="0"/>
              <a:t>Более </a:t>
            </a:r>
            <a:r>
              <a:rPr lang="ru-RU" b="1" dirty="0"/>
              <a:t>того, известно, что при правильном питании матери у ребенка не наблюдаются нарушения обмена веществ, заболевания кожи слизистых оболочек. При неправильном питании значительно чаще случаются выкидыши, преждевременные роды, рождение детей с низкой массой тела и различными отклонениями в состоянии здоровья</a:t>
            </a:r>
            <a:r>
              <a:rPr lang="ru-RU" b="1" dirty="0" smtClean="0"/>
              <a:t>.</a:t>
            </a:r>
          </a:p>
          <a:p>
            <a:endParaRPr lang="ru-RU" dirty="0" smtClean="0"/>
          </a:p>
          <a:p>
            <a:r>
              <a:rPr lang="ru-RU" b="1" dirty="0"/>
              <a:t>Каковы же требования к питанию беременной? Оно должно быть достаточным, полноценным, не избыточным и не обильным.</a:t>
            </a:r>
            <a:endParaRPr lang="ru-RU" dirty="0"/>
          </a:p>
          <a:p>
            <a:endParaRPr lang="ru-RU" dirty="0"/>
          </a:p>
        </p:txBody>
      </p:sp>
    </p:spTree>
    <p:extLst>
      <p:ext uri="{BB962C8B-B14F-4D97-AF65-F5344CB8AC3E}">
        <p14:creationId xmlns:p14="http://schemas.microsoft.com/office/powerpoint/2010/main" xmlns="" val="3445135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sz="quarter" idx="13"/>
          </p:nvPr>
        </p:nvSpPr>
        <p:spPr>
          <a:xfrm>
            <a:off x="179512" y="116632"/>
            <a:ext cx="8784976" cy="6552728"/>
          </a:xfrm>
        </p:spPr>
        <p:txBody>
          <a:bodyPr>
            <a:normAutofit lnSpcReduction="10000"/>
          </a:bodyPr>
          <a:lstStyle/>
          <a:p>
            <a:r>
              <a:rPr lang="ru-RU" b="1" dirty="0"/>
              <a:t>Необходимо помнить, что принимать лекарства беременная женщина должна только по назначению врача и в дозах, прописанных им. Даже витамины, таблетки от головной боли, ацетилсалициловая кислота и ее производные, препараты кальция иногда оказывают нежелательное воздействие на плод. Необратимые последствия могут вызвать все виды облучения (рентгеновское, ультрафиолетовое, солнечный загар</a:t>
            </a:r>
            <a:r>
              <a:rPr lang="ru-RU" b="1" dirty="0" smtClean="0"/>
              <a:t>).</a:t>
            </a:r>
          </a:p>
          <a:p>
            <a:endParaRPr lang="ru-RU" dirty="0"/>
          </a:p>
          <a:p>
            <a:r>
              <a:rPr lang="ru-RU" b="1" dirty="0"/>
              <a:t>Беременной женщине рекомендуется 4 – разовое питание (по возможности в одни и те же часы). Калорийность пищевого рациона надо распределить так, чтобы во второй половине дня пищевая нагрузка была меньше: завтрак - 30 процентов, обед – 40, полдник – 10, ужин – 20 процентов суточной калорийности. Блюда из мяса и рыбы лучше включить в меню в первой половине дня, молочные продукты – во второй и вечером. Последний прием пищи за 2 – 3 часа до сна.</a:t>
            </a:r>
            <a:endParaRPr lang="ru-RU" dirty="0"/>
          </a:p>
          <a:p>
            <a:pPr marL="45720" indent="0">
              <a:buNone/>
            </a:pPr>
            <a:r>
              <a:rPr lang="ru-RU" b="1" dirty="0"/>
              <a:t/>
            </a:r>
            <a:br>
              <a:rPr lang="ru-RU" b="1" dirty="0"/>
            </a:br>
            <a:endParaRPr lang="ru-RU" dirty="0"/>
          </a:p>
        </p:txBody>
      </p:sp>
    </p:spTree>
    <p:extLst>
      <p:ext uri="{BB962C8B-B14F-4D97-AF65-F5344CB8AC3E}">
        <p14:creationId xmlns:p14="http://schemas.microsoft.com/office/powerpoint/2010/main" xmlns="" val="37969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down)">
                                      <p:cBhvr>
                                        <p:cTn id="25" dur="580">
                                          <p:stCondLst>
                                            <p:cond delay="0"/>
                                          </p:stCondLst>
                                        </p:cTn>
                                        <p:tgtEl>
                                          <p:spTgt spid="3">
                                            <p:txEl>
                                              <p:pRg st="2" end="2"/>
                                            </p:txEl>
                                          </p:spTgt>
                                        </p:tgtEl>
                                      </p:cBhvr>
                                    </p:animEffect>
                                    <p:anim calcmode="lin" valueType="num">
                                      <p:cBhvr>
                                        <p:cTn id="2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2" end="2"/>
                                            </p:txEl>
                                          </p:spTgt>
                                        </p:tgtEl>
                                      </p:cBhvr>
                                      <p:to x="100000" y="60000"/>
                                    </p:animScale>
                                    <p:animScale>
                                      <p:cBhvr>
                                        <p:cTn id="32" dur="166" decel="50000">
                                          <p:stCondLst>
                                            <p:cond delay="676"/>
                                          </p:stCondLst>
                                        </p:cTn>
                                        <p:tgtEl>
                                          <p:spTgt spid="3">
                                            <p:txEl>
                                              <p:pRg st="2" end="2"/>
                                            </p:txEl>
                                          </p:spTgt>
                                        </p:tgtEl>
                                      </p:cBhvr>
                                      <p:to x="100000" y="100000"/>
                                    </p:animScale>
                                    <p:animScale>
                                      <p:cBhvr>
                                        <p:cTn id="33" dur="26">
                                          <p:stCondLst>
                                            <p:cond delay="1312"/>
                                          </p:stCondLst>
                                        </p:cTn>
                                        <p:tgtEl>
                                          <p:spTgt spid="3">
                                            <p:txEl>
                                              <p:pRg st="2" end="2"/>
                                            </p:txEl>
                                          </p:spTgt>
                                        </p:tgtEl>
                                      </p:cBhvr>
                                      <p:to x="100000" y="80000"/>
                                    </p:animScale>
                                    <p:animScale>
                                      <p:cBhvr>
                                        <p:cTn id="34" dur="166" decel="50000">
                                          <p:stCondLst>
                                            <p:cond delay="1338"/>
                                          </p:stCondLst>
                                        </p:cTn>
                                        <p:tgtEl>
                                          <p:spTgt spid="3">
                                            <p:txEl>
                                              <p:pRg st="2" end="2"/>
                                            </p:txEl>
                                          </p:spTgt>
                                        </p:tgtEl>
                                      </p:cBhvr>
                                      <p:to x="100000" y="100000"/>
                                    </p:animScale>
                                    <p:animScale>
                                      <p:cBhvr>
                                        <p:cTn id="35" dur="26">
                                          <p:stCondLst>
                                            <p:cond delay="1642"/>
                                          </p:stCondLst>
                                        </p:cTn>
                                        <p:tgtEl>
                                          <p:spTgt spid="3">
                                            <p:txEl>
                                              <p:pRg st="2" end="2"/>
                                            </p:txEl>
                                          </p:spTgt>
                                        </p:tgtEl>
                                      </p:cBhvr>
                                      <p:to x="100000" y="90000"/>
                                    </p:animScale>
                                    <p:animScale>
                                      <p:cBhvr>
                                        <p:cTn id="36" dur="166" decel="50000">
                                          <p:stCondLst>
                                            <p:cond delay="1668"/>
                                          </p:stCondLst>
                                        </p:cTn>
                                        <p:tgtEl>
                                          <p:spTgt spid="3">
                                            <p:txEl>
                                              <p:pRg st="2" end="2"/>
                                            </p:txEl>
                                          </p:spTgt>
                                        </p:tgtEl>
                                      </p:cBhvr>
                                      <p:to x="100000" y="100000"/>
                                    </p:animScale>
                                    <p:animScale>
                                      <p:cBhvr>
                                        <p:cTn id="37" dur="26">
                                          <p:stCondLst>
                                            <p:cond delay="1808"/>
                                          </p:stCondLst>
                                        </p:cTn>
                                        <p:tgtEl>
                                          <p:spTgt spid="3">
                                            <p:txEl>
                                              <p:pRg st="2" end="2"/>
                                            </p:txEl>
                                          </p:spTgt>
                                        </p:tgtEl>
                                      </p:cBhvr>
                                      <p:to x="100000" y="95000"/>
                                    </p:animScale>
                                    <p:animScale>
                                      <p:cBhvr>
                                        <p:cTn id="38" dur="166" decel="50000">
                                          <p:stCondLst>
                                            <p:cond delay="1834"/>
                                          </p:stCondLst>
                                        </p:cTn>
                                        <p:tgtEl>
                                          <p:spTgt spid="3">
                                            <p:txEl>
                                              <p:pRg st="2" end="2"/>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wipe(down)">
                                      <p:cBhvr>
                                        <p:cTn id="43" dur="580">
                                          <p:stCondLst>
                                            <p:cond delay="0"/>
                                          </p:stCondLst>
                                        </p:cTn>
                                        <p:tgtEl>
                                          <p:spTgt spid="3">
                                            <p:txEl>
                                              <p:pRg st="3" end="3"/>
                                            </p:txEl>
                                          </p:spTgt>
                                        </p:tgtEl>
                                      </p:cBhvr>
                                    </p:animEffect>
                                    <p:anim calcmode="lin" valueType="num">
                                      <p:cBhvr>
                                        <p:cTn id="44"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3" end="3"/>
                                            </p:txEl>
                                          </p:spTgt>
                                        </p:tgtEl>
                                      </p:cBhvr>
                                      <p:to x="100000" y="60000"/>
                                    </p:animScale>
                                    <p:animScale>
                                      <p:cBhvr>
                                        <p:cTn id="50" dur="166" decel="50000">
                                          <p:stCondLst>
                                            <p:cond delay="676"/>
                                          </p:stCondLst>
                                        </p:cTn>
                                        <p:tgtEl>
                                          <p:spTgt spid="3">
                                            <p:txEl>
                                              <p:pRg st="3" end="3"/>
                                            </p:txEl>
                                          </p:spTgt>
                                        </p:tgtEl>
                                      </p:cBhvr>
                                      <p:to x="100000" y="100000"/>
                                    </p:animScale>
                                    <p:animScale>
                                      <p:cBhvr>
                                        <p:cTn id="51" dur="26">
                                          <p:stCondLst>
                                            <p:cond delay="1312"/>
                                          </p:stCondLst>
                                        </p:cTn>
                                        <p:tgtEl>
                                          <p:spTgt spid="3">
                                            <p:txEl>
                                              <p:pRg st="3" end="3"/>
                                            </p:txEl>
                                          </p:spTgt>
                                        </p:tgtEl>
                                      </p:cBhvr>
                                      <p:to x="100000" y="80000"/>
                                    </p:animScale>
                                    <p:animScale>
                                      <p:cBhvr>
                                        <p:cTn id="52" dur="166" decel="50000">
                                          <p:stCondLst>
                                            <p:cond delay="1338"/>
                                          </p:stCondLst>
                                        </p:cTn>
                                        <p:tgtEl>
                                          <p:spTgt spid="3">
                                            <p:txEl>
                                              <p:pRg st="3" end="3"/>
                                            </p:txEl>
                                          </p:spTgt>
                                        </p:tgtEl>
                                      </p:cBhvr>
                                      <p:to x="100000" y="100000"/>
                                    </p:animScale>
                                    <p:animScale>
                                      <p:cBhvr>
                                        <p:cTn id="53" dur="26">
                                          <p:stCondLst>
                                            <p:cond delay="1642"/>
                                          </p:stCondLst>
                                        </p:cTn>
                                        <p:tgtEl>
                                          <p:spTgt spid="3">
                                            <p:txEl>
                                              <p:pRg st="3" end="3"/>
                                            </p:txEl>
                                          </p:spTgt>
                                        </p:tgtEl>
                                      </p:cBhvr>
                                      <p:to x="100000" y="90000"/>
                                    </p:animScale>
                                    <p:animScale>
                                      <p:cBhvr>
                                        <p:cTn id="54" dur="166" decel="50000">
                                          <p:stCondLst>
                                            <p:cond delay="1668"/>
                                          </p:stCondLst>
                                        </p:cTn>
                                        <p:tgtEl>
                                          <p:spTgt spid="3">
                                            <p:txEl>
                                              <p:pRg st="3" end="3"/>
                                            </p:txEl>
                                          </p:spTgt>
                                        </p:tgtEl>
                                      </p:cBhvr>
                                      <p:to x="100000" y="100000"/>
                                    </p:animScale>
                                    <p:animScale>
                                      <p:cBhvr>
                                        <p:cTn id="55" dur="26">
                                          <p:stCondLst>
                                            <p:cond delay="1808"/>
                                          </p:stCondLst>
                                        </p:cTn>
                                        <p:tgtEl>
                                          <p:spTgt spid="3">
                                            <p:txEl>
                                              <p:pRg st="3" end="3"/>
                                            </p:txEl>
                                          </p:spTgt>
                                        </p:tgtEl>
                                      </p:cBhvr>
                                      <p:to x="100000" y="95000"/>
                                    </p:animScale>
                                    <p:animScale>
                                      <p:cBhvr>
                                        <p:cTn id="56"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692696"/>
            <a:ext cx="8964487" cy="5976664"/>
          </a:xfrm>
        </p:spPr>
        <p:txBody>
          <a:bodyPr/>
          <a:lstStyle/>
          <a:p>
            <a:endParaRPr lang="ru-RU" dirty="0"/>
          </a:p>
        </p:txBody>
      </p:sp>
      <p:sp>
        <p:nvSpPr>
          <p:cNvPr id="3" name="Объект 2"/>
          <p:cNvSpPr>
            <a:spLocks noGrp="1"/>
          </p:cNvSpPr>
          <p:nvPr>
            <p:ph sz="quarter" idx="13"/>
          </p:nvPr>
        </p:nvSpPr>
        <p:spPr>
          <a:xfrm>
            <a:off x="1143000" y="116632"/>
            <a:ext cx="6400800" cy="864096"/>
          </a:xfrm>
        </p:spPr>
        <p:txBody>
          <a:bodyPr/>
          <a:lstStyle/>
          <a:p>
            <a:pPr marL="45720" indent="0" algn="ctr">
              <a:buNone/>
            </a:pPr>
            <a:r>
              <a:rPr lang="ru-RU" sz="2800" b="1" i="1" dirty="0"/>
              <a:t>7. Здоровье отца и семья.</a:t>
            </a:r>
            <a:endParaRPr lang="ru-RU" sz="2800" dirty="0"/>
          </a:p>
          <a:p>
            <a:endParaRPr lang="ru-RU" dirty="0"/>
          </a:p>
        </p:txBody>
      </p:sp>
      <p:pic>
        <p:nvPicPr>
          <p:cNvPr id="7170" name="Picture 2" descr="C:\Users\СЕВАРА\Desktop\валеология\imgpreview.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95536" y="908720"/>
            <a:ext cx="8136904" cy="554461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505927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7170"/>
                                        </p:tgtEl>
                                        <p:attrNameLst>
                                          <p:attrName>style.visibility</p:attrName>
                                        </p:attrNameLst>
                                      </p:cBhvr>
                                      <p:to>
                                        <p:strVal val="visible"/>
                                      </p:to>
                                    </p:set>
                                    <p:animEffect transition="in" filter="fade">
                                      <p:cBhvr>
                                        <p:cTn id="12" dur="1000"/>
                                        <p:tgtEl>
                                          <p:spTgt spid="7170"/>
                                        </p:tgtEl>
                                      </p:cBhvr>
                                    </p:animEffect>
                                    <p:anim calcmode="lin" valueType="num">
                                      <p:cBhvr>
                                        <p:cTn id="13" dur="1000" fill="hold"/>
                                        <p:tgtEl>
                                          <p:spTgt spid="7170"/>
                                        </p:tgtEl>
                                        <p:attrNameLst>
                                          <p:attrName>ppt_x</p:attrName>
                                        </p:attrNameLst>
                                      </p:cBhvr>
                                      <p:tavLst>
                                        <p:tav tm="0">
                                          <p:val>
                                            <p:strVal val="#ppt_x"/>
                                          </p:val>
                                        </p:tav>
                                        <p:tav tm="100000">
                                          <p:val>
                                            <p:strVal val="#ppt_x"/>
                                          </p:val>
                                        </p:tav>
                                      </p:tavLst>
                                    </p:anim>
                                    <p:anim calcmode="lin" valueType="num">
                                      <p:cBhvr>
                                        <p:cTn id="14" dur="1000" fill="hold"/>
                                        <p:tgtEl>
                                          <p:spTgt spid="717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a:p>
        </p:txBody>
      </p:sp>
      <p:sp>
        <p:nvSpPr>
          <p:cNvPr id="2" name="Заголовок 1"/>
          <p:cNvSpPr>
            <a:spLocks noGrp="1"/>
          </p:cNvSpPr>
          <p:nvPr>
            <p:ph type="ctrTitle"/>
          </p:nvPr>
        </p:nvSpPr>
        <p:spPr>
          <a:xfrm>
            <a:off x="251521" y="548680"/>
            <a:ext cx="8280920" cy="5688632"/>
          </a:xfrm>
        </p:spPr>
        <p:txBody>
          <a:bodyPr/>
          <a:lstStyle/>
          <a:p>
            <a:pPr algn="ctr"/>
            <a:r>
              <a:rPr lang="ru-RU" sz="2800" i="1" dirty="0">
                <a:effectLst/>
              </a:rPr>
              <a:t>5. Здоровье ребенка и факторы семьи в сохранении его здоровья</a:t>
            </a:r>
            <a:r>
              <a:rPr lang="ru-RU" sz="2800" dirty="0">
                <a:effectLst/>
              </a:rPr>
              <a:t/>
            </a:r>
            <a:br>
              <a:rPr lang="ru-RU" sz="2800" dirty="0">
                <a:effectLst/>
              </a:rPr>
            </a:br>
            <a:r>
              <a:rPr lang="ru-RU" sz="2800" i="1" dirty="0">
                <a:effectLst/>
              </a:rPr>
              <a:t> </a:t>
            </a:r>
            <a:r>
              <a:rPr lang="ru-RU" sz="2800" dirty="0">
                <a:effectLst/>
              </a:rPr>
              <a:t/>
            </a:r>
            <a:br>
              <a:rPr lang="ru-RU" sz="2800" dirty="0">
                <a:effectLst/>
              </a:rPr>
            </a:br>
            <a:r>
              <a:rPr lang="ru-RU" sz="2800" dirty="0">
                <a:effectLst/>
              </a:rPr>
              <a:t/>
            </a:r>
            <a:br>
              <a:rPr lang="ru-RU" sz="2800" dirty="0">
                <a:effectLst/>
              </a:rPr>
            </a:br>
            <a:r>
              <a:rPr lang="ru-RU" sz="2800" i="1" dirty="0">
                <a:effectLst/>
              </a:rPr>
              <a:t>6. Питание беременной женщины</a:t>
            </a:r>
            <a:r>
              <a:rPr lang="ru-RU" sz="2800" dirty="0">
                <a:effectLst/>
              </a:rPr>
              <a:t/>
            </a:r>
            <a:br>
              <a:rPr lang="ru-RU" sz="2800" dirty="0">
                <a:effectLst/>
              </a:rPr>
            </a:br>
            <a:r>
              <a:rPr lang="ru-RU" sz="2800" i="1" dirty="0">
                <a:effectLst/>
              </a:rPr>
              <a:t> </a:t>
            </a:r>
            <a:r>
              <a:rPr lang="ru-RU" sz="2800" dirty="0">
                <a:effectLst/>
              </a:rPr>
              <a:t/>
            </a:r>
            <a:br>
              <a:rPr lang="ru-RU" sz="2800" dirty="0">
                <a:effectLst/>
              </a:rPr>
            </a:br>
            <a:r>
              <a:rPr lang="ru-RU" sz="2800" dirty="0">
                <a:effectLst/>
              </a:rPr>
              <a:t>7</a:t>
            </a:r>
            <a:r>
              <a:rPr lang="ru-RU" sz="2800" i="1" dirty="0">
                <a:effectLst/>
              </a:rPr>
              <a:t>. Здоровье отца и семьи</a:t>
            </a:r>
            <a:r>
              <a:rPr lang="ru-RU" sz="2800" dirty="0">
                <a:effectLst/>
              </a:rPr>
              <a:t/>
            </a:r>
            <a:br>
              <a:rPr lang="ru-RU" sz="2800" dirty="0">
                <a:effectLst/>
              </a:rPr>
            </a:br>
            <a:r>
              <a:rPr lang="ru-RU" sz="2800" i="1" dirty="0">
                <a:effectLst/>
              </a:rPr>
              <a:t> </a:t>
            </a:r>
            <a:r>
              <a:rPr lang="ru-RU" sz="2800" dirty="0">
                <a:effectLst/>
              </a:rPr>
              <a:t/>
            </a:r>
            <a:br>
              <a:rPr lang="ru-RU" sz="2800" dirty="0">
                <a:effectLst/>
              </a:rPr>
            </a:br>
            <a:r>
              <a:rPr lang="ru-RU" sz="2800" i="1" dirty="0">
                <a:effectLst/>
              </a:rPr>
              <a:t>8. Заключение</a:t>
            </a:r>
            <a:r>
              <a:rPr lang="ru-RU" sz="2800" dirty="0">
                <a:effectLst/>
              </a:rPr>
              <a:t/>
            </a:r>
            <a:br>
              <a:rPr lang="ru-RU" sz="2800" dirty="0">
                <a:effectLst/>
              </a:rPr>
            </a:br>
            <a:r>
              <a:rPr lang="ru-RU" sz="2800" i="1" dirty="0">
                <a:effectLst/>
              </a:rPr>
              <a:t> </a:t>
            </a:r>
            <a:r>
              <a:rPr lang="ru-RU" sz="2800" dirty="0">
                <a:effectLst/>
              </a:rPr>
              <a:t/>
            </a:r>
            <a:br>
              <a:rPr lang="ru-RU" sz="2800" dirty="0">
                <a:effectLst/>
              </a:rPr>
            </a:br>
            <a:endParaRPr lang="ru-RU" sz="2800" dirty="0"/>
          </a:p>
        </p:txBody>
      </p:sp>
    </p:spTree>
    <p:extLst>
      <p:ext uri="{BB962C8B-B14F-4D97-AF65-F5344CB8AC3E}">
        <p14:creationId xmlns:p14="http://schemas.microsoft.com/office/powerpoint/2010/main" xmlns="" val="556574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sz="quarter" idx="13"/>
          </p:nvPr>
        </p:nvSpPr>
        <p:spPr>
          <a:xfrm>
            <a:off x="9528" y="27608"/>
            <a:ext cx="8954959" cy="6830391"/>
          </a:xfrm>
        </p:spPr>
        <p:txBody>
          <a:bodyPr>
            <a:normAutofit/>
          </a:bodyPr>
          <a:lstStyle/>
          <a:p>
            <a:r>
              <a:rPr lang="ru-RU" b="1" dirty="0"/>
              <a:t>Влияет ли возраст мужчин на здоровье их детей и как? На этот счет когда – то да и сейчас существует немало заблуждений. Аристотель, например, утверждал, что лучший возраст для вступления в брак мужчин 37 лет (а представительниц прекрасного пола, заметим кстати, - 17 лет). Многие и сейчас искренне полагают: ничего плохого в том нет, если мужчине перевалило за 30 – 36, а он не обзаводится детьми. Успеет, ему ведь не рожать</a:t>
            </a:r>
            <a:r>
              <a:rPr lang="ru-RU" b="1" dirty="0" smtClean="0"/>
              <a:t>…</a:t>
            </a:r>
          </a:p>
          <a:p>
            <a:endParaRPr lang="ru-RU" dirty="0"/>
          </a:p>
          <a:p>
            <a:r>
              <a:rPr lang="ru-RU" b="1" dirty="0"/>
              <a:t>Когда же все - таки мужчине лучше всего следует становиться отцом, чтобы у него рождались здоровые, крепкие дети? В отношении нижней возрастной границы, кажется все ясно: не моложе 18 лет, как гласит закон. Но поскольку окончательное созревание организма мужчины происходит в 23 – 25 лет, этот возраст считается наиболее благоприятным для вступления в брак и отцовства.</a:t>
            </a:r>
            <a:endParaRPr lang="ru-RU" dirty="0"/>
          </a:p>
          <a:p>
            <a:endParaRPr lang="ru-RU" dirty="0"/>
          </a:p>
        </p:txBody>
      </p:sp>
    </p:spTree>
    <p:extLst>
      <p:ext uri="{BB962C8B-B14F-4D97-AF65-F5344CB8AC3E}">
        <p14:creationId xmlns:p14="http://schemas.microsoft.com/office/powerpoint/2010/main" xmlns="" val="3505927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sz="quarter" idx="13"/>
          </p:nvPr>
        </p:nvSpPr>
        <p:spPr>
          <a:xfrm>
            <a:off x="0" y="188640"/>
            <a:ext cx="9144000" cy="6480720"/>
          </a:xfrm>
        </p:spPr>
        <p:txBody>
          <a:bodyPr>
            <a:normAutofit/>
          </a:bodyPr>
          <a:lstStyle/>
          <a:p>
            <a:r>
              <a:rPr lang="ru-RU" b="1" dirty="0"/>
              <a:t>А какова верхняя граница и существует ли она? Значительный возраст мужчин повышает вероятность рождения болезненных детей, развития у них врожденный пороков и даже гибели плодов еще до появления на свет. Это при условии, что их матери – молодые женщины. Когда же в солидном возрасте оказываются оба родителя, вероятность появления хилого, отстающего в развитии ребенка увеличивается вдвойне. Так что и мужчине лучше всего до 30, максимум - до 35 лет надо обзавестись детьми</a:t>
            </a:r>
            <a:r>
              <a:rPr lang="ru-RU" b="1" dirty="0" smtClean="0"/>
              <a:t>.</a:t>
            </a:r>
          </a:p>
          <a:p>
            <a:endParaRPr lang="ru-RU" dirty="0"/>
          </a:p>
          <a:p>
            <a:r>
              <a:rPr lang="ru-RU" b="1" dirty="0"/>
              <a:t>Простой совет: задумал создать семью – проверься вначале у врачей. До того, как зарегистрирован  брак! Если после свадьбы выявляется, что один из супругов болен или имеет физические недостатки, препятствующие нормальной семейной жизни, вероятен развод. Но при этом уже могла зародиться с осложнениями новая жизнь!..</a:t>
            </a:r>
            <a:endParaRPr lang="ru-RU" dirty="0"/>
          </a:p>
          <a:p>
            <a:endParaRPr lang="ru-RU" dirty="0"/>
          </a:p>
        </p:txBody>
      </p:sp>
    </p:spTree>
    <p:extLst>
      <p:ext uri="{BB962C8B-B14F-4D97-AF65-F5344CB8AC3E}">
        <p14:creationId xmlns:p14="http://schemas.microsoft.com/office/powerpoint/2010/main" xmlns="" val="3505927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sz="quarter" idx="13"/>
          </p:nvPr>
        </p:nvSpPr>
        <p:spPr>
          <a:xfrm>
            <a:off x="0" y="0"/>
            <a:ext cx="9144000" cy="6858000"/>
          </a:xfrm>
        </p:spPr>
        <p:txBody>
          <a:bodyPr>
            <a:normAutofit/>
          </a:bodyPr>
          <a:lstStyle/>
          <a:p>
            <a:r>
              <a:rPr lang="ru-RU" b="1" dirty="0"/>
              <a:t> Что именно следует юноше выяснить у врача? Прежде всего </a:t>
            </a:r>
            <a:r>
              <a:rPr lang="ru-RU" b="1" i="1" dirty="0"/>
              <a:t>– оценку физического</a:t>
            </a:r>
            <a:r>
              <a:rPr lang="ru-RU" b="1" dirty="0"/>
              <a:t> </a:t>
            </a:r>
            <a:r>
              <a:rPr lang="ru-RU" b="1" i="1" dirty="0"/>
              <a:t>развития</a:t>
            </a:r>
            <a:r>
              <a:rPr lang="ru-RU" b="1" dirty="0"/>
              <a:t> своего организма. Если оно, по мнению специалистов, «оставляет желать лучшего», с женитьбой… надо повременить. Несмотря на отсутствие каких – либо болезней.</a:t>
            </a:r>
            <a:endParaRPr lang="ru-RU" dirty="0"/>
          </a:p>
          <a:p>
            <a:r>
              <a:rPr lang="ru-RU" b="1" dirty="0"/>
              <a:t>Тогда надо немедленно заняться физкультурой, спортом, физическим трудом, подружиться с холодной водой, лыжами, гантелями. Подчинить жизнь разумному режиму, упорядочить сон и питание,  больше бывать на свежем воздухе.</a:t>
            </a:r>
            <a:endParaRPr lang="ru-RU" dirty="0"/>
          </a:p>
          <a:p>
            <a:r>
              <a:rPr lang="ru-RU" b="1" dirty="0"/>
              <a:t>У некоторых подростков врожденные пороки развития половой и мочевой систем. Если эти дефекты внутриутробного развития не были устранены в детстве, они должны быть исправлены, само собой разумеется, до вступления в брак. Не надо только впадать в состояние безнадежности и тем более «стыдиться» обращаться за медицинской помощью. Ее могут оказать врачи урологи и эндокринологи.</a:t>
            </a:r>
            <a:endParaRPr lang="ru-RU" dirty="0"/>
          </a:p>
          <a:p>
            <a:endParaRPr lang="ru-RU" dirty="0"/>
          </a:p>
        </p:txBody>
      </p:sp>
    </p:spTree>
    <p:extLst>
      <p:ext uri="{BB962C8B-B14F-4D97-AF65-F5344CB8AC3E}">
        <p14:creationId xmlns:p14="http://schemas.microsoft.com/office/powerpoint/2010/main" xmlns="" val="3505927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620688"/>
            <a:ext cx="8784976" cy="6048672"/>
          </a:xfrm>
        </p:spPr>
        <p:txBody>
          <a:bodyPr/>
          <a:lstStyle/>
          <a:p>
            <a:pPr algn="l"/>
            <a:r>
              <a:rPr lang="ru-RU" sz="2400" dirty="0">
                <a:effectLst/>
              </a:rPr>
              <a:t>Люди подходят к созданию Семьи чаще всего только на основании чувств или по необходимости. Многие проблемы удалось бы избежать, если бы они обладали элементарными знаниями в вопросах построения Семьи.</a:t>
            </a:r>
            <a:br>
              <a:rPr lang="ru-RU" sz="2400" dirty="0">
                <a:effectLst/>
              </a:rPr>
            </a:br>
            <a:r>
              <a:rPr lang="ru-RU" sz="2400" dirty="0">
                <a:effectLst/>
              </a:rPr>
              <a:t>Учитывая, что в стране только 5% счастливых Семей, а остальное – «брак», можно сделать вывод – как люди заблуждаются, действуя в сложнейшем вопросе жизни на авось.</a:t>
            </a:r>
            <a:br>
              <a:rPr lang="ru-RU" sz="2400" dirty="0">
                <a:effectLst/>
              </a:rPr>
            </a:br>
            <a:r>
              <a:rPr lang="ru-RU" sz="2400" dirty="0" smtClean="0">
                <a:effectLst/>
              </a:rPr>
              <a:t>Люди </a:t>
            </a:r>
            <a:r>
              <a:rPr lang="ru-RU" sz="2400" dirty="0">
                <a:effectLst/>
              </a:rPr>
              <a:t>стремятся быть профессионалами в самых разных сферах деятельности и даже в отдыхе. Так, многие профессионально осваивают рыбалку, катание на лыжах, другие виды спорта и отдыха, тратят на это огромные средства и много времени. </a:t>
            </a:r>
            <a:endParaRPr lang="ru-RU" dirty="0"/>
          </a:p>
        </p:txBody>
      </p:sp>
      <p:sp>
        <p:nvSpPr>
          <p:cNvPr id="3" name="Объект 2"/>
          <p:cNvSpPr>
            <a:spLocks noGrp="1"/>
          </p:cNvSpPr>
          <p:nvPr>
            <p:ph sz="quarter" idx="13"/>
          </p:nvPr>
        </p:nvSpPr>
        <p:spPr>
          <a:xfrm>
            <a:off x="971600" y="0"/>
            <a:ext cx="6572200" cy="836712"/>
          </a:xfrm>
        </p:spPr>
        <p:txBody>
          <a:bodyPr>
            <a:normAutofit/>
          </a:bodyPr>
          <a:lstStyle/>
          <a:p>
            <a:pPr algn="ctr"/>
            <a:r>
              <a:rPr lang="ru-RU" sz="2800" b="1" i="1" u="sng" dirty="0"/>
              <a:t>Заключение</a:t>
            </a:r>
            <a:endParaRPr lang="ru-RU" sz="2800" dirty="0"/>
          </a:p>
        </p:txBody>
      </p:sp>
    </p:spTree>
    <p:extLst>
      <p:ext uri="{BB962C8B-B14F-4D97-AF65-F5344CB8AC3E}">
        <p14:creationId xmlns:p14="http://schemas.microsoft.com/office/powerpoint/2010/main" xmlns="" val="334875608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8784975" cy="6480720"/>
          </a:xfrm>
        </p:spPr>
        <p:txBody>
          <a:bodyPr/>
          <a:lstStyle/>
          <a:p>
            <a:pPr algn="l"/>
            <a:r>
              <a:rPr lang="ru-RU" sz="2400" dirty="0">
                <a:effectLst/>
              </a:rPr>
              <a:t>На этом поприще работают профессиональные тренеры, мастера, заботливо обучающие людей освоить уход за любимыми животными, правильно спускаться на лыжах с горы, держать в руках теннисную ракетку, плавать… Но почему люди не стремятся стать профессионалами в самой сложной и самой важной части жизни - в построении Семьи?</a:t>
            </a:r>
            <a:br>
              <a:rPr lang="ru-RU" sz="2400" dirty="0">
                <a:effectLst/>
              </a:rPr>
            </a:br>
            <a:r>
              <a:rPr lang="ru-RU" sz="2400" dirty="0" smtClean="0">
                <a:effectLst/>
              </a:rPr>
              <a:t/>
            </a:r>
            <a:br>
              <a:rPr lang="ru-RU" sz="2400" dirty="0" smtClean="0">
                <a:effectLst/>
              </a:rPr>
            </a:br>
            <a:r>
              <a:rPr lang="ru-RU" sz="2400" dirty="0" smtClean="0">
                <a:effectLst/>
              </a:rPr>
              <a:t>Именно </a:t>
            </a:r>
            <a:r>
              <a:rPr lang="ru-RU" sz="2400" dirty="0">
                <a:effectLst/>
              </a:rPr>
              <a:t>отсутствие образования в таком важном вопросе жизни как создание и развитие семьи - одна из причин того, что в результате 95% семей на самом деле являются браком в прямом смысле этого слова. </a:t>
            </a:r>
            <a:endParaRPr lang="ru-RU" dirty="0"/>
          </a:p>
        </p:txBody>
      </p:sp>
      <p:sp>
        <p:nvSpPr>
          <p:cNvPr id="3" name="Объект 2"/>
          <p:cNvSpPr>
            <a:spLocks noGrp="1"/>
          </p:cNvSpPr>
          <p:nvPr>
            <p:ph sz="quarter" idx="13"/>
          </p:nvPr>
        </p:nvSpPr>
        <p:spPr/>
        <p:txBody>
          <a:bodyPr/>
          <a:lstStyle/>
          <a:p>
            <a:endParaRPr lang="ru-RU" dirty="0"/>
          </a:p>
        </p:txBody>
      </p:sp>
    </p:spTree>
    <p:extLst>
      <p:ext uri="{BB962C8B-B14F-4D97-AF65-F5344CB8AC3E}">
        <p14:creationId xmlns:p14="http://schemas.microsoft.com/office/powerpoint/2010/main" xmlns="" val="334875608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0"/>
            <a:ext cx="8784976" cy="6669360"/>
          </a:xfrm>
        </p:spPr>
        <p:txBody>
          <a:bodyPr/>
          <a:lstStyle/>
          <a:p>
            <a:pPr algn="l"/>
            <a:r>
              <a:rPr lang="ru-RU" sz="2400" dirty="0">
                <a:effectLst/>
              </a:rPr>
              <a:t>Люди не знают элементарных вещей и при создании семьи допускают множество ошибок, что и в результате приводит к бракам. Все, буквально все, стремятся от соединения со своим любимым человеком получить многие положительные дивиденды, построить счастливую Семью, но в результате снова и снова получают брак. </a:t>
            </a:r>
            <a:r>
              <a:rPr lang="ru-RU" sz="2400" dirty="0" smtClean="0">
                <a:effectLst/>
              </a:rPr>
              <a:t/>
            </a:r>
            <a:br>
              <a:rPr lang="ru-RU" sz="2400" dirty="0" smtClean="0">
                <a:effectLst/>
              </a:rPr>
            </a:br>
            <a:r>
              <a:rPr lang="ru-RU" sz="2400" dirty="0">
                <a:effectLst/>
              </a:rPr>
              <a:t/>
            </a:r>
            <a:br>
              <a:rPr lang="ru-RU" sz="2400" dirty="0">
                <a:effectLst/>
              </a:rPr>
            </a:br>
            <a:r>
              <a:rPr lang="ru-RU" sz="2400" dirty="0" smtClean="0">
                <a:effectLst/>
              </a:rPr>
              <a:t>Практически </a:t>
            </a:r>
            <a:r>
              <a:rPr lang="ru-RU" sz="2400" dirty="0">
                <a:effectLst/>
              </a:rPr>
              <a:t>каждый говорит: «Ну уж у меня получится замечательная Семья, ведь у нас такая любовь, и это моя половинка!» Но через некоторое время всё получается как у всех и как всегда…</a:t>
            </a:r>
            <a:br>
              <a:rPr lang="ru-RU" sz="2400" dirty="0">
                <a:effectLst/>
              </a:rPr>
            </a:br>
            <a:r>
              <a:rPr lang="ru-RU" sz="2400" dirty="0" smtClean="0">
                <a:effectLst/>
              </a:rPr>
              <a:t/>
            </a:r>
            <a:br>
              <a:rPr lang="ru-RU" sz="2400" dirty="0" smtClean="0">
                <a:effectLst/>
              </a:rPr>
            </a:br>
            <a:r>
              <a:rPr lang="ru-RU" sz="2400" dirty="0" smtClean="0">
                <a:effectLst/>
              </a:rPr>
              <a:t>Из </a:t>
            </a:r>
            <a:r>
              <a:rPr lang="ru-RU" sz="2400" dirty="0">
                <a:effectLst/>
              </a:rPr>
              <a:t>книги </a:t>
            </a:r>
            <a:r>
              <a:rPr lang="ru-RU" sz="2400" dirty="0" err="1">
                <a:effectLst/>
              </a:rPr>
              <a:t>А.Некрасова</a:t>
            </a:r>
            <a:r>
              <a:rPr lang="ru-RU" sz="2400" dirty="0">
                <a:effectLst/>
              </a:rPr>
              <a:t> «Брак умер… Да здравствует семья!»</a:t>
            </a:r>
            <a:r>
              <a:rPr lang="ru-RU" dirty="0">
                <a:effectLst/>
              </a:rPr>
              <a:t/>
            </a:r>
            <a:br>
              <a:rPr lang="ru-RU" dirty="0">
                <a:effectLst/>
              </a:rPr>
            </a:br>
            <a:endParaRPr lang="ru-RU" dirty="0"/>
          </a:p>
        </p:txBody>
      </p:sp>
      <p:sp>
        <p:nvSpPr>
          <p:cNvPr id="3" name="Объект 2"/>
          <p:cNvSpPr>
            <a:spLocks noGrp="1"/>
          </p:cNvSpPr>
          <p:nvPr>
            <p:ph sz="quarter" idx="13"/>
          </p:nvPr>
        </p:nvSpPr>
        <p:spPr/>
        <p:txBody>
          <a:bodyPr/>
          <a:lstStyle/>
          <a:p>
            <a:endParaRPr lang="ru-RU" dirty="0"/>
          </a:p>
        </p:txBody>
      </p:sp>
    </p:spTree>
    <p:extLst>
      <p:ext uri="{BB962C8B-B14F-4D97-AF65-F5344CB8AC3E}">
        <p14:creationId xmlns:p14="http://schemas.microsoft.com/office/powerpoint/2010/main" xmlns="" val="334875608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8194" name="Picture 2" descr="C:\Users\СЕВАРА\Desktop\валеология\imgpreview (7).jpg"/>
          <p:cNvPicPr>
            <a:picLocks noGrp="1" noChangeAspect="1" noChangeArrowheads="1"/>
          </p:cNvPicPr>
          <p:nvPr>
            <p:ph sz="quarter" idx="13"/>
          </p:nvPr>
        </p:nvPicPr>
        <p:blipFill>
          <a:blip r:embed="rId2">
            <a:extLst>
              <a:ext uri="{28A0092B-C50C-407E-A947-70E740481C1C}">
                <a14:useLocalDpi xmlns:a14="http://schemas.microsoft.com/office/drawing/2010/main" xmlns="" val="0"/>
              </a:ext>
            </a:extLst>
          </a:blip>
          <a:srcRect/>
          <a:stretch>
            <a:fillRect/>
          </a:stretch>
        </p:blipFill>
        <p:spPr bwMode="auto">
          <a:xfrm>
            <a:off x="251520" y="188640"/>
            <a:ext cx="8568952" cy="626469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89928291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8784975" cy="6336704"/>
          </a:xfrm>
        </p:spPr>
        <p:txBody>
          <a:bodyPr/>
          <a:lstStyle/>
          <a:p>
            <a:pPr marL="0" indent="0">
              <a:buNone/>
            </a:pPr>
            <a:r>
              <a:rPr lang="ru-RU" sz="3600" i="1" dirty="0" smtClean="0">
                <a:effectLst/>
              </a:rPr>
              <a:t/>
            </a:r>
            <a:br>
              <a:rPr lang="ru-RU" sz="3600" i="1" dirty="0" smtClean="0">
                <a:effectLst/>
              </a:rPr>
            </a:br>
            <a:r>
              <a:rPr lang="ru-RU" sz="3600" i="1" dirty="0" smtClean="0">
                <a:effectLst/>
              </a:rPr>
              <a:t>«Семья </a:t>
            </a:r>
            <a:r>
              <a:rPr lang="ru-RU" sz="3600" i="1" dirty="0">
                <a:effectLst/>
              </a:rPr>
              <a:t>заменяет всё. Поэтому прежде чем её завести,</a:t>
            </a:r>
            <a:r>
              <a:rPr lang="ru-RU" sz="3600" dirty="0">
                <a:effectLst/>
              </a:rPr>
              <a:t/>
            </a:r>
            <a:br>
              <a:rPr lang="ru-RU" sz="3600" dirty="0">
                <a:effectLst/>
              </a:rPr>
            </a:br>
            <a:r>
              <a:rPr lang="ru-RU" sz="3600" i="1" dirty="0">
                <a:effectLst/>
              </a:rPr>
              <a:t>Стоит подумать, что тебе важнее:</a:t>
            </a:r>
            <a:r>
              <a:rPr lang="ru-RU" sz="3600" dirty="0">
                <a:effectLst/>
              </a:rPr>
              <a:t/>
            </a:r>
            <a:br>
              <a:rPr lang="ru-RU" sz="3600" dirty="0">
                <a:effectLst/>
              </a:rPr>
            </a:br>
            <a:r>
              <a:rPr lang="ru-RU" sz="3600" i="1" dirty="0">
                <a:effectLst/>
              </a:rPr>
              <a:t>Всё или семья</a:t>
            </a:r>
            <a:r>
              <a:rPr lang="ru-RU" sz="3600" i="1" dirty="0" smtClean="0">
                <a:effectLst/>
              </a:rPr>
              <a:t>.»</a:t>
            </a:r>
            <a:r>
              <a:rPr lang="ru-RU" sz="3600" dirty="0">
                <a:effectLst/>
              </a:rPr>
              <a:t/>
            </a:r>
            <a:br>
              <a:rPr lang="ru-RU" sz="3600" dirty="0">
                <a:effectLst/>
              </a:rPr>
            </a:br>
            <a:r>
              <a:rPr lang="ru-RU" sz="3600" dirty="0" smtClean="0">
                <a:effectLst/>
              </a:rPr>
              <a:t/>
            </a:r>
            <a:br>
              <a:rPr lang="ru-RU" sz="3600" dirty="0" smtClean="0">
                <a:effectLst/>
              </a:rPr>
            </a:br>
            <a:r>
              <a:rPr lang="ru-RU" sz="3600" dirty="0">
                <a:effectLst/>
              </a:rPr>
              <a:t/>
            </a:r>
            <a:br>
              <a:rPr lang="ru-RU" sz="3600" dirty="0">
                <a:effectLst/>
              </a:rPr>
            </a:br>
            <a:r>
              <a:rPr lang="ru-RU" sz="3600" i="1" dirty="0" smtClean="0">
                <a:effectLst/>
              </a:rPr>
              <a:t>(</a:t>
            </a:r>
            <a:r>
              <a:rPr lang="ru-RU" sz="3600" i="1" dirty="0">
                <a:effectLst/>
              </a:rPr>
              <a:t>Фаина Раневская)</a:t>
            </a:r>
            <a:r>
              <a:rPr lang="ru-RU" dirty="0">
                <a:effectLst/>
              </a:rPr>
              <a:t/>
            </a:r>
            <a:br>
              <a:rPr lang="ru-RU" dirty="0">
                <a:effectLst/>
              </a:rPr>
            </a:br>
            <a:endParaRPr lang="ru-RU" dirty="0"/>
          </a:p>
        </p:txBody>
      </p:sp>
      <p:sp>
        <p:nvSpPr>
          <p:cNvPr id="3" name="Объект 2"/>
          <p:cNvSpPr>
            <a:spLocks noGrp="1"/>
          </p:cNvSpPr>
          <p:nvPr>
            <p:ph sz="quarter" idx="13"/>
          </p:nvPr>
        </p:nvSpPr>
        <p:spPr/>
        <p:txBody>
          <a:bodyPr/>
          <a:lstStyle/>
          <a:p>
            <a:endParaRPr lang="ru-RU" dirty="0"/>
          </a:p>
        </p:txBody>
      </p:sp>
    </p:spTree>
    <p:extLst>
      <p:ext uri="{BB962C8B-B14F-4D97-AF65-F5344CB8AC3E}">
        <p14:creationId xmlns:p14="http://schemas.microsoft.com/office/powerpoint/2010/main" xmlns="" val="37767360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sz="quarter" idx="13"/>
          </p:nvPr>
        </p:nvSpPr>
        <p:spPr>
          <a:xfrm>
            <a:off x="1143000" y="731520"/>
            <a:ext cx="6400800" cy="5865832"/>
          </a:xfrm>
        </p:spPr>
        <p:txBody>
          <a:bodyPr>
            <a:normAutofit/>
          </a:bodyPr>
          <a:lstStyle/>
          <a:p>
            <a:pPr algn="ctr"/>
            <a:r>
              <a:rPr lang="ru-RU" sz="4400" dirty="0" smtClean="0"/>
              <a:t>Вопросы:</a:t>
            </a:r>
          </a:p>
          <a:p>
            <a:pPr algn="ctr"/>
            <a:r>
              <a:rPr lang="ru-RU" sz="2800" dirty="0" smtClean="0"/>
              <a:t>Что такое здоровые отношения в семье?</a:t>
            </a:r>
          </a:p>
          <a:p>
            <a:pPr algn="ctr"/>
            <a:r>
              <a:rPr lang="ru-RU" sz="2800" dirty="0" smtClean="0"/>
              <a:t>Что такое семейные конфликты?</a:t>
            </a:r>
          </a:p>
          <a:p>
            <a:pPr algn="ctr"/>
            <a:r>
              <a:rPr lang="ru-RU" sz="2800" dirty="0" smtClean="0"/>
              <a:t>Зачем нужна семья?</a:t>
            </a:r>
          </a:p>
          <a:p>
            <a:pPr algn="ctr"/>
            <a:r>
              <a:rPr lang="ru-RU" sz="2800" dirty="0" smtClean="0"/>
              <a:t>Какие есть функции семьи?</a:t>
            </a:r>
          </a:p>
          <a:p>
            <a:pPr algn="ctr"/>
            <a:r>
              <a:rPr lang="ru-RU" sz="2800" dirty="0" smtClean="0"/>
              <a:t>Какие предпосылки и причины распада семьи?</a:t>
            </a:r>
          </a:p>
          <a:p>
            <a:pPr algn="ctr"/>
            <a:r>
              <a:rPr lang="ru-RU" sz="2800" dirty="0" smtClean="0"/>
              <a:t>Что является главным в отношении семьи?</a:t>
            </a:r>
          </a:p>
          <a:p>
            <a:pPr algn="ctr"/>
            <a:endParaRPr lang="ru-RU" sz="2800" dirty="0"/>
          </a:p>
        </p:txBody>
      </p:sp>
    </p:spTree>
    <p:extLst>
      <p:ext uri="{BB962C8B-B14F-4D97-AF65-F5344CB8AC3E}">
        <p14:creationId xmlns:p14="http://schemas.microsoft.com/office/powerpoint/2010/main" xmlns="" val="2320504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sz="quarter" idx="13"/>
          </p:nvPr>
        </p:nvSpPr>
        <p:spPr/>
        <p:txBody>
          <a:bodyPr>
            <a:normAutofit lnSpcReduction="10000"/>
          </a:bodyPr>
          <a:lstStyle/>
          <a:p>
            <a:pPr algn="ctr"/>
            <a:r>
              <a:rPr lang="ru-RU" sz="2800" dirty="0" smtClean="0"/>
              <a:t>Как сохранить здоровье ребенка?</a:t>
            </a:r>
          </a:p>
          <a:p>
            <a:pPr algn="ctr"/>
            <a:r>
              <a:rPr lang="ru-RU" sz="2800" dirty="0" smtClean="0"/>
              <a:t>Что входит в питание беременной женщины?</a:t>
            </a:r>
          </a:p>
          <a:p>
            <a:pPr algn="ctr"/>
            <a:r>
              <a:rPr lang="ru-RU" sz="2800" dirty="0" smtClean="0"/>
              <a:t>Важно ли здоровье отца?</a:t>
            </a:r>
          </a:p>
          <a:p>
            <a:pPr algn="ctr"/>
            <a:r>
              <a:rPr lang="ru-RU" sz="2800" dirty="0" smtClean="0"/>
              <a:t>Влияет ли возраст мужчин на здоровье ребенка?</a:t>
            </a:r>
          </a:p>
          <a:p>
            <a:pPr algn="ctr"/>
            <a:r>
              <a:rPr lang="ru-RU" sz="2800" dirty="0" smtClean="0"/>
              <a:t>Как сохранить здоровую семью?</a:t>
            </a:r>
            <a:endParaRPr lang="ru-RU" sz="2800" dirty="0"/>
          </a:p>
        </p:txBody>
      </p:sp>
    </p:spTree>
    <p:extLst>
      <p:ext uri="{BB962C8B-B14F-4D97-AF65-F5344CB8AC3E}">
        <p14:creationId xmlns:p14="http://schemas.microsoft.com/office/powerpoint/2010/main" xmlns="" val="15605890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908720"/>
            <a:ext cx="8640959" cy="5544615"/>
          </a:xfrm>
        </p:spPr>
        <p:txBody>
          <a:bodyPr/>
          <a:lstStyle/>
          <a:p>
            <a:endParaRPr lang="ru-RU" dirty="0"/>
          </a:p>
        </p:txBody>
      </p:sp>
      <p:sp>
        <p:nvSpPr>
          <p:cNvPr id="2" name="Заголовок 1"/>
          <p:cNvSpPr>
            <a:spLocks noGrp="1"/>
          </p:cNvSpPr>
          <p:nvPr>
            <p:ph type="ctrTitle"/>
          </p:nvPr>
        </p:nvSpPr>
        <p:spPr>
          <a:xfrm>
            <a:off x="251521" y="188641"/>
            <a:ext cx="8496944" cy="1080119"/>
          </a:xfrm>
        </p:spPr>
        <p:txBody>
          <a:bodyPr/>
          <a:lstStyle/>
          <a:p>
            <a:pPr algn="ctr"/>
            <a:r>
              <a:rPr lang="ru-RU" sz="2800" i="1" dirty="0">
                <a:effectLst/>
              </a:rPr>
              <a:t>1. Введение. Понятие «семья»</a:t>
            </a:r>
            <a:r>
              <a:rPr lang="ru-RU" sz="2800" dirty="0">
                <a:effectLst/>
              </a:rPr>
              <a:t/>
            </a:r>
            <a:br>
              <a:rPr lang="ru-RU" sz="2800" dirty="0">
                <a:effectLst/>
              </a:rPr>
            </a:br>
            <a:endParaRPr lang="ru-RU" sz="2800" dirty="0"/>
          </a:p>
        </p:txBody>
      </p:sp>
      <p:pic>
        <p:nvPicPr>
          <p:cNvPr id="2050" name="Picture 2" descr="C:\Users\СЕВАРА\Desktop\валеология\imgpreview (5).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51520" y="980728"/>
            <a:ext cx="8280920" cy="532859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5565741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79512" y="2060848"/>
            <a:ext cx="8784976" cy="4536504"/>
          </a:xfrm>
        </p:spPr>
        <p:txBody>
          <a:bodyPr>
            <a:normAutofit lnSpcReduction="10000"/>
          </a:bodyPr>
          <a:lstStyle/>
          <a:p>
            <a:pPr algn="r"/>
            <a:endParaRPr lang="ru-RU" b="1" dirty="0" smtClean="0"/>
          </a:p>
          <a:p>
            <a:pPr algn="r"/>
            <a:r>
              <a:rPr lang="ru-RU" b="1" dirty="0" smtClean="0"/>
              <a:t>Здоровые </a:t>
            </a:r>
            <a:r>
              <a:rPr lang="ru-RU" b="1" dirty="0"/>
              <a:t>отношения в семье могут помочь избежать разрушения </a:t>
            </a:r>
            <a:r>
              <a:rPr lang="ru-RU" b="1" dirty="0" smtClean="0"/>
              <a:t>семьи.</a:t>
            </a:r>
          </a:p>
          <a:p>
            <a:endParaRPr lang="ru-RU" b="1" dirty="0" smtClean="0"/>
          </a:p>
          <a:p>
            <a:r>
              <a:rPr lang="ru-RU" b="1" dirty="0" smtClean="0"/>
              <a:t>Для </a:t>
            </a:r>
            <a:r>
              <a:rPr lang="ru-RU" b="1" i="1" u="sng" dirty="0"/>
              <a:t>счастливой семейной жизни</a:t>
            </a:r>
            <a:r>
              <a:rPr lang="ru-RU" b="1" dirty="0"/>
              <a:t> каждый из супругов должен быть носителем определенных духовных ценностей - </a:t>
            </a:r>
            <a:r>
              <a:rPr lang="ru-RU" b="1" i="1" dirty="0"/>
              <a:t>любви, верности, ответственности, чувства собственной полноценности, терпимости, с уважением относиться к членам своей семьи, быть всегда готовым помочь в сложной жизненной ситуации</a:t>
            </a:r>
            <a:r>
              <a:rPr lang="ru-RU" b="1" dirty="0"/>
              <a:t>.</a:t>
            </a:r>
            <a:endParaRPr lang="ru-RU" dirty="0"/>
          </a:p>
          <a:p>
            <a:r>
              <a:rPr lang="ru-RU" b="1" dirty="0"/>
              <a:t> </a:t>
            </a:r>
            <a:endParaRPr lang="ru-RU" dirty="0"/>
          </a:p>
          <a:p>
            <a:pPr algn="r"/>
            <a:r>
              <a:rPr lang="ru-RU" b="1" dirty="0" smtClean="0"/>
              <a:t> </a:t>
            </a:r>
            <a:endParaRPr lang="ru-RU" dirty="0"/>
          </a:p>
        </p:txBody>
      </p:sp>
      <p:sp>
        <p:nvSpPr>
          <p:cNvPr id="2" name="Заголовок 1"/>
          <p:cNvSpPr>
            <a:spLocks noGrp="1"/>
          </p:cNvSpPr>
          <p:nvPr>
            <p:ph type="ctrTitle"/>
          </p:nvPr>
        </p:nvSpPr>
        <p:spPr>
          <a:xfrm>
            <a:off x="179512" y="188641"/>
            <a:ext cx="8784975" cy="2160239"/>
          </a:xfrm>
        </p:spPr>
        <p:txBody>
          <a:bodyPr/>
          <a:lstStyle/>
          <a:p>
            <a:r>
              <a:rPr lang="ru-RU" sz="2400" i="1" u="sng" dirty="0">
                <a:effectLst/>
              </a:rPr>
              <a:t>Здоровые отношения в семье </a:t>
            </a:r>
            <a:r>
              <a:rPr lang="ru-RU" sz="2400" dirty="0">
                <a:effectLst/>
              </a:rPr>
              <a:t>- это путь к благополучию в отдельно взятой ячейке общества, и действенный способ создания гармоничного и культурного уклада здоровых семейных отношений.</a:t>
            </a:r>
            <a:br>
              <a:rPr lang="ru-RU" sz="2400" dirty="0">
                <a:effectLst/>
              </a:rPr>
            </a:br>
            <a:endParaRPr lang="ru-RU" sz="2400" dirty="0"/>
          </a:p>
        </p:txBody>
      </p:sp>
    </p:spTree>
    <p:extLst>
      <p:ext uri="{BB962C8B-B14F-4D97-AF65-F5344CB8AC3E}">
        <p14:creationId xmlns:p14="http://schemas.microsoft.com/office/powerpoint/2010/main" xmlns="" val="556574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 calcmode="lin" valueType="num">
                                      <p:cBhvr additive="base">
                                        <p:cTn id="30"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endParaRPr lang="ru-RU"/>
          </a:p>
        </p:txBody>
      </p:sp>
      <p:sp>
        <p:nvSpPr>
          <p:cNvPr id="2" name="Заголовок 1"/>
          <p:cNvSpPr>
            <a:spLocks noGrp="1"/>
          </p:cNvSpPr>
          <p:nvPr>
            <p:ph type="ctrTitle"/>
          </p:nvPr>
        </p:nvSpPr>
        <p:spPr>
          <a:xfrm>
            <a:off x="251520" y="188640"/>
            <a:ext cx="8640959" cy="6669360"/>
          </a:xfrm>
        </p:spPr>
        <p:txBody>
          <a:bodyPr/>
          <a:lstStyle/>
          <a:p>
            <a:r>
              <a:rPr lang="ru-RU" sz="2400" i="1" dirty="0">
                <a:effectLst/>
              </a:rPr>
              <a:t>Понятие «семья»</a:t>
            </a:r>
            <a:r>
              <a:rPr lang="ru-RU" sz="2400" dirty="0">
                <a:effectLst/>
              </a:rPr>
              <a:t/>
            </a:r>
            <a:br>
              <a:rPr lang="ru-RU" sz="2400" dirty="0">
                <a:effectLst/>
              </a:rPr>
            </a:br>
            <a:r>
              <a:rPr lang="ru-RU" sz="2400" i="1" dirty="0">
                <a:effectLst/>
              </a:rPr>
              <a:t> </a:t>
            </a:r>
            <a:r>
              <a:rPr lang="ru-RU" sz="2400" dirty="0">
                <a:effectLst/>
              </a:rPr>
              <a:t/>
            </a:r>
            <a:br>
              <a:rPr lang="ru-RU" sz="2400" dirty="0">
                <a:effectLst/>
              </a:rPr>
            </a:br>
            <a:r>
              <a:rPr lang="ru-RU" sz="2400" dirty="0">
                <a:effectLst/>
              </a:rPr>
              <a:t>Семья - это самые родные люди, которые в любой момент готовы Вас поддержать, и даже в трудную минуту находятся рядом. </a:t>
            </a:r>
            <a:br>
              <a:rPr lang="ru-RU" sz="2400" dirty="0">
                <a:effectLst/>
              </a:rPr>
            </a:br>
            <a:r>
              <a:rPr lang="ru-RU" sz="2400" dirty="0">
                <a:effectLst/>
              </a:rPr>
              <a:t> </a:t>
            </a:r>
            <a:br>
              <a:rPr lang="ru-RU" sz="2400" dirty="0">
                <a:effectLst/>
              </a:rPr>
            </a:br>
            <a:r>
              <a:rPr lang="ru-RU" sz="2400" dirty="0">
                <a:effectLst/>
              </a:rPr>
              <a:t>Семья - это основанное на браке или кровном родстве объединение людей, связанных общностью быта, взаимной моральной ответственностью и взаимопомощью. Через семью сменяются поколения людей, в ней осуществляется продолжение рода, происходит воспитание детей вплоть до достижения ими зрелости, в значительной степени реализуется забота о нетрудоспособных членах общества.</a:t>
            </a:r>
            <a:br>
              <a:rPr lang="ru-RU" sz="2400" dirty="0">
                <a:effectLst/>
              </a:rPr>
            </a:br>
            <a:r>
              <a:rPr lang="ru-RU" sz="2400" dirty="0">
                <a:effectLst/>
              </a:rPr>
              <a:t>Основу семьи составляет брачный союз между мужчиной и женщиной. </a:t>
            </a:r>
            <a:endParaRPr lang="ru-RU" sz="2400" dirty="0"/>
          </a:p>
        </p:txBody>
      </p:sp>
    </p:spTree>
    <p:extLst>
      <p:ext uri="{BB962C8B-B14F-4D97-AF65-F5344CB8AC3E}">
        <p14:creationId xmlns:p14="http://schemas.microsoft.com/office/powerpoint/2010/main" xmlns="" val="1112487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51520" y="1052736"/>
            <a:ext cx="8496943" cy="5400599"/>
          </a:xfrm>
        </p:spPr>
        <p:txBody>
          <a:bodyPr/>
          <a:lstStyle/>
          <a:p>
            <a:endParaRPr lang="ru-RU" dirty="0"/>
          </a:p>
        </p:txBody>
      </p:sp>
      <p:sp>
        <p:nvSpPr>
          <p:cNvPr id="2" name="Заголовок 1"/>
          <p:cNvSpPr>
            <a:spLocks noGrp="1"/>
          </p:cNvSpPr>
          <p:nvPr>
            <p:ph type="ctrTitle"/>
          </p:nvPr>
        </p:nvSpPr>
        <p:spPr>
          <a:xfrm>
            <a:off x="251520" y="188640"/>
            <a:ext cx="8712968" cy="1152128"/>
          </a:xfrm>
        </p:spPr>
        <p:txBody>
          <a:bodyPr/>
          <a:lstStyle/>
          <a:p>
            <a:pPr algn="ctr"/>
            <a:r>
              <a:rPr lang="ru-RU" sz="2800" i="1" dirty="0">
                <a:effectLst/>
              </a:rPr>
              <a:t>2. Зачем нужна семья?</a:t>
            </a:r>
            <a:r>
              <a:rPr lang="ru-RU" dirty="0">
                <a:effectLst/>
              </a:rPr>
              <a:t/>
            </a:r>
            <a:br>
              <a:rPr lang="ru-RU" dirty="0">
                <a:effectLst/>
              </a:rPr>
            </a:br>
            <a:endParaRPr lang="ru-RU" dirty="0"/>
          </a:p>
        </p:txBody>
      </p:sp>
      <p:pic>
        <p:nvPicPr>
          <p:cNvPr id="3074" name="Picture 2" descr="C:\Users\СЕВАРА\Desktop\валеология\imgpreview (1).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95536" y="1196752"/>
            <a:ext cx="8208912" cy="504055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112487879"/>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144</TotalTime>
  <Words>1541</Words>
  <Application>Microsoft Office PowerPoint</Application>
  <PresentationFormat>Экран (4:3)</PresentationFormat>
  <Paragraphs>84</Paragraphs>
  <Slides>37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37</vt:i4>
      </vt:variant>
    </vt:vector>
  </HeadingPairs>
  <TitlesOfParts>
    <vt:vector size="38" baseType="lpstr">
      <vt:lpstr>Воздушный поток</vt:lpstr>
      <vt:lpstr>Здоровая Семья по предмету: «ВАЛЕОЛОГИЯ»</vt:lpstr>
      <vt:lpstr>З д о р о в а я     С е м ь я.   План:   1. Введение. Понятие «семья»   2.Зачем нужна семья?   3. Рождение и распад семьи. Предпосылки и причины   4. Распад семьи   </vt:lpstr>
      <vt:lpstr>5. Здоровье ребенка и факторы семьи в сохранении его здоровья    6. Питание беременной женщины   7. Здоровье отца и семьи   8. Заключение   </vt:lpstr>
      <vt:lpstr>Слайд 4</vt:lpstr>
      <vt:lpstr>Слайд 5</vt:lpstr>
      <vt:lpstr>1. Введение. Понятие «семья» </vt:lpstr>
      <vt:lpstr>Здоровые отношения в семье - это путь к благополучию в отдельно взятой ячейке общества, и действенный способ создания гармоничного и культурного уклада здоровых семейных отношений. </vt:lpstr>
      <vt:lpstr>Понятие «семья»   Семья - это самые родные люди, которые в любой момент готовы Вас поддержать, и даже в трудную минуту находятся рядом.    Семья - это основанное на браке или кровном родстве объединение людей, связанных общностью быта, взаимной моральной ответственностью и взаимопомощью. Через семью сменяются поколения людей, в ней осуществляется продолжение рода, происходит воспитание детей вплоть до достижения ими зрелости, в значительной степени реализуется забота о нетрудоспособных членах общества. Основу семьи составляет брачный союз между мужчиной и женщиной. </vt:lpstr>
      <vt:lpstr>2. Зачем нужна семья? </vt:lpstr>
      <vt:lpstr>Семья нужна человеку для счастья, нравственного и физического здоровья человека. С семьей связаны такие близкие и дорогие его сердцу  понятия, как добро, уют, дом, мать. Семья дает опору чувствам, мечтам, надежде, помогает осуществлению жизненных планов. Она готовит человека к жизни в обществе, учит трудиться, творить, любить свое дело, доводить до конца задуманное.  Семья нужна не только человеку, но и обществу. Она способствует совершенствованию общественных отношений, воспитанию подрастающих поколений.</vt:lpstr>
      <vt:lpstr>Каковы же основные функции семьи? </vt:lpstr>
      <vt:lpstr>Воздействие семьи на детей и взрослых происходит повседневно и непрестанно. Она начинается еще тогда, когда на формирование потребностей, установок, вкусов, нравственных качеств личности еще не влияют ни общественная система, ни средства массовых коммуникаций, ни какая – либо иная социальная группа, и продолжается до старости.   Поэтому воспитательная функция семьи – один из самых значимых социальных показателей при характеристике ее современного облика. Более того, удовлетворение потребности в любви, материнстве, отцовстве, супружестве, личном счастье также непосредственно связано с этой функцией. </vt:lpstr>
      <vt:lpstr>Досуговая функция семьи характеризуется с помощью двух основных параметров: количества времени, которое каждый член семьи может посвятить целям отдыха, и характера использования этого времени. Оно зависит от уровня трудовой и бытовой занятости членов семьи, их культуры, представлениях о полезном и вредном для ее жизнедеятельности.  Люди с тревогой заглядывают в будущее. И это естественно, поскольку личная судьба человека зависит от того, что и как он делает сегодня ради своего завтрашнего дня. </vt:lpstr>
      <vt:lpstr>Трудолюбие – необходимое условие нормальных отношений в семье и важный фактор воспитания. Без любви к труду, базе необходимых знаний и навыков никакое дело не сделаешь и, главное, не заразишь интересом к работе ребенка, для которого труд – это прежде всего то, что повседневно делается в семье.  Домашний труд важен для семьи и как показатель отношения друг к другу. В повседневных занятиях, нужных для благополучия и нормального течения жизни семьи, проявляются уважение и любовь друг к другу, забота о здоровье и настроении членов семьи. </vt:lpstr>
      <vt:lpstr>3. Рождение и распад семьи. Предпосылки и причины. </vt:lpstr>
      <vt:lpstr>Для того чтобы супружеский союз удовлетворял обе стороны и положительно влиял на духовный потенциал семьи, необходимо гармоничное сочетание многих факторов. Прежде всего, вступающие в брак люди должны иметь представление о том, зачем они вступают в брак, чего ждут от семьи, какую семейную жизнь хотят построить. Если их понятия о будущей семье совпадают, это достаточно крепкая гарантия прочности создающегося брака. </vt:lpstr>
      <vt:lpstr>В тех же случаях, когда в дальнейшем обнаруживается несоответствие идеала и действительности, немалое значение имеет понимание того, что семья, супружество требуют творческих усилий партнеров. Это позволяет более терпимо относиться к противоречиям, возникающим в браке, сознательно создавать условия, обеспечивающие развитие каждого члена семьи как в интересах самого человека, так и в интересах этой небольшой человеческой общности. </vt:lpstr>
      <vt:lpstr>Современное общество не одобряет браков из корыстных соображений, в которых главное – материальный расчет, а не взаимное влечение людей. но не нужно смешивать расчет и трезвое осмысление человеком, как он будет реализовывать свои планы и ожидания, с помощью каких средств обеспечит благополучие семьи. Последнее как раз свидетельствует о серьезности его подхода к браку.  Семейный союз требует снятия любых масок. По существу, маска – это контроль за поведением. Те союзы, где супруги не боятся предстать друг перед другом такими, какие они есть, намного счастливее. К конфликтам и даже разводам чаще всего приходят те семьи, где супруги думают друг о друге одно, а демонстрируют другое. </vt:lpstr>
      <vt:lpstr>4. Распад семьи. </vt:lpstr>
      <vt:lpstr>Главное в отношениях между мужем и женой – вовсе не черты характера, а высота нравственной позиции каждого супруга. Если муж и жена заботятся друг о друге, если интересы партнера для каждого из них не менее важны, чем собственные, им не грозит развод. Если же кто – то из супругов считает, что его желания всегда важнее,добра не жди. Не очень хороша и другая позиция – когда человек все отдает другому. Приходит время, и он начинает считать себя обойденным, жертвой. Начинаются упреки. Для того чтобы последовательно придерживаться этой позиции, человек должен расценивать свои поступки не как жертвы, а научиться видеть в них источник радости и удовольствия. </vt:lpstr>
      <vt:lpstr>Источником противоречий в семье может быть - сам брак по любви, так как он связан с высокими требованиями к друг к другу. Если осуществить их не удается, в семье возникают конфликты. Совершенно бесконфликтных семей не бывает. Более того, мнение, будто в счастливых семьях не должно быть ссор и разногласий, нередко наносит прямой вред, ибо, отталкиваясь от него, супруги, особенно молодые, драматизируют любую ситуацию, зачастую считая, что единственный путь ее разрешения – развод. Одним из основных условий разрешения конфликтов в семье является обоюдное желание супругов сохранить брак, их гражданская и нравственная зрелость. Определенную роль играет и изменение условий, в которых живет семья, если они создают почву для ссор. </vt:lpstr>
      <vt:lpstr>Для того чтобы жить дружно, супругам нужно осознать тот факт, что удовлетворение личных потребностей в семье происходит через свершение определенных коллективных социальных преобразований, объективная логика которых подчиняет себе более или менее полное удовлетворение личных потребностей. Потребности семьи должны стать потребностями каждого ее члена. При этом свои поступки следует рассматривать не как совокупность жертв и уступок, а видеть в этом необходимое условие личного счастья. </vt:lpstr>
      <vt:lpstr>5.Здоровье ребенка и факторы семьи в сохранении его здоровья. </vt:lpstr>
      <vt:lpstr>Растить ребенка трудно, но это самый творческий труд, несущий радость и вам, и вашему малышу. Вы еще не научились понимать его движения, крик, мимику. Но вы уже «настроились на его волну», ищете возможные книги об уходе за ребенком, о воспитании, советуетесь со знакомыми.  Основы здоровья закладываются задолго до его рождения! Поэтому учиться материнству и отцовству следует не с того момента, когда появилась необходимость пеленать новорожденного. И даже не со дня свадьбы. Раньше! К тому времени, когда на руках у девушки и юноши засверкают золотом обручальные кольца, они должны иметь грамотное представление о супружестве, о зарождении, формировании и охране здоровья их будущего малыша, его последующем развитии и воспитании. </vt:lpstr>
      <vt:lpstr>Счастье семьи во многом зависит от здоровья появившегося в ней ребенка, от того, насколько он желанен супругам. Поэтому молодые люди, создавшие семью, должны планировать рождение ребенка, готовиться к нему заранее. Ведь с его появлением в молодой семье возникает целый комплекс проблем – материальных, хозяйственных, организационных и прочих. Супругам необходимо все продумать до мелочей. Потому что здесь речь идет уже о счастье и здоровье будущего члена семьи. Прежде всего молодым необходимо оценить состояние своего здоровья.   Болезни, вредные привычки могут оказать неблагоприятное воздействие на развитие будущего ребенка. </vt:lpstr>
      <vt:lpstr>6. Питание беременной женщины. </vt:lpstr>
      <vt:lpstr>Слайд 27</vt:lpstr>
      <vt:lpstr>Слайд 28</vt:lpstr>
      <vt:lpstr>Слайд 29</vt:lpstr>
      <vt:lpstr>Слайд 30</vt:lpstr>
      <vt:lpstr>Слайд 31</vt:lpstr>
      <vt:lpstr>Слайд 32</vt:lpstr>
      <vt:lpstr>Люди подходят к созданию Семьи чаще всего только на основании чувств или по необходимости. Многие проблемы удалось бы избежать, если бы они обладали элементарными знаниями в вопросах построения Семьи. Учитывая, что в стране только 5% счастливых Семей, а остальное – «брак», можно сделать вывод – как люди заблуждаются, действуя в сложнейшем вопросе жизни на авось. Люди стремятся быть профессионалами в самых разных сферах деятельности и даже в отдыхе. Так, многие профессионально осваивают рыбалку, катание на лыжах, другие виды спорта и отдыха, тратят на это огромные средства и много времени. </vt:lpstr>
      <vt:lpstr>На этом поприще работают профессиональные тренеры, мастера, заботливо обучающие людей освоить уход за любимыми животными, правильно спускаться на лыжах с горы, держать в руках теннисную ракетку, плавать… Но почему люди не стремятся стать профессионалами в самой сложной и самой важной части жизни - в построении Семьи?  Именно отсутствие образования в таком важном вопросе жизни как создание и развитие семьи - одна из причин того, что в результате 95% семей на самом деле являются браком в прямом смысле этого слова. </vt:lpstr>
      <vt:lpstr>Люди не знают элементарных вещей и при создании семьи допускают множество ошибок, что и в результате приводит к бракам. Все, буквально все, стремятся от соединения со своим любимым человеком получить многие положительные дивиденды, построить счастливую Семью, но в результате снова и снова получают брак.   Практически каждый говорит: «Ну уж у меня получится замечательная Семья, ведь у нас такая любовь, и это моя половинка!» Но через некоторое время всё получается как у всех и как всегда…  Из книги А.Некрасова «Брак умер… Да здравствует семья!» </vt:lpstr>
      <vt:lpstr>Слайд 36</vt:lpstr>
      <vt:lpstr> «Семья заменяет всё. Поэтому прежде чем её завести, Стоит подумать, что тебе важнее: Всё или семья.»   (Фаина Раневская)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Здоровая Семья</dc:title>
  <dc:creator>СЕВАРА</dc:creator>
  <cp:lastModifiedBy>user</cp:lastModifiedBy>
  <cp:revision>14</cp:revision>
  <dcterms:created xsi:type="dcterms:W3CDTF">2013-02-25T12:04:02Z</dcterms:created>
  <dcterms:modified xsi:type="dcterms:W3CDTF">2013-02-27T09:19:02Z</dcterms:modified>
</cp:coreProperties>
</file>