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6" r:id="rId3"/>
    <p:sldId id="258" r:id="rId4"/>
    <p:sldId id="264" r:id="rId5"/>
    <p:sldId id="257" r:id="rId6"/>
    <p:sldId id="259" r:id="rId7"/>
    <p:sldId id="260" r:id="rId8"/>
    <p:sldId id="261" r:id="rId9"/>
    <p:sldId id="263" r:id="rId10"/>
    <p:sldId id="265" r:id="rId11"/>
  </p:sldIdLst>
  <p:sldSz cx="12192000" cy="6858000"/>
  <p:notesSz cx="6858000" cy="9144000"/>
  <p:defaultTextStyle>
    <a:defPPr>
      <a:defRPr lang="uz-Cyrl-U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69" d="100"/>
          <a:sy n="69" d="100"/>
        </p:scale>
        <p:origin x="7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A312B-3C12-4DAC-BB70-7BF80FE383D9}" type="datetimeFigureOut">
              <a:rPr lang="uz-Cyrl-UZ" smtClean="0"/>
              <a:t>2015/12/15</a:t>
            </a:fld>
            <a:endParaRPr lang="uz-Cyrl-U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34E34-C2C1-4A5E-8724-E627703E1765}" type="slidenum">
              <a:rPr lang="uz-Cyrl-UZ" smtClean="0"/>
              <a:t>‹#›</a:t>
            </a:fld>
            <a:endParaRPr lang="uz-Cyrl-UZ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576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A312B-3C12-4DAC-BB70-7BF80FE383D9}" type="datetimeFigureOut">
              <a:rPr lang="uz-Cyrl-UZ" smtClean="0"/>
              <a:t>2015/12/15</a:t>
            </a:fld>
            <a:endParaRPr lang="uz-Cyrl-U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34E34-C2C1-4A5E-8724-E627703E1765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33465211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A312B-3C12-4DAC-BB70-7BF80FE383D9}" type="datetimeFigureOut">
              <a:rPr lang="uz-Cyrl-UZ" smtClean="0"/>
              <a:t>2015/12/15</a:t>
            </a:fld>
            <a:endParaRPr lang="uz-Cyrl-U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34E34-C2C1-4A5E-8724-E627703E1765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16941388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A312B-3C12-4DAC-BB70-7BF80FE383D9}" type="datetimeFigureOut">
              <a:rPr lang="uz-Cyrl-UZ" smtClean="0"/>
              <a:t>2015/12/15</a:t>
            </a:fld>
            <a:endParaRPr lang="uz-Cyrl-U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34E34-C2C1-4A5E-8724-E627703E1765}" type="slidenum">
              <a:rPr lang="uz-Cyrl-UZ" smtClean="0"/>
              <a:t>‹#›</a:t>
            </a:fld>
            <a:endParaRPr lang="uz-Cyrl-UZ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456664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A312B-3C12-4DAC-BB70-7BF80FE383D9}" type="datetimeFigureOut">
              <a:rPr lang="uz-Cyrl-UZ" smtClean="0"/>
              <a:t>2015/12/15</a:t>
            </a:fld>
            <a:endParaRPr lang="uz-Cyrl-U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34E34-C2C1-4A5E-8724-E627703E1765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32196773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A312B-3C12-4DAC-BB70-7BF80FE383D9}" type="datetimeFigureOut">
              <a:rPr lang="uz-Cyrl-UZ" smtClean="0"/>
              <a:t>2015/12/15</a:t>
            </a:fld>
            <a:endParaRPr lang="uz-Cyrl-U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34E34-C2C1-4A5E-8724-E627703E1765}" type="slidenum">
              <a:rPr lang="uz-Cyrl-UZ" smtClean="0"/>
              <a:t>‹#›</a:t>
            </a:fld>
            <a:endParaRPr lang="uz-Cyrl-UZ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726573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A312B-3C12-4DAC-BB70-7BF80FE383D9}" type="datetimeFigureOut">
              <a:rPr lang="uz-Cyrl-UZ" smtClean="0"/>
              <a:t>2015/12/15</a:t>
            </a:fld>
            <a:endParaRPr lang="uz-Cyrl-U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34E34-C2C1-4A5E-8724-E627703E1765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25022655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A312B-3C12-4DAC-BB70-7BF80FE383D9}" type="datetimeFigureOut">
              <a:rPr lang="uz-Cyrl-UZ" smtClean="0"/>
              <a:t>2015/12/15</a:t>
            </a:fld>
            <a:endParaRPr lang="uz-Cyrl-U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34E34-C2C1-4A5E-8724-E627703E1765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5131318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A312B-3C12-4DAC-BB70-7BF80FE383D9}" type="datetimeFigureOut">
              <a:rPr lang="uz-Cyrl-UZ" smtClean="0"/>
              <a:t>2015/12/15</a:t>
            </a:fld>
            <a:endParaRPr lang="uz-Cyrl-U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34E34-C2C1-4A5E-8724-E627703E1765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2216262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A312B-3C12-4DAC-BB70-7BF80FE383D9}" type="datetimeFigureOut">
              <a:rPr lang="uz-Cyrl-UZ" smtClean="0"/>
              <a:t>2015/12/15</a:t>
            </a:fld>
            <a:endParaRPr lang="uz-Cyrl-U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34E34-C2C1-4A5E-8724-E627703E1765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3007861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A312B-3C12-4DAC-BB70-7BF80FE383D9}" type="datetimeFigureOut">
              <a:rPr lang="uz-Cyrl-UZ" smtClean="0"/>
              <a:t>2015/12/15</a:t>
            </a:fld>
            <a:endParaRPr lang="uz-Cyrl-U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34E34-C2C1-4A5E-8724-E627703E1765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102973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A312B-3C12-4DAC-BB70-7BF80FE383D9}" type="datetimeFigureOut">
              <a:rPr lang="uz-Cyrl-UZ" smtClean="0"/>
              <a:t>2015/12/15</a:t>
            </a:fld>
            <a:endParaRPr lang="uz-Cyrl-U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34E34-C2C1-4A5E-8724-E627703E1765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21542554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A312B-3C12-4DAC-BB70-7BF80FE383D9}" type="datetimeFigureOut">
              <a:rPr lang="uz-Cyrl-UZ" smtClean="0"/>
              <a:t>2015/12/15</a:t>
            </a:fld>
            <a:endParaRPr lang="uz-Cyrl-U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34E34-C2C1-4A5E-8724-E627703E1765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479372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A312B-3C12-4DAC-BB70-7BF80FE383D9}" type="datetimeFigureOut">
              <a:rPr lang="uz-Cyrl-UZ" smtClean="0"/>
              <a:t>2015/12/15</a:t>
            </a:fld>
            <a:endParaRPr lang="uz-Cyrl-U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34E34-C2C1-4A5E-8724-E627703E1765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3046110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A312B-3C12-4DAC-BB70-7BF80FE383D9}" type="datetimeFigureOut">
              <a:rPr lang="uz-Cyrl-UZ" smtClean="0"/>
              <a:t>2015/12/15</a:t>
            </a:fld>
            <a:endParaRPr lang="uz-Cyrl-U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34E34-C2C1-4A5E-8724-E627703E1765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37271831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A312B-3C12-4DAC-BB70-7BF80FE383D9}" type="datetimeFigureOut">
              <a:rPr lang="uz-Cyrl-UZ" smtClean="0"/>
              <a:t>2015/12/15</a:t>
            </a:fld>
            <a:endParaRPr lang="uz-Cyrl-U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34E34-C2C1-4A5E-8724-E627703E1765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23156180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A312B-3C12-4DAC-BB70-7BF80FE383D9}" type="datetimeFigureOut">
              <a:rPr lang="uz-Cyrl-UZ" smtClean="0"/>
              <a:t>2015/12/15</a:t>
            </a:fld>
            <a:endParaRPr lang="uz-Cyrl-U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34E34-C2C1-4A5E-8724-E627703E1765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32716196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54EA312B-3C12-4DAC-BB70-7BF80FE383D9}" type="datetimeFigureOut">
              <a:rPr lang="uz-Cyrl-UZ" smtClean="0"/>
              <a:t>2015/12/15</a:t>
            </a:fld>
            <a:endParaRPr lang="uz-Cyrl-U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uz-Cyrl-U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AAB34E34-C2C1-4A5E-8724-E627703E1765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73339687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tmp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1730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50494" y="540110"/>
            <a:ext cx="9300411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 err="1">
                <a:solidFill>
                  <a:srgbClr val="C00000"/>
                </a:solidFill>
              </a:rPr>
              <a:t>Golografik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tasvirlar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sifati</a:t>
            </a:r>
            <a:endParaRPr lang="en-GB" sz="2000" dirty="0">
              <a:solidFill>
                <a:srgbClr val="C00000"/>
              </a:solidFill>
            </a:endParaRPr>
          </a:p>
          <a:p>
            <a:r>
              <a:rPr lang="en-GB" sz="2000" dirty="0" err="1">
                <a:solidFill>
                  <a:srgbClr val="C00000"/>
                </a:solidFill>
              </a:rPr>
              <a:t>Shu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choqqacha</a:t>
            </a:r>
            <a:r>
              <a:rPr lang="en-GB" sz="2000" dirty="0">
                <a:solidFill>
                  <a:srgbClr val="C00000"/>
                </a:solidFill>
              </a:rPr>
              <a:t> biz </a:t>
            </a:r>
            <a:r>
              <a:rPr lang="en-GB" sz="2000" dirty="0" err="1">
                <a:solidFill>
                  <a:srgbClr val="C00000"/>
                </a:solidFill>
              </a:rPr>
              <a:t>tayanch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va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yorituvchi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to’lqin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sifatida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qo’llaniladigan</a:t>
            </a:r>
            <a:r>
              <a:rPr lang="en-GB" sz="2000" dirty="0">
                <a:solidFill>
                  <a:srgbClr val="C00000"/>
                </a:solidFill>
              </a:rPr>
              <a:t>, </a:t>
            </a:r>
            <a:r>
              <a:rPr lang="en-GB" sz="2000" dirty="0" err="1">
                <a:solidFill>
                  <a:srgbClr val="C00000"/>
                </a:solidFill>
              </a:rPr>
              <a:t>shuningdek</a:t>
            </a:r>
            <a:r>
              <a:rPr lang="en-GB" sz="2000" dirty="0">
                <a:solidFill>
                  <a:srgbClr val="C00000"/>
                </a:solidFill>
              </a:rPr>
              <a:t>, </a:t>
            </a:r>
            <a:r>
              <a:rPr lang="en-GB" sz="2000" dirty="0" err="1">
                <a:solidFill>
                  <a:srgbClr val="C00000"/>
                </a:solidFill>
              </a:rPr>
              <a:t>buyumlarni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yoritish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uchun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qo’llaniladigan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nurlanish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butunlay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kogerent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nurlanish</a:t>
            </a:r>
            <a:r>
              <a:rPr lang="en-GB" sz="2000" dirty="0">
                <a:solidFill>
                  <a:srgbClr val="C00000"/>
                </a:solidFill>
              </a:rPr>
              <a:t> deb </a:t>
            </a:r>
            <a:r>
              <a:rPr lang="en-GB" sz="2000" dirty="0" err="1">
                <a:solidFill>
                  <a:srgbClr val="C00000"/>
                </a:solidFill>
              </a:rPr>
              <a:t>faraz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qilib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keldik</a:t>
            </a:r>
            <a:r>
              <a:rPr lang="en-GB" sz="2000" dirty="0">
                <a:solidFill>
                  <a:srgbClr val="C00000"/>
                </a:solidFill>
              </a:rPr>
              <a:t>. Ammo </a:t>
            </a:r>
            <a:r>
              <a:rPr lang="en-GB" sz="2000" dirty="0" err="1">
                <a:solidFill>
                  <a:srgbClr val="C00000"/>
                </a:solidFill>
              </a:rPr>
              <a:t>asbolyut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kogerent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yorug’lik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yo’q</a:t>
            </a:r>
            <a:r>
              <a:rPr lang="en-GB" sz="2000" dirty="0">
                <a:solidFill>
                  <a:srgbClr val="C00000"/>
                </a:solidFill>
              </a:rPr>
              <a:t>; </a:t>
            </a:r>
            <a:r>
              <a:rPr lang="en-GB" sz="2000" dirty="0" err="1">
                <a:solidFill>
                  <a:srgbClr val="C00000"/>
                </a:solidFill>
              </a:rPr>
              <a:t>nurlanish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manbai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qanoatlantirishi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kerak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bo’lgan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zaruriy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talablarni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oydinlashtirish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haqidagi</a:t>
            </a:r>
            <a:r>
              <a:rPr lang="en-GB" sz="2000" dirty="0">
                <a:solidFill>
                  <a:srgbClr val="C00000"/>
                </a:solidFill>
              </a:rPr>
              <a:t> masala </a:t>
            </a:r>
            <a:r>
              <a:rPr lang="en-GB" sz="2000" dirty="0" err="1">
                <a:solidFill>
                  <a:srgbClr val="C00000"/>
                </a:solidFill>
              </a:rPr>
              <a:t>tabiiy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ravishda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paydo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bo’ladi</a:t>
            </a:r>
            <a:r>
              <a:rPr lang="en-GB" sz="2000" dirty="0">
                <a:solidFill>
                  <a:srgbClr val="C00000"/>
                </a:solidFill>
              </a:rPr>
              <a:t>. </a:t>
            </a:r>
          </a:p>
          <a:p>
            <a:r>
              <a:rPr lang="en-GB" sz="2000" dirty="0" err="1">
                <a:solidFill>
                  <a:srgbClr val="C00000"/>
                </a:solidFill>
              </a:rPr>
              <a:t>Konstrakt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interferension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manzara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kuztish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uchun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nurlnish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spektrining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to’lqin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uzunliklarda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ifodalangan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kengligi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</a:p>
          <a:p>
            <a:r>
              <a:rPr lang="en-GB" sz="2000" dirty="0">
                <a:solidFill>
                  <a:srgbClr val="C00000"/>
                </a:solidFill>
              </a:rPr>
              <a:t> </a:t>
            </a:r>
          </a:p>
          <a:p>
            <a:r>
              <a:rPr lang="en-GB" sz="2000" dirty="0" err="1">
                <a:solidFill>
                  <a:srgbClr val="C00000"/>
                </a:solidFill>
              </a:rPr>
              <a:t>Shartga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bo’ysunishi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kerak</a:t>
            </a:r>
            <a:r>
              <a:rPr lang="en-GB" sz="2000" dirty="0">
                <a:solidFill>
                  <a:srgbClr val="C00000"/>
                </a:solidFill>
              </a:rPr>
              <a:t>, </a:t>
            </a:r>
            <a:r>
              <a:rPr lang="en-GB" sz="2000" dirty="0" err="1">
                <a:solidFill>
                  <a:srgbClr val="C00000"/>
                </a:solidFill>
              </a:rPr>
              <a:t>bundagi</a:t>
            </a:r>
            <a:r>
              <a:rPr lang="en-GB" sz="2000" dirty="0">
                <a:solidFill>
                  <a:srgbClr val="C00000"/>
                </a:solidFill>
              </a:rPr>
              <a:t> m-</a:t>
            </a:r>
            <a:r>
              <a:rPr lang="en-GB" sz="2000" dirty="0" err="1">
                <a:solidFill>
                  <a:srgbClr val="C00000"/>
                </a:solidFill>
              </a:rPr>
              <a:t>interferensiya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tartibi</a:t>
            </a:r>
            <a:r>
              <a:rPr lang="en-GB" sz="2000" dirty="0">
                <a:solidFill>
                  <a:srgbClr val="C00000"/>
                </a:solidFill>
              </a:rPr>
              <a:t> , </a:t>
            </a:r>
            <a:r>
              <a:rPr lang="en-GB" sz="2000" dirty="0" err="1">
                <a:solidFill>
                  <a:srgbClr val="C00000"/>
                </a:solidFill>
              </a:rPr>
              <a:t>ya’ni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interferensiyalashuvchi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to’lqinlar</a:t>
            </a:r>
            <a:r>
              <a:rPr lang="en-GB" sz="2000" dirty="0">
                <a:solidFill>
                  <a:srgbClr val="C00000"/>
                </a:solidFill>
              </a:rPr>
              <a:t> L </a:t>
            </a:r>
            <a:r>
              <a:rPr lang="en-GB" sz="2000" dirty="0" err="1">
                <a:solidFill>
                  <a:srgbClr val="C00000"/>
                </a:solidFill>
              </a:rPr>
              <a:t>yo’l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farqining</a:t>
            </a:r>
            <a:r>
              <a:rPr lang="en-GB" sz="2000" dirty="0">
                <a:solidFill>
                  <a:srgbClr val="C00000"/>
                </a:solidFill>
              </a:rPr>
              <a:t>  </a:t>
            </a:r>
            <a:r>
              <a:rPr lang="el-GR" sz="2000" dirty="0">
                <a:solidFill>
                  <a:srgbClr val="C00000"/>
                </a:solidFill>
              </a:rPr>
              <a:t>λ </a:t>
            </a:r>
            <a:r>
              <a:rPr lang="en-GB" sz="2000" dirty="0" err="1">
                <a:solidFill>
                  <a:srgbClr val="C00000"/>
                </a:solidFill>
              </a:rPr>
              <a:t>ga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nisbati</a:t>
            </a:r>
            <a:r>
              <a:rPr lang="en-GB" sz="2000" dirty="0">
                <a:solidFill>
                  <a:srgbClr val="C00000"/>
                </a:solidFill>
              </a:rPr>
              <a:t>. </a:t>
            </a:r>
            <a:r>
              <a:rPr lang="en-GB" sz="2000" dirty="0" err="1">
                <a:solidFill>
                  <a:srgbClr val="C00000"/>
                </a:solidFill>
              </a:rPr>
              <a:t>To’lqin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uzunlikdan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ko’ra</a:t>
            </a:r>
            <a:r>
              <a:rPr lang="en-GB" sz="2000" dirty="0">
                <a:solidFill>
                  <a:srgbClr val="C00000"/>
                </a:solidFill>
              </a:rPr>
              <a:t> ,</a:t>
            </a:r>
            <a:r>
              <a:rPr lang="en-GB" sz="2000" dirty="0" err="1">
                <a:solidFill>
                  <a:srgbClr val="C00000"/>
                </a:solidFill>
              </a:rPr>
              <a:t>unga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teskari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bo’lib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chastotaning</a:t>
            </a:r>
            <a:r>
              <a:rPr lang="en-GB" sz="2000" dirty="0">
                <a:solidFill>
                  <a:srgbClr val="C00000"/>
                </a:solidFill>
              </a:rPr>
              <a:t> 2</a:t>
            </a:r>
            <a:r>
              <a:rPr lang="el-GR" sz="2000" dirty="0">
                <a:solidFill>
                  <a:srgbClr val="C00000"/>
                </a:solidFill>
              </a:rPr>
              <a:t>π</a:t>
            </a:r>
            <a:r>
              <a:rPr lang="en-GB" sz="2000" dirty="0">
                <a:solidFill>
                  <a:srgbClr val="C00000"/>
                </a:solidFill>
              </a:rPr>
              <a:t>c </a:t>
            </a:r>
            <a:r>
              <a:rPr lang="en-GB" sz="2000" dirty="0" err="1">
                <a:solidFill>
                  <a:srgbClr val="C00000"/>
                </a:solidFill>
              </a:rPr>
              <a:t>ga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nisbatiga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</a:p>
          <a:p>
            <a:r>
              <a:rPr lang="el-GR" sz="2000" dirty="0">
                <a:solidFill>
                  <a:srgbClr val="C00000"/>
                </a:solidFill>
              </a:rPr>
              <a:t>ω/2π</a:t>
            </a:r>
            <a:r>
              <a:rPr lang="en-GB" sz="2000" dirty="0">
                <a:solidFill>
                  <a:srgbClr val="C00000"/>
                </a:solidFill>
              </a:rPr>
              <a:t>c=1/</a:t>
            </a:r>
            <a:r>
              <a:rPr lang="el-GR" sz="2000" dirty="0">
                <a:solidFill>
                  <a:srgbClr val="C00000"/>
                </a:solidFill>
              </a:rPr>
              <a:t>λ</a:t>
            </a:r>
          </a:p>
          <a:p>
            <a:r>
              <a:rPr lang="en-GB" sz="2000" dirty="0" err="1">
                <a:solidFill>
                  <a:srgbClr val="C00000"/>
                </a:solidFill>
              </a:rPr>
              <a:t>teng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bo’lgan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l-GR" sz="2000" dirty="0">
                <a:solidFill>
                  <a:srgbClr val="C00000"/>
                </a:solidFill>
              </a:rPr>
              <a:t>ν </a:t>
            </a:r>
            <a:r>
              <a:rPr lang="en-GB" sz="2000" dirty="0" err="1">
                <a:solidFill>
                  <a:srgbClr val="C00000"/>
                </a:solidFill>
              </a:rPr>
              <a:t>kattalik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qulay</a:t>
            </a:r>
            <a:r>
              <a:rPr lang="en-GB" sz="2000" dirty="0">
                <a:solidFill>
                  <a:srgbClr val="C00000"/>
                </a:solidFill>
              </a:rPr>
              <a:t> ; </a:t>
            </a:r>
            <a:r>
              <a:rPr lang="en-GB" sz="2000" dirty="0" err="1">
                <a:solidFill>
                  <a:srgbClr val="C00000"/>
                </a:solidFill>
              </a:rPr>
              <a:t>bu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kattalik</a:t>
            </a:r>
            <a:r>
              <a:rPr lang="en-GB" sz="2000" dirty="0">
                <a:solidFill>
                  <a:srgbClr val="C00000"/>
                </a:solidFill>
              </a:rPr>
              <a:t> sm-1 </a:t>
            </a:r>
            <a:r>
              <a:rPr lang="en-GB" sz="2000" dirty="0" err="1">
                <a:solidFill>
                  <a:srgbClr val="C00000"/>
                </a:solidFill>
              </a:rPr>
              <a:t>bilan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ifodalanadi</a:t>
            </a:r>
            <a:r>
              <a:rPr lang="en-GB" sz="2000" dirty="0">
                <a:solidFill>
                  <a:srgbClr val="C00000"/>
                </a:solidFill>
              </a:rPr>
              <a:t>. Agar </a:t>
            </a:r>
            <a:r>
              <a:rPr lang="en-GB" sz="2000" dirty="0" err="1">
                <a:solidFill>
                  <a:srgbClr val="C00000"/>
                </a:solidFill>
              </a:rPr>
              <a:t>nurlanish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spektrining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kengligi</a:t>
            </a:r>
            <a:r>
              <a:rPr lang="en-GB" sz="2000" dirty="0">
                <a:solidFill>
                  <a:srgbClr val="C00000"/>
                </a:solidFill>
              </a:rPr>
              <a:t> sm-1  </a:t>
            </a:r>
            <a:r>
              <a:rPr lang="en-GB" sz="2000" dirty="0" err="1">
                <a:solidFill>
                  <a:srgbClr val="C00000"/>
                </a:solidFill>
              </a:rPr>
              <a:t>bilan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ifodalansa,ya’ni</a:t>
            </a:r>
            <a:r>
              <a:rPr lang="en-GB" sz="2000" dirty="0">
                <a:solidFill>
                  <a:srgbClr val="C00000"/>
                </a:solidFill>
              </a:rPr>
              <a:t>  deb </a:t>
            </a:r>
            <a:r>
              <a:rPr lang="en-GB" sz="2000" dirty="0" err="1">
                <a:solidFill>
                  <a:srgbClr val="C00000"/>
                </a:solidFill>
              </a:rPr>
              <a:t>olinsa</a:t>
            </a:r>
            <a:r>
              <a:rPr lang="en-GB" sz="2000" dirty="0">
                <a:solidFill>
                  <a:srgbClr val="C00000"/>
                </a:solidFill>
              </a:rPr>
              <a:t> ,</a:t>
            </a:r>
            <a:r>
              <a:rPr lang="en-GB" sz="2000" dirty="0" err="1">
                <a:solidFill>
                  <a:srgbClr val="C00000"/>
                </a:solidFill>
              </a:rPr>
              <a:t>interferensiya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tartibi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o’rniga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esa</a:t>
            </a:r>
            <a:r>
              <a:rPr lang="en-GB" sz="2000" dirty="0">
                <a:solidFill>
                  <a:srgbClr val="C00000"/>
                </a:solidFill>
              </a:rPr>
              <a:t> m=L/</a:t>
            </a:r>
            <a:r>
              <a:rPr lang="el-GR" sz="2000" dirty="0">
                <a:solidFill>
                  <a:srgbClr val="C00000"/>
                </a:solidFill>
              </a:rPr>
              <a:t>λ </a:t>
            </a:r>
            <a:r>
              <a:rPr lang="en-GB" sz="2000" dirty="0" err="1">
                <a:solidFill>
                  <a:srgbClr val="C00000"/>
                </a:solidFill>
              </a:rPr>
              <a:t>ta’rif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asosida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yo’llar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farqi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kiritilsa</a:t>
            </a:r>
            <a:r>
              <a:rPr lang="en-GB" sz="2000" dirty="0">
                <a:solidFill>
                  <a:srgbClr val="C00000"/>
                </a:solidFill>
              </a:rPr>
              <a:t> , </a:t>
            </a:r>
            <a:r>
              <a:rPr lang="en-GB" sz="2000" dirty="0" err="1">
                <a:solidFill>
                  <a:srgbClr val="C00000"/>
                </a:solidFill>
              </a:rPr>
              <a:t>bu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holda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nurlanish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monoxramatikligining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kriteriysini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quyidagi</a:t>
            </a:r>
            <a:r>
              <a:rPr lang="en-GB" sz="2000" dirty="0">
                <a:solidFill>
                  <a:srgbClr val="C00000"/>
                </a:solidFill>
              </a:rPr>
              <a:t> soda </a:t>
            </a:r>
            <a:r>
              <a:rPr lang="en-GB" sz="2000" dirty="0" err="1">
                <a:solidFill>
                  <a:srgbClr val="C00000"/>
                </a:solidFill>
              </a:rPr>
              <a:t>shaklda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ifodalash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mumkin</a:t>
            </a:r>
            <a:r>
              <a:rPr lang="en-GB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4170755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11954656" cy="1965977"/>
          </a:xfrm>
          <a:solidFill>
            <a:srgbClr val="92D050"/>
          </a:solidFill>
        </p:spPr>
        <p:txBody>
          <a:bodyPr>
            <a:normAutofit fontScale="90000"/>
          </a:bodyPr>
          <a:lstStyle/>
          <a:p>
            <a:pPr algn="ctr"/>
            <a:r>
              <a:rPr lang="en-US" sz="3600" dirty="0" err="1" smtClean="0">
                <a:latin typeface="+mn-lt"/>
              </a:rPr>
              <a:t>O`zbekiston</a:t>
            </a:r>
            <a:r>
              <a:rPr lang="en-US" sz="3600" dirty="0" smtClean="0">
                <a:latin typeface="+mn-lt"/>
              </a:rPr>
              <a:t> </a:t>
            </a:r>
            <a:r>
              <a:rPr lang="en-US" sz="3600" dirty="0" err="1" smtClean="0">
                <a:latin typeface="+mn-lt"/>
              </a:rPr>
              <a:t>respublikasi</a:t>
            </a:r>
            <a:r>
              <a:rPr lang="en-US" sz="3600" dirty="0" smtClean="0">
                <a:latin typeface="+mn-lt"/>
              </a:rPr>
              <a:t> </a:t>
            </a:r>
            <a:r>
              <a:rPr lang="en-US" sz="3600" dirty="0" err="1" smtClean="0">
                <a:latin typeface="+mn-lt"/>
              </a:rPr>
              <a:t>Oliy</a:t>
            </a:r>
            <a:r>
              <a:rPr lang="en-US" sz="3600" dirty="0" smtClean="0">
                <a:latin typeface="+mn-lt"/>
              </a:rPr>
              <a:t> </a:t>
            </a:r>
            <a:r>
              <a:rPr lang="en-US" sz="3600" dirty="0" err="1" smtClean="0">
                <a:latin typeface="+mn-lt"/>
              </a:rPr>
              <a:t>va</a:t>
            </a:r>
            <a:r>
              <a:rPr lang="en-US" sz="3600" dirty="0" smtClean="0">
                <a:latin typeface="+mn-lt"/>
              </a:rPr>
              <a:t> </a:t>
            </a:r>
            <a:r>
              <a:rPr lang="en-US" sz="3600" dirty="0" err="1" smtClean="0">
                <a:latin typeface="+mn-lt"/>
              </a:rPr>
              <a:t>o`rta</a:t>
            </a:r>
            <a:r>
              <a:rPr lang="en-US" sz="3600" dirty="0" smtClean="0">
                <a:latin typeface="+mn-lt"/>
              </a:rPr>
              <a:t> </a:t>
            </a:r>
            <a:r>
              <a:rPr lang="en-US" sz="3600" dirty="0" err="1" smtClean="0">
                <a:latin typeface="+mn-lt"/>
              </a:rPr>
              <a:t>maxsus</a:t>
            </a:r>
            <a:r>
              <a:rPr lang="en-US" sz="3600" dirty="0" smtClean="0">
                <a:latin typeface="+mn-lt"/>
              </a:rPr>
              <a:t> </a:t>
            </a:r>
            <a:r>
              <a:rPr lang="en-US" sz="3600" dirty="0" err="1" smtClean="0">
                <a:latin typeface="+mn-lt"/>
              </a:rPr>
              <a:t>ta`lim</a:t>
            </a:r>
            <a:r>
              <a:rPr lang="en-US" sz="3600" dirty="0" smtClean="0">
                <a:latin typeface="+mn-lt"/>
              </a:rPr>
              <a:t> </a:t>
            </a:r>
            <a:r>
              <a:rPr lang="en-US" sz="3600" dirty="0" err="1" smtClean="0">
                <a:latin typeface="+mn-lt"/>
              </a:rPr>
              <a:t>vazirligi</a:t>
            </a:r>
            <a:r>
              <a:rPr lang="en-US" sz="3600" dirty="0" smtClean="0">
                <a:latin typeface="+mn-lt"/>
              </a:rPr>
              <a:t> </a:t>
            </a:r>
            <a:r>
              <a:rPr lang="en-US" sz="3600" dirty="0" err="1" smtClean="0">
                <a:latin typeface="+mn-lt"/>
              </a:rPr>
              <a:t>Buxoro</a:t>
            </a:r>
            <a:r>
              <a:rPr lang="en-US" sz="3600" dirty="0" smtClean="0">
                <a:latin typeface="+mn-lt"/>
              </a:rPr>
              <a:t> </a:t>
            </a:r>
            <a:r>
              <a:rPr lang="en-US" sz="3600" dirty="0" err="1" smtClean="0">
                <a:latin typeface="+mn-lt"/>
              </a:rPr>
              <a:t>Muhandislik</a:t>
            </a:r>
            <a:r>
              <a:rPr lang="en-US" sz="3600" dirty="0" smtClean="0">
                <a:latin typeface="+mn-lt"/>
              </a:rPr>
              <a:t> </a:t>
            </a:r>
            <a:r>
              <a:rPr lang="en-US" sz="3600" dirty="0" err="1" smtClean="0">
                <a:latin typeface="+mn-lt"/>
              </a:rPr>
              <a:t>texnologiya</a:t>
            </a:r>
            <a:r>
              <a:rPr lang="en-US" sz="3600" dirty="0" smtClean="0">
                <a:latin typeface="+mn-lt"/>
              </a:rPr>
              <a:t> </a:t>
            </a:r>
            <a:r>
              <a:rPr lang="en-US" sz="3600" dirty="0" err="1" smtClean="0">
                <a:latin typeface="+mn-lt"/>
              </a:rPr>
              <a:t>instituti</a:t>
            </a:r>
            <a:r>
              <a:rPr lang="en-US" sz="3600" dirty="0" smtClean="0">
                <a:latin typeface="+mn-lt"/>
              </a:rPr>
              <a:t> </a:t>
            </a:r>
            <a:r>
              <a:rPr lang="en-US" sz="3600" dirty="0">
                <a:latin typeface="+mn-lt"/>
              </a:rPr>
              <a:t/>
            </a:r>
            <a:br>
              <a:rPr lang="en-US" sz="3600" dirty="0">
                <a:latin typeface="+mn-lt"/>
              </a:rPr>
            </a:br>
            <a:r>
              <a:rPr lang="en-US" sz="3600" dirty="0" err="1" smtClean="0">
                <a:latin typeface="+mn-lt"/>
              </a:rPr>
              <a:t>Fizika</a:t>
            </a:r>
            <a:r>
              <a:rPr lang="en-US" sz="3600" dirty="0" smtClean="0">
                <a:latin typeface="+mn-lt"/>
              </a:rPr>
              <a:t> </a:t>
            </a:r>
            <a:r>
              <a:rPr lang="en-US" sz="3600" dirty="0" err="1" smtClean="0">
                <a:latin typeface="+mn-lt"/>
              </a:rPr>
              <a:t>kafedrasi</a:t>
            </a:r>
            <a:endParaRPr lang="ru-RU" dirty="0">
              <a:latin typeface="+mn-lt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49049" y="2417813"/>
            <a:ext cx="9144000" cy="4177858"/>
          </a:xfrm>
          <a:solidFill>
            <a:srgbClr val="00B0F0"/>
          </a:solidFill>
        </p:spPr>
        <p:txBody>
          <a:bodyPr>
            <a:normAutofit/>
          </a:bodyPr>
          <a:lstStyle/>
          <a:p>
            <a:r>
              <a:rPr lang="en-US" sz="6000" dirty="0" smtClean="0">
                <a:latin typeface="Algerian" panose="04020705040A02060702" pitchFamily="82" charset="0"/>
              </a:rPr>
              <a:t>TAQDIMOT SLAYDI</a:t>
            </a:r>
          </a:p>
          <a:p>
            <a:endParaRPr lang="en-US" dirty="0"/>
          </a:p>
          <a:p>
            <a:endParaRPr lang="en-US" dirty="0" smtClean="0"/>
          </a:p>
          <a:p>
            <a:pPr algn="l"/>
            <a:r>
              <a:rPr lang="en-US" dirty="0"/>
              <a:t> </a:t>
            </a:r>
            <a:r>
              <a:rPr lang="en-US" dirty="0" smtClean="0"/>
              <a:t>      BAJARDI:       8-14 TJBAKT </a:t>
            </a:r>
            <a:r>
              <a:rPr lang="en-US" dirty="0" err="1" smtClean="0"/>
              <a:t>guruh</a:t>
            </a:r>
            <a:r>
              <a:rPr lang="en-US" dirty="0" smtClean="0"/>
              <a:t> </a:t>
            </a:r>
            <a:r>
              <a:rPr lang="en-US" dirty="0" err="1" smtClean="0"/>
              <a:t>talabasi</a:t>
            </a:r>
            <a:r>
              <a:rPr lang="en-US" dirty="0" smtClean="0"/>
              <a:t>        QAHHOROV A.</a:t>
            </a:r>
          </a:p>
          <a:p>
            <a:pPr algn="l"/>
            <a:endParaRPr lang="en-US" dirty="0" smtClean="0"/>
          </a:p>
          <a:p>
            <a:pPr algn="l"/>
            <a:r>
              <a:rPr lang="en-US" dirty="0" smtClean="0"/>
              <a:t>       QABUL QILDI:                                                        SHARIPOV M.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50674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2" grpId="2" animBg="1"/>
      <p:bldP spid="2" grpId="3" animBg="1"/>
      <p:bldP spid="3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4298"/>
            <a:ext cx="5083630" cy="6743701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5301342" y="204895"/>
            <a:ext cx="6357258" cy="68025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200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Golografiya</a:t>
            </a:r>
            <a:r>
              <a:rPr lang="en-US" sz="22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tarixidan</a:t>
            </a:r>
            <a:r>
              <a:rPr lang="en-US" sz="22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200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Golografiya</a:t>
            </a:r>
            <a:r>
              <a:rPr lang="en-US" sz="22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2200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yunoncha</a:t>
            </a:r>
            <a:r>
              <a:rPr lang="en-US" sz="22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— </a:t>
            </a:r>
            <a:r>
              <a:rPr lang="en-US" sz="2200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to'la</a:t>
            </a:r>
            <a:r>
              <a:rPr lang="en-US" sz="22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yozuv</a:t>
            </a:r>
            <a:r>
              <a:rPr lang="en-US" sz="22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— </a:t>
            </a:r>
            <a:r>
              <a:rPr lang="en-US" sz="2200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interferensiya</a:t>
            </a:r>
            <a:r>
              <a:rPr lang="en-US" sz="22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ma-</a:t>
            </a:r>
            <a:r>
              <a:rPr lang="en-US" sz="2200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zarasi</a:t>
            </a:r>
            <a:r>
              <a:rPr lang="en-US" sz="22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yordamida</a:t>
            </a:r>
            <a:r>
              <a:rPr lang="en-US" sz="22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yozuvni</a:t>
            </a:r>
            <a:r>
              <a:rPr lang="en-US" sz="22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</a:t>
            </a:r>
            <a:r>
              <a:rPr lang="en-US" sz="22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to'Iqin</a:t>
            </a:r>
            <a:r>
              <a:rPr lang="en-US" sz="22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maydonini</a:t>
            </a:r>
            <a:r>
              <a:rPr lang="en-US" sz="22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qayta</a:t>
            </a:r>
            <a:r>
              <a:rPr lang="en-US" sz="22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tiklashning</a:t>
            </a:r>
            <a:r>
              <a:rPr lang="en-US" sz="22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maxsus</a:t>
            </a:r>
            <a:r>
              <a:rPr lang="en-US" sz="22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usuli</a:t>
            </a:r>
            <a:r>
              <a:rPr lang="en-US" sz="22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Bu </a:t>
            </a:r>
            <a:r>
              <a:rPr lang="en-US" sz="2200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usul</a:t>
            </a:r>
            <a:r>
              <a:rPr lang="en-US" sz="22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interferensiya</a:t>
            </a:r>
            <a:r>
              <a:rPr lang="en-US" sz="22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</a:t>
            </a:r>
            <a:r>
              <a:rPr lang="en-US" sz="22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difraksiya</a:t>
            </a:r>
            <a:r>
              <a:rPr lang="en-US" sz="22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qonunlariga</a:t>
            </a:r>
            <a:r>
              <a:rPr lang="en-US" sz="22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asoslangan</a:t>
            </a:r>
            <a:r>
              <a:rPr lang="en-US" sz="22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z-Cyrl-UZ" sz="22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z-Latn-UZ" sz="2200" dirty="0" smtClean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en-US" sz="2200" dirty="0" err="1" smtClean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Jismlarning</a:t>
            </a:r>
            <a:r>
              <a:rPr lang="en-US" sz="2200" dirty="0" smtClean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fazoviy</a:t>
            </a:r>
            <a:r>
              <a:rPr lang="en-US" sz="22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tasvirini</a:t>
            </a:r>
            <a:r>
              <a:rPr lang="en-US" sz="22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qayd</a:t>
            </a:r>
            <a:r>
              <a:rPr lang="en-US" sz="22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qilishning</a:t>
            </a:r>
            <a:r>
              <a:rPr lang="en-US" sz="22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</a:t>
            </a:r>
            <a:r>
              <a:rPr lang="en-US" sz="22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qayta</a:t>
            </a:r>
            <a:r>
              <a:rPr lang="en-US" sz="22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tiklashning</a:t>
            </a:r>
            <a:r>
              <a:rPr lang="en-US" sz="22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</a:t>
            </a:r>
            <a:r>
              <a:rPr lang="en-US" sz="22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yangi</a:t>
            </a:r>
            <a:r>
              <a:rPr lang="en-US" sz="22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usuli</a:t>
            </a:r>
            <a:r>
              <a:rPr lang="en-US" sz="22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1947- </a:t>
            </a:r>
            <a:r>
              <a:rPr lang="en-US" sz="2200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yilda</a:t>
            </a:r>
            <a:r>
              <a:rPr lang="en-US" sz="22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ingliz</a:t>
            </a:r>
            <a:r>
              <a:rPr lang="en-US" sz="22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fizigi</a:t>
            </a:r>
            <a:r>
              <a:rPr lang="en-US" sz="22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D.Gabor</a:t>
            </a:r>
            <a:r>
              <a:rPr lang="en-US" sz="22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(1900-1979) </a:t>
            </a:r>
            <a:r>
              <a:rPr lang="en-US" sz="2200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tomo-nidan</a:t>
            </a:r>
            <a:r>
              <a:rPr lang="en-US" sz="22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kashf</a:t>
            </a:r>
            <a:r>
              <a:rPr lang="en-US" sz="22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qilingan</a:t>
            </a:r>
            <a:r>
              <a:rPr lang="en-US" sz="22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Bu </a:t>
            </a:r>
            <a:r>
              <a:rPr lang="en-US" sz="2200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kashfiyoti</a:t>
            </a:r>
            <a:r>
              <a:rPr lang="en-US" sz="22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uchun</a:t>
            </a:r>
            <a:r>
              <a:rPr lang="en-US" sz="22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D.Gabor</a:t>
            </a:r>
            <a:r>
              <a:rPr lang="en-US" sz="22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1971- </a:t>
            </a:r>
            <a:r>
              <a:rPr lang="en-US" sz="2200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yilda</a:t>
            </a:r>
            <a:r>
              <a:rPr lang="en-US" sz="22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Nobel </a:t>
            </a:r>
            <a:r>
              <a:rPr lang="en-US" sz="2200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mukofotiga</a:t>
            </a:r>
            <a:r>
              <a:rPr lang="en-US" sz="22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sazovor</a:t>
            </a:r>
            <a:r>
              <a:rPr lang="en-US" sz="22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bo’ldi</a:t>
            </a:r>
            <a:r>
              <a:rPr lang="en-US" sz="22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200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Golografiya</a:t>
            </a:r>
            <a:r>
              <a:rPr lang="en-US" sz="22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ixtiro</a:t>
            </a:r>
            <a:r>
              <a:rPr lang="en-US" sz="22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qilingan</a:t>
            </a:r>
            <a:r>
              <a:rPr lang="en-US" sz="22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dastlabki</a:t>
            </a:r>
            <a:r>
              <a:rPr lang="en-US" sz="22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yillarda</a:t>
            </a:r>
            <a:r>
              <a:rPr lang="en-US" sz="22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unga</a:t>
            </a:r>
            <a:r>
              <a:rPr lang="en-US" sz="22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yetarlicha</a:t>
            </a:r>
            <a:r>
              <a:rPr lang="en-US" sz="22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e'tibor</a:t>
            </a:r>
            <a:r>
              <a:rPr lang="en-US" sz="22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berilmadi</a:t>
            </a:r>
            <a:r>
              <a:rPr lang="en-US" sz="22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200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Buning</a:t>
            </a:r>
            <a:r>
              <a:rPr lang="en-US" sz="22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aspsiy</a:t>
            </a:r>
            <a:r>
              <a:rPr lang="en-US" sz="22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sababi</a:t>
            </a:r>
            <a:r>
              <a:rPr lang="en-US" sz="22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qizigan</a:t>
            </a:r>
            <a:r>
              <a:rPr lang="en-US" sz="22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manbalar</a:t>
            </a:r>
            <a:r>
              <a:rPr lang="en-US" sz="22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chiqaradigan</a:t>
            </a:r>
            <a:r>
              <a:rPr lang="en-US" sz="22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yorug’lik</a:t>
            </a:r>
            <a:r>
              <a:rPr lang="en-US" sz="22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to’lqinlari</a:t>
            </a:r>
            <a:r>
              <a:rPr lang="en-US" sz="22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yodamida</a:t>
            </a:r>
            <a:r>
              <a:rPr lang="en-US" sz="22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keskin</a:t>
            </a:r>
            <a:r>
              <a:rPr lang="en-US" sz="22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interferensiya</a:t>
            </a:r>
            <a:r>
              <a:rPr lang="en-US" sz="22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manzarasi</a:t>
            </a:r>
            <a:r>
              <a:rPr lang="en-US" sz="22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hosil</a:t>
            </a:r>
            <a:r>
              <a:rPr lang="en-US" sz="22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qilish-ning</a:t>
            </a:r>
            <a:r>
              <a:rPr lang="en-US" sz="22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imkoni</a:t>
            </a:r>
            <a:r>
              <a:rPr lang="en-US" sz="22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bo’lmaganligidadir</a:t>
            </a:r>
            <a:r>
              <a:rPr lang="en-US" sz="22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Ammo </a:t>
            </a:r>
            <a:r>
              <a:rPr lang="en-US" sz="2200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yuqori</a:t>
            </a:r>
            <a:r>
              <a:rPr lang="en-US" sz="22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darajadagi</a:t>
            </a:r>
            <a:r>
              <a:rPr lang="en-US" sz="22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monoxromatik</a:t>
            </a:r>
            <a:r>
              <a:rPr lang="en-US" sz="22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nurlar</a:t>
            </a:r>
            <a:r>
              <a:rPr lang="en-US" sz="22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— </a:t>
            </a:r>
            <a:r>
              <a:rPr lang="en-US" sz="2200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lazer</a:t>
            </a:r>
            <a:r>
              <a:rPr lang="en-US" sz="22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nurlari</a:t>
            </a:r>
            <a:r>
              <a:rPr lang="en-US" sz="22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paydo</a:t>
            </a:r>
            <a:r>
              <a:rPr lang="en-US" sz="22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bo’lganidan</a:t>
            </a:r>
            <a:r>
              <a:rPr lang="en-US" sz="22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so’ng</a:t>
            </a:r>
            <a:r>
              <a:rPr lang="en-US" sz="22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</a:t>
            </a:r>
            <a:r>
              <a:rPr lang="en-US" sz="22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usulning</a:t>
            </a:r>
            <a:r>
              <a:rPr lang="en-US" sz="22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amalda</a:t>
            </a:r>
            <a:r>
              <a:rPr lang="en-US" sz="22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qo’llanishida</a:t>
            </a:r>
            <a:r>
              <a:rPr lang="en-US" sz="22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keskin</a:t>
            </a:r>
            <a:r>
              <a:rPr lang="en-US" sz="22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burilish</a:t>
            </a:r>
            <a:r>
              <a:rPr lang="en-US" sz="22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ro’y</a:t>
            </a:r>
            <a:r>
              <a:rPr lang="en-US" sz="22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berdi</a:t>
            </a:r>
            <a:r>
              <a:rPr lang="en-US" sz="22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z-Cyrl-UZ" sz="22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2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uz-Cyrl-UZ" sz="2200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3630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59570" y="570053"/>
            <a:ext cx="9144000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 err="1">
                <a:solidFill>
                  <a:srgbClr val="C00000"/>
                </a:solidFill>
              </a:rPr>
              <a:t>Golografiyaning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asosi</a:t>
            </a:r>
            <a:r>
              <a:rPr lang="en-GB" sz="2000" dirty="0">
                <a:solidFill>
                  <a:srgbClr val="C00000"/>
                </a:solidFill>
              </a:rPr>
              <a:t>.  </a:t>
            </a:r>
          </a:p>
          <a:p>
            <a:endParaRPr lang="en-GB" sz="2000" dirty="0">
              <a:solidFill>
                <a:srgbClr val="C00000"/>
              </a:solidFill>
            </a:endParaRPr>
          </a:p>
          <a:p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Endi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golografiyaning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asosi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bilan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tanishishga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o’taylik</a:t>
            </a:r>
            <a:r>
              <a:rPr lang="en-GB" sz="2000" dirty="0">
                <a:solidFill>
                  <a:srgbClr val="C00000"/>
                </a:solidFill>
              </a:rPr>
              <a:t>. </a:t>
            </a:r>
            <a:r>
              <a:rPr lang="en-GB" sz="2000" dirty="0" err="1">
                <a:solidFill>
                  <a:srgbClr val="C00000"/>
                </a:solidFill>
              </a:rPr>
              <a:t>Xo’sh</a:t>
            </a:r>
            <a:r>
              <a:rPr lang="en-GB" sz="2000" dirty="0">
                <a:solidFill>
                  <a:srgbClr val="C00000"/>
                </a:solidFill>
              </a:rPr>
              <a:t>, </a:t>
            </a:r>
            <a:r>
              <a:rPr lang="en-GB" sz="2000" dirty="0" err="1">
                <a:solidFill>
                  <a:srgbClr val="C00000"/>
                </a:solidFill>
              </a:rPr>
              <a:t>jism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to’g’risidagi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malumot</a:t>
            </a:r>
            <a:r>
              <a:rPr lang="en-GB" sz="2000" dirty="0">
                <a:solidFill>
                  <a:srgbClr val="C00000"/>
                </a:solidFill>
              </a:rPr>
              <a:t> (</a:t>
            </a:r>
            <a:r>
              <a:rPr lang="en-GB" sz="2000" dirty="0" err="1">
                <a:solidFill>
                  <a:srgbClr val="C00000"/>
                </a:solidFill>
              </a:rPr>
              <a:t>uning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tasviri</a:t>
            </a:r>
            <a:r>
              <a:rPr lang="en-GB" sz="2000" dirty="0">
                <a:solidFill>
                  <a:srgbClr val="C00000"/>
                </a:solidFill>
              </a:rPr>
              <a:t>) </a:t>
            </a:r>
            <a:r>
              <a:rPr lang="en-GB" sz="2000" dirty="0" err="1">
                <a:solidFill>
                  <a:srgbClr val="C00000"/>
                </a:solidFill>
              </a:rPr>
              <a:t>qanday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qilib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qayd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etiladi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va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qanday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qilib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tiklanadi</a:t>
            </a:r>
            <a:r>
              <a:rPr lang="en-GB" sz="2000" dirty="0">
                <a:solidFill>
                  <a:srgbClr val="C00000"/>
                </a:solidFill>
              </a:rPr>
              <a:t>? </a:t>
            </a:r>
            <a:r>
              <a:rPr lang="en-GB" sz="2000" dirty="0" err="1">
                <a:solidFill>
                  <a:srgbClr val="C00000"/>
                </a:solidFill>
              </a:rPr>
              <a:t>Buning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uchun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jismdan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chiqayotgan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to’lqin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amplitudasi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va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fazasini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qayd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qilish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va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qayta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tiklash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zarur</a:t>
            </a:r>
            <a:r>
              <a:rPr lang="en-GB" sz="2000" dirty="0">
                <a:solidFill>
                  <a:srgbClr val="C00000"/>
                </a:solidFill>
              </a:rPr>
              <a:t>. Bu </a:t>
            </a:r>
            <a:r>
              <a:rPr lang="en-GB" sz="2000" dirty="0" err="1">
                <a:solidFill>
                  <a:srgbClr val="C00000"/>
                </a:solidFill>
              </a:rPr>
              <a:t>esa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amalda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mumkin</a:t>
            </a:r>
            <a:r>
              <a:rPr lang="en-GB" sz="2000" dirty="0">
                <a:solidFill>
                  <a:srgbClr val="C00000"/>
                </a:solidFill>
              </a:rPr>
              <a:t>. </a:t>
            </a:r>
            <a:r>
              <a:rPr lang="en-GB" sz="2000" dirty="0" err="1">
                <a:solidFill>
                  <a:srgbClr val="C00000"/>
                </a:solidFill>
              </a:rPr>
              <a:t>Chunki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interferensiyada</a:t>
            </a:r>
            <a:r>
              <a:rPr lang="en-GB" sz="2000" dirty="0">
                <a:solidFill>
                  <a:srgbClr val="C00000"/>
                </a:solidFill>
              </a:rPr>
              <a:t>, </a:t>
            </a:r>
            <a:r>
              <a:rPr lang="en-GB" sz="2000" dirty="0" err="1">
                <a:solidFill>
                  <a:srgbClr val="C00000"/>
                </a:solidFill>
              </a:rPr>
              <a:t>intensivlikning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taqsimoti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interferensiyaga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kiruvchi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to’lqinlarning</a:t>
            </a:r>
            <a:r>
              <a:rPr lang="en-GB" sz="2000" dirty="0">
                <a:solidFill>
                  <a:srgbClr val="C00000"/>
                </a:solidFill>
              </a:rPr>
              <a:t> ham </a:t>
            </a:r>
            <a:r>
              <a:rPr lang="en-GB" sz="2000" dirty="0" err="1">
                <a:solidFill>
                  <a:srgbClr val="C00000"/>
                </a:solidFill>
              </a:rPr>
              <a:t>amplitudalariga</a:t>
            </a:r>
            <a:r>
              <a:rPr lang="en-GB" sz="2000" dirty="0">
                <a:solidFill>
                  <a:srgbClr val="C00000"/>
                </a:solidFill>
              </a:rPr>
              <a:t>, ham </a:t>
            </a:r>
            <a:r>
              <a:rPr lang="en-GB" sz="2000" dirty="0" err="1">
                <a:solidFill>
                  <a:srgbClr val="C00000"/>
                </a:solidFill>
              </a:rPr>
              <a:t>fazalariga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bog’liq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</a:p>
          <a:p>
            <a:endParaRPr lang="en-GB" sz="2000" dirty="0">
              <a:solidFill>
                <a:srgbClr val="C00000"/>
              </a:solidFill>
            </a:endParaRPr>
          </a:p>
          <a:p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Shuning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uchun</a:t>
            </a:r>
            <a:r>
              <a:rPr lang="en-GB" sz="2000" dirty="0">
                <a:solidFill>
                  <a:srgbClr val="C00000"/>
                </a:solidFill>
              </a:rPr>
              <a:t> ham </a:t>
            </a:r>
            <a:r>
              <a:rPr lang="en-GB" sz="2000" dirty="0" err="1">
                <a:solidFill>
                  <a:srgbClr val="C00000"/>
                </a:solidFill>
              </a:rPr>
              <a:t>faza</a:t>
            </a:r>
            <a:r>
              <a:rPr lang="en-GB" sz="2000" dirty="0">
                <a:solidFill>
                  <a:srgbClr val="C00000"/>
                </a:solidFill>
              </a:rPr>
              <a:t>, ham </a:t>
            </a:r>
            <a:r>
              <a:rPr lang="en-GB" sz="2000" dirty="0" err="1">
                <a:solidFill>
                  <a:srgbClr val="C00000"/>
                </a:solidFill>
              </a:rPr>
              <a:t>amplituda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haqidagi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ma'lu-motlarni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qayd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qilish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uchun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jismdan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chiquvchi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to’lqindan</a:t>
            </a:r>
            <a:r>
              <a:rPr lang="en-GB" sz="2000" dirty="0">
                <a:solidFill>
                  <a:srgbClr val="C00000"/>
                </a:solidFill>
              </a:rPr>
              <a:t> (</a:t>
            </a:r>
            <a:r>
              <a:rPr lang="en-GB" sz="2000" dirty="0" err="1">
                <a:solidFill>
                  <a:srgbClr val="C00000"/>
                </a:solidFill>
              </a:rPr>
              <a:t>jism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to’lqini</a:t>
            </a:r>
            <a:r>
              <a:rPr lang="en-GB" sz="2000" dirty="0">
                <a:solidFill>
                  <a:srgbClr val="C00000"/>
                </a:solidFill>
              </a:rPr>
              <a:t>) </a:t>
            </a:r>
            <a:r>
              <a:rPr lang="en-GB" sz="2000" dirty="0" err="1">
                <a:solidFill>
                  <a:srgbClr val="C00000"/>
                </a:solidFill>
              </a:rPr>
              <a:t>tashqari</a:t>
            </a:r>
            <a:r>
              <a:rPr lang="en-GB" sz="2000" dirty="0">
                <a:solidFill>
                  <a:srgbClr val="C00000"/>
                </a:solidFill>
              </a:rPr>
              <a:t>, </a:t>
            </a:r>
            <a:r>
              <a:rPr lang="en-GB" sz="2000" dirty="0" err="1">
                <a:solidFill>
                  <a:srgbClr val="C00000"/>
                </a:solidFill>
              </a:rPr>
              <a:t>yorug’lik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manbayidan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boruvchi</a:t>
            </a:r>
            <a:r>
              <a:rPr lang="en-GB" sz="2000" dirty="0">
                <a:solidFill>
                  <a:srgbClr val="C00000"/>
                </a:solidFill>
              </a:rPr>
              <a:t>, </a:t>
            </a:r>
            <a:r>
              <a:rPr lang="en-GB" sz="2000" dirty="0" err="1">
                <a:solidFill>
                  <a:srgbClr val="C00000"/>
                </a:solidFill>
              </a:rPr>
              <a:t>unga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kogerent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bo’lgan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to’lqindan</a:t>
            </a:r>
            <a:r>
              <a:rPr lang="en-GB" sz="2000" dirty="0">
                <a:solidFill>
                  <a:srgbClr val="C00000"/>
                </a:solidFill>
              </a:rPr>
              <a:t> ham (</a:t>
            </a:r>
            <a:r>
              <a:rPr lang="en-GB" sz="2000" dirty="0" err="1">
                <a:solidFill>
                  <a:srgbClr val="C00000"/>
                </a:solidFill>
              </a:rPr>
              <a:t>tayanch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to’lqini</a:t>
            </a:r>
            <a:r>
              <a:rPr lang="en-GB" sz="2000" dirty="0">
                <a:solidFill>
                  <a:srgbClr val="C00000"/>
                </a:solidFill>
              </a:rPr>
              <a:t>) </a:t>
            </a:r>
            <a:r>
              <a:rPr lang="en-GB" sz="2000" dirty="0" err="1">
                <a:solidFill>
                  <a:srgbClr val="C00000"/>
                </a:solidFill>
              </a:rPr>
              <a:t>foydalaniladi</a:t>
            </a:r>
            <a:r>
              <a:rPr lang="en-GB" sz="2000" dirty="0">
                <a:solidFill>
                  <a:srgbClr val="C00000"/>
                </a:solidFill>
              </a:rPr>
              <a:t>.</a:t>
            </a:r>
          </a:p>
          <a:p>
            <a:endParaRPr lang="en-GB" sz="2000" dirty="0">
              <a:solidFill>
                <a:srgbClr val="C00000"/>
              </a:solidFill>
            </a:endParaRPr>
          </a:p>
          <a:p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Golografiyaning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asosiy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g’oyasiga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muvofiq</a:t>
            </a:r>
            <a:r>
              <a:rPr lang="en-GB" sz="2000" dirty="0">
                <a:solidFill>
                  <a:srgbClr val="C00000"/>
                </a:solidFill>
              </a:rPr>
              <a:t>, </a:t>
            </a:r>
            <a:r>
              <a:rPr lang="en-GB" sz="2000" dirty="0" err="1">
                <a:solidFill>
                  <a:srgbClr val="C00000"/>
                </a:solidFill>
              </a:rPr>
              <a:t>jism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va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tayanch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to’lqinlari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hosil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qiladigan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interferension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manzaradagi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intensivliklar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taqsimoti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rasmga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tushirib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olinadi</a:t>
            </a:r>
            <a:r>
              <a:rPr lang="en-GB" sz="2000" dirty="0">
                <a:solidFill>
                  <a:srgbClr val="C00000"/>
                </a:solidFill>
              </a:rPr>
              <a:t>. </a:t>
            </a:r>
            <a:r>
              <a:rPr lang="en-GB" sz="2000" dirty="0" err="1">
                <a:solidFill>
                  <a:srgbClr val="C00000"/>
                </a:solidFill>
              </a:rPr>
              <a:t>So’ngra</a:t>
            </a:r>
            <a:r>
              <a:rPr lang="en-GB" sz="2000" dirty="0">
                <a:solidFill>
                  <a:srgbClr val="C00000"/>
                </a:solidFill>
              </a:rPr>
              <a:t>, </a:t>
            </a:r>
            <a:r>
              <a:rPr lang="en-GB" sz="2000" dirty="0" err="1">
                <a:solidFill>
                  <a:srgbClr val="C00000"/>
                </a:solidFill>
              </a:rPr>
              <a:t>fotoplastinkada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qayd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qilingan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qoraygan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taqsimotlar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yorug’lik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difraksiyasi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yordamida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qayta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tiklanib</a:t>
            </a:r>
            <a:r>
              <a:rPr lang="en-GB" sz="2000" dirty="0">
                <a:solidFill>
                  <a:srgbClr val="C00000"/>
                </a:solidFill>
              </a:rPr>
              <a:t>, </a:t>
            </a:r>
            <a:r>
              <a:rPr lang="en-GB" sz="2000" dirty="0" err="1">
                <a:solidFill>
                  <a:srgbClr val="C00000"/>
                </a:solidFill>
              </a:rPr>
              <a:t>jism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bo’lmasa</a:t>
            </a:r>
            <a:r>
              <a:rPr lang="en-GB" sz="2000" dirty="0">
                <a:solidFill>
                  <a:srgbClr val="C00000"/>
                </a:solidFill>
              </a:rPr>
              <a:t> ham, </a:t>
            </a:r>
            <a:r>
              <a:rPr lang="en-GB" sz="2000" dirty="0" err="1">
                <a:solidFill>
                  <a:srgbClr val="C00000"/>
                </a:solidFill>
              </a:rPr>
              <a:t>uni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o’rganish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imkoniyati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vujudga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keladi</a:t>
            </a:r>
            <a:r>
              <a:rPr lang="en-GB" sz="2000" dirty="0">
                <a:solidFill>
                  <a:srgbClr val="C00000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769549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8355"/>
            <a:ext cx="5173579" cy="6849645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5682916" y="397094"/>
            <a:ext cx="6096000" cy="550920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sz="2200" dirty="0" err="1">
                <a:solidFill>
                  <a:srgbClr val="C00000"/>
                </a:solidFill>
              </a:rPr>
              <a:t>Golografiyaning</a:t>
            </a:r>
            <a:r>
              <a:rPr lang="en-GB" sz="2200" dirty="0">
                <a:solidFill>
                  <a:srgbClr val="C00000"/>
                </a:solidFill>
              </a:rPr>
              <a:t> </a:t>
            </a:r>
            <a:r>
              <a:rPr lang="en-GB" sz="2200" dirty="0" err="1">
                <a:solidFill>
                  <a:srgbClr val="C00000"/>
                </a:solidFill>
              </a:rPr>
              <a:t>qo’llanilishi</a:t>
            </a:r>
            <a:r>
              <a:rPr lang="en-GB" sz="2200" dirty="0">
                <a:solidFill>
                  <a:srgbClr val="C00000"/>
                </a:solidFill>
              </a:rPr>
              <a:t>.</a:t>
            </a:r>
          </a:p>
          <a:p>
            <a:endParaRPr lang="en-GB" sz="2200" dirty="0">
              <a:solidFill>
                <a:srgbClr val="C00000"/>
              </a:solidFill>
            </a:endParaRPr>
          </a:p>
          <a:p>
            <a:r>
              <a:rPr lang="en-GB" sz="2200" dirty="0">
                <a:solidFill>
                  <a:srgbClr val="C00000"/>
                </a:solidFill>
              </a:rPr>
              <a:t> </a:t>
            </a:r>
            <a:r>
              <a:rPr lang="en-GB" sz="2200" dirty="0" err="1">
                <a:solidFill>
                  <a:srgbClr val="C00000"/>
                </a:solidFill>
              </a:rPr>
              <a:t>Golografiya</a:t>
            </a:r>
            <a:r>
              <a:rPr lang="en-GB" sz="2200" dirty="0">
                <a:solidFill>
                  <a:srgbClr val="C00000"/>
                </a:solidFill>
              </a:rPr>
              <a:t> </a:t>
            </a:r>
            <a:r>
              <a:rPr lang="en-GB" sz="2200" dirty="0" err="1">
                <a:solidFill>
                  <a:srgbClr val="C00000"/>
                </a:solidFill>
              </a:rPr>
              <a:t>usulidan</a:t>
            </a:r>
            <a:r>
              <a:rPr lang="en-GB" sz="2200" dirty="0">
                <a:solidFill>
                  <a:srgbClr val="C00000"/>
                </a:solidFill>
              </a:rPr>
              <a:t> </a:t>
            </a:r>
            <a:r>
              <a:rPr lang="en-GB" sz="2200" dirty="0" err="1">
                <a:solidFill>
                  <a:srgbClr val="C00000"/>
                </a:solidFill>
              </a:rPr>
              <a:t>hozir</a:t>
            </a:r>
            <a:r>
              <a:rPr lang="en-GB" sz="2200" dirty="0">
                <a:solidFill>
                  <a:srgbClr val="C00000"/>
                </a:solidFill>
              </a:rPr>
              <a:t> </a:t>
            </a:r>
            <a:r>
              <a:rPr lang="en-GB" sz="2200" dirty="0" err="1">
                <a:solidFill>
                  <a:srgbClr val="C00000"/>
                </a:solidFill>
              </a:rPr>
              <a:t>juda</a:t>
            </a:r>
            <a:r>
              <a:rPr lang="en-GB" sz="2200" dirty="0">
                <a:solidFill>
                  <a:srgbClr val="C00000"/>
                </a:solidFill>
              </a:rPr>
              <a:t> </a:t>
            </a:r>
            <a:r>
              <a:rPr lang="en-GB" sz="2200" dirty="0" err="1">
                <a:solidFill>
                  <a:srgbClr val="C00000"/>
                </a:solidFill>
              </a:rPr>
              <a:t>ko’p</a:t>
            </a:r>
            <a:r>
              <a:rPr lang="en-GB" sz="2200" dirty="0">
                <a:solidFill>
                  <a:srgbClr val="C00000"/>
                </a:solidFill>
              </a:rPr>
              <a:t> </a:t>
            </a:r>
            <a:r>
              <a:rPr lang="en-GB" sz="2200" dirty="0" err="1">
                <a:solidFill>
                  <a:srgbClr val="C00000"/>
                </a:solidFill>
              </a:rPr>
              <a:t>sohalarda</a:t>
            </a:r>
            <a:r>
              <a:rPr lang="en-GB" sz="2200" dirty="0">
                <a:solidFill>
                  <a:srgbClr val="C00000"/>
                </a:solidFill>
              </a:rPr>
              <a:t> </a:t>
            </a:r>
            <a:r>
              <a:rPr lang="en-GB" sz="2200" dirty="0" err="1">
                <a:solidFill>
                  <a:srgbClr val="C00000"/>
                </a:solidFill>
              </a:rPr>
              <a:t>foydalaniladi</a:t>
            </a:r>
            <a:r>
              <a:rPr lang="en-GB" sz="2200" dirty="0">
                <a:solidFill>
                  <a:srgbClr val="C00000"/>
                </a:solidFill>
              </a:rPr>
              <a:t>. </a:t>
            </a:r>
            <a:r>
              <a:rPr lang="en-GB" sz="2200" dirty="0" err="1">
                <a:solidFill>
                  <a:srgbClr val="C00000"/>
                </a:solidFill>
              </a:rPr>
              <a:t>Lekin</a:t>
            </a:r>
            <a:r>
              <a:rPr lang="en-GB" sz="2200" dirty="0">
                <a:solidFill>
                  <a:srgbClr val="C00000"/>
                </a:solidFill>
              </a:rPr>
              <a:t> </a:t>
            </a:r>
            <a:r>
              <a:rPr lang="en-GB" sz="2200" dirty="0" err="1">
                <a:solidFill>
                  <a:srgbClr val="C00000"/>
                </a:solidFill>
              </a:rPr>
              <a:t>ularning</a:t>
            </a:r>
            <a:r>
              <a:rPr lang="en-GB" sz="2200" dirty="0">
                <a:solidFill>
                  <a:srgbClr val="C00000"/>
                </a:solidFill>
              </a:rPr>
              <a:t> </a:t>
            </a:r>
            <a:r>
              <a:rPr lang="en-GB" sz="2200" dirty="0" err="1">
                <a:solidFill>
                  <a:srgbClr val="C00000"/>
                </a:solidFill>
              </a:rPr>
              <a:t>eng</a:t>
            </a:r>
            <a:r>
              <a:rPr lang="en-GB" sz="2200" dirty="0">
                <a:solidFill>
                  <a:srgbClr val="C00000"/>
                </a:solidFill>
              </a:rPr>
              <a:t> </a:t>
            </a:r>
            <a:r>
              <a:rPr lang="en-GB" sz="2200" dirty="0" err="1">
                <a:solidFill>
                  <a:srgbClr val="C00000"/>
                </a:solidFill>
              </a:rPr>
              <a:t>muhimi</a:t>
            </a:r>
            <a:r>
              <a:rPr lang="en-GB" sz="2200" dirty="0">
                <a:solidFill>
                  <a:srgbClr val="C00000"/>
                </a:solidFill>
              </a:rPr>
              <a:t> — </a:t>
            </a:r>
            <a:r>
              <a:rPr lang="en-GB" sz="2200" dirty="0" err="1">
                <a:solidFill>
                  <a:srgbClr val="C00000"/>
                </a:solidFill>
              </a:rPr>
              <a:t>ma'lumotlarni</a:t>
            </a:r>
            <a:r>
              <a:rPr lang="en-GB" sz="2200" dirty="0">
                <a:solidFill>
                  <a:srgbClr val="C00000"/>
                </a:solidFill>
              </a:rPr>
              <a:t> </a:t>
            </a:r>
            <a:r>
              <a:rPr lang="en-GB" sz="2200" dirty="0" err="1">
                <a:solidFill>
                  <a:srgbClr val="C00000"/>
                </a:solidFill>
              </a:rPr>
              <a:t>yozish</a:t>
            </a:r>
            <a:r>
              <a:rPr lang="en-GB" sz="2200" dirty="0">
                <a:solidFill>
                  <a:srgbClr val="C00000"/>
                </a:solidFill>
              </a:rPr>
              <a:t> </a:t>
            </a:r>
            <a:r>
              <a:rPr lang="en-GB" sz="2200" dirty="0" err="1">
                <a:solidFill>
                  <a:srgbClr val="C00000"/>
                </a:solidFill>
              </a:rPr>
              <a:t>va</a:t>
            </a:r>
            <a:r>
              <a:rPr lang="en-GB" sz="2200" dirty="0">
                <a:solidFill>
                  <a:srgbClr val="C00000"/>
                </a:solidFill>
              </a:rPr>
              <a:t> </a:t>
            </a:r>
            <a:r>
              <a:rPr lang="en-GB" sz="2200" dirty="0" err="1">
                <a:solidFill>
                  <a:srgbClr val="C00000"/>
                </a:solidFill>
              </a:rPr>
              <a:t>saqlash</a:t>
            </a:r>
            <a:r>
              <a:rPr lang="en-GB" sz="2200" dirty="0">
                <a:solidFill>
                  <a:srgbClr val="C00000"/>
                </a:solidFill>
              </a:rPr>
              <a:t>. </a:t>
            </a:r>
            <a:r>
              <a:rPr lang="en-GB" sz="2200" dirty="0" err="1">
                <a:solidFill>
                  <a:srgbClr val="C00000"/>
                </a:solidFill>
              </a:rPr>
              <a:t>Golografiya</a:t>
            </a:r>
            <a:r>
              <a:rPr lang="en-GB" sz="2200" dirty="0">
                <a:solidFill>
                  <a:srgbClr val="C00000"/>
                </a:solidFill>
              </a:rPr>
              <a:t> </a:t>
            </a:r>
            <a:r>
              <a:rPr lang="en-GB" sz="2200" dirty="0" err="1">
                <a:solidFill>
                  <a:srgbClr val="C00000"/>
                </a:solidFill>
              </a:rPr>
              <a:t>oddiy</a:t>
            </a:r>
            <a:r>
              <a:rPr lang="en-GB" sz="2200" dirty="0">
                <a:solidFill>
                  <a:srgbClr val="C00000"/>
                </a:solidFill>
              </a:rPr>
              <a:t> </a:t>
            </a:r>
            <a:r>
              <a:rPr lang="en-GB" sz="2200" dirty="0" err="1">
                <a:solidFill>
                  <a:srgbClr val="C00000"/>
                </a:solidFill>
              </a:rPr>
              <a:t>mikrofotografiya</a:t>
            </a:r>
            <a:r>
              <a:rPr lang="en-GB" sz="2200" dirty="0">
                <a:solidFill>
                  <a:srgbClr val="C00000"/>
                </a:solidFill>
              </a:rPr>
              <a:t> </a:t>
            </a:r>
            <a:r>
              <a:rPr lang="en-GB" sz="2200" dirty="0" err="1">
                <a:solidFill>
                  <a:srgbClr val="C00000"/>
                </a:solidFill>
              </a:rPr>
              <a:t>usuliga</a:t>
            </a:r>
            <a:r>
              <a:rPr lang="en-GB" sz="2200" dirty="0">
                <a:solidFill>
                  <a:srgbClr val="C00000"/>
                </a:solidFill>
              </a:rPr>
              <a:t> </a:t>
            </a:r>
            <a:r>
              <a:rPr lang="en-GB" sz="2200" dirty="0" err="1">
                <a:solidFill>
                  <a:srgbClr val="C00000"/>
                </a:solidFill>
              </a:rPr>
              <a:t>qa-jjaganda</a:t>
            </a:r>
            <a:r>
              <a:rPr lang="en-GB" sz="2200" dirty="0">
                <a:solidFill>
                  <a:srgbClr val="C00000"/>
                </a:solidFill>
              </a:rPr>
              <a:t>, </a:t>
            </a:r>
            <a:r>
              <a:rPr lang="en-GB" sz="2200" dirty="0" err="1">
                <a:solidFill>
                  <a:srgbClr val="C00000"/>
                </a:solidFill>
              </a:rPr>
              <a:t>bir</a:t>
            </a:r>
            <a:r>
              <a:rPr lang="en-GB" sz="2200" dirty="0">
                <a:solidFill>
                  <a:srgbClr val="C00000"/>
                </a:solidFill>
              </a:rPr>
              <a:t> </a:t>
            </a:r>
            <a:r>
              <a:rPr lang="en-GB" sz="2200" dirty="0" err="1">
                <a:solidFill>
                  <a:srgbClr val="C00000"/>
                </a:solidFill>
              </a:rPr>
              <a:t>xil</a:t>
            </a:r>
            <a:r>
              <a:rPr lang="en-GB" sz="2200" dirty="0">
                <a:solidFill>
                  <a:srgbClr val="C00000"/>
                </a:solidFill>
              </a:rPr>
              <a:t> </a:t>
            </a:r>
            <a:r>
              <a:rPr lang="en-GB" sz="2200" dirty="0" err="1">
                <a:solidFill>
                  <a:srgbClr val="C00000"/>
                </a:solidFill>
              </a:rPr>
              <a:t>hajmga</a:t>
            </a:r>
            <a:r>
              <a:rPr lang="en-GB" sz="2200" dirty="0">
                <a:solidFill>
                  <a:srgbClr val="C00000"/>
                </a:solidFill>
              </a:rPr>
              <a:t> </a:t>
            </a:r>
            <a:r>
              <a:rPr lang="en-GB" sz="2200" dirty="0" err="1">
                <a:solidFill>
                  <a:srgbClr val="C00000"/>
                </a:solidFill>
              </a:rPr>
              <a:t>yuzlab</a:t>
            </a:r>
            <a:r>
              <a:rPr lang="en-GB" sz="2200" dirty="0">
                <a:solidFill>
                  <a:srgbClr val="C00000"/>
                </a:solidFill>
              </a:rPr>
              <a:t> </a:t>
            </a:r>
            <a:r>
              <a:rPr lang="en-GB" sz="2200" dirty="0" err="1">
                <a:solidFill>
                  <a:srgbClr val="C00000"/>
                </a:solidFill>
              </a:rPr>
              <a:t>marta</a:t>
            </a:r>
            <a:r>
              <a:rPr lang="en-GB" sz="2200" dirty="0">
                <a:solidFill>
                  <a:srgbClr val="C00000"/>
                </a:solidFill>
              </a:rPr>
              <a:t> </a:t>
            </a:r>
            <a:r>
              <a:rPr lang="en-GB" sz="2200" dirty="0" err="1">
                <a:solidFill>
                  <a:srgbClr val="C00000"/>
                </a:solidFill>
              </a:rPr>
              <a:t>ko’p</a:t>
            </a:r>
            <a:r>
              <a:rPr lang="en-GB" sz="2200" dirty="0">
                <a:solidFill>
                  <a:srgbClr val="C00000"/>
                </a:solidFill>
              </a:rPr>
              <a:t> </a:t>
            </a:r>
            <a:r>
              <a:rPr lang="en-GB" sz="2200" dirty="0" err="1">
                <a:solidFill>
                  <a:srgbClr val="C00000"/>
                </a:solidFill>
              </a:rPr>
              <a:t>ma'lumotni</a:t>
            </a:r>
            <a:r>
              <a:rPr lang="en-GB" sz="2200" dirty="0">
                <a:solidFill>
                  <a:srgbClr val="C00000"/>
                </a:solidFill>
              </a:rPr>
              <a:t> </a:t>
            </a:r>
            <a:r>
              <a:rPr lang="en-GB" sz="2200" dirty="0" err="1">
                <a:solidFill>
                  <a:srgbClr val="C00000"/>
                </a:solidFill>
              </a:rPr>
              <a:t>yozishga</a:t>
            </a:r>
            <a:r>
              <a:rPr lang="en-GB" sz="2200" dirty="0">
                <a:solidFill>
                  <a:srgbClr val="C00000"/>
                </a:solidFill>
              </a:rPr>
              <a:t> </a:t>
            </a:r>
            <a:r>
              <a:rPr lang="en-GB" sz="2200" dirty="0" err="1">
                <a:solidFill>
                  <a:srgbClr val="C00000"/>
                </a:solidFill>
              </a:rPr>
              <a:t>imkon</a:t>
            </a:r>
            <a:r>
              <a:rPr lang="en-GB" sz="2200" dirty="0">
                <a:solidFill>
                  <a:srgbClr val="C00000"/>
                </a:solidFill>
              </a:rPr>
              <a:t> </a:t>
            </a:r>
            <a:r>
              <a:rPr lang="en-GB" sz="2200" dirty="0" err="1">
                <a:solidFill>
                  <a:srgbClr val="C00000"/>
                </a:solidFill>
              </a:rPr>
              <a:t>beradi</a:t>
            </a:r>
            <a:r>
              <a:rPr lang="en-GB" sz="2200" dirty="0">
                <a:solidFill>
                  <a:srgbClr val="C00000"/>
                </a:solidFill>
              </a:rPr>
              <a:t>. </a:t>
            </a:r>
            <a:r>
              <a:rPr lang="en-GB" sz="2200" dirty="0" err="1">
                <a:solidFill>
                  <a:srgbClr val="C00000"/>
                </a:solidFill>
              </a:rPr>
              <a:t>Masalan</a:t>
            </a:r>
            <a:r>
              <a:rPr lang="en-GB" sz="2200" dirty="0">
                <a:solidFill>
                  <a:srgbClr val="C00000"/>
                </a:solidFill>
              </a:rPr>
              <a:t>, </a:t>
            </a:r>
            <a:r>
              <a:rPr lang="en-GB" sz="2200" dirty="0" err="1">
                <a:solidFill>
                  <a:srgbClr val="C00000"/>
                </a:solidFill>
              </a:rPr>
              <a:t>o’lchamlari</a:t>
            </a:r>
            <a:r>
              <a:rPr lang="en-GB" sz="2200" dirty="0">
                <a:solidFill>
                  <a:srgbClr val="C00000"/>
                </a:solidFill>
              </a:rPr>
              <a:t> 32x32 mm </a:t>
            </a:r>
            <a:r>
              <a:rPr lang="en-GB" sz="2200" dirty="0" err="1">
                <a:solidFill>
                  <a:srgbClr val="C00000"/>
                </a:solidFill>
              </a:rPr>
              <a:t>bo’lgan</a:t>
            </a:r>
            <a:r>
              <a:rPr lang="en-GB" sz="2200" dirty="0">
                <a:solidFill>
                  <a:srgbClr val="C00000"/>
                </a:solidFill>
              </a:rPr>
              <a:t> </a:t>
            </a:r>
            <a:r>
              <a:rPr lang="en-GB" sz="2200" dirty="0" err="1">
                <a:solidFill>
                  <a:srgbClr val="C00000"/>
                </a:solidFill>
              </a:rPr>
              <a:t>fotoplastinkaga</a:t>
            </a:r>
            <a:r>
              <a:rPr lang="en-GB" sz="2200" dirty="0">
                <a:solidFill>
                  <a:srgbClr val="C00000"/>
                </a:solidFill>
              </a:rPr>
              <a:t>, </a:t>
            </a:r>
            <a:r>
              <a:rPr lang="en-GB" sz="2200" dirty="0" err="1">
                <a:solidFill>
                  <a:srgbClr val="C00000"/>
                </a:solidFill>
              </a:rPr>
              <a:t>har</a:t>
            </a:r>
            <a:r>
              <a:rPr lang="en-GB" sz="2200" dirty="0">
                <a:solidFill>
                  <a:srgbClr val="C00000"/>
                </a:solidFill>
              </a:rPr>
              <a:t> </a:t>
            </a:r>
            <a:r>
              <a:rPr lang="en-GB" sz="2200" dirty="0" err="1">
                <a:solidFill>
                  <a:srgbClr val="C00000"/>
                </a:solidFill>
              </a:rPr>
              <a:t>birining</a:t>
            </a:r>
            <a:r>
              <a:rPr lang="en-GB" sz="2200" dirty="0">
                <a:solidFill>
                  <a:srgbClr val="C00000"/>
                </a:solidFill>
              </a:rPr>
              <a:t> </a:t>
            </a:r>
            <a:r>
              <a:rPr lang="en-GB" sz="2200" dirty="0" err="1">
                <a:solidFill>
                  <a:srgbClr val="C00000"/>
                </a:solidFill>
              </a:rPr>
              <a:t>yuzasi</a:t>
            </a:r>
            <a:r>
              <a:rPr lang="en-GB" sz="2200" dirty="0">
                <a:solidFill>
                  <a:srgbClr val="C00000"/>
                </a:solidFill>
              </a:rPr>
              <a:t> 1 mm2 </a:t>
            </a:r>
            <a:r>
              <a:rPr lang="en-GB" sz="2200" dirty="0" err="1">
                <a:solidFill>
                  <a:srgbClr val="C00000"/>
                </a:solidFill>
              </a:rPr>
              <a:t>dan</a:t>
            </a:r>
            <a:r>
              <a:rPr lang="en-GB" sz="2200" dirty="0">
                <a:solidFill>
                  <a:srgbClr val="C00000"/>
                </a:solidFill>
              </a:rPr>
              <a:t> </a:t>
            </a:r>
            <a:r>
              <a:rPr lang="en-GB" sz="2200" dirty="0" err="1">
                <a:solidFill>
                  <a:srgbClr val="C00000"/>
                </a:solidFill>
              </a:rPr>
              <a:t>bo’lgan</a:t>
            </a:r>
            <a:r>
              <a:rPr lang="en-GB" sz="2200" dirty="0">
                <a:solidFill>
                  <a:srgbClr val="C00000"/>
                </a:solidFill>
              </a:rPr>
              <a:t> 1024 ta </a:t>
            </a:r>
            <a:r>
              <a:rPr lang="en-GB" sz="2200" dirty="0" err="1">
                <a:solidFill>
                  <a:srgbClr val="C00000"/>
                </a:solidFill>
              </a:rPr>
              <a:t>gologrammani</a:t>
            </a:r>
            <a:r>
              <a:rPr lang="en-GB" sz="2200" dirty="0">
                <a:solidFill>
                  <a:srgbClr val="C00000"/>
                </a:solidFill>
              </a:rPr>
              <a:t>, </a:t>
            </a:r>
            <a:r>
              <a:rPr lang="en-GB" sz="2200" dirty="0" err="1">
                <a:solidFill>
                  <a:srgbClr val="C00000"/>
                </a:solidFill>
              </a:rPr>
              <a:t>ya'ni</a:t>
            </a:r>
            <a:r>
              <a:rPr lang="en-GB" sz="2200" dirty="0">
                <a:solidFill>
                  <a:srgbClr val="C00000"/>
                </a:solidFill>
              </a:rPr>
              <a:t> 1024 </a:t>
            </a:r>
            <a:r>
              <a:rPr lang="en-GB" sz="2200" dirty="0" err="1">
                <a:solidFill>
                  <a:srgbClr val="C00000"/>
                </a:solidFill>
              </a:rPr>
              <a:t>betli</a:t>
            </a:r>
            <a:r>
              <a:rPr lang="en-GB" sz="2200" dirty="0">
                <a:solidFill>
                  <a:srgbClr val="C00000"/>
                </a:solidFill>
              </a:rPr>
              <a:t> </a:t>
            </a:r>
            <a:r>
              <a:rPr lang="en-GB" sz="2200" dirty="0" err="1">
                <a:solidFill>
                  <a:srgbClr val="C00000"/>
                </a:solidFill>
              </a:rPr>
              <a:t>kitobni</a:t>
            </a:r>
            <a:r>
              <a:rPr lang="en-GB" sz="2200" dirty="0">
                <a:solidFill>
                  <a:srgbClr val="C00000"/>
                </a:solidFill>
              </a:rPr>
              <a:t> </a:t>
            </a:r>
            <a:r>
              <a:rPr lang="en-GB" sz="2200" dirty="0" err="1">
                <a:solidFill>
                  <a:srgbClr val="C00000"/>
                </a:solidFill>
              </a:rPr>
              <a:t>joylashtirish</a:t>
            </a:r>
            <a:r>
              <a:rPr lang="en-GB" sz="2200" dirty="0">
                <a:solidFill>
                  <a:srgbClr val="C00000"/>
                </a:solidFill>
              </a:rPr>
              <a:t> </a:t>
            </a:r>
            <a:r>
              <a:rPr lang="en-GB" sz="2200" dirty="0" err="1">
                <a:solidFill>
                  <a:srgbClr val="C00000"/>
                </a:solidFill>
              </a:rPr>
              <a:t>mumkin</a:t>
            </a:r>
            <a:r>
              <a:rPr lang="en-GB" sz="2200" dirty="0">
                <a:solidFill>
                  <a:srgbClr val="C00000"/>
                </a:solidFill>
              </a:rPr>
              <a:t>. </a:t>
            </a:r>
            <a:r>
              <a:rPr lang="en-GB" sz="2200" dirty="0" err="1">
                <a:solidFill>
                  <a:srgbClr val="C00000"/>
                </a:solidFill>
              </a:rPr>
              <a:t>Golografik</a:t>
            </a:r>
            <a:r>
              <a:rPr lang="en-GB" sz="2200" dirty="0">
                <a:solidFill>
                  <a:srgbClr val="C00000"/>
                </a:solidFill>
              </a:rPr>
              <a:t> </a:t>
            </a:r>
            <a:r>
              <a:rPr lang="en-GB" sz="2200" dirty="0" err="1">
                <a:solidFill>
                  <a:srgbClr val="C00000"/>
                </a:solidFill>
              </a:rPr>
              <a:t>xotirali</a:t>
            </a:r>
            <a:r>
              <a:rPr lang="en-GB" sz="2200" dirty="0">
                <a:solidFill>
                  <a:srgbClr val="C00000"/>
                </a:solidFill>
              </a:rPr>
              <a:t> EHM, </a:t>
            </a:r>
            <a:r>
              <a:rPr lang="en-GB" sz="2200" dirty="0" err="1">
                <a:solidFill>
                  <a:srgbClr val="C00000"/>
                </a:solidFill>
              </a:rPr>
              <a:t>golografik</a:t>
            </a:r>
            <a:r>
              <a:rPr lang="en-GB" sz="2200" dirty="0">
                <a:solidFill>
                  <a:srgbClr val="C00000"/>
                </a:solidFill>
              </a:rPr>
              <a:t> </a:t>
            </a:r>
            <a:r>
              <a:rPr lang="en-GB" sz="2200" dirty="0" err="1">
                <a:solidFill>
                  <a:srgbClr val="C00000"/>
                </a:solidFill>
              </a:rPr>
              <a:t>elektron</a:t>
            </a:r>
            <a:r>
              <a:rPr lang="en-GB" sz="2200" dirty="0">
                <a:solidFill>
                  <a:srgbClr val="C00000"/>
                </a:solidFill>
              </a:rPr>
              <a:t> </a:t>
            </a:r>
            <a:r>
              <a:rPr lang="en-GB" sz="2200" dirty="0" err="1">
                <a:solidFill>
                  <a:srgbClr val="C00000"/>
                </a:solidFill>
              </a:rPr>
              <a:t>mikroskop</a:t>
            </a:r>
            <a:r>
              <a:rPr lang="en-GB" sz="2200" dirty="0">
                <a:solidFill>
                  <a:srgbClr val="C00000"/>
                </a:solidFill>
              </a:rPr>
              <a:t>, </a:t>
            </a:r>
            <a:r>
              <a:rPr lang="en-GB" sz="2200" dirty="0" err="1">
                <a:solidFill>
                  <a:srgbClr val="C00000"/>
                </a:solidFill>
              </a:rPr>
              <a:t>golografik</a:t>
            </a:r>
            <a:r>
              <a:rPr lang="en-GB" sz="2200" dirty="0">
                <a:solidFill>
                  <a:srgbClr val="C00000"/>
                </a:solidFill>
              </a:rPr>
              <a:t> </a:t>
            </a:r>
            <a:r>
              <a:rPr lang="en-GB" sz="2200" dirty="0" err="1">
                <a:solidFill>
                  <a:srgbClr val="C00000"/>
                </a:solidFill>
              </a:rPr>
              <a:t>kino</a:t>
            </a:r>
            <a:r>
              <a:rPr lang="en-GB" sz="2200" dirty="0">
                <a:solidFill>
                  <a:srgbClr val="C00000"/>
                </a:solidFill>
              </a:rPr>
              <a:t> </a:t>
            </a:r>
            <a:r>
              <a:rPr lang="en-GB" sz="2200" dirty="0" err="1">
                <a:solidFill>
                  <a:srgbClr val="C00000"/>
                </a:solidFill>
              </a:rPr>
              <a:t>va</a:t>
            </a:r>
            <a:r>
              <a:rPr lang="en-GB" sz="2200" dirty="0">
                <a:solidFill>
                  <a:srgbClr val="C00000"/>
                </a:solidFill>
              </a:rPr>
              <a:t> </a:t>
            </a:r>
            <a:r>
              <a:rPr lang="en-GB" sz="2200" dirty="0" err="1">
                <a:solidFill>
                  <a:srgbClr val="C00000"/>
                </a:solidFill>
              </a:rPr>
              <a:t>televideniye</a:t>
            </a:r>
            <a:r>
              <a:rPr lang="en-GB" sz="2200" dirty="0">
                <a:solidFill>
                  <a:srgbClr val="C00000"/>
                </a:solidFill>
              </a:rPr>
              <a:t>, </a:t>
            </a:r>
            <a:r>
              <a:rPr lang="en-GB" sz="2200" dirty="0" err="1">
                <a:solidFill>
                  <a:srgbClr val="C00000"/>
                </a:solidFill>
              </a:rPr>
              <a:t>golografik</a:t>
            </a:r>
            <a:r>
              <a:rPr lang="en-GB" sz="2200" dirty="0">
                <a:solidFill>
                  <a:srgbClr val="C00000"/>
                </a:solidFill>
              </a:rPr>
              <a:t> </a:t>
            </a:r>
            <a:r>
              <a:rPr lang="en-GB" sz="2200" dirty="0" err="1">
                <a:solidFill>
                  <a:srgbClr val="C00000"/>
                </a:solidFill>
              </a:rPr>
              <a:t>interferometrlar</a:t>
            </a:r>
            <a:r>
              <a:rPr lang="en-GB" sz="2200" dirty="0">
                <a:solidFill>
                  <a:srgbClr val="C00000"/>
                </a:solidFill>
              </a:rPr>
              <a:t> </a:t>
            </a:r>
            <a:r>
              <a:rPr lang="en-GB" sz="2200" dirty="0" err="1">
                <a:solidFill>
                  <a:srgbClr val="C00000"/>
                </a:solidFill>
              </a:rPr>
              <a:t>kabi</a:t>
            </a:r>
            <a:r>
              <a:rPr lang="en-GB" sz="2200" dirty="0">
                <a:solidFill>
                  <a:srgbClr val="C00000"/>
                </a:solidFill>
              </a:rPr>
              <a:t> </a:t>
            </a:r>
            <a:r>
              <a:rPr lang="en-GB" sz="2200" dirty="0" err="1">
                <a:solidFill>
                  <a:srgbClr val="C00000"/>
                </a:solidFill>
              </a:rPr>
              <a:t>istiqbolli</a:t>
            </a:r>
            <a:r>
              <a:rPr lang="en-GB" sz="2200" dirty="0">
                <a:solidFill>
                  <a:srgbClr val="C00000"/>
                </a:solidFill>
              </a:rPr>
              <a:t> </a:t>
            </a:r>
            <a:r>
              <a:rPr lang="en-GB" sz="2200" dirty="0" err="1">
                <a:solidFill>
                  <a:srgbClr val="C00000"/>
                </a:solidFill>
              </a:rPr>
              <a:t>sohalar</a:t>
            </a:r>
            <a:r>
              <a:rPr lang="en-GB" sz="2200" dirty="0">
                <a:solidFill>
                  <a:srgbClr val="C00000"/>
                </a:solidFill>
              </a:rPr>
              <a:t> </a:t>
            </a:r>
            <a:r>
              <a:rPr lang="en-GB" sz="2200" dirty="0" err="1">
                <a:solidFill>
                  <a:srgbClr val="C00000"/>
                </a:solidFill>
              </a:rPr>
              <a:t>endigina</a:t>
            </a:r>
            <a:r>
              <a:rPr lang="en-GB" sz="2200" dirty="0">
                <a:solidFill>
                  <a:srgbClr val="C00000"/>
                </a:solidFill>
              </a:rPr>
              <a:t> </a:t>
            </a:r>
            <a:r>
              <a:rPr lang="en-GB" sz="2200" dirty="0" err="1">
                <a:solidFill>
                  <a:srgbClr val="C00000"/>
                </a:solidFill>
              </a:rPr>
              <a:t>rivojlana</a:t>
            </a:r>
            <a:r>
              <a:rPr lang="en-GB" sz="2200" dirty="0">
                <a:solidFill>
                  <a:srgbClr val="C00000"/>
                </a:solidFill>
              </a:rPr>
              <a:t> </a:t>
            </a:r>
            <a:r>
              <a:rPr lang="en-GB" sz="2200" dirty="0" err="1">
                <a:solidFill>
                  <a:srgbClr val="C00000"/>
                </a:solidFill>
              </a:rPr>
              <a:t>boshlamoqda</a:t>
            </a:r>
            <a:r>
              <a:rPr lang="en-GB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08626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510463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5827295" y="572437"/>
            <a:ext cx="6096000" cy="621708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sz="2000" dirty="0" err="1">
                <a:solidFill>
                  <a:srgbClr val="C00000"/>
                </a:solidFill>
              </a:rPr>
              <a:t>Gologramma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hosil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qilish</a:t>
            </a:r>
            <a:r>
              <a:rPr lang="en-GB" sz="2000" dirty="0">
                <a:solidFill>
                  <a:srgbClr val="C00000"/>
                </a:solidFill>
              </a:rPr>
              <a:t>.  </a:t>
            </a:r>
          </a:p>
          <a:p>
            <a:endParaRPr lang="en-GB" sz="2000" dirty="0">
              <a:solidFill>
                <a:srgbClr val="C00000"/>
              </a:solidFill>
            </a:endParaRPr>
          </a:p>
          <a:p>
            <a:r>
              <a:rPr lang="en-GB" sz="2000" dirty="0" err="1">
                <a:solidFill>
                  <a:srgbClr val="C00000"/>
                </a:solidFill>
              </a:rPr>
              <a:t>Gologramma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deb,fotoplastinkada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qayd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qilingan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tayanch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va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jism</a:t>
            </a:r>
            <a:r>
              <a:rPr lang="en-GB" sz="2000" dirty="0">
                <a:solidFill>
                  <a:srgbClr val="C00000"/>
                </a:solidFill>
              </a:rPr>
              <a:t> to '</a:t>
            </a:r>
            <a:r>
              <a:rPr lang="en-GB" sz="2000" dirty="0" err="1">
                <a:solidFill>
                  <a:srgbClr val="C00000"/>
                </a:solidFill>
              </a:rPr>
              <a:t>Iqinlari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hosil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qilgan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interferension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manzamga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aytiladi</a:t>
            </a:r>
            <a:r>
              <a:rPr lang="en-GB" sz="2000" dirty="0">
                <a:solidFill>
                  <a:srgbClr val="C00000"/>
                </a:solidFill>
              </a:rPr>
              <a:t>. </a:t>
            </a:r>
            <a:r>
              <a:rPr lang="en-GB" sz="2000" dirty="0" err="1">
                <a:solidFill>
                  <a:srgbClr val="C00000"/>
                </a:solidFill>
              </a:rPr>
              <a:t>Buning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qanday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amalga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oshirilishi</a:t>
            </a:r>
            <a:r>
              <a:rPr lang="en-GB" sz="2000" dirty="0">
                <a:solidFill>
                  <a:srgbClr val="C00000"/>
                </a:solidFill>
              </a:rPr>
              <a:t>.</a:t>
            </a:r>
          </a:p>
          <a:p>
            <a:endParaRPr lang="en-GB" sz="2000" dirty="0">
              <a:solidFill>
                <a:srgbClr val="C00000"/>
              </a:solidFill>
            </a:endParaRPr>
          </a:p>
          <a:p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Lazer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nuri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ikkita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qismga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ajratilib</a:t>
            </a:r>
            <a:r>
              <a:rPr lang="en-GB" sz="2000" dirty="0">
                <a:solidFill>
                  <a:srgbClr val="C00000"/>
                </a:solidFill>
              </a:rPr>
              <a:t>, </a:t>
            </a:r>
            <a:r>
              <a:rPr lang="en-GB" sz="2000" dirty="0" err="1">
                <a:solidFill>
                  <a:srgbClr val="C00000"/>
                </a:solidFill>
              </a:rPr>
              <a:t>bir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qismi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ko’zguga</a:t>
            </a:r>
            <a:r>
              <a:rPr lang="en-GB" sz="2000" dirty="0">
                <a:solidFill>
                  <a:srgbClr val="C00000"/>
                </a:solidFill>
              </a:rPr>
              <a:t>, </a:t>
            </a:r>
            <a:r>
              <a:rPr lang="en-GB" sz="2000" dirty="0" err="1">
                <a:solidFill>
                  <a:srgbClr val="C00000"/>
                </a:solidFill>
              </a:rPr>
              <a:t>ikkinchi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qismi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esa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jismga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yoo’naltiriladi</a:t>
            </a:r>
            <a:r>
              <a:rPr lang="en-GB" sz="2000" dirty="0">
                <a:solidFill>
                  <a:srgbClr val="C00000"/>
                </a:solidFill>
              </a:rPr>
              <a:t>. </a:t>
            </a:r>
            <a:r>
              <a:rPr lang="en-GB" sz="2000" dirty="0" err="1">
                <a:solidFill>
                  <a:srgbClr val="C00000"/>
                </a:solidFill>
              </a:rPr>
              <a:t>Nurning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birinchi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qismi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ko’zgudan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qaytib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fotoplastinkaga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tushsa</a:t>
            </a:r>
            <a:r>
              <a:rPr lang="en-GB" sz="2000" dirty="0">
                <a:solidFill>
                  <a:srgbClr val="C00000"/>
                </a:solidFill>
              </a:rPr>
              <a:t> (</a:t>
            </a:r>
            <a:r>
              <a:rPr lang="en-GB" sz="2000" dirty="0" err="1">
                <a:solidFill>
                  <a:srgbClr val="C00000"/>
                </a:solidFill>
              </a:rPr>
              <a:t>tayanch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to’lqini</a:t>
            </a:r>
            <a:r>
              <a:rPr lang="en-GB" sz="2000" dirty="0">
                <a:solidFill>
                  <a:srgbClr val="C00000"/>
                </a:solidFill>
              </a:rPr>
              <a:t>), </a:t>
            </a:r>
            <a:r>
              <a:rPr lang="en-GB" sz="2000" dirty="0" err="1">
                <a:solidFill>
                  <a:srgbClr val="C00000"/>
                </a:solidFill>
              </a:rPr>
              <a:t>ikkinchi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qismi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jismdan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qaytib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fotoplastinkaga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tushadi</a:t>
            </a:r>
            <a:r>
              <a:rPr lang="en-GB" sz="2000" dirty="0">
                <a:solidFill>
                  <a:srgbClr val="C00000"/>
                </a:solidFill>
              </a:rPr>
              <a:t> (</a:t>
            </a:r>
            <a:r>
              <a:rPr lang="en-GB" sz="2000" dirty="0" err="1">
                <a:solidFill>
                  <a:srgbClr val="C00000"/>
                </a:solidFill>
              </a:rPr>
              <a:t>jism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to’lqini</a:t>
            </a:r>
            <a:r>
              <a:rPr lang="en-GB" sz="2000" dirty="0">
                <a:solidFill>
                  <a:srgbClr val="C00000"/>
                </a:solidFill>
              </a:rPr>
              <a:t>). Bu </a:t>
            </a:r>
            <a:r>
              <a:rPr lang="en-GB" sz="2000" dirty="0" err="1">
                <a:solidFill>
                  <a:srgbClr val="C00000"/>
                </a:solidFill>
              </a:rPr>
              <a:t>to’lqinlar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kogerent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bo’lganliklari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uchun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fotoplastinkada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interferensiya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manzarasini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vujudga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keltiradi</a:t>
            </a:r>
            <a:r>
              <a:rPr lang="en-GB" sz="2000" dirty="0">
                <a:solidFill>
                  <a:srgbClr val="C00000"/>
                </a:solidFill>
              </a:rPr>
              <a:t>. </a:t>
            </a:r>
            <a:r>
              <a:rPr lang="en-GB" sz="2000" dirty="0" err="1">
                <a:solidFill>
                  <a:srgbClr val="C00000"/>
                </a:solidFill>
              </a:rPr>
              <a:t>Tayanch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va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jism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to’lqinlarining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qo’shilishi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natijasida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hosil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bo’lgan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interferensiya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manzarasining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fotoplastinkadagi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rasmi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chiqarilib</a:t>
            </a:r>
            <a:r>
              <a:rPr lang="en-GB" sz="2000" dirty="0">
                <a:solidFill>
                  <a:srgbClr val="C00000"/>
                </a:solidFill>
              </a:rPr>
              <a:t>, </a:t>
            </a:r>
            <a:r>
              <a:rPr lang="en-GB" sz="2000" dirty="0" err="1">
                <a:solidFill>
                  <a:srgbClr val="C00000"/>
                </a:solidFill>
              </a:rPr>
              <a:t>gologramma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hosil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qilinadi</a:t>
            </a:r>
            <a:r>
              <a:rPr lang="en-GB" sz="2000" dirty="0">
                <a:solidFill>
                  <a:srgbClr val="C00000"/>
                </a:solidFill>
              </a:rPr>
              <a:t>.</a:t>
            </a:r>
          </a:p>
          <a:p>
            <a:endParaRPr lang="en-GB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9484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813" y="0"/>
            <a:ext cx="4762500" cy="6725653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5454316" y="240683"/>
            <a:ext cx="6096000" cy="550920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sz="2200" dirty="0"/>
              <a:t>	</a:t>
            </a:r>
            <a:r>
              <a:rPr lang="en-GB" sz="2200" dirty="0" err="1">
                <a:solidFill>
                  <a:srgbClr val="C00000"/>
                </a:solidFill>
                <a:latin typeface="+mj-lt"/>
              </a:rPr>
              <a:t>Linza</a:t>
            </a:r>
            <a:r>
              <a:rPr lang="en-GB" sz="2200" dirty="0">
                <a:solidFill>
                  <a:srgbClr val="C00000"/>
                </a:solidFill>
                <a:latin typeface="+mj-lt"/>
              </a:rPr>
              <a:t> </a:t>
            </a:r>
            <a:r>
              <a:rPr lang="en-GB" sz="2200" dirty="0" err="1">
                <a:solidFill>
                  <a:srgbClr val="C00000"/>
                </a:solidFill>
                <a:latin typeface="+mj-lt"/>
              </a:rPr>
              <a:t>yoki</a:t>
            </a:r>
            <a:r>
              <a:rPr lang="en-GB" sz="2200" dirty="0">
                <a:solidFill>
                  <a:srgbClr val="C00000"/>
                </a:solidFill>
                <a:latin typeface="+mj-lt"/>
              </a:rPr>
              <a:t> </a:t>
            </a:r>
            <a:r>
              <a:rPr lang="en-GB" sz="2200" dirty="0" err="1">
                <a:solidFill>
                  <a:srgbClr val="C00000"/>
                </a:solidFill>
                <a:latin typeface="+mj-lt"/>
              </a:rPr>
              <a:t>biror</a:t>
            </a:r>
            <a:r>
              <a:rPr lang="en-GB" sz="2200" dirty="0">
                <a:solidFill>
                  <a:srgbClr val="C00000"/>
                </a:solidFill>
                <a:latin typeface="+mj-lt"/>
              </a:rPr>
              <a:t> </a:t>
            </a:r>
            <a:r>
              <a:rPr lang="en-GB" sz="2200" dirty="0" err="1">
                <a:solidFill>
                  <a:srgbClr val="C00000"/>
                </a:solidFill>
                <a:latin typeface="+mj-lt"/>
              </a:rPr>
              <a:t>murakkabroq</a:t>
            </a:r>
            <a:r>
              <a:rPr lang="en-GB" sz="2200" dirty="0">
                <a:solidFill>
                  <a:srgbClr val="C00000"/>
                </a:solidFill>
                <a:latin typeface="+mj-lt"/>
              </a:rPr>
              <a:t> optic </a:t>
            </a:r>
            <a:r>
              <a:rPr lang="en-GB" sz="2200" dirty="0" err="1">
                <a:solidFill>
                  <a:srgbClr val="C00000"/>
                </a:solidFill>
                <a:latin typeface="+mj-lt"/>
              </a:rPr>
              <a:t>asbobdan</a:t>
            </a:r>
            <a:r>
              <a:rPr lang="en-GB" sz="2200" dirty="0">
                <a:solidFill>
                  <a:srgbClr val="C00000"/>
                </a:solidFill>
                <a:latin typeface="+mj-lt"/>
              </a:rPr>
              <a:t> </a:t>
            </a:r>
            <a:r>
              <a:rPr lang="en-GB" sz="2200" dirty="0" err="1">
                <a:solidFill>
                  <a:srgbClr val="C00000"/>
                </a:solidFill>
                <a:latin typeface="+mj-lt"/>
              </a:rPr>
              <a:t>foydalanib</a:t>
            </a:r>
            <a:r>
              <a:rPr lang="en-GB" sz="2200" dirty="0">
                <a:solidFill>
                  <a:srgbClr val="C00000"/>
                </a:solidFill>
                <a:latin typeface="+mj-lt"/>
              </a:rPr>
              <a:t>, </a:t>
            </a:r>
            <a:r>
              <a:rPr lang="en-GB" sz="2200" dirty="0" err="1">
                <a:solidFill>
                  <a:srgbClr val="C00000"/>
                </a:solidFill>
                <a:latin typeface="+mj-lt"/>
              </a:rPr>
              <a:t>fotoplastinkani</a:t>
            </a:r>
            <a:r>
              <a:rPr lang="en-GB" sz="2200" dirty="0">
                <a:solidFill>
                  <a:srgbClr val="C00000"/>
                </a:solidFill>
                <a:latin typeface="+mj-lt"/>
              </a:rPr>
              <a:t> S1 </a:t>
            </a:r>
            <a:r>
              <a:rPr lang="en-GB" sz="2200" dirty="0" err="1">
                <a:solidFill>
                  <a:srgbClr val="C00000"/>
                </a:solidFill>
                <a:latin typeface="+mj-lt"/>
              </a:rPr>
              <a:t>manbaning</a:t>
            </a:r>
            <a:r>
              <a:rPr lang="en-GB" sz="2200" dirty="0">
                <a:solidFill>
                  <a:srgbClr val="C00000"/>
                </a:solidFill>
                <a:latin typeface="+mj-lt"/>
              </a:rPr>
              <a:t> S1`  </a:t>
            </a:r>
            <a:r>
              <a:rPr lang="en-GB" sz="2200" dirty="0" err="1">
                <a:solidFill>
                  <a:srgbClr val="C00000"/>
                </a:solidFill>
                <a:latin typeface="+mj-lt"/>
              </a:rPr>
              <a:t>tasviri</a:t>
            </a:r>
            <a:r>
              <a:rPr lang="en-GB" sz="2200" dirty="0">
                <a:solidFill>
                  <a:srgbClr val="C00000"/>
                </a:solidFill>
                <a:latin typeface="+mj-lt"/>
              </a:rPr>
              <a:t> </a:t>
            </a:r>
            <a:r>
              <a:rPr lang="en-GB" sz="2200" dirty="0" err="1">
                <a:solidFill>
                  <a:srgbClr val="C00000"/>
                </a:solidFill>
                <a:latin typeface="+mj-lt"/>
              </a:rPr>
              <a:t>bilan</a:t>
            </a:r>
            <a:r>
              <a:rPr lang="en-GB" sz="2200" dirty="0">
                <a:solidFill>
                  <a:srgbClr val="C00000"/>
                </a:solidFill>
                <a:latin typeface="+mj-lt"/>
              </a:rPr>
              <a:t> </a:t>
            </a:r>
            <a:r>
              <a:rPr lang="en-GB" sz="2200" dirty="0" err="1">
                <a:solidFill>
                  <a:srgbClr val="C00000"/>
                </a:solidFill>
                <a:latin typeface="+mj-lt"/>
              </a:rPr>
              <a:t>ustma-ust</a:t>
            </a:r>
            <a:r>
              <a:rPr lang="en-GB" sz="2200" dirty="0">
                <a:solidFill>
                  <a:srgbClr val="C00000"/>
                </a:solidFill>
                <a:latin typeface="+mj-lt"/>
              </a:rPr>
              <a:t> </a:t>
            </a:r>
            <a:r>
              <a:rPr lang="en-GB" sz="2200" dirty="0" err="1">
                <a:solidFill>
                  <a:srgbClr val="C00000"/>
                </a:solidFill>
                <a:latin typeface="+mj-lt"/>
              </a:rPr>
              <a:t>tushirishimiz</a:t>
            </a:r>
            <a:r>
              <a:rPr lang="en-GB" sz="2200" dirty="0">
                <a:solidFill>
                  <a:srgbClr val="C00000"/>
                </a:solidFill>
                <a:latin typeface="+mj-lt"/>
              </a:rPr>
              <a:t> </a:t>
            </a:r>
            <a:r>
              <a:rPr lang="en-GB" sz="2200" dirty="0" err="1">
                <a:solidFill>
                  <a:srgbClr val="C00000"/>
                </a:solidFill>
                <a:latin typeface="+mj-lt"/>
              </a:rPr>
              <a:t>mumkin</a:t>
            </a:r>
            <a:r>
              <a:rPr lang="en-GB" sz="2200" dirty="0">
                <a:solidFill>
                  <a:srgbClr val="C00000"/>
                </a:solidFill>
                <a:latin typeface="+mj-lt"/>
              </a:rPr>
              <a:t> </a:t>
            </a:r>
            <a:r>
              <a:rPr lang="uz-Latn-UZ" sz="2200" dirty="0" smtClean="0">
                <a:solidFill>
                  <a:srgbClr val="C00000"/>
                </a:solidFill>
                <a:latin typeface="+mj-lt"/>
              </a:rPr>
              <a:t>.</a:t>
            </a:r>
            <a:r>
              <a:rPr lang="en-GB" sz="2200" dirty="0" err="1" smtClean="0">
                <a:solidFill>
                  <a:srgbClr val="C00000"/>
                </a:solidFill>
                <a:latin typeface="+mj-lt"/>
              </a:rPr>
              <a:t>Optik</a:t>
            </a:r>
            <a:r>
              <a:rPr lang="en-GB" sz="2200" dirty="0" smtClean="0">
                <a:solidFill>
                  <a:srgbClr val="C00000"/>
                </a:solidFill>
                <a:latin typeface="+mj-lt"/>
              </a:rPr>
              <a:t> </a:t>
            </a:r>
            <a:r>
              <a:rPr lang="en-GB" sz="2200" dirty="0" err="1">
                <a:solidFill>
                  <a:srgbClr val="C00000"/>
                </a:solidFill>
                <a:latin typeface="+mj-lt"/>
              </a:rPr>
              <a:t>sistemalarning</a:t>
            </a:r>
            <a:r>
              <a:rPr lang="en-GB" sz="2200" dirty="0">
                <a:solidFill>
                  <a:srgbClr val="C00000"/>
                </a:solidFill>
                <a:latin typeface="+mj-lt"/>
              </a:rPr>
              <a:t>  </a:t>
            </a:r>
            <a:r>
              <a:rPr lang="en-GB" sz="2200" dirty="0" err="1">
                <a:solidFill>
                  <a:srgbClr val="C00000"/>
                </a:solidFill>
                <a:latin typeface="+mj-lt"/>
              </a:rPr>
              <a:t>tautoxronizmi</a:t>
            </a:r>
            <a:r>
              <a:rPr lang="en-GB" sz="2200" dirty="0">
                <a:solidFill>
                  <a:srgbClr val="C00000"/>
                </a:solidFill>
                <a:latin typeface="+mj-lt"/>
              </a:rPr>
              <a:t> </a:t>
            </a:r>
            <a:r>
              <a:rPr lang="en-GB" sz="2200" dirty="0" err="1">
                <a:solidFill>
                  <a:srgbClr val="C00000"/>
                </a:solidFill>
                <a:latin typeface="+mj-lt"/>
              </a:rPr>
              <a:t>tufayli</a:t>
            </a:r>
            <a:r>
              <a:rPr lang="en-GB" sz="2200" dirty="0">
                <a:solidFill>
                  <a:srgbClr val="C00000"/>
                </a:solidFill>
                <a:latin typeface="+mj-lt"/>
              </a:rPr>
              <a:t> , </a:t>
            </a:r>
            <a:r>
              <a:rPr lang="en-GB" sz="2200" dirty="0" err="1">
                <a:solidFill>
                  <a:srgbClr val="C00000"/>
                </a:solidFill>
                <a:latin typeface="+mj-lt"/>
              </a:rPr>
              <a:t>yorug’lik</a:t>
            </a:r>
            <a:r>
              <a:rPr lang="en-GB" sz="2200" dirty="0">
                <a:solidFill>
                  <a:srgbClr val="C00000"/>
                </a:solidFill>
                <a:latin typeface="+mj-lt"/>
              </a:rPr>
              <a:t> </a:t>
            </a:r>
            <a:r>
              <a:rPr lang="en-GB" sz="2200" dirty="0" err="1">
                <a:solidFill>
                  <a:srgbClr val="C00000"/>
                </a:solidFill>
                <a:latin typeface="+mj-lt"/>
              </a:rPr>
              <a:t>to’lqinining</a:t>
            </a:r>
            <a:r>
              <a:rPr lang="en-GB" sz="2200" dirty="0">
                <a:solidFill>
                  <a:srgbClr val="C00000"/>
                </a:solidFill>
                <a:latin typeface="+mj-lt"/>
              </a:rPr>
              <a:t> </a:t>
            </a:r>
            <a:r>
              <a:rPr lang="en-GB" sz="2200" dirty="0" err="1">
                <a:solidFill>
                  <a:srgbClr val="C00000"/>
                </a:solidFill>
                <a:latin typeface="+mj-lt"/>
              </a:rPr>
              <a:t>linzaning</a:t>
            </a:r>
            <a:r>
              <a:rPr lang="en-GB" sz="2200" dirty="0">
                <a:solidFill>
                  <a:srgbClr val="C00000"/>
                </a:solidFill>
                <a:latin typeface="+mj-lt"/>
              </a:rPr>
              <a:t> </a:t>
            </a:r>
            <a:r>
              <a:rPr lang="en-GB" sz="2200" dirty="0" err="1">
                <a:solidFill>
                  <a:srgbClr val="C00000"/>
                </a:solidFill>
                <a:latin typeface="+mj-lt"/>
              </a:rPr>
              <a:t>turli</a:t>
            </a:r>
            <a:r>
              <a:rPr lang="en-GB" sz="2200" dirty="0">
                <a:solidFill>
                  <a:srgbClr val="C00000"/>
                </a:solidFill>
                <a:latin typeface="+mj-lt"/>
              </a:rPr>
              <a:t> </a:t>
            </a:r>
            <a:r>
              <a:rPr lang="en-GB" sz="2200" dirty="0" err="1">
                <a:solidFill>
                  <a:srgbClr val="C00000"/>
                </a:solidFill>
                <a:latin typeface="+mj-lt"/>
              </a:rPr>
              <a:t>qismlari</a:t>
            </a:r>
            <a:r>
              <a:rPr lang="en-GB" sz="2200" dirty="0">
                <a:solidFill>
                  <a:srgbClr val="C00000"/>
                </a:solidFill>
                <a:latin typeface="+mj-lt"/>
              </a:rPr>
              <a:t> </a:t>
            </a:r>
            <a:r>
              <a:rPr lang="en-GB" sz="2200" dirty="0" err="1">
                <a:solidFill>
                  <a:srgbClr val="C00000"/>
                </a:solidFill>
                <a:latin typeface="+mj-lt"/>
              </a:rPr>
              <a:t>orqali</a:t>
            </a:r>
            <a:r>
              <a:rPr lang="en-GB" sz="2200" dirty="0">
                <a:solidFill>
                  <a:srgbClr val="C00000"/>
                </a:solidFill>
                <a:latin typeface="+mj-lt"/>
              </a:rPr>
              <a:t> </a:t>
            </a:r>
            <a:r>
              <a:rPr lang="en-GB" sz="2200" dirty="0" err="1">
                <a:solidFill>
                  <a:srgbClr val="C00000"/>
                </a:solidFill>
                <a:latin typeface="+mj-lt"/>
              </a:rPr>
              <a:t>o’tuvchi</a:t>
            </a:r>
            <a:r>
              <a:rPr lang="en-GB" sz="2200" dirty="0">
                <a:solidFill>
                  <a:srgbClr val="C00000"/>
                </a:solidFill>
                <a:latin typeface="+mj-lt"/>
              </a:rPr>
              <a:t> </a:t>
            </a:r>
            <a:r>
              <a:rPr lang="en-GB" sz="2200" dirty="0" err="1">
                <a:solidFill>
                  <a:srgbClr val="C00000"/>
                </a:solidFill>
                <a:latin typeface="+mj-lt"/>
              </a:rPr>
              <a:t>barcha</a:t>
            </a:r>
            <a:r>
              <a:rPr lang="en-GB" sz="2200" dirty="0">
                <a:solidFill>
                  <a:srgbClr val="C00000"/>
                </a:solidFill>
                <a:latin typeface="+mj-lt"/>
              </a:rPr>
              <a:t> </a:t>
            </a:r>
            <a:r>
              <a:rPr lang="en-GB" sz="2200" dirty="0" err="1">
                <a:solidFill>
                  <a:srgbClr val="C00000"/>
                </a:solidFill>
                <a:latin typeface="+mj-lt"/>
              </a:rPr>
              <a:t>qismlari</a:t>
            </a:r>
            <a:r>
              <a:rPr lang="en-GB" sz="2200" dirty="0">
                <a:solidFill>
                  <a:srgbClr val="C00000"/>
                </a:solidFill>
                <a:latin typeface="+mj-lt"/>
              </a:rPr>
              <a:t> </a:t>
            </a:r>
            <a:r>
              <a:rPr lang="en-GB" sz="2200" dirty="0" err="1" smtClean="0">
                <a:solidFill>
                  <a:srgbClr val="C00000"/>
                </a:solidFill>
                <a:latin typeface="+mj-lt"/>
              </a:rPr>
              <a:t>tasvirga</a:t>
            </a:r>
            <a:r>
              <a:rPr lang="en-GB" sz="2200" dirty="0" smtClean="0">
                <a:solidFill>
                  <a:srgbClr val="C00000"/>
                </a:solidFill>
                <a:latin typeface="+mj-lt"/>
              </a:rPr>
              <a:t> </a:t>
            </a:r>
            <a:r>
              <a:rPr lang="en-GB" sz="2200" dirty="0" err="1">
                <a:solidFill>
                  <a:srgbClr val="C00000"/>
                </a:solidFill>
                <a:latin typeface="+mj-lt"/>
              </a:rPr>
              <a:t>baravar</a:t>
            </a:r>
            <a:r>
              <a:rPr lang="en-GB" sz="2200" dirty="0">
                <a:solidFill>
                  <a:srgbClr val="C00000"/>
                </a:solidFill>
                <a:latin typeface="+mj-lt"/>
              </a:rPr>
              <a:t> </a:t>
            </a:r>
            <a:r>
              <a:rPr lang="en-GB" sz="2200" dirty="0" err="1">
                <a:solidFill>
                  <a:srgbClr val="C00000"/>
                </a:solidFill>
                <a:latin typeface="+mj-lt"/>
              </a:rPr>
              <a:t>faza</a:t>
            </a:r>
            <a:r>
              <a:rPr lang="en-GB" sz="2200" dirty="0">
                <a:solidFill>
                  <a:srgbClr val="C00000"/>
                </a:solidFill>
                <a:latin typeface="+mj-lt"/>
              </a:rPr>
              <a:t> </a:t>
            </a:r>
            <a:r>
              <a:rPr lang="en-GB" sz="2200" dirty="0" err="1">
                <a:solidFill>
                  <a:srgbClr val="C00000"/>
                </a:solidFill>
                <a:latin typeface="+mj-lt"/>
              </a:rPr>
              <a:t>siljishlari</a:t>
            </a:r>
            <a:r>
              <a:rPr lang="en-GB" sz="2200" dirty="0">
                <a:solidFill>
                  <a:srgbClr val="C00000"/>
                </a:solidFill>
                <a:latin typeface="+mj-lt"/>
              </a:rPr>
              <a:t> </a:t>
            </a:r>
            <a:r>
              <a:rPr lang="en-GB" sz="2200" dirty="0" err="1">
                <a:solidFill>
                  <a:srgbClr val="C00000"/>
                </a:solidFill>
                <a:latin typeface="+mj-lt"/>
              </a:rPr>
              <a:t>bilan</a:t>
            </a:r>
            <a:r>
              <a:rPr lang="en-GB" sz="2200" dirty="0">
                <a:solidFill>
                  <a:srgbClr val="C00000"/>
                </a:solidFill>
                <a:latin typeface="+mj-lt"/>
              </a:rPr>
              <a:t> </a:t>
            </a:r>
            <a:r>
              <a:rPr lang="en-GB" sz="2200" dirty="0" err="1">
                <a:solidFill>
                  <a:srgbClr val="C00000"/>
                </a:solidFill>
                <a:latin typeface="+mj-lt"/>
              </a:rPr>
              <a:t>keladi</a:t>
            </a:r>
            <a:r>
              <a:rPr lang="en-GB" sz="2200" dirty="0">
                <a:solidFill>
                  <a:srgbClr val="C00000"/>
                </a:solidFill>
                <a:latin typeface="+mj-lt"/>
              </a:rPr>
              <a:t> </a:t>
            </a:r>
            <a:r>
              <a:rPr lang="en-GB" sz="2200" dirty="0" err="1">
                <a:solidFill>
                  <a:srgbClr val="C00000"/>
                </a:solidFill>
                <a:latin typeface="+mj-lt"/>
              </a:rPr>
              <a:t>va</a:t>
            </a:r>
            <a:r>
              <a:rPr lang="en-GB" sz="2200" dirty="0">
                <a:solidFill>
                  <a:srgbClr val="C00000"/>
                </a:solidFill>
                <a:latin typeface="+mj-lt"/>
              </a:rPr>
              <a:t> </a:t>
            </a:r>
            <a:r>
              <a:rPr lang="en-GB" sz="2200" dirty="0" err="1">
                <a:solidFill>
                  <a:srgbClr val="C00000"/>
                </a:solidFill>
                <a:latin typeface="+mj-lt"/>
              </a:rPr>
              <a:t>yorug’lik</a:t>
            </a:r>
            <a:r>
              <a:rPr lang="en-GB" sz="2200" dirty="0">
                <a:solidFill>
                  <a:srgbClr val="C00000"/>
                </a:solidFill>
                <a:latin typeface="+mj-lt"/>
              </a:rPr>
              <a:t> </a:t>
            </a:r>
            <a:r>
              <a:rPr lang="en-GB" sz="2200" dirty="0" err="1">
                <a:solidFill>
                  <a:srgbClr val="C00000"/>
                </a:solidFill>
                <a:latin typeface="+mj-lt"/>
              </a:rPr>
              <a:t>manbaining</a:t>
            </a:r>
            <a:r>
              <a:rPr lang="en-GB" sz="2200" dirty="0">
                <a:solidFill>
                  <a:srgbClr val="C00000"/>
                </a:solidFill>
                <a:latin typeface="+mj-lt"/>
              </a:rPr>
              <a:t> </a:t>
            </a:r>
            <a:r>
              <a:rPr lang="en-GB" sz="2200" dirty="0" err="1">
                <a:solidFill>
                  <a:srgbClr val="C00000"/>
                </a:solidFill>
                <a:latin typeface="+mj-lt"/>
              </a:rPr>
              <a:t>vaziyati</a:t>
            </a:r>
            <a:r>
              <a:rPr lang="en-GB" sz="2200" dirty="0">
                <a:solidFill>
                  <a:srgbClr val="C00000"/>
                </a:solidFill>
                <a:latin typeface="+mj-lt"/>
              </a:rPr>
              <a:t> </a:t>
            </a:r>
            <a:r>
              <a:rPr lang="en-GB" sz="2200" dirty="0" err="1">
                <a:solidFill>
                  <a:srgbClr val="C00000"/>
                </a:solidFill>
                <a:latin typeface="+mj-lt"/>
              </a:rPr>
              <a:t>haqida</a:t>
            </a:r>
            <a:r>
              <a:rPr lang="en-GB" sz="2200" dirty="0">
                <a:solidFill>
                  <a:srgbClr val="C00000"/>
                </a:solidFill>
                <a:latin typeface="+mj-lt"/>
              </a:rPr>
              <a:t> </a:t>
            </a:r>
            <a:r>
              <a:rPr lang="en-GB" sz="2200" dirty="0" err="1">
                <a:solidFill>
                  <a:srgbClr val="C00000"/>
                </a:solidFill>
                <a:latin typeface="+mj-lt"/>
              </a:rPr>
              <a:t>ma’lumot</a:t>
            </a:r>
            <a:r>
              <a:rPr lang="en-GB" sz="2200" dirty="0">
                <a:solidFill>
                  <a:srgbClr val="C00000"/>
                </a:solidFill>
                <a:latin typeface="+mj-lt"/>
              </a:rPr>
              <a:t> </a:t>
            </a:r>
            <a:r>
              <a:rPr lang="en-GB" sz="2200" dirty="0" err="1">
                <a:solidFill>
                  <a:srgbClr val="C00000"/>
                </a:solidFill>
                <a:latin typeface="+mj-lt"/>
              </a:rPr>
              <a:t>uning</a:t>
            </a:r>
            <a:r>
              <a:rPr lang="en-GB" sz="2200" dirty="0">
                <a:solidFill>
                  <a:srgbClr val="C00000"/>
                </a:solidFill>
                <a:latin typeface="+mj-lt"/>
              </a:rPr>
              <a:t> </a:t>
            </a:r>
            <a:r>
              <a:rPr lang="en-GB" sz="2200" dirty="0" err="1">
                <a:solidFill>
                  <a:srgbClr val="C00000"/>
                </a:solidFill>
                <a:latin typeface="+mj-lt"/>
              </a:rPr>
              <a:t>tasviri</a:t>
            </a:r>
            <a:r>
              <a:rPr lang="en-GB" sz="2200" dirty="0">
                <a:solidFill>
                  <a:srgbClr val="C00000"/>
                </a:solidFill>
                <a:latin typeface="+mj-lt"/>
              </a:rPr>
              <a:t> </a:t>
            </a:r>
            <a:r>
              <a:rPr lang="en-GB" sz="2200" dirty="0" err="1">
                <a:solidFill>
                  <a:srgbClr val="C00000"/>
                </a:solidFill>
                <a:latin typeface="+mj-lt"/>
              </a:rPr>
              <a:t>joylashishi</a:t>
            </a:r>
            <a:r>
              <a:rPr lang="en-GB" sz="2200" dirty="0">
                <a:solidFill>
                  <a:srgbClr val="C00000"/>
                </a:solidFill>
                <a:latin typeface="+mj-lt"/>
              </a:rPr>
              <a:t> </a:t>
            </a:r>
            <a:r>
              <a:rPr lang="en-GB" sz="2200" dirty="0" err="1">
                <a:solidFill>
                  <a:srgbClr val="C00000"/>
                </a:solidFill>
                <a:latin typeface="+mj-lt"/>
              </a:rPr>
              <a:t>orqali</a:t>
            </a:r>
            <a:r>
              <a:rPr lang="en-GB" sz="2200" dirty="0">
                <a:solidFill>
                  <a:srgbClr val="C00000"/>
                </a:solidFill>
                <a:latin typeface="+mj-lt"/>
              </a:rPr>
              <a:t> </a:t>
            </a:r>
            <a:r>
              <a:rPr lang="en-GB" sz="2200" dirty="0" err="1">
                <a:solidFill>
                  <a:srgbClr val="C00000"/>
                </a:solidFill>
                <a:latin typeface="+mj-lt"/>
              </a:rPr>
              <a:t>aniqlanadi</a:t>
            </a:r>
            <a:r>
              <a:rPr lang="en-GB" sz="2200" dirty="0">
                <a:solidFill>
                  <a:srgbClr val="C00000"/>
                </a:solidFill>
                <a:latin typeface="+mj-lt"/>
              </a:rPr>
              <a:t>.; </a:t>
            </a:r>
            <a:r>
              <a:rPr lang="en-GB" sz="2200" dirty="0" err="1">
                <a:solidFill>
                  <a:srgbClr val="C00000"/>
                </a:solidFill>
                <a:latin typeface="+mj-lt"/>
              </a:rPr>
              <a:t>tasvirning</a:t>
            </a:r>
            <a:r>
              <a:rPr lang="en-GB" sz="2200" dirty="0">
                <a:solidFill>
                  <a:srgbClr val="C00000"/>
                </a:solidFill>
                <a:latin typeface="+mj-lt"/>
              </a:rPr>
              <a:t> </a:t>
            </a:r>
            <a:r>
              <a:rPr lang="en-GB" sz="2200" dirty="0" err="1">
                <a:solidFill>
                  <a:srgbClr val="C00000"/>
                </a:solidFill>
                <a:latin typeface="+mj-lt"/>
              </a:rPr>
              <a:t>vaziyatini</a:t>
            </a:r>
            <a:r>
              <a:rPr lang="en-GB" sz="2200" dirty="0">
                <a:solidFill>
                  <a:srgbClr val="C00000"/>
                </a:solidFill>
                <a:latin typeface="+mj-lt"/>
              </a:rPr>
              <a:t> </a:t>
            </a:r>
            <a:r>
              <a:rPr lang="en-GB" sz="2200" dirty="0" err="1">
                <a:solidFill>
                  <a:srgbClr val="C00000"/>
                </a:solidFill>
                <a:latin typeface="+mj-lt"/>
              </a:rPr>
              <a:t>o’lchab</a:t>
            </a:r>
            <a:r>
              <a:rPr lang="en-GB" sz="2200" dirty="0">
                <a:solidFill>
                  <a:srgbClr val="C00000"/>
                </a:solidFill>
                <a:latin typeface="+mj-lt"/>
              </a:rPr>
              <a:t> </a:t>
            </a:r>
            <a:r>
              <a:rPr lang="en-GB" sz="2200" dirty="0" err="1">
                <a:solidFill>
                  <a:srgbClr val="C00000"/>
                </a:solidFill>
                <a:latin typeface="+mj-lt"/>
              </a:rPr>
              <a:t>va</a:t>
            </a:r>
            <a:r>
              <a:rPr lang="en-GB" sz="2200" dirty="0">
                <a:solidFill>
                  <a:srgbClr val="C00000"/>
                </a:solidFill>
                <a:latin typeface="+mj-lt"/>
              </a:rPr>
              <a:t> </a:t>
            </a:r>
            <a:r>
              <a:rPr lang="en-GB" sz="2200" dirty="0" err="1">
                <a:solidFill>
                  <a:srgbClr val="C00000"/>
                </a:solidFill>
                <a:latin typeface="+mj-lt"/>
              </a:rPr>
              <a:t>optik</a:t>
            </a:r>
            <a:r>
              <a:rPr lang="en-GB" sz="2200" dirty="0">
                <a:solidFill>
                  <a:srgbClr val="C00000"/>
                </a:solidFill>
                <a:latin typeface="+mj-lt"/>
              </a:rPr>
              <a:t> </a:t>
            </a:r>
            <a:r>
              <a:rPr lang="en-GB" sz="2200" dirty="0" err="1">
                <a:solidFill>
                  <a:srgbClr val="C00000"/>
                </a:solidFill>
                <a:latin typeface="+mj-lt"/>
              </a:rPr>
              <a:t>asbobning</a:t>
            </a:r>
            <a:r>
              <a:rPr lang="en-GB" sz="2200" dirty="0">
                <a:solidFill>
                  <a:srgbClr val="C00000"/>
                </a:solidFill>
                <a:latin typeface="+mj-lt"/>
              </a:rPr>
              <a:t> </a:t>
            </a:r>
            <a:r>
              <a:rPr lang="en-GB" sz="2200" dirty="0" err="1">
                <a:solidFill>
                  <a:srgbClr val="C00000"/>
                </a:solidFill>
                <a:latin typeface="+mj-lt"/>
              </a:rPr>
              <a:t>xossalarini</a:t>
            </a:r>
            <a:r>
              <a:rPr lang="en-GB" sz="2200" dirty="0">
                <a:solidFill>
                  <a:srgbClr val="C00000"/>
                </a:solidFill>
                <a:latin typeface="+mj-lt"/>
              </a:rPr>
              <a:t> </a:t>
            </a:r>
            <a:r>
              <a:rPr lang="en-GB" sz="2200" dirty="0" err="1">
                <a:solidFill>
                  <a:srgbClr val="C00000"/>
                </a:solidFill>
                <a:latin typeface="+mj-lt"/>
              </a:rPr>
              <a:t>bila</a:t>
            </a:r>
            <a:r>
              <a:rPr lang="en-GB" sz="2200" dirty="0">
                <a:solidFill>
                  <a:srgbClr val="C00000"/>
                </a:solidFill>
                <a:latin typeface="+mj-lt"/>
              </a:rPr>
              <a:t> </a:t>
            </a:r>
            <a:r>
              <a:rPr lang="en-GB" sz="2200" dirty="0" err="1">
                <a:solidFill>
                  <a:srgbClr val="C00000"/>
                </a:solidFill>
                <a:latin typeface="+mj-lt"/>
              </a:rPr>
              <a:t>turib,manbaning</a:t>
            </a:r>
            <a:r>
              <a:rPr lang="en-GB" sz="2200" dirty="0">
                <a:solidFill>
                  <a:srgbClr val="C00000"/>
                </a:solidFill>
                <a:latin typeface="+mj-lt"/>
              </a:rPr>
              <a:t> </a:t>
            </a:r>
            <a:r>
              <a:rPr lang="en-GB" sz="2200" dirty="0" err="1">
                <a:solidFill>
                  <a:srgbClr val="C00000"/>
                </a:solidFill>
                <a:latin typeface="+mj-lt"/>
              </a:rPr>
              <a:t>koordinatalarini</a:t>
            </a:r>
            <a:r>
              <a:rPr lang="en-GB" sz="2200" dirty="0">
                <a:solidFill>
                  <a:srgbClr val="C00000"/>
                </a:solidFill>
                <a:latin typeface="+mj-lt"/>
              </a:rPr>
              <a:t> </a:t>
            </a:r>
            <a:r>
              <a:rPr lang="en-GB" sz="2200" dirty="0" err="1">
                <a:solidFill>
                  <a:srgbClr val="C00000"/>
                </a:solidFill>
                <a:latin typeface="+mj-lt"/>
              </a:rPr>
              <a:t>hisoblab</a:t>
            </a:r>
            <a:r>
              <a:rPr lang="en-GB" sz="2200" dirty="0">
                <a:solidFill>
                  <a:srgbClr val="C00000"/>
                </a:solidFill>
                <a:latin typeface="+mj-lt"/>
              </a:rPr>
              <a:t> </a:t>
            </a:r>
            <a:r>
              <a:rPr lang="en-GB" sz="2200" dirty="0" err="1">
                <a:solidFill>
                  <a:srgbClr val="C00000"/>
                </a:solidFill>
                <a:latin typeface="+mj-lt"/>
              </a:rPr>
              <a:t>topish</a:t>
            </a:r>
            <a:r>
              <a:rPr lang="en-GB" sz="2200" dirty="0">
                <a:solidFill>
                  <a:srgbClr val="C00000"/>
                </a:solidFill>
                <a:latin typeface="+mj-lt"/>
              </a:rPr>
              <a:t> </a:t>
            </a:r>
            <a:r>
              <a:rPr lang="en-GB" sz="2200" dirty="0" err="1">
                <a:solidFill>
                  <a:srgbClr val="C00000"/>
                </a:solidFill>
                <a:latin typeface="+mj-lt"/>
              </a:rPr>
              <a:t>mumkin</a:t>
            </a:r>
            <a:r>
              <a:rPr lang="en-GB" sz="2200" dirty="0">
                <a:solidFill>
                  <a:srgbClr val="C00000"/>
                </a:solidFill>
                <a:latin typeface="+mj-lt"/>
              </a:rPr>
              <a:t>. </a:t>
            </a:r>
            <a:r>
              <a:rPr lang="en-GB" sz="2200" dirty="0" err="1">
                <a:solidFill>
                  <a:srgbClr val="C00000"/>
                </a:solidFill>
                <a:latin typeface="+mj-lt"/>
              </a:rPr>
              <a:t>Ravshanki</a:t>
            </a:r>
            <a:r>
              <a:rPr lang="en-GB" sz="2200" dirty="0">
                <a:solidFill>
                  <a:srgbClr val="C00000"/>
                </a:solidFill>
                <a:latin typeface="+mj-lt"/>
              </a:rPr>
              <a:t>, </a:t>
            </a:r>
            <a:r>
              <a:rPr lang="en-GB" sz="2200" dirty="0" err="1">
                <a:solidFill>
                  <a:srgbClr val="C00000"/>
                </a:solidFill>
                <a:latin typeface="+mj-lt"/>
              </a:rPr>
              <a:t>aytilgan</a:t>
            </a:r>
            <a:r>
              <a:rPr lang="en-GB" sz="2200" dirty="0">
                <a:solidFill>
                  <a:srgbClr val="C00000"/>
                </a:solidFill>
                <a:latin typeface="+mj-lt"/>
              </a:rPr>
              <a:t> </a:t>
            </a:r>
            <a:r>
              <a:rPr lang="en-GB" sz="2200" dirty="0" err="1">
                <a:solidFill>
                  <a:srgbClr val="C00000"/>
                </a:solidFill>
                <a:latin typeface="+mj-lt"/>
              </a:rPr>
              <a:t>mulohazalar</a:t>
            </a:r>
            <a:r>
              <a:rPr lang="en-GB" sz="2200" dirty="0">
                <a:solidFill>
                  <a:srgbClr val="C00000"/>
                </a:solidFill>
                <a:latin typeface="+mj-lt"/>
              </a:rPr>
              <a:t> </a:t>
            </a:r>
            <a:r>
              <a:rPr lang="en-GB" sz="2200" dirty="0" err="1">
                <a:solidFill>
                  <a:srgbClr val="C00000"/>
                </a:solidFill>
                <a:latin typeface="+mj-lt"/>
              </a:rPr>
              <a:t>sirtning</a:t>
            </a:r>
            <a:r>
              <a:rPr lang="en-GB" sz="2200" dirty="0">
                <a:solidFill>
                  <a:srgbClr val="C00000"/>
                </a:solidFill>
                <a:latin typeface="+mj-lt"/>
              </a:rPr>
              <a:t> H </a:t>
            </a:r>
            <a:r>
              <a:rPr lang="en-GB" sz="2200" dirty="0" err="1">
                <a:solidFill>
                  <a:srgbClr val="C00000"/>
                </a:solidFill>
                <a:latin typeface="+mj-lt"/>
              </a:rPr>
              <a:t>qabul</a:t>
            </a:r>
            <a:r>
              <a:rPr lang="en-GB" sz="2200" dirty="0">
                <a:solidFill>
                  <a:srgbClr val="C00000"/>
                </a:solidFill>
                <a:latin typeface="+mj-lt"/>
              </a:rPr>
              <a:t> </a:t>
            </a:r>
            <a:r>
              <a:rPr lang="en-GB" sz="2200" dirty="0" err="1">
                <a:solidFill>
                  <a:srgbClr val="C00000"/>
                </a:solidFill>
                <a:latin typeface="+mj-lt"/>
              </a:rPr>
              <a:t>qilgich</a:t>
            </a:r>
            <a:r>
              <a:rPr lang="en-GB" sz="2200" dirty="0">
                <a:solidFill>
                  <a:srgbClr val="C00000"/>
                </a:solidFill>
                <a:latin typeface="+mj-lt"/>
              </a:rPr>
              <a:t> </a:t>
            </a:r>
            <a:r>
              <a:rPr lang="en-GB" sz="2200" dirty="0" err="1">
                <a:solidFill>
                  <a:srgbClr val="C00000"/>
                </a:solidFill>
                <a:latin typeface="+mj-lt"/>
              </a:rPr>
              <a:t>tekisligiga</a:t>
            </a:r>
            <a:r>
              <a:rPr lang="en-GB" sz="2200" dirty="0">
                <a:solidFill>
                  <a:srgbClr val="C00000"/>
                </a:solidFill>
                <a:latin typeface="+mj-lt"/>
              </a:rPr>
              <a:t> </a:t>
            </a:r>
            <a:r>
              <a:rPr lang="en-GB" sz="2200" dirty="0" err="1">
                <a:solidFill>
                  <a:srgbClr val="C00000"/>
                </a:solidFill>
                <a:latin typeface="+mj-lt"/>
              </a:rPr>
              <a:t>tasviri</a:t>
            </a:r>
            <a:r>
              <a:rPr lang="en-GB" sz="2200" dirty="0">
                <a:solidFill>
                  <a:srgbClr val="C00000"/>
                </a:solidFill>
                <a:latin typeface="+mj-lt"/>
              </a:rPr>
              <a:t> </a:t>
            </a:r>
            <a:r>
              <a:rPr lang="en-GB" sz="2200" dirty="0" err="1">
                <a:solidFill>
                  <a:srgbClr val="C00000"/>
                </a:solidFill>
                <a:latin typeface="+mj-lt"/>
              </a:rPr>
              <a:t>tushirilayotgan</a:t>
            </a:r>
            <a:r>
              <a:rPr lang="en-GB" sz="2200" dirty="0">
                <a:solidFill>
                  <a:srgbClr val="C00000"/>
                </a:solidFill>
                <a:latin typeface="+mj-lt"/>
              </a:rPr>
              <a:t> </a:t>
            </a:r>
            <a:r>
              <a:rPr lang="en-GB" sz="2200" dirty="0" err="1">
                <a:solidFill>
                  <a:srgbClr val="C00000"/>
                </a:solidFill>
                <a:latin typeface="+mj-lt"/>
              </a:rPr>
              <a:t>har</a:t>
            </a:r>
            <a:r>
              <a:rPr lang="en-GB" sz="2200" dirty="0">
                <a:solidFill>
                  <a:srgbClr val="C00000"/>
                </a:solidFill>
                <a:latin typeface="+mj-lt"/>
              </a:rPr>
              <a:t> </a:t>
            </a:r>
            <a:r>
              <a:rPr lang="en-GB" sz="2200" dirty="0" err="1">
                <a:solidFill>
                  <a:srgbClr val="C00000"/>
                </a:solidFill>
                <a:latin typeface="+mj-lt"/>
              </a:rPr>
              <a:t>qanday</a:t>
            </a:r>
            <a:r>
              <a:rPr lang="en-GB" sz="2200" dirty="0">
                <a:solidFill>
                  <a:srgbClr val="C00000"/>
                </a:solidFill>
                <a:latin typeface="+mj-lt"/>
              </a:rPr>
              <a:t> </a:t>
            </a:r>
            <a:r>
              <a:rPr lang="en-GB" sz="2200" dirty="0" err="1">
                <a:solidFill>
                  <a:srgbClr val="C00000"/>
                </a:solidFill>
                <a:latin typeface="+mj-lt"/>
              </a:rPr>
              <a:t>nuqtasiga</a:t>
            </a:r>
            <a:r>
              <a:rPr lang="en-GB" sz="2200" dirty="0">
                <a:solidFill>
                  <a:srgbClr val="C00000"/>
                </a:solidFill>
                <a:latin typeface="+mj-lt"/>
              </a:rPr>
              <a:t> </a:t>
            </a:r>
            <a:r>
              <a:rPr lang="en-GB" sz="2200" dirty="0" err="1">
                <a:solidFill>
                  <a:srgbClr val="C00000"/>
                </a:solidFill>
                <a:latin typeface="+mj-lt"/>
              </a:rPr>
              <a:t>taalluqlidir</a:t>
            </a:r>
            <a:endParaRPr lang="uz-Cyrl-UZ" sz="2200" dirty="0">
              <a:solidFill>
                <a:srgbClr val="C0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180150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120316"/>
            <a:ext cx="5606716" cy="6978315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5971674" y="137733"/>
            <a:ext cx="6096000" cy="624786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sz="2000" dirty="0" err="1">
                <a:solidFill>
                  <a:srgbClr val="C00000"/>
                </a:solidFill>
              </a:rPr>
              <a:t>Golografik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tasvirni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tiklash</a:t>
            </a:r>
            <a:r>
              <a:rPr lang="en-GB" sz="2000" dirty="0">
                <a:solidFill>
                  <a:srgbClr val="C00000"/>
                </a:solidFill>
              </a:rPr>
              <a:t>.  </a:t>
            </a:r>
          </a:p>
          <a:p>
            <a:endParaRPr lang="en-GB" sz="2000" dirty="0">
              <a:solidFill>
                <a:srgbClr val="C00000"/>
              </a:solidFill>
            </a:endParaRPr>
          </a:p>
          <a:p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Tasvirni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tiklash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uchun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gologramma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dastlabki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joyiga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qo’yiladi</a:t>
            </a:r>
            <a:r>
              <a:rPr lang="en-GB" sz="2000" dirty="0">
                <a:solidFill>
                  <a:srgbClr val="C00000"/>
                </a:solidFill>
              </a:rPr>
              <a:t> U </a:t>
            </a:r>
            <a:r>
              <a:rPr lang="en-GB" sz="2000" dirty="0" err="1">
                <a:solidFill>
                  <a:srgbClr val="C00000"/>
                </a:solidFill>
              </a:rPr>
              <a:t>tayanch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to’lqini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bilan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yoritilib</a:t>
            </a:r>
            <a:r>
              <a:rPr lang="en-GB" sz="2000" dirty="0">
                <a:solidFill>
                  <a:srgbClr val="C00000"/>
                </a:solidFill>
              </a:rPr>
              <a:t>, </a:t>
            </a:r>
            <a:r>
              <a:rPr lang="en-GB" sz="2000" dirty="0" err="1">
                <a:solidFill>
                  <a:srgbClr val="C00000"/>
                </a:solidFill>
              </a:rPr>
              <a:t>lazerning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jism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orqali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tushadigan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qismi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to’siladi</a:t>
            </a:r>
            <a:r>
              <a:rPr lang="en-GB" sz="2000" dirty="0">
                <a:solidFill>
                  <a:srgbClr val="C00000"/>
                </a:solidFill>
              </a:rPr>
              <a:t>. </a:t>
            </a:r>
            <a:r>
              <a:rPr lang="en-GB" sz="2000" dirty="0" err="1">
                <a:solidFill>
                  <a:srgbClr val="C00000"/>
                </a:solidFill>
              </a:rPr>
              <a:t>Fotoplastinkaga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tushayotgan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nurning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interferension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manzaradagi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difrak-siyasi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natijasida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jism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to’lqinining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nusxasi</a:t>
            </a:r>
            <a:r>
              <a:rPr lang="en-GB" sz="2000" dirty="0">
                <a:solidFill>
                  <a:srgbClr val="C00000"/>
                </a:solidFill>
              </a:rPr>
              <a:t>, </a:t>
            </a:r>
            <a:r>
              <a:rPr lang="en-GB" sz="2000" dirty="0" err="1">
                <a:solidFill>
                  <a:srgbClr val="C00000"/>
                </a:solidFill>
              </a:rPr>
              <a:t>ya'ni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jismning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mavhum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hajmiy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tasviri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tiklanadi</a:t>
            </a:r>
            <a:r>
              <a:rPr lang="en-GB" sz="2000" dirty="0">
                <a:solidFill>
                  <a:srgbClr val="C00000"/>
                </a:solidFill>
              </a:rPr>
              <a:t>. </a:t>
            </a:r>
            <a:r>
              <a:rPr lang="en-GB" sz="2000" dirty="0" err="1">
                <a:solidFill>
                  <a:srgbClr val="C00000"/>
                </a:solidFill>
              </a:rPr>
              <a:t>Tasvirda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jismning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barcha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xususiyatlari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aks-langan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bo’lib</a:t>
            </a:r>
            <a:r>
              <a:rPr lang="en-GB" sz="2000" dirty="0">
                <a:solidFill>
                  <a:srgbClr val="C00000"/>
                </a:solidFill>
              </a:rPr>
              <a:t>, </a:t>
            </a:r>
            <a:r>
              <a:rPr lang="en-GB" sz="2000" dirty="0" err="1">
                <a:solidFill>
                  <a:srgbClr val="C00000"/>
                </a:solidFill>
              </a:rPr>
              <a:t>golografiyagacha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qayerda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turgan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bo’lsa</a:t>
            </a:r>
            <a:r>
              <a:rPr lang="en-GB" sz="2000" dirty="0">
                <a:solidFill>
                  <a:srgbClr val="C00000"/>
                </a:solidFill>
              </a:rPr>
              <a:t>, </a:t>
            </a:r>
            <a:r>
              <a:rPr lang="en-GB" sz="2000" dirty="0" err="1">
                <a:solidFill>
                  <a:srgbClr val="C00000"/>
                </a:solidFill>
              </a:rPr>
              <a:t>o’sha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joyda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turadi</a:t>
            </a:r>
            <a:r>
              <a:rPr lang="en-GB" sz="2000" dirty="0">
                <a:solidFill>
                  <a:srgbClr val="C00000"/>
                </a:solidFill>
              </a:rPr>
              <a:t>. U </a:t>
            </a:r>
            <a:r>
              <a:rPr lang="en-GB" sz="2000" dirty="0" err="1">
                <a:solidFill>
                  <a:srgbClr val="C00000"/>
                </a:solidFill>
              </a:rPr>
              <a:t>shunchalik</a:t>
            </a:r>
            <a:r>
              <a:rPr lang="en-GB" sz="2000" dirty="0">
                <a:solidFill>
                  <a:srgbClr val="C00000"/>
                </a:solidFill>
              </a:rPr>
              <a:t> real </a:t>
            </a:r>
            <a:r>
              <a:rPr lang="en-GB" sz="2000" dirty="0" err="1">
                <a:solidFill>
                  <a:srgbClr val="C00000"/>
                </a:solidFill>
              </a:rPr>
              <a:t>tuyuladiki</a:t>
            </a:r>
            <a:r>
              <a:rPr lang="en-GB" sz="2000" dirty="0">
                <a:solidFill>
                  <a:srgbClr val="C00000"/>
                </a:solidFill>
              </a:rPr>
              <a:t>, </a:t>
            </a:r>
            <a:r>
              <a:rPr lang="en-GB" sz="2000" dirty="0" err="1">
                <a:solidFill>
                  <a:srgbClr val="C00000"/>
                </a:solidFill>
              </a:rPr>
              <a:t>ushlab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ko’rish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mumkindek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bo’ladi</a:t>
            </a:r>
            <a:r>
              <a:rPr lang="en-GB" sz="2000" dirty="0">
                <a:solidFill>
                  <a:srgbClr val="C00000"/>
                </a:solidFill>
              </a:rPr>
              <a:t>. </a:t>
            </a:r>
            <a:r>
              <a:rPr lang="en-GB" sz="2000" dirty="0" err="1">
                <a:solidFill>
                  <a:srgbClr val="C00000"/>
                </a:solidFill>
              </a:rPr>
              <a:t>Bundan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tashqari</a:t>
            </a:r>
            <a:r>
              <a:rPr lang="en-GB" sz="2000" dirty="0">
                <a:solidFill>
                  <a:srgbClr val="C00000"/>
                </a:solidFill>
              </a:rPr>
              <a:t>, </a:t>
            </a:r>
            <a:r>
              <a:rPr lang="en-GB" sz="2000" dirty="0" err="1">
                <a:solidFill>
                  <a:srgbClr val="C00000"/>
                </a:solidFill>
              </a:rPr>
              <a:t>kuzatish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gologrammaning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o’ng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tomonidan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o’tkir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burchak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ostida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olib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borilsa</a:t>
            </a:r>
            <a:r>
              <a:rPr lang="en-GB" sz="2000" dirty="0">
                <a:solidFill>
                  <a:srgbClr val="C00000"/>
                </a:solidFill>
              </a:rPr>
              <a:t>, </a:t>
            </a:r>
            <a:r>
              <a:rPr lang="en-GB" sz="2000" dirty="0" err="1">
                <a:solidFill>
                  <a:srgbClr val="C00000"/>
                </a:solidFill>
              </a:rPr>
              <a:t>narsaning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haqiqiy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tasviri</a:t>
            </a:r>
            <a:r>
              <a:rPr lang="en-GB" sz="2000" dirty="0">
                <a:solidFill>
                  <a:srgbClr val="C00000"/>
                </a:solidFill>
              </a:rPr>
              <a:t> ham </a:t>
            </a:r>
            <a:r>
              <a:rPr lang="en-GB" sz="2000" dirty="0" err="1">
                <a:solidFill>
                  <a:srgbClr val="C00000"/>
                </a:solidFill>
              </a:rPr>
              <a:t>tiklanadi</a:t>
            </a:r>
            <a:r>
              <a:rPr lang="en-GB" sz="2000" dirty="0">
                <a:solidFill>
                  <a:srgbClr val="C00000"/>
                </a:solidFill>
              </a:rPr>
              <a:t>. </a:t>
            </a:r>
            <a:r>
              <a:rPr lang="en-GB" sz="2000" dirty="0" err="1">
                <a:solidFill>
                  <a:srgbClr val="C00000"/>
                </a:solidFill>
              </a:rPr>
              <a:t>Lekin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bu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holda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narsaning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joylashuvi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teskarisiga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o’zgaradi</a:t>
            </a:r>
            <a:r>
              <a:rPr lang="en-GB" sz="2000" dirty="0">
                <a:solidFill>
                  <a:srgbClr val="C00000"/>
                </a:solidFill>
              </a:rPr>
              <a:t>. </a:t>
            </a:r>
            <a:r>
              <a:rPr lang="en-GB" sz="2000" dirty="0" err="1">
                <a:solidFill>
                  <a:srgbClr val="C00000"/>
                </a:solidFill>
              </a:rPr>
              <a:t>Masalan</a:t>
            </a:r>
            <a:r>
              <a:rPr lang="en-GB" sz="2000" dirty="0">
                <a:solidFill>
                  <a:srgbClr val="C00000"/>
                </a:solidFill>
              </a:rPr>
              <a:t>, </a:t>
            </a:r>
            <a:r>
              <a:rPr lang="en-GB" sz="2000" dirty="0" err="1">
                <a:solidFill>
                  <a:srgbClr val="C00000"/>
                </a:solidFill>
              </a:rPr>
              <a:t>botiq</a:t>
            </a:r>
            <a:r>
              <a:rPr lang="en-GB" sz="2000" dirty="0">
                <a:solidFill>
                  <a:srgbClr val="C00000"/>
                </a:solidFill>
              </a:rPr>
              <a:t> joy </a:t>
            </a:r>
            <a:r>
              <a:rPr lang="en-GB" sz="2000" dirty="0" err="1">
                <a:solidFill>
                  <a:srgbClr val="C00000"/>
                </a:solidFill>
              </a:rPr>
              <a:t>qavariq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va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aksincha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bo’ladi</a:t>
            </a:r>
            <a:r>
              <a:rPr lang="en-GB" sz="2000" dirty="0">
                <a:solidFill>
                  <a:srgbClr val="C00000"/>
                </a:solidFill>
              </a:rPr>
              <a:t>. Ammo, </a:t>
            </a:r>
            <a:r>
              <a:rPr lang="en-GB" sz="2000" dirty="0" err="1">
                <a:solidFill>
                  <a:srgbClr val="C00000"/>
                </a:solidFill>
              </a:rPr>
              <a:t>odatda</a:t>
            </a:r>
            <a:r>
              <a:rPr lang="en-GB" sz="2000" dirty="0">
                <a:solidFill>
                  <a:srgbClr val="C00000"/>
                </a:solidFill>
              </a:rPr>
              <a:t>, </a:t>
            </a:r>
            <a:r>
              <a:rPr lang="en-GB" sz="2000" dirty="0" err="1">
                <a:solidFill>
                  <a:srgbClr val="C00000"/>
                </a:solidFill>
              </a:rPr>
              <a:t>jism</a:t>
            </a:r>
            <a:r>
              <a:rPr lang="en-GB" sz="2000" dirty="0">
                <a:solidFill>
                  <a:srgbClr val="C00000"/>
                </a:solidFill>
              </a:rPr>
              <a:t> real </a:t>
            </a:r>
            <a:r>
              <a:rPr lang="en-GB" sz="2000" dirty="0" err="1">
                <a:solidFill>
                  <a:srgbClr val="C00000"/>
                </a:solidFill>
              </a:rPr>
              <a:t>mavjuddek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tuyuladigan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mavhum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tasvirdan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foydalaniladi</a:t>
            </a:r>
            <a:r>
              <a:rPr lang="en-GB" sz="2000" dirty="0">
                <a:solidFill>
                  <a:srgbClr val="C0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51890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5538537" y="0"/>
            <a:ext cx="6096000" cy="6314549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449580" algn="just">
              <a:lnSpc>
                <a:spcPct val="150000"/>
              </a:lnSpc>
              <a:spcAft>
                <a:spcPts val="1000"/>
              </a:spcAft>
            </a:pPr>
            <a:r>
              <a:rPr lang="en-US" sz="22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2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buyumning</a:t>
            </a:r>
            <a:r>
              <a:rPr lang="en-US" sz="22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golografik</a:t>
            </a:r>
            <a:r>
              <a:rPr lang="en-US" sz="22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interferometriya </a:t>
            </a:r>
            <a:r>
              <a:rPr lang="en-US" sz="22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metodi</a:t>
            </a:r>
            <a:r>
              <a:rPr lang="en-US" sz="22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bilan</a:t>
            </a:r>
            <a:r>
              <a:rPr lang="en-US" sz="22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qayd</a:t>
            </a:r>
            <a:r>
              <a:rPr lang="en-US" sz="22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qilingan</a:t>
            </a:r>
            <a:r>
              <a:rPr lang="en-US" sz="22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deformatsiyalari</a:t>
            </a:r>
            <a:r>
              <a:rPr lang="en-US" sz="22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z-Cyrl-UZ" sz="22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200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Golografik</a:t>
            </a:r>
            <a:r>
              <a:rPr lang="en-US" sz="22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interferometriya </a:t>
            </a:r>
            <a:r>
              <a:rPr lang="en-US" sz="2200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qaytaruvchi</a:t>
            </a:r>
            <a:r>
              <a:rPr lang="en-US" sz="22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sirtlarning</a:t>
            </a:r>
            <a:r>
              <a:rPr lang="en-US" sz="22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ishlov</a:t>
            </a:r>
            <a:r>
              <a:rPr lang="en-US" sz="22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berilishida</a:t>
            </a:r>
            <a:r>
              <a:rPr lang="en-US" sz="22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yoki</a:t>
            </a:r>
            <a:r>
              <a:rPr lang="en-US" sz="22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tadqiq</a:t>
            </a:r>
            <a:r>
              <a:rPr lang="en-US" sz="22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etilayotgan</a:t>
            </a:r>
            <a:r>
              <a:rPr lang="en-US" sz="22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buyumlarning</a:t>
            </a:r>
            <a:r>
              <a:rPr lang="en-US" sz="22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optic </a:t>
            </a:r>
            <a:r>
              <a:rPr lang="en-US" sz="2200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jihatdan</a:t>
            </a:r>
            <a:r>
              <a:rPr lang="en-US" sz="22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 </a:t>
            </a:r>
            <a:r>
              <a:rPr lang="en-US" sz="2200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birjinsliligiga</a:t>
            </a:r>
            <a:r>
              <a:rPr lang="en-US" sz="22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qattiq</a:t>
            </a:r>
            <a:r>
              <a:rPr lang="en-US" sz="22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talablar</a:t>
            </a:r>
            <a:r>
              <a:rPr lang="en-US" sz="22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qo’ymaydi</a:t>
            </a:r>
            <a:r>
              <a:rPr lang="en-US" sz="22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en-US" sz="2200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Haqiqatan</a:t>
            </a:r>
            <a:r>
              <a:rPr lang="en-US" sz="22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ham </a:t>
            </a:r>
            <a:r>
              <a:rPr lang="en-US" sz="2200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deformatsiya</a:t>
            </a:r>
            <a:r>
              <a:rPr lang="en-US" sz="22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200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titrash</a:t>
            </a:r>
            <a:r>
              <a:rPr lang="en-US" sz="22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 </a:t>
            </a:r>
            <a:r>
              <a:rPr lang="en-US" sz="2200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va</a:t>
            </a:r>
            <a:r>
              <a:rPr lang="en-US" sz="22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boshqalar</a:t>
            </a:r>
            <a:r>
              <a:rPr lang="en-US" sz="22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natijasida</a:t>
            </a:r>
            <a:r>
              <a:rPr lang="en-US" sz="22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buyum</a:t>
            </a:r>
            <a:r>
              <a:rPr lang="en-US" sz="22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sirti</a:t>
            </a:r>
            <a:r>
              <a:rPr lang="en-US" sz="22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bo’ylab</a:t>
            </a:r>
            <a:r>
              <a:rPr lang="en-US" sz="22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o’zgaradigan</a:t>
            </a:r>
            <a:r>
              <a:rPr lang="en-US" sz="22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yo’l</a:t>
            </a:r>
            <a:r>
              <a:rPr lang="en-US" sz="22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farqlari</a:t>
            </a:r>
            <a:r>
              <a:rPr lang="en-US" sz="22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vujudga</a:t>
            </a:r>
            <a:r>
              <a:rPr lang="en-US" sz="22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keladi</a:t>
            </a:r>
            <a:r>
              <a:rPr lang="en-US" sz="22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en-US" sz="2200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Shuning</a:t>
            </a:r>
            <a:r>
              <a:rPr lang="en-US" sz="22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uchun</a:t>
            </a:r>
            <a:r>
              <a:rPr lang="en-US" sz="22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polosalar</a:t>
            </a:r>
            <a:r>
              <a:rPr lang="en-US" sz="22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manzarasi</a:t>
            </a:r>
            <a:r>
              <a:rPr lang="en-US" sz="22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yupqa</a:t>
            </a:r>
            <a:r>
              <a:rPr lang="en-US" sz="22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pardalarda</a:t>
            </a:r>
            <a:r>
              <a:rPr lang="en-US" sz="22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yuz</a:t>
            </a:r>
            <a:r>
              <a:rPr lang="en-US" sz="22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beradigan</a:t>
            </a:r>
            <a:r>
              <a:rPr lang="en-US" sz="22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interferensiya</a:t>
            </a:r>
            <a:r>
              <a:rPr lang="en-US" sz="22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holatida</a:t>
            </a:r>
            <a:r>
              <a:rPr lang="en-US" sz="22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kuzatiladigan</a:t>
            </a:r>
            <a:r>
              <a:rPr lang="en-US" sz="22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manzaraga</a:t>
            </a:r>
            <a:r>
              <a:rPr lang="en-US" sz="22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o’xshaydi</a:t>
            </a:r>
            <a:r>
              <a:rPr lang="en-US" sz="22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en-US" sz="2200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Yupqa</a:t>
            </a:r>
            <a:r>
              <a:rPr lang="en-US" sz="22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parda</a:t>
            </a:r>
            <a:r>
              <a:rPr lang="en-US" sz="22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rolini</a:t>
            </a:r>
            <a:r>
              <a:rPr lang="en-US" sz="22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jismning</a:t>
            </a:r>
            <a:r>
              <a:rPr lang="en-US" sz="22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ketma-ket</a:t>
            </a:r>
            <a:r>
              <a:rPr lang="en-US" sz="22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kelgan</a:t>
            </a:r>
            <a:r>
              <a:rPr lang="en-US" sz="22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ikki</a:t>
            </a:r>
            <a:r>
              <a:rPr lang="en-US" sz="22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vaziyati</a:t>
            </a:r>
            <a:r>
              <a:rPr lang="en-US" sz="22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o’rtacha</a:t>
            </a:r>
            <a:r>
              <a:rPr lang="en-US" sz="22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sirtlari</a:t>
            </a:r>
            <a:r>
              <a:rPr lang="en-US" sz="22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orasidagi</a:t>
            </a:r>
            <a:r>
              <a:rPr lang="en-US" sz="22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fazo</a:t>
            </a:r>
            <a:r>
              <a:rPr lang="en-US" sz="22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bajaradi</a:t>
            </a:r>
            <a:r>
              <a:rPr lang="en-US" sz="22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en-US" sz="2200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Boshqacha</a:t>
            </a:r>
            <a:r>
              <a:rPr lang="en-US" sz="22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aytganda</a:t>
            </a:r>
            <a:r>
              <a:rPr lang="en-US" sz="22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interferensiyalashuvchi</a:t>
            </a:r>
            <a:r>
              <a:rPr lang="en-US" sz="22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to’lqinlar</a:t>
            </a:r>
            <a:r>
              <a:rPr lang="en-US" sz="22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frontlari</a:t>
            </a:r>
            <a:r>
              <a:rPr lang="en-US" sz="22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juda</a:t>
            </a:r>
            <a:r>
              <a:rPr lang="en-US" sz="22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murakkab</a:t>
            </a:r>
            <a:r>
              <a:rPr lang="en-US" sz="22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shaklda</a:t>
            </a:r>
            <a:r>
              <a:rPr lang="en-US" sz="22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bo’lishi</a:t>
            </a:r>
            <a:r>
              <a:rPr lang="en-US" sz="22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mumkin</a:t>
            </a:r>
            <a:r>
              <a:rPr lang="en-US" sz="22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200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lekin</a:t>
            </a:r>
            <a:r>
              <a:rPr lang="en-US" sz="22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ko’pincha</a:t>
            </a:r>
            <a:r>
              <a:rPr lang="en-US" sz="22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interferension</a:t>
            </a:r>
            <a:r>
              <a:rPr lang="en-US" sz="22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manzara</a:t>
            </a:r>
            <a:r>
              <a:rPr lang="en-US" sz="22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qiyosan</a:t>
            </a:r>
            <a:r>
              <a:rPr lang="en-US" sz="22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yuzaki</a:t>
            </a:r>
            <a:r>
              <a:rPr lang="en-US" sz="22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bo’lib</a:t>
            </a:r>
            <a:r>
              <a:rPr lang="en-US" sz="22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200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oson</a:t>
            </a:r>
            <a:r>
              <a:rPr lang="en-US" sz="22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kuzatiladi</a:t>
            </a:r>
            <a:endParaRPr lang="uz-Cyrl-UZ" sz="2200" dirty="0">
              <a:solidFill>
                <a:srgbClr val="C00000"/>
              </a:solidFill>
            </a:endParaRPr>
          </a:p>
        </p:txBody>
      </p:sp>
      <p:pic>
        <p:nvPicPr>
          <p:cNvPr id="6" name="Рисунок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604" y="655470"/>
            <a:ext cx="4727659" cy="5408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9224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537D0B"/>
      </a:dk2>
      <a:lt2>
        <a:srgbClr val="A9E257"/>
      </a:lt2>
      <a:accent1>
        <a:srgbClr val="38540A"/>
      </a:accent1>
      <a:accent2>
        <a:srgbClr val="31A274"/>
      </a:accent2>
      <a:accent3>
        <a:srgbClr val="236073"/>
      </a:accent3>
      <a:accent4>
        <a:srgbClr val="6C4D90"/>
      </a:accent4>
      <a:accent5>
        <a:srgbClr val="983C27"/>
      </a:accent5>
      <a:accent6>
        <a:srgbClr val="CD811F"/>
      </a:accent6>
      <a:hlink>
        <a:srgbClr val="293F06"/>
      </a:hlink>
      <a:folHlink>
        <a:srgbClr val="68883A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9759155-7935-4C61-A06C-C04380D1B16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46</TotalTime>
  <Words>815</Words>
  <Application>Microsoft Office PowerPoint</Application>
  <PresentationFormat>Широкоэкранный</PresentationFormat>
  <Paragraphs>38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Algerian</vt:lpstr>
      <vt:lpstr>Calibri</vt:lpstr>
      <vt:lpstr>Century Gothic</vt:lpstr>
      <vt:lpstr>Times New Roman</vt:lpstr>
      <vt:lpstr>Wingdings 3</vt:lpstr>
      <vt:lpstr>Сектор</vt:lpstr>
      <vt:lpstr>Презентация PowerPoint</vt:lpstr>
      <vt:lpstr>O`zbekiston respublikasi Oliy va o`rta maxsus ta`lim vazirligi Buxoro Muhandislik texnologiya instituti  Fizika kafedrasi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Admin</cp:lastModifiedBy>
  <cp:revision>8</cp:revision>
  <dcterms:created xsi:type="dcterms:W3CDTF">2015-05-14T09:51:18Z</dcterms:created>
  <dcterms:modified xsi:type="dcterms:W3CDTF">2015-12-15T11:50:54Z</dcterms:modified>
</cp:coreProperties>
</file>