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7" r:id="rId2"/>
    <p:sldId id="258" r:id="rId3"/>
    <p:sldId id="260" r:id="rId4"/>
    <p:sldId id="261" r:id="rId5"/>
    <p:sldId id="262" r:id="rId6"/>
    <p:sldId id="263" r:id="rId7"/>
    <p:sldId id="264" r:id="rId8"/>
    <p:sldId id="265" r:id="rId9"/>
    <p:sldId id="266" r:id="rId10"/>
    <p:sldId id="268" r:id="rId11"/>
    <p:sldId id="269" r:id="rId12"/>
    <p:sldId id="270" r:id="rId13"/>
    <p:sldId id="271"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9E066401-3CF5-438C-BB02-01CBE947377C}"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066401-3CF5-438C-BB02-01CBE947377C}"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066401-3CF5-438C-BB02-01CBE947377C}"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066401-3CF5-438C-BB02-01CBE947377C}"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9E066401-3CF5-438C-BB02-01CBE947377C}"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E066401-3CF5-438C-BB02-01CBE947377C}"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9E066401-3CF5-438C-BB02-01CBE947377C}"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9E066401-3CF5-438C-BB02-01CBE947377C}"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9E066401-3CF5-438C-BB02-01CBE947377C}"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E066401-3CF5-438C-BB02-01CBE947377C}"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7032994A-3F48-45C1-881F-7574167F67C9}" type="datetimeFigureOut">
              <a:rPr lang="ru-RU" smtClean="0"/>
              <a:t>25.12.2015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9E066401-3CF5-438C-BB02-01CBE947377C}"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032994A-3F48-45C1-881F-7574167F67C9}" type="datetimeFigureOut">
              <a:rPr lang="ru-RU" smtClean="0"/>
              <a:t>25.12.2015</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E066401-3CF5-438C-BB02-01CBE947377C}"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subTitle" idx="1"/>
          </p:nvPr>
        </p:nvSpPr>
        <p:spPr>
          <a:xfrm>
            <a:off x="1371600" y="390525"/>
            <a:ext cx="7592888" cy="1752600"/>
          </a:xfrm>
        </p:spPr>
        <p:txBody>
          <a:bodyPr>
            <a:normAutofit/>
          </a:bodyPr>
          <a:lstStyle/>
          <a:p>
            <a:pPr algn="ctr" eaLnBrk="1" hangingPunct="1"/>
            <a:endParaRPr lang="uz-Cyrl-UZ" sz="3200" b="1" dirty="0" smtClean="0">
              <a:solidFill>
                <a:schemeClr val="accent3"/>
              </a:solidFill>
              <a:effectLst>
                <a:outerShdw blurRad="38100" dist="38100" dir="2700000" algn="tl">
                  <a:srgbClr val="000000">
                    <a:alpha val="43137"/>
                  </a:srgbClr>
                </a:outerShdw>
              </a:effectLst>
            </a:endParaRPr>
          </a:p>
          <a:p>
            <a:pPr algn="ctr" eaLnBrk="1" hangingPunct="1"/>
            <a:r>
              <a:rPr lang="uz-Cyrl-UZ" sz="3200" b="1" dirty="0" smtClean="0">
                <a:solidFill>
                  <a:schemeClr val="accent3"/>
                </a:solidFill>
                <a:effectLst>
                  <a:outerShdw blurRad="38100" dist="38100" dir="2700000" algn="tl">
                    <a:srgbClr val="000000">
                      <a:alpha val="43137"/>
                    </a:srgbClr>
                  </a:outerShdw>
                </a:effectLst>
                <a:latin typeface="Times New Roman" pitchFamily="18" charset="0"/>
                <a:cs typeface="Times New Roman" pitchFamily="18" charset="0"/>
              </a:rPr>
              <a:t>НАРХНИ ТАШКИЛ ЭТИШ БЎЙИЧА СТРАТЕГИК ҚАРОРЛАР</a:t>
            </a:r>
            <a:r>
              <a:rPr lang="ru-RU" sz="3200" b="1" dirty="0" smtClean="0">
                <a:solidFill>
                  <a:schemeClr val="accent3"/>
                </a:solidFill>
                <a:effectLst>
                  <a:outerShdw blurRad="38100" dist="38100" dir="2700000" algn="tl">
                    <a:srgbClr val="000000">
                      <a:alpha val="43137"/>
                    </a:srgbClr>
                  </a:outerShdw>
                </a:effectLst>
                <a:latin typeface="Times New Roman" pitchFamily="18" charset="0"/>
                <a:cs typeface="Times New Roman" pitchFamily="18" charset="0"/>
              </a:rPr>
              <a:t> </a:t>
            </a:r>
          </a:p>
        </p:txBody>
      </p:sp>
      <p:sp>
        <p:nvSpPr>
          <p:cNvPr id="4100" name="Прямоугольник 7"/>
          <p:cNvSpPr>
            <a:spLocks noChangeArrowheads="1"/>
          </p:cNvSpPr>
          <p:nvPr/>
        </p:nvSpPr>
        <p:spPr bwMode="auto">
          <a:xfrm>
            <a:off x="6357938" y="5805264"/>
            <a:ext cx="2286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uz-Cyrl-UZ" dirty="0" smtClean="0">
                <a:latin typeface="Times New Roman" pitchFamily="18" charset="0"/>
                <a:cs typeface="Times New Roman" pitchFamily="18" charset="0"/>
              </a:rPr>
              <a:t>Қодирова Латофат</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816082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ru-RU" b="1" dirty="0" err="1" smtClean="0">
                <a:latin typeface="Times New Roman" pitchFamily="18" charset="0"/>
                <a:cs typeface="Times New Roman" pitchFamily="18" charset="0"/>
              </a:rPr>
              <a:t>максимал</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мақбул</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нарх</a:t>
            </a:r>
            <a:r>
              <a:rPr lang="ru-RU" dirty="0" smtClean="0">
                <a:latin typeface="Times New Roman" pitchFamily="18" charset="0"/>
                <a:cs typeface="Times New Roman" pitchFamily="18" charset="0"/>
              </a:rPr>
              <a:t> </a:t>
            </a:r>
          </a:p>
        </p:txBody>
      </p:sp>
      <p:sp>
        <p:nvSpPr>
          <p:cNvPr id="14339" name="Rectangle 3"/>
          <p:cNvSpPr>
            <a:spLocks noGrp="1" noChangeArrowheads="1"/>
          </p:cNvSpPr>
          <p:nvPr>
            <p:ph idx="1"/>
          </p:nvPr>
        </p:nvSpPr>
        <p:spPr/>
        <p:txBody>
          <a:bodyPr>
            <a:normAutofit/>
          </a:bodyPr>
          <a:lstStyle/>
          <a:p>
            <a:pPr marL="609600" indent="-609600" eaLnBrk="1" hangingPunct="1">
              <a:lnSpc>
                <a:spcPct val="90000"/>
              </a:lnSpc>
            </a:pPr>
            <a:r>
              <a:rPr lang="ru-RU" sz="2800" dirty="0" err="1" smtClean="0">
                <a:latin typeface="Times New Roman" pitchFamily="18" charset="0"/>
                <a:cs typeface="Times New Roman" pitchFamily="18" charset="0"/>
              </a:rPr>
              <a:t>товарнинг</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қандай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мақсадда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қандай</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шароитларда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ишлатилишини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аниқлаш</a:t>
            </a:r>
            <a:r>
              <a:rPr lang="ru-RU" sz="2800" dirty="0" smtClean="0">
                <a:latin typeface="Times New Roman" pitchFamily="18" charset="0"/>
                <a:cs typeface="Times New Roman" pitchFamily="18" charset="0"/>
              </a:rPr>
              <a:t>;</a:t>
            </a:r>
          </a:p>
          <a:p>
            <a:pPr marL="609600" indent="-609600" eaLnBrk="1" hangingPunct="1">
              <a:lnSpc>
                <a:spcPct val="90000"/>
              </a:lnSpc>
            </a:pPr>
            <a:r>
              <a:rPr lang="ru-RU" sz="2800" dirty="0" err="1" smtClean="0">
                <a:latin typeface="Times New Roman" pitchFamily="18" charset="0"/>
                <a:cs typeface="Times New Roman" pitchFamily="18" charset="0"/>
              </a:rPr>
              <a:t>товарнинг</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харидор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учун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нархга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боғлиқ</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бўлмаган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афзалликларини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аниқлаш</a:t>
            </a:r>
            <a:r>
              <a:rPr lang="ru-RU" sz="2800" dirty="0" smtClean="0">
                <a:latin typeface="Times New Roman" pitchFamily="18" charset="0"/>
                <a:cs typeface="Times New Roman" pitchFamily="18" charset="0"/>
              </a:rPr>
              <a:t>;</a:t>
            </a:r>
          </a:p>
          <a:p>
            <a:pPr marL="609600" indent="-609600" eaLnBrk="1" hangingPunct="1">
              <a:lnSpc>
                <a:spcPct val="90000"/>
              </a:lnSpc>
            </a:pPr>
            <a:r>
              <a:rPr lang="ru-RU" sz="2800" dirty="0" err="1" smtClean="0">
                <a:latin typeface="Times New Roman" pitchFamily="18" charset="0"/>
                <a:cs typeface="Times New Roman" pitchFamily="18" charset="0"/>
              </a:rPr>
              <a:t>харидорнинг</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товардан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фойдаланишдаги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нархга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боғлиқ</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бўлмаган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барча</a:t>
            </a:r>
            <a:r>
              <a:rPr lang="ru-RU" sz="2800" dirty="0" smtClean="0">
                <a:latin typeface="Times New Roman" pitchFamily="18" charset="0"/>
                <a:cs typeface="Times New Roman" pitchFamily="18" charset="0"/>
              </a:rPr>
              <a:t> (объектив </a:t>
            </a:r>
            <a:r>
              <a:rPr lang="ru-RU" sz="2800" dirty="0" err="1" smtClean="0">
                <a:latin typeface="Times New Roman" pitchFamily="18" charset="0"/>
                <a:cs typeface="Times New Roman" pitchFamily="18" charset="0"/>
              </a:rPr>
              <a:t>ва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субъектив</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харажатларни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аниқлаш</a:t>
            </a:r>
            <a:r>
              <a:rPr lang="ru-RU" sz="2800" dirty="0" smtClean="0">
                <a:latin typeface="Times New Roman" pitchFamily="18" charset="0"/>
                <a:cs typeface="Times New Roman" pitchFamily="18" charset="0"/>
              </a:rPr>
              <a:t>;</a:t>
            </a:r>
          </a:p>
          <a:p>
            <a:pPr marL="609600" indent="-609600" eaLnBrk="1" hangingPunct="1">
              <a:lnSpc>
                <a:spcPct val="90000"/>
              </a:lnSpc>
            </a:pPr>
            <a:r>
              <a:rPr lang="ru-RU" sz="2800" dirty="0" smtClean="0">
                <a:latin typeface="Times New Roman" pitchFamily="18" charset="0"/>
                <a:cs typeface="Times New Roman" pitchFamily="18" charset="0"/>
              </a:rPr>
              <a:t>“</a:t>
            </a:r>
            <a:r>
              <a:rPr lang="ru-RU" sz="2800" dirty="0" err="1" smtClean="0">
                <a:latin typeface="Times New Roman" pitchFamily="18" charset="0"/>
                <a:cs typeface="Times New Roman" pitchFamily="18" charset="0"/>
              </a:rPr>
              <a:t>афзаллик-харажатлар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мувозанитининг</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максимал</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мақбул</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нархга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тўғри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келадиган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даражасини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белгилаш</a:t>
            </a:r>
            <a:r>
              <a:rPr lang="ru-RU" sz="28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3316886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ru-RU" b="1" dirty="0" err="1" smtClean="0">
                <a:latin typeface="Times New Roman" pitchFamily="18" charset="0"/>
                <a:cs typeface="Times New Roman" pitchFamily="18" charset="0"/>
              </a:rPr>
              <a:t>Рақобатдаги</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нарх</a:t>
            </a:r>
            <a:r>
              <a:rPr lang="ru-RU" b="1"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a:t>
            </a:r>
          </a:p>
        </p:txBody>
      </p:sp>
      <p:sp>
        <p:nvSpPr>
          <p:cNvPr id="15363" name="Rectangle 3"/>
          <p:cNvSpPr>
            <a:spLocks noGrp="1" noChangeArrowheads="1"/>
          </p:cNvSpPr>
          <p:nvPr>
            <p:ph idx="1"/>
          </p:nvPr>
        </p:nvSpPr>
        <p:spPr/>
        <p:txBody>
          <a:bodyPr/>
          <a:lstStyle/>
          <a:p>
            <a:pPr eaLnBrk="1" hangingPunct="1"/>
            <a:r>
              <a:rPr lang="ru-RU" b="1" dirty="0" err="1" smtClean="0">
                <a:latin typeface="Times New Roman" pitchFamily="18" charset="0"/>
                <a:cs typeface="Times New Roman" pitchFamily="18" charset="0"/>
              </a:rPr>
              <a:t>сектордаги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рақобатчилар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сонига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боғлиқ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бўлган</a:t>
            </a:r>
            <a:r>
              <a:rPr lang="ru-RU"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рақобат</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вазияти</a:t>
            </a:r>
            <a:r>
              <a:rPr lang="ru-RU" dirty="0" smtClean="0">
                <a:latin typeface="Times New Roman" pitchFamily="18" charset="0"/>
                <a:cs typeface="Times New Roman" pitchFamily="18" charset="0"/>
              </a:rPr>
              <a:t> </a:t>
            </a:r>
            <a:endParaRPr lang="uz-Cyrl-UZ" dirty="0" smtClean="0">
              <a:latin typeface="Times New Roman" pitchFamily="18" charset="0"/>
              <a:cs typeface="Times New Roman" pitchFamily="18" charset="0"/>
            </a:endParaRPr>
          </a:p>
          <a:p>
            <a:pPr eaLnBrk="1" hangingPunct="1"/>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харидорлар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томонидан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ҳис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қилинадиган</a:t>
            </a:r>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товар </a:t>
            </a:r>
            <a:r>
              <a:rPr lang="ru-RU" b="1" dirty="0" err="1" smtClean="0">
                <a:latin typeface="Times New Roman" pitchFamily="18" charset="0"/>
                <a:cs typeface="Times New Roman" pitchFamily="18" charset="0"/>
              </a:rPr>
              <a:t>қийматининг</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ролига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боғлиқдир</a:t>
            </a:r>
            <a:r>
              <a:rPr lang="ru-RU"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1554115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a:xfrm>
            <a:off x="457200" y="274638"/>
            <a:ext cx="8229600" cy="850900"/>
          </a:xfrm>
        </p:spPr>
        <p:txBody>
          <a:bodyPr/>
          <a:lstStyle/>
          <a:p>
            <a:pPr algn="ctr" eaLnBrk="1" hangingPunct="1"/>
            <a:r>
              <a:rPr lang="ru-RU" sz="2000" b="1" dirty="0" err="1" smtClean="0">
                <a:latin typeface="Times New Roman" pitchFamily="18" charset="0"/>
                <a:cs typeface="Times New Roman" pitchFamily="18" charset="0"/>
              </a:rPr>
              <a:t>Нархга</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боғлиқ</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қарорларнинг</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рақобатли</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муҳитнинг</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характерига</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боғлиқлиги</a:t>
            </a:r>
            <a:endParaRPr lang="ru-RU" sz="2000" b="1" dirty="0" smtClean="0">
              <a:latin typeface="Times New Roman" pitchFamily="18" charset="0"/>
              <a:cs typeface="Times New Roman" pitchFamily="18" charset="0"/>
            </a:endParaRPr>
          </a:p>
        </p:txBody>
      </p:sp>
      <p:sp>
        <p:nvSpPr>
          <p:cNvPr id="16387" name="Rectangle 5"/>
          <p:cNvSpPr>
            <a:spLocks noChangeArrowheads="1"/>
          </p:cNvSpPr>
          <p:nvPr/>
        </p:nvSpPr>
        <p:spPr bwMode="auto">
          <a:xfrm>
            <a:off x="1466850" y="2397125"/>
            <a:ext cx="175577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88" name="Rectangle 7"/>
          <p:cNvSpPr>
            <a:spLocks noChangeArrowheads="1"/>
          </p:cNvSpPr>
          <p:nvPr/>
        </p:nvSpPr>
        <p:spPr bwMode="auto">
          <a:xfrm>
            <a:off x="1466850" y="2397125"/>
            <a:ext cx="243046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89" name="Rectangle 9"/>
          <p:cNvSpPr>
            <a:spLocks noChangeArrowheads="1"/>
          </p:cNvSpPr>
          <p:nvPr/>
        </p:nvSpPr>
        <p:spPr bwMode="auto">
          <a:xfrm>
            <a:off x="1466850" y="2397125"/>
            <a:ext cx="202406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90" name="Rectangle 11"/>
          <p:cNvSpPr>
            <a:spLocks noChangeArrowheads="1"/>
          </p:cNvSpPr>
          <p:nvPr/>
        </p:nvSpPr>
        <p:spPr bwMode="auto">
          <a:xfrm>
            <a:off x="1466850" y="2397125"/>
            <a:ext cx="175577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91" name="Rectangle 13"/>
          <p:cNvSpPr>
            <a:spLocks noChangeArrowheads="1"/>
          </p:cNvSpPr>
          <p:nvPr/>
        </p:nvSpPr>
        <p:spPr bwMode="auto">
          <a:xfrm>
            <a:off x="1466850" y="2397125"/>
            <a:ext cx="243046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92" name="Rectangle 15"/>
          <p:cNvSpPr>
            <a:spLocks noChangeArrowheads="1"/>
          </p:cNvSpPr>
          <p:nvPr/>
        </p:nvSpPr>
        <p:spPr bwMode="auto">
          <a:xfrm>
            <a:off x="1466850" y="2397125"/>
            <a:ext cx="202406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93" name="Rectangle 17"/>
          <p:cNvSpPr>
            <a:spLocks noChangeArrowheads="1"/>
          </p:cNvSpPr>
          <p:nvPr/>
        </p:nvSpPr>
        <p:spPr bwMode="auto">
          <a:xfrm>
            <a:off x="1466850" y="2397125"/>
            <a:ext cx="175577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94" name="Rectangle 19"/>
          <p:cNvSpPr>
            <a:spLocks noChangeArrowheads="1"/>
          </p:cNvSpPr>
          <p:nvPr/>
        </p:nvSpPr>
        <p:spPr bwMode="auto">
          <a:xfrm>
            <a:off x="1466850" y="2397125"/>
            <a:ext cx="243046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95" name="Rectangle 21"/>
          <p:cNvSpPr>
            <a:spLocks noChangeArrowheads="1"/>
          </p:cNvSpPr>
          <p:nvPr/>
        </p:nvSpPr>
        <p:spPr bwMode="auto">
          <a:xfrm>
            <a:off x="1466850" y="2397125"/>
            <a:ext cx="202406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96" name="Rectangle 23"/>
          <p:cNvSpPr>
            <a:spLocks noChangeArrowheads="1"/>
          </p:cNvSpPr>
          <p:nvPr/>
        </p:nvSpPr>
        <p:spPr bwMode="auto">
          <a:xfrm>
            <a:off x="1466850" y="2397125"/>
            <a:ext cx="1755775"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97" name="Rectangle 25"/>
          <p:cNvSpPr>
            <a:spLocks noChangeArrowheads="1"/>
          </p:cNvSpPr>
          <p:nvPr/>
        </p:nvSpPr>
        <p:spPr bwMode="auto">
          <a:xfrm>
            <a:off x="1466850" y="2397125"/>
            <a:ext cx="243046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sp>
        <p:nvSpPr>
          <p:cNvPr id="16398" name="Rectangle 27"/>
          <p:cNvSpPr>
            <a:spLocks noChangeArrowheads="1"/>
          </p:cNvSpPr>
          <p:nvPr/>
        </p:nvSpPr>
        <p:spPr bwMode="auto">
          <a:xfrm>
            <a:off x="1466850" y="2397125"/>
            <a:ext cx="2024063"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endParaRPr lang="ru-RU"/>
          </a:p>
        </p:txBody>
      </p:sp>
      <p:graphicFrame>
        <p:nvGraphicFramePr>
          <p:cNvPr id="18524" name="Group 92"/>
          <p:cNvGraphicFramePr>
            <a:graphicFrameLocks noGrp="1"/>
          </p:cNvGraphicFramePr>
          <p:nvPr/>
        </p:nvGraphicFramePr>
        <p:xfrm>
          <a:off x="395288" y="1125538"/>
          <a:ext cx="8353425" cy="5111751"/>
        </p:xfrm>
        <a:graphic>
          <a:graphicData uri="http://schemas.openxmlformats.org/drawingml/2006/table">
            <a:tbl>
              <a:tblPr/>
              <a:tblGrid>
                <a:gridCol w="2362200"/>
                <a:gridCol w="3268662"/>
                <a:gridCol w="2722563"/>
              </a:tblGrid>
              <a:tr h="7540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Товарнинг ҳис </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Рақобатнинг</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интенсивлиги</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779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қилинадиган қиймати</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паст</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юқори</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76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қуйи</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дифференциалланмаган олигополия</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соф рақобат</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03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юқори</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монополия ёки дифференциалланган олигополия</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smtClean="0">
                          <a:ln>
                            <a:noFill/>
                          </a:ln>
                          <a:solidFill>
                            <a:schemeClr val="tx1"/>
                          </a:solidFill>
                          <a:effectLst/>
                          <a:latin typeface="Times New Roman" pitchFamily="18" charset="0"/>
                          <a:cs typeface="Times New Roman" pitchFamily="18" charset="0"/>
                        </a:rPr>
                        <a:t>монополистик рақобат</a:t>
                      </a:r>
                      <a:endParaRPr kumimoji="0" lang="ru-RU" sz="2000" b="0" i="0" u="none" strike="noStrike" cap="none" normalizeH="0" baseline="0" smtClean="0">
                        <a:ln>
                          <a:noFill/>
                        </a:ln>
                        <a:solidFill>
                          <a:schemeClr val="tx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620034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457200" y="476250"/>
            <a:ext cx="8229600" cy="5649913"/>
          </a:xfrm>
        </p:spPr>
        <p:txBody>
          <a:bodyPr>
            <a:normAutofit/>
          </a:bodyPr>
          <a:lstStyle/>
          <a:p>
            <a:pPr marL="609600" indent="-609600" algn="just" eaLnBrk="1" hangingPunct="1">
              <a:lnSpc>
                <a:spcPct val="80000"/>
              </a:lnSpc>
            </a:pPr>
            <a:r>
              <a:rPr lang="ru-RU" sz="2400" dirty="0" err="1" smtClean="0">
                <a:latin typeface="Times New Roman" pitchFamily="18" charset="0"/>
                <a:cs typeface="Times New Roman" pitchFamily="18" charset="0"/>
              </a:rPr>
              <a:t>агар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рақобатчилар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кам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товарнинг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хис</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қилинадиган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қиймати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катта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вазият</a:t>
            </a:r>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монополия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ёки</a:t>
            </a:r>
            <a:r>
              <a:rPr lang="ru-RU" sz="2400"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дифференциалланган</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олигополияга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яқин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бўлади</a:t>
            </a:r>
            <a:r>
              <a:rPr lang="ru-RU" sz="2400" dirty="0" smtClean="0">
                <a:latin typeface="Times New Roman" pitchFamily="18" charset="0"/>
                <a:cs typeface="Times New Roman" pitchFamily="18" charset="0"/>
              </a:rPr>
              <a:t>.</a:t>
            </a:r>
          </a:p>
          <a:p>
            <a:pPr marL="609600" indent="-609600" algn="just" eaLnBrk="1" hangingPunct="1">
              <a:lnSpc>
                <a:spcPct val="80000"/>
              </a:lnSpc>
            </a:pPr>
            <a:r>
              <a:rPr lang="ru-RU" sz="2400" dirty="0" err="1" smtClean="0">
                <a:latin typeface="Times New Roman" pitchFamily="18" charset="0"/>
                <a:cs typeface="Times New Roman" pitchFamily="18" charset="0"/>
              </a:rPr>
              <a:t>рақобатчилар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кўп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товарлар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бир</a:t>
            </a:r>
            <a:r>
              <a:rPr lang="ru-RU" sz="2400" dirty="0" smtClean="0">
                <a:latin typeface="Times New Roman" pitchFamily="18" charset="0"/>
                <a:cs typeface="Times New Roman" pitchFamily="18" charset="0"/>
              </a:rPr>
              <a:t> хил </a:t>
            </a:r>
            <a:r>
              <a:rPr lang="ru-RU" sz="2400" dirty="0" err="1" smtClean="0">
                <a:latin typeface="Times New Roman" pitchFamily="18" charset="0"/>
                <a:cs typeface="Times New Roman" pitchFamily="18" charset="0"/>
              </a:rPr>
              <a:t>бўлса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вазият</a:t>
            </a:r>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соф</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ёки</a:t>
            </a:r>
            <a:r>
              <a:rPr lang="ru-RU" sz="2400"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мукаммал</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рақобатга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яқин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бўлади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бозор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талаб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таклифнинг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ўзгаришига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боғлиқ</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бўлади</a:t>
            </a:r>
            <a:r>
              <a:rPr lang="ru-RU" sz="2400" dirty="0" smtClean="0">
                <a:latin typeface="Times New Roman" pitchFamily="18" charset="0"/>
                <a:cs typeface="Times New Roman" pitchFamily="18" charset="0"/>
              </a:rPr>
              <a:t>.</a:t>
            </a:r>
          </a:p>
          <a:p>
            <a:pPr marL="609600" indent="-609600" algn="just" eaLnBrk="1" hangingPunct="1">
              <a:lnSpc>
                <a:spcPct val="80000"/>
              </a:lnSpc>
            </a:pPr>
            <a:r>
              <a:rPr lang="ru-RU" sz="2400" dirty="0" err="1" smtClean="0">
                <a:latin typeface="Times New Roman" pitchFamily="18" charset="0"/>
                <a:cs typeface="Times New Roman" pitchFamily="18" charset="0"/>
              </a:rPr>
              <a:t>рақобатчилар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кам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ҳис</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қилинадиган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қиймат</a:t>
            </a:r>
            <a:r>
              <a:rPr lang="ru-RU" sz="2400" dirty="0" smtClean="0">
                <a:latin typeface="Times New Roman" pitchFamily="18" charset="0"/>
                <a:cs typeface="Times New Roman" pitchFamily="18" charset="0"/>
              </a:rPr>
              <a:t> паст </a:t>
            </a:r>
            <a:r>
              <a:rPr lang="ru-RU" sz="2400" dirty="0" err="1" smtClean="0">
                <a:latin typeface="Times New Roman" pitchFamily="18" charset="0"/>
                <a:cs typeface="Times New Roman" pitchFamily="18" charset="0"/>
              </a:rPr>
              <a:t>бўлса</a:t>
            </a:r>
            <a:r>
              <a:rPr lang="ru-RU" sz="2400"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дифференциалланмаган</a:t>
            </a:r>
            <a:r>
              <a:rPr lang="ru-RU" sz="2400" b="1" dirty="0" smtClean="0">
                <a:latin typeface="Times New Roman" pitchFamily="18" charset="0"/>
                <a:cs typeface="Times New Roman" pitchFamily="18" charset="0"/>
              </a:rPr>
              <a:t> олигополия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юзага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келади</a:t>
            </a:r>
            <a:r>
              <a:rPr lang="ru-RU" sz="2400" dirty="0" smtClean="0">
                <a:latin typeface="Times New Roman" pitchFamily="18" charset="0"/>
                <a:cs typeface="Times New Roman" pitchFamily="18" charset="0"/>
              </a:rPr>
              <a:t>. Бунда </a:t>
            </a:r>
            <a:r>
              <a:rPr lang="ru-RU" sz="2400" dirty="0" err="1" smtClean="0">
                <a:latin typeface="Times New Roman" pitchFamily="18" charset="0"/>
                <a:cs typeface="Times New Roman" pitchFamily="18" charset="0"/>
              </a:rPr>
              <a:t>пешқадамга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яқинлашиб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унга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эргашиш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таклиф</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қилинади</a:t>
            </a:r>
            <a:r>
              <a:rPr lang="ru-RU" sz="2400" dirty="0" smtClean="0">
                <a:latin typeface="Times New Roman" pitchFamily="18" charset="0"/>
                <a:cs typeface="Times New Roman" pitchFamily="18" charset="0"/>
              </a:rPr>
              <a:t>.</a:t>
            </a:r>
          </a:p>
          <a:p>
            <a:pPr marL="609600" indent="-609600" algn="just" eaLnBrk="1" hangingPunct="1">
              <a:lnSpc>
                <a:spcPct val="80000"/>
              </a:lnSpc>
            </a:pPr>
            <a:r>
              <a:rPr lang="ru-RU" sz="2400" dirty="0" err="1" smtClean="0">
                <a:latin typeface="Times New Roman" pitchFamily="18" charset="0"/>
                <a:cs typeface="Times New Roman" pitchFamily="18" charset="0"/>
              </a:rPr>
              <a:t>кўплаб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рақобатчилар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томонидан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кучли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дифференциалланмаган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товарлар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таклиф</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қилинаётган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бўлса</a:t>
            </a:r>
            <a:r>
              <a:rPr lang="ru-RU" sz="2400"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монополистик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ёки</a:t>
            </a:r>
            <a:r>
              <a:rPr lang="ru-RU" sz="2400"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номукаммал</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рақобат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вужудга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келади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белгилашдаги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эркинлик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рақобатнинг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кескинлигига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боғлиқ</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бўлади</a:t>
            </a:r>
            <a:r>
              <a:rPr lang="ru-RU" sz="24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1155768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hangingPunct="1"/>
            <a:r>
              <a:rPr lang="uz-Cyrl-UZ" sz="4000" dirty="0" smtClean="0">
                <a:solidFill>
                  <a:schemeClr val="accent3"/>
                </a:solidFill>
                <a:latin typeface="Times New Roman" pitchFamily="18" charset="0"/>
                <a:cs typeface="Times New Roman" pitchFamily="18" charset="0"/>
              </a:rPr>
              <a:t>Фирма миқёсида нарх икки хил роль ўйнайди</a:t>
            </a:r>
            <a:r>
              <a:rPr lang="ru-RU" sz="4000" dirty="0" smtClean="0">
                <a:solidFill>
                  <a:schemeClr val="accent3"/>
                </a:solidFill>
                <a:latin typeface="Times New Roman" pitchFamily="18" charset="0"/>
                <a:cs typeface="Times New Roman" pitchFamily="18" charset="0"/>
              </a:rPr>
              <a:t> </a:t>
            </a:r>
          </a:p>
        </p:txBody>
      </p:sp>
      <p:sp>
        <p:nvSpPr>
          <p:cNvPr id="5123" name="Rectangle 3"/>
          <p:cNvSpPr>
            <a:spLocks noGrp="1" noChangeArrowheads="1"/>
          </p:cNvSpPr>
          <p:nvPr>
            <p:ph idx="1"/>
          </p:nvPr>
        </p:nvSpPr>
        <p:spPr/>
        <p:txBody>
          <a:bodyPr/>
          <a:lstStyle/>
          <a:p>
            <a:pPr eaLnBrk="1" hangingPunct="1"/>
            <a:r>
              <a:rPr lang="uz-Cyrl-UZ" dirty="0" smtClean="0">
                <a:latin typeface="Times New Roman" pitchFamily="18" charset="0"/>
                <a:cs typeface="Times New Roman" pitchFamily="18" charset="0"/>
              </a:rPr>
              <a:t>рекламага ўхшаб талабни рағбатлантириш воситаси </a:t>
            </a:r>
            <a:endParaRPr lang="en-US" dirty="0" smtClean="0">
              <a:latin typeface="Times New Roman" pitchFamily="18" charset="0"/>
              <a:cs typeface="Times New Roman" pitchFamily="18" charset="0"/>
            </a:endParaRPr>
          </a:p>
          <a:p>
            <a:pPr eaLnBrk="1" hangingPunct="1"/>
            <a:r>
              <a:rPr lang="uz-Cyrl-UZ" dirty="0" smtClean="0">
                <a:latin typeface="Times New Roman" pitchFamily="18" charset="0"/>
                <a:cs typeface="Times New Roman" pitchFamily="18" charset="0"/>
              </a:rPr>
              <a:t>узоқ муддатли рентабелликнинг асосий омили </a:t>
            </a:r>
            <a:endParaRPr lang="ru-RU"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138114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title"/>
          </p:nvPr>
        </p:nvSpPr>
        <p:spPr>
          <a:xfrm>
            <a:off x="1043608" y="332656"/>
            <a:ext cx="7848872" cy="6264696"/>
          </a:xfrm>
        </p:spPr>
        <p:txBody>
          <a:bodyPr>
            <a:normAutofit/>
          </a:bodyPr>
          <a:lstStyle/>
          <a:p>
            <a:pPr algn="ctr" eaLnBrk="1" hangingPunct="1"/>
            <a:r>
              <a:rPr lang="uz-Cyrl-UZ" sz="2400" dirty="0" smtClean="0">
                <a:latin typeface="Times New Roman" pitchFamily="18" charset="0"/>
                <a:cs typeface="Times New Roman" pitchFamily="18" charset="0"/>
              </a:rPr>
              <a:t>Х</a:t>
            </a:r>
            <a:r>
              <a:rPr lang="ru-RU" sz="2400" dirty="0" err="1" smtClean="0">
                <a:latin typeface="Times New Roman" pitchFamily="18" charset="0"/>
                <a:cs typeface="Times New Roman" pitchFamily="18" charset="0"/>
              </a:rPr>
              <a:t>аридорнинг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асл</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харажатлари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фақат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тўланган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эмас</a:t>
            </a:r>
            <a:r>
              <a:rPr lang="ru-RU" sz="2400" dirty="0" smtClean="0">
                <a:latin typeface="Times New Roman" pitchFamily="18" charset="0"/>
                <a:cs typeface="Times New Roman" pitchFamily="18" charset="0"/>
              </a:rPr>
              <a:t>, балки </a:t>
            </a:r>
            <a:r>
              <a:rPr lang="ru-RU" sz="2400" dirty="0" err="1" smtClean="0">
                <a:latin typeface="Times New Roman" pitchFamily="18" charset="0"/>
                <a:cs typeface="Times New Roman" pitchFamily="18" charset="0"/>
              </a:rPr>
              <a:t>айирбошлаш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шартлари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билан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ҳам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белгиланади</a:t>
            </a:r>
            <a:r>
              <a:rPr lang="ru-RU" sz="2400" dirty="0" smtClean="0">
                <a:latin typeface="Times New Roman" pitchFamily="18" charset="0"/>
                <a:cs typeface="Times New Roman" pitchFamily="18" charset="0"/>
              </a:rPr>
              <a:t>. </a:t>
            </a:r>
            <a:r>
              <a:rPr lang="uz-Cyrl-UZ" sz="2400" dirty="0" smtClean="0">
                <a:latin typeface="Times New Roman" pitchFamily="18" charset="0"/>
                <a:cs typeface="Times New Roman" pitchFamily="18" charset="0"/>
              </a:rPr>
              <a:t/>
            </a:r>
            <a:br>
              <a:rPr lang="uz-Cyrl-UZ" sz="2400" dirty="0" smtClean="0">
                <a:latin typeface="Times New Roman" pitchFamily="18" charset="0"/>
                <a:cs typeface="Times New Roman" pitchFamily="18" charset="0"/>
              </a:rPr>
            </a:br>
            <a:r>
              <a:rPr lang="ru-RU" sz="2400" dirty="0" err="1" smtClean="0">
                <a:latin typeface="Times New Roman" pitchFamily="18" charset="0"/>
                <a:cs typeface="Times New Roman" pitchFamily="18" charset="0"/>
              </a:rPr>
              <a:t>Бу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харажатлар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эгалик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ҳуқуқининг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ўтишидаги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муайян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жараённи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тўлов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тартиби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етказиб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бериш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шартлари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муддатлари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сотишдан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кейинги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хизмат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кўрсатиш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ҳоказоларни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тўлиғича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қамраб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олади</a:t>
            </a:r>
            <a:r>
              <a:rPr lang="ru-RU" sz="2400" dirty="0" smtClean="0">
                <a:latin typeface="Times New Roman" pitchFamily="18" charset="0"/>
                <a:cs typeface="Times New Roman" pitchFamily="18" charset="0"/>
              </a:rPr>
              <a:t>. </a:t>
            </a:r>
            <a:r>
              <a:rPr lang="uz-Cyrl-UZ" sz="2400" dirty="0" smtClean="0">
                <a:latin typeface="Times New Roman" pitchFamily="18" charset="0"/>
                <a:cs typeface="Times New Roman" pitchFamily="18" charset="0"/>
              </a:rPr>
              <a:t/>
            </a:r>
            <a:br>
              <a:rPr lang="uz-Cyrl-UZ" sz="2400" dirty="0" smtClean="0">
                <a:latin typeface="Times New Roman" pitchFamily="18" charset="0"/>
                <a:cs typeface="Times New Roman" pitchFamily="18" charset="0"/>
              </a:rPr>
            </a:br>
            <a:r>
              <a:rPr lang="ru-RU" sz="2400" dirty="0" err="1" smtClean="0">
                <a:latin typeface="Times New Roman" pitchFamily="18" charset="0"/>
                <a:cs typeface="Times New Roman" pitchFamily="18" charset="0"/>
              </a:rPr>
              <a:t>Баъзи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ҳолларда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масалан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агар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сотувчи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бошқа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минтақада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харидор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нархларни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таққослаш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музокаралар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бориш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битимни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имзолаш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жараёнида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катта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маблағларни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сарфлайди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Худди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шунга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ўхшаб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агар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харидорнинг</a:t>
            </a:r>
            <a:r>
              <a:rPr lang="ru-RU" sz="2400" dirty="0" smtClean="0">
                <a:latin typeface="Times New Roman" pitchFamily="18" charset="0"/>
                <a:cs typeface="Times New Roman" pitchFamily="18" charset="0"/>
              </a:rPr>
              <a:t> техник </a:t>
            </a:r>
            <a:r>
              <a:rPr lang="ru-RU" sz="2400" dirty="0" err="1" smtClean="0">
                <a:latin typeface="Times New Roman" pitchFamily="18" charset="0"/>
                <a:cs typeface="Times New Roman" pitchFamily="18" charset="0"/>
              </a:rPr>
              <a:t>талаблари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муайян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ишлаб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чиқарувчига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мўлжалланган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у шу </a:t>
            </a:r>
            <a:r>
              <a:rPr lang="ru-RU" sz="2400" dirty="0" err="1" smtClean="0">
                <a:latin typeface="Times New Roman" pitchFamily="18" charset="0"/>
                <a:cs typeface="Times New Roman" pitchFamily="18" charset="0"/>
              </a:rPr>
              <a:t>пайтда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етказиб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берувчиларни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алмаштирса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ўтиш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харажатлари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учун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катта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бўлиши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мумкин</a:t>
            </a:r>
            <a:r>
              <a:rPr lang="uz-Cyrl-UZ" sz="2400" dirty="0" smtClean="0">
                <a:latin typeface="Times New Roman" pitchFamily="18" charset="0"/>
                <a:cs typeface="Times New Roman" pitchFamily="18" charset="0"/>
              </a:rPr>
              <a:t>.</a:t>
            </a:r>
            <a:endParaRPr lang="ru-RU"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3099043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lgn="ctr" eaLnBrk="1" hangingPunct="1"/>
            <a:r>
              <a:rPr lang="ru-RU" sz="4000" dirty="0" err="1" smtClean="0">
                <a:latin typeface="Times New Roman" pitchFamily="18" charset="0"/>
                <a:cs typeface="Times New Roman" pitchFamily="18" charset="0"/>
              </a:rPr>
              <a:t>Ўтиш</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харажатларининг</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асосий</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манбалари</a:t>
            </a:r>
            <a:r>
              <a:rPr lang="ru-RU" sz="4000" dirty="0" smtClean="0">
                <a:latin typeface="Times New Roman" pitchFamily="18" charset="0"/>
                <a:cs typeface="Times New Roman" pitchFamily="18" charset="0"/>
              </a:rPr>
              <a:t> </a:t>
            </a:r>
            <a:r>
              <a:rPr lang="ru-RU" sz="4000" dirty="0" err="1" smtClean="0">
                <a:latin typeface="Times New Roman" pitchFamily="18" charset="0"/>
                <a:cs typeface="Times New Roman" pitchFamily="18" charset="0"/>
              </a:rPr>
              <a:t>қуйидагилардир</a:t>
            </a:r>
            <a:r>
              <a:rPr lang="ru-RU" sz="4000" dirty="0" smtClean="0">
                <a:latin typeface="Times New Roman" pitchFamily="18" charset="0"/>
                <a:cs typeface="Times New Roman" pitchFamily="18" charset="0"/>
              </a:rPr>
              <a:t>: </a:t>
            </a:r>
          </a:p>
        </p:txBody>
      </p:sp>
      <p:sp>
        <p:nvSpPr>
          <p:cNvPr id="8195" name="Rectangle 3"/>
          <p:cNvSpPr>
            <a:spLocks noGrp="1" noChangeArrowheads="1"/>
          </p:cNvSpPr>
          <p:nvPr>
            <p:ph idx="1"/>
          </p:nvPr>
        </p:nvSpPr>
        <p:spPr/>
        <p:txBody>
          <a:bodyPr>
            <a:normAutofit/>
          </a:bodyPr>
          <a:lstStyle/>
          <a:p>
            <a:pPr eaLnBrk="1" hangingPunct="1">
              <a:lnSpc>
                <a:spcPct val="90000"/>
              </a:lnSpc>
            </a:pPr>
            <a:r>
              <a:rPr lang="ru-RU" sz="2400" dirty="0" err="1" smtClean="0">
                <a:latin typeface="Times New Roman" pitchFamily="18" charset="0"/>
                <a:cs typeface="Times New Roman" pitchFamily="18" charset="0"/>
              </a:rPr>
              <a:t>ишлаб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чиқарилаётган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товарларни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янги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етказиб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берувчининг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маҳсулотига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мослаштириш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мақсадида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янгилаш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харажатлари</a:t>
            </a:r>
            <a:r>
              <a:rPr lang="ru-RU" sz="2400" dirty="0" smtClean="0">
                <a:latin typeface="Times New Roman" pitchFamily="18" charset="0"/>
                <a:cs typeface="Times New Roman" pitchFamily="18" charset="0"/>
              </a:rPr>
              <a:t>;</a:t>
            </a:r>
          </a:p>
          <a:p>
            <a:pPr eaLnBrk="1" hangingPunct="1">
              <a:lnSpc>
                <a:spcPct val="90000"/>
              </a:lnSpc>
            </a:pPr>
            <a:r>
              <a:rPr lang="ru-RU" sz="2400" dirty="0" err="1" smtClean="0">
                <a:latin typeface="Times New Roman" pitchFamily="18" charset="0"/>
                <a:cs typeface="Times New Roman" pitchFamily="18" charset="0"/>
              </a:rPr>
              <a:t>товарни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истеъмол</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қилиш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ёки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ундан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фойдаланиш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одатларидаги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ўзгаришлар</a:t>
            </a:r>
            <a:r>
              <a:rPr lang="ru-RU" sz="2400" dirty="0" smtClean="0">
                <a:latin typeface="Times New Roman" pitchFamily="18" charset="0"/>
                <a:cs typeface="Times New Roman" pitchFamily="18" charset="0"/>
              </a:rPr>
              <a:t>;</a:t>
            </a:r>
          </a:p>
          <a:p>
            <a:pPr eaLnBrk="1" hangingPunct="1">
              <a:lnSpc>
                <a:spcPct val="90000"/>
              </a:lnSpc>
            </a:pPr>
            <a:r>
              <a:rPr lang="ru-RU" sz="2400" dirty="0" err="1" smtClean="0">
                <a:latin typeface="Times New Roman" pitchFamily="18" charset="0"/>
                <a:cs typeface="Times New Roman" pitchFamily="18" charset="0"/>
              </a:rPr>
              <a:t>фойдаланувчиларни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ўқитиш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ёки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қайта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тайёрлаш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харажатлари</a:t>
            </a:r>
            <a:r>
              <a:rPr lang="ru-RU" sz="2400" dirty="0" smtClean="0">
                <a:latin typeface="Times New Roman" pitchFamily="18" charset="0"/>
                <a:cs typeface="Times New Roman" pitchFamily="18" charset="0"/>
              </a:rPr>
              <a:t>;</a:t>
            </a:r>
          </a:p>
          <a:p>
            <a:pPr eaLnBrk="1" hangingPunct="1">
              <a:lnSpc>
                <a:spcPct val="90000"/>
              </a:lnSpc>
            </a:pPr>
            <a:r>
              <a:rPr lang="ru-RU" sz="2400" dirty="0" err="1" smtClean="0">
                <a:latin typeface="Times New Roman" pitchFamily="18" charset="0"/>
                <a:cs typeface="Times New Roman" pitchFamily="18" charset="0"/>
              </a:rPr>
              <a:t>янги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товарлардан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фойдаланиш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учун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зарур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янги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асбоб-ускуналарга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ажратилган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инвестициялар</a:t>
            </a:r>
            <a:r>
              <a:rPr lang="ru-RU" sz="2400" dirty="0" smtClean="0">
                <a:latin typeface="Times New Roman" pitchFamily="18" charset="0"/>
                <a:cs typeface="Times New Roman" pitchFamily="18" charset="0"/>
              </a:rPr>
              <a:t>;</a:t>
            </a:r>
          </a:p>
          <a:p>
            <a:pPr eaLnBrk="1" hangingPunct="1">
              <a:lnSpc>
                <a:spcPct val="90000"/>
              </a:lnSpc>
            </a:pPr>
            <a:r>
              <a:rPr lang="ru-RU" sz="2400" dirty="0" err="1" smtClean="0">
                <a:latin typeface="Times New Roman" pitchFamily="18" charset="0"/>
                <a:cs typeface="Times New Roman" pitchFamily="18" charset="0"/>
              </a:rPr>
              <a:t>қайта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ташкил</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қилиш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ўзгаришлар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билан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боғлиқ</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руҳий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муаммоларга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кетадиган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харажатлар</a:t>
            </a:r>
            <a:r>
              <a:rPr lang="ru-RU" sz="24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21918882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87624" y="274638"/>
            <a:ext cx="7499176" cy="850900"/>
          </a:xfrm>
        </p:spPr>
        <p:txBody>
          <a:bodyPr/>
          <a:lstStyle/>
          <a:p>
            <a:pPr eaLnBrk="1" hangingPunct="1"/>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бўйича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стратегик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қарорларнинг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муҳимлиги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қуйидагилардан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иборат</a:t>
            </a:r>
            <a:r>
              <a:rPr lang="ru-RU" sz="2000" dirty="0" smtClean="0">
                <a:latin typeface="Times New Roman" pitchFamily="18" charset="0"/>
                <a:cs typeface="Times New Roman" pitchFamily="18" charset="0"/>
              </a:rPr>
              <a:t>:</a:t>
            </a:r>
          </a:p>
        </p:txBody>
      </p:sp>
      <p:sp>
        <p:nvSpPr>
          <p:cNvPr id="9219" name="Rectangle 3"/>
          <p:cNvSpPr>
            <a:spLocks noGrp="1" noChangeArrowheads="1"/>
          </p:cNvSpPr>
          <p:nvPr>
            <p:ph idx="1"/>
          </p:nvPr>
        </p:nvSpPr>
        <p:spPr/>
        <p:txBody>
          <a:bodyPr>
            <a:normAutofit/>
          </a:bodyPr>
          <a:lstStyle/>
          <a:p>
            <a:pPr marL="609600" indent="-609600" algn="just" eaLnBrk="1" hangingPunct="1">
              <a:lnSpc>
                <a:spcPct val="80000"/>
              </a:lnSpc>
            </a:pPr>
            <a:r>
              <a:rPr lang="ru-RU" sz="1800" dirty="0" err="1" smtClean="0">
                <a:latin typeface="Times New Roman" pitchFamily="18" charset="0"/>
                <a:cs typeface="Times New Roman" pitchFamily="18" charset="0"/>
              </a:rPr>
              <a:t>ўрнатилган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нарх</a:t>
            </a:r>
            <a:r>
              <a:rPr lang="ru-RU" sz="1800" dirty="0" smtClean="0">
                <a:latin typeface="Times New Roman" pitchFamily="18" charset="0"/>
                <a:cs typeface="Times New Roman" pitchFamily="18" charset="0"/>
              </a:rPr>
              <a:t> - </a:t>
            </a:r>
            <a:r>
              <a:rPr lang="ru-RU" sz="1800" dirty="0" err="1" smtClean="0">
                <a:latin typeface="Times New Roman" pitchFamily="18" charset="0"/>
                <a:cs typeface="Times New Roman" pitchFamily="18" charset="0"/>
              </a:rPr>
              <a:t>талабнинг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даражаси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ва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сотувнинг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ҳажмини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аниқлайди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Жуда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юқори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ёки</a:t>
            </a:r>
            <a:r>
              <a:rPr lang="ru-RU" sz="1800" dirty="0" smtClean="0">
                <a:latin typeface="Times New Roman" pitchFamily="18" charset="0"/>
                <a:cs typeface="Times New Roman" pitchFamily="18" charset="0"/>
              </a:rPr>
              <a:t> паст </a:t>
            </a:r>
            <a:r>
              <a:rPr lang="ru-RU" sz="1800" dirty="0" err="1" smtClean="0">
                <a:latin typeface="Times New Roman" pitchFamily="18" charset="0"/>
                <a:cs typeface="Times New Roman" pitchFamily="18" charset="0"/>
              </a:rPr>
              <a:t>нарх</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товарнинг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муваффақиятига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таъсир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кўрсатиши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мумкин</a:t>
            </a:r>
            <a:r>
              <a:rPr lang="ru-RU" sz="1800" dirty="0" smtClean="0">
                <a:latin typeface="Times New Roman" pitchFamily="18" charset="0"/>
                <a:cs typeface="Times New Roman" pitchFamily="18" charset="0"/>
              </a:rPr>
              <a:t>;</a:t>
            </a:r>
          </a:p>
          <a:p>
            <a:pPr marL="609600" indent="-609600" algn="just" eaLnBrk="1" hangingPunct="1">
              <a:lnSpc>
                <a:spcPct val="80000"/>
              </a:lnSpc>
            </a:pPr>
            <a:r>
              <a:rPr lang="ru-RU" sz="1800" dirty="0" err="1" smtClean="0">
                <a:latin typeface="Times New Roman" pitchFamily="18" charset="0"/>
                <a:cs typeface="Times New Roman" pitchFamily="18" charset="0"/>
              </a:rPr>
              <a:t>сотув</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нархи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бутун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иш</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фаолиятининг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рентабеллигини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аниқлайди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фақатгина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фойданинг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даражасини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эмас</a:t>
            </a:r>
            <a:r>
              <a:rPr lang="ru-RU" sz="1800" dirty="0" smtClean="0">
                <a:latin typeface="Times New Roman" pitchFamily="18" charset="0"/>
                <a:cs typeface="Times New Roman" pitchFamily="18" charset="0"/>
              </a:rPr>
              <a:t>, балки </a:t>
            </a:r>
            <a:r>
              <a:rPr lang="ru-RU" sz="1800" dirty="0" err="1" smtClean="0">
                <a:latin typeface="Times New Roman" pitchFamily="18" charset="0"/>
                <a:cs typeface="Times New Roman" pitchFamily="18" charset="0"/>
              </a:rPr>
              <a:t>унинг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сотув</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ҳажми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орқали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аниқлайди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Нархнинг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маълум</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бир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даражада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ўзгариши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рентабелликка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катта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таъсир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кўрсатиши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мумкин</a:t>
            </a:r>
            <a:r>
              <a:rPr lang="ru-RU" sz="1800" dirty="0" smtClean="0">
                <a:latin typeface="Times New Roman" pitchFamily="18" charset="0"/>
                <a:cs typeface="Times New Roman" pitchFamily="18" charset="0"/>
              </a:rPr>
              <a:t>;</a:t>
            </a:r>
          </a:p>
          <a:p>
            <a:pPr marL="609600" indent="-609600" algn="just" eaLnBrk="1" hangingPunct="1">
              <a:lnSpc>
                <a:spcPct val="80000"/>
              </a:lnSpc>
            </a:pPr>
            <a:r>
              <a:rPr lang="ru-RU" sz="1800" dirty="0" err="1" smtClean="0">
                <a:latin typeface="Times New Roman" pitchFamily="18" charset="0"/>
                <a:cs typeface="Times New Roman" pitchFamily="18" charset="0"/>
              </a:rPr>
              <a:t>сотув</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нархи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умумий</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қабул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қилинишига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ёки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маркасига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таъсир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этади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ва</a:t>
            </a:r>
            <a:r>
              <a:rPr lang="ru-RU" sz="1800" dirty="0" smtClean="0">
                <a:latin typeface="Times New Roman" pitchFamily="18" charset="0"/>
                <a:cs typeface="Times New Roman" pitchFamily="18" charset="0"/>
              </a:rPr>
              <a:t> потенциал </a:t>
            </a:r>
            <a:r>
              <a:rPr lang="ru-RU" sz="1800" dirty="0" err="1" smtClean="0">
                <a:latin typeface="Times New Roman" pitchFamily="18" charset="0"/>
                <a:cs typeface="Times New Roman" pitchFamily="18" charset="0"/>
              </a:rPr>
              <a:t>сотиб</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олувчиларнинг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кўз</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олдида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марканинг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имиджини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ташкил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этувчилардан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бири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ҳисобланади</a:t>
            </a:r>
            <a:r>
              <a:rPr lang="ru-RU" sz="1800" dirty="0" smtClean="0">
                <a:latin typeface="Times New Roman" pitchFamily="18" charset="0"/>
                <a:cs typeface="Times New Roman" pitchFamily="18" charset="0"/>
              </a:rPr>
              <a:t>;</a:t>
            </a:r>
          </a:p>
          <a:p>
            <a:pPr marL="609600" indent="-609600" algn="just" eaLnBrk="1" hangingPunct="1">
              <a:lnSpc>
                <a:spcPct val="80000"/>
              </a:lnSpc>
            </a:pPr>
            <a:r>
              <a:rPr lang="ru-RU" sz="1800" dirty="0" err="1" smtClean="0">
                <a:latin typeface="Times New Roman" pitchFamily="18" charset="0"/>
                <a:cs typeface="Times New Roman" pitchFamily="18" charset="0"/>
              </a:rPr>
              <a:t>нарх</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марканинг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бошқа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компонентларига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қараганда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рақобатли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товарлар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ва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маркаларни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таққослаш</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учун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қулай</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асос</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ҳисобланади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Нархнинг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озгина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ўзгариши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бозор</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орқали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тезгина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сезилади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ва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ҳолат</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бозорнинг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мувозанатини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бузиши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мумкин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Нарх</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бу</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рақобат</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сирларининг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ўзаро</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боғланишида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асосий</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нуқта</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ҳисобланади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Нарх</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стратегияси</a:t>
            </a:r>
            <a:r>
              <a:rPr lang="ru-RU" sz="1800" dirty="0" smtClean="0">
                <a:latin typeface="Times New Roman" pitchFamily="18" charset="0"/>
                <a:cs typeface="Times New Roman" pitchFamily="18" charset="0"/>
              </a:rPr>
              <a:t> маркетинг </a:t>
            </a:r>
            <a:r>
              <a:rPr lang="ru-RU" sz="1800" dirty="0" err="1" smtClean="0">
                <a:latin typeface="Times New Roman" pitchFamily="18" charset="0"/>
                <a:cs typeface="Times New Roman" pitchFamily="18" charset="0"/>
              </a:rPr>
              <a:t>стратегияси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ташкил</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этувчилари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билан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ўзаро</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боғлиқ</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бўлиши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керак</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Нархнинг</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ичида</a:t>
            </a:r>
            <a:r>
              <a:rPr lang="ru-RU" sz="1800" dirty="0" smtClean="0">
                <a:latin typeface="Times New Roman" pitchFamily="18" charset="0"/>
                <a:cs typeface="Times New Roman" pitchFamily="18" charset="0"/>
              </a:rPr>
              <a:t> товар </a:t>
            </a:r>
            <a:r>
              <a:rPr lang="ru-RU" sz="1800" dirty="0" err="1" smtClean="0">
                <a:latin typeface="Times New Roman" pitchFamily="18" charset="0"/>
                <a:cs typeface="Times New Roman" pitchFamily="18" charset="0"/>
              </a:rPr>
              <a:t>позициясини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мустаҳкамлайдиган</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товарни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қадоқлаш</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ривожланиши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ва</a:t>
            </a:r>
            <a:r>
              <a:rPr lang="ru-RU" sz="1800" dirty="0" smtClean="0">
                <a:latin typeface="Times New Roman" pitchFamily="18" charset="0"/>
                <a:cs typeface="Times New Roman" pitchFamily="18" charset="0"/>
              </a:rPr>
              <a:t> реклама </a:t>
            </a:r>
            <a:r>
              <a:rPr lang="ru-RU" sz="1800" dirty="0" err="1" smtClean="0">
                <a:latin typeface="Times New Roman" pitchFamily="18" charset="0"/>
                <a:cs typeface="Times New Roman" pitchFamily="18" charset="0"/>
              </a:rPr>
              <a:t>харажатлари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бўлиши</a:t>
            </a:r>
            <a:r>
              <a:rPr lang="ru-RU" sz="1800" dirty="0" smtClean="0">
                <a:latin typeface="Times New Roman" pitchFamily="18" charset="0"/>
                <a:cs typeface="Times New Roman" pitchFamily="18" charset="0"/>
              </a:rPr>
              <a:t> </a:t>
            </a:r>
            <a:r>
              <a:rPr lang="ru-RU" sz="1800" dirty="0" err="1" smtClean="0">
                <a:latin typeface="Times New Roman" pitchFamily="18" charset="0"/>
                <a:cs typeface="Times New Roman" pitchFamily="18" charset="0"/>
              </a:rPr>
              <a:t>шарт</a:t>
            </a:r>
            <a:r>
              <a:rPr lang="uz-Cyrl-UZ" sz="1800" dirty="0" smtClean="0">
                <a:latin typeface="Times New Roman" pitchFamily="18" charset="0"/>
                <a:cs typeface="Times New Roman" pitchFamily="18" charset="0"/>
              </a:rPr>
              <a:t>.</a:t>
            </a:r>
            <a:r>
              <a:rPr lang="ru-RU" sz="1800"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2580239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hangingPunct="1"/>
            <a:r>
              <a:rPr lang="ru-RU" sz="4000" b="1" dirty="0" err="1" smtClean="0">
                <a:latin typeface="Times New Roman" pitchFamily="18" charset="0"/>
                <a:cs typeface="Times New Roman" pitchFamily="18" charset="0"/>
              </a:rPr>
              <a:t>Эгилувчан</a:t>
            </a:r>
            <a:r>
              <a:rPr lang="ru-RU" sz="4000" b="1" dirty="0" smtClean="0">
                <a:latin typeface="Times New Roman" pitchFamily="18" charset="0"/>
                <a:cs typeface="Times New Roman" pitchFamily="18" charset="0"/>
              </a:rPr>
              <a:t> </a:t>
            </a:r>
            <a:r>
              <a:rPr lang="ru-RU" sz="4000" b="1" dirty="0" err="1" smtClean="0">
                <a:latin typeface="Times New Roman" pitchFamily="18" charset="0"/>
                <a:cs typeface="Times New Roman" pitchFamily="18" charset="0"/>
              </a:rPr>
              <a:t>нарх</a:t>
            </a:r>
            <a:r>
              <a:rPr lang="ru-RU" sz="4000" b="1" dirty="0" smtClean="0">
                <a:latin typeface="Times New Roman" pitchFamily="18" charset="0"/>
                <a:cs typeface="Times New Roman" pitchFamily="18" charset="0"/>
              </a:rPr>
              <a:t> </a:t>
            </a:r>
            <a:r>
              <a:rPr lang="ru-RU" sz="4000" b="1" dirty="0" err="1" smtClean="0">
                <a:latin typeface="Times New Roman" pitchFamily="18" charset="0"/>
                <a:cs typeface="Times New Roman" pitchFamily="18" charset="0"/>
              </a:rPr>
              <a:t>стратегияси</a:t>
            </a:r>
            <a:r>
              <a:rPr lang="ru-RU" sz="4000" b="1" dirty="0" smtClean="0">
                <a:latin typeface="Times New Roman" pitchFamily="18" charset="0"/>
                <a:cs typeface="Times New Roman" pitchFamily="18" charset="0"/>
              </a:rPr>
              <a:t>.</a:t>
            </a:r>
          </a:p>
        </p:txBody>
      </p:sp>
      <p:sp>
        <p:nvSpPr>
          <p:cNvPr id="10243" name="Rectangle 3"/>
          <p:cNvSpPr>
            <a:spLocks noGrp="1" noChangeArrowheads="1"/>
          </p:cNvSpPr>
          <p:nvPr>
            <p:ph idx="1"/>
          </p:nvPr>
        </p:nvSpPr>
        <p:spPr/>
        <p:txBody>
          <a:bodyPr>
            <a:normAutofit/>
          </a:bodyPr>
          <a:lstStyle/>
          <a:p>
            <a:pPr eaLnBrk="1" hangingPunct="1">
              <a:lnSpc>
                <a:spcPct val="90000"/>
              </a:lnSpc>
              <a:buFontTx/>
              <a:buNone/>
            </a:pPr>
            <a:r>
              <a:rPr lang="uz-Cyrl-UZ" sz="2400" dirty="0" smtClean="0"/>
              <a:t>    </a:t>
            </a:r>
            <a:r>
              <a:rPr lang="ru-RU" sz="2400" dirty="0" err="1" smtClean="0">
                <a:latin typeface="Times New Roman" pitchFamily="18" charset="0"/>
                <a:cs typeface="Times New Roman" pitchFamily="18" charset="0"/>
              </a:rPr>
              <a:t>Кўп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ҳолда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фирмалар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турли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бозор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шароитларида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ягона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қўлламасдан</a:t>
            </a:r>
            <a:r>
              <a:rPr lang="ru-RU" sz="2400" dirty="0" smtClean="0">
                <a:latin typeface="Times New Roman" pitchFamily="18" charset="0"/>
                <a:cs typeface="Times New Roman" pitchFamily="18" charset="0"/>
              </a:rPr>
              <a:t>, балки </a:t>
            </a:r>
            <a:r>
              <a:rPr lang="ru-RU" sz="2400" dirty="0" err="1" smtClean="0">
                <a:latin typeface="Times New Roman" pitchFamily="18" charset="0"/>
                <a:cs typeface="Times New Roman" pitchFamily="18" charset="0"/>
              </a:rPr>
              <a:t>бир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қатор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нархларни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қўллашади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Агар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маҳсулот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ҳар</a:t>
            </a:r>
            <a:r>
              <a:rPr lang="ru-RU" sz="2400" dirty="0" smtClean="0">
                <a:latin typeface="Times New Roman" pitchFamily="18" charset="0"/>
                <a:cs typeface="Times New Roman" pitchFamily="18" charset="0"/>
              </a:rPr>
              <a:t> хил </a:t>
            </a:r>
            <a:r>
              <a:rPr lang="ru-RU" sz="2400" dirty="0" err="1" smtClean="0">
                <a:latin typeface="Times New Roman" pitchFamily="18" charset="0"/>
                <a:cs typeface="Times New Roman" pitchFamily="18" charset="0"/>
              </a:rPr>
              <a:t>сотиб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олувчиларга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турли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нархларда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сотилса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эгилувчан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ҳисобланади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ҳол</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олувчиларнинг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хиллигидан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келиб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чиқиб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уларнинг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муносабатларига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боғлиқ</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бўлади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Нархларнинг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эгилувчанлиги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минтақаларга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сотилаётган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вақтига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куз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баҳор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ёз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ёки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маҳсулотнинг</a:t>
            </a:r>
            <a:r>
              <a:rPr lang="ru-RU" sz="2400" dirty="0" smtClean="0">
                <a:latin typeface="Times New Roman" pitchFamily="18" charset="0"/>
                <a:cs typeface="Times New Roman" pitchFamily="18" charset="0"/>
              </a:rPr>
              <a:t> сегмент </a:t>
            </a:r>
            <a:r>
              <a:rPr lang="ru-RU" sz="2400" dirty="0" err="1" smtClean="0">
                <a:latin typeface="Times New Roman" pitchFamily="18" charset="0"/>
                <a:cs typeface="Times New Roman" pitchFamily="18" charset="0"/>
              </a:rPr>
              <a:t>ёки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шаклларига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боғлиқ</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бўлади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Иқтисодиёт</a:t>
            </a:r>
            <a:r>
              <a:rPr lang="ru-RU" sz="2400" dirty="0" smtClean="0">
                <a:latin typeface="Times New Roman" pitchFamily="18" charset="0"/>
                <a:cs typeface="Times New Roman" pitchFamily="18" charset="0"/>
              </a:rPr>
              <a:t> тили </a:t>
            </a:r>
            <a:r>
              <a:rPr lang="ru-RU" sz="2400" dirty="0" err="1" smtClean="0">
                <a:latin typeface="Times New Roman" pitchFamily="18" charset="0"/>
                <a:cs typeface="Times New Roman" pitchFamily="18" charset="0"/>
              </a:rPr>
              <a:t>билан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айтганда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дискриминацияси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аталади</a:t>
            </a:r>
            <a:r>
              <a:rPr lang="ru-RU" sz="24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361107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ru-RU" sz="2000" b="1" dirty="0" err="1" smtClean="0">
                <a:latin typeface="Times New Roman" pitchFamily="18" charset="0"/>
                <a:cs typeface="Times New Roman" pitchFamily="18" charset="0"/>
              </a:rPr>
              <a:t>Нархнинг</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бозорга</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қараб</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эгилувчанлиги</a:t>
            </a:r>
            <a:r>
              <a:rPr lang="ru-RU" sz="2000" b="1" dirty="0" smtClean="0">
                <a:latin typeface="Times New Roman" pitchFamily="18" charset="0"/>
                <a:cs typeface="Times New Roman" pitchFamily="18" charset="0"/>
              </a:rPr>
              <a:t>.</a:t>
            </a:r>
          </a:p>
        </p:txBody>
      </p:sp>
      <p:sp>
        <p:nvSpPr>
          <p:cNvPr id="11267" name="Rectangle 3"/>
          <p:cNvSpPr>
            <a:spLocks noGrp="1" noChangeArrowheads="1"/>
          </p:cNvSpPr>
          <p:nvPr>
            <p:ph idx="1"/>
          </p:nvPr>
        </p:nvSpPr>
        <p:spPr/>
        <p:txBody>
          <a:bodyPr>
            <a:normAutofit/>
          </a:bodyPr>
          <a:lstStyle/>
          <a:p>
            <a:pPr algn="just" eaLnBrk="1" hangingPunct="1">
              <a:lnSpc>
                <a:spcPct val="80000"/>
              </a:lnSpc>
              <a:buFontTx/>
              <a:buNone/>
            </a:pPr>
            <a:r>
              <a:rPr lang="uz-Cyrl-UZ" sz="2400" dirty="0" smtClean="0"/>
              <a:t>    </a:t>
            </a:r>
            <a:r>
              <a:rPr lang="ru-RU" sz="2400" dirty="0" err="1" smtClean="0">
                <a:latin typeface="Times New Roman" pitchFamily="18" charset="0"/>
                <a:cs typeface="Times New Roman" pitchFamily="18" charset="0"/>
              </a:rPr>
              <a:t>Бу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ғоя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фойдали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бўлиши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учун</a:t>
            </a:r>
            <a:r>
              <a:rPr lang="ru-RU" sz="2400" dirty="0" smtClean="0">
                <a:latin typeface="Times New Roman" pitchFamily="18" charset="0"/>
                <a:cs typeface="Times New Roman" pitchFamily="18" charset="0"/>
              </a:rPr>
              <a:t> фирма </a:t>
            </a:r>
            <a:r>
              <a:rPr lang="ru-RU" sz="2400" dirty="0" err="1" smtClean="0">
                <a:latin typeface="Times New Roman" pitchFamily="18" charset="0"/>
                <a:cs typeface="Times New Roman" pitchFamily="18" charset="0"/>
              </a:rPr>
              <a:t>қўшимча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ишлаб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чиқариш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қувватларига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бўлиши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маҳсулотни</a:t>
            </a:r>
            <a:r>
              <a:rPr lang="ru-RU" sz="2400" dirty="0" smtClean="0">
                <a:latin typeface="Times New Roman" pitchFamily="18" charset="0"/>
                <a:cs typeface="Times New Roman" pitchFamily="18" charset="0"/>
              </a:rPr>
              <a:t> у </a:t>
            </a:r>
            <a:r>
              <a:rPr lang="ru-RU" sz="2400" dirty="0" err="1" smtClean="0">
                <a:latin typeface="Times New Roman" pitchFamily="18" charset="0"/>
                <a:cs typeface="Times New Roman" pitchFamily="18" charset="0"/>
              </a:rPr>
              <a:t>учун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янги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сегментда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харажатларни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кўпайтирмасдан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имконияти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бўлиши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керак</a:t>
            </a:r>
            <a:r>
              <a:rPr lang="ru-RU" sz="2400" dirty="0" smtClean="0">
                <a:latin typeface="Times New Roman" pitchFamily="18" charset="0"/>
                <a:cs typeface="Times New Roman" pitchFamily="18" charset="0"/>
              </a:rPr>
              <a:t>. Фирма </a:t>
            </a:r>
            <a:r>
              <a:rPr lang="ru-RU" sz="2400" dirty="0" err="1" smtClean="0">
                <a:latin typeface="Times New Roman" pitchFamily="18" charset="0"/>
                <a:cs typeface="Times New Roman" pitchFamily="18" charset="0"/>
              </a:rPr>
              <a:t>имкони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борича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кичик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қўйса</a:t>
            </a:r>
            <a:r>
              <a:rPr lang="ru-RU" sz="2400" dirty="0" smtClean="0">
                <a:latin typeface="Times New Roman" pitchFamily="18" charset="0"/>
                <a:cs typeface="Times New Roman" pitchFamily="18" charset="0"/>
              </a:rPr>
              <a:t> хам, </a:t>
            </a:r>
            <a:r>
              <a:rPr lang="ru-RU" sz="2400" dirty="0" err="1" smtClean="0">
                <a:latin typeface="Times New Roman" pitchFamily="18" charset="0"/>
                <a:cs typeface="Times New Roman" pitchFamily="18" charset="0"/>
              </a:rPr>
              <a:t>қилинган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тўғри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харажатлар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ҳам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қопланиши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керак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Бундай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қарашни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рўёбга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чиқариш</a:t>
            </a:r>
            <a:r>
              <a:rPr lang="ru-RU" sz="2400" dirty="0" smtClean="0">
                <a:latin typeface="Times New Roman" pitchFamily="18" charset="0"/>
                <a:cs typeface="Times New Roman" pitchFamily="18" charset="0"/>
              </a:rPr>
              <a:t>, экспорт </a:t>
            </a:r>
            <a:r>
              <a:rPr lang="ru-RU" sz="2400" dirty="0" err="1" smtClean="0">
                <a:latin typeface="Times New Roman" pitchFamily="18" charset="0"/>
                <a:cs typeface="Times New Roman" pitchFamily="18" charset="0"/>
              </a:rPr>
              <a:t>қилиш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сотувчи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маркаси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остида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қўйиладиган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товарлар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ёки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маҳсулотни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баъзи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турдаги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аҳолига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яъни</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талабалар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болалар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қарияларга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билан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боғлиқдир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Энг</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муҳими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ҳолда</a:t>
            </a:r>
            <a:r>
              <a:rPr lang="ru-RU" sz="2400" dirty="0" smtClean="0">
                <a:latin typeface="Times New Roman" pitchFamily="18" charset="0"/>
                <a:cs typeface="Times New Roman" pitchFamily="18" charset="0"/>
              </a:rPr>
              <a:t> паст </a:t>
            </a:r>
            <a:r>
              <a:rPr lang="ru-RU" sz="2400" dirty="0" err="1" smtClean="0">
                <a:latin typeface="Times New Roman" pitchFamily="18" charset="0"/>
                <a:cs typeface="Times New Roman" pitchFamily="18" charset="0"/>
              </a:rPr>
              <a:t>нархда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олувчилар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маҳсулотни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юқори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нархда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сотиб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олиб</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асосий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бозорга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ҳалақит</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беришларини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таъқиқлаш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керак</a:t>
            </a:r>
            <a:r>
              <a:rPr lang="ru-RU" sz="2400"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329922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ru-RU" sz="4000" b="1" dirty="0" err="1" smtClean="0">
                <a:latin typeface="Times New Roman" pitchFamily="18" charset="0"/>
                <a:cs typeface="Times New Roman" pitchFamily="18" charset="0"/>
              </a:rPr>
              <a:t>Мавсумийлик</a:t>
            </a:r>
            <a:r>
              <a:rPr lang="ru-RU" sz="4000" b="1" dirty="0" smtClean="0">
                <a:latin typeface="Times New Roman" pitchFamily="18" charset="0"/>
                <a:cs typeface="Times New Roman" pitchFamily="18" charset="0"/>
              </a:rPr>
              <a:t> </a:t>
            </a:r>
            <a:r>
              <a:rPr lang="ru-RU" sz="4000" b="1" dirty="0" err="1" smtClean="0">
                <a:latin typeface="Times New Roman" pitchFamily="18" charset="0"/>
                <a:cs typeface="Times New Roman" pitchFamily="18" charset="0"/>
              </a:rPr>
              <a:t>эгилувчан</a:t>
            </a:r>
            <a:r>
              <a:rPr lang="ru-RU" sz="4000" b="1" dirty="0" smtClean="0">
                <a:latin typeface="Times New Roman" pitchFamily="18" charset="0"/>
                <a:cs typeface="Times New Roman" pitchFamily="18" charset="0"/>
              </a:rPr>
              <a:t> </a:t>
            </a:r>
            <a:r>
              <a:rPr lang="ru-RU" sz="4000" b="1" dirty="0" err="1" smtClean="0">
                <a:latin typeface="Times New Roman" pitchFamily="18" charset="0"/>
                <a:cs typeface="Times New Roman" pitchFamily="18" charset="0"/>
              </a:rPr>
              <a:t>нарх</a:t>
            </a:r>
            <a:r>
              <a:rPr lang="ru-RU" sz="4000" b="1" dirty="0" smtClean="0">
                <a:latin typeface="Times New Roman" pitchFamily="18" charset="0"/>
                <a:cs typeface="Times New Roman" pitchFamily="18" charset="0"/>
              </a:rPr>
              <a:t>.</a:t>
            </a:r>
          </a:p>
        </p:txBody>
      </p:sp>
      <p:sp>
        <p:nvSpPr>
          <p:cNvPr id="12291" name="Rectangle 3"/>
          <p:cNvSpPr>
            <a:spLocks noGrp="1" noChangeArrowheads="1"/>
          </p:cNvSpPr>
          <p:nvPr>
            <p:ph idx="1"/>
          </p:nvPr>
        </p:nvSpPr>
        <p:spPr/>
        <p:txBody>
          <a:bodyPr>
            <a:normAutofit/>
          </a:bodyPr>
          <a:lstStyle/>
          <a:p>
            <a:pPr eaLnBrk="1" hangingPunct="1">
              <a:lnSpc>
                <a:spcPct val="80000"/>
              </a:lnSpc>
              <a:buFontTx/>
              <a:buNone/>
            </a:pPr>
            <a:r>
              <a:rPr lang="uz-Cyrl-UZ" sz="2000" dirty="0" smtClean="0"/>
              <a:t>     </a:t>
            </a:r>
            <a:r>
              <a:rPr lang="ru-RU" sz="2000" dirty="0" err="1" smtClean="0">
                <a:latin typeface="Times New Roman" pitchFamily="18" charset="0"/>
                <a:cs typeface="Times New Roman" pitchFamily="18" charset="0"/>
              </a:rPr>
              <a:t>Мавсум</a:t>
            </a:r>
            <a:r>
              <a:rPr lang="ru-RU" sz="2000" dirty="0" smtClean="0">
                <a:latin typeface="Times New Roman" pitchFamily="18" charset="0"/>
                <a:cs typeface="Times New Roman" pitchFamily="18" charset="0"/>
              </a:rPr>
              <a:t> боши </a:t>
            </a:r>
            <a:r>
              <a:rPr lang="ru-RU" sz="2000" dirty="0" err="1" smtClean="0">
                <a:latin typeface="Times New Roman" pitchFamily="18" charset="0"/>
                <a:cs typeface="Times New Roman" pitchFamily="18" charset="0"/>
              </a:rPr>
              <a:t>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охирига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қараб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қандай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қўйилиши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керак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қайси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вақтда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қабул</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қилинади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Баъзи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сотиб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олувчилар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маҳсулотни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мавсум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бошида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сотиб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олишга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тайёр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бўлиб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унинг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нархига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ахамият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бермайдилар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бошқалар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бўлса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қачон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бўлса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ҳам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сотиб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олишга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тайёр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бўлиб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маҳсулотнинг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нархига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катта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аҳамият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қаратадилар</a:t>
            </a:r>
            <a:r>
              <a:rPr lang="ru-RU" sz="2000" dirty="0" smtClean="0">
                <a:latin typeface="Times New Roman" pitchFamily="18" charset="0"/>
                <a:cs typeface="Times New Roman" pitchFamily="18" charset="0"/>
              </a:rPr>
              <a:t>.</a:t>
            </a:r>
          </a:p>
          <a:p>
            <a:pPr eaLnBrk="1" hangingPunct="1">
              <a:lnSpc>
                <a:spcPct val="80000"/>
              </a:lnSpc>
              <a:buFontTx/>
              <a:buNone/>
            </a:pPr>
            <a:r>
              <a:rPr lang="uz-Cyrl-UZ"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ҳолда</a:t>
            </a:r>
            <a:r>
              <a:rPr lang="ru-RU" sz="2000" dirty="0" smtClean="0">
                <a:latin typeface="Times New Roman" pitchFamily="18" charset="0"/>
                <a:cs typeface="Times New Roman" pitchFamily="18" charset="0"/>
              </a:rPr>
              <a:t> фирма </a:t>
            </a:r>
            <a:r>
              <a:rPr lang="ru-RU" sz="2000" dirty="0" err="1" smtClean="0">
                <a:latin typeface="Times New Roman" pitchFamily="18" charset="0"/>
                <a:cs typeface="Times New Roman" pitchFamily="18" charset="0"/>
              </a:rPr>
              <a:t>мавсум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бошида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катта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қўйиб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мавсум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охирига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келиб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пасайтиради</a:t>
            </a:r>
            <a:r>
              <a:rPr lang="ru-RU" sz="2000" dirty="0" smtClean="0">
                <a:latin typeface="Times New Roman" pitchFamily="18" charset="0"/>
                <a:cs typeface="Times New Roman" pitchFamily="18" charset="0"/>
              </a:rPr>
              <a:t>. Шу </a:t>
            </a:r>
            <a:r>
              <a:rPr lang="ru-RU" sz="2000" dirty="0" err="1" smtClean="0">
                <a:latin typeface="Times New Roman" pitchFamily="18" charset="0"/>
                <a:cs typeface="Times New Roman" pitchFamily="18" charset="0"/>
              </a:rPr>
              <a:t>сабабдан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замонавий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маҳсулотларга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мавсумий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пасайтириш</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эрталабки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спектаклларга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пасайтириш</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ҳоказолар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қўлланилади</a:t>
            </a:r>
            <a:r>
              <a:rPr lang="ru-RU" sz="2000" dirty="0" smtClean="0">
                <a:latin typeface="Times New Roman" pitchFamily="18" charset="0"/>
                <a:cs typeface="Times New Roman" pitchFamily="18" charset="0"/>
              </a:rPr>
              <a:t>.</a:t>
            </a:r>
          </a:p>
          <a:p>
            <a:pPr eaLnBrk="1" hangingPunct="1">
              <a:lnSpc>
                <a:spcPct val="80000"/>
              </a:lnSpc>
              <a:buFontTx/>
              <a:buNone/>
            </a:pPr>
            <a:r>
              <a:rPr lang="uz-Cyrl-UZ"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Мавсумий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пасайтиришнинг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асосий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қоидаси</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уларнинг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сотиб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олувчиларнинг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рақамларига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боғлаб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доимий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бўлишидир</a:t>
            </a:r>
            <a:r>
              <a:rPr lang="ru-RU" sz="2000" dirty="0" smtClean="0">
                <a:latin typeface="Times New Roman" pitchFamily="18" charset="0"/>
                <a:cs typeface="Times New Roman" pitchFamily="18" charset="0"/>
              </a:rPr>
              <a:t>.</a:t>
            </a:r>
            <a:r>
              <a:rPr lang="uz-Cyrl-UZ" sz="2000" dirty="0" smtClean="0">
                <a:latin typeface="Times New Roman" pitchFamily="18" charset="0"/>
                <a:cs typeface="Times New Roman" pitchFamily="18" charset="0"/>
              </a:rPr>
              <a:t>  </a:t>
            </a:r>
            <a:endParaRPr lang="ru-RU"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019254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ru-RU" sz="2400" dirty="0" err="1" smtClean="0">
                <a:latin typeface="Times New Roman" pitchFamily="18" charset="0"/>
                <a:cs typeface="Times New Roman" pitchFamily="18" charset="0"/>
              </a:rPr>
              <a:t>Харажатлар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рентабелликни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қоплайдиган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уч</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турдаги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нархларни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ажратиш</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мумкин</a:t>
            </a:r>
            <a:r>
              <a:rPr lang="ru-RU" sz="2400"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p:txBody>
      </p:sp>
      <p:sp>
        <p:nvSpPr>
          <p:cNvPr id="13315" name="Rectangle 3"/>
          <p:cNvSpPr>
            <a:spLocks noGrp="1" noChangeArrowheads="1"/>
          </p:cNvSpPr>
          <p:nvPr>
            <p:ph idx="1"/>
          </p:nvPr>
        </p:nvSpPr>
        <p:spPr/>
        <p:txBody>
          <a:bodyPr>
            <a:normAutofit/>
          </a:bodyPr>
          <a:lstStyle/>
          <a:p>
            <a:pPr eaLnBrk="1" hangingPunct="1">
              <a:lnSpc>
                <a:spcPct val="80000"/>
              </a:lnSpc>
            </a:pPr>
            <a:r>
              <a:rPr lang="ru-RU" sz="2000" b="1" dirty="0" err="1" smtClean="0">
                <a:latin typeface="Times New Roman" pitchFamily="18" charset="0"/>
                <a:cs typeface="Times New Roman" pitchFamily="18" charset="0"/>
              </a:rPr>
              <a:t>Чегарланган</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тўғри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ўзгарадиган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харажатларга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тўғри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келади</a:t>
            </a:r>
            <a:r>
              <a:rPr lang="ru-RU" sz="2000" dirty="0" smtClean="0">
                <a:latin typeface="Times New Roman" pitchFamily="18" charset="0"/>
                <a:cs typeface="Times New Roman" pitchFamily="18" charset="0"/>
              </a:rPr>
              <a:t>. У </a:t>
            </a:r>
            <a:r>
              <a:rPr lang="ru-RU" sz="2000" dirty="0" err="1" smtClean="0">
                <a:latin typeface="Times New Roman" pitchFamily="18" charset="0"/>
                <a:cs typeface="Times New Roman" pitchFamily="18" charset="0"/>
              </a:rPr>
              <a:t>фақат</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харажатларни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қоплайди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яъни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чекланган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фойда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нолга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тенг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бўлади</a:t>
            </a:r>
            <a:r>
              <a:rPr lang="ru-RU" sz="2000" dirty="0" smtClean="0">
                <a:latin typeface="Times New Roman" pitchFamily="18" charset="0"/>
                <a:cs typeface="Times New Roman" pitchFamily="18" charset="0"/>
              </a:rPr>
              <a:t>.</a:t>
            </a:r>
          </a:p>
          <a:p>
            <a:pPr eaLnBrk="1" hangingPunct="1">
              <a:lnSpc>
                <a:spcPct val="80000"/>
              </a:lnSpc>
              <a:buFontTx/>
              <a:buNone/>
            </a:pPr>
            <a:r>
              <a:rPr lang="uz-Cyrl-UZ"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Чекланган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Тўғри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харажатлар</a:t>
            </a:r>
            <a:endParaRPr lang="ru-RU" sz="2000" b="1" dirty="0" smtClean="0">
              <a:latin typeface="Times New Roman" pitchFamily="18" charset="0"/>
              <a:cs typeface="Times New Roman" pitchFamily="18" charset="0"/>
            </a:endParaRPr>
          </a:p>
          <a:p>
            <a:pPr eaLnBrk="1" hangingPunct="1">
              <a:lnSpc>
                <a:spcPct val="80000"/>
              </a:lnSpc>
            </a:pPr>
            <a:r>
              <a:rPr lang="ru-RU" sz="2000" b="1" dirty="0" err="1" smtClean="0">
                <a:latin typeface="Times New Roman" pitchFamily="18" charset="0"/>
                <a:cs typeface="Times New Roman" pitchFamily="18" charset="0"/>
              </a:rPr>
              <a:t>Техникавий</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нарх</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ёки</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нарх</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зарарсизлиги</a:t>
            </a:r>
            <a:r>
              <a:rPr lang="ru-RU" sz="2000" b="1" dirty="0" smtClean="0">
                <a:latin typeface="Times New Roman" pitchFamily="18" charset="0"/>
                <a:cs typeface="Times New Roman" pitchFamily="18" charset="0"/>
              </a:rPr>
              <a:t>.</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Техникавий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зарарсизлик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нуқтасига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мос</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келади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Техникавий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доимий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харажатларни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қоплаш</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маҳсулотларни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алмаштириш</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учун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кетган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харажатларни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қоплаш</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деган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тушунчани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билдиради</a:t>
            </a:r>
            <a:r>
              <a:rPr lang="ru-RU" sz="2000" dirty="0" smtClean="0">
                <a:latin typeface="Times New Roman" pitchFamily="18" charset="0"/>
                <a:cs typeface="Times New Roman" pitchFamily="18" charset="0"/>
              </a:rPr>
              <a:t>.</a:t>
            </a:r>
          </a:p>
          <a:p>
            <a:pPr eaLnBrk="1" hangingPunct="1">
              <a:lnSpc>
                <a:spcPct val="80000"/>
              </a:lnSpc>
              <a:buFontTx/>
              <a:buNone/>
            </a:pPr>
            <a:r>
              <a:rPr lang="uz-Cyrl-UZ"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Техникавий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a:t>
            </a:r>
            <a:r>
              <a:rPr lang="ru-RU" sz="2000" dirty="0" err="1" smtClean="0">
                <a:latin typeface="Times New Roman" pitchFamily="18" charset="0"/>
                <a:cs typeface="Times New Roman" pitchFamily="18" charset="0"/>
              </a:rPr>
              <a:t>Тўғри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харажатлар</a:t>
            </a:r>
            <a:r>
              <a:rPr lang="ru-RU" sz="2000" dirty="0" smtClean="0">
                <a:latin typeface="Times New Roman" pitchFamily="18" charset="0"/>
                <a:cs typeface="Times New Roman" pitchFamily="18" charset="0"/>
              </a:rPr>
              <a:t> </a:t>
            </a:r>
            <a:r>
              <a:rPr lang="uz-Cyrl-UZ" sz="2000" dirty="0" smtClean="0">
                <a:latin typeface="Times New Roman" pitchFamily="18" charset="0"/>
                <a:cs typeface="Times New Roman" pitchFamily="18" charset="0"/>
              </a:rPr>
              <a:t>\</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Доимий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харажатлар</a:t>
            </a:r>
            <a:endParaRPr lang="ru-RU" sz="2000" dirty="0" smtClean="0">
              <a:latin typeface="Times New Roman" pitchFamily="18" charset="0"/>
              <a:cs typeface="Times New Roman" pitchFamily="18" charset="0"/>
            </a:endParaRPr>
          </a:p>
          <a:p>
            <a:pPr eaLnBrk="1" hangingPunct="1">
              <a:lnSpc>
                <a:spcPct val="80000"/>
              </a:lnSpc>
              <a:buFontTx/>
              <a:buNone/>
            </a:pPr>
            <a:r>
              <a:rPr lang="uz-Cyrl-UZ"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Шундай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қилиб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техникавий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аниқ</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ҳажмдаги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маҳсулотни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сотиш</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харажатларини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қоплайди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бошқа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ҳажмга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таалуқли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бўлмайди</a:t>
            </a:r>
            <a:r>
              <a:rPr lang="ru-RU" sz="2000" dirty="0" smtClean="0">
                <a:latin typeface="Times New Roman" pitchFamily="18" charset="0"/>
                <a:cs typeface="Times New Roman" pitchFamily="18" charset="0"/>
              </a:rPr>
              <a:t>.</a:t>
            </a:r>
            <a:endParaRPr lang="ru-RU" sz="2000" b="1" dirty="0" smtClean="0">
              <a:latin typeface="Times New Roman" pitchFamily="18" charset="0"/>
              <a:cs typeface="Times New Roman" pitchFamily="18" charset="0"/>
            </a:endParaRPr>
          </a:p>
          <a:p>
            <a:pPr eaLnBrk="1" hangingPunct="1">
              <a:lnSpc>
                <a:spcPct val="80000"/>
              </a:lnSpc>
            </a:pPr>
            <a:r>
              <a:rPr lang="ru-RU" sz="2000" b="1" dirty="0" err="1" smtClean="0">
                <a:latin typeface="Times New Roman" pitchFamily="18" charset="0"/>
                <a:cs typeface="Times New Roman" pitchFamily="18" charset="0"/>
              </a:rPr>
              <a:t>Мақсадли</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нарх</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техникавий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баъзи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қўшимчалар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орқали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ҳамда</a:t>
            </a:r>
            <a:r>
              <a:rPr lang="ru-RU" sz="2000" dirty="0" smtClean="0">
                <a:latin typeface="Times New Roman" pitchFamily="18" charset="0"/>
                <a:cs typeface="Times New Roman" pitchFamily="18" charset="0"/>
              </a:rPr>
              <a:t> инвестиция </a:t>
            </a:r>
            <a:r>
              <a:rPr lang="ru-RU" sz="2000" dirty="0" err="1" smtClean="0">
                <a:latin typeface="Times New Roman" pitchFamily="18" charset="0"/>
                <a:cs typeface="Times New Roman" pitchFamily="18" charset="0"/>
              </a:rPr>
              <a:t>қилинган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капиталга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қараб</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қўйиладиган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нархдир</a:t>
            </a:r>
            <a:r>
              <a:rPr lang="ru-RU" sz="2000" dirty="0" smtClean="0">
                <a:latin typeface="Times New Roman" pitchFamily="18" charset="0"/>
                <a:cs typeface="Times New Roman" pitchFamily="18" charset="0"/>
              </a:rPr>
              <a:t>. </a:t>
            </a:r>
          </a:p>
        </p:txBody>
      </p:sp>
    </p:spTree>
    <p:extLst>
      <p:ext uri="{BB962C8B-B14F-4D97-AF65-F5344CB8AC3E}">
        <p14:creationId xmlns:p14="http://schemas.microsoft.com/office/powerpoint/2010/main" val="41421756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12</TotalTime>
  <Words>836</Words>
  <Application>Microsoft Office PowerPoint</Application>
  <PresentationFormat>Экран (4:3)</PresentationFormat>
  <Paragraphs>58</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Солнцестояние</vt:lpstr>
      <vt:lpstr>Презентация PowerPoint</vt:lpstr>
      <vt:lpstr>Фирма миқёсида нарх икки хил роль ўйнайди </vt:lpstr>
      <vt:lpstr>Харидорнинг асл харажатлари фақат тўланган нарх эмас, балки айирбошлаш шартлари билан ҳам белгиланади.  Бу харажатлар эгалик ҳуқуқининг ўтишидаги муайян жараённи: тўлов тартиби, етказиб бериш шартлари ва муддатлари, сотишдан кейинги хизмат кўрсатиш ва ҳоказоларни тўлиғича қамраб олади.  Баъзи ҳолларда, масалан, агар сотувчи бошқа минтақада бўлса, харидор нархларни таққослаш, музокаралар олиб бориш ва битимни имзолаш жараёнида катта маблағларни сарфлайди. Худди шунга ўхшаб, агар харидорнинг техник талаблари муайян ишлаб чиқарувчига мўлжалланган бўлса ва у шу пайтда етказиб берувчиларни алмаштирса, ўтиш харажатлари унинг учун катта бўлиши мумкин.</vt:lpstr>
      <vt:lpstr>Ўтиш харажатларининг асосий манбалари қуйидагилардир: </vt:lpstr>
      <vt:lpstr>Нарх бўйича стратегик қарорларнинг муҳимлиги қуйидагилардан иборат:</vt:lpstr>
      <vt:lpstr>Эгилувчан нарх стратегияси.</vt:lpstr>
      <vt:lpstr>Нархнинг бозорга қараб эгилувчанлиги.</vt:lpstr>
      <vt:lpstr>Мавсумийлик эгилувчан нарх.</vt:lpstr>
      <vt:lpstr>Харажатлар ва рентабелликни қоплайдиган уч турдаги нархларни ажратиш мумкин.</vt:lpstr>
      <vt:lpstr>максимал мақбул нарх </vt:lpstr>
      <vt:lpstr>Рақобатдаги нарх. </vt:lpstr>
      <vt:lpstr>Нархга боғлиқ қарорларнинг рақобатли муҳитнинг характерига боғлиқлиги</vt:lpstr>
      <vt:lpstr>Презентация PowerPoint</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Windows8</dc:creator>
  <cp:lastModifiedBy>Windows8</cp:lastModifiedBy>
  <cp:revision>3</cp:revision>
  <dcterms:created xsi:type="dcterms:W3CDTF">2015-12-22T16:25:44Z</dcterms:created>
  <dcterms:modified xsi:type="dcterms:W3CDTF">2015-12-24T20:05:53Z</dcterms:modified>
</cp:coreProperties>
</file>