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57" r:id="rId3"/>
    <p:sldId id="258" r:id="rId4"/>
    <p:sldId id="259" r:id="rId5"/>
    <p:sldId id="260" r:id="rId6"/>
    <p:sldId id="271" r:id="rId7"/>
    <p:sldId id="261" r:id="rId8"/>
    <p:sldId id="262" r:id="rId9"/>
    <p:sldId id="263" r:id="rId10"/>
    <p:sldId id="265" r:id="rId11"/>
    <p:sldId id="266" r:id="rId12"/>
    <p:sldId id="267" r:id="rId13"/>
    <p:sldId id="268" r:id="rId14"/>
    <p:sldId id="269" r:id="rId15"/>
    <p:sldId id="27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DF408"/>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3" d="100"/>
          <a:sy n="63" d="100"/>
        </p:scale>
        <p:origin x="-126" y="-24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344ECA-EB7A-4D2D-B812-F2C86D9A17A2}" type="doc">
      <dgm:prSet loTypeId="urn:microsoft.com/office/officeart/2005/8/layout/default#1" loCatId="list" qsTypeId="urn:microsoft.com/office/officeart/2005/8/quickstyle/simple1" qsCatId="simple" csTypeId="urn:microsoft.com/office/officeart/2005/8/colors/colorful1#1" csCatId="colorful" phldr="1"/>
      <dgm:spPr/>
      <dgm:t>
        <a:bodyPr/>
        <a:lstStyle/>
        <a:p>
          <a:endParaRPr lang="ru-RU"/>
        </a:p>
      </dgm:t>
    </dgm:pt>
    <dgm:pt modelId="{51159C12-ED3A-4B52-BEF0-A9809A66FEC7}">
      <dgm:prSet phldrT="[Текст]"/>
      <dgm:spPr/>
      <dgm:t>
        <a:bodyPr/>
        <a:lstStyle/>
        <a:p>
          <a:r>
            <a:rPr lang="uz-Cyrl-UZ"/>
            <a:t>ўқувчиларнинг билимларни ўзлаштиришдаги мустақиллигини  ривожлантиради</a:t>
          </a:r>
          <a:endParaRPr lang="ru-RU"/>
        </a:p>
      </dgm:t>
    </dgm:pt>
    <dgm:pt modelId="{6840A8B0-43D9-4947-B8E9-09F37670F284}" type="parTrans" cxnId="{ED0600F2-656A-48B8-BFD2-DD6DD25E6FF7}">
      <dgm:prSet/>
      <dgm:spPr/>
      <dgm:t>
        <a:bodyPr/>
        <a:lstStyle/>
        <a:p>
          <a:endParaRPr lang="ru-RU"/>
        </a:p>
      </dgm:t>
    </dgm:pt>
    <dgm:pt modelId="{71D9B566-E01D-45DC-9293-E727FB84459C}" type="sibTrans" cxnId="{ED0600F2-656A-48B8-BFD2-DD6DD25E6FF7}">
      <dgm:prSet/>
      <dgm:spPr/>
      <dgm:t>
        <a:bodyPr/>
        <a:lstStyle/>
        <a:p>
          <a:endParaRPr lang="ru-RU"/>
        </a:p>
      </dgm:t>
    </dgm:pt>
    <dgm:pt modelId="{973605C5-58AB-4586-996C-A8C029254BAD}">
      <dgm:prSet phldrT="[Текст]"/>
      <dgm:spPr/>
      <dgm:t>
        <a:bodyPr/>
        <a:lstStyle/>
        <a:p>
          <a:r>
            <a:rPr lang="uz-Cyrl-UZ"/>
            <a:t>билимларни ўзлаштиришга бўлган  қизиқиш ортади.</a:t>
          </a:r>
          <a:endParaRPr lang="ru-RU"/>
        </a:p>
      </dgm:t>
    </dgm:pt>
    <dgm:pt modelId="{06D04715-B07C-4B9F-AD02-8CBFFF2EBFC7}" type="parTrans" cxnId="{7773F3F9-243F-4A87-8F2D-3957CCE8228E}">
      <dgm:prSet/>
      <dgm:spPr/>
      <dgm:t>
        <a:bodyPr/>
        <a:lstStyle/>
        <a:p>
          <a:endParaRPr lang="ru-RU"/>
        </a:p>
      </dgm:t>
    </dgm:pt>
    <dgm:pt modelId="{F50D2A18-DD7F-4635-A706-D8A902A9C786}" type="sibTrans" cxnId="{7773F3F9-243F-4A87-8F2D-3957CCE8228E}">
      <dgm:prSet/>
      <dgm:spPr/>
      <dgm:t>
        <a:bodyPr/>
        <a:lstStyle/>
        <a:p>
          <a:endParaRPr lang="ru-RU"/>
        </a:p>
      </dgm:t>
    </dgm:pt>
    <dgm:pt modelId="{A3641949-72C9-446D-AFDD-45AD8F72A71D}">
      <dgm:prSet phldrT="[Текст]"/>
      <dgm:spPr/>
      <dgm:t>
        <a:bodyPr/>
        <a:lstStyle/>
        <a:p>
          <a:r>
            <a:rPr lang="uz-Cyrl-UZ"/>
            <a:t>билимларни эгаллашда ишончлари ортади. </a:t>
          </a:r>
          <a:endParaRPr lang="ru-RU"/>
        </a:p>
      </dgm:t>
    </dgm:pt>
    <dgm:pt modelId="{1DB9BFDA-2700-4A76-B2CB-22CF9B64E0FC}" type="parTrans" cxnId="{E5B8DF99-1356-4904-9F6F-6C1C71C1DAFB}">
      <dgm:prSet/>
      <dgm:spPr/>
      <dgm:t>
        <a:bodyPr/>
        <a:lstStyle/>
        <a:p>
          <a:endParaRPr lang="ru-RU"/>
        </a:p>
      </dgm:t>
    </dgm:pt>
    <dgm:pt modelId="{02B3485B-BB34-4B67-BD1C-4961D5E4EC74}" type="sibTrans" cxnId="{E5B8DF99-1356-4904-9F6F-6C1C71C1DAFB}">
      <dgm:prSet/>
      <dgm:spPr/>
      <dgm:t>
        <a:bodyPr/>
        <a:lstStyle/>
        <a:p>
          <a:endParaRPr lang="ru-RU"/>
        </a:p>
      </dgm:t>
    </dgm:pt>
    <dgm:pt modelId="{0FEE6B1F-2719-4739-9ADD-EE382C1436D4}">
      <dgm:prSet/>
      <dgm:spPr/>
      <dgm:t>
        <a:bodyPr/>
        <a:lstStyle/>
        <a:p>
          <a:r>
            <a:rPr lang="uz-Cyrl-UZ"/>
            <a:t>* ўқувчилар орасида   мавзунинг ўзлаштиришга оид ўзаро алоқлар  кучаяди.</a:t>
          </a:r>
          <a:endParaRPr lang="ru-RU"/>
        </a:p>
      </dgm:t>
    </dgm:pt>
    <dgm:pt modelId="{D041DB8D-CB11-4649-AF78-A0C4BA19C03A}" type="parTrans" cxnId="{BC0D533F-8854-4270-9979-7B3CB825957A}">
      <dgm:prSet/>
      <dgm:spPr/>
      <dgm:t>
        <a:bodyPr/>
        <a:lstStyle/>
        <a:p>
          <a:endParaRPr lang="ru-RU"/>
        </a:p>
      </dgm:t>
    </dgm:pt>
    <dgm:pt modelId="{60F380EB-3099-47B8-8670-232EBA31F738}" type="sibTrans" cxnId="{BC0D533F-8854-4270-9979-7B3CB825957A}">
      <dgm:prSet/>
      <dgm:spPr/>
      <dgm:t>
        <a:bodyPr/>
        <a:lstStyle/>
        <a:p>
          <a:endParaRPr lang="ru-RU"/>
        </a:p>
      </dgm:t>
    </dgm:pt>
    <dgm:pt modelId="{3AD7187D-A93E-4A69-AD11-287183A54A0D}">
      <dgm:prSet phldrT="[Текст]"/>
      <dgm:spPr/>
      <dgm:t>
        <a:bodyPr/>
        <a:lstStyle/>
        <a:p>
          <a:r>
            <a:rPr lang="uz-Cyrl-UZ"/>
            <a:t>ўқувчилар  ўрганилаётган мавзуни нечоғлик ўзлаштириб олганликларини ўзлари баҳолайдилар</a:t>
          </a:r>
          <a:endParaRPr lang="ru-RU"/>
        </a:p>
      </dgm:t>
    </dgm:pt>
    <dgm:pt modelId="{68765AAF-6F67-4E15-969A-280EA5A02603}" type="parTrans" cxnId="{2F154AE8-6614-4B88-980B-3995778D2B97}">
      <dgm:prSet/>
      <dgm:spPr/>
      <dgm:t>
        <a:bodyPr/>
        <a:lstStyle/>
        <a:p>
          <a:endParaRPr lang="ru-RU"/>
        </a:p>
      </dgm:t>
    </dgm:pt>
    <dgm:pt modelId="{43D12FCE-7921-44D8-9AC6-7575F21CCEFA}" type="sibTrans" cxnId="{2F154AE8-6614-4B88-980B-3995778D2B97}">
      <dgm:prSet/>
      <dgm:spPr/>
      <dgm:t>
        <a:bodyPr/>
        <a:lstStyle/>
        <a:p>
          <a:endParaRPr lang="ru-RU"/>
        </a:p>
      </dgm:t>
    </dgm:pt>
    <dgm:pt modelId="{82F570BB-4B46-423F-9F83-F478912D8EB6}" type="pres">
      <dgm:prSet presAssocID="{1E344ECA-EB7A-4D2D-B812-F2C86D9A17A2}" presName="diagram" presStyleCnt="0">
        <dgm:presLayoutVars>
          <dgm:dir/>
          <dgm:resizeHandles val="exact"/>
        </dgm:presLayoutVars>
      </dgm:prSet>
      <dgm:spPr/>
      <dgm:t>
        <a:bodyPr/>
        <a:lstStyle/>
        <a:p>
          <a:endParaRPr lang="ru-RU"/>
        </a:p>
      </dgm:t>
    </dgm:pt>
    <dgm:pt modelId="{74F6A311-E698-4290-8235-E55C50842494}" type="pres">
      <dgm:prSet presAssocID="{51159C12-ED3A-4B52-BEF0-A9809A66FEC7}" presName="node" presStyleLbl="node1" presStyleIdx="0" presStyleCnt="5">
        <dgm:presLayoutVars>
          <dgm:bulletEnabled val="1"/>
        </dgm:presLayoutVars>
      </dgm:prSet>
      <dgm:spPr/>
      <dgm:t>
        <a:bodyPr/>
        <a:lstStyle/>
        <a:p>
          <a:endParaRPr lang="ru-RU"/>
        </a:p>
      </dgm:t>
    </dgm:pt>
    <dgm:pt modelId="{D19885FD-376C-40CD-98E7-37AC9C95B405}" type="pres">
      <dgm:prSet presAssocID="{71D9B566-E01D-45DC-9293-E727FB84459C}" presName="sibTrans" presStyleCnt="0"/>
      <dgm:spPr/>
    </dgm:pt>
    <dgm:pt modelId="{46F23FFF-5DAB-4E6C-A9CE-C36EEBAD6ADB}" type="pres">
      <dgm:prSet presAssocID="{973605C5-58AB-4586-996C-A8C029254BAD}" presName="node" presStyleLbl="node1" presStyleIdx="1" presStyleCnt="5">
        <dgm:presLayoutVars>
          <dgm:bulletEnabled val="1"/>
        </dgm:presLayoutVars>
      </dgm:prSet>
      <dgm:spPr/>
      <dgm:t>
        <a:bodyPr/>
        <a:lstStyle/>
        <a:p>
          <a:endParaRPr lang="ru-RU"/>
        </a:p>
      </dgm:t>
    </dgm:pt>
    <dgm:pt modelId="{370DA8A8-E87F-458A-803C-9FDDD5B03DD8}" type="pres">
      <dgm:prSet presAssocID="{F50D2A18-DD7F-4635-A706-D8A902A9C786}" presName="sibTrans" presStyleCnt="0"/>
      <dgm:spPr/>
    </dgm:pt>
    <dgm:pt modelId="{E6175CE6-8AE3-4929-BC98-D98098A4E760}" type="pres">
      <dgm:prSet presAssocID="{0FEE6B1F-2719-4739-9ADD-EE382C1436D4}" presName="node" presStyleLbl="node1" presStyleIdx="2" presStyleCnt="5">
        <dgm:presLayoutVars>
          <dgm:bulletEnabled val="1"/>
        </dgm:presLayoutVars>
      </dgm:prSet>
      <dgm:spPr/>
      <dgm:t>
        <a:bodyPr/>
        <a:lstStyle/>
        <a:p>
          <a:endParaRPr lang="ru-RU"/>
        </a:p>
      </dgm:t>
    </dgm:pt>
    <dgm:pt modelId="{E35BE17C-9A55-4256-A7EC-E7FFC1B6595C}" type="pres">
      <dgm:prSet presAssocID="{60F380EB-3099-47B8-8670-232EBA31F738}" presName="sibTrans" presStyleCnt="0"/>
      <dgm:spPr/>
    </dgm:pt>
    <dgm:pt modelId="{BB51EF68-F793-48F3-BA38-54D3EE03FFBC}" type="pres">
      <dgm:prSet presAssocID="{3AD7187D-A93E-4A69-AD11-287183A54A0D}" presName="node" presStyleLbl="node1" presStyleIdx="3" presStyleCnt="5">
        <dgm:presLayoutVars>
          <dgm:bulletEnabled val="1"/>
        </dgm:presLayoutVars>
      </dgm:prSet>
      <dgm:spPr/>
      <dgm:t>
        <a:bodyPr/>
        <a:lstStyle/>
        <a:p>
          <a:endParaRPr lang="ru-RU"/>
        </a:p>
      </dgm:t>
    </dgm:pt>
    <dgm:pt modelId="{BB7DC99D-AFC3-41AB-A215-B49A68D535D1}" type="pres">
      <dgm:prSet presAssocID="{43D12FCE-7921-44D8-9AC6-7575F21CCEFA}" presName="sibTrans" presStyleCnt="0"/>
      <dgm:spPr/>
    </dgm:pt>
    <dgm:pt modelId="{37836E69-1194-45AD-AB5A-248E85BA0C12}" type="pres">
      <dgm:prSet presAssocID="{A3641949-72C9-446D-AFDD-45AD8F72A71D}" presName="node" presStyleLbl="node1" presStyleIdx="4" presStyleCnt="5">
        <dgm:presLayoutVars>
          <dgm:bulletEnabled val="1"/>
        </dgm:presLayoutVars>
      </dgm:prSet>
      <dgm:spPr/>
      <dgm:t>
        <a:bodyPr/>
        <a:lstStyle/>
        <a:p>
          <a:endParaRPr lang="ru-RU"/>
        </a:p>
      </dgm:t>
    </dgm:pt>
  </dgm:ptLst>
  <dgm:cxnLst>
    <dgm:cxn modelId="{143BD6AD-55B9-4E70-8AEA-0DF5C2AE1F2E}" type="presOf" srcId="{973605C5-58AB-4586-996C-A8C029254BAD}" destId="{46F23FFF-5DAB-4E6C-A9CE-C36EEBAD6ADB}" srcOrd="0" destOrd="0" presId="urn:microsoft.com/office/officeart/2005/8/layout/default#1"/>
    <dgm:cxn modelId="{ED0600F2-656A-48B8-BFD2-DD6DD25E6FF7}" srcId="{1E344ECA-EB7A-4D2D-B812-F2C86D9A17A2}" destId="{51159C12-ED3A-4B52-BEF0-A9809A66FEC7}" srcOrd="0" destOrd="0" parTransId="{6840A8B0-43D9-4947-B8E9-09F37670F284}" sibTransId="{71D9B566-E01D-45DC-9293-E727FB84459C}"/>
    <dgm:cxn modelId="{2F154AE8-6614-4B88-980B-3995778D2B97}" srcId="{1E344ECA-EB7A-4D2D-B812-F2C86D9A17A2}" destId="{3AD7187D-A93E-4A69-AD11-287183A54A0D}" srcOrd="3" destOrd="0" parTransId="{68765AAF-6F67-4E15-969A-280EA5A02603}" sibTransId="{43D12FCE-7921-44D8-9AC6-7575F21CCEFA}"/>
    <dgm:cxn modelId="{7773F3F9-243F-4A87-8F2D-3957CCE8228E}" srcId="{1E344ECA-EB7A-4D2D-B812-F2C86D9A17A2}" destId="{973605C5-58AB-4586-996C-A8C029254BAD}" srcOrd="1" destOrd="0" parTransId="{06D04715-B07C-4B9F-AD02-8CBFFF2EBFC7}" sibTransId="{F50D2A18-DD7F-4635-A706-D8A902A9C786}"/>
    <dgm:cxn modelId="{BC0D533F-8854-4270-9979-7B3CB825957A}" srcId="{1E344ECA-EB7A-4D2D-B812-F2C86D9A17A2}" destId="{0FEE6B1F-2719-4739-9ADD-EE382C1436D4}" srcOrd="2" destOrd="0" parTransId="{D041DB8D-CB11-4649-AF78-A0C4BA19C03A}" sibTransId="{60F380EB-3099-47B8-8670-232EBA31F738}"/>
    <dgm:cxn modelId="{E5B8DF99-1356-4904-9F6F-6C1C71C1DAFB}" srcId="{1E344ECA-EB7A-4D2D-B812-F2C86D9A17A2}" destId="{A3641949-72C9-446D-AFDD-45AD8F72A71D}" srcOrd="4" destOrd="0" parTransId="{1DB9BFDA-2700-4A76-B2CB-22CF9B64E0FC}" sibTransId="{02B3485B-BB34-4B67-BD1C-4961D5E4EC74}"/>
    <dgm:cxn modelId="{2DE13375-DD2D-43CC-B5AC-19C28ED85C0B}" type="presOf" srcId="{A3641949-72C9-446D-AFDD-45AD8F72A71D}" destId="{37836E69-1194-45AD-AB5A-248E85BA0C12}" srcOrd="0" destOrd="0" presId="urn:microsoft.com/office/officeart/2005/8/layout/default#1"/>
    <dgm:cxn modelId="{867FB3D7-95E5-4FF0-BF1A-7571D3CC6697}" type="presOf" srcId="{51159C12-ED3A-4B52-BEF0-A9809A66FEC7}" destId="{74F6A311-E698-4290-8235-E55C50842494}" srcOrd="0" destOrd="0" presId="urn:microsoft.com/office/officeart/2005/8/layout/default#1"/>
    <dgm:cxn modelId="{D5F8671D-FF94-4E3C-9983-5938E0DC1230}" type="presOf" srcId="{1E344ECA-EB7A-4D2D-B812-F2C86D9A17A2}" destId="{82F570BB-4B46-423F-9F83-F478912D8EB6}" srcOrd="0" destOrd="0" presId="urn:microsoft.com/office/officeart/2005/8/layout/default#1"/>
    <dgm:cxn modelId="{24EFD1B3-1411-4FC8-A1B1-6DB4871BC989}" type="presOf" srcId="{0FEE6B1F-2719-4739-9ADD-EE382C1436D4}" destId="{E6175CE6-8AE3-4929-BC98-D98098A4E760}" srcOrd="0" destOrd="0" presId="urn:microsoft.com/office/officeart/2005/8/layout/default#1"/>
    <dgm:cxn modelId="{FB38B74F-CE8D-437D-9D55-B2B7A6714C7D}" type="presOf" srcId="{3AD7187D-A93E-4A69-AD11-287183A54A0D}" destId="{BB51EF68-F793-48F3-BA38-54D3EE03FFBC}" srcOrd="0" destOrd="0" presId="urn:microsoft.com/office/officeart/2005/8/layout/default#1"/>
    <dgm:cxn modelId="{7B844677-69E7-44E3-8880-731AD05FFCE2}" type="presParOf" srcId="{82F570BB-4B46-423F-9F83-F478912D8EB6}" destId="{74F6A311-E698-4290-8235-E55C50842494}" srcOrd="0" destOrd="0" presId="urn:microsoft.com/office/officeart/2005/8/layout/default#1"/>
    <dgm:cxn modelId="{DE3B48FB-DE7F-43E2-8848-AAD9D999270A}" type="presParOf" srcId="{82F570BB-4B46-423F-9F83-F478912D8EB6}" destId="{D19885FD-376C-40CD-98E7-37AC9C95B405}" srcOrd="1" destOrd="0" presId="urn:microsoft.com/office/officeart/2005/8/layout/default#1"/>
    <dgm:cxn modelId="{37E318F4-DD60-4B8E-809F-E503A1A493D5}" type="presParOf" srcId="{82F570BB-4B46-423F-9F83-F478912D8EB6}" destId="{46F23FFF-5DAB-4E6C-A9CE-C36EEBAD6ADB}" srcOrd="2" destOrd="0" presId="urn:microsoft.com/office/officeart/2005/8/layout/default#1"/>
    <dgm:cxn modelId="{7DB06764-EAFF-4A82-914D-BEA9E2119677}" type="presParOf" srcId="{82F570BB-4B46-423F-9F83-F478912D8EB6}" destId="{370DA8A8-E87F-458A-803C-9FDDD5B03DD8}" srcOrd="3" destOrd="0" presId="urn:microsoft.com/office/officeart/2005/8/layout/default#1"/>
    <dgm:cxn modelId="{6B1F8BD9-02EE-44D4-9513-2FD18427F191}" type="presParOf" srcId="{82F570BB-4B46-423F-9F83-F478912D8EB6}" destId="{E6175CE6-8AE3-4929-BC98-D98098A4E760}" srcOrd="4" destOrd="0" presId="urn:microsoft.com/office/officeart/2005/8/layout/default#1"/>
    <dgm:cxn modelId="{B20CE3F2-552D-4238-B94F-89A46047713E}" type="presParOf" srcId="{82F570BB-4B46-423F-9F83-F478912D8EB6}" destId="{E35BE17C-9A55-4256-A7EC-E7FFC1B6595C}" srcOrd="5" destOrd="0" presId="urn:microsoft.com/office/officeart/2005/8/layout/default#1"/>
    <dgm:cxn modelId="{BB16E639-D19B-4263-A6B9-66383B1C84BE}" type="presParOf" srcId="{82F570BB-4B46-423F-9F83-F478912D8EB6}" destId="{BB51EF68-F793-48F3-BA38-54D3EE03FFBC}" srcOrd="6" destOrd="0" presId="urn:microsoft.com/office/officeart/2005/8/layout/default#1"/>
    <dgm:cxn modelId="{BEA33E60-E2D5-4833-96F3-6E517E132CB0}" type="presParOf" srcId="{82F570BB-4B46-423F-9F83-F478912D8EB6}" destId="{BB7DC99D-AFC3-41AB-A215-B49A68D535D1}" srcOrd="7" destOrd="0" presId="urn:microsoft.com/office/officeart/2005/8/layout/default#1"/>
    <dgm:cxn modelId="{02E6D1C2-179B-4C67-9F5F-C1E2738D70F7}" type="presParOf" srcId="{82F570BB-4B46-423F-9F83-F478912D8EB6}" destId="{37836E69-1194-45AD-AB5A-248E85BA0C12}" srcOrd="8" destOrd="0" presId="urn:microsoft.com/office/officeart/2005/8/layout/defaul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1E0B28-AD2A-4907-90C7-CF6A9B13FEA7}" type="doc">
      <dgm:prSet loTypeId="urn:microsoft.com/office/officeart/2005/8/layout/cycle2" loCatId="cycle" qsTypeId="urn:microsoft.com/office/officeart/2005/8/quickstyle/simple1" qsCatId="simple" csTypeId="urn:microsoft.com/office/officeart/2005/8/colors/colorful1#2" csCatId="colorful" phldr="1"/>
      <dgm:spPr/>
      <dgm:t>
        <a:bodyPr/>
        <a:lstStyle/>
        <a:p>
          <a:endParaRPr lang="ru-RU"/>
        </a:p>
      </dgm:t>
    </dgm:pt>
    <dgm:pt modelId="{FE52FCA1-2073-4E2B-BDB9-28841AC3E479}">
      <dgm:prSet phldrT="[Текст]" custT="1"/>
      <dgm:spPr>
        <a:xfrm>
          <a:off x="2448808" y="1499"/>
          <a:ext cx="947557" cy="947557"/>
        </a:xfrm>
        <a:solidFill>
          <a:srgbClr val="C0504D">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Ҳашаротларнинг</a:t>
          </a:r>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аҳамияти</a:t>
          </a:r>
          <a:endParaRPr lang="ru-RU" sz="1200" dirty="0">
            <a:solidFill>
              <a:sysClr val="window" lastClr="FFFFFF"/>
            </a:solidFill>
            <a:latin typeface="Calibri" panose="020F0502020204030204"/>
            <a:ea typeface="+mn-ea"/>
            <a:cs typeface="+mn-cs"/>
          </a:endParaRPr>
        </a:p>
      </dgm:t>
    </dgm:pt>
    <dgm:pt modelId="{977627E5-E020-4257-ADCD-E523F6D7E470}" type="parTrans" cxnId="{0EB0A0EE-5195-492D-A1EE-BDCFFB7D0AD4}">
      <dgm:prSet/>
      <dgm:spPr/>
      <dgm:t>
        <a:bodyPr/>
        <a:lstStyle/>
        <a:p>
          <a:endParaRPr lang="ru-RU"/>
        </a:p>
      </dgm:t>
    </dgm:pt>
    <dgm:pt modelId="{3FAB8931-AB8E-40ED-AE7E-72A65240D719}" type="sibTrans" cxnId="{0EB0A0EE-5195-492D-A1EE-BDCFFB7D0AD4}">
      <dgm:prSet/>
      <dgm:spPr>
        <a:xfrm rot="1542857">
          <a:off x="3431477" y="621320"/>
          <a:ext cx="252810" cy="319800"/>
        </a:xfrm>
        <a:solidFill>
          <a:srgbClr val="C0504D">
            <a:hueOff val="0"/>
            <a:satOff val="0"/>
            <a:lumOff val="0"/>
            <a:alphaOff val="0"/>
          </a:srgbClr>
        </a:solidFill>
        <a:ln>
          <a:noFill/>
        </a:ln>
        <a:effectLst/>
      </dgm:spPr>
      <dgm:t>
        <a:bodyPr/>
        <a:lstStyle/>
        <a:p>
          <a:endParaRPr lang="ru-RU">
            <a:solidFill>
              <a:sysClr val="window" lastClr="FFFFFF"/>
            </a:solidFill>
            <a:latin typeface="Calibri" panose="020F0502020204030204"/>
            <a:ea typeface="+mn-ea"/>
            <a:cs typeface="+mn-cs"/>
          </a:endParaRPr>
        </a:p>
      </dgm:t>
    </dgm:pt>
    <dgm:pt modelId="{0816DE65-810C-42D7-8D0B-DCA58FEC9B26}">
      <dgm:prSet phldrT="[Текст]" custT="1"/>
      <dgm:spPr>
        <a:xfrm>
          <a:off x="3732291" y="619592"/>
          <a:ext cx="947557" cy="947557"/>
        </a:xfrm>
        <a:solidFill>
          <a:srgbClr val="9BBB59">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Табиатдаги</a:t>
          </a:r>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аҳамияти</a:t>
          </a:r>
          <a:endParaRPr lang="ru-RU" sz="1200" dirty="0">
            <a:solidFill>
              <a:sysClr val="window" lastClr="FFFFFF"/>
            </a:solidFill>
            <a:latin typeface="Calibri" panose="020F0502020204030204"/>
            <a:ea typeface="+mn-ea"/>
            <a:cs typeface="+mn-cs"/>
          </a:endParaRPr>
        </a:p>
      </dgm:t>
    </dgm:pt>
    <dgm:pt modelId="{345419F7-A56E-4BE5-B063-C2ADC5A6544C}" type="parTrans" cxnId="{B1BE20F4-E05B-4F7C-823A-155C58566A1D}">
      <dgm:prSet/>
      <dgm:spPr/>
      <dgm:t>
        <a:bodyPr/>
        <a:lstStyle/>
        <a:p>
          <a:endParaRPr lang="ru-RU"/>
        </a:p>
      </dgm:t>
    </dgm:pt>
    <dgm:pt modelId="{7575B42B-DA75-4F77-AA7B-E4C7622C99B6}" type="sibTrans" cxnId="{B1BE20F4-E05B-4F7C-823A-155C58566A1D}">
      <dgm:prSet/>
      <dgm:spPr>
        <a:xfrm rot="4628571">
          <a:off x="4236570" y="1620916"/>
          <a:ext cx="252810" cy="319800"/>
        </a:xfrm>
        <a:solidFill>
          <a:srgbClr val="9BBB59">
            <a:hueOff val="0"/>
            <a:satOff val="0"/>
            <a:lumOff val="0"/>
            <a:alphaOff val="0"/>
          </a:srgbClr>
        </a:solidFill>
        <a:ln>
          <a:noFill/>
        </a:ln>
        <a:effectLst/>
      </dgm:spPr>
      <dgm:t>
        <a:bodyPr/>
        <a:lstStyle/>
        <a:p>
          <a:endParaRPr lang="ru-RU">
            <a:solidFill>
              <a:sysClr val="window" lastClr="FFFFFF"/>
            </a:solidFill>
            <a:latin typeface="Calibri" panose="020F0502020204030204"/>
            <a:ea typeface="+mn-ea"/>
            <a:cs typeface="+mn-cs"/>
          </a:endParaRPr>
        </a:p>
      </dgm:t>
    </dgm:pt>
    <dgm:pt modelId="{7416D47F-0E04-4F21-A74E-A205A44D4274}">
      <dgm:prSet phldrT="[Текст]" custT="1"/>
      <dgm:spPr>
        <a:xfrm>
          <a:off x="4049286" y="2008434"/>
          <a:ext cx="947557" cy="947557"/>
        </a:xfrm>
        <a:solidFill>
          <a:srgbClr val="8064A2">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ru-RU" sz="900" dirty="0">
              <a:solidFill>
                <a:sysClr val="window" lastClr="FFFFFF"/>
              </a:solidFill>
              <a:latin typeface="Calibri" panose="020F0502020204030204"/>
              <a:ea typeface="+mn-ea"/>
              <a:cs typeface="+mn-cs"/>
            </a:rPr>
            <a:t> </a:t>
          </a:r>
          <a:r>
            <a:rPr lang="ru-RU" sz="900" dirty="0" err="1">
              <a:solidFill>
                <a:sysClr val="window" lastClr="FFFFFF"/>
              </a:solidFill>
              <a:latin typeface="Calibri" panose="020F0502020204030204"/>
              <a:ea typeface="+mn-ea"/>
              <a:cs typeface="+mn-cs"/>
            </a:rPr>
            <a:t>Гулларни</a:t>
          </a:r>
          <a:r>
            <a:rPr lang="ru-RU" sz="900" dirty="0">
              <a:solidFill>
                <a:sysClr val="window" lastClr="FFFFFF"/>
              </a:solidFill>
              <a:latin typeface="Calibri" panose="020F0502020204030204"/>
              <a:ea typeface="+mn-ea"/>
              <a:cs typeface="+mn-cs"/>
            </a:rPr>
            <a:t> </a:t>
          </a:r>
          <a:r>
            <a:rPr lang="ru-RU" sz="900" dirty="0" err="1">
              <a:solidFill>
                <a:sysClr val="window" lastClr="FFFFFF"/>
              </a:solidFill>
              <a:latin typeface="Calibri" panose="020F0502020204030204"/>
              <a:ea typeface="+mn-ea"/>
              <a:cs typeface="+mn-cs"/>
            </a:rPr>
            <a:t>чанглатувчиликлари</a:t>
          </a:r>
          <a:endParaRPr lang="ru-RU" sz="1200" dirty="0">
            <a:solidFill>
              <a:sysClr val="window" lastClr="FFFFFF"/>
            </a:solidFill>
            <a:latin typeface="Calibri" panose="020F0502020204030204"/>
            <a:ea typeface="+mn-ea"/>
            <a:cs typeface="+mn-cs"/>
          </a:endParaRPr>
        </a:p>
      </dgm:t>
    </dgm:pt>
    <dgm:pt modelId="{0F624C89-18CD-4888-8B6B-899DB4FEEA19}" type="parTrans" cxnId="{D5F48696-3A71-4A17-971C-D8B8776D1429}">
      <dgm:prSet/>
      <dgm:spPr/>
      <dgm:t>
        <a:bodyPr/>
        <a:lstStyle/>
        <a:p>
          <a:endParaRPr lang="ru-RU"/>
        </a:p>
      </dgm:t>
    </dgm:pt>
    <dgm:pt modelId="{50EE8B51-8A70-4602-9D77-B6FDB6B4F595}" type="sibTrans" cxnId="{D5F48696-3A71-4A17-971C-D8B8776D1429}">
      <dgm:prSet/>
      <dgm:spPr>
        <a:xfrm rot="7714286">
          <a:off x="3957021" y="2873601"/>
          <a:ext cx="252810" cy="319800"/>
        </a:xfrm>
        <a:solidFill>
          <a:srgbClr val="8064A2">
            <a:hueOff val="0"/>
            <a:satOff val="0"/>
            <a:lumOff val="0"/>
            <a:alphaOff val="0"/>
          </a:srgbClr>
        </a:solidFill>
        <a:ln>
          <a:noFill/>
        </a:ln>
        <a:effectLst/>
      </dgm:spPr>
      <dgm:t>
        <a:bodyPr/>
        <a:lstStyle/>
        <a:p>
          <a:endParaRPr lang="ru-RU">
            <a:solidFill>
              <a:sysClr val="window" lastClr="FFFFFF"/>
            </a:solidFill>
            <a:latin typeface="Calibri" panose="020F0502020204030204"/>
            <a:ea typeface="+mn-ea"/>
            <a:cs typeface="+mn-cs"/>
          </a:endParaRPr>
        </a:p>
      </dgm:t>
    </dgm:pt>
    <dgm:pt modelId="{D5472B33-0D1E-467D-A919-131271DD82B1}">
      <dgm:prSet phldrT="[Текст]" custT="1"/>
      <dgm:spPr>
        <a:xfrm>
          <a:off x="3161088" y="3122199"/>
          <a:ext cx="947557" cy="947557"/>
        </a:xfrm>
        <a:solidFill>
          <a:srgbClr val="4BACC6">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Табиат</a:t>
          </a:r>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санитарлари</a:t>
          </a:r>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эканликлари</a:t>
          </a:r>
          <a:endParaRPr lang="ru-RU" sz="600" dirty="0">
            <a:solidFill>
              <a:sysClr val="window" lastClr="FFFFFF"/>
            </a:solidFill>
            <a:latin typeface="Calibri" panose="020F0502020204030204"/>
            <a:ea typeface="+mn-ea"/>
            <a:cs typeface="+mn-cs"/>
          </a:endParaRPr>
        </a:p>
      </dgm:t>
    </dgm:pt>
    <dgm:pt modelId="{DAEAEFF5-94D3-4ED6-8013-F3395497E6FF}" type="parTrans" cxnId="{1A739380-8092-402B-9D13-E2887A501990}">
      <dgm:prSet/>
      <dgm:spPr/>
      <dgm:t>
        <a:bodyPr/>
        <a:lstStyle/>
        <a:p>
          <a:endParaRPr lang="ru-RU"/>
        </a:p>
      </dgm:t>
    </dgm:pt>
    <dgm:pt modelId="{95E4CDB7-E5F5-4439-A3E8-256E05885401}" type="sibTrans" cxnId="{1A739380-8092-402B-9D13-E2887A501990}">
      <dgm:prSet/>
      <dgm:spPr>
        <a:xfrm rot="10800000">
          <a:off x="2803337" y="3436078"/>
          <a:ext cx="252810" cy="319800"/>
        </a:xfrm>
        <a:solidFill>
          <a:srgbClr val="4BACC6">
            <a:hueOff val="0"/>
            <a:satOff val="0"/>
            <a:lumOff val="0"/>
            <a:alphaOff val="0"/>
          </a:srgbClr>
        </a:solidFill>
        <a:ln>
          <a:noFill/>
        </a:ln>
        <a:effectLst/>
      </dgm:spPr>
      <dgm:t>
        <a:bodyPr/>
        <a:lstStyle/>
        <a:p>
          <a:endParaRPr lang="ru-RU">
            <a:solidFill>
              <a:sysClr val="window" lastClr="FFFFFF"/>
            </a:solidFill>
            <a:latin typeface="Calibri" panose="020F0502020204030204"/>
            <a:ea typeface="+mn-ea"/>
            <a:cs typeface="+mn-cs"/>
          </a:endParaRPr>
        </a:p>
      </dgm:t>
    </dgm:pt>
    <dgm:pt modelId="{91B74099-BC67-410D-875D-94A792744136}">
      <dgm:prSet phldrT="[Текст]" custT="1"/>
      <dgm:spPr>
        <a:xfrm>
          <a:off x="1736529" y="3122199"/>
          <a:ext cx="947557" cy="947557"/>
        </a:xfrm>
        <a:solidFill>
          <a:srgbClr val="F79646">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Инсонлар</a:t>
          </a:r>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ҳаётидаги</a:t>
          </a:r>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аҳамиятлари</a:t>
          </a:r>
          <a:endParaRPr lang="ru-RU" sz="1200" dirty="0">
            <a:solidFill>
              <a:sysClr val="window" lastClr="FFFFFF"/>
            </a:solidFill>
            <a:latin typeface="Calibri" panose="020F0502020204030204"/>
            <a:ea typeface="+mn-ea"/>
            <a:cs typeface="+mn-cs"/>
          </a:endParaRPr>
        </a:p>
      </dgm:t>
    </dgm:pt>
    <dgm:pt modelId="{B6B3A189-B30B-4684-AF55-DF0444861882}" type="parTrans" cxnId="{E1ED11DA-BF55-4EA8-B375-4C8AE613265E}">
      <dgm:prSet/>
      <dgm:spPr/>
      <dgm:t>
        <a:bodyPr/>
        <a:lstStyle/>
        <a:p>
          <a:endParaRPr lang="ru-RU"/>
        </a:p>
      </dgm:t>
    </dgm:pt>
    <dgm:pt modelId="{1CE7E5B7-3640-4E92-9A4B-1B9D296B61E0}" type="sibTrans" cxnId="{E1ED11DA-BF55-4EA8-B375-4C8AE613265E}">
      <dgm:prSet/>
      <dgm:spPr>
        <a:xfrm rot="13765134">
          <a:off x="1637932" y="2908624"/>
          <a:ext cx="241187" cy="319800"/>
        </a:xfrm>
        <a:solidFill>
          <a:srgbClr val="F79646">
            <a:hueOff val="0"/>
            <a:satOff val="0"/>
            <a:lumOff val="0"/>
            <a:alphaOff val="0"/>
          </a:srgbClr>
        </a:solidFill>
        <a:ln>
          <a:noFill/>
        </a:ln>
        <a:effectLst/>
      </dgm:spPr>
      <dgm:t>
        <a:bodyPr/>
        <a:lstStyle/>
        <a:p>
          <a:endParaRPr lang="ru-RU">
            <a:solidFill>
              <a:sysClr val="window" lastClr="FFFFFF"/>
            </a:solidFill>
            <a:latin typeface="Calibri" panose="020F0502020204030204"/>
            <a:ea typeface="+mn-ea"/>
            <a:cs typeface="+mn-cs"/>
          </a:endParaRPr>
        </a:p>
      </dgm:t>
    </dgm:pt>
    <dgm:pt modelId="{69EB554A-DC06-412B-9A95-295703648EAC}">
      <dgm:prSet phldrT="[Текст]" custT="1"/>
      <dgm:spPr>
        <a:xfrm>
          <a:off x="824085" y="2056922"/>
          <a:ext cx="947557" cy="947557"/>
        </a:xfrm>
        <a:solidFill>
          <a:srgbClr val="C0504D">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ru-RU" sz="1200">
              <a:solidFill>
                <a:sysClr val="window" lastClr="FFFFFF"/>
              </a:solidFill>
              <a:latin typeface="Calibri" panose="020F0502020204030204"/>
              <a:ea typeface="+mn-ea"/>
              <a:cs typeface="+mn-cs"/>
            </a:rPr>
            <a:t>  Иқтисодий</a:t>
          </a:r>
        </a:p>
      </dgm:t>
    </dgm:pt>
    <dgm:pt modelId="{C8842187-BD18-4204-9D65-633586261D80}" type="parTrans" cxnId="{3C1D8C6F-3FA8-45A2-9649-793E1872C2D5}">
      <dgm:prSet/>
      <dgm:spPr/>
      <dgm:t>
        <a:bodyPr/>
        <a:lstStyle/>
        <a:p>
          <a:endParaRPr lang="ru-RU"/>
        </a:p>
      </dgm:t>
    </dgm:pt>
    <dgm:pt modelId="{A9F9D24C-1044-4144-8211-FF2C0AB5CB17}" type="sibTrans" cxnId="{3C1D8C6F-3FA8-45A2-9649-793E1872C2D5}">
      <dgm:prSet/>
      <dgm:spPr>
        <a:xfrm rot="17001328">
          <a:off x="1326271" y="1659867"/>
          <a:ext cx="280754" cy="319800"/>
        </a:xfrm>
        <a:solidFill>
          <a:srgbClr val="C0504D">
            <a:hueOff val="0"/>
            <a:satOff val="0"/>
            <a:lumOff val="0"/>
            <a:alphaOff val="0"/>
          </a:srgbClr>
        </a:solidFill>
        <a:ln>
          <a:noFill/>
        </a:ln>
        <a:effectLst/>
      </dgm:spPr>
      <dgm:t>
        <a:bodyPr/>
        <a:lstStyle/>
        <a:p>
          <a:endParaRPr lang="ru-RU">
            <a:solidFill>
              <a:sysClr val="window" lastClr="FFFFFF"/>
            </a:solidFill>
            <a:latin typeface="Calibri" panose="020F0502020204030204"/>
            <a:ea typeface="+mn-ea"/>
            <a:cs typeface="+mn-cs"/>
          </a:endParaRPr>
        </a:p>
      </dgm:t>
    </dgm:pt>
    <dgm:pt modelId="{AA1A31AD-F823-41C6-8F29-3126E1416276}">
      <dgm:prSet phldrT="[Текст]" custT="1"/>
      <dgm:spPr>
        <a:xfrm>
          <a:off x="1165325" y="619592"/>
          <a:ext cx="947557" cy="947557"/>
        </a:xfrm>
        <a:solidFill>
          <a:srgbClr val="9BBB59">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Табиатда</a:t>
          </a:r>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озуқа</a:t>
          </a:r>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занжири</a:t>
          </a:r>
          <a:r>
            <a:rPr lang="ru-RU" sz="1200" dirty="0">
              <a:solidFill>
                <a:sysClr val="window" lastClr="FFFFFF"/>
              </a:solidFill>
              <a:latin typeface="Calibri" panose="020F0502020204030204"/>
              <a:ea typeface="+mn-ea"/>
              <a:cs typeface="+mn-cs"/>
            </a:rPr>
            <a:t> </a:t>
          </a:r>
          <a:r>
            <a:rPr lang="ru-RU" sz="1200" dirty="0" err="1">
              <a:solidFill>
                <a:sysClr val="window" lastClr="FFFFFF"/>
              </a:solidFill>
              <a:latin typeface="Calibri" panose="020F0502020204030204"/>
              <a:ea typeface="+mn-ea"/>
              <a:cs typeface="+mn-cs"/>
            </a:rPr>
            <a:t>эканликлари</a:t>
          </a:r>
          <a:endParaRPr lang="ru-RU" sz="500" dirty="0">
            <a:solidFill>
              <a:sysClr val="window" lastClr="FFFFFF"/>
            </a:solidFill>
            <a:latin typeface="Calibri" panose="020F0502020204030204"/>
            <a:ea typeface="+mn-ea"/>
            <a:cs typeface="+mn-cs"/>
          </a:endParaRPr>
        </a:p>
      </dgm:t>
    </dgm:pt>
    <dgm:pt modelId="{7025BE00-39FC-4DD5-ADAB-DC94F0A49CE8}" type="parTrans" cxnId="{7E574462-5751-4234-BFB9-746A2C834070}">
      <dgm:prSet/>
      <dgm:spPr/>
      <dgm:t>
        <a:bodyPr/>
        <a:lstStyle/>
        <a:p>
          <a:endParaRPr lang="ru-RU"/>
        </a:p>
      </dgm:t>
    </dgm:pt>
    <dgm:pt modelId="{12B6A20D-5036-45F0-ADB4-A99C0B8AF169}" type="sibTrans" cxnId="{7E574462-5751-4234-BFB9-746A2C834070}">
      <dgm:prSet/>
      <dgm:spPr>
        <a:xfrm rot="20057143">
          <a:off x="2147994" y="627528"/>
          <a:ext cx="252810" cy="319800"/>
        </a:xfrm>
        <a:solidFill>
          <a:srgbClr val="9BBB59">
            <a:hueOff val="0"/>
            <a:satOff val="0"/>
            <a:lumOff val="0"/>
            <a:alphaOff val="0"/>
          </a:srgbClr>
        </a:solidFill>
        <a:ln>
          <a:noFill/>
        </a:ln>
        <a:effectLst/>
      </dgm:spPr>
      <dgm:t>
        <a:bodyPr/>
        <a:lstStyle/>
        <a:p>
          <a:endParaRPr lang="ru-RU">
            <a:solidFill>
              <a:sysClr val="window" lastClr="FFFFFF"/>
            </a:solidFill>
            <a:latin typeface="Calibri" panose="020F0502020204030204"/>
            <a:ea typeface="+mn-ea"/>
            <a:cs typeface="+mn-cs"/>
          </a:endParaRPr>
        </a:p>
      </dgm:t>
    </dgm:pt>
    <dgm:pt modelId="{E0C895B1-634B-454F-9F79-E810C2F4276E}" type="pres">
      <dgm:prSet presAssocID="{FD1E0B28-AD2A-4907-90C7-CF6A9B13FEA7}" presName="cycle" presStyleCnt="0">
        <dgm:presLayoutVars>
          <dgm:dir/>
          <dgm:resizeHandles val="exact"/>
        </dgm:presLayoutVars>
      </dgm:prSet>
      <dgm:spPr/>
      <dgm:t>
        <a:bodyPr/>
        <a:lstStyle/>
        <a:p>
          <a:endParaRPr lang="ru-RU"/>
        </a:p>
      </dgm:t>
    </dgm:pt>
    <dgm:pt modelId="{3F20C8C7-EB1C-4FF7-A3DA-F30F99CE6D5D}" type="pres">
      <dgm:prSet presAssocID="{FE52FCA1-2073-4E2B-BDB9-28841AC3E479}" presName="node" presStyleLbl="node1" presStyleIdx="0" presStyleCnt="7" custScaleX="145869" custScaleY="157298" custRadScaleRad="6976" custRadScaleInc="-46113">
        <dgm:presLayoutVars>
          <dgm:bulletEnabled val="1"/>
        </dgm:presLayoutVars>
      </dgm:prSet>
      <dgm:spPr>
        <a:prstGeom prst="ellipse">
          <a:avLst/>
        </a:prstGeom>
      </dgm:spPr>
      <dgm:t>
        <a:bodyPr/>
        <a:lstStyle/>
        <a:p>
          <a:endParaRPr lang="ru-RU"/>
        </a:p>
      </dgm:t>
    </dgm:pt>
    <dgm:pt modelId="{810FDDC9-046B-4AFE-AF60-A623E772F6E3}" type="pres">
      <dgm:prSet presAssocID="{3FAB8931-AB8E-40ED-AE7E-72A65240D719}" presName="sibTrans" presStyleLbl="sibTrans2D1" presStyleIdx="0" presStyleCnt="7"/>
      <dgm:spPr>
        <a:prstGeom prst="rightArrow">
          <a:avLst>
            <a:gd name="adj1" fmla="val 60000"/>
            <a:gd name="adj2" fmla="val 50000"/>
          </a:avLst>
        </a:prstGeom>
      </dgm:spPr>
      <dgm:t>
        <a:bodyPr/>
        <a:lstStyle/>
        <a:p>
          <a:endParaRPr lang="ru-RU"/>
        </a:p>
      </dgm:t>
    </dgm:pt>
    <dgm:pt modelId="{673738B4-7641-4A5D-B4BB-67C918CC367F}" type="pres">
      <dgm:prSet presAssocID="{3FAB8931-AB8E-40ED-AE7E-72A65240D719}" presName="connectorText" presStyleLbl="sibTrans2D1" presStyleIdx="0" presStyleCnt="7"/>
      <dgm:spPr/>
      <dgm:t>
        <a:bodyPr/>
        <a:lstStyle/>
        <a:p>
          <a:endParaRPr lang="ru-RU"/>
        </a:p>
      </dgm:t>
    </dgm:pt>
    <dgm:pt modelId="{874F4D18-9ED1-40CF-B562-C5F72498F4F9}" type="pres">
      <dgm:prSet presAssocID="{0816DE65-810C-42D7-8D0B-DCA58FEC9B26}" presName="node" presStyleLbl="node1" presStyleIdx="1" presStyleCnt="7" custRadScaleRad="89612" custRadScaleInc="-110106">
        <dgm:presLayoutVars>
          <dgm:bulletEnabled val="1"/>
        </dgm:presLayoutVars>
      </dgm:prSet>
      <dgm:spPr>
        <a:prstGeom prst="ellipse">
          <a:avLst/>
        </a:prstGeom>
      </dgm:spPr>
      <dgm:t>
        <a:bodyPr/>
        <a:lstStyle/>
        <a:p>
          <a:endParaRPr lang="ru-RU"/>
        </a:p>
      </dgm:t>
    </dgm:pt>
    <dgm:pt modelId="{31384A2B-8783-42DA-840B-6F69594BA355}" type="pres">
      <dgm:prSet presAssocID="{7575B42B-DA75-4F77-AA7B-E4C7622C99B6}" presName="sibTrans" presStyleLbl="sibTrans2D1" presStyleIdx="1" presStyleCnt="7"/>
      <dgm:spPr>
        <a:prstGeom prst="rightArrow">
          <a:avLst>
            <a:gd name="adj1" fmla="val 60000"/>
            <a:gd name="adj2" fmla="val 50000"/>
          </a:avLst>
        </a:prstGeom>
      </dgm:spPr>
      <dgm:t>
        <a:bodyPr/>
        <a:lstStyle/>
        <a:p>
          <a:endParaRPr lang="ru-RU"/>
        </a:p>
      </dgm:t>
    </dgm:pt>
    <dgm:pt modelId="{9FC904E4-FF15-4B3E-998B-005C772E6099}" type="pres">
      <dgm:prSet presAssocID="{7575B42B-DA75-4F77-AA7B-E4C7622C99B6}" presName="connectorText" presStyleLbl="sibTrans2D1" presStyleIdx="1" presStyleCnt="7"/>
      <dgm:spPr/>
      <dgm:t>
        <a:bodyPr/>
        <a:lstStyle/>
        <a:p>
          <a:endParaRPr lang="ru-RU"/>
        </a:p>
      </dgm:t>
    </dgm:pt>
    <dgm:pt modelId="{980CA198-37AE-4AA6-A24B-977DEB5B20B2}" type="pres">
      <dgm:prSet presAssocID="{7416D47F-0E04-4F21-A74E-A205A44D4274}" presName="node" presStyleLbl="node1" presStyleIdx="2" presStyleCnt="7" custRadScaleRad="84242" custRadScaleInc="-70793">
        <dgm:presLayoutVars>
          <dgm:bulletEnabled val="1"/>
        </dgm:presLayoutVars>
      </dgm:prSet>
      <dgm:spPr>
        <a:prstGeom prst="ellipse">
          <a:avLst/>
        </a:prstGeom>
      </dgm:spPr>
      <dgm:t>
        <a:bodyPr/>
        <a:lstStyle/>
        <a:p>
          <a:endParaRPr lang="ru-RU"/>
        </a:p>
      </dgm:t>
    </dgm:pt>
    <dgm:pt modelId="{A95D5063-FCA0-4A06-8119-B95942BCC358}" type="pres">
      <dgm:prSet presAssocID="{50EE8B51-8A70-4602-9D77-B6FDB6B4F595}" presName="sibTrans" presStyleLbl="sibTrans2D1" presStyleIdx="2" presStyleCnt="7"/>
      <dgm:spPr>
        <a:prstGeom prst="rightArrow">
          <a:avLst>
            <a:gd name="adj1" fmla="val 60000"/>
            <a:gd name="adj2" fmla="val 50000"/>
          </a:avLst>
        </a:prstGeom>
      </dgm:spPr>
      <dgm:t>
        <a:bodyPr/>
        <a:lstStyle/>
        <a:p>
          <a:endParaRPr lang="ru-RU"/>
        </a:p>
      </dgm:t>
    </dgm:pt>
    <dgm:pt modelId="{965E5480-6D3C-425B-BFD0-1309411078A7}" type="pres">
      <dgm:prSet presAssocID="{50EE8B51-8A70-4602-9D77-B6FDB6B4F595}" presName="connectorText" presStyleLbl="sibTrans2D1" presStyleIdx="2" presStyleCnt="7"/>
      <dgm:spPr/>
      <dgm:t>
        <a:bodyPr/>
        <a:lstStyle/>
        <a:p>
          <a:endParaRPr lang="ru-RU"/>
        </a:p>
      </dgm:t>
    </dgm:pt>
    <dgm:pt modelId="{BE6F5C42-5B3D-49D9-9D56-22370CD37FCE}" type="pres">
      <dgm:prSet presAssocID="{D5472B33-0D1E-467D-A919-131271DD82B1}" presName="node" presStyleLbl="node1" presStyleIdx="3" presStyleCnt="7" custRadScaleRad="82933" custRadScaleInc="-29520">
        <dgm:presLayoutVars>
          <dgm:bulletEnabled val="1"/>
        </dgm:presLayoutVars>
      </dgm:prSet>
      <dgm:spPr>
        <a:prstGeom prst="ellipse">
          <a:avLst/>
        </a:prstGeom>
      </dgm:spPr>
      <dgm:t>
        <a:bodyPr/>
        <a:lstStyle/>
        <a:p>
          <a:endParaRPr lang="ru-RU"/>
        </a:p>
      </dgm:t>
    </dgm:pt>
    <dgm:pt modelId="{D338EC47-F810-4A42-9357-4E54F4FC6088}" type="pres">
      <dgm:prSet presAssocID="{95E4CDB7-E5F5-4439-A3E8-256E05885401}" presName="sibTrans" presStyleLbl="sibTrans2D1" presStyleIdx="3" presStyleCnt="7"/>
      <dgm:spPr>
        <a:prstGeom prst="rightArrow">
          <a:avLst>
            <a:gd name="adj1" fmla="val 60000"/>
            <a:gd name="adj2" fmla="val 50000"/>
          </a:avLst>
        </a:prstGeom>
      </dgm:spPr>
      <dgm:t>
        <a:bodyPr/>
        <a:lstStyle/>
        <a:p>
          <a:endParaRPr lang="ru-RU"/>
        </a:p>
      </dgm:t>
    </dgm:pt>
    <dgm:pt modelId="{CBF2E820-C954-47D9-B748-2EFC4EAEBBA5}" type="pres">
      <dgm:prSet presAssocID="{95E4CDB7-E5F5-4439-A3E8-256E05885401}" presName="connectorText" presStyleLbl="sibTrans2D1" presStyleIdx="3" presStyleCnt="7"/>
      <dgm:spPr/>
      <dgm:t>
        <a:bodyPr/>
        <a:lstStyle/>
        <a:p>
          <a:endParaRPr lang="ru-RU"/>
        </a:p>
      </dgm:t>
    </dgm:pt>
    <dgm:pt modelId="{BEEA27F2-CCDB-457D-B99A-491E47145B41}" type="pres">
      <dgm:prSet presAssocID="{91B74099-BC67-410D-875D-94A792744136}" presName="node" presStyleLbl="node1" presStyleIdx="4" presStyleCnt="7" custRadScaleRad="88840" custRadScaleInc="50584">
        <dgm:presLayoutVars>
          <dgm:bulletEnabled val="1"/>
        </dgm:presLayoutVars>
      </dgm:prSet>
      <dgm:spPr>
        <a:prstGeom prst="ellipse">
          <a:avLst/>
        </a:prstGeom>
      </dgm:spPr>
      <dgm:t>
        <a:bodyPr/>
        <a:lstStyle/>
        <a:p>
          <a:endParaRPr lang="ru-RU"/>
        </a:p>
      </dgm:t>
    </dgm:pt>
    <dgm:pt modelId="{577E7A63-3776-4CE6-BA76-1DB39D906E43}" type="pres">
      <dgm:prSet presAssocID="{1CE7E5B7-3640-4E92-9A4B-1B9D296B61E0}" presName="sibTrans" presStyleLbl="sibTrans2D1" presStyleIdx="4" presStyleCnt="7"/>
      <dgm:spPr>
        <a:prstGeom prst="rightArrow">
          <a:avLst>
            <a:gd name="adj1" fmla="val 60000"/>
            <a:gd name="adj2" fmla="val 50000"/>
          </a:avLst>
        </a:prstGeom>
      </dgm:spPr>
      <dgm:t>
        <a:bodyPr/>
        <a:lstStyle/>
        <a:p>
          <a:endParaRPr lang="ru-RU"/>
        </a:p>
      </dgm:t>
    </dgm:pt>
    <dgm:pt modelId="{F1390A9B-D5A5-46AC-ABA7-F09562495BBE}" type="pres">
      <dgm:prSet presAssocID="{1CE7E5B7-3640-4E92-9A4B-1B9D296B61E0}" presName="connectorText" presStyleLbl="sibTrans2D1" presStyleIdx="4" presStyleCnt="7"/>
      <dgm:spPr/>
      <dgm:t>
        <a:bodyPr/>
        <a:lstStyle/>
        <a:p>
          <a:endParaRPr lang="ru-RU"/>
        </a:p>
      </dgm:t>
    </dgm:pt>
    <dgm:pt modelId="{9A65E67A-0388-4027-950A-BC1549810821}" type="pres">
      <dgm:prSet presAssocID="{69EB554A-DC06-412B-9A95-295703648EAC}" presName="node" presStyleLbl="node1" presStyleIdx="5" presStyleCnt="7" custRadScaleRad="89071" custRadScaleInc="62254">
        <dgm:presLayoutVars>
          <dgm:bulletEnabled val="1"/>
        </dgm:presLayoutVars>
      </dgm:prSet>
      <dgm:spPr>
        <a:prstGeom prst="ellipse">
          <a:avLst/>
        </a:prstGeom>
      </dgm:spPr>
      <dgm:t>
        <a:bodyPr/>
        <a:lstStyle/>
        <a:p>
          <a:endParaRPr lang="ru-RU"/>
        </a:p>
      </dgm:t>
    </dgm:pt>
    <dgm:pt modelId="{AB0C0010-80C4-4189-BE65-7E01F57A7E2A}" type="pres">
      <dgm:prSet presAssocID="{A9F9D24C-1044-4144-8211-FF2C0AB5CB17}" presName="sibTrans" presStyleLbl="sibTrans2D1" presStyleIdx="5" presStyleCnt="7"/>
      <dgm:spPr>
        <a:prstGeom prst="rightArrow">
          <a:avLst>
            <a:gd name="adj1" fmla="val 60000"/>
            <a:gd name="adj2" fmla="val 50000"/>
          </a:avLst>
        </a:prstGeom>
      </dgm:spPr>
      <dgm:t>
        <a:bodyPr/>
        <a:lstStyle/>
        <a:p>
          <a:endParaRPr lang="ru-RU"/>
        </a:p>
      </dgm:t>
    </dgm:pt>
    <dgm:pt modelId="{6C483EB9-4FA1-4C14-8525-682125B1466B}" type="pres">
      <dgm:prSet presAssocID="{A9F9D24C-1044-4144-8211-FF2C0AB5CB17}" presName="connectorText" presStyleLbl="sibTrans2D1" presStyleIdx="5" presStyleCnt="7"/>
      <dgm:spPr/>
      <dgm:t>
        <a:bodyPr/>
        <a:lstStyle/>
        <a:p>
          <a:endParaRPr lang="ru-RU"/>
        </a:p>
      </dgm:t>
    </dgm:pt>
    <dgm:pt modelId="{3AAB097A-47E4-4A22-886E-BAE114508A52}" type="pres">
      <dgm:prSet presAssocID="{AA1A31AD-F823-41C6-8F29-3126E1416276}" presName="node" presStyleLbl="node1" presStyleIdx="6" presStyleCnt="7" custRadScaleRad="92691" custRadScaleInc="90390">
        <dgm:presLayoutVars>
          <dgm:bulletEnabled val="1"/>
        </dgm:presLayoutVars>
      </dgm:prSet>
      <dgm:spPr>
        <a:prstGeom prst="ellipse">
          <a:avLst/>
        </a:prstGeom>
      </dgm:spPr>
      <dgm:t>
        <a:bodyPr/>
        <a:lstStyle/>
        <a:p>
          <a:endParaRPr lang="ru-RU"/>
        </a:p>
      </dgm:t>
    </dgm:pt>
    <dgm:pt modelId="{83367E2B-7646-41CD-83D8-9BB43F6F3275}" type="pres">
      <dgm:prSet presAssocID="{12B6A20D-5036-45F0-ADB4-A99C0B8AF169}" presName="sibTrans" presStyleLbl="sibTrans2D1" presStyleIdx="6" presStyleCnt="7" custLinFactX="143932" custLinFactY="-61770" custLinFactNeighborX="200000" custLinFactNeighborY="-100000"/>
      <dgm:spPr>
        <a:prstGeom prst="rightArrow">
          <a:avLst>
            <a:gd name="adj1" fmla="val 60000"/>
            <a:gd name="adj2" fmla="val 50000"/>
          </a:avLst>
        </a:prstGeom>
      </dgm:spPr>
      <dgm:t>
        <a:bodyPr/>
        <a:lstStyle/>
        <a:p>
          <a:endParaRPr lang="ru-RU"/>
        </a:p>
      </dgm:t>
    </dgm:pt>
    <dgm:pt modelId="{67C26E3A-7F1B-4EC2-8D9A-2D9A1B19617B}" type="pres">
      <dgm:prSet presAssocID="{12B6A20D-5036-45F0-ADB4-A99C0B8AF169}" presName="connectorText" presStyleLbl="sibTrans2D1" presStyleIdx="6" presStyleCnt="7"/>
      <dgm:spPr/>
      <dgm:t>
        <a:bodyPr/>
        <a:lstStyle/>
        <a:p>
          <a:endParaRPr lang="ru-RU"/>
        </a:p>
      </dgm:t>
    </dgm:pt>
  </dgm:ptLst>
  <dgm:cxnLst>
    <dgm:cxn modelId="{BB0F7D3D-2E25-4086-B57D-49D9A7F79787}" type="presOf" srcId="{0816DE65-810C-42D7-8D0B-DCA58FEC9B26}" destId="{874F4D18-9ED1-40CF-B562-C5F72498F4F9}" srcOrd="0" destOrd="0" presId="urn:microsoft.com/office/officeart/2005/8/layout/cycle2"/>
    <dgm:cxn modelId="{8FA30F03-B40A-4949-9F1C-D3311E036178}" type="presOf" srcId="{3FAB8931-AB8E-40ED-AE7E-72A65240D719}" destId="{673738B4-7641-4A5D-B4BB-67C918CC367F}" srcOrd="1" destOrd="0" presId="urn:microsoft.com/office/officeart/2005/8/layout/cycle2"/>
    <dgm:cxn modelId="{8D22F70C-7DEF-4C1C-A9D0-A872466F4542}" type="presOf" srcId="{A9F9D24C-1044-4144-8211-FF2C0AB5CB17}" destId="{AB0C0010-80C4-4189-BE65-7E01F57A7E2A}" srcOrd="0" destOrd="0" presId="urn:microsoft.com/office/officeart/2005/8/layout/cycle2"/>
    <dgm:cxn modelId="{B66CE638-526E-4330-A35D-0F7815026607}" type="presOf" srcId="{3FAB8931-AB8E-40ED-AE7E-72A65240D719}" destId="{810FDDC9-046B-4AFE-AF60-A623E772F6E3}" srcOrd="0" destOrd="0" presId="urn:microsoft.com/office/officeart/2005/8/layout/cycle2"/>
    <dgm:cxn modelId="{1A739380-8092-402B-9D13-E2887A501990}" srcId="{FD1E0B28-AD2A-4907-90C7-CF6A9B13FEA7}" destId="{D5472B33-0D1E-467D-A919-131271DD82B1}" srcOrd="3" destOrd="0" parTransId="{DAEAEFF5-94D3-4ED6-8013-F3395497E6FF}" sibTransId="{95E4CDB7-E5F5-4439-A3E8-256E05885401}"/>
    <dgm:cxn modelId="{B1BE20F4-E05B-4F7C-823A-155C58566A1D}" srcId="{FD1E0B28-AD2A-4907-90C7-CF6A9B13FEA7}" destId="{0816DE65-810C-42D7-8D0B-DCA58FEC9B26}" srcOrd="1" destOrd="0" parTransId="{345419F7-A56E-4BE5-B063-C2ADC5A6544C}" sibTransId="{7575B42B-DA75-4F77-AA7B-E4C7622C99B6}"/>
    <dgm:cxn modelId="{ACD59945-0791-4855-A8ED-D0D762079CEC}" type="presOf" srcId="{FD1E0B28-AD2A-4907-90C7-CF6A9B13FEA7}" destId="{E0C895B1-634B-454F-9F79-E810C2F4276E}" srcOrd="0" destOrd="0" presId="urn:microsoft.com/office/officeart/2005/8/layout/cycle2"/>
    <dgm:cxn modelId="{6DB5E5A4-1503-40B4-8DE6-B49747867FB0}" type="presOf" srcId="{12B6A20D-5036-45F0-ADB4-A99C0B8AF169}" destId="{67C26E3A-7F1B-4EC2-8D9A-2D9A1B19617B}" srcOrd="1" destOrd="0" presId="urn:microsoft.com/office/officeart/2005/8/layout/cycle2"/>
    <dgm:cxn modelId="{7E574462-5751-4234-BFB9-746A2C834070}" srcId="{FD1E0B28-AD2A-4907-90C7-CF6A9B13FEA7}" destId="{AA1A31AD-F823-41C6-8F29-3126E1416276}" srcOrd="6" destOrd="0" parTransId="{7025BE00-39FC-4DD5-ADAB-DC94F0A49CE8}" sibTransId="{12B6A20D-5036-45F0-ADB4-A99C0B8AF169}"/>
    <dgm:cxn modelId="{5F7F3068-EB7A-48E8-A790-E15CB64851C8}" type="presOf" srcId="{12B6A20D-5036-45F0-ADB4-A99C0B8AF169}" destId="{83367E2B-7646-41CD-83D8-9BB43F6F3275}" srcOrd="0" destOrd="0" presId="urn:microsoft.com/office/officeart/2005/8/layout/cycle2"/>
    <dgm:cxn modelId="{AB48634B-955D-4865-ADEE-8F7318E99E3D}" type="presOf" srcId="{91B74099-BC67-410D-875D-94A792744136}" destId="{BEEA27F2-CCDB-457D-B99A-491E47145B41}" srcOrd="0" destOrd="0" presId="urn:microsoft.com/office/officeart/2005/8/layout/cycle2"/>
    <dgm:cxn modelId="{CF0E18D5-8EBC-4345-8865-DDA4F0A5AA45}" type="presOf" srcId="{A9F9D24C-1044-4144-8211-FF2C0AB5CB17}" destId="{6C483EB9-4FA1-4C14-8525-682125B1466B}" srcOrd="1" destOrd="0" presId="urn:microsoft.com/office/officeart/2005/8/layout/cycle2"/>
    <dgm:cxn modelId="{C3738879-B76E-43D5-AE40-8958F69F365B}" type="presOf" srcId="{95E4CDB7-E5F5-4439-A3E8-256E05885401}" destId="{CBF2E820-C954-47D9-B748-2EFC4EAEBBA5}" srcOrd="1" destOrd="0" presId="urn:microsoft.com/office/officeart/2005/8/layout/cycle2"/>
    <dgm:cxn modelId="{4D5F9E47-157E-4E03-AA08-399E0D62A4FE}" type="presOf" srcId="{FE52FCA1-2073-4E2B-BDB9-28841AC3E479}" destId="{3F20C8C7-EB1C-4FF7-A3DA-F30F99CE6D5D}" srcOrd="0" destOrd="0" presId="urn:microsoft.com/office/officeart/2005/8/layout/cycle2"/>
    <dgm:cxn modelId="{A47A1B74-7397-4798-B076-14423A7164CE}" type="presOf" srcId="{D5472B33-0D1E-467D-A919-131271DD82B1}" destId="{BE6F5C42-5B3D-49D9-9D56-22370CD37FCE}" srcOrd="0" destOrd="0" presId="urn:microsoft.com/office/officeart/2005/8/layout/cycle2"/>
    <dgm:cxn modelId="{3C1D8C6F-3FA8-45A2-9649-793E1872C2D5}" srcId="{FD1E0B28-AD2A-4907-90C7-CF6A9B13FEA7}" destId="{69EB554A-DC06-412B-9A95-295703648EAC}" srcOrd="5" destOrd="0" parTransId="{C8842187-BD18-4204-9D65-633586261D80}" sibTransId="{A9F9D24C-1044-4144-8211-FF2C0AB5CB17}"/>
    <dgm:cxn modelId="{D47C7FEF-5AA9-4AA6-8154-3C185B05F4D9}" type="presOf" srcId="{1CE7E5B7-3640-4E92-9A4B-1B9D296B61E0}" destId="{577E7A63-3776-4CE6-BA76-1DB39D906E43}" srcOrd="0" destOrd="0" presId="urn:microsoft.com/office/officeart/2005/8/layout/cycle2"/>
    <dgm:cxn modelId="{D5F48696-3A71-4A17-971C-D8B8776D1429}" srcId="{FD1E0B28-AD2A-4907-90C7-CF6A9B13FEA7}" destId="{7416D47F-0E04-4F21-A74E-A205A44D4274}" srcOrd="2" destOrd="0" parTransId="{0F624C89-18CD-4888-8B6B-899DB4FEEA19}" sibTransId="{50EE8B51-8A70-4602-9D77-B6FDB6B4F595}"/>
    <dgm:cxn modelId="{DC814CDD-60F2-4258-9940-5272FCCF4D00}" type="presOf" srcId="{50EE8B51-8A70-4602-9D77-B6FDB6B4F595}" destId="{965E5480-6D3C-425B-BFD0-1309411078A7}" srcOrd="1" destOrd="0" presId="urn:microsoft.com/office/officeart/2005/8/layout/cycle2"/>
    <dgm:cxn modelId="{55B8EEEE-2296-4A63-AB16-156A9B7A7352}" type="presOf" srcId="{7575B42B-DA75-4F77-AA7B-E4C7622C99B6}" destId="{9FC904E4-FF15-4B3E-998B-005C772E6099}" srcOrd="1" destOrd="0" presId="urn:microsoft.com/office/officeart/2005/8/layout/cycle2"/>
    <dgm:cxn modelId="{DA48A339-BCF2-44D8-93E7-D717B3338195}" type="presOf" srcId="{95E4CDB7-E5F5-4439-A3E8-256E05885401}" destId="{D338EC47-F810-4A42-9357-4E54F4FC6088}" srcOrd="0" destOrd="0" presId="urn:microsoft.com/office/officeart/2005/8/layout/cycle2"/>
    <dgm:cxn modelId="{E1ED11DA-BF55-4EA8-B375-4C8AE613265E}" srcId="{FD1E0B28-AD2A-4907-90C7-CF6A9B13FEA7}" destId="{91B74099-BC67-410D-875D-94A792744136}" srcOrd="4" destOrd="0" parTransId="{B6B3A189-B30B-4684-AF55-DF0444861882}" sibTransId="{1CE7E5B7-3640-4E92-9A4B-1B9D296B61E0}"/>
    <dgm:cxn modelId="{7A361492-9D43-473C-8A7B-6D63540A64A9}" type="presOf" srcId="{50EE8B51-8A70-4602-9D77-B6FDB6B4F595}" destId="{A95D5063-FCA0-4A06-8119-B95942BCC358}" srcOrd="0" destOrd="0" presId="urn:microsoft.com/office/officeart/2005/8/layout/cycle2"/>
    <dgm:cxn modelId="{EFA18EC4-3EA6-4534-931A-580667B66FA1}" type="presOf" srcId="{69EB554A-DC06-412B-9A95-295703648EAC}" destId="{9A65E67A-0388-4027-950A-BC1549810821}" srcOrd="0" destOrd="0" presId="urn:microsoft.com/office/officeart/2005/8/layout/cycle2"/>
    <dgm:cxn modelId="{0EB0A0EE-5195-492D-A1EE-BDCFFB7D0AD4}" srcId="{FD1E0B28-AD2A-4907-90C7-CF6A9B13FEA7}" destId="{FE52FCA1-2073-4E2B-BDB9-28841AC3E479}" srcOrd="0" destOrd="0" parTransId="{977627E5-E020-4257-ADCD-E523F6D7E470}" sibTransId="{3FAB8931-AB8E-40ED-AE7E-72A65240D719}"/>
    <dgm:cxn modelId="{4200CD46-6075-4942-826E-E37BB327F8A9}" type="presOf" srcId="{1CE7E5B7-3640-4E92-9A4B-1B9D296B61E0}" destId="{F1390A9B-D5A5-46AC-ABA7-F09562495BBE}" srcOrd="1" destOrd="0" presId="urn:microsoft.com/office/officeart/2005/8/layout/cycle2"/>
    <dgm:cxn modelId="{ADFD0723-BFE7-44C1-85A2-8B6EBDF16CCD}" type="presOf" srcId="{7416D47F-0E04-4F21-A74E-A205A44D4274}" destId="{980CA198-37AE-4AA6-A24B-977DEB5B20B2}" srcOrd="0" destOrd="0" presId="urn:microsoft.com/office/officeart/2005/8/layout/cycle2"/>
    <dgm:cxn modelId="{961580BA-4EDE-4C7E-8F2F-8C2923CF93AA}" type="presOf" srcId="{AA1A31AD-F823-41C6-8F29-3126E1416276}" destId="{3AAB097A-47E4-4A22-886E-BAE114508A52}" srcOrd="0" destOrd="0" presId="urn:microsoft.com/office/officeart/2005/8/layout/cycle2"/>
    <dgm:cxn modelId="{4454CBFD-63C9-431F-8ACF-FBB86F51428D}" type="presOf" srcId="{7575B42B-DA75-4F77-AA7B-E4C7622C99B6}" destId="{31384A2B-8783-42DA-840B-6F69594BA355}" srcOrd="0" destOrd="0" presId="urn:microsoft.com/office/officeart/2005/8/layout/cycle2"/>
    <dgm:cxn modelId="{377A7D1B-238E-43D9-BF98-ECCDB62B8260}" type="presParOf" srcId="{E0C895B1-634B-454F-9F79-E810C2F4276E}" destId="{3F20C8C7-EB1C-4FF7-A3DA-F30F99CE6D5D}" srcOrd="0" destOrd="0" presId="urn:microsoft.com/office/officeart/2005/8/layout/cycle2"/>
    <dgm:cxn modelId="{9DF5FBAB-E657-445A-AF1F-A55D7BDF59A7}" type="presParOf" srcId="{E0C895B1-634B-454F-9F79-E810C2F4276E}" destId="{810FDDC9-046B-4AFE-AF60-A623E772F6E3}" srcOrd="1" destOrd="0" presId="urn:microsoft.com/office/officeart/2005/8/layout/cycle2"/>
    <dgm:cxn modelId="{719003E3-B108-4E99-979C-7352D2B72A91}" type="presParOf" srcId="{810FDDC9-046B-4AFE-AF60-A623E772F6E3}" destId="{673738B4-7641-4A5D-B4BB-67C918CC367F}" srcOrd="0" destOrd="0" presId="urn:microsoft.com/office/officeart/2005/8/layout/cycle2"/>
    <dgm:cxn modelId="{843295B6-2BA1-4CA4-AC7E-317757BA6B5B}" type="presParOf" srcId="{E0C895B1-634B-454F-9F79-E810C2F4276E}" destId="{874F4D18-9ED1-40CF-B562-C5F72498F4F9}" srcOrd="2" destOrd="0" presId="urn:microsoft.com/office/officeart/2005/8/layout/cycle2"/>
    <dgm:cxn modelId="{E3B7AB0E-12AA-4304-9287-DA0AAD35D81C}" type="presParOf" srcId="{E0C895B1-634B-454F-9F79-E810C2F4276E}" destId="{31384A2B-8783-42DA-840B-6F69594BA355}" srcOrd="3" destOrd="0" presId="urn:microsoft.com/office/officeart/2005/8/layout/cycle2"/>
    <dgm:cxn modelId="{6C6A6323-C514-4669-B302-BB1ECADDDFF9}" type="presParOf" srcId="{31384A2B-8783-42DA-840B-6F69594BA355}" destId="{9FC904E4-FF15-4B3E-998B-005C772E6099}" srcOrd="0" destOrd="0" presId="urn:microsoft.com/office/officeart/2005/8/layout/cycle2"/>
    <dgm:cxn modelId="{34FBB8E1-4AF8-4D82-BD87-23B570A1E4C6}" type="presParOf" srcId="{E0C895B1-634B-454F-9F79-E810C2F4276E}" destId="{980CA198-37AE-4AA6-A24B-977DEB5B20B2}" srcOrd="4" destOrd="0" presId="urn:microsoft.com/office/officeart/2005/8/layout/cycle2"/>
    <dgm:cxn modelId="{134028A3-2A4D-45E2-B439-3E9F58DE771D}" type="presParOf" srcId="{E0C895B1-634B-454F-9F79-E810C2F4276E}" destId="{A95D5063-FCA0-4A06-8119-B95942BCC358}" srcOrd="5" destOrd="0" presId="urn:microsoft.com/office/officeart/2005/8/layout/cycle2"/>
    <dgm:cxn modelId="{EF7579C3-20F6-4D49-806F-C21D6C63404F}" type="presParOf" srcId="{A95D5063-FCA0-4A06-8119-B95942BCC358}" destId="{965E5480-6D3C-425B-BFD0-1309411078A7}" srcOrd="0" destOrd="0" presId="urn:microsoft.com/office/officeart/2005/8/layout/cycle2"/>
    <dgm:cxn modelId="{1FBF688E-0FE4-41C0-8294-C714BECDE938}" type="presParOf" srcId="{E0C895B1-634B-454F-9F79-E810C2F4276E}" destId="{BE6F5C42-5B3D-49D9-9D56-22370CD37FCE}" srcOrd="6" destOrd="0" presId="urn:microsoft.com/office/officeart/2005/8/layout/cycle2"/>
    <dgm:cxn modelId="{1E84D201-65B9-4374-8FFE-762BC4E952F8}" type="presParOf" srcId="{E0C895B1-634B-454F-9F79-E810C2F4276E}" destId="{D338EC47-F810-4A42-9357-4E54F4FC6088}" srcOrd="7" destOrd="0" presId="urn:microsoft.com/office/officeart/2005/8/layout/cycle2"/>
    <dgm:cxn modelId="{354CE565-3D53-49B2-A584-28642873FE69}" type="presParOf" srcId="{D338EC47-F810-4A42-9357-4E54F4FC6088}" destId="{CBF2E820-C954-47D9-B748-2EFC4EAEBBA5}" srcOrd="0" destOrd="0" presId="urn:microsoft.com/office/officeart/2005/8/layout/cycle2"/>
    <dgm:cxn modelId="{E17291F3-AEB0-4F6A-865D-959BDFE2E5AE}" type="presParOf" srcId="{E0C895B1-634B-454F-9F79-E810C2F4276E}" destId="{BEEA27F2-CCDB-457D-B99A-491E47145B41}" srcOrd="8" destOrd="0" presId="urn:microsoft.com/office/officeart/2005/8/layout/cycle2"/>
    <dgm:cxn modelId="{25914634-AE10-47BF-8DDC-933062C55355}" type="presParOf" srcId="{E0C895B1-634B-454F-9F79-E810C2F4276E}" destId="{577E7A63-3776-4CE6-BA76-1DB39D906E43}" srcOrd="9" destOrd="0" presId="urn:microsoft.com/office/officeart/2005/8/layout/cycle2"/>
    <dgm:cxn modelId="{62105E62-9B20-4910-A962-3AF9FCC9ACAD}" type="presParOf" srcId="{577E7A63-3776-4CE6-BA76-1DB39D906E43}" destId="{F1390A9B-D5A5-46AC-ABA7-F09562495BBE}" srcOrd="0" destOrd="0" presId="urn:microsoft.com/office/officeart/2005/8/layout/cycle2"/>
    <dgm:cxn modelId="{241DA35B-0676-4D77-8644-08C5BBAEC6EE}" type="presParOf" srcId="{E0C895B1-634B-454F-9F79-E810C2F4276E}" destId="{9A65E67A-0388-4027-950A-BC1549810821}" srcOrd="10" destOrd="0" presId="urn:microsoft.com/office/officeart/2005/8/layout/cycle2"/>
    <dgm:cxn modelId="{A677FD42-C37C-436C-8BBE-FFE681E1AEA5}" type="presParOf" srcId="{E0C895B1-634B-454F-9F79-E810C2F4276E}" destId="{AB0C0010-80C4-4189-BE65-7E01F57A7E2A}" srcOrd="11" destOrd="0" presId="urn:microsoft.com/office/officeart/2005/8/layout/cycle2"/>
    <dgm:cxn modelId="{FF6986EC-4669-416D-AA46-972DFCB8E950}" type="presParOf" srcId="{AB0C0010-80C4-4189-BE65-7E01F57A7E2A}" destId="{6C483EB9-4FA1-4C14-8525-682125B1466B}" srcOrd="0" destOrd="0" presId="urn:microsoft.com/office/officeart/2005/8/layout/cycle2"/>
    <dgm:cxn modelId="{C09097D5-AB96-4954-8651-BD559E66E67B}" type="presParOf" srcId="{E0C895B1-634B-454F-9F79-E810C2F4276E}" destId="{3AAB097A-47E4-4A22-886E-BAE114508A52}" srcOrd="12" destOrd="0" presId="urn:microsoft.com/office/officeart/2005/8/layout/cycle2"/>
    <dgm:cxn modelId="{9251D561-3EF3-4BE4-AC7D-27E191A5CE5B}" type="presParOf" srcId="{E0C895B1-634B-454F-9F79-E810C2F4276E}" destId="{83367E2B-7646-41CD-83D8-9BB43F6F3275}" srcOrd="13" destOrd="0" presId="urn:microsoft.com/office/officeart/2005/8/layout/cycle2"/>
    <dgm:cxn modelId="{FFDAA22D-8192-4773-8876-7051DD151EC5}" type="presParOf" srcId="{83367E2B-7646-41CD-83D8-9BB43F6F3275}" destId="{67C26E3A-7F1B-4EC2-8D9A-2D9A1B19617B}"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F6A311-E698-4290-8235-E55C50842494}">
      <dsp:nvSpPr>
        <dsp:cNvPr id="0" name=""/>
        <dsp:cNvSpPr/>
      </dsp:nvSpPr>
      <dsp:spPr>
        <a:xfrm>
          <a:off x="0" y="470217"/>
          <a:ext cx="3143249" cy="1885950"/>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uz-Cyrl-UZ" sz="2100" kern="1200"/>
            <a:t>ўқувчиларнинг билимларни ўзлаштиришдаги мустақиллигини  ривожлантиради</a:t>
          </a:r>
          <a:endParaRPr lang="ru-RU" sz="2100" kern="1200"/>
        </a:p>
      </dsp:txBody>
      <dsp:txXfrm>
        <a:off x="0" y="470217"/>
        <a:ext cx="3143249" cy="1885950"/>
      </dsp:txXfrm>
    </dsp:sp>
    <dsp:sp modelId="{46F23FFF-5DAB-4E6C-A9CE-C36EEBAD6ADB}">
      <dsp:nvSpPr>
        <dsp:cNvPr id="0" name=""/>
        <dsp:cNvSpPr/>
      </dsp:nvSpPr>
      <dsp:spPr>
        <a:xfrm>
          <a:off x="3457575" y="470217"/>
          <a:ext cx="3143249" cy="1885950"/>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uz-Cyrl-UZ" sz="2100" kern="1200"/>
            <a:t>билимларни ўзлаштиришга бўлган  қизиқиш ортади.</a:t>
          </a:r>
          <a:endParaRPr lang="ru-RU" sz="2100" kern="1200"/>
        </a:p>
      </dsp:txBody>
      <dsp:txXfrm>
        <a:off x="3457575" y="470217"/>
        <a:ext cx="3143249" cy="1885950"/>
      </dsp:txXfrm>
    </dsp:sp>
    <dsp:sp modelId="{E6175CE6-8AE3-4929-BC98-D98098A4E760}">
      <dsp:nvSpPr>
        <dsp:cNvPr id="0" name=""/>
        <dsp:cNvSpPr/>
      </dsp:nvSpPr>
      <dsp:spPr>
        <a:xfrm>
          <a:off x="6915149" y="470217"/>
          <a:ext cx="3143249" cy="1885950"/>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uz-Cyrl-UZ" sz="2100" kern="1200"/>
            <a:t>* ўқувчилар орасида   мавзунинг ўзлаштиришга оид ўзаро алоқлар  кучаяди.</a:t>
          </a:r>
          <a:endParaRPr lang="ru-RU" sz="2100" kern="1200"/>
        </a:p>
      </dsp:txBody>
      <dsp:txXfrm>
        <a:off x="6915149" y="470217"/>
        <a:ext cx="3143249" cy="1885950"/>
      </dsp:txXfrm>
    </dsp:sp>
    <dsp:sp modelId="{BB51EF68-F793-48F3-BA38-54D3EE03FFBC}">
      <dsp:nvSpPr>
        <dsp:cNvPr id="0" name=""/>
        <dsp:cNvSpPr/>
      </dsp:nvSpPr>
      <dsp:spPr>
        <a:xfrm>
          <a:off x="1728787" y="2670492"/>
          <a:ext cx="3143249" cy="1885950"/>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uz-Cyrl-UZ" sz="2100" kern="1200"/>
            <a:t>ўқувчилар  ўрганилаётган мавзуни нечоғлик ўзлаштириб олганликларини ўзлари баҳолайдилар</a:t>
          </a:r>
          <a:endParaRPr lang="ru-RU" sz="2100" kern="1200"/>
        </a:p>
      </dsp:txBody>
      <dsp:txXfrm>
        <a:off x="1728787" y="2670492"/>
        <a:ext cx="3143249" cy="1885950"/>
      </dsp:txXfrm>
    </dsp:sp>
    <dsp:sp modelId="{37836E69-1194-45AD-AB5A-248E85BA0C12}">
      <dsp:nvSpPr>
        <dsp:cNvPr id="0" name=""/>
        <dsp:cNvSpPr/>
      </dsp:nvSpPr>
      <dsp:spPr>
        <a:xfrm>
          <a:off x="5186362" y="2670492"/>
          <a:ext cx="3143249" cy="1885950"/>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uz-Cyrl-UZ" sz="2100" kern="1200"/>
            <a:t>билимларни эгаллашда ишончлари ортади. </a:t>
          </a:r>
          <a:endParaRPr lang="ru-RU" sz="2100" kern="1200"/>
        </a:p>
      </dsp:txBody>
      <dsp:txXfrm>
        <a:off x="5186362" y="2670492"/>
        <a:ext cx="3143249" cy="1885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0C8C7-EB1C-4FF7-A3DA-F30F99CE6D5D}">
      <dsp:nvSpPr>
        <dsp:cNvPr id="0" name=""/>
        <dsp:cNvSpPr/>
      </dsp:nvSpPr>
      <dsp:spPr>
        <a:xfrm>
          <a:off x="3589337" y="1693698"/>
          <a:ext cx="1679575" cy="1811172"/>
        </a:xfrm>
        <a:prstGeom prst="ellipse">
          <a:avLst/>
        </a:prstGeom>
        <a:solidFill>
          <a:srgbClr val="C0504D">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Ҳашаротларнинг</a:t>
          </a: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аҳамияти</a:t>
          </a:r>
          <a:endParaRPr lang="ru-RU" sz="1200" kern="1200" dirty="0">
            <a:solidFill>
              <a:sysClr val="window" lastClr="FFFFFF"/>
            </a:solidFill>
            <a:latin typeface="Calibri" panose="020F0502020204030204"/>
            <a:ea typeface="+mn-ea"/>
            <a:cs typeface="+mn-cs"/>
          </a:endParaRPr>
        </a:p>
      </dsp:txBody>
      <dsp:txXfrm>
        <a:off x="3835305" y="1958938"/>
        <a:ext cx="1187639" cy="1280692"/>
      </dsp:txXfrm>
    </dsp:sp>
    <dsp:sp modelId="{810FDDC9-046B-4AFE-AF60-A623E772F6E3}">
      <dsp:nvSpPr>
        <dsp:cNvPr id="0" name=""/>
        <dsp:cNvSpPr/>
      </dsp:nvSpPr>
      <dsp:spPr>
        <a:xfrm rot="17750660">
          <a:off x="4806849" y="1512058"/>
          <a:ext cx="109567" cy="388606"/>
        </a:xfrm>
        <a:prstGeom prst="rightArrow">
          <a:avLst>
            <a:gd name="adj1" fmla="val 60000"/>
            <a:gd name="adj2" fmla="val 50000"/>
          </a:avLst>
        </a:prstGeom>
        <a:solidFill>
          <a:srgbClr val="C0504D">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u-RU" sz="1600" kern="1200">
            <a:solidFill>
              <a:sysClr val="window" lastClr="FFFFFF"/>
            </a:solidFill>
            <a:latin typeface="Calibri" panose="020F0502020204030204"/>
            <a:ea typeface="+mn-ea"/>
            <a:cs typeface="+mn-cs"/>
          </a:endParaRPr>
        </a:p>
      </dsp:txBody>
      <dsp:txXfrm>
        <a:off x="4816120" y="1604570"/>
        <a:ext cx="76697" cy="233164"/>
      </dsp:txXfrm>
    </dsp:sp>
    <dsp:sp modelId="{874F4D18-9ED1-40CF-B562-C5F72498F4F9}">
      <dsp:nvSpPr>
        <dsp:cNvPr id="0" name=""/>
        <dsp:cNvSpPr/>
      </dsp:nvSpPr>
      <dsp:spPr>
        <a:xfrm>
          <a:off x="4583300" y="516698"/>
          <a:ext cx="1151427" cy="1151427"/>
        </a:xfrm>
        <a:prstGeom prst="ellipse">
          <a:avLst/>
        </a:prstGeom>
        <a:solidFill>
          <a:srgbClr val="9BBB59">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Табиатдаги</a:t>
          </a: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аҳамияти</a:t>
          </a:r>
          <a:endParaRPr lang="ru-RU" sz="1200" kern="1200" dirty="0">
            <a:solidFill>
              <a:sysClr val="window" lastClr="FFFFFF"/>
            </a:solidFill>
            <a:latin typeface="Calibri" panose="020F0502020204030204"/>
            <a:ea typeface="+mn-ea"/>
            <a:cs typeface="+mn-cs"/>
          </a:endParaRPr>
        </a:p>
      </dsp:txBody>
      <dsp:txXfrm>
        <a:off x="4751923" y="685321"/>
        <a:ext cx="814181" cy="814181"/>
      </dsp:txXfrm>
    </dsp:sp>
    <dsp:sp modelId="{31384A2B-8783-42DA-840B-6F69594BA355}">
      <dsp:nvSpPr>
        <dsp:cNvPr id="0" name=""/>
        <dsp:cNvSpPr/>
      </dsp:nvSpPr>
      <dsp:spPr>
        <a:xfrm rot="3411253">
          <a:off x="5473913" y="1633514"/>
          <a:ext cx="330687" cy="388606"/>
        </a:xfrm>
        <a:prstGeom prst="rightArrow">
          <a:avLst>
            <a:gd name="adj1" fmla="val 60000"/>
            <a:gd name="adj2" fmla="val 50000"/>
          </a:avLst>
        </a:prstGeom>
        <a:solidFill>
          <a:srgbClr val="9BBB59">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u-RU" sz="1600" kern="1200">
            <a:solidFill>
              <a:sysClr val="window" lastClr="FFFFFF"/>
            </a:solidFill>
            <a:latin typeface="Calibri" panose="020F0502020204030204"/>
            <a:ea typeface="+mn-ea"/>
            <a:cs typeface="+mn-cs"/>
          </a:endParaRPr>
        </a:p>
      </dsp:txBody>
      <dsp:txXfrm>
        <a:off x="5496395" y="1669703"/>
        <a:ext cx="231481" cy="233164"/>
      </dsp:txXfrm>
    </dsp:sp>
    <dsp:sp modelId="{980CA198-37AE-4AA6-A24B-977DEB5B20B2}">
      <dsp:nvSpPr>
        <dsp:cNvPr id="0" name=""/>
        <dsp:cNvSpPr/>
      </dsp:nvSpPr>
      <dsp:spPr>
        <a:xfrm>
          <a:off x="5554020" y="2003181"/>
          <a:ext cx="1151427" cy="1151427"/>
        </a:xfrm>
        <a:prstGeom prst="ellipse">
          <a:avLst/>
        </a:prstGeom>
        <a:solidFill>
          <a:srgbClr val="8064A2">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ru-RU" sz="900" kern="1200" dirty="0">
              <a:solidFill>
                <a:sysClr val="window" lastClr="FFFFFF"/>
              </a:solidFill>
              <a:latin typeface="Calibri" panose="020F0502020204030204"/>
              <a:ea typeface="+mn-ea"/>
              <a:cs typeface="+mn-cs"/>
            </a:rPr>
            <a:t> </a:t>
          </a:r>
          <a:r>
            <a:rPr lang="ru-RU" sz="900" kern="1200" dirty="0" err="1">
              <a:solidFill>
                <a:sysClr val="window" lastClr="FFFFFF"/>
              </a:solidFill>
              <a:latin typeface="Calibri" panose="020F0502020204030204"/>
              <a:ea typeface="+mn-ea"/>
              <a:cs typeface="+mn-cs"/>
            </a:rPr>
            <a:t>Гулларни</a:t>
          </a:r>
          <a:r>
            <a:rPr lang="ru-RU" sz="900" kern="1200" dirty="0">
              <a:solidFill>
                <a:sysClr val="window" lastClr="FFFFFF"/>
              </a:solidFill>
              <a:latin typeface="Calibri" panose="020F0502020204030204"/>
              <a:ea typeface="+mn-ea"/>
              <a:cs typeface="+mn-cs"/>
            </a:rPr>
            <a:t> </a:t>
          </a:r>
          <a:r>
            <a:rPr lang="ru-RU" sz="900" kern="1200" dirty="0" err="1">
              <a:solidFill>
                <a:sysClr val="window" lastClr="FFFFFF"/>
              </a:solidFill>
              <a:latin typeface="Calibri" panose="020F0502020204030204"/>
              <a:ea typeface="+mn-ea"/>
              <a:cs typeface="+mn-cs"/>
            </a:rPr>
            <a:t>чанглатувчиликлари</a:t>
          </a:r>
          <a:endParaRPr lang="ru-RU" sz="1200" kern="1200" dirty="0">
            <a:solidFill>
              <a:sysClr val="window" lastClr="FFFFFF"/>
            </a:solidFill>
            <a:latin typeface="Calibri" panose="020F0502020204030204"/>
            <a:ea typeface="+mn-ea"/>
            <a:cs typeface="+mn-cs"/>
          </a:endParaRPr>
        </a:p>
      </dsp:txBody>
      <dsp:txXfrm>
        <a:off x="5722643" y="2171804"/>
        <a:ext cx="814181" cy="814181"/>
      </dsp:txXfrm>
    </dsp:sp>
    <dsp:sp modelId="{A95D5063-FCA0-4A06-8119-B95942BCC358}">
      <dsp:nvSpPr>
        <dsp:cNvPr id="0" name=""/>
        <dsp:cNvSpPr/>
      </dsp:nvSpPr>
      <dsp:spPr>
        <a:xfrm rot="6985202">
          <a:off x="5601358" y="3146086"/>
          <a:ext cx="300067" cy="388606"/>
        </a:xfrm>
        <a:prstGeom prst="rightArrow">
          <a:avLst>
            <a:gd name="adj1" fmla="val 60000"/>
            <a:gd name="adj2" fmla="val 50000"/>
          </a:avLst>
        </a:prstGeom>
        <a:solidFill>
          <a:srgbClr val="8064A2">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u-RU" sz="1600" kern="1200">
            <a:solidFill>
              <a:sysClr val="window" lastClr="FFFFFF"/>
            </a:solidFill>
            <a:latin typeface="Calibri" panose="020F0502020204030204"/>
            <a:ea typeface="+mn-ea"/>
            <a:cs typeface="+mn-cs"/>
          </a:endParaRPr>
        </a:p>
      </dsp:txBody>
      <dsp:txXfrm rot="10800000">
        <a:off x="5666395" y="3183498"/>
        <a:ext cx="210047" cy="233164"/>
      </dsp:txXfrm>
    </dsp:sp>
    <dsp:sp modelId="{BE6F5C42-5B3D-49D9-9D56-22370CD37FCE}">
      <dsp:nvSpPr>
        <dsp:cNvPr id="0" name=""/>
        <dsp:cNvSpPr/>
      </dsp:nvSpPr>
      <dsp:spPr>
        <a:xfrm>
          <a:off x="4789780" y="3541381"/>
          <a:ext cx="1151427" cy="1151427"/>
        </a:xfrm>
        <a:prstGeom prst="ellipse">
          <a:avLst/>
        </a:prstGeom>
        <a:solidFill>
          <a:srgbClr val="4BACC6">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Табиат</a:t>
          </a: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санитарлари</a:t>
          </a: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эканликлари</a:t>
          </a:r>
          <a:endParaRPr lang="ru-RU" sz="600" kern="1200" dirty="0">
            <a:solidFill>
              <a:sysClr val="window" lastClr="FFFFFF"/>
            </a:solidFill>
            <a:latin typeface="Calibri" panose="020F0502020204030204"/>
            <a:ea typeface="+mn-ea"/>
            <a:cs typeface="+mn-cs"/>
          </a:endParaRPr>
        </a:p>
      </dsp:txBody>
      <dsp:txXfrm>
        <a:off x="4958403" y="3710004"/>
        <a:ext cx="814181" cy="814181"/>
      </dsp:txXfrm>
    </dsp:sp>
    <dsp:sp modelId="{D338EC47-F810-4A42-9357-4E54F4FC6088}">
      <dsp:nvSpPr>
        <dsp:cNvPr id="0" name=""/>
        <dsp:cNvSpPr/>
      </dsp:nvSpPr>
      <dsp:spPr>
        <a:xfrm rot="10799981">
          <a:off x="4141635" y="3922797"/>
          <a:ext cx="458022" cy="388606"/>
        </a:xfrm>
        <a:prstGeom prst="rightArrow">
          <a:avLst>
            <a:gd name="adj1" fmla="val 60000"/>
            <a:gd name="adj2" fmla="val 50000"/>
          </a:avLst>
        </a:prstGeom>
        <a:solidFill>
          <a:srgbClr val="4BACC6">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u-RU" sz="1600" kern="1200">
            <a:solidFill>
              <a:sysClr val="window" lastClr="FFFFFF"/>
            </a:solidFill>
            <a:latin typeface="Calibri" panose="020F0502020204030204"/>
            <a:ea typeface="+mn-ea"/>
            <a:cs typeface="+mn-cs"/>
          </a:endParaRPr>
        </a:p>
      </dsp:txBody>
      <dsp:txXfrm rot="10800000">
        <a:off x="4258217" y="4000518"/>
        <a:ext cx="341440" cy="233164"/>
      </dsp:txXfrm>
    </dsp:sp>
    <dsp:sp modelId="{BEEA27F2-CCDB-457D-B99A-491E47145B41}">
      <dsp:nvSpPr>
        <dsp:cNvPr id="0" name=""/>
        <dsp:cNvSpPr/>
      </dsp:nvSpPr>
      <dsp:spPr>
        <a:xfrm>
          <a:off x="2774160" y="3541393"/>
          <a:ext cx="1151427" cy="1151427"/>
        </a:xfrm>
        <a:prstGeom prst="ellipse">
          <a:avLst/>
        </a:prstGeom>
        <a:solidFill>
          <a:srgbClr val="F79646">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Инсонлар</a:t>
          </a: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ҳаётидаги</a:t>
          </a: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аҳамиятлари</a:t>
          </a:r>
          <a:endParaRPr lang="ru-RU" sz="1200" kern="1200" dirty="0">
            <a:solidFill>
              <a:sysClr val="window" lastClr="FFFFFF"/>
            </a:solidFill>
            <a:latin typeface="Calibri" panose="020F0502020204030204"/>
            <a:ea typeface="+mn-ea"/>
            <a:cs typeface="+mn-cs"/>
          </a:endParaRPr>
        </a:p>
      </dsp:txBody>
      <dsp:txXfrm>
        <a:off x="2942783" y="3710016"/>
        <a:ext cx="814181" cy="814181"/>
      </dsp:txXfrm>
    </dsp:sp>
    <dsp:sp modelId="{577E7A63-3776-4CE6-BA76-1DB39D906E43}">
      <dsp:nvSpPr>
        <dsp:cNvPr id="0" name=""/>
        <dsp:cNvSpPr/>
      </dsp:nvSpPr>
      <dsp:spPr>
        <a:xfrm rot="14747499">
          <a:off x="2895528" y="3189577"/>
          <a:ext cx="249383" cy="388606"/>
        </a:xfrm>
        <a:prstGeom prst="rightArrow">
          <a:avLst>
            <a:gd name="adj1" fmla="val 60000"/>
            <a:gd name="adj2" fmla="val 50000"/>
          </a:avLst>
        </a:prstGeom>
        <a:solidFill>
          <a:srgbClr val="F79646">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u-RU" sz="1600" kern="1200">
            <a:solidFill>
              <a:sysClr val="window" lastClr="FFFFFF"/>
            </a:solidFill>
            <a:latin typeface="Calibri" panose="020F0502020204030204"/>
            <a:ea typeface="+mn-ea"/>
            <a:cs typeface="+mn-cs"/>
          </a:endParaRPr>
        </a:p>
      </dsp:txBody>
      <dsp:txXfrm rot="10800000">
        <a:off x="2948275" y="3301416"/>
        <a:ext cx="174568" cy="233164"/>
      </dsp:txXfrm>
    </dsp:sp>
    <dsp:sp modelId="{9A65E67A-0388-4027-950A-BC1549810821}">
      <dsp:nvSpPr>
        <dsp:cNvPr id="0" name=""/>
        <dsp:cNvSpPr/>
      </dsp:nvSpPr>
      <dsp:spPr>
        <a:xfrm>
          <a:off x="2109065" y="2062066"/>
          <a:ext cx="1151427" cy="1151427"/>
        </a:xfrm>
        <a:prstGeom prst="ellipse">
          <a:avLst/>
        </a:prstGeom>
        <a:solidFill>
          <a:srgbClr val="C0504D">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ru-RU" sz="1200" kern="1200">
              <a:solidFill>
                <a:sysClr val="window" lastClr="FFFFFF"/>
              </a:solidFill>
              <a:latin typeface="Calibri" panose="020F0502020204030204"/>
              <a:ea typeface="+mn-ea"/>
              <a:cs typeface="+mn-cs"/>
            </a:rPr>
            <a:t>  Иқтисодий</a:t>
          </a:r>
        </a:p>
      </dsp:txBody>
      <dsp:txXfrm>
        <a:off x="2277688" y="2230689"/>
        <a:ext cx="814181" cy="814181"/>
      </dsp:txXfrm>
    </dsp:sp>
    <dsp:sp modelId="{AB0C0010-80C4-4189-BE65-7E01F57A7E2A}">
      <dsp:nvSpPr>
        <dsp:cNvPr id="0" name=""/>
        <dsp:cNvSpPr/>
      </dsp:nvSpPr>
      <dsp:spPr>
        <a:xfrm rot="18027171">
          <a:off x="2964581" y="1686020"/>
          <a:ext cx="331067" cy="388606"/>
        </a:xfrm>
        <a:prstGeom prst="rightArrow">
          <a:avLst>
            <a:gd name="adj1" fmla="val 60000"/>
            <a:gd name="adj2" fmla="val 50000"/>
          </a:avLst>
        </a:prstGeom>
        <a:solidFill>
          <a:srgbClr val="C0504D">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u-RU" sz="1600" kern="1200">
            <a:solidFill>
              <a:sysClr val="window" lastClr="FFFFFF"/>
            </a:solidFill>
            <a:latin typeface="Calibri" panose="020F0502020204030204"/>
            <a:ea typeface="+mn-ea"/>
            <a:cs typeface="+mn-cs"/>
          </a:endParaRPr>
        </a:p>
      </dsp:txBody>
      <dsp:txXfrm>
        <a:off x="2989072" y="1806550"/>
        <a:ext cx="231747" cy="233164"/>
      </dsp:txXfrm>
    </dsp:sp>
    <dsp:sp modelId="{3AAB097A-47E4-4A22-886E-BAE114508A52}">
      <dsp:nvSpPr>
        <dsp:cNvPr id="0" name=""/>
        <dsp:cNvSpPr/>
      </dsp:nvSpPr>
      <dsp:spPr>
        <a:xfrm>
          <a:off x="3009235" y="531000"/>
          <a:ext cx="1151427" cy="1151427"/>
        </a:xfrm>
        <a:prstGeom prst="ellipse">
          <a:avLst/>
        </a:prstGeom>
        <a:solidFill>
          <a:srgbClr val="9BBB59">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Табиатда</a:t>
          </a: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озуқа</a:t>
          </a: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занжири</a:t>
          </a:r>
          <a:r>
            <a:rPr lang="ru-RU" sz="1200" kern="1200" dirty="0">
              <a:solidFill>
                <a:sysClr val="window" lastClr="FFFFFF"/>
              </a:solidFill>
              <a:latin typeface="Calibri" panose="020F0502020204030204"/>
              <a:ea typeface="+mn-ea"/>
              <a:cs typeface="+mn-cs"/>
            </a:rPr>
            <a:t> </a:t>
          </a:r>
          <a:r>
            <a:rPr lang="ru-RU" sz="1200" kern="1200" dirty="0" err="1">
              <a:solidFill>
                <a:sysClr val="window" lastClr="FFFFFF"/>
              </a:solidFill>
              <a:latin typeface="Calibri" panose="020F0502020204030204"/>
              <a:ea typeface="+mn-ea"/>
              <a:cs typeface="+mn-cs"/>
            </a:rPr>
            <a:t>эканликлари</a:t>
          </a:r>
          <a:endParaRPr lang="ru-RU" sz="500" kern="1200" dirty="0">
            <a:solidFill>
              <a:sysClr val="window" lastClr="FFFFFF"/>
            </a:solidFill>
            <a:latin typeface="Calibri" panose="020F0502020204030204"/>
            <a:ea typeface="+mn-ea"/>
            <a:cs typeface="+mn-cs"/>
          </a:endParaRPr>
        </a:p>
      </dsp:txBody>
      <dsp:txXfrm>
        <a:off x="3177858" y="699623"/>
        <a:ext cx="814181" cy="814181"/>
      </dsp:txXfrm>
    </dsp:sp>
    <dsp:sp modelId="{83367E2B-7646-41CD-83D8-9BB43F6F3275}">
      <dsp:nvSpPr>
        <dsp:cNvPr id="0" name=""/>
        <dsp:cNvSpPr/>
      </dsp:nvSpPr>
      <dsp:spPr>
        <a:xfrm rot="3630489">
          <a:off x="4318992" y="890761"/>
          <a:ext cx="132933" cy="388606"/>
        </a:xfrm>
        <a:prstGeom prst="rightArrow">
          <a:avLst>
            <a:gd name="adj1" fmla="val 60000"/>
            <a:gd name="adj2" fmla="val 50000"/>
          </a:avLst>
        </a:prstGeom>
        <a:solidFill>
          <a:srgbClr val="9BBB59">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u-RU" sz="1600" kern="1200">
            <a:solidFill>
              <a:sysClr val="window" lastClr="FFFFFF"/>
            </a:solidFill>
            <a:latin typeface="Calibri" panose="020F0502020204030204"/>
            <a:ea typeface="+mn-ea"/>
            <a:cs typeface="+mn-cs"/>
          </a:endParaRPr>
        </a:p>
      </dsp:txBody>
      <dsp:txXfrm>
        <a:off x="4329116" y="951126"/>
        <a:ext cx="93053" cy="233164"/>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2823320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3353163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99BF05-5B6C-4E00-92CF-E46BDBCC9824}" type="slidenum">
              <a:rPr lang="ru-RU" smtClean="0"/>
              <a:pPr/>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400885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1926917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99BF05-5B6C-4E00-92CF-E46BDBCC9824}" type="slidenum">
              <a:rPr lang="ru-RU" smtClean="0"/>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7851959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19037459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34826331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2007952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1051812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52109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2876950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450088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1853298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3440421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2452532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0203BEF-6A10-4E99-B5C8-637A0EAA50EE}" type="datetimeFigureOut">
              <a:rPr lang="ru-RU" smtClean="0"/>
              <a:pPr/>
              <a:t>01.01.2007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2843602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0203BEF-6A10-4E99-B5C8-637A0EAA50EE}" type="datetimeFigureOut">
              <a:rPr lang="ru-RU" smtClean="0"/>
              <a:pPr/>
              <a:t>01.01.2007</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B99BF05-5B6C-4E00-92CF-E46BDBCC9824}" type="slidenum">
              <a:rPr lang="ru-RU" smtClean="0"/>
              <a:pPr/>
              <a:t>‹#›</a:t>
            </a:fld>
            <a:endParaRPr lang="ru-RU"/>
          </a:p>
        </p:txBody>
      </p:sp>
    </p:spTree>
    <p:extLst>
      <p:ext uri="{BB962C8B-B14F-4D97-AF65-F5344CB8AC3E}">
        <p14:creationId xmlns:p14="http://schemas.microsoft.com/office/powerpoint/2010/main" xmlns="" val="3415776444"/>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 Id="rId5" Type="http://schemas.openxmlformats.org/officeDocument/2006/relationships/image" Target="../media/image13.jpeg"/><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71475" y="185738"/>
            <a:ext cx="11558588" cy="6415087"/>
          </a:xfrm>
        </p:spPr>
        <p:txBody>
          <a:bodyPr>
            <a:normAutofit fontScale="90000"/>
          </a:bodyPr>
          <a:lstStyle/>
          <a:p>
            <a:pPr algn="ctr"/>
            <a:r>
              <a:rPr lang="ru-RU" sz="2800" b="1" dirty="0"/>
              <a:t> </a:t>
            </a:r>
            <a:r>
              <a:rPr lang="uz-Cyrl-UZ" sz="2800" b="1" dirty="0"/>
              <a:t>ЎЗБЕКИСТОН РЕСПУБЛИКАСИ</a:t>
            </a:r>
            <a:r>
              <a:rPr lang="ru-RU" sz="2800" dirty="0"/>
              <a:t/>
            </a:r>
            <a:br>
              <a:rPr lang="ru-RU" sz="2800" dirty="0"/>
            </a:br>
            <a:r>
              <a:rPr lang="uz-Cyrl-UZ" sz="2800" b="1" dirty="0"/>
              <a:t>ОЛИЙ ВА ЎРТА МАХСУС ТАЪЛИМ ВАЗИРЛИГИ</a:t>
            </a:r>
            <a:r>
              <a:rPr lang="ru-RU" sz="2800" dirty="0"/>
              <a:t/>
            </a:r>
            <a:br>
              <a:rPr lang="ru-RU" sz="2800" dirty="0"/>
            </a:br>
            <a:r>
              <a:rPr lang="uz-Cyrl-UZ" sz="2800" b="1" dirty="0"/>
              <a:t>МИРЗО УЛУҒБЕК НОМИДАГИ ЎЗБЕКИСТОН МИЛЛИЙ УНИВЕРСИТЕТИ ҲУЗУРИДАГИ ПЕДАГОГ КАДРЛАРНИ ҚАЙТА ТАЙЁРЛАШ ВА УЛАРНИНГ МАЛАКАСИНИ ОШИРИШ МИНТАҚАВИAЙ МАРКАЗИ</a:t>
            </a:r>
            <a:r>
              <a:rPr lang="ru-RU" sz="2800" dirty="0"/>
              <a:t/>
            </a:r>
            <a:br>
              <a:rPr lang="ru-RU" sz="2800" dirty="0"/>
            </a:br>
            <a:r>
              <a:rPr lang="uz-Cyrl-UZ" sz="2800" b="1" dirty="0"/>
              <a:t>Зокиров  Козим</a:t>
            </a:r>
            <a:r>
              <a:rPr lang="ru-RU" sz="2800" dirty="0"/>
              <a:t/>
            </a:r>
            <a:br>
              <a:rPr lang="ru-RU" sz="2800" dirty="0"/>
            </a:br>
            <a:r>
              <a:rPr lang="uz-Cyrl-UZ" sz="2800" b="1" dirty="0"/>
              <a:t>“Биология” </a:t>
            </a:r>
            <a:r>
              <a:rPr lang="uz-Cyrl-UZ" sz="2800" dirty="0"/>
              <a:t>йўналиши бўйича қайта тайёрлаш ва малака</a:t>
            </a:r>
            <a:r>
              <a:rPr lang="ru-RU" sz="2800" dirty="0"/>
              <a:t/>
            </a:r>
            <a:br>
              <a:rPr lang="ru-RU" sz="2800" dirty="0"/>
            </a:br>
            <a:r>
              <a:rPr lang="uz-Cyrl-UZ" sz="2800" dirty="0"/>
              <a:t>ошириш курси тингловчиси</a:t>
            </a:r>
            <a:r>
              <a:rPr lang="ru-RU" sz="2800" dirty="0"/>
              <a:t/>
            </a:r>
            <a:br>
              <a:rPr lang="ru-RU" sz="2800" dirty="0"/>
            </a:br>
            <a:r>
              <a:rPr lang="uz-Cyrl-UZ" sz="2800" dirty="0"/>
              <a:t> </a:t>
            </a:r>
            <a:r>
              <a:rPr lang="ru-RU" sz="2800" dirty="0"/>
              <a:t/>
            </a:r>
            <a:br>
              <a:rPr lang="ru-RU" sz="2800" dirty="0"/>
            </a:br>
            <a:r>
              <a:rPr lang="uz-Cyrl-UZ" sz="2800" b="1" dirty="0"/>
              <a:t>Мавзу: </a:t>
            </a:r>
            <a:r>
              <a:rPr lang="uz-Cyrl-UZ" sz="2800" dirty="0"/>
              <a:t>“Ҳашаротлар синфи” мавзусини  ўқитишда  инновацион технологиялардан фойдаланиш</a:t>
            </a:r>
            <a:r>
              <a:rPr lang="ru-RU" sz="2800" dirty="0"/>
              <a:t/>
            </a:r>
            <a:br>
              <a:rPr lang="ru-RU" sz="2800" dirty="0"/>
            </a:br>
            <a:r>
              <a:rPr lang="uz-Cyrl-UZ" sz="2800" b="1" dirty="0"/>
              <a:t> </a:t>
            </a:r>
            <a:r>
              <a:rPr lang="ru-RU" sz="2800" dirty="0"/>
              <a:t/>
            </a:r>
            <a:br>
              <a:rPr lang="ru-RU" sz="2800" dirty="0"/>
            </a:br>
            <a:r>
              <a:rPr lang="uz-Cyrl-UZ" sz="2800" b="1" dirty="0"/>
              <a:t>Битрув-лойиҳа  иши</a:t>
            </a:r>
            <a:r>
              <a:rPr lang="ru-RU" sz="2800" dirty="0"/>
              <a:t/>
            </a:r>
            <a:br>
              <a:rPr lang="ru-RU" sz="2800" dirty="0"/>
            </a:br>
            <a:r>
              <a:rPr lang="uz-Cyrl-UZ" sz="2800" b="1" dirty="0"/>
              <a:t>Раҳбар: </a:t>
            </a:r>
            <a:r>
              <a:rPr lang="uz-Cyrl-UZ" sz="2800" dirty="0"/>
              <a:t>б.ф.д., профессор М.Абдуллаева  </a:t>
            </a:r>
            <a:r>
              <a:rPr lang="ru-RU" sz="2800" dirty="0"/>
              <a:t/>
            </a:r>
            <a:br>
              <a:rPr lang="ru-RU" sz="2800" dirty="0"/>
            </a:br>
            <a:r>
              <a:rPr lang="uz-Cyrl-UZ" sz="2800" b="1" dirty="0"/>
              <a:t> </a:t>
            </a:r>
            <a:r>
              <a:rPr lang="ru-RU" sz="2800" dirty="0"/>
              <a:t/>
            </a:r>
            <a:br>
              <a:rPr lang="ru-RU" sz="2800" dirty="0"/>
            </a:br>
            <a:r>
              <a:rPr lang="ru-RU" sz="2800" b="1" dirty="0" err="1" smtClean="0"/>
              <a:t>Андижон</a:t>
            </a:r>
            <a:r>
              <a:rPr lang="ru-RU" sz="2800" b="1" dirty="0" smtClean="0"/>
              <a:t> </a:t>
            </a:r>
            <a:r>
              <a:rPr lang="uz-Cyrl-UZ" sz="2800" b="1" dirty="0" smtClean="0"/>
              <a:t>-2015</a:t>
            </a:r>
            <a:r>
              <a:rPr lang="ru-RU" sz="800" dirty="0"/>
              <a:t/>
            </a:r>
            <a:br>
              <a:rPr lang="ru-RU" sz="800" dirty="0"/>
            </a:br>
            <a:endParaRPr lang="ru-RU" sz="800" dirty="0"/>
          </a:p>
        </p:txBody>
      </p:sp>
    </p:spTree>
    <p:extLst>
      <p:ext uri="{BB962C8B-B14F-4D97-AF65-F5344CB8AC3E}">
        <p14:creationId xmlns:p14="http://schemas.microsoft.com/office/powerpoint/2010/main" xmlns="" val="16076618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7238" y="2190219"/>
            <a:ext cx="10990262" cy="4829175"/>
          </a:xfrm>
        </p:spPr>
        <p:txBody>
          <a:bodyPr/>
          <a:lstStyle/>
          <a:p>
            <a:pPr algn="l"/>
            <a:r>
              <a:rPr lang="ru-RU" sz="1600" dirty="0">
                <a:solidFill>
                  <a:srgbClr val="FF0000"/>
                </a:solidFill>
              </a:rPr>
              <a:t/>
            </a:r>
            <a:br>
              <a:rPr lang="ru-RU" sz="1600" dirty="0">
                <a:solidFill>
                  <a:srgbClr val="FF0000"/>
                </a:solidFill>
              </a:rPr>
            </a:br>
            <a:r>
              <a:rPr lang="uz-Cyrl-UZ" sz="1600" dirty="0">
                <a:solidFill>
                  <a:srgbClr val="FF0000"/>
                </a:solidFill>
              </a:rPr>
              <a:t> </a:t>
            </a:r>
            <a:r>
              <a:rPr lang="ru-RU" sz="1600" dirty="0">
                <a:solidFill>
                  <a:srgbClr val="FF0000"/>
                </a:solidFill>
              </a:rPr>
              <a:t/>
            </a:r>
            <a:br>
              <a:rPr lang="ru-RU" sz="1600" dirty="0">
                <a:solidFill>
                  <a:srgbClr val="FF0000"/>
                </a:solidFill>
              </a:rPr>
            </a:br>
            <a:r>
              <a:rPr lang="uz-Cyrl-UZ" sz="2000" dirty="0">
                <a:solidFill>
                  <a:schemeClr val="tx1"/>
                </a:solidFill>
              </a:rPr>
              <a:t>Синквейн беш қаторли шеърий тузилма бўлганлиги туфайли    ўрганиладиган мавзуни шеърий ифодалаш учун, унинг ҳар бир қаторини ёзишга   маълум талаблар қўйилади. Бу талаблар грамматикадаги   от, сифат, фе</a:t>
            </a:r>
            <a:r>
              <a:rPr lang="ru-RU" sz="2000" dirty="0">
                <a:solidFill>
                  <a:schemeClr val="tx1"/>
                </a:solidFill>
              </a:rPr>
              <a:t>ъ</a:t>
            </a:r>
            <a:r>
              <a:rPr lang="uz-Cyrl-UZ" sz="2000" dirty="0">
                <a:solidFill>
                  <a:schemeClr val="tx1"/>
                </a:solidFill>
              </a:rPr>
              <a:t>л каби гап бўлакларидан  фойдаланишликни тақазо этади. Синквейн тузишдаги бу талаблар қуйидагичадир.</a:t>
            </a:r>
            <a:r>
              <a:rPr lang="ru-RU" sz="2000" dirty="0">
                <a:solidFill>
                  <a:schemeClr val="tx1"/>
                </a:solidFill>
              </a:rPr>
              <a:t/>
            </a:r>
            <a:br>
              <a:rPr lang="ru-RU" sz="2000" dirty="0">
                <a:solidFill>
                  <a:schemeClr val="tx1"/>
                </a:solidFill>
              </a:rPr>
            </a:br>
            <a:r>
              <a:rPr lang="uz-Cyrl-UZ" sz="2000" dirty="0">
                <a:solidFill>
                  <a:schemeClr val="tx1"/>
                </a:solidFill>
              </a:rPr>
              <a:t> </a:t>
            </a:r>
            <a:r>
              <a:rPr lang="ru-RU" sz="2000" dirty="0">
                <a:solidFill>
                  <a:schemeClr val="tx1"/>
                </a:solidFill>
              </a:rPr>
              <a:t/>
            </a:r>
            <a:br>
              <a:rPr lang="ru-RU" sz="2000" dirty="0">
                <a:solidFill>
                  <a:schemeClr val="tx1"/>
                </a:solidFill>
              </a:rPr>
            </a:br>
            <a:r>
              <a:rPr lang="uz-Cyrl-UZ" sz="2000" dirty="0">
                <a:solidFill>
                  <a:schemeClr val="tx1"/>
                </a:solidFill>
              </a:rPr>
              <a:t>1-қатор.  Синквейн номи ёзилади. Бу қаторда одатда ўрганиладиган мавзудаги тушунча, нарса ёки ҳодиса номи ёзилади. Биринчи қатор грамматикадаги от ўрнида келадиган сўздан иборат бўлиши керак.</a:t>
            </a:r>
            <a:r>
              <a:rPr lang="ru-RU" sz="2000" dirty="0">
                <a:solidFill>
                  <a:schemeClr val="tx1"/>
                </a:solidFill>
              </a:rPr>
              <a:t/>
            </a:r>
            <a:br>
              <a:rPr lang="ru-RU" sz="2000" dirty="0">
                <a:solidFill>
                  <a:schemeClr val="tx1"/>
                </a:solidFill>
              </a:rPr>
            </a:br>
            <a:r>
              <a:rPr lang="uz-Cyrl-UZ" sz="2000" dirty="0">
                <a:solidFill>
                  <a:schemeClr val="tx1"/>
                </a:solidFill>
              </a:rPr>
              <a:t> </a:t>
            </a:r>
            <a:r>
              <a:rPr lang="ru-RU" sz="2000" dirty="0">
                <a:solidFill>
                  <a:schemeClr val="tx1"/>
                </a:solidFill>
              </a:rPr>
              <a:t/>
            </a:r>
            <a:br>
              <a:rPr lang="ru-RU" sz="2000" dirty="0">
                <a:solidFill>
                  <a:schemeClr val="tx1"/>
                </a:solidFill>
              </a:rPr>
            </a:br>
            <a:r>
              <a:rPr lang="uz-Cyrl-UZ" sz="2000" dirty="0">
                <a:solidFill>
                  <a:schemeClr val="tx1"/>
                </a:solidFill>
              </a:rPr>
              <a:t>2-қатор. Биринчи қатордаги отга мос, сифат белгисига  эга бўлган  (оқ, қизил, қора, ям-яшил, кучли, кучсиз ва хоказо) икки сўз танланади.</a:t>
            </a:r>
            <a:r>
              <a:rPr lang="ru-RU" sz="2000" dirty="0">
                <a:solidFill>
                  <a:schemeClr val="tx1"/>
                </a:solidFill>
              </a:rPr>
              <a:t/>
            </a:r>
            <a:br>
              <a:rPr lang="ru-RU" sz="2000" dirty="0">
                <a:solidFill>
                  <a:schemeClr val="tx1"/>
                </a:solidFill>
              </a:rPr>
            </a:br>
            <a:r>
              <a:rPr lang="uz-Cyrl-UZ" sz="2000" dirty="0">
                <a:solidFill>
                  <a:schemeClr val="tx1"/>
                </a:solidFill>
              </a:rPr>
              <a:t> </a:t>
            </a:r>
            <a:r>
              <a:rPr lang="ru-RU" sz="2000" dirty="0">
                <a:solidFill>
                  <a:schemeClr val="tx1"/>
                </a:solidFill>
              </a:rPr>
              <a:t/>
            </a:r>
            <a:br>
              <a:rPr lang="ru-RU" sz="2000" dirty="0">
                <a:solidFill>
                  <a:schemeClr val="tx1"/>
                </a:solidFill>
              </a:rPr>
            </a:br>
            <a:r>
              <a:rPr lang="uz-Cyrl-UZ" sz="2000" dirty="0">
                <a:solidFill>
                  <a:schemeClr val="tx1"/>
                </a:solidFill>
              </a:rPr>
              <a:t>3-қатор. Синквейнга мос ҳаракатни билдирувчи  (феъл) учта сўз  олинади.</a:t>
            </a:r>
            <a:r>
              <a:rPr lang="ru-RU" sz="2000" dirty="0">
                <a:solidFill>
                  <a:schemeClr val="tx1"/>
                </a:solidFill>
              </a:rPr>
              <a:t/>
            </a:r>
            <a:br>
              <a:rPr lang="ru-RU" sz="2000" dirty="0">
                <a:solidFill>
                  <a:schemeClr val="tx1"/>
                </a:solidFill>
              </a:rPr>
            </a:br>
            <a:r>
              <a:rPr lang="uz-Cyrl-UZ" sz="2000" dirty="0">
                <a:solidFill>
                  <a:schemeClr val="tx1"/>
                </a:solidFill>
              </a:rPr>
              <a:t> </a:t>
            </a:r>
            <a:r>
              <a:rPr lang="ru-RU" sz="2000" dirty="0">
                <a:solidFill>
                  <a:schemeClr val="tx1"/>
                </a:solidFill>
              </a:rPr>
              <a:t/>
            </a:r>
            <a:br>
              <a:rPr lang="ru-RU" sz="2000" dirty="0">
                <a:solidFill>
                  <a:schemeClr val="tx1"/>
                </a:solidFill>
              </a:rPr>
            </a:br>
            <a:r>
              <a:rPr lang="uz-Cyrl-UZ" sz="2000" dirty="0">
                <a:solidFill>
                  <a:schemeClr val="tx1"/>
                </a:solidFill>
              </a:rPr>
              <a:t>4-қатор. Синквейн мавзусига мос бўлган айрим фикрлар ёзилади. </a:t>
            </a:r>
            <a:r>
              <a:rPr lang="ru-RU" sz="2000" dirty="0">
                <a:solidFill>
                  <a:schemeClr val="tx1"/>
                </a:solidFill>
              </a:rPr>
              <a:t/>
            </a:r>
            <a:br>
              <a:rPr lang="ru-RU" sz="2000" dirty="0">
                <a:solidFill>
                  <a:schemeClr val="tx1"/>
                </a:solidFill>
              </a:rPr>
            </a:br>
            <a:r>
              <a:rPr lang="uz-Cyrl-UZ" sz="2000" dirty="0">
                <a:solidFill>
                  <a:schemeClr val="tx1"/>
                </a:solidFill>
              </a:rPr>
              <a:t> </a:t>
            </a:r>
            <a:r>
              <a:rPr lang="ru-RU" sz="2000" dirty="0">
                <a:solidFill>
                  <a:schemeClr val="tx1"/>
                </a:solidFill>
              </a:rPr>
              <a:t/>
            </a:r>
            <a:br>
              <a:rPr lang="ru-RU" sz="2000" dirty="0">
                <a:solidFill>
                  <a:schemeClr val="tx1"/>
                </a:solidFill>
              </a:rPr>
            </a:br>
            <a:r>
              <a:rPr lang="uz-Cyrl-UZ" sz="2000" dirty="0">
                <a:solidFill>
                  <a:schemeClr val="tx1"/>
                </a:solidFill>
              </a:rPr>
              <a:t>5-қатор. Юқоридаги танланган барча сўзларни бир маънода изоҳлаш,   бир сўз орқали ҳукм чиқариш  билан якунланади.</a:t>
            </a:r>
            <a:r>
              <a:rPr lang="ru-RU" sz="2000" dirty="0">
                <a:solidFill>
                  <a:schemeClr val="tx1"/>
                </a:solidFill>
              </a:rPr>
              <a:t/>
            </a:r>
            <a:br>
              <a:rPr lang="ru-RU" sz="2000" dirty="0">
                <a:solidFill>
                  <a:schemeClr val="tx1"/>
                </a:solidFill>
              </a:rPr>
            </a:br>
            <a:endParaRPr lang="ru-RU" sz="2000" dirty="0">
              <a:solidFill>
                <a:schemeClr val="tx1"/>
              </a:solidFill>
            </a:endParaRPr>
          </a:p>
        </p:txBody>
      </p:sp>
      <p:sp>
        <p:nvSpPr>
          <p:cNvPr id="3" name="Подзаголовок 2"/>
          <p:cNvSpPr>
            <a:spLocks noGrp="1"/>
          </p:cNvSpPr>
          <p:nvPr>
            <p:ph type="subTitle" idx="1"/>
          </p:nvPr>
        </p:nvSpPr>
        <p:spPr>
          <a:xfrm>
            <a:off x="914400" y="121770"/>
            <a:ext cx="10244137" cy="1096899"/>
          </a:xfrm>
        </p:spPr>
        <p:txBody>
          <a:bodyPr>
            <a:normAutofit/>
          </a:bodyPr>
          <a:lstStyle/>
          <a:p>
            <a:pPr algn="ctr"/>
            <a:r>
              <a:rPr lang="uz-Cyrl-UZ" sz="2400" b="1" dirty="0">
                <a:solidFill>
                  <a:srgbClr val="FF0000"/>
                </a:solidFill>
              </a:rPr>
              <a:t>“ Ҳашаротларнинг табиатда ва инсон ҳаётидаги аҳамияти”мавзусининг ўрганишда синквейндан фойдаланиш.</a:t>
            </a:r>
            <a:endParaRPr lang="ru-RU" sz="2400" b="1" dirty="0"/>
          </a:p>
        </p:txBody>
      </p:sp>
    </p:spTree>
    <p:extLst>
      <p:ext uri="{BB962C8B-B14F-4D97-AF65-F5344CB8AC3E}">
        <p14:creationId xmlns:p14="http://schemas.microsoft.com/office/powerpoint/2010/main" xmlns="" val="23532314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85827" y="752474"/>
            <a:ext cx="3529012" cy="2771776"/>
          </a:xfrm>
        </p:spPr>
        <p:txBody>
          <a:bodyPr/>
          <a:lstStyle/>
          <a:p>
            <a:pPr algn="l"/>
            <a:r>
              <a:rPr lang="uz-Cyrl-UZ" sz="3600" b="1" dirty="0" smtClean="0">
                <a:solidFill>
                  <a:schemeClr val="tx1"/>
                </a:solidFill>
              </a:rPr>
              <a:t>Асалари</a:t>
            </a:r>
            <a:r>
              <a:rPr lang="ru-RU" sz="2800" dirty="0" smtClean="0">
                <a:solidFill>
                  <a:schemeClr val="tx1"/>
                </a:solidFill>
              </a:rPr>
              <a:t/>
            </a:r>
            <a:br>
              <a:rPr lang="ru-RU" sz="2800" dirty="0" smtClean="0">
                <a:solidFill>
                  <a:schemeClr val="tx1"/>
                </a:solidFill>
              </a:rPr>
            </a:br>
            <a:r>
              <a:rPr lang="uz-Cyrl-UZ" sz="2800" dirty="0" smtClean="0">
                <a:solidFill>
                  <a:schemeClr val="tx1"/>
                </a:solidFill>
              </a:rPr>
              <a:t>Қизғиш, тукли</a:t>
            </a:r>
            <a:r>
              <a:rPr lang="ru-RU" sz="2800" dirty="0" smtClean="0">
                <a:solidFill>
                  <a:schemeClr val="tx1"/>
                </a:solidFill>
              </a:rPr>
              <a:t/>
            </a:r>
            <a:br>
              <a:rPr lang="ru-RU" sz="2800" dirty="0" smtClean="0">
                <a:solidFill>
                  <a:schemeClr val="tx1"/>
                </a:solidFill>
              </a:rPr>
            </a:br>
            <a:r>
              <a:rPr lang="uz-Cyrl-UZ" sz="2800" dirty="0" smtClean="0">
                <a:solidFill>
                  <a:schemeClr val="tx1"/>
                </a:solidFill>
              </a:rPr>
              <a:t>Учади, озиқланади кўпаяди</a:t>
            </a:r>
            <a:r>
              <a:rPr lang="en-US" sz="2800" dirty="0" smtClean="0">
                <a:solidFill>
                  <a:schemeClr val="tx1"/>
                </a:solidFill>
              </a:rPr>
              <a:t>              </a:t>
            </a:r>
            <a:r>
              <a:rPr lang="ru-RU" sz="2800" dirty="0" smtClean="0">
                <a:solidFill>
                  <a:schemeClr val="tx1"/>
                </a:solidFill>
              </a:rPr>
              <a:t/>
            </a:r>
            <a:br>
              <a:rPr lang="ru-RU" sz="2800" dirty="0" smtClean="0">
                <a:solidFill>
                  <a:schemeClr val="tx1"/>
                </a:solidFill>
              </a:rPr>
            </a:br>
            <a:r>
              <a:rPr lang="uz-Cyrl-UZ" sz="2800" dirty="0" smtClean="0">
                <a:solidFill>
                  <a:schemeClr val="tx1"/>
                </a:solidFill>
              </a:rPr>
              <a:t>Коллона бўлиб яшайди</a:t>
            </a:r>
            <a:r>
              <a:rPr lang="ru-RU" sz="2800" dirty="0" smtClean="0">
                <a:solidFill>
                  <a:schemeClr val="tx1"/>
                </a:solidFill>
              </a:rPr>
              <a:t/>
            </a:r>
            <a:br>
              <a:rPr lang="ru-RU" sz="2800" dirty="0" smtClean="0">
                <a:solidFill>
                  <a:schemeClr val="tx1"/>
                </a:solidFill>
              </a:rPr>
            </a:br>
            <a:r>
              <a:rPr lang="uz-Cyrl-UZ" sz="3600" i="1" dirty="0" smtClean="0">
                <a:solidFill>
                  <a:schemeClr val="tx1"/>
                </a:solidFill>
              </a:rPr>
              <a:t> </a:t>
            </a:r>
            <a:r>
              <a:rPr lang="uz-Cyrl-UZ" sz="3600" b="1" i="1" dirty="0" smtClean="0">
                <a:solidFill>
                  <a:schemeClr val="tx1"/>
                </a:solidFill>
              </a:rPr>
              <a:t>Хазина</a:t>
            </a:r>
            <a:r>
              <a:rPr lang="ru-RU" sz="2000" dirty="0" smtClean="0"/>
              <a:t/>
            </a:r>
            <a:br>
              <a:rPr lang="ru-RU" sz="2000" dirty="0" smtClean="0"/>
            </a:br>
            <a:endParaRPr lang="ru-RU" sz="2000" dirty="0"/>
          </a:p>
        </p:txBody>
      </p:sp>
      <p:sp>
        <p:nvSpPr>
          <p:cNvPr id="3" name="Подзаголовок 2"/>
          <p:cNvSpPr>
            <a:spLocks noGrp="1"/>
          </p:cNvSpPr>
          <p:nvPr>
            <p:ph type="subTitle" idx="1"/>
          </p:nvPr>
        </p:nvSpPr>
        <p:spPr>
          <a:xfrm>
            <a:off x="5957888" y="100013"/>
            <a:ext cx="3687590" cy="3114675"/>
          </a:xfrm>
        </p:spPr>
        <p:txBody>
          <a:bodyPr>
            <a:normAutofit fontScale="32500" lnSpcReduction="20000"/>
          </a:bodyPr>
          <a:lstStyle/>
          <a:p>
            <a:pPr algn="l"/>
            <a:r>
              <a:rPr lang="uz-Cyrl-UZ" sz="8600" b="1" dirty="0">
                <a:solidFill>
                  <a:schemeClr val="tx1"/>
                </a:solidFill>
              </a:rPr>
              <a:t>Гўнгҳўр</a:t>
            </a:r>
            <a:endParaRPr lang="ru-RU" sz="8600" dirty="0">
              <a:solidFill>
                <a:schemeClr val="tx1"/>
              </a:solidFill>
            </a:endParaRPr>
          </a:p>
          <a:p>
            <a:pPr algn="l"/>
            <a:r>
              <a:rPr lang="ru-RU" sz="8600" dirty="0" err="1" smtClean="0">
                <a:solidFill>
                  <a:schemeClr val="tx1"/>
                </a:solidFill>
              </a:rPr>
              <a:t>қизғиш</a:t>
            </a:r>
            <a:r>
              <a:rPr lang="uz-Cyrl-UZ" sz="8600" dirty="0" smtClean="0">
                <a:solidFill>
                  <a:schemeClr val="tx1"/>
                </a:solidFill>
              </a:rPr>
              <a:t>, </a:t>
            </a:r>
            <a:r>
              <a:rPr lang="uz-Cyrl-UZ" sz="8600" dirty="0">
                <a:solidFill>
                  <a:schemeClr val="tx1"/>
                </a:solidFill>
              </a:rPr>
              <a:t>силлиқ</a:t>
            </a:r>
            <a:endParaRPr lang="ru-RU" sz="8600" dirty="0">
              <a:solidFill>
                <a:schemeClr val="tx1"/>
              </a:solidFill>
            </a:endParaRPr>
          </a:p>
          <a:p>
            <a:pPr algn="l"/>
            <a:r>
              <a:rPr lang="uz-Cyrl-UZ" sz="8600" dirty="0">
                <a:solidFill>
                  <a:schemeClr val="tx1"/>
                </a:solidFill>
              </a:rPr>
              <a:t>Ўрмалайди, озиқланади, кўпаяди</a:t>
            </a:r>
            <a:endParaRPr lang="ru-RU" sz="8600" dirty="0">
              <a:solidFill>
                <a:schemeClr val="tx1"/>
              </a:solidFill>
            </a:endParaRPr>
          </a:p>
          <a:p>
            <a:pPr algn="l"/>
            <a:r>
              <a:rPr lang="uz-Cyrl-UZ" sz="8600" dirty="0">
                <a:solidFill>
                  <a:schemeClr val="tx1"/>
                </a:solidFill>
              </a:rPr>
              <a:t>Ҳайвон гўнгларидан шарчалар ясайди</a:t>
            </a:r>
            <a:endParaRPr lang="ru-RU" sz="8600" dirty="0">
              <a:solidFill>
                <a:schemeClr val="tx1"/>
              </a:solidFill>
            </a:endParaRPr>
          </a:p>
          <a:p>
            <a:pPr algn="l"/>
            <a:r>
              <a:rPr lang="ru-RU" sz="8600" b="1" i="1" dirty="0">
                <a:solidFill>
                  <a:schemeClr val="tx1"/>
                </a:solidFill>
              </a:rPr>
              <a:t>Санитар</a:t>
            </a:r>
            <a:endParaRPr lang="ru-RU" sz="8600" dirty="0">
              <a:solidFill>
                <a:schemeClr val="tx1"/>
              </a:solidFill>
            </a:endParaRPr>
          </a:p>
          <a:p>
            <a:endParaRPr lang="ru-RU" dirty="0"/>
          </a:p>
        </p:txBody>
      </p:sp>
      <p:sp>
        <p:nvSpPr>
          <p:cNvPr id="4" name="Заголовок 1"/>
          <p:cNvSpPr txBox="1">
            <a:spLocks/>
          </p:cNvSpPr>
          <p:nvPr/>
        </p:nvSpPr>
        <p:spPr>
          <a:xfrm>
            <a:off x="766764" y="3671887"/>
            <a:ext cx="3529012" cy="3514725"/>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ru-RU" sz="2000" dirty="0"/>
              <a:t> </a:t>
            </a:r>
            <a:r>
              <a:rPr lang="ru-RU" sz="3600" b="1" dirty="0" err="1">
                <a:solidFill>
                  <a:schemeClr val="tx1"/>
                </a:solidFill>
              </a:rPr>
              <a:t>Чигиртка</a:t>
            </a:r>
            <a:endParaRPr lang="ru-RU" sz="3600" dirty="0">
              <a:solidFill>
                <a:schemeClr val="tx1"/>
              </a:solidFill>
            </a:endParaRPr>
          </a:p>
          <a:p>
            <a:pPr algn="l"/>
            <a:r>
              <a:rPr lang="ru-RU" sz="2800" dirty="0" err="1">
                <a:solidFill>
                  <a:schemeClr val="tx1"/>
                </a:solidFill>
              </a:rPr>
              <a:t>Узнчоқ,сарғимтил</a:t>
            </a:r>
            <a:endParaRPr lang="ru-RU" sz="2800" dirty="0">
              <a:solidFill>
                <a:schemeClr val="tx1"/>
              </a:solidFill>
            </a:endParaRPr>
          </a:p>
          <a:p>
            <a:pPr algn="l"/>
            <a:r>
              <a:rPr lang="ru-RU" sz="2800" dirty="0" err="1">
                <a:solidFill>
                  <a:schemeClr val="tx1"/>
                </a:solidFill>
              </a:rPr>
              <a:t>Ўрмалайди</a:t>
            </a:r>
            <a:r>
              <a:rPr lang="ru-RU" sz="2800" dirty="0">
                <a:solidFill>
                  <a:schemeClr val="tx1"/>
                </a:solidFill>
              </a:rPr>
              <a:t>, </a:t>
            </a:r>
            <a:r>
              <a:rPr lang="ru-RU" sz="2800" dirty="0" err="1">
                <a:solidFill>
                  <a:schemeClr val="tx1"/>
                </a:solidFill>
              </a:rPr>
              <a:t>учади</a:t>
            </a:r>
            <a:r>
              <a:rPr lang="ru-RU" sz="2800" dirty="0">
                <a:solidFill>
                  <a:schemeClr val="tx1"/>
                </a:solidFill>
              </a:rPr>
              <a:t>, </a:t>
            </a:r>
            <a:r>
              <a:rPr lang="ru-RU" sz="2800" dirty="0" err="1">
                <a:solidFill>
                  <a:schemeClr val="tx1"/>
                </a:solidFill>
              </a:rPr>
              <a:t>озиқланади</a:t>
            </a:r>
            <a:endParaRPr lang="ru-RU" sz="2800" dirty="0">
              <a:solidFill>
                <a:schemeClr val="tx1"/>
              </a:solidFill>
            </a:endParaRPr>
          </a:p>
          <a:p>
            <a:pPr algn="l"/>
            <a:r>
              <a:rPr lang="ru-RU" sz="2800" dirty="0" err="1">
                <a:solidFill>
                  <a:schemeClr val="tx1"/>
                </a:solidFill>
              </a:rPr>
              <a:t>Тўғри</a:t>
            </a:r>
            <a:r>
              <a:rPr lang="ru-RU" sz="2800" dirty="0">
                <a:solidFill>
                  <a:schemeClr val="tx1"/>
                </a:solidFill>
              </a:rPr>
              <a:t> </a:t>
            </a:r>
            <a:r>
              <a:rPr lang="ru-RU" sz="2800" dirty="0" err="1">
                <a:solidFill>
                  <a:schemeClr val="tx1"/>
                </a:solidFill>
              </a:rPr>
              <a:t>қанотлилар</a:t>
            </a:r>
            <a:r>
              <a:rPr lang="ru-RU" sz="2800" dirty="0">
                <a:solidFill>
                  <a:schemeClr val="tx1"/>
                </a:solidFill>
              </a:rPr>
              <a:t> </a:t>
            </a:r>
            <a:r>
              <a:rPr lang="ru-RU" sz="2800" dirty="0" err="1">
                <a:solidFill>
                  <a:schemeClr val="tx1"/>
                </a:solidFill>
              </a:rPr>
              <a:t>туркуми</a:t>
            </a:r>
            <a:r>
              <a:rPr lang="ru-RU" sz="2800" dirty="0">
                <a:solidFill>
                  <a:schemeClr val="tx1"/>
                </a:solidFill>
              </a:rPr>
              <a:t> </a:t>
            </a:r>
            <a:r>
              <a:rPr lang="ru-RU" sz="2800" dirty="0" err="1">
                <a:solidFill>
                  <a:schemeClr val="tx1"/>
                </a:solidFill>
              </a:rPr>
              <a:t>вакили</a:t>
            </a:r>
            <a:endParaRPr lang="ru-RU" sz="2800" dirty="0">
              <a:solidFill>
                <a:schemeClr val="tx1"/>
              </a:solidFill>
            </a:endParaRPr>
          </a:p>
          <a:p>
            <a:pPr algn="l"/>
            <a:r>
              <a:rPr lang="ru-RU" sz="2800" i="1" dirty="0">
                <a:solidFill>
                  <a:schemeClr val="tx1"/>
                </a:solidFill>
              </a:rPr>
              <a:t> </a:t>
            </a:r>
            <a:r>
              <a:rPr lang="ru-RU" sz="3600" b="1" i="1" dirty="0" err="1">
                <a:solidFill>
                  <a:schemeClr val="tx1"/>
                </a:solidFill>
              </a:rPr>
              <a:t>Офат</a:t>
            </a:r>
            <a:endParaRPr lang="ru-RU" sz="3600" dirty="0">
              <a:solidFill>
                <a:schemeClr val="tx1"/>
              </a:solidFill>
            </a:endParaRPr>
          </a:p>
          <a:p>
            <a:pPr algn="l"/>
            <a:r>
              <a:rPr lang="ru-RU" sz="2000" dirty="0" smtClean="0"/>
              <a:t/>
            </a:r>
            <a:br>
              <a:rPr lang="ru-RU" sz="2000" dirty="0" smtClean="0"/>
            </a:br>
            <a:endParaRPr lang="ru-RU" sz="2000" dirty="0"/>
          </a:p>
        </p:txBody>
      </p:sp>
      <p:sp>
        <p:nvSpPr>
          <p:cNvPr id="5" name="Заголовок 1"/>
          <p:cNvSpPr txBox="1">
            <a:spLocks/>
          </p:cNvSpPr>
          <p:nvPr/>
        </p:nvSpPr>
        <p:spPr>
          <a:xfrm>
            <a:off x="5957888" y="3524250"/>
            <a:ext cx="4406986" cy="3514725"/>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ru-RU" sz="2800" b="1" dirty="0" err="1">
                <a:solidFill>
                  <a:schemeClr val="tx1"/>
                </a:solidFill>
              </a:rPr>
              <a:t>Баргxўр</a:t>
            </a:r>
            <a:endParaRPr lang="ru-RU" sz="2800" dirty="0">
              <a:solidFill>
                <a:schemeClr val="tx1"/>
              </a:solidFill>
            </a:endParaRPr>
          </a:p>
          <a:p>
            <a:pPr algn="l"/>
            <a:r>
              <a:rPr lang="ru-RU" sz="2800" dirty="0" err="1" smtClean="0">
                <a:solidFill>
                  <a:schemeClr val="tx1"/>
                </a:solidFill>
              </a:rPr>
              <a:t>Кукимтир</a:t>
            </a:r>
            <a:r>
              <a:rPr lang="ru-RU" sz="2800" dirty="0" smtClean="0">
                <a:solidFill>
                  <a:schemeClr val="tx1"/>
                </a:solidFill>
              </a:rPr>
              <a:t>, </a:t>
            </a:r>
            <a:r>
              <a:rPr lang="ru-RU" sz="2800" dirty="0" err="1">
                <a:solidFill>
                  <a:schemeClr val="tx1"/>
                </a:solidFill>
              </a:rPr>
              <a:t>овалсимон</a:t>
            </a:r>
            <a:endParaRPr lang="ru-RU" sz="2800" dirty="0">
              <a:solidFill>
                <a:schemeClr val="tx1"/>
              </a:solidFill>
            </a:endParaRPr>
          </a:p>
          <a:p>
            <a:pPr algn="l"/>
            <a:r>
              <a:rPr lang="ru-RU" sz="2800" dirty="0" err="1" smtClean="0">
                <a:solidFill>
                  <a:schemeClr val="tx1"/>
                </a:solidFill>
              </a:rPr>
              <a:t>Ўрмалайди,озиқланади</a:t>
            </a:r>
            <a:r>
              <a:rPr lang="ru-RU" sz="2800" dirty="0">
                <a:solidFill>
                  <a:schemeClr val="tx1"/>
                </a:solidFill>
              </a:rPr>
              <a:t>, </a:t>
            </a:r>
            <a:r>
              <a:rPr lang="ru-RU" sz="2800" dirty="0" err="1">
                <a:solidFill>
                  <a:schemeClr val="tx1"/>
                </a:solidFill>
              </a:rPr>
              <a:t>кўпаяди</a:t>
            </a:r>
            <a:endParaRPr lang="ru-RU" sz="2800" dirty="0">
              <a:solidFill>
                <a:schemeClr val="tx1"/>
              </a:solidFill>
            </a:endParaRPr>
          </a:p>
          <a:p>
            <a:pPr algn="l"/>
            <a:r>
              <a:rPr lang="ru-RU" sz="2800" dirty="0" err="1">
                <a:solidFill>
                  <a:schemeClr val="tx1"/>
                </a:solidFill>
              </a:rPr>
              <a:t>Баргҳўр</a:t>
            </a:r>
            <a:r>
              <a:rPr lang="ru-RU" sz="2800" dirty="0">
                <a:solidFill>
                  <a:schemeClr val="tx1"/>
                </a:solidFill>
              </a:rPr>
              <a:t> </a:t>
            </a:r>
            <a:r>
              <a:rPr lang="ru-RU" sz="2800" dirty="0" err="1">
                <a:solidFill>
                  <a:schemeClr val="tx1"/>
                </a:solidFill>
              </a:rPr>
              <a:t>қўнғизлар</a:t>
            </a:r>
            <a:r>
              <a:rPr lang="ru-RU" sz="2800" dirty="0">
                <a:solidFill>
                  <a:schemeClr val="tx1"/>
                </a:solidFill>
              </a:rPr>
              <a:t> </a:t>
            </a:r>
            <a:r>
              <a:rPr lang="ru-RU" sz="2800" dirty="0" err="1">
                <a:solidFill>
                  <a:schemeClr val="tx1"/>
                </a:solidFill>
              </a:rPr>
              <a:t>туркуми</a:t>
            </a:r>
            <a:r>
              <a:rPr lang="ru-RU" sz="2800" dirty="0">
                <a:solidFill>
                  <a:schemeClr val="tx1"/>
                </a:solidFill>
              </a:rPr>
              <a:t> </a:t>
            </a:r>
            <a:r>
              <a:rPr lang="ru-RU" sz="2800" dirty="0" err="1">
                <a:solidFill>
                  <a:schemeClr val="tx1"/>
                </a:solidFill>
              </a:rPr>
              <a:t>вакилидир</a:t>
            </a:r>
            <a:endParaRPr lang="ru-RU" sz="2800" dirty="0">
              <a:solidFill>
                <a:schemeClr val="tx1"/>
              </a:solidFill>
            </a:endParaRPr>
          </a:p>
          <a:p>
            <a:pPr algn="l"/>
            <a:r>
              <a:rPr lang="ru-RU" sz="2800" b="1" i="1" dirty="0" err="1" smtClean="0">
                <a:solidFill>
                  <a:schemeClr val="tx1"/>
                </a:solidFill>
              </a:rPr>
              <a:t>Заракунанд</a:t>
            </a:r>
            <a:r>
              <a:rPr lang="ru-RU" sz="3600" b="1" i="1" dirty="0" err="1" smtClean="0">
                <a:solidFill>
                  <a:schemeClr val="tx1"/>
                </a:solidFill>
              </a:rPr>
              <a:t>а</a:t>
            </a:r>
            <a:endParaRPr lang="ru-RU" sz="3600" dirty="0">
              <a:solidFill>
                <a:schemeClr val="tx1"/>
              </a:solidFill>
            </a:endParaRPr>
          </a:p>
          <a:p>
            <a:pPr algn="l"/>
            <a:endParaRPr lang="ru-RU" sz="2000" dirty="0"/>
          </a:p>
        </p:txBody>
      </p:sp>
    </p:spTree>
    <p:extLst>
      <p:ext uri="{BB962C8B-B14F-4D97-AF65-F5344CB8AC3E}">
        <p14:creationId xmlns:p14="http://schemas.microsoft.com/office/powerpoint/2010/main" xmlns="" val="35054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4" name="Рисунок 3"/>
          <p:cNvPicPr/>
          <p:nvPr/>
        </p:nvPicPr>
        <p:blipFill>
          <a:blip r:embed="rId2"/>
          <a:stretch>
            <a:fillRect/>
          </a:stretch>
        </p:blipFill>
        <p:spPr>
          <a:xfrm>
            <a:off x="742949" y="142875"/>
            <a:ext cx="10029825" cy="6400799"/>
          </a:xfrm>
          <a:prstGeom prst="rect">
            <a:avLst/>
          </a:prstGeom>
        </p:spPr>
      </p:pic>
    </p:spTree>
    <p:extLst>
      <p:ext uri="{BB962C8B-B14F-4D97-AF65-F5344CB8AC3E}">
        <p14:creationId xmlns:p14="http://schemas.microsoft.com/office/powerpoint/2010/main" xmlns="" val="470164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3108" y="247105"/>
            <a:ext cx="8596668" cy="1320800"/>
          </a:xfrm>
        </p:spPr>
        <p:txBody>
          <a:bodyPr>
            <a:normAutofit/>
          </a:bodyPr>
          <a:lstStyle/>
          <a:p>
            <a:pPr algn="ctr"/>
            <a:r>
              <a:rPr lang="en-US" sz="4000" b="1" dirty="0" err="1" smtClean="0">
                <a:solidFill>
                  <a:schemeClr val="tx1"/>
                </a:solidFill>
              </a:rPr>
              <a:t>Foydali</a:t>
            </a:r>
            <a:r>
              <a:rPr lang="en-US" sz="4000" b="1" dirty="0" smtClean="0">
                <a:solidFill>
                  <a:schemeClr val="tx1"/>
                </a:solidFill>
              </a:rPr>
              <a:t> </a:t>
            </a:r>
            <a:r>
              <a:rPr lang="en-US" sz="4000" b="1" dirty="0" err="1" smtClean="0">
                <a:solidFill>
                  <a:schemeClr val="tx1"/>
                </a:solidFill>
              </a:rPr>
              <a:t>va</a:t>
            </a:r>
            <a:r>
              <a:rPr lang="en-US" sz="4000" b="1" dirty="0" smtClean="0">
                <a:solidFill>
                  <a:schemeClr val="tx1"/>
                </a:solidFill>
              </a:rPr>
              <a:t> </a:t>
            </a:r>
            <a:r>
              <a:rPr lang="en-US" sz="4000" b="1" dirty="0" err="1" smtClean="0">
                <a:solidFill>
                  <a:schemeClr val="tx1"/>
                </a:solidFill>
              </a:rPr>
              <a:t>zararkunanda</a:t>
            </a:r>
            <a:r>
              <a:rPr lang="en-US" sz="4000" b="1" dirty="0" smtClean="0">
                <a:solidFill>
                  <a:schemeClr val="tx1"/>
                </a:solidFill>
              </a:rPr>
              <a:t> </a:t>
            </a:r>
            <a:r>
              <a:rPr lang="en-US" sz="4000" b="1" dirty="0" err="1" smtClean="0">
                <a:solidFill>
                  <a:schemeClr val="tx1"/>
                </a:solidFill>
              </a:rPr>
              <a:t>hasharotlar</a:t>
            </a:r>
            <a:r>
              <a:rPr lang="en-US" sz="4000" b="1" dirty="0" smtClean="0">
                <a:solidFill>
                  <a:schemeClr val="tx1"/>
                </a:solidFill>
              </a:rPr>
              <a:t>.</a:t>
            </a:r>
            <a:endParaRPr lang="ru-RU" sz="4000" b="1" dirty="0">
              <a:solidFill>
                <a:schemeClr val="tx1"/>
              </a:solidFill>
            </a:endParaRPr>
          </a:p>
        </p:txBody>
      </p:sp>
      <p:pic>
        <p:nvPicPr>
          <p:cNvPr id="5" name="Объект 4" descr="http://img-fotki.yandex.ru/get/5804/madptah.c/0_5c17e_b762cada_L.jpg"/>
          <p:cNvPicPr>
            <a:picLocks noGrp="1"/>
          </p:cNvPicPr>
          <p:nvPr>
            <p:ph sz="half" idx="1"/>
          </p:nvPr>
        </p:nvPicPr>
        <p:blipFill>
          <a:blip r:embed="rId2"/>
          <a:srcRect/>
          <a:stretch>
            <a:fillRect/>
          </a:stretch>
        </p:blipFill>
        <p:spPr bwMode="auto">
          <a:xfrm>
            <a:off x="677863" y="1785938"/>
            <a:ext cx="3522662" cy="2728912"/>
          </a:xfrm>
          <a:prstGeom prst="rect">
            <a:avLst/>
          </a:prstGeom>
          <a:noFill/>
          <a:ln w="9525">
            <a:noFill/>
            <a:miter lim="800000"/>
            <a:headEnd/>
            <a:tailEnd/>
          </a:ln>
        </p:spPr>
      </p:pic>
      <p:pic>
        <p:nvPicPr>
          <p:cNvPr id="6" name="Объект 5" descr="Малярийный комар"/>
          <p:cNvPicPr>
            <a:picLocks noGrp="1"/>
          </p:cNvPicPr>
          <p:nvPr>
            <p:ph sz="half" idx="2"/>
          </p:nvPr>
        </p:nvPicPr>
        <p:blipFill>
          <a:blip r:embed="rId3"/>
          <a:srcRect/>
          <a:stretch>
            <a:fillRect/>
          </a:stretch>
        </p:blipFill>
        <p:spPr bwMode="auto">
          <a:xfrm>
            <a:off x="5191442" y="1896392"/>
            <a:ext cx="3657600" cy="2289970"/>
          </a:xfrm>
          <a:prstGeom prst="rect">
            <a:avLst/>
          </a:prstGeom>
          <a:noFill/>
          <a:ln w="9525">
            <a:noFill/>
            <a:miter lim="800000"/>
            <a:headEnd/>
            <a:tailEnd/>
          </a:ln>
        </p:spPr>
      </p:pic>
      <p:pic>
        <p:nvPicPr>
          <p:cNvPr id="2050" name="Picture 2" descr="Колорадский жук"/>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677863" y="4514850"/>
            <a:ext cx="3394075" cy="2171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Рисунок 8" descr="Привлечение опылителей для плодовых растений"/>
          <p:cNvPicPr/>
          <p:nvPr/>
        </p:nvPicPr>
        <p:blipFill>
          <a:blip r:embed="rId5">
            <a:extLst>
              <a:ext uri="{28A0092B-C50C-407E-A947-70E740481C1C}">
                <a14:useLocalDpi xmlns:a14="http://schemas.microsoft.com/office/drawing/2010/main" xmlns="" val="0"/>
              </a:ext>
            </a:extLst>
          </a:blip>
          <a:srcRect/>
          <a:stretch>
            <a:fillRect/>
          </a:stretch>
        </p:blipFill>
        <p:spPr bwMode="auto">
          <a:xfrm>
            <a:off x="5191442" y="4514850"/>
            <a:ext cx="3681730" cy="2171700"/>
          </a:xfrm>
          <a:prstGeom prst="rect">
            <a:avLst/>
          </a:prstGeom>
          <a:noFill/>
          <a:ln>
            <a:noFill/>
          </a:ln>
        </p:spPr>
      </p:pic>
    </p:spTree>
    <p:extLst>
      <p:ext uri="{BB962C8B-B14F-4D97-AF65-F5344CB8AC3E}">
        <p14:creationId xmlns:p14="http://schemas.microsoft.com/office/powerpoint/2010/main" xmlns="" val="1160409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85814" y="785812"/>
            <a:ext cx="10544174" cy="5757863"/>
          </a:xfrm>
        </p:spPr>
        <p:txBody>
          <a:bodyPr>
            <a:normAutofit lnSpcReduction="10000"/>
          </a:bodyPr>
          <a:lstStyle/>
          <a:p>
            <a:pPr marL="342900" indent="-342900" algn="l">
              <a:buAutoNum type="arabicPeriod"/>
            </a:pPr>
            <a:r>
              <a:rPr lang="uz-Cyrl-UZ" sz="2000" b="1" dirty="0" smtClean="0">
                <a:solidFill>
                  <a:schemeClr val="tx1"/>
                </a:solidFill>
              </a:rPr>
              <a:t>«</a:t>
            </a:r>
            <a:r>
              <a:rPr lang="uz-Cyrl-UZ" sz="2000" b="1" dirty="0">
                <a:solidFill>
                  <a:schemeClr val="tx1"/>
                </a:solidFill>
              </a:rPr>
              <a:t>Ҳашаротларнинг табиатда, инсон ҳаётида аҳамияти» мавзуси бўйича талабалар маълум хажмда билимларга эга бўлганликлари туфайли, бу мавзуни ўрганишда  мулоқат, таянч белгилар, синквейн, кластер каби янги технологиялардан фойдаланиш мақсадга мувофиқ</a:t>
            </a:r>
            <a:r>
              <a:rPr lang="uz-Cyrl-UZ" sz="2000" b="1" dirty="0" smtClean="0">
                <a:solidFill>
                  <a:schemeClr val="tx1"/>
                </a:solidFill>
              </a:rPr>
              <a:t>.</a:t>
            </a:r>
          </a:p>
          <a:p>
            <a:pPr marL="342900" indent="-342900" algn="l">
              <a:buAutoNum type="arabicPeriod"/>
            </a:pPr>
            <a:endParaRPr lang="en-US" sz="2000" b="1" dirty="0" smtClean="0">
              <a:solidFill>
                <a:schemeClr val="tx1"/>
              </a:solidFill>
            </a:endParaRPr>
          </a:p>
          <a:p>
            <a:pPr marL="342900" indent="-342900" algn="l">
              <a:buAutoNum type="arabicPeriod"/>
            </a:pPr>
            <a:r>
              <a:rPr lang="uz-Cyrl-UZ" sz="2000" b="1" dirty="0" smtClean="0">
                <a:solidFill>
                  <a:schemeClr val="tx1"/>
                </a:solidFill>
              </a:rPr>
              <a:t> </a:t>
            </a:r>
            <a:r>
              <a:rPr lang="uz-Cyrl-UZ" sz="2000" b="1" dirty="0">
                <a:solidFill>
                  <a:schemeClr val="tx1"/>
                </a:solidFill>
              </a:rPr>
              <a:t>Ҳашаротларнинг  хилма-хилликлари, уларни табиатда тарқалган фойдали ва зарарли турлари тўғрисидаги билимлар талабаларнинг табиатга, тирик организмларга бўлган илмий </a:t>
            </a:r>
            <a:r>
              <a:rPr lang="uz-Cyrl-UZ" sz="2000" b="1" dirty="0" smtClean="0">
                <a:solidFill>
                  <a:schemeClr val="tx1"/>
                </a:solidFill>
              </a:rPr>
              <a:t>дунёқарашларини </a:t>
            </a:r>
            <a:r>
              <a:rPr lang="uz-Cyrl-UZ" sz="2000" b="1" dirty="0">
                <a:solidFill>
                  <a:schemeClr val="tx1"/>
                </a:solidFill>
              </a:rPr>
              <a:t>ривожланиши, шаклланишига хизмат қилади </a:t>
            </a:r>
            <a:endParaRPr lang="uz-Cyrl-UZ" sz="2000" b="1" dirty="0" smtClean="0">
              <a:solidFill>
                <a:schemeClr val="tx1"/>
              </a:solidFill>
            </a:endParaRPr>
          </a:p>
          <a:p>
            <a:pPr marL="342900" indent="-342900" algn="l">
              <a:buAutoNum type="arabicPeriod"/>
            </a:pPr>
            <a:endParaRPr lang="en-US" sz="2000" b="1" dirty="0" smtClean="0">
              <a:solidFill>
                <a:schemeClr val="tx1"/>
              </a:solidFill>
            </a:endParaRPr>
          </a:p>
          <a:p>
            <a:pPr marL="342900" indent="-342900" algn="l">
              <a:buFont typeface="Wingdings 3" charset="2"/>
              <a:buAutoNum type="arabicPeriod"/>
            </a:pPr>
            <a:r>
              <a:rPr lang="uz-Cyrl-UZ" sz="2000" b="1" dirty="0" smtClean="0">
                <a:solidFill>
                  <a:schemeClr val="tx1"/>
                </a:solidFill>
              </a:rPr>
              <a:t> </a:t>
            </a:r>
            <a:r>
              <a:rPr lang="uz-Cyrl-UZ" sz="2000" b="1" dirty="0">
                <a:solidFill>
                  <a:schemeClr val="tx1"/>
                </a:solidFill>
              </a:rPr>
              <a:t>Фойдали ва зараркунанда ҳашаротларнинг турли вакилларига оид   материаллар талабаларнинг бундай ҳашаротларни табиий шароитларда  таниш, ажратиш каби амалий малакаларини ривожланишига замин хозирлайди</a:t>
            </a:r>
            <a:r>
              <a:rPr lang="uz-Cyrl-UZ" sz="2000" b="1" dirty="0" smtClean="0">
                <a:solidFill>
                  <a:schemeClr val="tx1"/>
                </a:solidFill>
              </a:rPr>
              <a:t>.</a:t>
            </a:r>
          </a:p>
          <a:p>
            <a:pPr marL="342900" indent="-342900" algn="l">
              <a:buFont typeface="Wingdings 3" charset="2"/>
              <a:buAutoNum type="arabicPeriod"/>
            </a:pPr>
            <a:endParaRPr lang="en-US" sz="2000" b="1" dirty="0" smtClean="0">
              <a:solidFill>
                <a:schemeClr val="tx1"/>
              </a:solidFill>
            </a:endParaRPr>
          </a:p>
          <a:p>
            <a:pPr marL="342900" indent="-342900" algn="l">
              <a:buFont typeface="Wingdings 3" charset="2"/>
              <a:buAutoNum type="arabicPeriod"/>
            </a:pPr>
            <a:r>
              <a:rPr lang="uz-Cyrl-UZ" sz="2000" b="1" dirty="0" smtClean="0">
                <a:solidFill>
                  <a:schemeClr val="tx1"/>
                </a:solidFill>
              </a:rPr>
              <a:t> </a:t>
            </a:r>
            <a:r>
              <a:rPr lang="uz-Cyrl-UZ" sz="2000" b="1" dirty="0">
                <a:solidFill>
                  <a:schemeClr val="tx1"/>
                </a:solidFill>
              </a:rPr>
              <a:t>Ҳашаротларнинг инсон ҳаётидаги аҳамияти тўғрисидаги билим ва малакалар талабаларнинг келгусида фойдали ҳашаротларни асраш, кўпайтиришга оид  ишбилармонликка бўлган интилишларини ҳосил қилишга  хизмат қилади. </a:t>
            </a:r>
            <a:r>
              <a:rPr lang="uz-Cyrl-UZ" sz="2000" b="1" dirty="0" smtClean="0">
                <a:solidFill>
                  <a:schemeClr val="tx1"/>
                </a:solidFill>
              </a:rPr>
              <a:t>   </a:t>
            </a:r>
            <a:endParaRPr lang="ru-RU" sz="2000" b="1" dirty="0">
              <a:solidFill>
                <a:schemeClr val="tx1"/>
              </a:solidFill>
            </a:endParaRPr>
          </a:p>
        </p:txBody>
      </p:sp>
      <p:sp>
        <p:nvSpPr>
          <p:cNvPr id="18" name="Подзаголовок 2"/>
          <p:cNvSpPr txBox="1">
            <a:spLocks/>
          </p:cNvSpPr>
          <p:nvPr/>
        </p:nvSpPr>
        <p:spPr>
          <a:xfrm>
            <a:off x="987954" y="0"/>
            <a:ext cx="7766936" cy="785812"/>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en-US" sz="4000" b="1" dirty="0" smtClean="0">
                <a:solidFill>
                  <a:schemeClr val="tx1"/>
                </a:solidFill>
              </a:rPr>
              <a:t>X</a:t>
            </a:r>
            <a:r>
              <a:rPr lang="ru-RU" sz="4000" b="1" dirty="0" err="1" smtClean="0">
                <a:solidFill>
                  <a:schemeClr val="tx1"/>
                </a:solidFill>
              </a:rPr>
              <a:t>улосалар</a:t>
            </a:r>
            <a:endParaRPr lang="ru-RU" sz="4000" b="1" dirty="0">
              <a:solidFill>
                <a:schemeClr val="tx1"/>
              </a:solidFill>
            </a:endParaRPr>
          </a:p>
        </p:txBody>
      </p:sp>
    </p:spTree>
    <p:extLst>
      <p:ext uri="{BB962C8B-B14F-4D97-AF65-F5344CB8AC3E}">
        <p14:creationId xmlns:p14="http://schemas.microsoft.com/office/powerpoint/2010/main" xmlns="" val="1572681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7067" y="257176"/>
            <a:ext cx="7766936" cy="1571626"/>
          </a:xfrm>
        </p:spPr>
        <p:txBody>
          <a:bodyPr/>
          <a:lstStyle/>
          <a:p>
            <a:pPr algn="ctr"/>
            <a:r>
              <a:rPr lang="uz-Cyrl-UZ" sz="3600" b="1" dirty="0">
                <a:solidFill>
                  <a:schemeClr val="tx1"/>
                </a:solidFill>
              </a:rPr>
              <a:t>ТАВСИЯЛАР</a:t>
            </a:r>
            <a:r>
              <a:rPr lang="ru-RU" dirty="0">
                <a:solidFill>
                  <a:schemeClr val="tx1"/>
                </a:solidFill>
              </a:rPr>
              <a:t/>
            </a:r>
            <a:br>
              <a:rPr lang="ru-RU" dirty="0">
                <a:solidFill>
                  <a:schemeClr val="tx1"/>
                </a:solidFill>
              </a:rPr>
            </a:br>
            <a:endParaRPr lang="ru-RU" dirty="0">
              <a:solidFill>
                <a:schemeClr val="tx1"/>
              </a:solidFill>
            </a:endParaRPr>
          </a:p>
        </p:txBody>
      </p:sp>
      <p:sp>
        <p:nvSpPr>
          <p:cNvPr id="3" name="Подзаголовок 2"/>
          <p:cNvSpPr>
            <a:spLocks noGrp="1"/>
          </p:cNvSpPr>
          <p:nvPr>
            <p:ph type="subTitle" idx="1"/>
          </p:nvPr>
        </p:nvSpPr>
        <p:spPr>
          <a:xfrm>
            <a:off x="428624" y="1214439"/>
            <a:ext cx="10487025" cy="5286374"/>
          </a:xfrm>
        </p:spPr>
        <p:txBody>
          <a:bodyPr>
            <a:normAutofit/>
          </a:bodyPr>
          <a:lstStyle/>
          <a:p>
            <a:pPr algn="l"/>
            <a:r>
              <a:rPr lang="uz-Cyrl-UZ" sz="2000" b="1" dirty="0" smtClean="0">
                <a:solidFill>
                  <a:schemeClr val="tx1"/>
                </a:solidFill>
              </a:rPr>
              <a:t>1. Умуртқасизлар </a:t>
            </a:r>
            <a:r>
              <a:rPr lang="uz-Cyrl-UZ" sz="2000" b="1" dirty="0">
                <a:solidFill>
                  <a:schemeClr val="tx1"/>
                </a:solidFill>
              </a:rPr>
              <a:t>зоологияси фанидан  ўтказиладиган   машғулотларда     инновацион технологиялардан    фойдаланиш     самарадор  натижалар олишни кафолатлаши туфайли,  ҳар бир профессор-ўқитувчилар ўз иш фалиятларида мазкур технологиялардан мутассил </a:t>
            </a:r>
            <a:r>
              <a:rPr lang="uz-Cyrl-UZ" sz="2000" b="1" dirty="0" smtClean="0">
                <a:solidFill>
                  <a:schemeClr val="tx1"/>
                </a:solidFill>
              </a:rPr>
              <a:t>фойдалани</a:t>
            </a:r>
            <a:r>
              <a:rPr lang="uz-Cyrl-UZ" sz="2000" b="1" dirty="0">
                <a:solidFill>
                  <a:schemeClr val="tx1"/>
                </a:solidFill>
              </a:rPr>
              <a:t>шлари лозим деб ҳисоблаймиз</a:t>
            </a:r>
            <a:endParaRPr lang="ru-RU" sz="2000" b="1" dirty="0">
              <a:solidFill>
                <a:schemeClr val="tx1"/>
              </a:solidFill>
            </a:endParaRPr>
          </a:p>
          <a:p>
            <a:pPr algn="l"/>
            <a:endParaRPr lang="uz-Cyrl-UZ" sz="2000" b="1" dirty="0" smtClean="0">
              <a:solidFill>
                <a:schemeClr val="tx1"/>
              </a:solidFill>
            </a:endParaRPr>
          </a:p>
          <a:p>
            <a:pPr algn="l"/>
            <a:r>
              <a:rPr lang="uz-Cyrl-UZ" sz="2000" b="1" dirty="0" smtClean="0">
                <a:solidFill>
                  <a:schemeClr val="tx1"/>
                </a:solidFill>
              </a:rPr>
              <a:t>2</a:t>
            </a:r>
            <a:r>
              <a:rPr lang="uz-Cyrl-UZ" sz="2000" b="1" dirty="0">
                <a:solidFill>
                  <a:schemeClr val="tx1"/>
                </a:solidFill>
              </a:rPr>
              <a:t>. Мавзулар ҳайвонларнинг табиатда, инсонлар  ҳаётидаги аҳамияти масалаларига бағишланган   бўлса, таълимда       таянч белгилар, кластер, синквейн, мулоқат каби инновацион технологияларнинг ташкилий шаклларидан фойдаланиш самарали  натижаларга эришишни   </a:t>
            </a:r>
            <a:r>
              <a:rPr lang="uz-Cyrl-UZ" sz="2000" b="1" dirty="0" smtClean="0">
                <a:solidFill>
                  <a:schemeClr val="tx1"/>
                </a:solidFill>
              </a:rPr>
              <a:t>ка</a:t>
            </a:r>
          </a:p>
          <a:p>
            <a:pPr algn="l"/>
            <a:r>
              <a:rPr lang="uz-Cyrl-UZ" sz="2000" b="1" dirty="0" smtClean="0">
                <a:solidFill>
                  <a:schemeClr val="tx1"/>
                </a:solidFill>
              </a:rPr>
              <a:t>фолатлайди.</a:t>
            </a:r>
            <a:r>
              <a:rPr lang="uz-Cyrl-UZ" sz="2000" b="1" dirty="0">
                <a:solidFill>
                  <a:schemeClr val="tx1"/>
                </a:solidFill>
              </a:rPr>
              <a:t> </a:t>
            </a:r>
            <a:endParaRPr lang="uz-Cyrl-UZ" sz="2000" b="1" dirty="0" smtClean="0">
              <a:solidFill>
                <a:schemeClr val="tx1"/>
              </a:solidFill>
            </a:endParaRPr>
          </a:p>
          <a:p>
            <a:pPr algn="l"/>
            <a:r>
              <a:rPr lang="uz-Cyrl-UZ" sz="2000" b="1" dirty="0" smtClean="0">
                <a:solidFill>
                  <a:schemeClr val="tx1"/>
                </a:solidFill>
              </a:rPr>
              <a:t>3</a:t>
            </a:r>
            <a:r>
              <a:rPr lang="uz-Cyrl-UZ" sz="2000" b="1" dirty="0">
                <a:solidFill>
                  <a:schemeClr val="tx1"/>
                </a:solidFill>
              </a:rPr>
              <a:t>.  Мавзуларни ўрганишда талабаларга уй вазифаси сифатида таянч белгилар, синквейн, кластер тузиб келишга ўргатиб бориш зарур. Бу ишлар  уларнинг фақат мавзунинг пухта ўрганишига эмас, балки  келажакдаги ўқитувчилик фаолиятида ҳам инновацион технологиялардан самарали фойдаланиш кўникмаларини ҳосил қилиш, ривожлантириб боришларига  хизмат қилади. </a:t>
            </a:r>
            <a:endParaRPr lang="ru-RU" sz="2000" b="1" dirty="0">
              <a:solidFill>
                <a:schemeClr val="tx1"/>
              </a:solidFill>
            </a:endParaRPr>
          </a:p>
        </p:txBody>
      </p:sp>
    </p:spTree>
    <p:extLst>
      <p:ext uri="{BB962C8B-B14F-4D97-AF65-F5344CB8AC3E}">
        <p14:creationId xmlns:p14="http://schemas.microsoft.com/office/powerpoint/2010/main" xmlns="" val="2444442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2925" y="242887"/>
            <a:ext cx="11515725" cy="6472237"/>
          </a:xfrm>
        </p:spPr>
        <p:txBody>
          <a:bodyPr>
            <a:normAutofit fontScale="92500" lnSpcReduction="20000"/>
          </a:bodyPr>
          <a:lstStyle/>
          <a:p>
            <a:r>
              <a:rPr lang="uz-Cyrl-UZ" b="1" dirty="0"/>
              <a:t>Мундарижа</a:t>
            </a:r>
            <a:endParaRPr lang="ru-RU" dirty="0"/>
          </a:p>
          <a:p>
            <a:r>
              <a:rPr lang="uz-Cyrl-UZ" b="1" dirty="0"/>
              <a:t>Кириш…………………………………………………………………………</a:t>
            </a:r>
            <a:endParaRPr lang="ru-RU" dirty="0"/>
          </a:p>
          <a:p>
            <a:r>
              <a:rPr lang="uz-Cyrl-UZ" b="1" dirty="0"/>
              <a:t>И-БОБ. “ҲАШАРОТЛАР СИНФИ” МАВЗУСИНИНГ ЎҚИТИШДА ИННОВЦИОН  ТЕХНОЛОГИЯЛАРДАН ФОЙДАЛАНИШ…………</a:t>
            </a:r>
            <a:endParaRPr lang="ru-RU" dirty="0"/>
          </a:p>
          <a:p>
            <a:r>
              <a:rPr lang="uz-Cyrl-UZ" b="1" dirty="0"/>
              <a:t> </a:t>
            </a:r>
            <a:r>
              <a:rPr lang="uz-Cyrl-UZ" dirty="0"/>
              <a:t>1.1. Инновацион технологияларни таълим-тарбия жараёнида қўллаш тарихи</a:t>
            </a:r>
            <a:r>
              <a:rPr lang="ru-RU" dirty="0"/>
              <a:t>…………………………………………………………………………</a:t>
            </a:r>
          </a:p>
          <a:p>
            <a:r>
              <a:rPr lang="uz-Cyrl-UZ" dirty="0"/>
              <a:t>1.2. «Ҳашаротларнинг табиатда ва инсон ҳаётидаги аҳамияти» мавзусининг инновациялар ва илғор хорижий тажрибалар……………............................</a:t>
            </a:r>
            <a:endParaRPr lang="ru-RU" dirty="0"/>
          </a:p>
          <a:p>
            <a:r>
              <a:rPr lang="uz-Cyrl-UZ" dirty="0"/>
              <a:t> </a:t>
            </a:r>
            <a:endParaRPr lang="ru-RU" dirty="0"/>
          </a:p>
          <a:p>
            <a:r>
              <a:rPr lang="uz-Cyrl-UZ" b="1" dirty="0"/>
              <a:t>ИИ-БОБ.</a:t>
            </a:r>
            <a:r>
              <a:rPr lang="uz-Cyrl-UZ" dirty="0"/>
              <a:t> </a:t>
            </a:r>
            <a:r>
              <a:rPr lang="uz-Cyrl-UZ" b="1" dirty="0"/>
              <a:t>ҲАШАРОТЛАР СИНФИ» МАВЗУCИНИНГ  </a:t>
            </a:r>
            <a:r>
              <a:rPr lang="ru-RU" b="1" dirty="0"/>
              <a:t>ЎҚУВ МОДУЛИ ИШЛАНМАСИ.</a:t>
            </a:r>
            <a:endParaRPr lang="ru-RU" dirty="0"/>
          </a:p>
          <a:p>
            <a:r>
              <a:rPr lang="uz-Cyrl-UZ" dirty="0"/>
              <a:t>2.1. Зоология фанининг  ўқув дастури (</a:t>
            </a:r>
            <a:r>
              <a:rPr lang="ru-RU" dirty="0" err="1"/>
              <a:t>Силлабус</a:t>
            </a:r>
            <a:r>
              <a:rPr lang="uz-Cyrl-UZ" dirty="0"/>
              <a:t>)...........................................</a:t>
            </a:r>
            <a:endParaRPr lang="ru-RU" dirty="0"/>
          </a:p>
          <a:p>
            <a:r>
              <a:rPr lang="uz-Cyrl-UZ" dirty="0"/>
              <a:t>2.2. “Ҳашаротларнинг табиатда  ва  инсонлар ҳаётида аҳамияти” мавзуси бўйича маъруза матни…………………………………………………………</a:t>
            </a:r>
            <a:endParaRPr lang="ru-RU" dirty="0"/>
          </a:p>
          <a:p>
            <a:r>
              <a:rPr lang="uz-Cyrl-UZ" dirty="0"/>
              <a:t>2.3.  “Ҳашаротларнинг табиатда  ва  инсонлар ҳаётида аҳамияти” мавзуси оид кейслар</a:t>
            </a:r>
            <a:r>
              <a:rPr lang="ru-RU" dirty="0"/>
              <a:t> (кейс </a:t>
            </a:r>
            <a:r>
              <a:rPr lang="ru-RU" dirty="0" err="1"/>
              <a:t>стади</a:t>
            </a:r>
            <a:r>
              <a:rPr lang="ru-RU" dirty="0"/>
              <a:t>) </a:t>
            </a:r>
            <a:r>
              <a:rPr lang="uz-Cyrl-UZ" dirty="0"/>
              <a:t>.........................................................................................</a:t>
            </a:r>
            <a:endParaRPr lang="ru-RU" dirty="0"/>
          </a:p>
          <a:p>
            <a:r>
              <a:rPr lang="uz-Cyrl-UZ" dirty="0"/>
              <a:t>2.4. “Ҳашаротларнинг табиатда  ва  инсонлар ҳаётида аҳамияти” мавзуси оид назорат топшириқлари (ОН, ЖН, ЯН саволлари, тестлар)…………………. </a:t>
            </a:r>
            <a:endParaRPr lang="ru-RU" dirty="0"/>
          </a:p>
          <a:p>
            <a:r>
              <a:rPr lang="uz-Cyrl-UZ" dirty="0"/>
              <a:t>2.5. “Ҳашаротларнинг табиатда  ва  инсонлар ҳаётида аҳамияти” мавзусига оид тақдимотлар………………………………………………………………..</a:t>
            </a:r>
            <a:endParaRPr lang="ru-RU" dirty="0"/>
          </a:p>
          <a:p>
            <a:r>
              <a:rPr lang="uz-Cyrl-UZ" dirty="0"/>
              <a:t>2.6.  </a:t>
            </a:r>
            <a:r>
              <a:rPr lang="ru-RU" dirty="0"/>
              <a:t>Глоссарий</a:t>
            </a:r>
            <a:r>
              <a:rPr lang="uz-Cyrl-UZ" dirty="0"/>
              <a:t> …………………</a:t>
            </a:r>
            <a:r>
              <a:rPr lang="ru-RU" dirty="0"/>
              <a:t>………………………………………………</a:t>
            </a:r>
          </a:p>
          <a:p>
            <a:r>
              <a:rPr lang="ru-RU" b="1" dirty="0"/>
              <a:t> ХУЛО</a:t>
            </a:r>
            <a:r>
              <a:rPr lang="uz-Cyrl-UZ" b="1" dirty="0"/>
              <a:t>СА ВА ТА</a:t>
            </a:r>
            <a:r>
              <a:rPr lang="ru-RU" b="1" dirty="0"/>
              <a:t>ВСИЯ</a:t>
            </a:r>
            <a:r>
              <a:rPr lang="uz-Cyrl-UZ" b="1" dirty="0"/>
              <a:t>ЛАР</a:t>
            </a:r>
            <a:r>
              <a:rPr lang="ru-RU" b="1" dirty="0"/>
              <a:t>………………………………………………..</a:t>
            </a:r>
            <a:endParaRPr lang="ru-RU" dirty="0"/>
          </a:p>
          <a:p>
            <a:r>
              <a:rPr lang="ru-RU" b="1" dirty="0"/>
              <a:t>ФОЙДАЛАНИЛГАН АДАБИЁТЛАР………………………………………</a:t>
            </a:r>
            <a:endParaRPr lang="ru-RU" dirty="0"/>
          </a:p>
        </p:txBody>
      </p:sp>
    </p:spTree>
    <p:extLst>
      <p:ext uri="{BB962C8B-B14F-4D97-AF65-F5344CB8AC3E}">
        <p14:creationId xmlns:p14="http://schemas.microsoft.com/office/powerpoint/2010/main" xmlns="" val="559428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42900" y="357187"/>
            <a:ext cx="11387138" cy="6200775"/>
          </a:xfrm>
        </p:spPr>
        <p:txBody>
          <a:bodyPr>
            <a:normAutofit fontScale="92500"/>
          </a:bodyPr>
          <a:lstStyle/>
          <a:p>
            <a:r>
              <a:rPr lang="uz-Cyrl-UZ" sz="3200" b="1" dirty="0">
                <a:solidFill>
                  <a:srgbClr val="6DF408"/>
                </a:solidFill>
              </a:rPr>
              <a:t>Битирув лойиҳа иши мавзусининг  долзарблиги. </a:t>
            </a:r>
            <a:endParaRPr lang="en-US" sz="3200" b="1" dirty="0" smtClean="0">
              <a:solidFill>
                <a:srgbClr val="6DF408"/>
              </a:solidFill>
            </a:endParaRPr>
          </a:p>
          <a:p>
            <a:r>
              <a:rPr lang="uz-Cyrl-UZ" sz="2400" dirty="0" smtClean="0"/>
              <a:t>Ҳашаротлар </a:t>
            </a:r>
            <a:r>
              <a:rPr lang="uz-Cyrl-UZ" sz="2400" dirty="0"/>
              <a:t>қадимдан инсонларнинг деҳқончилик ишларига шерик бўлиб, етиштирилаётган махсулотларни  камайиб, сифатини бузилиб кетишга сабаб бўлаётган жониворлардир.  Ундан ташқари, Республикамизда  бозор иқтисоди талаблари асосида хўжалик юритишга ўтиш, ишбилармонликка кенг йўл очилганлиги,    савдо-сотиқ ишларининг кучайиши,чет эллардан  кўплаб турли-туман маҳсулотлар (уруғлар, кўчатлар, гуллар, дон маҳсулотлари, мевалар, сабзавотлар)   билан    биргаликда республикамизда  бўлмаган, бироқ бошқа давлатларда тарқалган хавфли зараркунанда ҳашаротлар ҳам келиб қолмоқда.Шу сабабли зараркунанда ҳашаротларга самарали қарши кураш  олиб бориш тадбирлари қаторига   чет эллардан келиб қолиши мумкин бўлган хавфли ҳашаротларни келиб қолишини олдини олиш, карантин ҳизмати ишларини тобора кучайтиришдек муҳим вазифалар қўшилмоқда.    </a:t>
            </a:r>
            <a:endParaRPr lang="ru-RU" sz="2400" dirty="0"/>
          </a:p>
          <a:p>
            <a:r>
              <a:rPr lang="uz-Cyrl-UZ" sz="2400" dirty="0"/>
              <a:t>Ҳашаротлар фақатгина  зараркунанда жониворлар эмас. Улар табиат ва инсонларнинг дўстлари сифатида   инсонлар ҳаётида жуда катта аҳамиятга эга бўлган улушларини ҳам эътироф этиш лозим.   Юқоридаги фикр, мулоҳазалар асосида мавзунинг   қуйидаги  мақсад, вазифаларини  белгиладик</a:t>
            </a:r>
            <a:endParaRPr lang="ru-RU" sz="2400" dirty="0"/>
          </a:p>
        </p:txBody>
      </p:sp>
    </p:spTree>
    <p:extLst>
      <p:ext uri="{BB962C8B-B14F-4D97-AF65-F5344CB8AC3E}">
        <p14:creationId xmlns:p14="http://schemas.microsoft.com/office/powerpoint/2010/main" xmlns="" val="2151249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14337"/>
            <a:ext cx="11372850" cy="6143625"/>
          </a:xfrm>
        </p:spPr>
        <p:txBody>
          <a:bodyPr/>
          <a:lstStyle/>
          <a:p>
            <a:r>
              <a:rPr lang="uz-Cyrl-UZ" sz="3200" b="1" dirty="0">
                <a:solidFill>
                  <a:srgbClr val="6DF408"/>
                </a:solidFill>
              </a:rPr>
              <a:t>Битирув лойиҳа иши</a:t>
            </a:r>
            <a:r>
              <a:rPr lang="uz-Cyrl-UZ" sz="3200" dirty="0">
                <a:solidFill>
                  <a:srgbClr val="6DF408"/>
                </a:solidFill>
              </a:rPr>
              <a:t> </a:t>
            </a:r>
            <a:r>
              <a:rPr lang="uz-Cyrl-UZ" sz="3200" b="1" dirty="0">
                <a:solidFill>
                  <a:srgbClr val="6DF408"/>
                </a:solidFill>
              </a:rPr>
              <a:t>мавзусининг </a:t>
            </a:r>
            <a:r>
              <a:rPr lang="uz-Cyrl-UZ" sz="3200" b="1" dirty="0" smtClean="0">
                <a:solidFill>
                  <a:srgbClr val="6DF408"/>
                </a:solidFill>
              </a:rPr>
              <a:t>ма</a:t>
            </a:r>
            <a:r>
              <a:rPr lang="ru-RU" sz="3600" b="1" dirty="0" smtClean="0">
                <a:solidFill>
                  <a:srgbClr val="6DF408"/>
                </a:solidFill>
              </a:rPr>
              <a:t>қ</a:t>
            </a:r>
            <a:r>
              <a:rPr lang="uz-Cyrl-UZ" sz="3200" b="1" dirty="0" smtClean="0">
                <a:solidFill>
                  <a:srgbClr val="6DF408"/>
                </a:solidFill>
              </a:rPr>
              <a:t>сади</a:t>
            </a:r>
            <a:r>
              <a:rPr lang="uz-Cyrl-UZ" sz="3200" b="1" dirty="0">
                <a:solidFill>
                  <a:srgbClr val="6DF408"/>
                </a:solidFill>
              </a:rPr>
              <a:t>. </a:t>
            </a:r>
            <a:endParaRPr lang="en-US" sz="3200" b="1" dirty="0" smtClean="0">
              <a:solidFill>
                <a:srgbClr val="6DF408"/>
              </a:solidFill>
            </a:endParaRPr>
          </a:p>
          <a:p>
            <a:r>
              <a:rPr lang="uz-Cyrl-UZ" sz="2000" b="1" dirty="0" smtClean="0"/>
              <a:t>Талабаларга </a:t>
            </a:r>
            <a:r>
              <a:rPr lang="uz-Cyrl-UZ" sz="2000" b="1" dirty="0"/>
              <a:t>ҳашаротларнинг  табиатда ҳамда инсонлар ҳаётидаги аҳамиятига оид билимларни ўргатиш. Мазкур мавзуни ўрганишда  иннавацион технологиялардан фойдаланиш  масалаларни ишлашни белгиланди. Юқоридаги мақсаддан келиб чиққан ҳолда  ишнинг қуйидаги вазфаларини белгиладик</a:t>
            </a:r>
            <a:r>
              <a:rPr lang="uz-Cyrl-UZ" sz="2000" b="1" dirty="0" smtClean="0"/>
              <a:t>.</a:t>
            </a:r>
            <a:endParaRPr lang="ru-RU" sz="2000" b="1" dirty="0"/>
          </a:p>
          <a:p>
            <a:r>
              <a:rPr lang="uz-Cyrl-UZ" sz="3200" b="1" dirty="0">
                <a:solidFill>
                  <a:srgbClr val="6DF408"/>
                </a:solidFill>
              </a:rPr>
              <a:t>Битирув лойиҳа иши</a:t>
            </a:r>
            <a:r>
              <a:rPr lang="uz-Cyrl-UZ" sz="3200" dirty="0">
                <a:solidFill>
                  <a:srgbClr val="6DF408"/>
                </a:solidFill>
              </a:rPr>
              <a:t> </a:t>
            </a:r>
            <a:r>
              <a:rPr lang="uz-Cyrl-UZ" sz="3200" b="1" dirty="0">
                <a:solidFill>
                  <a:srgbClr val="6DF408"/>
                </a:solidFill>
              </a:rPr>
              <a:t>мавзусининг вазифалари</a:t>
            </a:r>
            <a:r>
              <a:rPr lang="ru-RU" sz="3200" b="1" dirty="0">
                <a:solidFill>
                  <a:srgbClr val="6DF408"/>
                </a:solidFill>
              </a:rPr>
              <a:t>.</a:t>
            </a:r>
            <a:r>
              <a:rPr lang="uz-Cyrl-UZ" sz="3200" b="1" u="sng" dirty="0">
                <a:solidFill>
                  <a:srgbClr val="6DF408"/>
                </a:solidFill>
              </a:rPr>
              <a:t>  </a:t>
            </a:r>
            <a:endParaRPr lang="ru-RU" sz="3200" dirty="0">
              <a:solidFill>
                <a:srgbClr val="6DF408"/>
              </a:solidFill>
            </a:endParaRPr>
          </a:p>
          <a:p>
            <a:r>
              <a:rPr lang="uz-Cyrl-UZ" sz="2000" b="1" dirty="0"/>
              <a:t>1.    </a:t>
            </a:r>
            <a:r>
              <a:rPr lang="uz-Cyrl-UZ" sz="2400" b="1" dirty="0" smtClean="0"/>
              <a:t>Ҳ</a:t>
            </a:r>
            <a:r>
              <a:rPr lang="uz-Cyrl-UZ" sz="2000" b="1" dirty="0" smtClean="0"/>
              <a:t>ашаротларнинг </a:t>
            </a:r>
            <a:r>
              <a:rPr lang="uz-Cyrl-UZ" sz="2000" b="1" dirty="0"/>
              <a:t>табиатда, инсонлар  ҳаётида аҳамиятига оид мавзуни ўрганиш технологияси ишлаб чиқилади; </a:t>
            </a:r>
            <a:endParaRPr lang="ru-RU" sz="2000" b="1" dirty="0"/>
          </a:p>
          <a:p>
            <a:r>
              <a:rPr lang="uz-Cyrl-UZ" sz="2000" b="1" dirty="0"/>
              <a:t>2. Талабаларни фойдали ҳашаротлардан асаларичилик, пиллачилик соҳаларига қизиқтириш, заракунанда ҳашаротлар ва уларнинг муҳим вакиллари, уларни қишлоқ хўжалиги махсулотлари етиштиришга бўлган  зарарли таъсирларини ўргатиш;</a:t>
            </a:r>
            <a:endParaRPr lang="ru-RU" sz="2000" b="1" dirty="0"/>
          </a:p>
          <a:p>
            <a:r>
              <a:rPr lang="uz-Cyrl-UZ" sz="2000" b="1" dirty="0"/>
              <a:t>3.   Мавзу материаллари орқали талабаларнинг биологик қонуниятларни  назарий жиҳатларини чуқурроқ идрок этишларига эришиш, уларни табиатни муҳофаза қилиш, илмий дунёқарашларини ривожлантириш  кабилар кўзда тутилади. </a:t>
            </a:r>
            <a:endParaRPr lang="ru-RU" sz="2000" b="1" dirty="0"/>
          </a:p>
          <a:p>
            <a:endParaRPr lang="ru-RU" dirty="0"/>
          </a:p>
        </p:txBody>
      </p:sp>
    </p:spTree>
    <p:extLst>
      <p:ext uri="{BB962C8B-B14F-4D97-AF65-F5344CB8AC3E}">
        <p14:creationId xmlns:p14="http://schemas.microsoft.com/office/powerpoint/2010/main" xmlns="" val="29758619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5789" y="128588"/>
            <a:ext cx="11033124" cy="1317759"/>
          </a:xfrm>
        </p:spPr>
        <p:txBody>
          <a:bodyPr>
            <a:normAutofit fontScale="90000"/>
          </a:bodyPr>
          <a:lstStyle/>
          <a:p>
            <a:pPr algn="ctr"/>
            <a:r>
              <a:rPr lang="ru-RU" b="1" i="1" dirty="0">
                <a:solidFill>
                  <a:srgbClr val="6DF408"/>
                </a:solidFill>
              </a:rPr>
              <a:t> </a:t>
            </a:r>
            <a:r>
              <a:rPr lang="uz-Cyrl-UZ" b="1" dirty="0">
                <a:solidFill>
                  <a:srgbClr val="6DF408"/>
                </a:solidFill>
              </a:rPr>
              <a:t>«</a:t>
            </a:r>
            <a:r>
              <a:rPr lang="uz-Cyrl-UZ" b="1" dirty="0" smtClean="0">
                <a:solidFill>
                  <a:srgbClr val="6DF408"/>
                </a:solidFill>
              </a:rPr>
              <a:t>Инновация</a:t>
            </a:r>
            <a:r>
              <a:rPr lang="uz-Cyrl-UZ" b="1" dirty="0">
                <a:solidFill>
                  <a:srgbClr val="6DF408"/>
                </a:solidFill>
              </a:rPr>
              <a:t>» </a:t>
            </a:r>
            <a:r>
              <a:rPr lang="uz-Cyrl-UZ" sz="2700" b="1" dirty="0"/>
              <a:t>- юнонча “Инос”-оид, тааллуқли, </a:t>
            </a:r>
            <a:r>
              <a:rPr lang="uz-Cyrl-UZ" sz="2700" b="1" dirty="0" smtClean="0"/>
              <a:t>сўзларнинг </a:t>
            </a:r>
            <a:r>
              <a:rPr lang="uz-Cyrl-UZ" sz="2700" b="1" dirty="0"/>
              <a:t>бирикмасидан ташкил топган. Демак </a:t>
            </a:r>
            <a:r>
              <a:rPr lang="uz-Cyrl-UZ" sz="2700" b="1" dirty="0" smtClean="0"/>
              <a:t>инновация </a:t>
            </a:r>
            <a:r>
              <a:rPr lang="uz-Cyrl-UZ" sz="2700" b="1" dirty="0"/>
              <a:t>тушунчаси –янгиликка оид, янгилик киритиш маъноларни англатади.</a:t>
            </a:r>
            <a:r>
              <a:rPr lang="ru-RU" sz="2700" b="1" dirty="0"/>
              <a:t/>
            </a:r>
            <a:br>
              <a:rPr lang="ru-RU" sz="2700" b="1" dirty="0"/>
            </a:br>
            <a:endParaRPr lang="ru-RU" sz="2700" b="1" dirty="0"/>
          </a:p>
        </p:txBody>
      </p:sp>
      <p:sp>
        <p:nvSpPr>
          <p:cNvPr id="3" name="Объект 2"/>
          <p:cNvSpPr>
            <a:spLocks noGrp="1"/>
          </p:cNvSpPr>
          <p:nvPr>
            <p:ph idx="1"/>
          </p:nvPr>
        </p:nvSpPr>
        <p:spPr>
          <a:xfrm>
            <a:off x="585789" y="1585008"/>
            <a:ext cx="10918823" cy="5272992"/>
          </a:xfrm>
        </p:spPr>
        <p:txBody>
          <a:bodyPr/>
          <a:lstStyle/>
          <a:p>
            <a:endParaRPr lang="ru-RU" dirty="0"/>
          </a:p>
        </p:txBody>
      </p:sp>
      <p:grpSp>
        <p:nvGrpSpPr>
          <p:cNvPr id="4" name="Группа 3"/>
          <p:cNvGrpSpPr>
            <a:grpSpLocks/>
          </p:cNvGrpSpPr>
          <p:nvPr/>
        </p:nvGrpSpPr>
        <p:grpSpPr bwMode="auto">
          <a:xfrm>
            <a:off x="828675" y="1673727"/>
            <a:ext cx="10450970" cy="5055519"/>
            <a:chOff x="1155" y="792"/>
            <a:chExt cx="9452" cy="7433"/>
          </a:xfrm>
        </p:grpSpPr>
        <p:sp>
          <p:nvSpPr>
            <p:cNvPr id="5" name="AutoShape 6"/>
            <p:cNvSpPr>
              <a:spLocks noChangeArrowheads="1"/>
            </p:cNvSpPr>
            <p:nvPr/>
          </p:nvSpPr>
          <p:spPr bwMode="auto">
            <a:xfrm>
              <a:off x="2189" y="1065"/>
              <a:ext cx="7662" cy="1180"/>
            </a:xfrm>
            <a:prstGeom prst="roundRect">
              <a:avLst>
                <a:gd name="adj" fmla="val 16667"/>
              </a:avLst>
            </a:prstGeom>
            <a:solidFill>
              <a:srgbClr val="4F81BD"/>
            </a:solidFill>
            <a:ln w="127000" cmpd="dbl">
              <a:solidFill>
                <a:srgbClr val="4F81BD"/>
              </a:solidFill>
              <a:round/>
              <a:headEnd/>
              <a:tailEnd/>
            </a:ln>
            <a:effectLst/>
            <a:extLst>
              <a:ext uri="{AF507438-7753-43E0-B8FC-AC1667EBCBE1}">
                <a14:hiddenEffects xmlns:a14="http://schemas.microsoft.com/office/drawing/2010/main" xmlns="">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endParaRPr lang="ru-RU"/>
            </a:p>
          </p:txBody>
        </p:sp>
        <p:sp>
          <p:nvSpPr>
            <p:cNvPr id="6" name="AutoShape 7"/>
            <p:cNvSpPr>
              <a:spLocks noChangeArrowheads="1"/>
            </p:cNvSpPr>
            <p:nvPr/>
          </p:nvSpPr>
          <p:spPr bwMode="auto">
            <a:xfrm>
              <a:off x="1185" y="2490"/>
              <a:ext cx="3675" cy="975"/>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rot="0" vert="horz" wrap="square" lIns="91440" tIns="45720" rIns="91440" bIns="45720" anchor="t" anchorCtr="0" upright="1">
              <a:noAutofit/>
            </a:bodyPr>
            <a:lstStyle/>
            <a:p>
              <a:endParaRPr lang="ru-RU"/>
            </a:p>
          </p:txBody>
        </p:sp>
        <p:sp>
          <p:nvSpPr>
            <p:cNvPr id="7" name="AutoShape 8"/>
            <p:cNvSpPr>
              <a:spLocks noChangeArrowheads="1"/>
            </p:cNvSpPr>
            <p:nvPr/>
          </p:nvSpPr>
          <p:spPr bwMode="auto">
            <a:xfrm>
              <a:off x="1185" y="3825"/>
              <a:ext cx="3675" cy="975"/>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rot="0" vert="horz" wrap="square" lIns="91440" tIns="45720" rIns="91440" bIns="45720" anchor="t" anchorCtr="0" upright="1">
              <a:noAutofit/>
            </a:bodyPr>
            <a:lstStyle/>
            <a:p>
              <a:endParaRPr lang="ru-RU"/>
            </a:p>
          </p:txBody>
        </p:sp>
        <p:sp>
          <p:nvSpPr>
            <p:cNvPr id="8" name="AutoShape 9"/>
            <p:cNvSpPr>
              <a:spLocks noChangeArrowheads="1"/>
            </p:cNvSpPr>
            <p:nvPr/>
          </p:nvSpPr>
          <p:spPr bwMode="auto">
            <a:xfrm>
              <a:off x="1185" y="5160"/>
              <a:ext cx="3675" cy="975"/>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rot="0" vert="horz" wrap="square" lIns="91440" tIns="45720" rIns="91440" bIns="45720" anchor="t" anchorCtr="0" upright="1">
              <a:noAutofit/>
            </a:bodyPr>
            <a:lstStyle/>
            <a:p>
              <a:endParaRPr lang="ru-RU"/>
            </a:p>
          </p:txBody>
        </p:sp>
        <p:sp>
          <p:nvSpPr>
            <p:cNvPr id="9" name="AutoShape 10"/>
            <p:cNvSpPr>
              <a:spLocks noChangeArrowheads="1"/>
            </p:cNvSpPr>
            <p:nvPr/>
          </p:nvSpPr>
          <p:spPr bwMode="auto">
            <a:xfrm>
              <a:off x="1185" y="6525"/>
              <a:ext cx="3669" cy="1509"/>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rot="0" vert="horz" wrap="square" lIns="91440" tIns="45720" rIns="91440" bIns="45720" anchor="t" anchorCtr="0" upright="1">
              <a:noAutofit/>
            </a:bodyPr>
            <a:lstStyle/>
            <a:p>
              <a:endParaRPr lang="ru-RU"/>
            </a:p>
          </p:txBody>
        </p:sp>
        <p:sp>
          <p:nvSpPr>
            <p:cNvPr id="10" name="AutoShape 11"/>
            <p:cNvSpPr>
              <a:spLocks noChangeArrowheads="1"/>
            </p:cNvSpPr>
            <p:nvPr/>
          </p:nvSpPr>
          <p:spPr bwMode="auto">
            <a:xfrm>
              <a:off x="6810" y="2490"/>
              <a:ext cx="3675" cy="975"/>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rot="0" vert="horz" wrap="square" lIns="91440" tIns="45720" rIns="91440" bIns="45720" anchor="t" anchorCtr="0" upright="1">
              <a:noAutofit/>
            </a:bodyPr>
            <a:lstStyle/>
            <a:p>
              <a:endParaRPr lang="ru-RU"/>
            </a:p>
          </p:txBody>
        </p:sp>
        <p:sp>
          <p:nvSpPr>
            <p:cNvPr id="11" name="AutoShape 12"/>
            <p:cNvSpPr>
              <a:spLocks noChangeArrowheads="1"/>
            </p:cNvSpPr>
            <p:nvPr/>
          </p:nvSpPr>
          <p:spPr bwMode="auto">
            <a:xfrm>
              <a:off x="6825" y="3825"/>
              <a:ext cx="3675" cy="1500"/>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rot="0" vert="horz" wrap="square" lIns="91440" tIns="45720" rIns="91440" bIns="45720" anchor="t" anchorCtr="0" upright="1">
              <a:noAutofit/>
            </a:bodyPr>
            <a:lstStyle/>
            <a:p>
              <a:endParaRPr lang="ru-RU"/>
            </a:p>
          </p:txBody>
        </p:sp>
        <p:sp>
          <p:nvSpPr>
            <p:cNvPr id="12" name="AutoShape 13"/>
            <p:cNvSpPr>
              <a:spLocks noChangeArrowheads="1"/>
            </p:cNvSpPr>
            <p:nvPr/>
          </p:nvSpPr>
          <p:spPr bwMode="auto">
            <a:xfrm>
              <a:off x="6801" y="5477"/>
              <a:ext cx="3675" cy="975"/>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rot="0" vert="horz" wrap="square" lIns="91440" tIns="45720" rIns="91440" bIns="45720" anchor="t" anchorCtr="0" upright="1">
              <a:noAutofit/>
            </a:bodyPr>
            <a:lstStyle/>
            <a:p>
              <a:endParaRPr lang="ru-RU"/>
            </a:p>
          </p:txBody>
        </p:sp>
        <p:sp>
          <p:nvSpPr>
            <p:cNvPr id="13" name="AutoShape 14"/>
            <p:cNvSpPr>
              <a:spLocks noChangeArrowheads="1"/>
            </p:cNvSpPr>
            <p:nvPr/>
          </p:nvSpPr>
          <p:spPr bwMode="auto">
            <a:xfrm>
              <a:off x="6829" y="6667"/>
              <a:ext cx="3675" cy="1558"/>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rot="0" vert="horz" wrap="square" lIns="91440" tIns="45720" rIns="91440" bIns="45720" anchor="t" anchorCtr="0" upright="1">
              <a:noAutofit/>
            </a:bodyPr>
            <a:lstStyle/>
            <a:p>
              <a:endParaRPr lang="ru-RU"/>
            </a:p>
          </p:txBody>
        </p:sp>
        <p:cxnSp>
          <p:nvCxnSpPr>
            <p:cNvPr id="14" name="AutoShape 15"/>
            <p:cNvCxnSpPr>
              <a:cxnSpLocks noChangeShapeType="1"/>
            </p:cNvCxnSpPr>
            <p:nvPr/>
          </p:nvCxnSpPr>
          <p:spPr bwMode="auto">
            <a:xfrm flipH="1">
              <a:off x="3690" y="1875"/>
              <a:ext cx="15" cy="61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cxnSp>
          <p:nvCxnSpPr>
            <p:cNvPr id="15" name="AutoShape 16"/>
            <p:cNvCxnSpPr>
              <a:cxnSpLocks noChangeShapeType="1"/>
            </p:cNvCxnSpPr>
            <p:nvPr/>
          </p:nvCxnSpPr>
          <p:spPr bwMode="auto">
            <a:xfrm flipH="1">
              <a:off x="8220" y="1860"/>
              <a:ext cx="15" cy="61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cxnSp>
          <p:nvCxnSpPr>
            <p:cNvPr id="16" name="AutoShape 17"/>
            <p:cNvCxnSpPr>
              <a:cxnSpLocks noChangeShapeType="1"/>
            </p:cNvCxnSpPr>
            <p:nvPr/>
          </p:nvCxnSpPr>
          <p:spPr bwMode="auto">
            <a:xfrm>
              <a:off x="3660" y="3465"/>
              <a:ext cx="0" cy="31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cxnSp>
          <p:nvCxnSpPr>
            <p:cNvPr id="17" name="AutoShape 18"/>
            <p:cNvCxnSpPr>
              <a:cxnSpLocks noChangeShapeType="1"/>
            </p:cNvCxnSpPr>
            <p:nvPr/>
          </p:nvCxnSpPr>
          <p:spPr bwMode="auto">
            <a:xfrm>
              <a:off x="3660" y="4800"/>
              <a:ext cx="0" cy="31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cxnSp>
          <p:nvCxnSpPr>
            <p:cNvPr id="18" name="AutoShape 19"/>
            <p:cNvCxnSpPr>
              <a:cxnSpLocks noChangeShapeType="1"/>
            </p:cNvCxnSpPr>
            <p:nvPr/>
          </p:nvCxnSpPr>
          <p:spPr bwMode="auto">
            <a:xfrm>
              <a:off x="3660" y="6165"/>
              <a:ext cx="0" cy="31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cxnSp>
          <p:nvCxnSpPr>
            <p:cNvPr id="19" name="AutoShape 20"/>
            <p:cNvCxnSpPr>
              <a:cxnSpLocks noChangeShapeType="1"/>
            </p:cNvCxnSpPr>
            <p:nvPr/>
          </p:nvCxnSpPr>
          <p:spPr bwMode="auto">
            <a:xfrm>
              <a:off x="8190" y="3480"/>
              <a:ext cx="0" cy="31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cxnSp>
          <p:nvCxnSpPr>
            <p:cNvPr id="20" name="AutoShape 21"/>
            <p:cNvCxnSpPr>
              <a:cxnSpLocks noChangeShapeType="1"/>
            </p:cNvCxnSpPr>
            <p:nvPr/>
          </p:nvCxnSpPr>
          <p:spPr bwMode="auto">
            <a:xfrm>
              <a:off x="8205" y="4845"/>
              <a:ext cx="0" cy="31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cxnSp>
          <p:nvCxnSpPr>
            <p:cNvPr id="21" name="AutoShape 22"/>
            <p:cNvCxnSpPr>
              <a:cxnSpLocks noChangeShapeType="1"/>
            </p:cNvCxnSpPr>
            <p:nvPr/>
          </p:nvCxnSpPr>
          <p:spPr bwMode="auto">
            <a:xfrm>
              <a:off x="8205" y="6210"/>
              <a:ext cx="0" cy="31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cxnSp>
        <p:sp>
          <p:nvSpPr>
            <p:cNvPr id="22" name="Text Box 23"/>
            <p:cNvSpPr txBox="1">
              <a:spLocks noChangeArrowheads="1"/>
            </p:cNvSpPr>
            <p:nvPr/>
          </p:nvSpPr>
          <p:spPr bwMode="auto">
            <a:xfrm>
              <a:off x="2042" y="792"/>
              <a:ext cx="7662" cy="1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ctr">
                <a:spcAft>
                  <a:spcPts val="0"/>
                </a:spcAft>
              </a:pPr>
              <a:r>
                <a:rPr lang="ru-RU" sz="3200" b="1" dirty="0">
                  <a:solidFill>
                    <a:srgbClr val="6DF408"/>
                  </a:solidFill>
                  <a:effectLst/>
                  <a:latin typeface="Arial" panose="020B0604020202020204" pitchFamily="34" charset="0"/>
                  <a:ea typeface="Times New Roman" panose="02020603050405020304" pitchFamily="18" charset="0"/>
                </a:rPr>
                <a:t>Янги педагогик </a:t>
              </a:r>
              <a:r>
                <a:rPr lang="ru-RU" sz="3200" b="1" dirty="0" err="1">
                  <a:solidFill>
                    <a:srgbClr val="6DF408"/>
                  </a:solidFill>
                  <a:effectLst/>
                  <a:latin typeface="Arial" panose="020B0604020202020204" pitchFamily="34" charset="0"/>
                  <a:ea typeface="Times New Roman" panose="02020603050405020304" pitchFamily="18" charset="0"/>
                </a:rPr>
                <a:t>технологияларнинг</a:t>
              </a:r>
              <a:r>
                <a:rPr lang="ru-RU" sz="3200" b="1" dirty="0">
                  <a:solidFill>
                    <a:srgbClr val="6DF408"/>
                  </a:solidFill>
                  <a:effectLst/>
                  <a:latin typeface="Arial" panose="020B0604020202020204" pitchFamily="34" charset="0"/>
                  <a:ea typeface="Times New Roman" panose="02020603050405020304" pitchFamily="18" charset="0"/>
                </a:rPr>
                <a:t> </a:t>
              </a:r>
              <a:r>
                <a:rPr lang="ru-RU" sz="3200" b="1" dirty="0" err="1">
                  <a:solidFill>
                    <a:srgbClr val="6DF408"/>
                  </a:solidFill>
                  <a:effectLst/>
                  <a:latin typeface="Arial" panose="020B0604020202020204" pitchFamily="34" charset="0"/>
                  <a:ea typeface="Times New Roman" panose="02020603050405020304" pitchFamily="18" charset="0"/>
                </a:rPr>
                <a:t>ташкилий</a:t>
              </a:r>
              <a:r>
                <a:rPr lang="ru-RU" sz="3200" b="1" dirty="0">
                  <a:solidFill>
                    <a:srgbClr val="6DF408"/>
                  </a:solidFill>
                  <a:effectLst/>
                  <a:latin typeface="Arial" panose="020B0604020202020204" pitchFamily="34" charset="0"/>
                  <a:ea typeface="Times New Roman" panose="02020603050405020304" pitchFamily="18" charset="0"/>
                </a:rPr>
                <a:t> </a:t>
              </a:r>
              <a:r>
                <a:rPr lang="ru-RU" sz="3200" b="1" dirty="0" err="1">
                  <a:solidFill>
                    <a:srgbClr val="6DF408"/>
                  </a:solidFill>
                  <a:effectLst/>
                  <a:latin typeface="Arial" panose="020B0604020202020204" pitchFamily="34" charset="0"/>
                  <a:ea typeface="Times New Roman" panose="02020603050405020304" pitchFamily="18" charset="0"/>
                </a:rPr>
                <a:t>шакллари</a:t>
              </a:r>
              <a:endParaRPr lang="ru-RU" sz="3200" b="1" dirty="0">
                <a:solidFill>
                  <a:srgbClr val="6DF408"/>
                </a:solidFill>
                <a:effectLst/>
                <a:latin typeface="Times New Roman" panose="02020603050405020304" pitchFamily="18" charset="0"/>
                <a:ea typeface="Times New Roman" panose="02020603050405020304" pitchFamily="18" charset="0"/>
              </a:endParaRPr>
            </a:p>
          </p:txBody>
        </p:sp>
        <p:sp>
          <p:nvSpPr>
            <p:cNvPr id="23" name="Text Box 24"/>
            <p:cNvSpPr txBox="1">
              <a:spLocks noChangeArrowheads="1"/>
            </p:cNvSpPr>
            <p:nvPr/>
          </p:nvSpPr>
          <p:spPr bwMode="auto">
            <a:xfrm>
              <a:off x="1185" y="2625"/>
              <a:ext cx="3699" cy="6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ctr">
                <a:spcAft>
                  <a:spcPts val="0"/>
                </a:spcAft>
              </a:pPr>
              <a:r>
                <a:rPr lang="ru-RU" sz="2800" b="1" dirty="0" err="1">
                  <a:solidFill>
                    <a:schemeClr val="bg1"/>
                  </a:solidFill>
                  <a:effectLst/>
                  <a:latin typeface="Times New Roman" panose="02020603050405020304" pitchFamily="18" charset="0"/>
                  <a:ea typeface="Times New Roman" panose="02020603050405020304" pitchFamily="18" charset="0"/>
                </a:rPr>
                <a:t>Модул</a:t>
              </a:r>
              <a:r>
                <a:rPr lang="ru-RU" sz="2800" b="1" dirty="0">
                  <a:solidFill>
                    <a:schemeClr val="bg1"/>
                  </a:solidFill>
                  <a:effectLst/>
                  <a:latin typeface="Times New Roman" panose="02020603050405020304" pitchFamily="18" charset="0"/>
                  <a:ea typeface="Times New Roman" panose="02020603050405020304" pitchFamily="18" charset="0"/>
                </a:rPr>
                <a:t> </a:t>
              </a:r>
              <a:r>
                <a:rPr lang="ru-RU" sz="2800" b="1" dirty="0" err="1">
                  <a:solidFill>
                    <a:schemeClr val="bg1"/>
                  </a:solidFill>
                  <a:effectLst/>
                  <a:latin typeface="Times New Roman" panose="02020603050405020304" pitchFamily="18" charset="0"/>
                  <a:ea typeface="Times New Roman" panose="02020603050405020304" pitchFamily="18" charset="0"/>
                </a:rPr>
                <a:t>технологияси</a:t>
              </a:r>
              <a:endParaRPr lang="ru-RU" sz="2800" b="1" dirty="0">
                <a:solidFill>
                  <a:schemeClr val="bg1"/>
                </a:solidFill>
                <a:effectLst/>
                <a:latin typeface="Times New Roman" panose="02020603050405020304" pitchFamily="18" charset="0"/>
                <a:ea typeface="Times New Roman" panose="02020603050405020304" pitchFamily="18" charset="0"/>
              </a:endParaRPr>
            </a:p>
          </p:txBody>
        </p:sp>
        <p:sp>
          <p:nvSpPr>
            <p:cNvPr id="24" name="Text Box 25"/>
            <p:cNvSpPr txBox="1">
              <a:spLocks noChangeArrowheads="1"/>
            </p:cNvSpPr>
            <p:nvPr/>
          </p:nvSpPr>
          <p:spPr bwMode="auto">
            <a:xfrm>
              <a:off x="1155" y="4005"/>
              <a:ext cx="3699" cy="6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ctr">
                <a:spcAft>
                  <a:spcPts val="0"/>
                </a:spcAft>
              </a:pPr>
              <a:r>
                <a:rPr lang="ru-RU" sz="2800" b="1" dirty="0" err="1">
                  <a:solidFill>
                    <a:schemeClr val="bg1"/>
                  </a:solidFill>
                  <a:effectLst/>
                  <a:latin typeface="Times New Roman" panose="02020603050405020304" pitchFamily="18" charset="0"/>
                  <a:ea typeface="Times New Roman" panose="02020603050405020304" pitchFamily="18" charset="0"/>
                </a:rPr>
                <a:t>Синквейн</a:t>
              </a:r>
              <a:r>
                <a:rPr lang="ru-RU" sz="2800" b="1" dirty="0">
                  <a:solidFill>
                    <a:schemeClr val="bg1"/>
                  </a:solidFill>
                  <a:effectLst/>
                  <a:latin typeface="Times New Roman" panose="02020603050405020304" pitchFamily="18" charset="0"/>
                  <a:ea typeface="Times New Roman" panose="02020603050405020304" pitchFamily="18" charset="0"/>
                </a:rPr>
                <a:t>, кластер</a:t>
              </a:r>
            </a:p>
          </p:txBody>
        </p:sp>
        <p:sp>
          <p:nvSpPr>
            <p:cNvPr id="25" name="Text Box 26"/>
            <p:cNvSpPr txBox="1">
              <a:spLocks noChangeArrowheads="1"/>
            </p:cNvSpPr>
            <p:nvPr/>
          </p:nvSpPr>
          <p:spPr bwMode="auto">
            <a:xfrm>
              <a:off x="1155" y="5355"/>
              <a:ext cx="3699" cy="6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ctr">
                <a:spcAft>
                  <a:spcPts val="0"/>
                </a:spcAft>
              </a:pPr>
              <a:r>
                <a:rPr lang="uz-Cyrl-UZ" sz="2800" b="1" dirty="0">
                  <a:solidFill>
                    <a:schemeClr val="bg1"/>
                  </a:solidFill>
                  <a:effectLst/>
                  <a:latin typeface="Times New Roman" panose="02020603050405020304" pitchFamily="18" charset="0"/>
                  <a:ea typeface="Times New Roman" panose="02020603050405020304" pitchFamily="18" charset="0"/>
                </a:rPr>
                <a:t>Муаммоли таълим</a:t>
              </a:r>
              <a:endParaRPr lang="ru-RU" sz="2800" b="1" dirty="0">
                <a:solidFill>
                  <a:schemeClr val="bg1"/>
                </a:solidFill>
                <a:effectLst/>
                <a:latin typeface="Times New Roman" panose="02020603050405020304" pitchFamily="18" charset="0"/>
                <a:ea typeface="Times New Roman" panose="02020603050405020304" pitchFamily="18" charset="0"/>
              </a:endParaRPr>
            </a:p>
          </p:txBody>
        </p:sp>
        <p:sp>
          <p:nvSpPr>
            <p:cNvPr id="26" name="Text Box 27"/>
            <p:cNvSpPr txBox="1">
              <a:spLocks noChangeArrowheads="1"/>
            </p:cNvSpPr>
            <p:nvPr/>
          </p:nvSpPr>
          <p:spPr bwMode="auto">
            <a:xfrm>
              <a:off x="1185" y="6459"/>
              <a:ext cx="3699" cy="12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ctr">
                <a:spcAft>
                  <a:spcPts val="0"/>
                </a:spcAft>
              </a:pPr>
              <a:r>
                <a:rPr lang="uz-Cyrl-UZ" sz="2800" b="1" dirty="0" smtClean="0">
                  <a:solidFill>
                    <a:schemeClr val="bg1"/>
                  </a:solidFill>
                  <a:effectLst/>
                  <a:latin typeface="Times New Roman" panose="02020603050405020304" pitchFamily="18" charset="0"/>
                  <a:ea typeface="Times New Roman" panose="02020603050405020304" pitchFamily="18" charset="0"/>
                </a:rPr>
                <a:t>Инновацион                                                                                                                                                технологиялар</a:t>
              </a:r>
              <a:r>
                <a:rPr lang="uz-Cyrl-UZ" sz="1200" dirty="0">
                  <a:effectLst/>
                  <a:latin typeface="Times New Roman" panose="02020603050405020304" pitchFamily="18" charset="0"/>
                  <a:ea typeface="Times New Roman" panose="02020603050405020304" pitchFamily="18" charset="0"/>
                </a:rPr>
                <a:t>																																									</a:t>
              </a:r>
              <a:endParaRPr lang="ru-RU" sz="1200" dirty="0">
                <a:effectLst/>
                <a:latin typeface="Times New Roman" panose="02020603050405020304" pitchFamily="18" charset="0"/>
                <a:ea typeface="Times New Roman" panose="02020603050405020304" pitchFamily="18" charset="0"/>
              </a:endParaRPr>
            </a:p>
          </p:txBody>
        </p:sp>
        <p:sp>
          <p:nvSpPr>
            <p:cNvPr id="27" name="Text Box 28"/>
            <p:cNvSpPr txBox="1">
              <a:spLocks noChangeArrowheads="1"/>
            </p:cNvSpPr>
            <p:nvPr/>
          </p:nvSpPr>
          <p:spPr bwMode="auto">
            <a:xfrm>
              <a:off x="6573" y="2640"/>
              <a:ext cx="4034" cy="6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ctr">
                <a:spcAft>
                  <a:spcPts val="0"/>
                </a:spcAft>
              </a:pPr>
              <a:r>
                <a:rPr lang="uz-Cyrl-UZ" sz="2400" b="1" dirty="0">
                  <a:solidFill>
                    <a:schemeClr val="bg1"/>
                  </a:solidFill>
                  <a:effectLst/>
                  <a:latin typeface="Arial" panose="020B0604020202020204" pitchFamily="34" charset="0"/>
                  <a:ea typeface="Times New Roman" panose="02020603050405020304" pitchFamily="18" charset="0"/>
                </a:rPr>
                <a:t>Ҳамкорлик  технологияси</a:t>
              </a:r>
              <a:endParaRPr lang="ru-RU" sz="2400" b="1" dirty="0">
                <a:solidFill>
                  <a:schemeClr val="bg1"/>
                </a:solidFill>
                <a:effectLst/>
                <a:latin typeface="Times New Roman" panose="02020603050405020304" pitchFamily="18" charset="0"/>
                <a:ea typeface="Times New Roman" panose="02020603050405020304" pitchFamily="18" charset="0"/>
              </a:endParaRPr>
            </a:p>
          </p:txBody>
        </p:sp>
        <p:sp>
          <p:nvSpPr>
            <p:cNvPr id="28" name="Text Box 29"/>
            <p:cNvSpPr txBox="1">
              <a:spLocks noChangeArrowheads="1"/>
            </p:cNvSpPr>
            <p:nvPr/>
          </p:nvSpPr>
          <p:spPr bwMode="auto">
            <a:xfrm>
              <a:off x="6780" y="3799"/>
              <a:ext cx="3699" cy="13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ctr">
                <a:spcAft>
                  <a:spcPts val="0"/>
                </a:spcAft>
              </a:pPr>
              <a:r>
                <a:rPr lang="uz-Cyrl-UZ" sz="2800" b="1" dirty="0">
                  <a:solidFill>
                    <a:schemeClr val="bg1"/>
                  </a:solidFill>
                  <a:effectLst/>
                  <a:latin typeface="Times New Roman" panose="02020603050405020304" pitchFamily="18" charset="0"/>
                  <a:ea typeface="Times New Roman" panose="02020603050405020304" pitchFamily="18" charset="0"/>
                </a:rPr>
                <a:t>Таянч белгилардан фойдаланиш</a:t>
              </a:r>
              <a:endParaRPr lang="ru-RU" sz="2800" b="1" dirty="0">
                <a:solidFill>
                  <a:schemeClr val="bg1"/>
                </a:solidFill>
                <a:effectLst/>
                <a:latin typeface="Times New Roman" panose="02020603050405020304" pitchFamily="18" charset="0"/>
                <a:ea typeface="Times New Roman" panose="02020603050405020304" pitchFamily="18" charset="0"/>
              </a:endParaRPr>
            </a:p>
          </p:txBody>
        </p:sp>
        <p:sp>
          <p:nvSpPr>
            <p:cNvPr id="29" name="Text Box 30"/>
            <p:cNvSpPr txBox="1">
              <a:spLocks noChangeArrowheads="1"/>
            </p:cNvSpPr>
            <p:nvPr/>
          </p:nvSpPr>
          <p:spPr bwMode="auto">
            <a:xfrm>
              <a:off x="6741" y="5629"/>
              <a:ext cx="3699" cy="8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ctr">
                <a:spcAft>
                  <a:spcPts val="0"/>
                </a:spcAft>
              </a:pPr>
              <a:r>
                <a:rPr lang="uz-Cyrl-UZ" sz="2800" b="1" dirty="0">
                  <a:solidFill>
                    <a:schemeClr val="bg1"/>
                  </a:solidFill>
                  <a:effectLst/>
                  <a:latin typeface="Times New Roman" panose="02020603050405020304" pitchFamily="18" charset="0"/>
                  <a:ea typeface="Times New Roman" panose="02020603050405020304" pitchFamily="18" charset="0"/>
                </a:rPr>
                <a:t>Дидактик ўйинлар</a:t>
              </a:r>
              <a:endParaRPr lang="ru-RU" sz="2800" b="1" dirty="0">
                <a:solidFill>
                  <a:schemeClr val="bg1"/>
                </a:solidFill>
                <a:effectLst/>
                <a:latin typeface="Times New Roman" panose="02020603050405020304" pitchFamily="18" charset="0"/>
                <a:ea typeface="Times New Roman" panose="02020603050405020304" pitchFamily="18" charset="0"/>
              </a:endParaRPr>
            </a:p>
          </p:txBody>
        </p:sp>
        <p:sp>
          <p:nvSpPr>
            <p:cNvPr id="30" name="Text Box 31"/>
            <p:cNvSpPr txBox="1">
              <a:spLocks noChangeArrowheads="1"/>
            </p:cNvSpPr>
            <p:nvPr/>
          </p:nvSpPr>
          <p:spPr bwMode="auto">
            <a:xfrm>
              <a:off x="6859" y="6839"/>
              <a:ext cx="3699" cy="1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ctr">
                <a:spcAft>
                  <a:spcPts val="0"/>
                </a:spcAft>
              </a:pPr>
              <a:r>
                <a:rPr lang="uz-Cyrl-UZ" sz="2800" b="1" dirty="0">
                  <a:solidFill>
                    <a:schemeClr val="bg1"/>
                  </a:solidFill>
                  <a:effectLst/>
                  <a:latin typeface="Times New Roman" panose="02020603050405020304" pitchFamily="18" charset="0"/>
                  <a:ea typeface="Times New Roman" panose="02020603050405020304" pitchFamily="18" charset="0"/>
                </a:rPr>
                <a:t>Лойи</a:t>
              </a:r>
              <a:r>
                <a:rPr lang="uz-Cyrl-UZ" sz="2800" b="1" dirty="0">
                  <a:solidFill>
                    <a:schemeClr val="bg1"/>
                  </a:solidFill>
                  <a:effectLst/>
                  <a:latin typeface="Arial" panose="020B0604020202020204" pitchFamily="34" charset="0"/>
                  <a:ea typeface="Times New Roman" panose="02020603050405020304" pitchFamily="18" charset="0"/>
                </a:rPr>
                <a:t>ҳалаштирилган  технологиялар</a:t>
              </a:r>
              <a:endParaRPr lang="ru-RU" sz="2800" b="1" dirty="0">
                <a:solidFill>
                  <a:schemeClr val="bg1"/>
                </a:solidFill>
                <a:effectLst/>
                <a:latin typeface="Times New Roman" panose="02020603050405020304" pitchFamily="18" charset="0"/>
                <a:ea typeface="Times New Roman" panose="02020603050405020304" pitchFamily="18" charset="0"/>
              </a:endParaRPr>
            </a:p>
          </p:txBody>
        </p:sp>
      </p:grpSp>
    </p:spTree>
    <p:extLst>
      <p:ext uri="{BB962C8B-B14F-4D97-AF65-F5344CB8AC3E}">
        <p14:creationId xmlns:p14="http://schemas.microsoft.com/office/powerpoint/2010/main" xmlns="" val="3045328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07092" y="-114300"/>
            <a:ext cx="7766936" cy="2300288"/>
          </a:xfrm>
        </p:spPr>
        <p:txBody>
          <a:bodyPr/>
          <a:lstStyle/>
          <a:p>
            <a:pPr lvl="0" algn="ctr"/>
            <a:r>
              <a:rPr lang="ru-RU" sz="3600" b="1" dirty="0" err="1">
                <a:solidFill>
                  <a:schemeClr val="tx1"/>
                </a:solidFill>
              </a:rPr>
              <a:t>Инновацион</a:t>
            </a:r>
            <a:r>
              <a:rPr lang="ru-RU" sz="3600" b="1" dirty="0">
                <a:solidFill>
                  <a:schemeClr val="tx1"/>
                </a:solidFill>
              </a:rPr>
              <a:t> </a:t>
            </a:r>
            <a:r>
              <a:rPr lang="ru-RU" sz="3600" b="1" dirty="0" err="1">
                <a:solidFill>
                  <a:schemeClr val="tx1"/>
                </a:solidFill>
              </a:rPr>
              <a:t>технологияларнинг</a:t>
            </a:r>
            <a:r>
              <a:rPr lang="ru-RU" sz="3600" b="1" dirty="0">
                <a:solidFill>
                  <a:schemeClr val="tx1"/>
                </a:solidFill>
              </a:rPr>
              <a:t> </a:t>
            </a:r>
            <a:r>
              <a:rPr lang="ru-RU" sz="3600" b="1" dirty="0" err="1">
                <a:solidFill>
                  <a:schemeClr val="tx1"/>
                </a:solidFill>
              </a:rPr>
              <a:t>аҳамияти</a:t>
            </a:r>
            <a:r>
              <a:rPr lang="ru-RU" dirty="0"/>
              <a:t/>
            </a:r>
            <a:br>
              <a:rPr lang="ru-RU" dirty="0"/>
            </a:br>
            <a:endParaRPr lang="ru-RU" dirty="0"/>
          </a:p>
        </p:txBody>
      </p:sp>
      <p:sp>
        <p:nvSpPr>
          <p:cNvPr id="3" name="Подзаголовок 2"/>
          <p:cNvSpPr>
            <a:spLocks noGrp="1"/>
          </p:cNvSpPr>
          <p:nvPr>
            <p:ph type="subTitle" idx="1"/>
          </p:nvPr>
        </p:nvSpPr>
        <p:spPr>
          <a:xfrm>
            <a:off x="1507067" y="1957389"/>
            <a:ext cx="7766936" cy="4657724"/>
          </a:xfrm>
        </p:spPr>
        <p:txBody>
          <a:bodyPr/>
          <a:lstStyle/>
          <a:p>
            <a:endParaRPr lang="ru-RU" dirty="0"/>
          </a:p>
        </p:txBody>
      </p:sp>
      <p:graphicFrame>
        <p:nvGraphicFramePr>
          <p:cNvPr id="4" name="Схема 3"/>
          <p:cNvGraphicFramePr/>
          <p:nvPr>
            <p:extLst>
              <p:ext uri="{D42A27DB-BD31-4B8C-83A1-F6EECF244321}">
                <p14:modId xmlns:p14="http://schemas.microsoft.com/office/powerpoint/2010/main" xmlns="" val="113661659"/>
              </p:ext>
            </p:extLst>
          </p:nvPr>
        </p:nvGraphicFramePr>
        <p:xfrm>
          <a:off x="728663" y="1588453"/>
          <a:ext cx="10058400" cy="5026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494950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4475" y="271463"/>
            <a:ext cx="9990137" cy="1633537"/>
          </a:xfrm>
        </p:spPr>
        <p:txBody>
          <a:bodyPr>
            <a:normAutofit fontScale="90000"/>
          </a:bodyPr>
          <a:lstStyle/>
          <a:p>
            <a:pPr algn="ctr"/>
            <a:r>
              <a:rPr lang="ru-RU" b="1" dirty="0"/>
              <a:t> </a:t>
            </a:r>
            <a:r>
              <a:rPr lang="uz-Cyrl-UZ" sz="4400" b="1" dirty="0"/>
              <a:t>Ҳашаротларнинг табиатда ва инсонлар ҳаётидаги аҳамияти</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3560896619"/>
              </p:ext>
            </p:extLst>
          </p:nvPr>
        </p:nvGraphicFramePr>
        <p:xfrm>
          <a:off x="1717675" y="1671638"/>
          <a:ext cx="8915400" cy="4943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5191669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Grp="1" noChangeArrowheads="1"/>
          </p:cNvSpPr>
          <p:nvPr>
            <p:ph type="title"/>
          </p:nvPr>
        </p:nvSpPr>
        <p:spPr bwMode="auto">
          <a:xfrm>
            <a:off x="809469" y="435790"/>
            <a:ext cx="10620531" cy="1200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49263" algn="ctr" defTabSz="914400" rtl="0" eaLnBrk="0" fontAlgn="base" latinLnBrk="0" hangingPunct="0">
              <a:lnSpc>
                <a:spcPct val="100000"/>
              </a:lnSpc>
              <a:spcBef>
                <a:spcPct val="0"/>
              </a:spcBef>
              <a:spcAft>
                <a:spcPct val="0"/>
              </a:spcAft>
              <a:buClrTx/>
              <a:buSzTx/>
              <a:buFontTx/>
              <a:buNone/>
              <a:tabLst/>
            </a:pPr>
            <a:r>
              <a:rPr kumimoji="0" lang="uz-Cyrl-UZ"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“Ҳашаротлар синфи”    мавзусида  таянч белгиларидан фойдаланиш</a:t>
            </a:r>
            <a:r>
              <a:rPr kumimoji="0" lang="ru-RU"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ru-RU" b="1" i="0" u="none" strike="noStrike" cap="none" normalizeH="0" baseline="0" dirty="0" smtClean="0">
              <a:ln>
                <a:noFill/>
              </a:ln>
              <a:solidFill>
                <a:schemeClr val="tx1"/>
              </a:solidFill>
              <a:effectLst/>
              <a:latin typeface="Arial" panose="020B0604020202020204"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552811174"/>
              </p:ext>
            </p:extLst>
          </p:nvPr>
        </p:nvGraphicFramePr>
        <p:xfrm>
          <a:off x="1400175" y="1828800"/>
          <a:ext cx="9829800" cy="4800600"/>
        </p:xfrm>
        <a:graphic>
          <a:graphicData uri="http://schemas.openxmlformats.org/drawingml/2006/table">
            <a:tbl>
              <a:tblPr>
                <a:tableStyleId>{5C22544A-7EE6-4342-B048-85BDC9FD1C3A}</a:tableStyleId>
              </a:tblPr>
              <a:tblGrid>
                <a:gridCol w="9829800"/>
              </a:tblGrid>
              <a:tr h="4414838">
                <a:tc>
                  <a:txBody>
                    <a:bodyPr/>
                    <a:lstStyle/>
                    <a:p>
                      <a:pPr indent="449580" algn="just">
                        <a:lnSpc>
                          <a:spcPct val="150000"/>
                        </a:lnSpc>
                        <a:spcAft>
                          <a:spcPts val="0"/>
                        </a:spcAft>
                      </a:pPr>
                      <a:r>
                        <a:rPr lang="uz-Cyrl-UZ" sz="1400" dirty="0">
                          <a:effectLst/>
                        </a:rPr>
                        <a:t>     </a:t>
                      </a:r>
                      <a:r>
                        <a:rPr lang="uz-Cyrl-UZ" sz="2800" b="1" dirty="0">
                          <a:effectLst/>
                        </a:rPr>
                        <a:t>Таянч белги ўрганиладиган мавзудаги бир неча тушунча ёки айрим мазмунни  қисқа, лўнда акс эттирувчи график, расм, сўз, схема шаклдаги белгилардан ташкил топади. Масалан, карбонат ангидриднинг - СО2, сувнинг Н2О, дезоксирибонуклеин кислотанинг - ДНК шаклида берилиши ҳам ўзига хос таянч белги ҳисобланади.  </a:t>
                      </a:r>
                      <a:endParaRPr lang="ru-RU" sz="2800" b="1" dirty="0">
                        <a:effectLst/>
                      </a:endParaRPr>
                    </a:p>
                    <a:p>
                      <a:pPr>
                        <a:lnSpc>
                          <a:spcPct val="150000"/>
                        </a:lnSpc>
                        <a:spcAft>
                          <a:spcPts val="0"/>
                        </a:spcAft>
                      </a:pPr>
                      <a:r>
                        <a:rPr lang="uz-Cyrl-UZ" sz="1400" dirty="0">
                          <a:effectLst/>
                        </a:rPr>
                        <a:t> </a:t>
                      </a:r>
                      <a:endParaRPr lang="ru-RU"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xmlns="" val="32957753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342900"/>
            <a:ext cx="8872538" cy="5216626"/>
          </a:xfrm>
        </p:spPr>
        <p:txBody>
          <a:bodyPr/>
          <a:lstStyle/>
          <a:p>
            <a:endParaRPr lang="ru-RU" dirty="0"/>
          </a:p>
        </p:txBody>
      </p:sp>
      <p:grpSp>
        <p:nvGrpSpPr>
          <p:cNvPr id="4" name="Группа 3"/>
          <p:cNvGrpSpPr>
            <a:grpSpLocks/>
          </p:cNvGrpSpPr>
          <p:nvPr/>
        </p:nvGrpSpPr>
        <p:grpSpPr bwMode="auto">
          <a:xfrm>
            <a:off x="1371599" y="100013"/>
            <a:ext cx="9815513" cy="6472237"/>
            <a:chOff x="1734" y="1134"/>
            <a:chExt cx="9300" cy="13680"/>
          </a:xfrm>
        </p:grpSpPr>
        <p:grpSp>
          <p:nvGrpSpPr>
            <p:cNvPr id="5" name="Group 6"/>
            <p:cNvGrpSpPr>
              <a:grpSpLocks/>
            </p:cNvGrpSpPr>
            <p:nvPr/>
          </p:nvGrpSpPr>
          <p:grpSpPr bwMode="auto">
            <a:xfrm>
              <a:off x="1734" y="1134"/>
              <a:ext cx="9300" cy="2160"/>
              <a:chOff x="1329" y="1494"/>
              <a:chExt cx="9300" cy="2160"/>
            </a:xfrm>
          </p:grpSpPr>
          <p:grpSp>
            <p:nvGrpSpPr>
              <p:cNvPr id="50" name="Group 7"/>
              <p:cNvGrpSpPr>
                <a:grpSpLocks/>
              </p:cNvGrpSpPr>
              <p:nvPr/>
            </p:nvGrpSpPr>
            <p:grpSpPr bwMode="auto">
              <a:xfrm>
                <a:off x="1409" y="1494"/>
                <a:ext cx="9220" cy="2160"/>
                <a:chOff x="941" y="9614"/>
                <a:chExt cx="9220" cy="2160"/>
              </a:xfrm>
            </p:grpSpPr>
            <p:sp>
              <p:nvSpPr>
                <p:cNvPr id="52" name="Text Box 8"/>
                <p:cNvSpPr txBox="1">
                  <a:spLocks noChangeArrowheads="1"/>
                </p:cNvSpPr>
                <p:nvPr/>
              </p:nvSpPr>
              <p:spPr bwMode="auto">
                <a:xfrm>
                  <a:off x="4941" y="10354"/>
                  <a:ext cx="522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200">
                      <a:effectLst/>
                      <a:latin typeface="Times New Roman" panose="02020603050405020304" pitchFamily="18" charset="0"/>
                      <a:ea typeface="Times New Roman" panose="02020603050405020304" pitchFamily="18" charset="0"/>
                    </a:rPr>
                    <a:t> </a:t>
                  </a:r>
                  <a:endParaRPr lang="ru-RU" sz="1200">
                    <a:effectLst/>
                    <a:latin typeface="Times New Roman" panose="02020603050405020304" pitchFamily="18" charset="0"/>
                    <a:ea typeface="Times New Roman" panose="02020603050405020304" pitchFamily="18" charset="0"/>
                  </a:endParaRPr>
                </a:p>
              </p:txBody>
            </p:sp>
            <p:sp>
              <p:nvSpPr>
                <p:cNvPr id="53" name="Text Box 9"/>
                <p:cNvSpPr txBox="1">
                  <a:spLocks noChangeArrowheads="1"/>
                </p:cNvSpPr>
                <p:nvPr/>
              </p:nvSpPr>
              <p:spPr bwMode="auto">
                <a:xfrm>
                  <a:off x="3681" y="9954"/>
                  <a:ext cx="5940" cy="108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just">
                    <a:spcAft>
                      <a:spcPts val="0"/>
                    </a:spcAft>
                  </a:pPr>
                  <a:r>
                    <a:rPr lang="uz-Cyrl-UZ" sz="1200" dirty="0">
                      <a:effectLst/>
                      <a:latin typeface="Times New Roman" panose="02020603050405020304" pitchFamily="18" charset="0"/>
                      <a:ea typeface="Times New Roman" panose="02020603050405020304" pitchFamily="18" charset="0"/>
                    </a:rPr>
                    <a:t>Шимолга ва </a:t>
                  </a:r>
                  <a:r>
                    <a:rPr lang="uz-Cyrl-UZ" sz="1200" dirty="0">
                      <a:effectLst/>
                      <a:latin typeface="Calibri" panose="020F0502020204030204" pitchFamily="34" charset="0"/>
                      <a:ea typeface="Times New Roman" panose="02020603050405020304" pitchFamily="18" charset="0"/>
                      <a:cs typeface="BalticaUzbek"/>
                    </a:rPr>
                    <a:t>ғ</a:t>
                  </a:r>
                  <a:r>
                    <a:rPr lang="uz-Cyrl-UZ" sz="1200" dirty="0">
                      <a:effectLst/>
                      <a:latin typeface="Times New Roman" panose="02020603050405020304" pitchFamily="18" charset="0"/>
                      <a:ea typeface="Times New Roman" panose="02020603050405020304" pitchFamily="18" charset="0"/>
                    </a:rPr>
                    <a:t>арбга томон организмларнинг турлари, сони камаяди, жануб ва шар</a:t>
                  </a:r>
                  <a:r>
                    <a:rPr lang="uz-Cyrl-UZ" sz="1200" dirty="0">
                      <a:effectLst/>
                      <a:latin typeface="BalticaUzbek"/>
                      <a:ea typeface="Times New Roman" panose="02020603050405020304" pitchFamily="18" charset="0"/>
                      <a:cs typeface="BalticaUzbek"/>
                    </a:rPr>
                    <a:t>ққ</a:t>
                  </a:r>
                  <a:r>
                    <a:rPr lang="uz-Cyrl-UZ" sz="1200" dirty="0">
                      <a:effectLst/>
                      <a:latin typeface="Times New Roman" panose="02020603050405020304" pitchFamily="18" charset="0"/>
                      <a:ea typeface="Times New Roman" panose="02020603050405020304" pitchFamily="18" charset="0"/>
                    </a:rPr>
                    <a:t>а </a:t>
                  </a:r>
                  <a:r>
                    <a:rPr lang="uz-Cyrl-UZ" sz="1200" dirty="0">
                      <a:effectLst/>
                      <a:latin typeface="BalticaUzbek"/>
                      <a:ea typeface="Times New Roman" panose="02020603050405020304" pitchFamily="18" charset="0"/>
                      <a:cs typeface="BalticaUzbek"/>
                    </a:rPr>
                    <a:t>ғ</a:t>
                  </a:r>
                  <a:r>
                    <a:rPr lang="uz-Cyrl-UZ" sz="1200" dirty="0">
                      <a:effectLst/>
                      <a:latin typeface="Times New Roman" panose="02020603050405020304" pitchFamily="18" charset="0"/>
                      <a:ea typeface="Times New Roman" panose="02020603050405020304" pitchFamily="18" charset="0"/>
                    </a:rPr>
                    <a:t>араб кетган сари кўпаяди.</a:t>
                  </a:r>
                  <a:endParaRPr lang="ru-RU" sz="1200" dirty="0">
                    <a:effectLst/>
                    <a:latin typeface="Times New Roman" panose="02020603050405020304" pitchFamily="18" charset="0"/>
                    <a:ea typeface="Times New Roman" panose="02020603050405020304" pitchFamily="18" charset="0"/>
                  </a:endParaRPr>
                </a:p>
                <a:p>
                  <a:pPr algn="just">
                    <a:spcAft>
                      <a:spcPts val="0"/>
                    </a:spcAft>
                  </a:pPr>
                  <a:r>
                    <a:rPr lang="uz-Cyrl-UZ" sz="1200" dirty="0" smtClean="0">
                      <a:effectLst/>
                      <a:latin typeface="Times New Roman" panose="02020603050405020304" pitchFamily="18" charset="0"/>
                      <a:ea typeface="Times New Roman" panose="02020603050405020304" pitchFamily="18" charset="0"/>
                    </a:rPr>
                    <a:t> </a:t>
                  </a:r>
                  <a:endParaRPr lang="ru-RU" sz="1200" dirty="0">
                    <a:effectLst/>
                    <a:latin typeface="Times New Roman" panose="02020603050405020304" pitchFamily="18" charset="0"/>
                    <a:ea typeface="Times New Roman" panose="02020603050405020304" pitchFamily="18" charset="0"/>
                  </a:endParaRPr>
                </a:p>
              </p:txBody>
            </p:sp>
            <p:cxnSp>
              <p:nvCxnSpPr>
                <p:cNvPr id="54" name="Line 10"/>
                <p:cNvCxnSpPr>
                  <a:cxnSpLocks noChangeShapeType="1"/>
                </p:cNvCxnSpPr>
                <p:nvPr/>
              </p:nvCxnSpPr>
              <p:spPr bwMode="auto">
                <a:xfrm>
                  <a:off x="2421" y="9954"/>
                  <a:ext cx="0" cy="126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xmlns="">
                      <a:noFill/>
                    </a14:hiddenFill>
                  </a:ext>
                </a:extLst>
              </p:spPr>
            </p:cxnSp>
            <p:cxnSp>
              <p:nvCxnSpPr>
                <p:cNvPr id="55" name="Line 11"/>
                <p:cNvCxnSpPr>
                  <a:cxnSpLocks noChangeShapeType="1"/>
                </p:cNvCxnSpPr>
                <p:nvPr/>
              </p:nvCxnSpPr>
              <p:spPr bwMode="auto">
                <a:xfrm>
                  <a:off x="1641" y="10294"/>
                  <a:ext cx="1260"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xmlns="">
                      <a:noFill/>
                    </a14:hiddenFill>
                  </a:ext>
                </a:extLst>
              </p:spPr>
            </p:cxnSp>
            <p:sp>
              <p:nvSpPr>
                <p:cNvPr id="56" name="Text Box 12"/>
                <p:cNvSpPr txBox="1">
                  <a:spLocks noChangeArrowheads="1"/>
                </p:cNvSpPr>
                <p:nvPr/>
              </p:nvSpPr>
              <p:spPr bwMode="auto">
                <a:xfrm>
                  <a:off x="1941" y="9614"/>
                  <a:ext cx="102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000" i="1">
                      <a:effectLst/>
                      <a:latin typeface="Times New Roman" panose="02020603050405020304" pitchFamily="18" charset="0"/>
                      <a:ea typeface="Times New Roman" panose="02020603050405020304" pitchFamily="18" charset="0"/>
                    </a:rPr>
                    <a:t>Шимол</a:t>
                  </a:r>
                  <a:endParaRPr lang="ru-RU" sz="1200">
                    <a:effectLst/>
                    <a:latin typeface="Times New Roman" panose="02020603050405020304" pitchFamily="18" charset="0"/>
                    <a:ea typeface="Times New Roman" panose="02020603050405020304" pitchFamily="18" charset="0"/>
                  </a:endParaRPr>
                </a:p>
              </p:txBody>
            </p:sp>
            <p:sp>
              <p:nvSpPr>
                <p:cNvPr id="57" name="Text Box 13"/>
                <p:cNvSpPr txBox="1">
                  <a:spLocks noChangeArrowheads="1"/>
                </p:cNvSpPr>
                <p:nvPr/>
              </p:nvSpPr>
              <p:spPr bwMode="auto">
                <a:xfrm>
                  <a:off x="2801" y="10074"/>
                  <a:ext cx="102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000" i="1" dirty="0">
                      <a:effectLst/>
                      <a:latin typeface="BalticaUzbek"/>
                      <a:ea typeface="Times New Roman" panose="02020603050405020304" pitchFamily="18" charset="0"/>
                      <a:cs typeface="BalticaUzbek"/>
                    </a:rPr>
                    <a:t>/</a:t>
                  </a:r>
                  <a:r>
                    <a:rPr lang="uz-Cyrl-UZ" sz="1000" i="1" dirty="0">
                      <a:effectLst/>
                      <a:latin typeface="Times New Roman" panose="02020603050405020304" pitchFamily="18" charset="0"/>
                      <a:ea typeface="Times New Roman" panose="02020603050405020304" pitchFamily="18" charset="0"/>
                    </a:rPr>
                    <a:t>арб</a:t>
                  </a:r>
                  <a:endParaRPr lang="ru-RU" sz="1200" dirty="0">
                    <a:effectLst/>
                    <a:latin typeface="Times New Roman" panose="02020603050405020304" pitchFamily="18" charset="0"/>
                    <a:ea typeface="Times New Roman" panose="02020603050405020304" pitchFamily="18" charset="0"/>
                  </a:endParaRPr>
                </a:p>
              </p:txBody>
            </p:sp>
            <p:sp>
              <p:nvSpPr>
                <p:cNvPr id="58" name="Text Box 14"/>
                <p:cNvSpPr txBox="1">
                  <a:spLocks noChangeArrowheads="1"/>
                </p:cNvSpPr>
                <p:nvPr/>
              </p:nvSpPr>
              <p:spPr bwMode="auto">
                <a:xfrm>
                  <a:off x="941" y="10074"/>
                  <a:ext cx="102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000" i="1">
                      <a:effectLst/>
                      <a:latin typeface="Times New Roman" panose="02020603050405020304" pitchFamily="18" charset="0"/>
                      <a:ea typeface="Times New Roman" panose="02020603050405020304" pitchFamily="18" charset="0"/>
                    </a:rPr>
                    <a:t>Шар</a:t>
                  </a:r>
                  <a:r>
                    <a:rPr lang="uz-Cyrl-UZ" sz="1000" i="1">
                      <a:effectLst/>
                      <a:latin typeface="BalticaUzbek"/>
                      <a:ea typeface="Times New Roman" panose="02020603050405020304" pitchFamily="18" charset="0"/>
                      <a:cs typeface="BalticaUzbek"/>
                    </a:rPr>
                    <a:t>=</a:t>
                  </a:r>
                  <a:endParaRPr lang="ru-RU" sz="1200">
                    <a:effectLst/>
                    <a:latin typeface="Times New Roman" panose="02020603050405020304" pitchFamily="18" charset="0"/>
                    <a:ea typeface="Times New Roman" panose="02020603050405020304" pitchFamily="18" charset="0"/>
                  </a:endParaRPr>
                </a:p>
              </p:txBody>
            </p:sp>
            <p:sp>
              <p:nvSpPr>
                <p:cNvPr id="59" name="Text Box 15"/>
                <p:cNvSpPr txBox="1">
                  <a:spLocks noChangeArrowheads="1"/>
                </p:cNvSpPr>
                <p:nvPr/>
              </p:nvSpPr>
              <p:spPr bwMode="auto">
                <a:xfrm>
                  <a:off x="1981" y="11234"/>
                  <a:ext cx="102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000" i="1">
                      <a:effectLst/>
                      <a:latin typeface="Times New Roman" panose="02020603050405020304" pitchFamily="18" charset="0"/>
                      <a:ea typeface="Times New Roman" panose="02020603050405020304" pitchFamily="18" charset="0"/>
                    </a:rPr>
                    <a:t>Жануб</a:t>
                  </a:r>
                  <a:endParaRPr lang="ru-RU" sz="1200">
                    <a:effectLst/>
                    <a:latin typeface="Times New Roman" panose="02020603050405020304" pitchFamily="18" charset="0"/>
                    <a:ea typeface="Times New Roman" panose="02020603050405020304" pitchFamily="18" charset="0"/>
                  </a:endParaRPr>
                </a:p>
              </p:txBody>
            </p:sp>
          </p:grpSp>
          <p:sp>
            <p:nvSpPr>
              <p:cNvPr id="51" name="AutoShape 16"/>
              <p:cNvSpPr>
                <a:spLocks noChangeArrowheads="1"/>
              </p:cNvSpPr>
              <p:nvPr/>
            </p:nvSpPr>
            <p:spPr bwMode="auto">
              <a:xfrm>
                <a:off x="1329" y="1494"/>
                <a:ext cx="8820" cy="1980"/>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rot="0" vert="horz" wrap="square" lIns="91440" tIns="45720" rIns="91440" bIns="45720" anchor="t" anchorCtr="0" upright="1">
                <a:noAutofit/>
              </a:bodyPr>
              <a:lstStyle/>
              <a:p>
                <a:endParaRPr lang="ru-RU"/>
              </a:p>
            </p:txBody>
          </p:sp>
        </p:grpSp>
        <p:grpSp>
          <p:nvGrpSpPr>
            <p:cNvPr id="6" name="Group 17"/>
            <p:cNvGrpSpPr>
              <a:grpSpLocks/>
            </p:cNvGrpSpPr>
            <p:nvPr/>
          </p:nvGrpSpPr>
          <p:grpSpPr bwMode="auto">
            <a:xfrm>
              <a:off x="1734" y="3234"/>
              <a:ext cx="8820" cy="2160"/>
              <a:chOff x="1701" y="13014"/>
              <a:chExt cx="8820" cy="2160"/>
            </a:xfrm>
          </p:grpSpPr>
          <p:grpSp>
            <p:nvGrpSpPr>
              <p:cNvPr id="45" name="Group 18"/>
              <p:cNvGrpSpPr>
                <a:grpSpLocks/>
              </p:cNvGrpSpPr>
              <p:nvPr/>
            </p:nvGrpSpPr>
            <p:grpSpPr bwMode="auto">
              <a:xfrm>
                <a:off x="1871" y="13269"/>
                <a:ext cx="8470" cy="1470"/>
                <a:chOff x="1871" y="13269"/>
                <a:chExt cx="8470" cy="1470"/>
              </a:xfrm>
            </p:grpSpPr>
            <p:pic>
              <p:nvPicPr>
                <p:cNvPr id="47" name="Picture 19"/>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71" y="13734"/>
                  <a:ext cx="2350" cy="449"/>
                </a:xfrm>
                <a:prstGeom prst="rect">
                  <a:avLst/>
                </a:prstGeom>
                <a:noFill/>
                <a:extLst>
                  <a:ext uri="{909E8E84-426E-40DD-AFC4-6F175D3DCCD1}">
                    <a14:hiddenFill xmlns:a14="http://schemas.microsoft.com/office/drawing/2010/main" xmlns="">
                      <a:solidFill>
                        <a:srgbClr val="FFFFFF"/>
                      </a:solidFill>
                    </a14:hiddenFill>
                  </a:ext>
                </a:extLst>
              </p:spPr>
            </p:pic>
            <p:sp>
              <p:nvSpPr>
                <p:cNvPr id="48" name="Text Box 20"/>
                <p:cNvSpPr txBox="1">
                  <a:spLocks noChangeArrowheads="1"/>
                </p:cNvSpPr>
                <p:nvPr/>
              </p:nvSpPr>
              <p:spPr bwMode="auto">
                <a:xfrm>
                  <a:off x="6231" y="13269"/>
                  <a:ext cx="4110" cy="14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just">
                    <a:spcAft>
                      <a:spcPts val="0"/>
                    </a:spcAft>
                  </a:pPr>
                  <a:r>
                    <a:rPr lang="uz-Cyrl-UZ" sz="1200">
                      <a:effectLst/>
                      <a:latin typeface="Times New Roman" panose="02020603050405020304" pitchFamily="18" charset="0"/>
                      <a:ea typeface="Times New Roman" panose="02020603050405020304" pitchFamily="18" charset="0"/>
                    </a:rPr>
                    <a:t>Организмлар сувда, тупро</a:t>
                  </a:r>
                  <a:r>
                    <a:rPr lang="uz-Cyrl-UZ" sz="1200">
                      <a:effectLst/>
                      <a:latin typeface="BalticaUzbek"/>
                      <a:ea typeface="Times New Roman" panose="02020603050405020304" pitchFamily="18" charset="0"/>
                      <a:cs typeface="BalticaUzbek"/>
                    </a:rPr>
                    <a:t>қ</a:t>
                  </a:r>
                  <a:r>
                    <a:rPr lang="uz-Cyrl-UZ" sz="1200">
                      <a:effectLst/>
                      <a:latin typeface="Times New Roman" panose="02020603050405020304" pitchFamily="18" charset="0"/>
                      <a:ea typeface="Times New Roman" panose="02020603050405020304" pitchFamily="18" charset="0"/>
                    </a:rPr>
                    <a:t> усти ва остида, дарахтларда </a:t>
                  </a:r>
                  <a:r>
                    <a:rPr lang="uz-Cyrl-UZ" sz="1200">
                      <a:effectLst/>
                      <a:latin typeface="BalticaUzbek Cyr"/>
                      <a:ea typeface="Times New Roman" panose="02020603050405020304" pitchFamily="18" charset="0"/>
                      <a:cs typeface="BalticaUzbek Cyr"/>
                    </a:rPr>
                    <a:t>ҳ</a:t>
                  </a:r>
                  <a:r>
                    <a:rPr lang="uz-Cyrl-UZ" sz="1200">
                      <a:effectLst/>
                      <a:latin typeface="Times New Roman" panose="02020603050405020304" pitchFamily="18" charset="0"/>
                      <a:ea typeface="Times New Roman" panose="02020603050405020304" pitchFamily="18" charset="0"/>
                    </a:rPr>
                    <a:t>амда адир ва то</a:t>
                  </a:r>
                  <a:r>
                    <a:rPr lang="uz-Cyrl-UZ" sz="1200">
                      <a:effectLst/>
                      <a:latin typeface="BalticaUzbek"/>
                      <a:ea typeface="Times New Roman" panose="02020603050405020304" pitchFamily="18" charset="0"/>
                      <a:cs typeface="BalticaUzbek"/>
                    </a:rPr>
                    <a:t>\</a:t>
                  </a:r>
                  <a:r>
                    <a:rPr lang="uz-Cyrl-UZ" sz="1200">
                      <a:effectLst/>
                      <a:latin typeface="Times New Roman" panose="02020603050405020304" pitchFamily="18" charset="0"/>
                      <a:ea typeface="Times New Roman" panose="02020603050405020304" pitchFamily="18" charset="0"/>
                    </a:rPr>
                    <a:t>ларда, шунингдек денгизларда </a:t>
                  </a:r>
                  <a:r>
                    <a:rPr lang="uz-Cyrl-UZ" sz="1200">
                      <a:effectLst/>
                      <a:latin typeface="BalticaUzbek Cyr"/>
                      <a:ea typeface="Times New Roman" panose="02020603050405020304" pitchFamily="18" charset="0"/>
                      <a:cs typeface="BalticaUzbek Cyr"/>
                    </a:rPr>
                    <a:t>ҳ</a:t>
                  </a:r>
                  <a:r>
                    <a:rPr lang="uz-Cyrl-UZ" sz="1200">
                      <a:effectLst/>
                      <a:latin typeface="Times New Roman" panose="02020603050405020304" pitchFamily="18" charset="0"/>
                      <a:ea typeface="Times New Roman" panose="02020603050405020304" pitchFamily="18" charset="0"/>
                    </a:rPr>
                    <a:t>ам тар</a:t>
                  </a:r>
                  <a:r>
                    <a:rPr lang="uz-Cyrl-UZ" sz="1200">
                      <a:effectLst/>
                      <a:latin typeface="BalticaUzbek"/>
                      <a:ea typeface="Times New Roman" panose="02020603050405020304" pitchFamily="18" charset="0"/>
                      <a:cs typeface="BalticaUzbek"/>
                    </a:rPr>
                    <a:t>қ</a:t>
                  </a:r>
                  <a:r>
                    <a:rPr lang="uz-Cyrl-UZ" sz="1200">
                      <a:effectLst/>
                      <a:latin typeface="Times New Roman" panose="02020603050405020304" pitchFamily="18" charset="0"/>
                      <a:ea typeface="Times New Roman" panose="02020603050405020304" pitchFamily="18" charset="0"/>
                    </a:rPr>
                    <a:t>алган.</a:t>
                  </a:r>
                  <a:endParaRPr lang="ru-RU" sz="1200">
                    <a:effectLst/>
                    <a:latin typeface="Times New Roman" panose="02020603050405020304" pitchFamily="18" charset="0"/>
                    <a:ea typeface="Times New Roman" panose="02020603050405020304" pitchFamily="18" charset="0"/>
                  </a:endParaRPr>
                </a:p>
              </p:txBody>
            </p:sp>
            <p:pic>
              <p:nvPicPr>
                <p:cNvPr id="49" name="Picture 21"/>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881" y="13449"/>
                  <a:ext cx="3500" cy="680"/>
                </a:xfrm>
                <a:prstGeom prst="rect">
                  <a:avLst/>
                </a:prstGeom>
                <a:noFill/>
                <a:extLst>
                  <a:ext uri="{909E8E84-426E-40DD-AFC4-6F175D3DCCD1}">
                    <a14:hiddenFill xmlns:a14="http://schemas.microsoft.com/office/drawing/2010/main" xmlns="">
                      <a:solidFill>
                        <a:srgbClr val="FFFFFF"/>
                      </a:solidFill>
                    </a14:hiddenFill>
                  </a:ext>
                </a:extLst>
              </p:spPr>
            </p:pic>
          </p:grpSp>
          <p:sp>
            <p:nvSpPr>
              <p:cNvPr id="46" name="AutoShape 22"/>
              <p:cNvSpPr>
                <a:spLocks noChangeArrowheads="1"/>
              </p:cNvSpPr>
              <p:nvPr/>
            </p:nvSpPr>
            <p:spPr bwMode="auto">
              <a:xfrm>
                <a:off x="1701" y="13014"/>
                <a:ext cx="8820" cy="2160"/>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rot="0" vert="horz" wrap="square" lIns="91440" tIns="45720" rIns="91440" bIns="45720" anchor="t" anchorCtr="0" upright="1">
                <a:noAutofit/>
              </a:bodyPr>
              <a:lstStyle/>
              <a:p>
                <a:endParaRPr lang="ru-RU"/>
              </a:p>
            </p:txBody>
          </p:sp>
        </p:grpSp>
        <p:grpSp>
          <p:nvGrpSpPr>
            <p:cNvPr id="7" name="Group 23"/>
            <p:cNvGrpSpPr>
              <a:grpSpLocks/>
            </p:cNvGrpSpPr>
            <p:nvPr/>
          </p:nvGrpSpPr>
          <p:grpSpPr bwMode="auto">
            <a:xfrm>
              <a:off x="1764" y="6729"/>
              <a:ext cx="8820" cy="1800"/>
              <a:chOff x="1701" y="1314"/>
              <a:chExt cx="8820" cy="1800"/>
            </a:xfrm>
          </p:grpSpPr>
          <p:grpSp>
            <p:nvGrpSpPr>
              <p:cNvPr id="41" name="Group 24"/>
              <p:cNvGrpSpPr>
                <a:grpSpLocks/>
              </p:cNvGrpSpPr>
              <p:nvPr/>
            </p:nvGrpSpPr>
            <p:grpSpPr bwMode="auto">
              <a:xfrm>
                <a:off x="1881" y="1674"/>
                <a:ext cx="8610" cy="1187"/>
                <a:chOff x="1701" y="4375"/>
                <a:chExt cx="8610" cy="1187"/>
              </a:xfrm>
            </p:grpSpPr>
            <p:pic>
              <p:nvPicPr>
                <p:cNvPr id="43" name="Picture 25"/>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701" y="4375"/>
                  <a:ext cx="3400" cy="860"/>
                </a:xfrm>
                <a:prstGeom prst="rect">
                  <a:avLst/>
                </a:prstGeom>
                <a:noFill/>
                <a:extLst>
                  <a:ext uri="{909E8E84-426E-40DD-AFC4-6F175D3DCCD1}">
                    <a14:hiddenFill xmlns:a14="http://schemas.microsoft.com/office/drawing/2010/main" xmlns="">
                      <a:solidFill>
                        <a:srgbClr val="FFFFFF"/>
                      </a:solidFill>
                    </a14:hiddenFill>
                  </a:ext>
                </a:extLst>
              </p:spPr>
            </p:pic>
            <p:sp>
              <p:nvSpPr>
                <p:cNvPr id="44" name="Text Box 26"/>
                <p:cNvSpPr txBox="1">
                  <a:spLocks noChangeArrowheads="1"/>
                </p:cNvSpPr>
                <p:nvPr/>
              </p:nvSpPr>
              <p:spPr bwMode="auto">
                <a:xfrm>
                  <a:off x="5091" y="4392"/>
                  <a:ext cx="5220" cy="11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lgn="just">
                    <a:spcAft>
                      <a:spcPts val="0"/>
                    </a:spcAft>
                  </a:pPr>
                  <a:r>
                    <a:rPr lang="uz-Cyrl-UZ" sz="1200">
                      <a:effectLst/>
                      <a:latin typeface="BalticaUzbek Cyr"/>
                      <a:ea typeface="Times New Roman" panose="02020603050405020304" pitchFamily="18" charset="0"/>
                      <a:cs typeface="BalticaUzbek Cyr"/>
                    </a:rPr>
                    <a:t>Ҳ</a:t>
                  </a:r>
                  <a:r>
                    <a:rPr lang="uz-Cyrl-UZ" sz="1200">
                      <a:effectLst/>
                      <a:latin typeface="Times New Roman" panose="02020603050405020304" pitchFamily="18" charset="0"/>
                      <a:ea typeface="Times New Roman" panose="02020603050405020304" pitchFamily="18" charset="0"/>
                    </a:rPr>
                    <a:t>айвоннинг териси ялан</a:t>
                  </a:r>
                  <a:r>
                    <a:rPr lang="uz-Cyrl-UZ" sz="1200">
                      <a:effectLst/>
                      <a:latin typeface="BalticaUzbek"/>
                      <a:ea typeface="Times New Roman" panose="02020603050405020304" pitchFamily="18" charset="0"/>
                      <a:cs typeface="BalticaUzbek"/>
                    </a:rPr>
                    <a:t>ғ</a:t>
                  </a:r>
                  <a:r>
                    <a:rPr lang="uz-Cyrl-UZ" sz="1200">
                      <a:effectLst/>
                      <a:latin typeface="Times New Roman" panose="02020603050405020304" pitchFamily="18" charset="0"/>
                      <a:ea typeface="Times New Roman" panose="02020603050405020304" pitchFamily="18" charset="0"/>
                    </a:rPr>
                    <a:t>оч, </a:t>
                  </a:r>
                  <a:r>
                    <a:rPr lang="uz-Cyrl-UZ" sz="1200">
                      <a:effectLst/>
                      <a:latin typeface="BalticaUzbek"/>
                      <a:ea typeface="Times New Roman" panose="02020603050405020304" pitchFamily="18" charset="0"/>
                      <a:cs typeface="BalticaUzbek"/>
                    </a:rPr>
                    <a:t>қ</a:t>
                  </a:r>
                  <a:r>
                    <a:rPr lang="uz-Cyrl-UZ" sz="1200">
                      <a:effectLst/>
                      <a:latin typeface="Times New Roman" panose="02020603050405020304" pitchFamily="18" charset="0"/>
                      <a:ea typeface="Times New Roman" panose="02020603050405020304" pitchFamily="18" charset="0"/>
                    </a:rPr>
                    <a:t>алин, пат ёки юнг билан </a:t>
                  </a:r>
                  <a:r>
                    <a:rPr lang="uz-Cyrl-UZ" sz="1200">
                      <a:effectLst/>
                      <a:latin typeface="BalticaUzbek"/>
                      <a:ea typeface="Times New Roman" panose="02020603050405020304" pitchFamily="18" charset="0"/>
                      <a:cs typeface="BalticaUzbek"/>
                    </a:rPr>
                    <a:t>қ</a:t>
                  </a:r>
                  <a:r>
                    <a:rPr lang="uz-Cyrl-UZ" sz="1200">
                      <a:effectLst/>
                      <a:latin typeface="Times New Roman" panose="02020603050405020304" pitchFamily="18" charset="0"/>
                      <a:ea typeface="Times New Roman" panose="02020603050405020304" pitchFamily="18" charset="0"/>
                    </a:rPr>
                    <a:t>опланган. Баъзиларнинг терисида  безлар бор, баъзиларида йў</a:t>
                  </a:r>
                  <a:r>
                    <a:rPr lang="uz-Cyrl-UZ" sz="1200">
                      <a:effectLst/>
                      <a:latin typeface="BalticaUzbek"/>
                      <a:ea typeface="Times New Roman" panose="02020603050405020304" pitchFamily="18" charset="0"/>
                      <a:cs typeface="BalticaUzbek"/>
                    </a:rPr>
                    <a:t>қ</a:t>
                  </a:r>
                  <a:r>
                    <a:rPr lang="uz-Cyrl-UZ" sz="1200">
                      <a:effectLst/>
                      <a:latin typeface="Times New Roman" panose="02020603050405020304" pitchFamily="18" charset="0"/>
                      <a:ea typeface="Times New Roman" panose="02020603050405020304" pitchFamily="18" charset="0"/>
                    </a:rPr>
                    <a:t>.</a:t>
                  </a:r>
                  <a:endParaRPr lang="ru-RU" sz="1200">
                    <a:effectLst/>
                    <a:latin typeface="Times New Roman" panose="02020603050405020304" pitchFamily="18" charset="0"/>
                    <a:ea typeface="Times New Roman" panose="02020603050405020304" pitchFamily="18" charset="0"/>
                  </a:endParaRPr>
                </a:p>
              </p:txBody>
            </p:sp>
          </p:grpSp>
          <p:sp>
            <p:nvSpPr>
              <p:cNvPr id="42" name="AutoShape 27"/>
              <p:cNvSpPr>
                <a:spLocks noChangeArrowheads="1"/>
              </p:cNvSpPr>
              <p:nvPr/>
            </p:nvSpPr>
            <p:spPr bwMode="auto">
              <a:xfrm>
                <a:off x="1701" y="1314"/>
                <a:ext cx="8820" cy="1800"/>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rot="0" vert="horz" wrap="square" lIns="91440" tIns="45720" rIns="91440" bIns="45720" anchor="t" anchorCtr="0" upright="1">
                <a:noAutofit/>
              </a:bodyPr>
              <a:lstStyle/>
              <a:p>
                <a:endParaRPr lang="ru-RU"/>
              </a:p>
            </p:txBody>
          </p:sp>
        </p:grpSp>
        <p:grpSp>
          <p:nvGrpSpPr>
            <p:cNvPr id="8" name="Group 28"/>
            <p:cNvGrpSpPr>
              <a:grpSpLocks/>
            </p:cNvGrpSpPr>
            <p:nvPr/>
          </p:nvGrpSpPr>
          <p:grpSpPr bwMode="auto">
            <a:xfrm>
              <a:off x="1824" y="12605"/>
              <a:ext cx="8790" cy="1080"/>
              <a:chOff x="1731" y="3309"/>
              <a:chExt cx="8790" cy="1080"/>
            </a:xfrm>
          </p:grpSpPr>
          <p:grpSp>
            <p:nvGrpSpPr>
              <p:cNvPr id="37" name="Group 29"/>
              <p:cNvGrpSpPr>
                <a:grpSpLocks/>
              </p:cNvGrpSpPr>
              <p:nvPr/>
            </p:nvGrpSpPr>
            <p:grpSpPr bwMode="auto">
              <a:xfrm>
                <a:off x="2241" y="3574"/>
                <a:ext cx="6120" cy="620"/>
                <a:chOff x="2241" y="3574"/>
                <a:chExt cx="6120" cy="620"/>
              </a:xfrm>
            </p:grpSpPr>
            <p:pic>
              <p:nvPicPr>
                <p:cNvPr id="39" name="Picture 30"/>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2241" y="3574"/>
                  <a:ext cx="1560" cy="620"/>
                </a:xfrm>
                <a:prstGeom prst="rect">
                  <a:avLst/>
                </a:prstGeom>
                <a:noFill/>
                <a:extLst>
                  <a:ext uri="{909E8E84-426E-40DD-AFC4-6F175D3DCCD1}">
                    <a14:hiddenFill xmlns:a14="http://schemas.microsoft.com/office/drawing/2010/main" xmlns="">
                      <a:solidFill>
                        <a:srgbClr val="FFFFFF"/>
                      </a:solidFill>
                    </a14:hiddenFill>
                  </a:ext>
                </a:extLst>
              </p:spPr>
            </p:pic>
            <p:sp>
              <p:nvSpPr>
                <p:cNvPr id="40" name="Text Box 31"/>
                <p:cNvSpPr txBox="1">
                  <a:spLocks noChangeArrowheads="1"/>
                </p:cNvSpPr>
                <p:nvPr/>
              </p:nvSpPr>
              <p:spPr bwMode="auto">
                <a:xfrm>
                  <a:off x="3681" y="3654"/>
                  <a:ext cx="468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200">
                      <a:effectLst/>
                      <a:latin typeface="Times New Roman" panose="02020603050405020304" pitchFamily="18" charset="0"/>
                      <a:ea typeface="Times New Roman" panose="02020603050405020304" pitchFamily="18" charset="0"/>
                    </a:rPr>
                    <a:t>  </a:t>
                  </a:r>
                  <a:r>
                    <a:rPr lang="uz-Cyrl-UZ" sz="1200">
                      <a:effectLst/>
                      <a:latin typeface="BalticaUzbek Cyr"/>
                      <a:ea typeface="Times New Roman" panose="02020603050405020304" pitchFamily="18" charset="0"/>
                      <a:cs typeface="BalticaUzbek Cyr"/>
                    </a:rPr>
                    <a:t>Ҳ</a:t>
                  </a:r>
                  <a:r>
                    <a:rPr lang="uz-Cyrl-UZ" sz="1200">
                      <a:effectLst/>
                      <a:latin typeface="Times New Roman" panose="02020603050405020304" pitchFamily="18" charset="0"/>
                      <a:ea typeface="Times New Roman" panose="02020603050405020304" pitchFamily="18" charset="0"/>
                    </a:rPr>
                    <a:t>айвон икки жинсли, ёки гермофрадит</a:t>
                  </a:r>
                  <a:endParaRPr lang="ru-RU" sz="1200">
                    <a:effectLst/>
                    <a:latin typeface="Times New Roman" panose="02020603050405020304" pitchFamily="18" charset="0"/>
                    <a:ea typeface="Times New Roman" panose="02020603050405020304" pitchFamily="18" charset="0"/>
                  </a:endParaRPr>
                </a:p>
              </p:txBody>
            </p:sp>
          </p:grpSp>
          <p:sp>
            <p:nvSpPr>
              <p:cNvPr id="38" name="AutoShape 32"/>
              <p:cNvSpPr>
                <a:spLocks noChangeArrowheads="1"/>
              </p:cNvSpPr>
              <p:nvPr/>
            </p:nvSpPr>
            <p:spPr bwMode="auto">
              <a:xfrm>
                <a:off x="1731" y="3309"/>
                <a:ext cx="8790" cy="1080"/>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rot="0" vert="horz" wrap="square" lIns="91440" tIns="45720" rIns="91440" bIns="45720" anchor="t" anchorCtr="0" upright="1">
                <a:noAutofit/>
              </a:bodyPr>
              <a:lstStyle/>
              <a:p>
                <a:endParaRPr lang="ru-RU"/>
              </a:p>
            </p:txBody>
          </p:sp>
        </p:grpSp>
        <p:grpSp>
          <p:nvGrpSpPr>
            <p:cNvPr id="9" name="Group 33"/>
            <p:cNvGrpSpPr>
              <a:grpSpLocks/>
            </p:cNvGrpSpPr>
            <p:nvPr/>
          </p:nvGrpSpPr>
          <p:grpSpPr bwMode="auto">
            <a:xfrm>
              <a:off x="1824" y="13911"/>
              <a:ext cx="8820" cy="903"/>
              <a:chOff x="1686" y="4551"/>
              <a:chExt cx="8820" cy="903"/>
            </a:xfrm>
          </p:grpSpPr>
          <p:grpSp>
            <p:nvGrpSpPr>
              <p:cNvPr id="33" name="Group 34"/>
              <p:cNvGrpSpPr>
                <a:grpSpLocks/>
              </p:cNvGrpSpPr>
              <p:nvPr/>
            </p:nvGrpSpPr>
            <p:grpSpPr bwMode="auto">
              <a:xfrm>
                <a:off x="2061" y="4734"/>
                <a:ext cx="8280" cy="720"/>
                <a:chOff x="1701" y="4734"/>
                <a:chExt cx="8280" cy="720"/>
              </a:xfrm>
            </p:grpSpPr>
            <p:pic>
              <p:nvPicPr>
                <p:cNvPr id="35" name="Picture 35"/>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1701" y="4734"/>
                  <a:ext cx="2980" cy="440"/>
                </a:xfrm>
                <a:prstGeom prst="rect">
                  <a:avLst/>
                </a:prstGeom>
                <a:noFill/>
                <a:extLst>
                  <a:ext uri="{909E8E84-426E-40DD-AFC4-6F175D3DCCD1}">
                    <a14:hiddenFill xmlns:a14="http://schemas.microsoft.com/office/drawing/2010/main" xmlns="">
                      <a:solidFill>
                        <a:srgbClr val="FFFFFF"/>
                      </a:solidFill>
                    </a14:hiddenFill>
                  </a:ext>
                </a:extLst>
              </p:spPr>
            </p:pic>
            <p:sp>
              <p:nvSpPr>
                <p:cNvPr id="36" name="Text Box 36"/>
                <p:cNvSpPr txBox="1">
                  <a:spLocks noChangeArrowheads="1"/>
                </p:cNvSpPr>
                <p:nvPr/>
              </p:nvSpPr>
              <p:spPr bwMode="auto">
                <a:xfrm>
                  <a:off x="4761" y="4734"/>
                  <a:ext cx="522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200">
                      <a:effectLst/>
                      <a:latin typeface="BalticaUzbek Cyr"/>
                      <a:ea typeface="Times New Roman" panose="02020603050405020304" pitchFamily="18" charset="0"/>
                      <a:cs typeface="BalticaUzbek Cyr"/>
                    </a:rPr>
                    <a:t>Ҳ</a:t>
                  </a:r>
                  <a:r>
                    <a:rPr lang="uz-Cyrl-UZ" sz="1200">
                      <a:effectLst/>
                      <a:latin typeface="Times New Roman" panose="02020603050405020304" pitchFamily="18" charset="0"/>
                      <a:ea typeface="Times New Roman" panose="02020603050405020304" pitchFamily="18" charset="0"/>
                    </a:rPr>
                    <a:t>айвон чала ёки тўла ривожланади</a:t>
                  </a:r>
                  <a:endParaRPr lang="ru-RU" sz="1200">
                    <a:effectLst/>
                    <a:latin typeface="Times New Roman" panose="02020603050405020304" pitchFamily="18" charset="0"/>
                    <a:ea typeface="Times New Roman" panose="02020603050405020304" pitchFamily="18" charset="0"/>
                  </a:endParaRPr>
                </a:p>
              </p:txBody>
            </p:sp>
          </p:grpSp>
          <p:sp>
            <p:nvSpPr>
              <p:cNvPr id="34" name="AutoShape 37"/>
              <p:cNvSpPr>
                <a:spLocks noChangeArrowheads="1"/>
              </p:cNvSpPr>
              <p:nvPr/>
            </p:nvSpPr>
            <p:spPr bwMode="auto">
              <a:xfrm>
                <a:off x="1686" y="4551"/>
                <a:ext cx="8820" cy="903"/>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rot="0" vert="horz" wrap="square" lIns="91440" tIns="45720" rIns="91440" bIns="45720" anchor="t" anchorCtr="0" upright="1">
                <a:noAutofit/>
              </a:bodyPr>
              <a:lstStyle/>
              <a:p>
                <a:endParaRPr lang="ru-RU"/>
              </a:p>
            </p:txBody>
          </p:sp>
        </p:grpSp>
        <p:grpSp>
          <p:nvGrpSpPr>
            <p:cNvPr id="10" name="Group 38"/>
            <p:cNvGrpSpPr>
              <a:grpSpLocks/>
            </p:cNvGrpSpPr>
            <p:nvPr/>
          </p:nvGrpSpPr>
          <p:grpSpPr bwMode="auto">
            <a:xfrm>
              <a:off x="1734" y="5523"/>
              <a:ext cx="8820" cy="1080"/>
              <a:chOff x="1701" y="5709"/>
              <a:chExt cx="8820" cy="1080"/>
            </a:xfrm>
          </p:grpSpPr>
          <p:grpSp>
            <p:nvGrpSpPr>
              <p:cNvPr id="29" name="Group 39"/>
              <p:cNvGrpSpPr>
                <a:grpSpLocks/>
              </p:cNvGrpSpPr>
              <p:nvPr/>
            </p:nvGrpSpPr>
            <p:grpSpPr bwMode="auto">
              <a:xfrm>
                <a:off x="1881" y="5814"/>
                <a:ext cx="8280" cy="900"/>
                <a:chOff x="1881" y="5814"/>
                <a:chExt cx="8280" cy="900"/>
              </a:xfrm>
            </p:grpSpPr>
            <p:pic>
              <p:nvPicPr>
                <p:cNvPr id="31" name="Picture 40"/>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1881" y="5814"/>
                  <a:ext cx="1440" cy="900"/>
                </a:xfrm>
                <a:prstGeom prst="rect">
                  <a:avLst/>
                </a:prstGeom>
                <a:noFill/>
                <a:extLst>
                  <a:ext uri="{909E8E84-426E-40DD-AFC4-6F175D3DCCD1}">
                    <a14:hiddenFill xmlns:a14="http://schemas.microsoft.com/office/drawing/2010/main" xmlns="">
                      <a:solidFill>
                        <a:srgbClr val="FFFFFF"/>
                      </a:solidFill>
                    </a14:hiddenFill>
                  </a:ext>
                </a:extLst>
              </p:spPr>
            </p:pic>
            <p:sp>
              <p:nvSpPr>
                <p:cNvPr id="32" name="Text Box 41"/>
                <p:cNvSpPr txBox="1">
                  <a:spLocks noChangeArrowheads="1"/>
                </p:cNvSpPr>
                <p:nvPr/>
              </p:nvSpPr>
              <p:spPr bwMode="auto">
                <a:xfrm>
                  <a:off x="3501" y="5994"/>
                  <a:ext cx="666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200">
                      <a:effectLst/>
                      <a:latin typeface="BalticaUzbek Cyr"/>
                      <a:ea typeface="Times New Roman" panose="02020603050405020304" pitchFamily="18" charset="0"/>
                      <a:cs typeface="BalticaUzbek Cyr"/>
                    </a:rPr>
                    <a:t>Ҳ</a:t>
                  </a:r>
                  <a:r>
                    <a:rPr lang="uz-Cyrl-UZ" sz="1200">
                      <a:effectLst/>
                      <a:latin typeface="Times New Roman" panose="02020603050405020304" pitchFamily="18" charset="0"/>
                      <a:ea typeface="Times New Roman" panose="02020603050405020304" pitchFamily="18" charset="0"/>
                    </a:rPr>
                    <a:t>айвон радиал ёки икки томонлама симметрияли</a:t>
                  </a:r>
                  <a:endParaRPr lang="ru-RU" sz="1200">
                    <a:effectLst/>
                    <a:latin typeface="Times New Roman" panose="02020603050405020304" pitchFamily="18" charset="0"/>
                    <a:ea typeface="Times New Roman" panose="02020603050405020304" pitchFamily="18" charset="0"/>
                  </a:endParaRPr>
                </a:p>
              </p:txBody>
            </p:sp>
          </p:grpSp>
          <p:sp>
            <p:nvSpPr>
              <p:cNvPr id="30" name="AutoShape 42"/>
              <p:cNvSpPr>
                <a:spLocks noChangeArrowheads="1"/>
              </p:cNvSpPr>
              <p:nvPr/>
            </p:nvSpPr>
            <p:spPr bwMode="auto">
              <a:xfrm>
                <a:off x="1701" y="5709"/>
                <a:ext cx="8820" cy="1080"/>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rot="0" vert="horz" wrap="square" lIns="91440" tIns="45720" rIns="91440" bIns="45720" anchor="t" anchorCtr="0" upright="1">
                <a:noAutofit/>
              </a:bodyPr>
              <a:lstStyle/>
              <a:p>
                <a:endParaRPr lang="ru-RU"/>
              </a:p>
            </p:txBody>
          </p:sp>
        </p:grpSp>
        <p:grpSp>
          <p:nvGrpSpPr>
            <p:cNvPr id="11" name="Group 43"/>
            <p:cNvGrpSpPr>
              <a:grpSpLocks/>
            </p:cNvGrpSpPr>
            <p:nvPr/>
          </p:nvGrpSpPr>
          <p:grpSpPr bwMode="auto">
            <a:xfrm>
              <a:off x="1824" y="11468"/>
              <a:ext cx="8820" cy="1005"/>
              <a:chOff x="1521" y="6969"/>
              <a:chExt cx="8820" cy="1005"/>
            </a:xfrm>
          </p:grpSpPr>
          <p:pic>
            <p:nvPicPr>
              <p:cNvPr id="26" name="Picture 44"/>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rot="10800000">
                <a:off x="1626" y="7254"/>
                <a:ext cx="2620" cy="580"/>
              </a:xfrm>
              <a:prstGeom prst="rect">
                <a:avLst/>
              </a:prstGeom>
              <a:noFill/>
              <a:extLst>
                <a:ext uri="{909E8E84-426E-40DD-AFC4-6F175D3DCCD1}">
                  <a14:hiddenFill xmlns:a14="http://schemas.microsoft.com/office/drawing/2010/main" xmlns="">
                    <a:solidFill>
                      <a:srgbClr val="FFFFFF"/>
                    </a:solidFill>
                  </a14:hiddenFill>
                </a:ext>
              </a:extLst>
            </p:spPr>
          </p:pic>
          <p:sp>
            <p:nvSpPr>
              <p:cNvPr id="27" name="Text Box 45"/>
              <p:cNvSpPr txBox="1">
                <a:spLocks noChangeArrowheads="1"/>
              </p:cNvSpPr>
              <p:nvPr/>
            </p:nvSpPr>
            <p:spPr bwMode="auto">
              <a:xfrm>
                <a:off x="2601" y="6969"/>
                <a:ext cx="4860" cy="100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200">
                    <a:effectLst/>
                    <a:latin typeface="Times New Roman" panose="02020603050405020304" pitchFamily="18" charset="0"/>
                    <a:ea typeface="Times New Roman" panose="02020603050405020304" pitchFamily="18" charset="0"/>
                  </a:rPr>
                  <a:t> </a:t>
                </a:r>
                <a:endParaRPr lang="ru-RU" sz="1200">
                  <a:effectLst/>
                  <a:latin typeface="Times New Roman" panose="02020603050405020304" pitchFamily="18" charset="0"/>
                  <a:ea typeface="Times New Roman" panose="02020603050405020304" pitchFamily="18" charset="0"/>
                </a:endParaRPr>
              </a:p>
              <a:p>
                <a:pPr>
                  <a:spcAft>
                    <a:spcPts val="0"/>
                  </a:spcAft>
                </a:pPr>
                <a:r>
                  <a:rPr lang="uz-Cyrl-UZ" sz="1200">
                    <a:effectLst/>
                    <a:latin typeface="Times New Roman" panose="02020603050405020304" pitchFamily="18" charset="0"/>
                    <a:ea typeface="Times New Roman" panose="02020603050405020304" pitchFamily="18" charset="0"/>
                  </a:rPr>
                  <a:t>Катта ва кичик </a:t>
                </a:r>
                <a:r>
                  <a:rPr lang="uz-Cyrl-UZ" sz="1200">
                    <a:effectLst/>
                    <a:latin typeface="BalticaUzbek"/>
                    <a:ea typeface="Times New Roman" panose="02020603050405020304" pitchFamily="18" charset="0"/>
                    <a:cs typeface="BalticaUzbek"/>
                  </a:rPr>
                  <a:t>қ</a:t>
                </a:r>
                <a:r>
                  <a:rPr lang="uz-Cyrl-UZ" sz="1200">
                    <a:effectLst/>
                    <a:latin typeface="Times New Roman" panose="02020603050405020304" pitchFamily="18" charset="0"/>
                    <a:ea typeface="Times New Roman" panose="02020603050405020304" pitchFamily="18" charset="0"/>
                  </a:rPr>
                  <a:t>он айланиш доиралари бор</a:t>
                </a:r>
                <a:endParaRPr lang="ru-RU" sz="1200">
                  <a:effectLst/>
                  <a:latin typeface="Times New Roman" panose="02020603050405020304" pitchFamily="18" charset="0"/>
                  <a:ea typeface="Times New Roman" panose="02020603050405020304" pitchFamily="18" charset="0"/>
                </a:endParaRPr>
              </a:p>
            </p:txBody>
          </p:sp>
          <p:sp>
            <p:nvSpPr>
              <p:cNvPr id="28" name="AutoShape 46"/>
              <p:cNvSpPr>
                <a:spLocks noChangeArrowheads="1"/>
              </p:cNvSpPr>
              <p:nvPr/>
            </p:nvSpPr>
            <p:spPr bwMode="auto">
              <a:xfrm>
                <a:off x="1521" y="7179"/>
                <a:ext cx="8820" cy="720"/>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rot="0" vert="horz" wrap="square" lIns="91440" tIns="45720" rIns="91440" bIns="45720" anchor="t" anchorCtr="0" upright="1">
                <a:noAutofit/>
              </a:bodyPr>
              <a:lstStyle/>
              <a:p>
                <a:endParaRPr lang="ru-RU"/>
              </a:p>
            </p:txBody>
          </p:sp>
        </p:grpSp>
        <p:grpSp>
          <p:nvGrpSpPr>
            <p:cNvPr id="12" name="Group 47"/>
            <p:cNvGrpSpPr>
              <a:grpSpLocks/>
            </p:cNvGrpSpPr>
            <p:nvPr/>
          </p:nvGrpSpPr>
          <p:grpSpPr bwMode="auto">
            <a:xfrm>
              <a:off x="1824" y="9546"/>
              <a:ext cx="8820" cy="930"/>
              <a:chOff x="1521" y="10842"/>
              <a:chExt cx="8820" cy="930"/>
            </a:xfrm>
          </p:grpSpPr>
          <p:grpSp>
            <p:nvGrpSpPr>
              <p:cNvPr id="22" name="Group 48"/>
              <p:cNvGrpSpPr>
                <a:grpSpLocks/>
              </p:cNvGrpSpPr>
              <p:nvPr/>
            </p:nvGrpSpPr>
            <p:grpSpPr bwMode="auto">
              <a:xfrm>
                <a:off x="1521" y="10842"/>
                <a:ext cx="6330" cy="912"/>
                <a:chOff x="1881" y="10677"/>
                <a:chExt cx="6330" cy="912"/>
              </a:xfrm>
            </p:grpSpPr>
            <p:sp>
              <p:nvSpPr>
                <p:cNvPr id="24" name="Text Box 49"/>
                <p:cNvSpPr txBox="1">
                  <a:spLocks noChangeArrowheads="1"/>
                </p:cNvSpPr>
                <p:nvPr/>
              </p:nvSpPr>
              <p:spPr bwMode="auto">
                <a:xfrm>
                  <a:off x="3351" y="10869"/>
                  <a:ext cx="4860" cy="7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200">
                      <a:effectLst/>
                      <a:latin typeface="Times New Roman" panose="02020603050405020304" pitchFamily="18" charset="0"/>
                      <a:ea typeface="Times New Roman" panose="02020603050405020304" pitchFamily="18" charset="0"/>
                    </a:rPr>
                    <a:t>Юрак икки, уч ёки тўрт камерали</a:t>
                  </a:r>
                  <a:endParaRPr lang="ru-RU" sz="1200">
                    <a:effectLst/>
                    <a:latin typeface="Times New Roman" panose="02020603050405020304" pitchFamily="18" charset="0"/>
                    <a:ea typeface="Times New Roman" panose="02020603050405020304" pitchFamily="18" charset="0"/>
                  </a:endParaRPr>
                </a:p>
              </p:txBody>
            </p:sp>
            <p:sp>
              <p:nvSpPr>
                <p:cNvPr id="25" name="Text Box 50"/>
                <p:cNvSpPr txBox="1">
                  <a:spLocks noChangeArrowheads="1"/>
                </p:cNvSpPr>
                <p:nvPr/>
              </p:nvSpPr>
              <p:spPr bwMode="auto">
                <a:xfrm>
                  <a:off x="1881" y="10677"/>
                  <a:ext cx="1620" cy="9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endParaRPr lang="ru-RU" sz="1000">
                    <a:effectLst/>
                    <a:latin typeface="Times New Roman" panose="02020603050405020304" pitchFamily="18" charset="0"/>
                    <a:ea typeface="Times New Roman" panose="02020603050405020304" pitchFamily="18" charset="0"/>
                  </a:endParaRPr>
                </a:p>
              </p:txBody>
            </p:sp>
          </p:grpSp>
          <p:sp>
            <p:nvSpPr>
              <p:cNvPr id="23" name="AutoShape 51"/>
              <p:cNvSpPr>
                <a:spLocks noChangeArrowheads="1"/>
              </p:cNvSpPr>
              <p:nvPr/>
            </p:nvSpPr>
            <p:spPr bwMode="auto">
              <a:xfrm>
                <a:off x="1521" y="10854"/>
                <a:ext cx="8820" cy="918"/>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rot="0" vert="horz" wrap="square" lIns="91440" tIns="45720" rIns="91440" bIns="45720" anchor="t" anchorCtr="0" upright="1">
                <a:noAutofit/>
              </a:bodyPr>
              <a:lstStyle/>
              <a:p>
                <a:endParaRPr lang="ru-RU"/>
              </a:p>
            </p:txBody>
          </p:sp>
        </p:grpSp>
        <p:grpSp>
          <p:nvGrpSpPr>
            <p:cNvPr id="13" name="Group 52"/>
            <p:cNvGrpSpPr>
              <a:grpSpLocks/>
            </p:cNvGrpSpPr>
            <p:nvPr/>
          </p:nvGrpSpPr>
          <p:grpSpPr bwMode="auto">
            <a:xfrm>
              <a:off x="1824" y="8694"/>
              <a:ext cx="8820" cy="840"/>
              <a:chOff x="1521" y="7764"/>
              <a:chExt cx="8820" cy="840"/>
            </a:xfrm>
          </p:grpSpPr>
          <p:grpSp>
            <p:nvGrpSpPr>
              <p:cNvPr id="18" name="Group 53"/>
              <p:cNvGrpSpPr>
                <a:grpSpLocks/>
              </p:cNvGrpSpPr>
              <p:nvPr/>
            </p:nvGrpSpPr>
            <p:grpSpPr bwMode="auto">
              <a:xfrm>
                <a:off x="1881" y="7794"/>
                <a:ext cx="6300" cy="810"/>
                <a:chOff x="1881" y="7794"/>
                <a:chExt cx="6300" cy="810"/>
              </a:xfrm>
            </p:grpSpPr>
            <p:pic>
              <p:nvPicPr>
                <p:cNvPr id="20" name="Picture 54"/>
                <p:cNvPicPr preferRelativeResize="0">
                  <a:picLocks noChangeAspect="1" noChangeArrowheads="1"/>
                </p:cNvPicPr>
                <p:nvPr/>
              </p:nvPicPr>
              <p:blipFill>
                <a:blip r:embed="rId9">
                  <a:extLst>
                    <a:ext uri="{28A0092B-C50C-407E-A947-70E740481C1C}">
                      <a14:useLocalDpi xmlns:a14="http://schemas.microsoft.com/office/drawing/2010/main" xmlns="" val="0"/>
                    </a:ext>
                  </a:extLst>
                </a:blip>
                <a:srcRect/>
                <a:stretch>
                  <a:fillRect/>
                </a:stretch>
              </p:blipFill>
              <p:spPr bwMode="auto">
                <a:xfrm>
                  <a:off x="1881" y="7794"/>
                  <a:ext cx="1100" cy="620"/>
                </a:xfrm>
                <a:prstGeom prst="rect">
                  <a:avLst/>
                </a:prstGeom>
                <a:noFill/>
                <a:extLst>
                  <a:ext uri="{909E8E84-426E-40DD-AFC4-6F175D3DCCD1}">
                    <a14:hiddenFill xmlns:a14="http://schemas.microsoft.com/office/drawing/2010/main" xmlns="">
                      <a:solidFill>
                        <a:srgbClr val="FFFFFF"/>
                      </a:solidFill>
                    </a14:hiddenFill>
                  </a:ext>
                </a:extLst>
              </p:spPr>
            </p:pic>
            <p:sp>
              <p:nvSpPr>
                <p:cNvPr id="21" name="Text Box 55"/>
                <p:cNvSpPr txBox="1">
                  <a:spLocks noChangeArrowheads="1"/>
                </p:cNvSpPr>
                <p:nvPr/>
              </p:nvSpPr>
              <p:spPr bwMode="auto">
                <a:xfrm>
                  <a:off x="2961" y="7884"/>
                  <a:ext cx="522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200" dirty="0">
                      <a:effectLst/>
                      <a:latin typeface="BalticaUzbek Cyr"/>
                      <a:ea typeface="Times New Roman" panose="02020603050405020304" pitchFamily="18" charset="0"/>
                      <a:cs typeface="BalticaUzbek Cyr"/>
                    </a:rPr>
                    <a:t>Ҳ</a:t>
                  </a:r>
                  <a:r>
                    <a:rPr lang="uz-Cyrl-UZ" sz="1200" dirty="0">
                      <a:effectLst/>
                      <a:latin typeface="Times New Roman" panose="02020603050405020304" pitchFamily="18" charset="0"/>
                      <a:ea typeface="Times New Roman" panose="02020603050405020304" pitchFamily="18" charset="0"/>
                    </a:rPr>
                    <a:t>айвон кундузи ёки тунда фаол</a:t>
                  </a:r>
                  <a:endParaRPr lang="ru-RU" sz="1200" dirty="0">
                    <a:effectLst/>
                    <a:latin typeface="Times New Roman" panose="02020603050405020304" pitchFamily="18" charset="0"/>
                    <a:ea typeface="Times New Roman" panose="02020603050405020304" pitchFamily="18" charset="0"/>
                  </a:endParaRPr>
                </a:p>
              </p:txBody>
            </p:sp>
          </p:grpSp>
          <p:sp>
            <p:nvSpPr>
              <p:cNvPr id="19" name="AutoShape 56"/>
              <p:cNvSpPr>
                <a:spLocks noChangeArrowheads="1"/>
              </p:cNvSpPr>
              <p:nvPr/>
            </p:nvSpPr>
            <p:spPr bwMode="auto">
              <a:xfrm>
                <a:off x="1521" y="7764"/>
                <a:ext cx="8820" cy="720"/>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rot="0" vert="horz" wrap="square" lIns="91440" tIns="45720" rIns="91440" bIns="45720" anchor="t" anchorCtr="0" upright="1">
                <a:noAutofit/>
              </a:bodyPr>
              <a:lstStyle/>
              <a:p>
                <a:endParaRPr lang="ru-RU"/>
              </a:p>
            </p:txBody>
          </p:sp>
        </p:grpSp>
        <p:grpSp>
          <p:nvGrpSpPr>
            <p:cNvPr id="14" name="Group 57"/>
            <p:cNvGrpSpPr>
              <a:grpSpLocks/>
            </p:cNvGrpSpPr>
            <p:nvPr/>
          </p:nvGrpSpPr>
          <p:grpSpPr bwMode="auto">
            <a:xfrm>
              <a:off x="1824" y="10625"/>
              <a:ext cx="8820" cy="900"/>
              <a:chOff x="1521" y="7074"/>
              <a:chExt cx="8820" cy="900"/>
            </a:xfrm>
          </p:grpSpPr>
          <p:pic>
            <p:nvPicPr>
              <p:cNvPr id="15" name="Picture 58"/>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1701" y="7239"/>
                <a:ext cx="2620" cy="580"/>
              </a:xfrm>
              <a:prstGeom prst="rect">
                <a:avLst/>
              </a:prstGeom>
              <a:noFill/>
              <a:extLst>
                <a:ext uri="{909E8E84-426E-40DD-AFC4-6F175D3DCCD1}">
                  <a14:hiddenFill xmlns:a14="http://schemas.microsoft.com/office/drawing/2010/main" xmlns="">
                    <a:solidFill>
                      <a:srgbClr val="FFFFFF"/>
                    </a:solidFill>
                  </a14:hiddenFill>
                </a:ext>
              </a:extLst>
            </p:spPr>
          </p:pic>
          <p:sp>
            <p:nvSpPr>
              <p:cNvPr id="16" name="Text Box 59"/>
              <p:cNvSpPr txBox="1">
                <a:spLocks noChangeArrowheads="1"/>
              </p:cNvSpPr>
              <p:nvPr/>
            </p:nvSpPr>
            <p:spPr bwMode="auto">
              <a:xfrm>
                <a:off x="2946" y="7074"/>
                <a:ext cx="5760" cy="9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noAutofit/>
              </a:bodyPr>
              <a:lstStyle/>
              <a:p>
                <a:pPr>
                  <a:spcAft>
                    <a:spcPts val="0"/>
                  </a:spcAft>
                </a:pPr>
                <a:r>
                  <a:rPr lang="uz-Cyrl-UZ" sz="1200">
                    <a:effectLst/>
                    <a:latin typeface="Times New Roman" panose="02020603050405020304" pitchFamily="18" charset="0"/>
                    <a:ea typeface="Times New Roman" panose="02020603050405020304" pitchFamily="18" charset="0"/>
                  </a:rPr>
                  <a:t> </a:t>
                </a:r>
                <a:endParaRPr lang="ru-RU" sz="1200">
                  <a:effectLst/>
                  <a:latin typeface="Times New Roman" panose="02020603050405020304" pitchFamily="18" charset="0"/>
                  <a:ea typeface="Times New Roman" panose="02020603050405020304" pitchFamily="18" charset="0"/>
                </a:endParaRPr>
              </a:p>
              <a:p>
                <a:pPr>
                  <a:spcAft>
                    <a:spcPts val="0"/>
                  </a:spcAft>
                </a:pPr>
                <a:r>
                  <a:rPr lang="uz-Cyrl-UZ" sz="1200">
                    <a:effectLst/>
                    <a:latin typeface="BalticaUzbek"/>
                    <a:ea typeface="Times New Roman" panose="02020603050405020304" pitchFamily="18" charset="0"/>
                    <a:cs typeface="BalticaUzbek"/>
                  </a:rPr>
                  <a:t>қ</a:t>
                </a:r>
                <a:r>
                  <a:rPr lang="uz-Cyrl-UZ" sz="1200">
                    <a:effectLst/>
                    <a:latin typeface="Times New Roman" panose="02020603050405020304" pitchFamily="18" charset="0"/>
                    <a:ea typeface="Times New Roman" panose="02020603050405020304" pitchFamily="18" charset="0"/>
                  </a:rPr>
                  <a:t>он айланиш тизими очи</a:t>
                </a:r>
                <a:r>
                  <a:rPr lang="uz-Cyrl-UZ" sz="1200">
                    <a:effectLst/>
                    <a:latin typeface="BalticaUzbek"/>
                    <a:ea typeface="Times New Roman" panose="02020603050405020304" pitchFamily="18" charset="0"/>
                    <a:cs typeface="BalticaUzbek"/>
                  </a:rPr>
                  <a:t>қ</a:t>
                </a:r>
                <a:r>
                  <a:rPr lang="uz-Cyrl-UZ" sz="1200">
                    <a:effectLst/>
                    <a:latin typeface="Times New Roman" panose="02020603050405020304" pitchFamily="18" charset="0"/>
                    <a:ea typeface="Times New Roman" panose="02020603050405020304" pitchFamily="18" charset="0"/>
                  </a:rPr>
                  <a:t> ёки ёпи</a:t>
                </a:r>
                <a:r>
                  <a:rPr lang="uz-Cyrl-UZ" sz="1200">
                    <a:effectLst/>
                    <a:latin typeface="BalticaUzbek"/>
                    <a:ea typeface="Times New Roman" panose="02020603050405020304" pitchFamily="18" charset="0"/>
                    <a:cs typeface="BalticaUzbek"/>
                  </a:rPr>
                  <a:t>қ</a:t>
                </a:r>
                <a:endParaRPr lang="ru-RU" sz="1200">
                  <a:effectLst/>
                  <a:latin typeface="Times New Roman" panose="02020603050405020304" pitchFamily="18" charset="0"/>
                  <a:ea typeface="Times New Roman" panose="02020603050405020304" pitchFamily="18" charset="0"/>
                </a:endParaRPr>
              </a:p>
            </p:txBody>
          </p:sp>
          <p:sp>
            <p:nvSpPr>
              <p:cNvPr id="17" name="AutoShape 60"/>
              <p:cNvSpPr>
                <a:spLocks noChangeArrowheads="1"/>
              </p:cNvSpPr>
              <p:nvPr/>
            </p:nvSpPr>
            <p:spPr bwMode="auto">
              <a:xfrm>
                <a:off x="1521" y="7182"/>
                <a:ext cx="8820" cy="720"/>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rot="0" vert="horz" wrap="square" lIns="91440" tIns="45720" rIns="91440" bIns="45720" anchor="t" anchorCtr="0" upright="1">
                <a:noAutofit/>
              </a:bodyPr>
              <a:lstStyle/>
              <a:p>
                <a:endParaRPr lang="ru-RU"/>
              </a:p>
            </p:txBody>
          </p:sp>
        </p:grpSp>
      </p:grpSp>
    </p:spTree>
    <p:extLst>
      <p:ext uri="{BB962C8B-B14F-4D97-AF65-F5344CB8AC3E}">
        <p14:creationId xmlns:p14="http://schemas.microsoft.com/office/powerpoint/2010/main" xmlns="" val="3960159671"/>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90</TotalTime>
  <Words>861</Words>
  <Application>Microsoft Office PowerPoint</Application>
  <PresentationFormat>Произвольный</PresentationFormat>
  <Paragraphs>104</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Грань</vt:lpstr>
      <vt:lpstr> ЎЗБЕКИСТОН РЕСПУБЛИКАСИ ОЛИЙ ВА ЎРТА МАХСУС ТАЪЛИМ ВАЗИРЛИГИ МИРЗО УЛУҒБЕК НОМИДАГИ ЎЗБЕКИСТОН МИЛЛИЙ УНИВЕРСИТЕТИ ҲУЗУРИДАГИ ПЕДАГОГ КАДРЛАРНИ ҚАЙТА ТАЙЁРЛАШ ВА УЛАРНИНГ МАЛАКАСИНИ ОШИРИШ МИНТАҚАВИAЙ МАРКАЗИ Зокиров  Козим “Биология” йўналиши бўйича қайта тайёрлаш ва малака ошириш курси тингловчиси   Мавзу: “Ҳашаротлар синфи” мавзусини  ўқитишда  инновацион технологиялардан фойдаланиш   Битрув-лойиҳа  иши Раҳбар: б.ф.д., профессор М.Абдуллаева     Андижон -2015 </vt:lpstr>
      <vt:lpstr>Слайд 2</vt:lpstr>
      <vt:lpstr>Слайд 3</vt:lpstr>
      <vt:lpstr>Слайд 4</vt:lpstr>
      <vt:lpstr> «Инновация» - юнонча “Инос”-оид, тааллуқли, сўзларнинг бирикмасидан ташкил топган. Демак инновация тушунчаси –янгиликка оид, янгилик киритиш маъноларни англатади. </vt:lpstr>
      <vt:lpstr>Инновацион технологияларнинг аҳамияти </vt:lpstr>
      <vt:lpstr> Ҳашаротларнинг табиатда ва инсонлар ҳаётидаги аҳамияти </vt:lpstr>
      <vt:lpstr>“Ҳашаротлар синфи”    мавзусида  таянч белгиларидан фойдаланиш.</vt:lpstr>
      <vt:lpstr>Слайд 9</vt:lpstr>
      <vt:lpstr>   Синквейн беш қаторли шеърий тузилма бўлганлиги туфайли    ўрганиладиган мавзуни шеърий ифодалаш учун, унинг ҳар бир қаторини ёзишга   маълум талаблар қўйилади. Бу талаблар грамматикадаги   от, сифат, феъл каби гап бўлакларидан  фойдаланишликни тақазо этади. Синквейн тузишдаги бу талаблар қуйидагичадир.   1-қатор.  Синквейн номи ёзилади. Бу қаторда одатда ўрганиладиган мавзудаги тушунча, нарса ёки ҳодиса номи ёзилади. Биринчи қатор грамматикадаги от ўрнида келадиган сўздан иборат бўлиши керак.   2-қатор. Биринчи қатордаги отга мос, сифат белгисига  эга бўлган  (оқ, қизил, қора, ям-яшил, кучли, кучсиз ва хоказо) икки сўз танланади.   3-қатор. Синквейнга мос ҳаракатни билдирувчи  (феъл) учта сўз  олинади.   4-қатор. Синквейн мавзусига мос бўлган айрим фикрлар ёзилади.    5-қатор. Юқоридаги танланган барча сўзларни бир маънода изоҳлаш,   бир сўз орқали ҳукм чиқариш  билан якунланади. </vt:lpstr>
      <vt:lpstr>Асалари Қизғиш, тукли Учади, озиқланади кўпаяди               Коллона бўлиб яшайди  Хазина </vt:lpstr>
      <vt:lpstr>Слайд 12</vt:lpstr>
      <vt:lpstr>Foydali va zararkunanda hasharotlar.</vt:lpstr>
      <vt:lpstr>Слайд 14</vt:lpstr>
      <vt:lpstr>ТАВСИЯЛАР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ЎЗБЕКИСТОН РЕСПУБЛИКАСИ ОЛИЙ ВА ЎРТА МАХСУС ТАЪЛИМ ВАЗИРЛИГИ МИРЗО УЛУҒБЕК НОМИДАГИ ЎЗБЕКИСТОН МИЛЛИЙ УНИВЕРСИТЕТИ ҲУЗУРИДАГИ ПЕДАГОГ КАДРЛАРНИ ҚАЙТА ТАЙЁРЛАШ ВА УЛАРНИНГ МАЛАКАСИНИ ОШИРИШ МИНТАҚАВИAЙ МАРКАЗИ Зокиров  Козим “Биология” йўналиши бўйича қайта тайёрлаш ва малака ошириш курси тингловчиси   Мавзу: “Ҳашаротлар синфи” мавзусини  ўқитишда  инновацион технологиялардан фойдаланиш   Битрув-лойиҳа  иши Раҳбар: б.ф.д., профессор М.Абдуллаева     Тошкент-2015 </dc:title>
  <dc:creator>Гость</dc:creator>
  <cp:lastModifiedBy>User</cp:lastModifiedBy>
  <cp:revision>12</cp:revision>
  <dcterms:created xsi:type="dcterms:W3CDTF">2015-12-22T07:57:49Z</dcterms:created>
  <dcterms:modified xsi:type="dcterms:W3CDTF">2006-12-31T22:15:19Z</dcterms:modified>
</cp:coreProperties>
</file>