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2" r:id="rId4"/>
    <p:sldId id="259" r:id="rId5"/>
    <p:sldId id="260" r:id="rId6"/>
    <p:sldId id="261" r:id="rId7"/>
    <p:sldId id="263" r:id="rId8"/>
    <p:sldId id="265" r:id="rId9"/>
    <p:sldId id="267" r:id="rId10"/>
    <p:sldId id="269" r:id="rId11"/>
    <p:sldId id="271" r:id="rId12"/>
    <p:sldId id="273" r:id="rId13"/>
    <p:sldId id="274" r:id="rId14"/>
    <p:sldId id="276" r:id="rId15"/>
    <p:sldId id="278" r:id="rId16"/>
    <p:sldId id="279" r:id="rId17"/>
    <p:sldId id="281" r:id="rId18"/>
    <p:sldId id="283" r:id="rId19"/>
    <p:sldId id="284" r:id="rId20"/>
    <p:sldId id="286" r:id="rId21"/>
    <p:sldId id="28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86380" autoAdjust="0"/>
  </p:normalViewPr>
  <p:slideViewPr>
    <p:cSldViewPr>
      <p:cViewPr varScale="1">
        <p:scale>
          <a:sx n="73" d="100"/>
          <a:sy n="73" d="100"/>
        </p:scale>
        <p:origin x="-1920" y="-10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BBF77-842E-415F-8701-70E69034BD3C}" type="datetimeFigureOut">
              <a:rPr lang="ru-RU" smtClean="0"/>
              <a:pPr/>
              <a:t>21.04.2016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8A03C-FDDC-4280-B590-E1ECF3FA933F}" type="slidenum">
              <a:rPr lang="ru-RU" smtClean="0"/>
              <a:pPr/>
              <a:t>‹#›</a:t>
            </a:fld>
            <a:endParaRPr lang="ru-RU"/>
          </a:p>
        </p:txBody>
      </p:sp>
    </p:spTree>
    <p:extLst>
      <p:ext uri="{BB962C8B-B14F-4D97-AF65-F5344CB8AC3E}">
        <p14:creationId xmlns="" xmlns:p14="http://schemas.microsoft.com/office/powerpoint/2010/main" val="21008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08547C-105F-4DC6-93F1-53A1B4855A1B}" type="datetimeFigureOut">
              <a:rPr lang="ru-RU" smtClean="0"/>
              <a:pPr/>
              <a:t>21.04.2016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6B08B-7E1C-4E2E-9A24-772F852185C6}" type="slidenum">
              <a:rPr lang="ru-RU" smtClean="0"/>
              <a:pPr/>
              <a:t>‹#›</a:t>
            </a:fld>
            <a:endParaRPr lang="ru-RU"/>
          </a:p>
        </p:txBody>
      </p:sp>
    </p:spTree>
  </p:cSld>
  <p:clrMapOvr>
    <a:masterClrMapping/>
  </p:clrMapOvr>
  <p:transition advTm="3000">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8547C-105F-4DC6-93F1-53A1B4855A1B}" type="datetimeFigureOut">
              <a:rPr lang="ru-RU" smtClean="0"/>
              <a:pPr/>
              <a:t>21.04.2016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6B08B-7E1C-4E2E-9A24-772F852185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000">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он\2.jpg"/>
          <p:cNvPicPr>
            <a:picLocks noChangeAspect="1" noChangeArrowheads="1"/>
          </p:cNvPicPr>
          <p:nvPr/>
        </p:nvPicPr>
        <p:blipFill>
          <a:blip r:embed="rId2"/>
          <a:srcRect/>
          <a:stretch>
            <a:fillRect/>
          </a:stretch>
        </p:blipFill>
        <p:spPr bwMode="auto">
          <a:xfrm>
            <a:off x="0" y="0"/>
            <a:ext cx="9108831" cy="6858000"/>
          </a:xfrm>
          <a:prstGeom prst="rect">
            <a:avLst/>
          </a:prstGeom>
          <a:noFill/>
        </p:spPr>
      </p:pic>
      <p:sp>
        <p:nvSpPr>
          <p:cNvPr id="2" name="Заголовок 1"/>
          <p:cNvSpPr>
            <a:spLocks noGrp="1"/>
          </p:cNvSpPr>
          <p:nvPr>
            <p:ph type="ctrTitle"/>
          </p:nvPr>
        </p:nvSpPr>
        <p:spPr/>
        <p:txBody>
          <a:bodyPr>
            <a:noAutofit/>
          </a:bodyPr>
          <a:lstStyle/>
          <a:p>
            <a:r>
              <a:rPr lang="en-US" sz="3200" b="1" i="1" dirty="0" smtClean="0">
                <a:solidFill>
                  <a:srgbClr val="FF0000"/>
                </a:solidFill>
                <a:latin typeface="Arial Black" pitchFamily="34" charset="0"/>
              </a:rPr>
              <a:t>BUXORO DAVLAT UNIVERSITETI,IJTIMOIY-IQTISODIYOT FAKULTETI,PSIXOLOGIYA YO’NALISHINIG 1-KURS TALABASI </a:t>
            </a:r>
            <a:r>
              <a:rPr lang="en-US" sz="4800" b="1" i="1" dirty="0" smtClean="0">
                <a:solidFill>
                  <a:srgbClr val="7030A0"/>
                </a:solidFill>
                <a:latin typeface="Arial Black" pitchFamily="34" charset="0"/>
              </a:rPr>
              <a:t>NAJMIDDINOV BILOLNING</a:t>
            </a:r>
            <a:r>
              <a:rPr lang="en-US" sz="3200" b="1" i="1" dirty="0" smtClean="0">
                <a:solidFill>
                  <a:srgbClr val="FF0000"/>
                </a:solidFill>
                <a:latin typeface="Arial Black" pitchFamily="34" charset="0"/>
              </a:rPr>
              <a:t> UMUMIY PSIXOLOGIYADAN TAYYORLAGAN TAQDIMOT ISHI</a:t>
            </a:r>
            <a:endParaRPr lang="ru-RU" sz="3200" b="1" i="1" dirty="0">
              <a:solidFill>
                <a:srgbClr val="FF0000"/>
              </a:solidFill>
              <a:latin typeface="Arial Black" pitchFamily="34" charset="0"/>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142875" y="0"/>
            <a:ext cx="9286875" cy="6858000"/>
          </a:xfrm>
          <a:prstGeom prst="rect">
            <a:avLst/>
          </a:prstGeom>
          <a:noFill/>
          <a:ln w="9525">
            <a:noFill/>
            <a:miter lim="800000"/>
            <a:headEnd/>
            <a:tailEnd/>
          </a:ln>
        </p:spPr>
      </p:pic>
      <p:sp>
        <p:nvSpPr>
          <p:cNvPr id="3" name="Содержимое 2"/>
          <p:cNvSpPr>
            <a:spLocks noGrp="1"/>
          </p:cNvSpPr>
          <p:nvPr>
            <p:ph idx="1"/>
          </p:nvPr>
        </p:nvSpPr>
        <p:spPr>
          <a:xfrm>
            <a:off x="251520" y="476672"/>
            <a:ext cx="8229600" cy="5268931"/>
          </a:xfrm>
        </p:spPr>
        <p:txBody>
          <a:bodyPr>
            <a:normAutofit/>
          </a:bodyPr>
          <a:lstStyle/>
          <a:p>
            <a:r>
              <a:rPr lang="uz-Latn-UZ" sz="5400" b="1" dirty="0" smtClean="0">
                <a:solidFill>
                  <a:srgbClr val="FFFF00"/>
                </a:solidFill>
              </a:rPr>
              <a:t>Ong yuzaga kelishining asosiy sharti, vositasi tildir. Psixikaning eng quyi darajasi ongsiz</a:t>
            </a:r>
            <a:r>
              <a:rPr lang="en-US" sz="5400" b="1" dirty="0" smtClean="0">
                <a:solidFill>
                  <a:srgbClr val="FFFF00"/>
                </a:solidFill>
              </a:rPr>
              <a:t>l</a:t>
            </a:r>
            <a:r>
              <a:rPr lang="uz-Latn-UZ" sz="5400" b="1" dirty="0" smtClean="0">
                <a:solidFill>
                  <a:srgbClr val="FFFF00"/>
                </a:solidFill>
              </a:rPr>
              <a:t>ikdir.</a:t>
            </a:r>
            <a:endParaRPr lang="ru-RU" sz="5400" dirty="0" smtClean="0">
              <a:solidFill>
                <a:srgbClr val="FFFF00"/>
              </a:solidFill>
            </a:endParaRPr>
          </a:p>
          <a:p>
            <a:endParaRPr lang="ru-RU" sz="5400" dirty="0"/>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normAutofit lnSpcReduction="10000"/>
          </a:bodyPr>
          <a:lstStyle/>
          <a:p>
            <a:r>
              <a:rPr lang="uz-Latn-UZ" b="1" u="sng" dirty="0">
                <a:solidFill>
                  <a:srgbClr val="FFC000"/>
                </a:solidFill>
              </a:rPr>
              <a:t>Ongsizlik - bu shunday psixik </a:t>
            </a:r>
            <a:r>
              <a:rPr lang="uz-Latn-UZ" b="1" u="sng" dirty="0" smtClean="0">
                <a:solidFill>
                  <a:srgbClr val="FFC000"/>
                </a:solidFill>
              </a:rPr>
              <a:t>jaray</a:t>
            </a:r>
            <a:r>
              <a:rPr lang="en-US" b="1" u="sng" dirty="0" smtClean="0">
                <a:solidFill>
                  <a:srgbClr val="FFC000"/>
                </a:solidFill>
              </a:rPr>
              <a:t>o</a:t>
            </a:r>
            <a:r>
              <a:rPr lang="uz-Latn-UZ" b="1" u="sng" dirty="0" smtClean="0">
                <a:solidFill>
                  <a:srgbClr val="FFC000"/>
                </a:solidFill>
              </a:rPr>
              <a:t>nlar </a:t>
            </a:r>
            <a:r>
              <a:rPr lang="uz-Latn-UZ" b="1" u="sng" dirty="0">
                <a:solidFill>
                  <a:srgbClr val="FFC000"/>
                </a:solidFill>
              </a:rPr>
              <a:t>va </a:t>
            </a:r>
            <a:r>
              <a:rPr lang="uz-Latn-UZ" b="1" u="sng" dirty="0" smtClean="0">
                <a:solidFill>
                  <a:srgbClr val="FFC000"/>
                </a:solidFill>
              </a:rPr>
              <a:t>hodisa</a:t>
            </a:r>
            <a:r>
              <a:rPr lang="en-US" b="1" u="sng" dirty="0" smtClean="0">
                <a:solidFill>
                  <a:srgbClr val="FFC000"/>
                </a:solidFill>
              </a:rPr>
              <a:t>l</a:t>
            </a:r>
            <a:r>
              <a:rPr lang="uz-Latn-UZ" b="1" u="sng" dirty="0" smtClean="0">
                <a:solidFill>
                  <a:srgbClr val="FFC000"/>
                </a:solidFill>
              </a:rPr>
              <a:t>ar </a:t>
            </a:r>
            <a:r>
              <a:rPr lang="uz-Latn-UZ" b="1" u="sng" dirty="0">
                <a:solidFill>
                  <a:srgbClr val="FFC000"/>
                </a:solidFill>
              </a:rPr>
              <a:t>yig’indisiki, unda inson o’z </a:t>
            </a:r>
            <a:r>
              <a:rPr lang="uz-Latn-UZ" b="1" u="sng" dirty="0" smtClean="0">
                <a:solidFill>
                  <a:srgbClr val="FFC000"/>
                </a:solidFill>
              </a:rPr>
              <a:t>xatti-haraka</a:t>
            </a:r>
            <a:r>
              <a:rPr lang="en-US" b="1" u="sng" dirty="0" smtClean="0">
                <a:solidFill>
                  <a:srgbClr val="FFC000"/>
                </a:solidFill>
              </a:rPr>
              <a:t>t</a:t>
            </a:r>
            <a:r>
              <a:rPr lang="uz-Latn-UZ" b="1" u="sng" dirty="0" smtClean="0">
                <a:solidFill>
                  <a:srgbClr val="FFC000"/>
                </a:solidFill>
              </a:rPr>
              <a:t>lariga </a:t>
            </a:r>
            <a:r>
              <a:rPr lang="uz-Latn-UZ" b="1" u="sng" dirty="0">
                <a:solidFill>
                  <a:srgbClr val="FFC000"/>
                </a:solidFill>
              </a:rPr>
              <a:t>javob </a:t>
            </a:r>
            <a:r>
              <a:rPr lang="uz-Latn-UZ" b="1" u="sng" dirty="0" smtClean="0">
                <a:solidFill>
                  <a:srgbClr val="FFC000"/>
                </a:solidFill>
              </a:rPr>
              <a:t>ber</a:t>
            </a:r>
            <a:r>
              <a:rPr lang="en-US" b="1" u="sng" dirty="0" smtClean="0">
                <a:solidFill>
                  <a:srgbClr val="FFC000"/>
                </a:solidFill>
              </a:rPr>
              <a:t>m</a:t>
            </a:r>
            <a:r>
              <a:rPr lang="uz-Latn-UZ" b="1" u="sng" dirty="0" smtClean="0">
                <a:solidFill>
                  <a:srgbClr val="FFC000"/>
                </a:solidFill>
              </a:rPr>
              <a:t>aydi</a:t>
            </a:r>
            <a:r>
              <a:rPr lang="uz-Latn-UZ" b="1" u="sng" dirty="0">
                <a:solidFill>
                  <a:srgbClr val="FFC000"/>
                </a:solidFill>
              </a:rPr>
              <a:t>, anglamaydi. Bunga tush ko’rish,  ba'zi  patologik hodisalar,  </a:t>
            </a:r>
            <a:r>
              <a:rPr lang="uz-Latn-UZ" b="1" u="sng" dirty="0" smtClean="0">
                <a:solidFill>
                  <a:srgbClr val="FFC000"/>
                </a:solidFill>
              </a:rPr>
              <a:t>alax</a:t>
            </a:r>
            <a:r>
              <a:rPr lang="en-US" b="1" u="sng" dirty="0" smtClean="0">
                <a:solidFill>
                  <a:srgbClr val="FFC000"/>
                </a:solidFill>
              </a:rPr>
              <a:t>s</a:t>
            </a:r>
            <a:r>
              <a:rPr lang="uz-Latn-UZ" b="1" u="sng" dirty="0" smtClean="0">
                <a:solidFill>
                  <a:srgbClr val="FFC000"/>
                </a:solidFill>
              </a:rPr>
              <a:t>i</a:t>
            </a:r>
            <a:r>
              <a:rPr lang="en-US" b="1" u="sng" dirty="0" smtClean="0">
                <a:solidFill>
                  <a:srgbClr val="FFC000"/>
                </a:solidFill>
              </a:rPr>
              <a:t>l</a:t>
            </a:r>
            <a:r>
              <a:rPr lang="uz-Latn-UZ" b="1" u="sng" dirty="0" smtClean="0">
                <a:solidFill>
                  <a:srgbClr val="FFC000"/>
                </a:solidFill>
              </a:rPr>
              <a:t>ash</a:t>
            </a:r>
            <a:r>
              <a:rPr lang="uz-Latn-UZ" b="1" u="sng" dirty="0">
                <a:solidFill>
                  <a:srgbClr val="FFC000"/>
                </a:solidFill>
              </a:rPr>
              <a:t>,  </a:t>
            </a:r>
            <a:r>
              <a:rPr lang="uz-Latn-UZ" b="1" u="sng" dirty="0" smtClean="0">
                <a:solidFill>
                  <a:srgbClr val="FFC000"/>
                </a:solidFill>
              </a:rPr>
              <a:t>gallyu</a:t>
            </a:r>
            <a:r>
              <a:rPr lang="en-US" b="1" u="sng" dirty="0" smtClean="0">
                <a:solidFill>
                  <a:srgbClr val="FFC000"/>
                </a:solidFill>
              </a:rPr>
              <a:t>t</a:t>
            </a:r>
            <a:r>
              <a:rPr lang="uz-Latn-UZ" b="1" u="sng" dirty="0" smtClean="0">
                <a:solidFill>
                  <a:srgbClr val="FFC000"/>
                </a:solidFill>
              </a:rPr>
              <a:t>sinasiya </a:t>
            </a:r>
            <a:r>
              <a:rPr lang="uz-Latn-UZ" b="1" u="sng" dirty="0">
                <a:solidFill>
                  <a:srgbClr val="FFC000"/>
                </a:solidFill>
              </a:rPr>
              <a:t>kabilar kiradi. Ong 0sti holatlari - aktual ravishda anglab olinmaydigan psixik jarayoniar va psixik holatlar yig’indisi. Odamning xatti -harakatlari va uning ongi </a:t>
            </a:r>
            <a:r>
              <a:rPr lang="uz-Latn-UZ" b="1" u="sng" dirty="0" smtClean="0">
                <a:solidFill>
                  <a:srgbClr val="FFC000"/>
                </a:solidFill>
              </a:rPr>
              <a:t>mazm</a:t>
            </a:r>
            <a:r>
              <a:rPr lang="en-US" b="1" u="sng" dirty="0" smtClean="0">
                <a:solidFill>
                  <a:srgbClr val="FFC000"/>
                </a:solidFill>
              </a:rPr>
              <a:t>u</a:t>
            </a:r>
            <a:r>
              <a:rPr lang="uz-Latn-UZ" b="1" u="sng" dirty="0" smtClean="0">
                <a:solidFill>
                  <a:srgbClr val="FFC000"/>
                </a:solidFill>
              </a:rPr>
              <a:t>niga </a:t>
            </a:r>
            <a:r>
              <a:rPr lang="uz-Latn-UZ" b="1" u="sng" dirty="0">
                <a:solidFill>
                  <a:srgbClr val="FFC000"/>
                </a:solidFill>
              </a:rPr>
              <a:t>ta'sir etishga qodir</a:t>
            </a:r>
            <a:endParaRPr lang="ru-RU" b="1" u="sng" dirty="0">
              <a:solidFill>
                <a:srgbClr val="FFC0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0"/>
            <a:ext cx="8229600" cy="6126163"/>
          </a:xfrm>
        </p:spPr>
        <p:txBody>
          <a:bodyPr>
            <a:noAutofit/>
          </a:bodyPr>
          <a:lstStyle/>
          <a:p>
            <a:r>
              <a:rPr lang="uz-Latn-UZ" sz="3600" b="1" dirty="0">
                <a:solidFill>
                  <a:srgbClr val="FFFF00"/>
                </a:solidFill>
              </a:rPr>
              <a:t>Jamiki materiya, jonsiz anorganik materiyadan tortib, to organik materiyaning yuksak hamda murakkab shakli - inson miyasigacha moddiy </a:t>
            </a:r>
            <a:r>
              <a:rPr lang="uz-Latn-UZ" sz="3600" b="1" dirty="0" smtClean="0">
                <a:solidFill>
                  <a:srgbClr val="FFFF00"/>
                </a:solidFill>
              </a:rPr>
              <a:t>o</a:t>
            </a:r>
            <a:r>
              <a:rPr lang="en-US" sz="3600" b="1" dirty="0" smtClean="0">
                <a:solidFill>
                  <a:srgbClr val="FFFF00"/>
                </a:solidFill>
              </a:rPr>
              <a:t>l</a:t>
            </a:r>
            <a:r>
              <a:rPr lang="uz-Latn-UZ" sz="3600" b="1" dirty="0" smtClean="0">
                <a:solidFill>
                  <a:srgbClr val="FFFF00"/>
                </a:solidFill>
              </a:rPr>
              <a:t>amning </a:t>
            </a:r>
            <a:r>
              <a:rPr lang="uz-Latn-UZ" sz="3600" b="1" dirty="0">
                <a:solidFill>
                  <a:srgbClr val="FFFF00"/>
                </a:solidFill>
              </a:rPr>
              <a:t>umumiy xususiyatiga, ya'ni </a:t>
            </a:r>
            <a:r>
              <a:rPr lang="uz-Latn-UZ" sz="3600" b="1" dirty="0" smtClean="0">
                <a:solidFill>
                  <a:srgbClr val="FFFF00"/>
                </a:solidFill>
              </a:rPr>
              <a:t>tur</a:t>
            </a:r>
            <a:r>
              <a:rPr lang="en-US" sz="3600" b="1" dirty="0" smtClean="0">
                <a:solidFill>
                  <a:srgbClr val="FFFF00"/>
                </a:solidFill>
              </a:rPr>
              <a:t>l</a:t>
            </a:r>
            <a:r>
              <a:rPr lang="uz-Latn-UZ" sz="3600" b="1" dirty="0" smtClean="0">
                <a:solidFill>
                  <a:srgbClr val="FFFF00"/>
                </a:solidFill>
              </a:rPr>
              <a:t>i </a:t>
            </a:r>
            <a:r>
              <a:rPr lang="uz-Latn-UZ" sz="3600" b="1" dirty="0">
                <a:solidFill>
                  <a:srgbClr val="FFFF00"/>
                </a:solidFill>
              </a:rPr>
              <a:t>ta'sirlarga javob qaytarish qobiliyatiga egadir, Jonsiz tabiatda harakat jism yoki </a:t>
            </a:r>
            <a:r>
              <a:rPr lang="uz-Latn-UZ" sz="3600" b="1" dirty="0" smtClean="0">
                <a:solidFill>
                  <a:srgbClr val="FFFF00"/>
                </a:solidFill>
              </a:rPr>
              <a:t>moddala</a:t>
            </a:r>
            <a:r>
              <a:rPr lang="en-US" sz="3600" b="1" dirty="0" err="1" smtClean="0">
                <a:solidFill>
                  <a:srgbClr val="FFFF00"/>
                </a:solidFill>
              </a:rPr>
              <a:t>rn</a:t>
            </a:r>
            <a:r>
              <a:rPr lang="uz-Latn-UZ" sz="3600" b="1" dirty="0" smtClean="0">
                <a:solidFill>
                  <a:srgbClr val="FFFF00"/>
                </a:solidFill>
              </a:rPr>
              <a:t>ing </a:t>
            </a:r>
            <a:r>
              <a:rPr lang="uz-Latn-UZ" sz="3600" b="1" dirty="0">
                <a:solidFill>
                  <a:srgbClr val="FFFF00"/>
                </a:solidFill>
              </a:rPr>
              <a:t>o’zaro mexanik, fizik va kimyoviy munosabatlari tarzida namoyon bo’Iishi mumkin. Materiyaning aks ettirish </a:t>
            </a:r>
            <a:r>
              <a:rPr lang="uz-Latn-UZ" sz="3600" b="1" dirty="0" smtClean="0">
                <a:solidFill>
                  <a:srgbClr val="FFFF00"/>
                </a:solidFill>
              </a:rPr>
              <a:t>shakli</a:t>
            </a:r>
            <a:r>
              <a:rPr lang="en-US" sz="3600" b="1" dirty="0" smtClean="0">
                <a:solidFill>
                  <a:srgbClr val="FFFF00"/>
                </a:solidFill>
              </a:rPr>
              <a:t>n</a:t>
            </a:r>
            <a:r>
              <a:rPr lang="uz-Latn-UZ" sz="3600" b="1" dirty="0" smtClean="0">
                <a:solidFill>
                  <a:srgbClr val="FFFF00"/>
                </a:solidFill>
              </a:rPr>
              <a:t>i </a:t>
            </a:r>
            <a:r>
              <a:rPr lang="uz-Latn-UZ" sz="3600" b="1" dirty="0">
                <a:solidFill>
                  <a:srgbClr val="FFFF00"/>
                </a:solidFill>
              </a:rPr>
              <a:t>quyidagicha ifodalash mumkin</a:t>
            </a:r>
            <a:endParaRPr lang="ru-RU" sz="3600" b="1" dirty="0">
              <a:solidFill>
                <a:srgbClr val="FFFF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0"/>
            <a:ext cx="9144000" cy="6849174"/>
          </a:xfrm>
          <a:prstGeom prst="rect">
            <a:avLst/>
          </a:prstGeom>
          <a:noFill/>
        </p:spPr>
      </p:pic>
      <p:sp>
        <p:nvSpPr>
          <p:cNvPr id="3" name="Содержимое 2"/>
          <p:cNvSpPr>
            <a:spLocks noGrp="1"/>
          </p:cNvSpPr>
          <p:nvPr>
            <p:ph idx="1"/>
          </p:nvPr>
        </p:nvSpPr>
        <p:spPr/>
        <p:txBody>
          <a:bodyPr/>
          <a:lstStyle/>
          <a:p>
            <a:r>
              <a:rPr lang="uz-Latn-UZ" b="1" dirty="0" smtClean="0"/>
              <a:t>MATERIYA</a:t>
            </a:r>
            <a:r>
              <a:rPr lang="en-US" b="1" dirty="0" smtClean="0"/>
              <a:t>NI</a:t>
            </a:r>
            <a:r>
              <a:rPr lang="uz-Latn-UZ" b="1" dirty="0" smtClean="0"/>
              <a:t>NG </a:t>
            </a:r>
            <a:r>
              <a:rPr lang="uz-Latn-UZ" b="1" dirty="0"/>
              <a:t>AKS ETTIRISH SXEMASI</a:t>
            </a:r>
            <a:endParaRPr lang="ru-RU" b="1" dirty="0"/>
          </a:p>
          <a:p>
            <a:r>
              <a:rPr lang="uz-Latn-UZ" b="1" dirty="0"/>
              <a:t>organik </a:t>
            </a:r>
            <a:r>
              <a:rPr lang="en-US" b="1" dirty="0" smtClean="0"/>
              <a:t>m</a:t>
            </a:r>
            <a:r>
              <a:rPr lang="uz-Latn-UZ" b="1" dirty="0" smtClean="0"/>
              <a:t>ateriya</a:t>
            </a:r>
            <a:endParaRPr lang="ru-RU" b="1" dirty="0"/>
          </a:p>
          <a:p>
            <a:r>
              <a:rPr lang="nb-NO" b="1" dirty="0"/>
              <a:t>ano</a:t>
            </a:r>
            <a:r>
              <a:rPr lang="uz-Latn-UZ" b="1" dirty="0"/>
              <a:t>rganik materiya</a:t>
            </a:r>
            <a:endParaRPr lang="ru-RU" b="1" dirty="0"/>
          </a:p>
          <a:p>
            <a:r>
              <a:rPr lang="uz-Latn-UZ" b="1" dirty="0"/>
              <a:t>Voqe</a:t>
            </a:r>
            <a:r>
              <a:rPr lang="nb-NO" b="1" dirty="0"/>
              <a:t>l</a:t>
            </a:r>
            <a:r>
              <a:rPr lang="uz-Latn-UZ" b="1" dirty="0"/>
              <a:t>ikdagi</a:t>
            </a:r>
            <a:r>
              <a:rPr lang="nb-NO" b="1" dirty="0"/>
              <a:t> </a:t>
            </a:r>
            <a:r>
              <a:rPr lang="nb-NO" b="1" dirty="0" smtClean="0"/>
              <a:t>ta’</a:t>
            </a:r>
            <a:r>
              <a:rPr lang="uz-Latn-UZ" b="1" dirty="0" smtClean="0"/>
              <a:t>sirni</a:t>
            </a:r>
            <a:endParaRPr lang="ru-RU" b="1" dirty="0"/>
          </a:p>
          <a:p>
            <a:r>
              <a:rPr lang="uz-Latn-UZ" b="1" dirty="0"/>
              <a:t>Biologik	</a:t>
            </a:r>
            <a:endParaRPr lang="ru-RU" b="1" dirty="0"/>
          </a:p>
          <a:p>
            <a:r>
              <a:rPr lang="uz-Latn-UZ" b="1" dirty="0"/>
              <a:t>Psixik</a:t>
            </a:r>
            <a:r>
              <a:rPr lang="ru-RU" b="1" dirty="0"/>
              <a:t> </a:t>
            </a:r>
            <a:r>
              <a:rPr lang="ru-RU" b="1" dirty="0" err="1"/>
              <a:t>aks</a:t>
            </a:r>
            <a:r>
              <a:rPr lang="ru-RU" b="1" dirty="0"/>
              <a:t> </a:t>
            </a:r>
            <a:r>
              <a:rPr lang="uz-Latn-UZ" b="1" dirty="0"/>
              <a:t>etish qobiliyati-materiyaning </a:t>
            </a:r>
            <a:r>
              <a:rPr lang="uz-Latn-UZ" b="1" dirty="0" smtClean="0"/>
              <a:t>u</a:t>
            </a:r>
            <a:r>
              <a:rPr lang="en-US" b="1" dirty="0" smtClean="0"/>
              <a:t>m</a:t>
            </a:r>
            <a:r>
              <a:rPr lang="uz-Latn-UZ" b="1" dirty="0" smtClean="0"/>
              <a:t>umiy </a:t>
            </a:r>
            <a:r>
              <a:rPr lang="uz-Latn-UZ" b="1" dirty="0"/>
              <a:t>xususiyatidir.</a:t>
            </a:r>
            <a:endParaRPr lang="ru-RU" b="1" dirty="0"/>
          </a:p>
          <a:p>
            <a:endParaRPr lang="ru-RU" b="1" dirty="0"/>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8028" y="0"/>
            <a:ext cx="9143999" cy="6858000"/>
          </a:xfrm>
          <a:prstGeom prst="rect">
            <a:avLst/>
          </a:prstGeom>
          <a:noFill/>
        </p:spPr>
      </p:pic>
      <p:sp>
        <p:nvSpPr>
          <p:cNvPr id="3" name="Содержимое 2"/>
          <p:cNvSpPr>
            <a:spLocks noGrp="1"/>
          </p:cNvSpPr>
          <p:nvPr>
            <p:ph idx="1"/>
          </p:nvPr>
        </p:nvSpPr>
        <p:spPr>
          <a:xfrm>
            <a:off x="449171" y="335757"/>
            <a:ext cx="8229600" cy="5757890"/>
          </a:xfrm>
        </p:spPr>
        <p:txBody>
          <a:bodyPr>
            <a:noAutofit/>
          </a:bodyPr>
          <a:lstStyle/>
          <a:p>
            <a:r>
              <a:rPr lang="uz-Latn-UZ" sz="2400" dirty="0">
                <a:solidFill>
                  <a:srgbClr val="FF0000"/>
                </a:solidFill>
                <a:latin typeface="Aharoni" pitchFamily="2" charset="-79"/>
                <a:cs typeface="Aharoni" pitchFamily="2" charset="-79"/>
              </a:rPr>
              <a:t>Lekin olamda tirik va o’lik tabiatni aks etishi </a:t>
            </a:r>
            <a:r>
              <a:rPr lang="uz-Latn-UZ" sz="2400" dirty="0" smtClean="0">
                <a:solidFill>
                  <a:srgbClr val="FF0000"/>
                </a:solidFill>
                <a:latin typeface="Aharoni" pitchFamily="2" charset="-79"/>
                <a:cs typeface="Aharoni" pitchFamily="2" charset="-79"/>
              </a:rPr>
              <a:t>tur</a:t>
            </a:r>
            <a:r>
              <a:rPr lang="en-US" sz="2400" dirty="0" smtClean="0">
                <a:solidFill>
                  <a:srgbClr val="FF0000"/>
                </a:solidFill>
                <a:latin typeface="Aharoni" pitchFamily="2" charset="-79"/>
                <a:cs typeface="Aharoni" pitchFamily="2" charset="-79"/>
              </a:rPr>
              <a:t>l</a:t>
            </a:r>
            <a:r>
              <a:rPr lang="uz-Latn-UZ" sz="2400" dirty="0" smtClean="0">
                <a:solidFill>
                  <a:srgbClr val="FF0000"/>
                </a:solidFill>
                <a:latin typeface="Aharoni" pitchFamily="2" charset="-79"/>
                <a:cs typeface="Aharoni" pitchFamily="2" charset="-79"/>
              </a:rPr>
              <a:t>ichadir</a:t>
            </a:r>
            <a:r>
              <a:rPr lang="uz-Latn-UZ" sz="2400" dirty="0">
                <a:solidFill>
                  <a:srgbClr val="FF0000"/>
                </a:solidFill>
                <a:latin typeface="Aharoni" pitchFamily="2" charset="-79"/>
                <a:cs typeface="Aharoni" pitchFamily="2" charset="-79"/>
              </a:rPr>
              <a:t>. Tirik materiyaning tashqaridan ta'sir etayotgan moddalar </a:t>
            </a:r>
            <a:r>
              <a:rPr lang="uz-Latn-UZ" sz="2400" dirty="0" smtClean="0">
                <a:solidFill>
                  <a:srgbClr val="FF0000"/>
                </a:solidFill>
                <a:latin typeface="Aharoni" pitchFamily="2" charset="-79"/>
                <a:cs typeface="Aharoni" pitchFamily="2" charset="-79"/>
              </a:rPr>
              <a:t>almashi</a:t>
            </a:r>
            <a:r>
              <a:rPr lang="en-US" sz="2400" dirty="0" smtClean="0">
                <a:solidFill>
                  <a:srgbClr val="FF0000"/>
                </a:solidFill>
                <a:latin typeface="Aharoni" pitchFamily="2" charset="-79"/>
                <a:cs typeface="Aharoni" pitchFamily="2" charset="-79"/>
              </a:rPr>
              <a:t>nu</a:t>
            </a:r>
            <a:r>
              <a:rPr lang="uz-Latn-UZ" sz="2400" dirty="0" smtClean="0">
                <a:solidFill>
                  <a:srgbClr val="FF0000"/>
                </a:solidFill>
                <a:latin typeface="Aharoni" pitchFamily="2" charset="-79"/>
                <a:cs typeface="Aharoni" pitchFamily="2" charset="-79"/>
              </a:rPr>
              <a:t>viga </a:t>
            </a:r>
            <a:r>
              <a:rPr lang="uz-Latn-UZ" sz="2400" dirty="0">
                <a:solidFill>
                  <a:srgbClr val="FF0000"/>
                </a:solidFill>
                <a:latin typeface="Aharoni" pitchFamily="2" charset="-79"/>
                <a:cs typeface="Aharoni" pitchFamily="2" charset="-79"/>
              </a:rPr>
              <a:t>javob berishi ta'sirlanuvchanlik deb ataladi. Oddiy ta'sirianuvchanlik barcha o’simliklarga xos. </a:t>
            </a:r>
            <a:r>
              <a:rPr lang="uz-Latn-UZ" sz="2400" dirty="0" smtClean="0">
                <a:solidFill>
                  <a:srgbClr val="FF0000"/>
                </a:solidFill>
                <a:latin typeface="Aharoni" pitchFamily="2" charset="-79"/>
                <a:cs typeface="Aharoni" pitchFamily="2" charset="-79"/>
              </a:rPr>
              <a:t>Evo</a:t>
            </a:r>
            <a:r>
              <a:rPr lang="en-US" sz="2400" dirty="0" smtClean="0">
                <a:solidFill>
                  <a:srgbClr val="FF0000"/>
                </a:solidFill>
                <a:latin typeface="Aharoni" pitchFamily="2" charset="-79"/>
                <a:cs typeface="Aharoni" pitchFamily="2" charset="-79"/>
              </a:rPr>
              <a:t>l</a:t>
            </a:r>
            <a:r>
              <a:rPr lang="uz-Latn-UZ" sz="2400" dirty="0" smtClean="0">
                <a:solidFill>
                  <a:srgbClr val="FF0000"/>
                </a:solidFill>
                <a:latin typeface="Aharoni" pitchFamily="2" charset="-79"/>
                <a:cs typeface="Aharoni" pitchFamily="2" charset="-79"/>
              </a:rPr>
              <a:t>yusiya </a:t>
            </a:r>
            <a:r>
              <a:rPr lang="uz-Latn-UZ" sz="2400" dirty="0">
                <a:solidFill>
                  <a:srgbClr val="FF0000"/>
                </a:solidFill>
                <a:latin typeface="Aharoni" pitchFamily="2" charset="-79"/>
                <a:cs typeface="Aharoni" pitchFamily="2" charset="-79"/>
              </a:rPr>
              <a:t>jarayonida organizmlar tashqi muhit bilan munosabatlarinmg umumiy turini </a:t>
            </a:r>
            <a:r>
              <a:rPr lang="uz-Latn-UZ" sz="2400" dirty="0" smtClean="0">
                <a:solidFill>
                  <a:srgbClr val="FF0000"/>
                </a:solidFill>
                <a:latin typeface="Aharoni" pitchFamily="2" charset="-79"/>
                <a:cs typeface="Aharoni" pitchFamily="2" charset="-79"/>
              </a:rPr>
              <a:t>o’zgaris</a:t>
            </a:r>
            <a:r>
              <a:rPr lang="en-US" sz="2400" dirty="0" smtClean="0">
                <a:solidFill>
                  <a:srgbClr val="FF0000"/>
                </a:solidFill>
                <a:latin typeface="Aharoni" pitchFamily="2" charset="-79"/>
                <a:cs typeface="Aharoni" pitchFamily="2" charset="-79"/>
              </a:rPr>
              <a:t>hi</a:t>
            </a:r>
            <a:r>
              <a:rPr lang="uz-Latn-UZ" sz="2400" dirty="0" smtClean="0">
                <a:solidFill>
                  <a:srgbClr val="FF0000"/>
                </a:solidFill>
                <a:latin typeface="Aharoni" pitchFamily="2" charset="-79"/>
                <a:cs typeface="Aharoni" pitchFamily="2" charset="-79"/>
              </a:rPr>
              <a:t> </a:t>
            </a:r>
            <a:r>
              <a:rPr lang="en-US" sz="2400" dirty="0" smtClean="0">
                <a:solidFill>
                  <a:srgbClr val="FF0000"/>
                </a:solidFill>
                <a:latin typeface="Aharoni" pitchFamily="2" charset="-79"/>
                <a:cs typeface="Aharoni" pitchFamily="2" charset="-79"/>
              </a:rPr>
              <a:t>n</a:t>
            </a:r>
            <a:r>
              <a:rPr lang="uz-Latn-UZ" sz="2400" dirty="0" smtClean="0">
                <a:solidFill>
                  <a:srgbClr val="FF0000"/>
                </a:solidFill>
                <a:latin typeface="Aharoni" pitchFamily="2" charset="-79"/>
                <a:cs typeface="Aharoni" pitchFamily="2" charset="-79"/>
              </a:rPr>
              <a:t>atijasida </a:t>
            </a:r>
            <a:r>
              <a:rPr lang="uz-Latn-UZ" sz="2400" dirty="0">
                <a:solidFill>
                  <a:srgbClr val="FF0000"/>
                </a:solidFill>
                <a:latin typeface="Aharoni" pitchFamily="2" charset="-79"/>
                <a:cs typeface="Aharoni" pitchFamily="2" charset="-79"/>
              </a:rPr>
              <a:t>ta'sirlanuvchanlikning sifat jihatidan yangi bosqichga o’tishi </a:t>
            </a:r>
            <a:r>
              <a:rPr lang="uz-Latn-UZ" sz="2400" dirty="0" smtClean="0">
                <a:solidFill>
                  <a:srgbClr val="FF0000"/>
                </a:solidFill>
                <a:latin typeface="Aharoni" pitchFamily="2" charset="-79"/>
                <a:cs typeface="Aharoni" pitchFamily="2" charset="-79"/>
              </a:rPr>
              <a:t>sezuvchan</a:t>
            </a:r>
            <a:r>
              <a:rPr lang="en-US" sz="2400" dirty="0" smtClean="0">
                <a:solidFill>
                  <a:srgbClr val="FF0000"/>
                </a:solidFill>
                <a:latin typeface="Aharoni" pitchFamily="2" charset="-79"/>
                <a:cs typeface="Aharoni" pitchFamily="2" charset="-79"/>
              </a:rPr>
              <a:t>l</a:t>
            </a:r>
            <a:r>
              <a:rPr lang="uz-Latn-UZ" sz="2400" dirty="0" smtClean="0">
                <a:solidFill>
                  <a:srgbClr val="FF0000"/>
                </a:solidFill>
                <a:latin typeface="Aharoni" pitchFamily="2" charset="-79"/>
                <a:cs typeface="Aharoni" pitchFamily="2" charset="-79"/>
              </a:rPr>
              <a:t>ikni </a:t>
            </a:r>
            <a:r>
              <a:rPr lang="uz-Latn-UZ" sz="2400" dirty="0">
                <a:solidFill>
                  <a:srgbClr val="FF0000"/>
                </a:solidFill>
                <a:latin typeface="Aharoni" pitchFamily="2" charset="-79"/>
                <a:cs typeface="Aharoni" pitchFamily="2" charset="-79"/>
              </a:rPr>
              <a:t>yuzaga </a:t>
            </a:r>
            <a:r>
              <a:rPr lang="uz-Latn-UZ" sz="2400" dirty="0" smtClean="0">
                <a:solidFill>
                  <a:srgbClr val="FF0000"/>
                </a:solidFill>
                <a:latin typeface="Aharoni" pitchFamily="2" charset="-79"/>
                <a:cs typeface="Aharoni" pitchFamily="2" charset="-79"/>
              </a:rPr>
              <a:t>ke</a:t>
            </a:r>
            <a:r>
              <a:rPr lang="en-US" sz="2400" dirty="0" smtClean="0">
                <a:solidFill>
                  <a:srgbClr val="FF0000"/>
                </a:solidFill>
                <a:latin typeface="Aharoni" pitchFamily="2" charset="-79"/>
                <a:cs typeface="Aharoni" pitchFamily="2" charset="-79"/>
              </a:rPr>
              <a:t>l</a:t>
            </a:r>
            <a:r>
              <a:rPr lang="uz-Latn-UZ" sz="2400" dirty="0" smtClean="0">
                <a:solidFill>
                  <a:srgbClr val="FF0000"/>
                </a:solidFill>
                <a:latin typeface="Aharoni" pitchFamily="2" charset="-79"/>
                <a:cs typeface="Aharoni" pitchFamily="2" charset="-79"/>
              </a:rPr>
              <a:t>ishiga </a:t>
            </a:r>
            <a:r>
              <a:rPr lang="uz-Latn-UZ" sz="2400" dirty="0">
                <a:solidFill>
                  <a:srgbClr val="FF0000"/>
                </a:solidFill>
                <a:latin typeface="Aharoni" pitchFamily="2" charset="-79"/>
                <a:cs typeface="Aharoni" pitchFamily="2" charset="-79"/>
              </a:rPr>
              <a:t>sabab bo’ladi.</a:t>
            </a:r>
            <a:endParaRPr lang="ru-RU" sz="2400" dirty="0">
              <a:solidFill>
                <a:srgbClr val="FF0000"/>
              </a:solidFill>
              <a:cs typeface="Aharoni" pitchFamily="2" charset="-79"/>
            </a:endParaRPr>
          </a:p>
          <a:p>
            <a:r>
              <a:rPr lang="uz-Latn-UZ" sz="2400" dirty="0">
                <a:solidFill>
                  <a:srgbClr val="FF0000"/>
                </a:solidFill>
                <a:latin typeface="Aharoni" pitchFamily="2" charset="-79"/>
                <a:cs typeface="Aharoni" pitchFamily="2" charset="-79"/>
              </a:rPr>
              <a:t> </a:t>
            </a:r>
            <a:r>
              <a:rPr lang="uz-Cyrl-UZ" sz="2400" b="1" dirty="0">
                <a:solidFill>
                  <a:srgbClr val="FF0000"/>
                </a:solidFill>
                <a:cs typeface="Aharoni" pitchFamily="2" charset="-79"/>
              </a:rPr>
              <a:t>A.N.Leontev gipotezasi.</a:t>
            </a:r>
            <a:endParaRPr lang="ru-RU" sz="2400" dirty="0">
              <a:solidFill>
                <a:srgbClr val="FF0000"/>
              </a:solidFill>
              <a:cs typeface="Aharoni" pitchFamily="2" charset="-79"/>
            </a:endParaRPr>
          </a:p>
          <a:p>
            <a:r>
              <a:rPr lang="uz-Latn-UZ" sz="2400" dirty="0">
                <a:solidFill>
                  <a:srgbClr val="FF0000"/>
                </a:solidFill>
                <a:latin typeface="Aharoni" pitchFamily="2" charset="-79"/>
                <a:cs typeface="Aharoni" pitchFamily="2" charset="-79"/>
              </a:rPr>
              <a:t>A.N.Leontevning faraziga asosan sezuvchanlik "genetik shunday </a:t>
            </a:r>
            <a:r>
              <a:rPr lang="uz-Latn-UZ" sz="2400" dirty="0" smtClean="0">
                <a:solidFill>
                  <a:srgbClr val="FF0000"/>
                </a:solidFill>
                <a:latin typeface="Aharoni" pitchFamily="2" charset="-79"/>
                <a:cs typeface="Aharoni" pitchFamily="2" charset="-79"/>
              </a:rPr>
              <a:t>ta'sirlanuvchan</a:t>
            </a:r>
            <a:r>
              <a:rPr lang="en-US" sz="2400" dirty="0" smtClean="0">
                <a:solidFill>
                  <a:srgbClr val="FF0000"/>
                </a:solidFill>
                <a:latin typeface="Aharoni" pitchFamily="2" charset="-79"/>
                <a:cs typeface="Aharoni" pitchFamily="2" charset="-79"/>
              </a:rPr>
              <a:t>l</a:t>
            </a:r>
            <a:r>
              <a:rPr lang="uz-Latn-UZ" sz="2400" dirty="0" smtClean="0">
                <a:solidFill>
                  <a:srgbClr val="FF0000"/>
                </a:solidFill>
                <a:latin typeface="Aharoni" pitchFamily="2" charset="-79"/>
                <a:cs typeface="Aharoni" pitchFamily="2" charset="-79"/>
              </a:rPr>
              <a:t>ikk</a:t>
            </a:r>
            <a:r>
              <a:rPr lang="en-US" sz="2400" dirty="0" smtClean="0">
                <a:solidFill>
                  <a:srgbClr val="FF0000"/>
                </a:solidFill>
                <a:latin typeface="Aharoni" pitchFamily="2" charset="-79"/>
                <a:cs typeface="Aharoni" pitchFamily="2" charset="-79"/>
              </a:rPr>
              <a:t>a</a:t>
            </a:r>
            <a:r>
              <a:rPr lang="uz-Latn-UZ" sz="2400" dirty="0" smtClean="0">
                <a:solidFill>
                  <a:srgbClr val="FF0000"/>
                </a:solidFill>
                <a:latin typeface="Aharoni" pitchFamily="2" charset="-79"/>
                <a:cs typeface="Aharoni" pitchFamily="2" charset="-79"/>
              </a:rPr>
              <a:t> </a:t>
            </a:r>
            <a:r>
              <a:rPr lang="uz-Latn-UZ" sz="2400" dirty="0">
                <a:solidFill>
                  <a:srgbClr val="FF0000"/>
                </a:solidFill>
                <a:latin typeface="Aharoni" pitchFamily="2" charset="-79"/>
                <a:cs typeface="Aharoni" pitchFamily="2" charset="-79"/>
              </a:rPr>
              <a:t>tashqi muhit ta'siriga organizrnni yo’naltiradi va buning natijasida organizm </a:t>
            </a:r>
            <a:r>
              <a:rPr lang="uz-Latn-UZ" sz="2400" dirty="0" smtClean="0">
                <a:solidFill>
                  <a:srgbClr val="FF0000"/>
                </a:solidFill>
                <a:latin typeface="Aharoni" pitchFamily="2" charset="-79"/>
                <a:cs typeface="Aharoni" pitchFamily="2" charset="-79"/>
              </a:rPr>
              <a:t>tashq</a:t>
            </a:r>
            <a:r>
              <a:rPr lang="en-US" sz="2400" dirty="0" err="1" smtClean="0">
                <a:solidFill>
                  <a:srgbClr val="FF0000"/>
                </a:solidFill>
                <a:latin typeface="Aharoni" pitchFamily="2" charset="-79"/>
                <a:cs typeface="Aharoni" pitchFamily="2" charset="-79"/>
              </a:rPr>
              <a:t>i</a:t>
            </a:r>
            <a:r>
              <a:rPr lang="en-US" sz="2400" dirty="0" smtClean="0">
                <a:solidFill>
                  <a:srgbClr val="FF0000"/>
                </a:solidFill>
                <a:latin typeface="Aharoni" pitchFamily="2" charset="-79"/>
                <a:cs typeface="Aharoni" pitchFamily="2" charset="-79"/>
              </a:rPr>
              <a:t> </a:t>
            </a:r>
            <a:r>
              <a:rPr lang="uz-Latn-UZ" sz="2400" dirty="0" smtClean="0">
                <a:solidFill>
                  <a:srgbClr val="FF0000"/>
                </a:solidFill>
                <a:latin typeface="Aharoni" pitchFamily="2" charset="-79"/>
                <a:cs typeface="Aharoni" pitchFamily="2" charset="-79"/>
              </a:rPr>
              <a:t>muhitida signal</a:t>
            </a:r>
            <a:r>
              <a:rPr lang="en-US" sz="2400" dirty="0" err="1" smtClean="0">
                <a:solidFill>
                  <a:srgbClr val="FF0000"/>
                </a:solidFill>
                <a:latin typeface="Aharoni" pitchFamily="2" charset="-79"/>
                <a:cs typeface="Aharoni" pitchFamily="2" charset="-79"/>
              </a:rPr>
              <a:t>larda</a:t>
            </a:r>
            <a:r>
              <a:rPr lang="en-US" sz="2400" dirty="0" smtClean="0">
                <a:solidFill>
                  <a:srgbClr val="FF0000"/>
                </a:solidFill>
                <a:latin typeface="Aharoni" pitchFamily="2" charset="-79"/>
                <a:cs typeface="Aharoni" pitchFamily="2" charset="-79"/>
              </a:rPr>
              <a:t> </a:t>
            </a:r>
            <a:r>
              <a:rPr lang="en-US" sz="2400" dirty="0" err="1" smtClean="0">
                <a:solidFill>
                  <a:srgbClr val="FF0000"/>
                </a:solidFill>
                <a:latin typeface="Aharoni" pitchFamily="2" charset="-79"/>
                <a:cs typeface="Aharoni" pitchFamily="2" charset="-79"/>
              </a:rPr>
              <a:t>bo’ladi</a:t>
            </a:r>
            <a:endParaRPr lang="ru-RU" sz="2400" dirty="0">
              <a:solidFill>
                <a:srgbClr val="FF0000"/>
              </a:solidFill>
              <a:cs typeface="Aharoni" pitchFamily="2" charset="-79"/>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600201"/>
            <a:ext cx="8229600" cy="4493096"/>
          </a:xfrm>
        </p:spPr>
        <p:txBody>
          <a:bodyPr>
            <a:noAutofit/>
          </a:bodyPr>
          <a:lstStyle/>
          <a:p>
            <a:r>
              <a:rPr lang="uz-Cyrl-UZ" sz="3600" b="1" dirty="0">
                <a:solidFill>
                  <a:srgbClr val="FF0000"/>
                </a:solidFill>
              </a:rPr>
              <a:t>Insonda aks ettirish darajalari. Ongning paydo bo‘lishi va rivojlanishi</a:t>
            </a:r>
            <a:endParaRPr lang="ru-RU" sz="3600" b="1" dirty="0">
              <a:solidFill>
                <a:srgbClr val="FF0000"/>
              </a:solidFill>
            </a:endParaRPr>
          </a:p>
          <a:p>
            <a:r>
              <a:rPr lang="uz-Cyrl-UZ" sz="3600" b="1" dirty="0">
                <a:solidFill>
                  <a:srgbClr val="FF0000"/>
                </a:solidFill>
              </a:rPr>
              <a:t>Hayvоnlar va        Shubha yo`qki, оdam psiхikasi bilan eng yuksak оdam psiхika-        taraqqiy etgan hayvоnning psiхikasi o`rtasida </a:t>
            </a:r>
            <a:r>
              <a:rPr lang="en-US" sz="3600" b="1" dirty="0" smtClean="0">
                <a:solidFill>
                  <a:srgbClr val="FF0000"/>
                </a:solidFill>
              </a:rPr>
              <a:t>f</a:t>
            </a:r>
            <a:r>
              <a:rPr lang="uz-Cyrl-UZ" sz="3600" b="1" dirty="0" smtClean="0">
                <a:solidFill>
                  <a:srgbClr val="FF0000"/>
                </a:solidFill>
              </a:rPr>
              <a:t>ar</a:t>
            </a:r>
            <a:r>
              <a:rPr lang="en-US" sz="3600" b="1" dirty="0" err="1" smtClean="0">
                <a:solidFill>
                  <a:srgbClr val="FF0000"/>
                </a:solidFill>
              </a:rPr>
              <a:t>qlari</a:t>
            </a:r>
            <a:r>
              <a:rPr lang="en-US" sz="3600" b="1" dirty="0" smtClean="0">
                <a:solidFill>
                  <a:srgbClr val="FF0000"/>
                </a:solidFill>
              </a:rPr>
              <a:t> </a:t>
            </a:r>
            <a:r>
              <a:rPr lang="en-US" sz="3600" b="1" dirty="0" err="1" smtClean="0">
                <a:solidFill>
                  <a:srgbClr val="FF0000"/>
                </a:solidFill>
              </a:rPr>
              <a:t>juda</a:t>
            </a:r>
            <a:r>
              <a:rPr lang="en-US" sz="3600" b="1" dirty="0" smtClean="0">
                <a:solidFill>
                  <a:srgbClr val="FF0000"/>
                </a:solidFill>
              </a:rPr>
              <a:t> </a:t>
            </a:r>
            <a:r>
              <a:rPr lang="uz-Cyrl-UZ" sz="3600" b="1" dirty="0" smtClean="0">
                <a:solidFill>
                  <a:srgbClr val="FF0000"/>
                </a:solidFill>
              </a:rPr>
              <a:t> </a:t>
            </a:r>
            <a:r>
              <a:rPr lang="en-US" sz="3600" b="1" baseline="30000" dirty="0" err="1" smtClean="0">
                <a:solidFill>
                  <a:srgbClr val="FF0000"/>
                </a:solidFill>
              </a:rPr>
              <a:t>katta</a:t>
            </a:r>
            <a:r>
              <a:rPr lang="en-US" sz="3600" b="1" dirty="0" smtClean="0">
                <a:solidFill>
                  <a:srgbClr val="FF0000"/>
                </a:solidFill>
              </a:rPr>
              <a:t> </a:t>
            </a:r>
            <a:r>
              <a:rPr lang="uz-Cyrl-UZ" sz="3600" b="1" dirty="0" smtClean="0">
                <a:solidFill>
                  <a:srgbClr val="FF0000"/>
                </a:solidFill>
              </a:rPr>
              <a:t> </a:t>
            </a:r>
            <a:r>
              <a:rPr lang="uz-Cyrl-UZ" sz="3600" b="1" dirty="0">
                <a:solidFill>
                  <a:srgbClr val="FF0000"/>
                </a:solidFill>
              </a:rPr>
              <a:t>tafоvut mavjuddir. </a:t>
            </a:r>
            <a:r>
              <a:rPr lang="uz-Cyrl-UZ" sz="3600" b="1" dirty="0" smtClean="0">
                <a:solidFill>
                  <a:srgbClr val="FF0000"/>
                </a:solidFill>
              </a:rPr>
              <a:t>   </a:t>
            </a:r>
            <a:r>
              <a:rPr lang="uz-Cyrl-UZ" sz="3600" b="1" dirty="0">
                <a:solidFill>
                  <a:srgbClr val="FF0000"/>
                </a:solidFill>
              </a:rPr>
              <a:t>Masalan, </a:t>
            </a:r>
            <a:r>
              <a:rPr lang="uz-Cyrl-UZ" sz="3600" b="1" dirty="0" smtClean="0">
                <a:solidFill>
                  <a:srgbClr val="FF0000"/>
                </a:solidFill>
              </a:rPr>
              <a:t>hayvоnlarning</a:t>
            </a:r>
            <a:r>
              <a:rPr lang="en-US" sz="3600" b="1" dirty="0" smtClean="0">
                <a:solidFill>
                  <a:srgbClr val="FF0000"/>
                </a:solidFill>
              </a:rPr>
              <a:t> </a:t>
            </a:r>
            <a:r>
              <a:rPr lang="en-US" sz="3600" b="1" dirty="0" err="1" smtClean="0">
                <a:solidFill>
                  <a:srgbClr val="FF0000"/>
                </a:solidFill>
              </a:rPr>
              <a:t>Insonlar</a:t>
            </a:r>
            <a:r>
              <a:rPr lang="en-US" sz="3600" b="1" dirty="0" smtClean="0">
                <a:solidFill>
                  <a:srgbClr val="FF0000"/>
                </a:solidFill>
              </a:rPr>
              <a:t> </a:t>
            </a:r>
            <a:r>
              <a:rPr lang="en-US" sz="3600" b="1" dirty="0" err="1" smtClean="0">
                <a:solidFill>
                  <a:srgbClr val="FF0000"/>
                </a:solidFill>
              </a:rPr>
              <a:t>xarakatlari</a:t>
            </a:r>
            <a:r>
              <a:rPr lang="en-US" sz="3600" b="1" dirty="0" smtClean="0">
                <a:solidFill>
                  <a:srgbClr val="FF0000"/>
                </a:solidFill>
              </a:rPr>
              <a:t>  </a:t>
            </a:r>
            <a:r>
              <a:rPr lang="en-US" sz="3600" b="1" dirty="0" err="1" smtClean="0">
                <a:solidFill>
                  <a:srgbClr val="FF0000"/>
                </a:solidFill>
              </a:rPr>
              <a:t>umuman</a:t>
            </a:r>
            <a:r>
              <a:rPr lang="en-US" sz="3600" b="1" dirty="0" smtClean="0">
                <a:solidFill>
                  <a:srgbClr val="FF0000"/>
                </a:solidFill>
              </a:rPr>
              <a:t> </a:t>
            </a:r>
            <a:r>
              <a:rPr lang="en-US" sz="3600" b="1" dirty="0" err="1" smtClean="0">
                <a:solidFill>
                  <a:srgbClr val="FF0000"/>
                </a:solidFill>
              </a:rPr>
              <a:t>farq</a:t>
            </a:r>
            <a:r>
              <a:rPr lang="en-US" sz="3600" b="1" dirty="0" smtClean="0">
                <a:solidFill>
                  <a:srgbClr val="FF0000"/>
                </a:solidFill>
              </a:rPr>
              <a:t> </a:t>
            </a:r>
            <a:r>
              <a:rPr lang="en-US" sz="3600" b="1" dirty="0" err="1" smtClean="0">
                <a:solidFill>
                  <a:srgbClr val="FF0000"/>
                </a:solidFill>
              </a:rPr>
              <a:t>qiladi</a:t>
            </a:r>
            <a:r>
              <a:rPr lang="en-US" sz="3600" b="1" dirty="0" smtClean="0">
                <a:solidFill>
                  <a:srgbClr val="FF0000"/>
                </a:solidFill>
              </a:rPr>
              <a:t>.</a:t>
            </a:r>
            <a:endParaRPr lang="ru-RU" sz="3600" b="1" dirty="0">
              <a:solidFill>
                <a:srgbClr val="FF00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5892" y="0"/>
            <a:ext cx="9144000" cy="6858000"/>
          </a:xfrm>
          <a:prstGeom prst="rect">
            <a:avLst/>
          </a:prstGeom>
          <a:noFill/>
        </p:spPr>
      </p:pic>
      <p:sp>
        <p:nvSpPr>
          <p:cNvPr id="3" name="Содержимое 2"/>
          <p:cNvSpPr>
            <a:spLocks noGrp="1"/>
          </p:cNvSpPr>
          <p:nvPr>
            <p:ph idx="1"/>
          </p:nvPr>
        </p:nvSpPr>
        <p:spPr/>
        <p:txBody>
          <a:bodyPr>
            <a:normAutofit fontScale="92500" lnSpcReduction="10000"/>
          </a:bodyPr>
          <a:lstStyle/>
          <a:p>
            <a:r>
              <a:rPr lang="uz-Cyrl-UZ" b="1" dirty="0">
                <a:solidFill>
                  <a:srgbClr val="92D050"/>
                </a:solidFill>
              </a:rPr>
              <a:t>bir-biriga taqqоslab bo`lmaydi. Hayvоn o`z qabiladоshlariga muayyan, bеvоsita vaziyat bilan </a:t>
            </a:r>
            <a:r>
              <a:rPr lang="uz-Cyrl-UZ" b="1" dirty="0" smtClean="0">
                <a:solidFill>
                  <a:srgbClr val="92D050"/>
                </a:solidFill>
              </a:rPr>
              <a:t>chеklangan </a:t>
            </a:r>
            <a:r>
              <a:rPr lang="uz-Cyrl-UZ" b="1" dirty="0">
                <a:solidFill>
                  <a:srgbClr val="92D050"/>
                </a:solidFill>
              </a:rPr>
              <a:t>hоdisalar haqida faqat хabar bеrishigina mumkin bo`lgan </a:t>
            </a:r>
            <a:r>
              <a:rPr lang="uz-Cyrl-UZ" b="1" dirty="0" smtClean="0">
                <a:solidFill>
                  <a:srgbClr val="92D050"/>
                </a:solidFill>
              </a:rPr>
              <a:t>b</a:t>
            </a:r>
            <a:r>
              <a:rPr lang="en-US" b="1" dirty="0" err="1" smtClean="0">
                <a:solidFill>
                  <a:srgbClr val="92D050"/>
                </a:solidFill>
              </a:rPr>
              <a:t>i</a:t>
            </a:r>
            <a:r>
              <a:rPr lang="uz-Cyrl-UZ" b="1" dirty="0" smtClean="0">
                <a:solidFill>
                  <a:srgbClr val="92D050"/>
                </a:solidFill>
              </a:rPr>
              <a:t>r </a:t>
            </a:r>
            <a:r>
              <a:rPr lang="uz-Cyrl-UZ" b="1" dirty="0">
                <a:solidFill>
                  <a:srgbClr val="92D050"/>
                </a:solidFill>
              </a:rPr>
              <a:t>paytda </a:t>
            </a:r>
            <a:r>
              <a:rPr lang="uz-Cyrl-UZ" b="1" i="1" dirty="0" smtClean="0">
                <a:solidFill>
                  <a:srgbClr val="92D050"/>
                </a:solidFill>
              </a:rPr>
              <a:t>k</a:t>
            </a:r>
            <a:r>
              <a:rPr lang="en-US" b="1" i="1" dirty="0" err="1" smtClean="0">
                <a:solidFill>
                  <a:srgbClr val="92D050"/>
                </a:solidFill>
              </a:rPr>
              <a:t>i</a:t>
            </a:r>
            <a:r>
              <a:rPr lang="uz-Cyrl-UZ" b="1" i="1" dirty="0" smtClean="0">
                <a:solidFill>
                  <a:srgbClr val="92D050"/>
                </a:solidFill>
              </a:rPr>
              <a:t>shi </a:t>
            </a:r>
            <a:r>
              <a:rPr lang="uz-Cyrl-UZ" b="1" i="1" dirty="0">
                <a:solidFill>
                  <a:srgbClr val="92D050"/>
                </a:solidFill>
              </a:rPr>
              <a:t>til vоsitasida </a:t>
            </a:r>
            <a:r>
              <a:rPr lang="uz-Cyrl-UZ" b="1" dirty="0">
                <a:solidFill>
                  <a:srgbClr val="92D050"/>
                </a:solidFill>
              </a:rPr>
              <a:t>bоshqa </a:t>
            </a:r>
            <a:r>
              <a:rPr lang="uz-Cyrl-UZ" b="1" dirty="0" smtClean="0">
                <a:solidFill>
                  <a:srgbClr val="92D050"/>
                </a:solidFill>
              </a:rPr>
              <a:t>оdamlarga </a:t>
            </a:r>
            <a:r>
              <a:rPr lang="uz-Cyrl-UZ" b="1" dirty="0">
                <a:solidFill>
                  <a:srgbClr val="92D050"/>
                </a:solidFill>
              </a:rPr>
              <a:t>o`tmish, </a:t>
            </a:r>
            <a:r>
              <a:rPr lang="en-US" b="1" dirty="0" err="1" smtClean="0">
                <a:solidFill>
                  <a:srgbClr val="92D050"/>
                </a:solidFill>
              </a:rPr>
              <a:t>hoz</a:t>
            </a:r>
            <a:r>
              <a:rPr lang="uz-Cyrl-UZ" b="1" dirty="0" smtClean="0">
                <a:solidFill>
                  <a:srgbClr val="92D050"/>
                </a:solidFill>
              </a:rPr>
              <a:t>irgi </a:t>
            </a:r>
            <a:r>
              <a:rPr lang="uz-Cyrl-UZ" b="1" dirty="0">
                <a:solidFill>
                  <a:srgbClr val="92D050"/>
                </a:solidFill>
              </a:rPr>
              <a:t>payt va kеlajak </a:t>
            </a:r>
            <a:r>
              <a:rPr lang="uz-Cyrl-UZ" b="1" dirty="0" smtClean="0">
                <a:solidFill>
                  <a:srgbClr val="92D050"/>
                </a:solidFill>
              </a:rPr>
              <a:t>haq</a:t>
            </a:r>
            <a:r>
              <a:rPr lang="en-US" b="1" dirty="0" err="1" smtClean="0">
                <a:solidFill>
                  <a:srgbClr val="92D050"/>
                </a:solidFill>
              </a:rPr>
              <a:t>i</a:t>
            </a:r>
            <a:r>
              <a:rPr lang="uz-Cyrl-UZ" b="1" dirty="0" smtClean="0">
                <a:solidFill>
                  <a:srgbClr val="92D050"/>
                </a:solidFill>
              </a:rPr>
              <a:t>da </a:t>
            </a:r>
            <a:r>
              <a:rPr lang="uz-Cyrl-UZ" b="1" dirty="0">
                <a:solidFill>
                  <a:srgbClr val="92D050"/>
                </a:solidFill>
              </a:rPr>
              <a:t>aхbоrоt bеrishi, ularga </a:t>
            </a:r>
            <a:r>
              <a:rPr lang="uz-Cyrl-UZ" b="1" i="1" dirty="0">
                <a:solidFill>
                  <a:srgbClr val="92D050"/>
                </a:solidFill>
              </a:rPr>
              <a:t>sоtsial tajribani </a:t>
            </a:r>
            <a:r>
              <a:rPr lang="en-US" b="1" i="1" dirty="0" smtClean="0">
                <a:solidFill>
                  <a:srgbClr val="92D050"/>
                </a:solidFill>
              </a:rPr>
              <a:t>y</a:t>
            </a:r>
            <a:r>
              <a:rPr lang="uz-Cyrl-UZ" b="1" i="1" dirty="0" smtClean="0">
                <a:solidFill>
                  <a:srgbClr val="92D050"/>
                </a:solidFill>
              </a:rPr>
              <a:t>еtkazishi </a:t>
            </a:r>
            <a:r>
              <a:rPr lang="uz-Cyrl-UZ" b="1" i="1" dirty="0">
                <a:solidFill>
                  <a:srgbClr val="92D050"/>
                </a:solidFill>
              </a:rPr>
              <a:t>mumkin.</a:t>
            </a:r>
            <a:endParaRPr lang="ru-RU" b="1" dirty="0">
              <a:solidFill>
                <a:srgbClr val="92D050"/>
              </a:solidFill>
            </a:endParaRPr>
          </a:p>
          <a:p>
            <a:r>
              <a:rPr lang="uz-Cyrl-UZ" b="1" dirty="0">
                <a:solidFill>
                  <a:srgbClr val="92D050"/>
                </a:solidFill>
              </a:rPr>
              <a:t>Insоniyat tariхida  til tufayli  aks ettirish imkоniyatlarining qayta qurilishi yuz bеrdi: bоrliq kishi miyasida yanada ravshan aks etadi</a:t>
            </a:r>
            <a:r>
              <a:rPr lang="uz-Cyrl-UZ" b="1" dirty="0" smtClean="0">
                <a:solidFill>
                  <a:srgbClr val="92D050"/>
                </a:solidFill>
              </a:rPr>
              <a:t>.</a:t>
            </a:r>
            <a:endParaRPr lang="ru-RU" b="1" dirty="0">
              <a:solidFill>
                <a:srgbClr val="92D05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12367" y="0"/>
            <a:ext cx="9358346" cy="6858000"/>
          </a:xfrm>
          <a:prstGeom prst="rect">
            <a:avLst/>
          </a:prstGeom>
          <a:noFill/>
        </p:spPr>
      </p:pic>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62500" lnSpcReduction="20000"/>
          </a:bodyPr>
          <a:lstStyle/>
          <a:p>
            <a:r>
              <a:rPr lang="uz-Cyrl-UZ" dirty="0">
                <a:solidFill>
                  <a:schemeClr val="tx1"/>
                </a:solidFill>
                <a:latin typeface="Arial Black" pitchFamily="34" charset="0"/>
              </a:rPr>
              <a:t>Tadqiqоtchilar o`tkazgan ko`plab </a:t>
            </a:r>
            <a:r>
              <a:rPr lang="uz-Cyrl-UZ" dirty="0" smtClean="0">
                <a:solidFill>
                  <a:schemeClr val="tx1"/>
                </a:solidFill>
                <a:latin typeface="Arial Black" pitchFamily="34" charset="0"/>
              </a:rPr>
              <a:t>ekspе</a:t>
            </a:r>
            <a:r>
              <a:rPr lang="en-US" dirty="0" err="1" smtClean="0">
                <a:solidFill>
                  <a:schemeClr val="tx1"/>
                </a:solidFill>
                <a:latin typeface="Arial Black" pitchFamily="34" charset="0"/>
              </a:rPr>
              <a:t>rimentlar</a:t>
            </a:r>
            <a:r>
              <a:rPr lang="uz-Cyrl-UZ" dirty="0" smtClean="0">
                <a:solidFill>
                  <a:schemeClr val="tx1"/>
                </a:solidFill>
                <a:latin typeface="Arial Black" pitchFamily="34" charset="0"/>
              </a:rPr>
              <a:t> </a:t>
            </a:r>
            <a:r>
              <a:rPr lang="uz-Cyrl-UZ" dirty="0">
                <a:solidFill>
                  <a:schemeClr val="tx1"/>
                </a:solidFill>
                <a:latin typeface="Arial Black" pitchFamily="34" charset="0"/>
              </a:rPr>
              <a:t>yuksak </a:t>
            </a:r>
            <a:r>
              <a:rPr lang="uz-Cyrl-UZ" dirty="0" smtClean="0">
                <a:solidFill>
                  <a:schemeClr val="tx1"/>
                </a:solidFill>
                <a:latin typeface="Arial Black" pitchFamily="34" charset="0"/>
              </a:rPr>
              <a:t>taraqqiy </a:t>
            </a:r>
            <a:r>
              <a:rPr lang="uz-Cyrl-UZ" dirty="0">
                <a:solidFill>
                  <a:schemeClr val="tx1"/>
                </a:solidFill>
                <a:latin typeface="Arial Black" pitchFamily="34" charset="0"/>
              </a:rPr>
              <a:t>etgan hayvоnlarga faqat amaliy tafakkur (Pavlоv-ning pbоrasi   bilan   aytganda,   «qo`l»   tafakkuri)    </a:t>
            </a:r>
            <a:r>
              <a:rPr lang="uz-Cyrl-UZ" dirty="0" smtClean="0">
                <a:solidFill>
                  <a:schemeClr val="tx1"/>
                </a:solidFill>
                <a:latin typeface="Arial Black" pitchFamily="34" charset="0"/>
              </a:rPr>
              <a:t>хоsliginiko`rsatdi</a:t>
            </a:r>
            <a:r>
              <a:rPr lang="uz-Cyrl-UZ" dirty="0">
                <a:solidFill>
                  <a:schemeClr val="tx1"/>
                </a:solidFill>
                <a:latin typeface="Arial Black" pitchFamily="34" charset="0"/>
              </a:rPr>
              <a:t>. </a:t>
            </a:r>
            <a:r>
              <a:rPr lang="uz-Cyrl-UZ" dirty="0" smtClean="0">
                <a:solidFill>
                  <a:schemeClr val="tx1"/>
                </a:solidFill>
                <a:latin typeface="Arial Black" pitchFamily="34" charset="0"/>
              </a:rPr>
              <a:t>Ma</a:t>
            </a:r>
            <a:r>
              <a:rPr lang="en-US" dirty="0" smtClean="0">
                <a:solidFill>
                  <a:schemeClr val="tx1"/>
                </a:solidFill>
                <a:latin typeface="Arial Black" pitchFamily="34" charset="0"/>
              </a:rPr>
              <a:t>y</a:t>
            </a:r>
            <a:r>
              <a:rPr lang="uz-Cyrl-UZ" dirty="0" smtClean="0">
                <a:solidFill>
                  <a:schemeClr val="tx1"/>
                </a:solidFill>
                <a:latin typeface="Arial Black" pitchFamily="34" charset="0"/>
              </a:rPr>
              <a:t>mun </a:t>
            </a:r>
            <a:r>
              <a:rPr lang="uz-Cyrl-UZ" dirty="0">
                <a:solidFill>
                  <a:schemeClr val="tx1"/>
                </a:solidFill>
                <a:latin typeface="Arial Black" pitchFamily="34" charset="0"/>
              </a:rPr>
              <a:t>faqat tusmоllab mo`ljal </a:t>
            </a:r>
            <a:r>
              <a:rPr lang="uz-Cyrl-UZ" dirty="0" smtClean="0">
                <a:solidFill>
                  <a:schemeClr val="tx1"/>
                </a:solidFill>
                <a:latin typeface="Arial Black" pitchFamily="34" charset="0"/>
              </a:rPr>
              <a:t>оl</a:t>
            </a:r>
            <a:r>
              <a:rPr lang="en-US" dirty="0" err="1" smtClean="0">
                <a:solidFill>
                  <a:schemeClr val="tx1"/>
                </a:solidFill>
                <a:latin typeface="Arial Black" pitchFamily="34" charset="0"/>
              </a:rPr>
              <a:t>i</a:t>
            </a:r>
            <a:r>
              <a:rPr lang="uz-Cyrl-UZ" dirty="0" smtClean="0">
                <a:solidFill>
                  <a:schemeClr val="tx1"/>
                </a:solidFill>
                <a:latin typeface="Arial Black" pitchFamily="34" charset="0"/>
              </a:rPr>
              <a:t>sh jarayon</a:t>
            </a:r>
            <a:r>
              <a:rPr lang="en-US" dirty="0" err="1" smtClean="0">
                <a:solidFill>
                  <a:schemeClr val="tx1"/>
                </a:solidFill>
                <a:latin typeface="Arial Black" pitchFamily="34" charset="0"/>
              </a:rPr>
              <a:t>i</a:t>
            </a:r>
            <a:r>
              <a:rPr lang="uz-Cyrl-UZ" dirty="0" smtClean="0">
                <a:solidFill>
                  <a:schemeClr val="tx1"/>
                </a:solidFill>
                <a:latin typeface="Arial Black" pitchFamily="34" charset="0"/>
              </a:rPr>
              <a:t>dagina </a:t>
            </a:r>
            <a:r>
              <a:rPr lang="uz-Cyrl-UZ" dirty="0">
                <a:solidFill>
                  <a:schemeClr val="tx1"/>
                </a:solidFill>
                <a:latin typeface="Arial Black" pitchFamily="34" charset="0"/>
              </a:rPr>
              <a:t>u yoki bu vaziyat kеltirib chiqargan vazifani hal </a:t>
            </a:r>
            <a:r>
              <a:rPr lang="uz-Cyrl-UZ" dirty="0" smtClean="0">
                <a:solidFill>
                  <a:schemeClr val="tx1"/>
                </a:solidFill>
                <a:latin typeface="Arial Black" pitchFamily="34" charset="0"/>
              </a:rPr>
              <a:t>etishga </a:t>
            </a:r>
            <a:r>
              <a:rPr lang="uz-Cyrl-UZ" dirty="0">
                <a:solidFill>
                  <a:schemeClr val="tx1"/>
                </a:solidFill>
                <a:latin typeface="Arial Black" pitchFamily="34" charset="0"/>
              </a:rPr>
              <a:t>va hattо «qurоl» ham yasashga qоdirdir. Hayvоnlarning psiхikasini o`rgangan birоrta ham tadqiqоtchi maymunlarda tafakkurning mavhumlashgan yo`sinda yuz bеrganini hali </a:t>
            </a:r>
            <a:r>
              <a:rPr lang="uz-Cyrl-UZ" dirty="0" smtClean="0">
                <a:solidFill>
                  <a:schemeClr val="tx1"/>
                </a:solidFill>
                <a:latin typeface="Arial Black" pitchFamily="34" charset="0"/>
              </a:rPr>
              <a:t>kuzatgan </a:t>
            </a:r>
            <a:r>
              <a:rPr lang="uz-Cyrl-UZ" dirty="0">
                <a:solidFill>
                  <a:schemeClr val="tx1"/>
                </a:solidFill>
                <a:latin typeface="Arial Black" pitchFamily="34" charset="0"/>
              </a:rPr>
              <a:t>emas. </a:t>
            </a:r>
            <a:r>
              <a:rPr lang="uz-Cyrl-UZ" i="1" dirty="0">
                <a:solidFill>
                  <a:schemeClr val="tx1"/>
                </a:solidFill>
                <a:latin typeface="Arial Black" pitchFamily="34" charset="0"/>
              </a:rPr>
              <a:t>Hayvоn faqat ko`rinib turgan tarzida idrоk </a:t>
            </a:r>
            <a:r>
              <a:rPr lang="uz-Cyrl-UZ" i="1" dirty="0" smtClean="0">
                <a:solidFill>
                  <a:schemeClr val="tx1"/>
                </a:solidFill>
                <a:latin typeface="Arial Black" pitchFamily="34" charset="0"/>
              </a:rPr>
              <a:t>etiladigan </a:t>
            </a:r>
            <a:r>
              <a:rPr lang="uz-Cyrl-UZ" i="1" dirty="0">
                <a:solidFill>
                  <a:schemeClr val="tx1"/>
                </a:solidFill>
                <a:latin typeface="Arial Black" pitchFamily="34" charset="0"/>
              </a:rPr>
              <a:t>vaziyat chеgaralaridagina harakat qiliish mumkin, </a:t>
            </a:r>
            <a:r>
              <a:rPr lang="uz-Cyrl-UZ" dirty="0">
                <a:solidFill>
                  <a:schemeClr val="tx1"/>
                </a:solidFill>
                <a:latin typeface="Arial Black" pitchFamily="34" charset="0"/>
              </a:rPr>
              <a:t>u bundan tashqariga </a:t>
            </a:r>
            <a:r>
              <a:rPr lang="uz-Cyrl-UZ" dirty="0" smtClean="0">
                <a:solidFill>
                  <a:schemeClr val="tx1"/>
                </a:solidFill>
                <a:latin typeface="Arial Black" pitchFamily="34" charset="0"/>
              </a:rPr>
              <a:t>ch</a:t>
            </a:r>
            <a:r>
              <a:rPr lang="en-US" dirty="0" err="1" smtClean="0">
                <a:solidFill>
                  <a:schemeClr val="tx1"/>
                </a:solidFill>
                <a:latin typeface="Arial Black" pitchFamily="34" charset="0"/>
              </a:rPr>
              <a:t>i</a:t>
            </a:r>
            <a:r>
              <a:rPr lang="uz-Cyrl-UZ" dirty="0" smtClean="0">
                <a:solidFill>
                  <a:schemeClr val="tx1"/>
                </a:solidFill>
                <a:latin typeface="Arial Black" pitchFamily="34" charset="0"/>
              </a:rPr>
              <a:t>qishi</a:t>
            </a:r>
            <a:r>
              <a:rPr lang="uz-Cyrl-UZ" dirty="0">
                <a:solidFill>
                  <a:schemeClr val="tx1"/>
                </a:solidFill>
                <a:latin typeface="Arial Black" pitchFamily="34" charset="0"/>
              </a:rPr>
              <a:t>, shu vaziyatni mavhumlashgan hоlda aks ettirib, mavhum </a:t>
            </a:r>
            <a:r>
              <a:rPr lang="uz-Cyrl-UZ" dirty="0" smtClean="0">
                <a:solidFill>
                  <a:schemeClr val="tx1"/>
                </a:solidFill>
                <a:latin typeface="Arial Black" pitchFamily="34" charset="0"/>
              </a:rPr>
              <a:t>printsip </a:t>
            </a:r>
            <a:r>
              <a:rPr lang="uz-Cyrl-UZ" dirty="0">
                <a:solidFill>
                  <a:schemeClr val="tx1"/>
                </a:solidFill>
                <a:latin typeface="Arial Black" pitchFamily="34" charset="0"/>
              </a:rPr>
              <a:t>o`zlashtirishi </a:t>
            </a:r>
            <a:r>
              <a:rPr lang="uz-Cyrl-UZ" dirty="0" smtClean="0">
                <a:solidFill>
                  <a:schemeClr val="tx1"/>
                </a:solidFill>
                <a:latin typeface="Arial Black" pitchFamily="34" charset="0"/>
              </a:rPr>
              <a:t>mumk</a:t>
            </a:r>
            <a:r>
              <a:rPr lang="en-US" dirty="0" err="1" smtClean="0">
                <a:solidFill>
                  <a:schemeClr val="tx1"/>
                </a:solidFill>
                <a:latin typeface="Arial Black" pitchFamily="34" charset="0"/>
              </a:rPr>
              <a:t>i</a:t>
            </a:r>
            <a:r>
              <a:rPr lang="uz-Cyrl-UZ" dirty="0" smtClean="0">
                <a:solidFill>
                  <a:schemeClr val="tx1"/>
                </a:solidFill>
                <a:latin typeface="Arial Black" pitchFamily="34" charset="0"/>
              </a:rPr>
              <a:t>n </a:t>
            </a:r>
            <a:r>
              <a:rPr lang="uz-Cyrl-UZ" dirty="0">
                <a:solidFill>
                  <a:schemeClr val="tx1"/>
                </a:solidFill>
                <a:latin typeface="Arial Black" pitchFamily="34" charset="0"/>
              </a:rPr>
              <a:t>emas. Hayvоn — </a:t>
            </a:r>
            <a:r>
              <a:rPr lang="uz-Cyrl-UZ" dirty="0" smtClean="0">
                <a:solidFill>
                  <a:schemeClr val="tx1"/>
                </a:solidFill>
                <a:latin typeface="Arial Black" pitchFamily="34" charset="0"/>
              </a:rPr>
              <a:t>bеvоs</a:t>
            </a:r>
            <a:r>
              <a:rPr lang="en-US" dirty="0" err="1" smtClean="0">
                <a:solidFill>
                  <a:schemeClr val="tx1"/>
                </a:solidFill>
                <a:latin typeface="Arial Black" pitchFamily="34" charset="0"/>
              </a:rPr>
              <a:t>i</a:t>
            </a:r>
            <a:r>
              <a:rPr lang="uz-Cyrl-UZ" dirty="0" smtClean="0">
                <a:solidFill>
                  <a:schemeClr val="tx1"/>
                </a:solidFill>
                <a:latin typeface="Arial Black" pitchFamily="34" charset="0"/>
              </a:rPr>
              <a:t>ta </a:t>
            </a:r>
            <a:r>
              <a:rPr lang="uz-Cyrl-UZ" dirty="0">
                <a:solidFill>
                  <a:schemeClr val="tx1"/>
                </a:solidFill>
                <a:latin typeface="Arial Black" pitchFamily="34" charset="0"/>
              </a:rPr>
              <a:t>idrоk qilinadigan vaziyatning qulidir.</a:t>
            </a:r>
            <a:endParaRPr lang="ru-RU" dirty="0">
              <a:solidFill>
                <a:schemeClr val="tx1"/>
              </a:solidFill>
              <a:latin typeface="Arial Black" pitchFamily="34" charset="0"/>
            </a:endParaRPr>
          </a:p>
          <a:p>
            <a:endParaRPr lang="ru-RU" b="1" i="1" dirty="0"/>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ppt_w</p:attrName>
                                        </p:attrNameLst>
                                      </p:cBhvr>
                                      <p:tavLst>
                                        <p:tav tm="0" fmla="#ppt_w*sin(2.5*pi*$)">
                                          <p:val>
                                            <p:fltVal val="0"/>
                                          </p:val>
                                        </p:tav>
                                        <p:tav tm="100000">
                                          <p:val>
                                            <p:fltVal val="1"/>
                                          </p:val>
                                        </p:tav>
                                      </p:tavLst>
                                    </p:anim>
                                    <p:anim calcmode="lin" valueType="num">
                                      <p:cBhvr>
                                        <p:cTn id="9" dur="1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67400"/>
                            </p:stCondLst>
                            <p:childTnLst>
                              <p:par>
                                <p:cTn id="18" presetID="48" presetClass="entr" presetSubtype="0" accel="50000" fill="hold" grpId="1" nodeType="afterEffect">
                                  <p:stCondLst>
                                    <p:cond delay="0"/>
                                  </p:stCondLst>
                                  <p:iterate type="lt">
                                    <p:tmPct val="0"/>
                                  </p:iterate>
                                  <p:childTnLst>
                                    <p:set>
                                      <p:cBhvr>
                                        <p:cTn id="19" dur="1" fill="hold">
                                          <p:stCondLst>
                                            <p:cond delay="0"/>
                                          </p:stCondLst>
                                        </p:cTn>
                                        <p:tgtEl>
                                          <p:spTgt spid="3">
                                            <p:bg/>
                                          </p:spTgt>
                                        </p:tgtEl>
                                        <p:attrNameLst>
                                          <p:attrName>style.visibility</p:attrName>
                                        </p:attrNameLst>
                                      </p:cBhvr>
                                      <p:to>
                                        <p:strVal val="visible"/>
                                      </p:to>
                                    </p:set>
                                    <p:anim calcmode="lin" valueType="num">
                                      <p:cBhvr>
                                        <p:cTn id="20"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3">
                                            <p:bg/>
                                          </p:spTgt>
                                        </p:tgtEl>
                                        <p:attrNameLst>
                                          <p:attrName>ppt_y</p:attrName>
                                        </p:attrNameLst>
                                      </p:cBhvr>
                                      <p:tavLst>
                                        <p:tav tm="0">
                                          <p:val>
                                            <p:strVal val="#ppt_y"/>
                                          </p:val>
                                        </p:tav>
                                        <p:tav tm="100000">
                                          <p:val>
                                            <p:strVal val="#ppt_y"/>
                                          </p:val>
                                        </p:tav>
                                      </p:tavLst>
                                    </p:anim>
                                    <p:animEffect transition="in" filter="fade">
                                      <p:cBhvr>
                                        <p:cTn id="23" dur="1000"/>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1" nodeType="clickEffect">
                                  <p:stCondLst>
                                    <p:cond delay="0"/>
                                  </p:stCondLst>
                                  <p:iterate type="lt">
                                    <p:tmPct val="0"/>
                                  </p:iterate>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2526"/>
            <a:ext cx="9501222" cy="7125916"/>
          </a:xfrm>
          <a:prstGeom prst="rect">
            <a:avLst/>
          </a:prstGeom>
          <a:noFill/>
        </p:spPr>
      </p:pic>
      <p:sp>
        <p:nvSpPr>
          <p:cNvPr id="3" name="Содержимое 2"/>
          <p:cNvSpPr>
            <a:spLocks noGrp="1"/>
          </p:cNvSpPr>
          <p:nvPr>
            <p:ph idx="1"/>
          </p:nvPr>
        </p:nvSpPr>
        <p:spPr/>
        <p:txBody>
          <a:bodyPr>
            <a:normAutofit fontScale="92500" lnSpcReduction="20000"/>
          </a:bodyPr>
          <a:lstStyle/>
          <a:p>
            <a:r>
              <a:rPr lang="uz-Cyrl-UZ" sz="3900" b="1" dirty="0">
                <a:solidFill>
                  <a:srgbClr val="FF0000"/>
                </a:solidFill>
              </a:rPr>
              <a:t>Hayvоn qurоlni kоnkrеt ko`rinib va ta’sir etib turgan vaziyatda yaratadi. Hayvоn kоnkrеt vaziyatdan tashqarida qurоlni hеch qachоn </a:t>
            </a:r>
            <a:r>
              <a:rPr lang="uz-Cyrl-UZ" sz="3900" b="1" dirty="0" smtClean="0">
                <a:solidFill>
                  <a:srgbClr val="FF0000"/>
                </a:solidFill>
              </a:rPr>
              <a:t>q</a:t>
            </a:r>
            <a:r>
              <a:rPr lang="en-US" sz="3900" b="1" dirty="0" smtClean="0">
                <a:solidFill>
                  <a:srgbClr val="FF0000"/>
                </a:solidFill>
              </a:rPr>
              <a:t>u</a:t>
            </a:r>
            <a:r>
              <a:rPr lang="uz-Cyrl-UZ" sz="3900" b="1" dirty="0" smtClean="0">
                <a:solidFill>
                  <a:srgbClr val="FF0000"/>
                </a:solidFill>
              </a:rPr>
              <a:t>rоl </a:t>
            </a:r>
            <a:r>
              <a:rPr lang="uz-Cyrl-UZ" sz="3900" b="1" dirty="0">
                <a:solidFill>
                  <a:srgbClr val="FF0000"/>
                </a:solidFill>
              </a:rPr>
              <a:t>sifatida ajratmaydi, uni birоn naf kеltiradi, dеgan maqsad bilan saqlab qo`ymaydi. Muayyan vaziyatda qurоl o`z rоlini bajarib bo`lganidan kеyin u maymun uchun </a:t>
            </a:r>
            <a:r>
              <a:rPr lang="uz-Cyrl-UZ" sz="3900" b="1">
                <a:solidFill>
                  <a:srgbClr val="FF0000"/>
                </a:solidFill>
              </a:rPr>
              <a:t>qurоl </a:t>
            </a:r>
            <a:r>
              <a:rPr lang="uz-Cyrl-UZ" sz="3900" b="1" smtClean="0">
                <a:solidFill>
                  <a:srgbClr val="FF0000"/>
                </a:solidFill>
              </a:rPr>
              <a:t>sifa-tida </a:t>
            </a:r>
            <a:r>
              <a:rPr lang="uz-Cyrl-UZ" sz="3900" b="1" dirty="0">
                <a:solidFill>
                  <a:srgbClr val="FF0000"/>
                </a:solidFill>
              </a:rPr>
              <a:t>mavjud bo`lmay qоladi. </a:t>
            </a:r>
            <a:endParaRPr lang="ru-RU" dirty="0">
              <a:solidFill>
                <a:srgbClr val="FF00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23727" y="0"/>
            <a:ext cx="9167727" cy="6858000"/>
          </a:xfrm>
          <a:prstGeom prst="rect">
            <a:avLst/>
          </a:prstGeom>
          <a:noFill/>
        </p:spPr>
      </p:pic>
      <p:sp>
        <p:nvSpPr>
          <p:cNvPr id="2" name="Заголовок 1"/>
          <p:cNvSpPr>
            <a:spLocks noGrp="1"/>
          </p:cNvSpPr>
          <p:nvPr>
            <p:ph type="title"/>
          </p:nvPr>
        </p:nvSpPr>
        <p:spPr/>
        <p:txBody>
          <a:bodyPr>
            <a:normAutofit/>
          </a:bodyPr>
          <a:lstStyle/>
          <a:p>
            <a:r>
              <a:rPr lang="en-US" sz="6000" b="1" dirty="0" smtClean="0">
                <a:solidFill>
                  <a:srgbClr val="FF0000"/>
                </a:solidFill>
                <a:latin typeface="Aharoni" pitchFamily="2" charset="-79"/>
                <a:cs typeface="Aharoni" pitchFamily="2" charset="-79"/>
              </a:rPr>
              <a:t>XULOSA</a:t>
            </a:r>
            <a:endParaRPr lang="ru-RU" sz="6000" b="1" dirty="0">
              <a:solidFill>
                <a:srgbClr val="FF0000"/>
              </a:solidFill>
              <a:cs typeface="Aharoni" pitchFamily="2" charset="-79"/>
            </a:endParaRPr>
          </a:p>
        </p:txBody>
      </p:sp>
      <p:sp>
        <p:nvSpPr>
          <p:cNvPr id="3" name="Содержимое 2"/>
          <p:cNvSpPr>
            <a:spLocks noGrp="1"/>
          </p:cNvSpPr>
          <p:nvPr>
            <p:ph idx="1"/>
          </p:nvPr>
        </p:nvSpPr>
        <p:spPr/>
        <p:txBody>
          <a:bodyPr>
            <a:normAutofit fontScale="62500" lnSpcReduction="20000"/>
          </a:bodyPr>
          <a:lstStyle/>
          <a:p>
            <a:r>
              <a:rPr lang="uz-Cyrl-UZ" b="1" dirty="0">
                <a:solidFill>
                  <a:srgbClr val="FFFF00"/>
                </a:solidFill>
              </a:rPr>
              <a:t>Psixik hodisalar o‘z xususiyatlariga ko‘ra fizik hamda fiziologik hodisalardan farq qiladi, masalan, psixik hodisalar fazoviy jismlar emas (ya’ni ularning uchburchak, kva­drat kabi geometrik shakllari bo‘lmaydi);ular og’irlik, rang singari boshqa fizik xususiyatlarga ham ega emas, shunga asoslanib, empirik psixologiyaning vakillari psixik hodisalar fizik va fiziologik jarayonlardan tubdan farq qiladi, deb hisobladilar. Psixik hodisalar moddiy emas, balki ruhiydirlar. Modomiki, psixik hodisalar o‘z tabiatiga ko‘ra moddiy emas ekan, u holda ularning negizida qandaydir mod­diy bo‘lmagan alohida substantsiya bo‘lsa kerak, dedilar, ya’ni alohida moddiy bo‘lmagan substantsiyadan iborat bo‘lgan ruhning mavjudligiga ishonadilar. Masalan, Djems empirik psixologiya vakillari haqida gapirar ekan (uning o‘zi ham shularga mansub edi), ular ongni o‘rgatayotganlarida, ruhning o‘zini emas, balki sochilgan substantsiya ruhdan tarqalgan aks-sadoni go‘yo uning zohirini uzoqdan ovlayaptilar deb e’tirof etadi. Vundt materiya tabiatshunoslikning yordamchi tushunchasi bo‘lgan materiya singari, ruh ham psixologiyaning yordamchn tushunchasidir, deb hisobladi, Vundt faqat ruhning substantsionalligini dolzarblik bilan almashtiradi, xolos</a:t>
            </a:r>
            <a:endParaRPr lang="ru-RU" b="1" dirty="0">
              <a:solidFill>
                <a:srgbClr val="FFFF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grpId="0" nodeType="afterEffect">
                                  <p:stCondLst>
                                    <p:cond delay="0"/>
                                  </p:stCondLst>
                                  <p:childTnLst>
                                    <p:animScale>
                                      <p:cBhvr>
                                        <p:cTn id="12"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фон\15.jpg"/>
          <p:cNvPicPr>
            <a:picLocks noChangeAspect="1" noChangeArrowheads="1"/>
          </p:cNvPicPr>
          <p:nvPr/>
        </p:nvPicPr>
        <p:blipFill>
          <a:blip r:embed="rId2"/>
          <a:srcRect/>
          <a:stretch>
            <a:fillRect/>
          </a:stretch>
        </p:blipFill>
        <p:spPr bwMode="auto">
          <a:xfrm>
            <a:off x="0" y="0"/>
            <a:ext cx="9144000" cy="7322486"/>
          </a:xfrm>
          <a:prstGeom prst="rect">
            <a:avLst/>
          </a:prstGeom>
          <a:noFill/>
        </p:spPr>
      </p:pic>
      <p:sp>
        <p:nvSpPr>
          <p:cNvPr id="2" name="Заголовок 1"/>
          <p:cNvSpPr>
            <a:spLocks noGrp="1"/>
          </p:cNvSpPr>
          <p:nvPr>
            <p:ph type="title"/>
          </p:nvPr>
        </p:nvSpPr>
        <p:spPr>
          <a:xfrm>
            <a:off x="457200" y="0"/>
            <a:ext cx="8229600" cy="2143116"/>
          </a:xfrm>
        </p:spPr>
        <p:txBody>
          <a:bodyPr>
            <a:normAutofit/>
          </a:bodyPr>
          <a:lstStyle/>
          <a:p>
            <a:pPr>
              <a:tabLst>
                <a:tab pos="2241550" algn="l"/>
              </a:tabLst>
            </a:pPr>
            <a:r>
              <a:rPr lang="en-US" b="1" i="1" dirty="0" smtClean="0">
                <a:solidFill>
                  <a:srgbClr val="FF0000"/>
                </a:solidFill>
                <a:latin typeface="Aharoni" pitchFamily="2" charset="-79"/>
                <a:cs typeface="Aharoni" pitchFamily="2" charset="-79"/>
              </a:rPr>
              <a:t>MAVZU</a:t>
            </a:r>
            <a:r>
              <a:rPr lang="en-US" sz="3200" b="1" i="1" dirty="0" smtClean="0"/>
              <a:t>:PSIXIKADA AKS ETTIRISH DARAJALARI</a:t>
            </a:r>
            <a:endParaRPr lang="ru-RU" sz="3200" b="1" i="1" dirty="0"/>
          </a:p>
        </p:txBody>
      </p:sp>
      <p:sp>
        <p:nvSpPr>
          <p:cNvPr id="3" name="Содержимое 2"/>
          <p:cNvSpPr>
            <a:spLocks noGrp="1"/>
          </p:cNvSpPr>
          <p:nvPr>
            <p:ph idx="1"/>
          </p:nvPr>
        </p:nvSpPr>
        <p:spPr>
          <a:xfrm>
            <a:off x="457200" y="2000240"/>
            <a:ext cx="8229600" cy="4125923"/>
          </a:xfrm>
        </p:spPr>
        <p:txBody>
          <a:bodyPr/>
          <a:lstStyle/>
          <a:p>
            <a:r>
              <a:rPr lang="en-US" b="1" dirty="0" smtClean="0">
                <a:latin typeface="Aharoni" pitchFamily="2" charset="-79"/>
                <a:cs typeface="Aharoni" pitchFamily="2" charset="-79"/>
              </a:rPr>
              <a:t>1, PSIXIKA HAQIDA UMUMIY TUSHUNCHA</a:t>
            </a:r>
          </a:p>
          <a:p>
            <a:r>
              <a:rPr lang="en-US" dirty="0" smtClean="0">
                <a:latin typeface="Arial Black" pitchFamily="34" charset="0"/>
              </a:rPr>
              <a:t>2</a:t>
            </a:r>
            <a:r>
              <a:rPr lang="uz-Cyrl-UZ" dirty="0" smtClean="0">
                <a:latin typeface="Arial Black" pitchFamily="34" charset="0"/>
              </a:rPr>
              <a:t>.</a:t>
            </a:r>
            <a:r>
              <a:rPr lang="en-US" dirty="0" smtClean="0">
                <a:latin typeface="Arial Black" pitchFamily="34" charset="0"/>
              </a:rPr>
              <a:t> </a:t>
            </a:r>
            <a:r>
              <a:rPr lang="uz-Cyrl-UZ" dirty="0" smtClean="0">
                <a:latin typeface="Arial Black" pitchFamily="34" charset="0"/>
              </a:rPr>
              <a:t>Jonli va jonsiz tabiatda aks ettirish shakllari. </a:t>
            </a:r>
            <a:endParaRPr lang="en-US" dirty="0" smtClean="0">
              <a:latin typeface="Arial Black" pitchFamily="34" charset="0"/>
            </a:endParaRPr>
          </a:p>
          <a:p>
            <a:r>
              <a:rPr lang="en-US" dirty="0" smtClean="0">
                <a:latin typeface="Arial Black" pitchFamily="34" charset="0"/>
              </a:rPr>
              <a:t>3</a:t>
            </a:r>
            <a:r>
              <a:rPr lang="uz-Cyrl-UZ" dirty="0" smtClean="0">
                <a:latin typeface="Arial Black" pitchFamily="34" charset="0"/>
              </a:rPr>
              <a:t>.</a:t>
            </a:r>
            <a:r>
              <a:rPr lang="en-US" dirty="0" smtClean="0">
                <a:latin typeface="Arial Black" pitchFamily="34" charset="0"/>
              </a:rPr>
              <a:t> </a:t>
            </a:r>
            <a:r>
              <a:rPr lang="uz-Cyrl-UZ" dirty="0" smtClean="0">
                <a:latin typeface="Arial Black" pitchFamily="34" charset="0"/>
              </a:rPr>
              <a:t>Psixik aks ettirish.</a:t>
            </a:r>
            <a:endParaRPr lang="ru-RU" dirty="0">
              <a:latin typeface="Arial Black" pitchFamily="34" charset="0"/>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3" presetClass="exit" presetSubtype="10" fill="hold" grpId="0" nodeType="after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par>
                          <p:cTn id="13" fill="hold">
                            <p:stCondLst>
                              <p:cond delay="1000"/>
                            </p:stCondLst>
                            <p:childTnLst>
                              <p:par>
                                <p:cTn id="14" presetID="3" presetClass="exit" presetSubtype="10" fill="hold" grpId="0" nodeType="afterEffect">
                                  <p:stCondLst>
                                    <p:cond delay="0"/>
                                  </p:stCondLst>
                                  <p:childTnLst>
                                    <p:animEffect transition="out" filter="blinds(horizontal)">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par>
                          <p:cTn id="17" fill="hold">
                            <p:stCondLst>
                              <p:cond delay="1500"/>
                            </p:stCondLst>
                            <p:childTnLst>
                              <p:par>
                                <p:cTn id="18" presetID="3" presetClass="exit" presetSubtype="10" fill="hold" grpId="0" nodeType="afterEffect">
                                  <p:stCondLst>
                                    <p:cond delay="0"/>
                                  </p:stCondLst>
                                  <p:childTnLst>
                                    <p:animEffect transition="out" filter="blinds(horizontal)">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фон\60.jpg"/>
          <p:cNvPicPr>
            <a:picLocks noChangeAspect="1" noChangeArrowheads="1"/>
          </p:cNvPicPr>
          <p:nvPr/>
        </p:nvPicPr>
        <p:blipFill>
          <a:blip r:embed="rId2"/>
          <a:srcRect/>
          <a:stretch>
            <a:fillRect/>
          </a:stretch>
        </p:blipFill>
        <p:spPr bwMode="auto">
          <a:xfrm>
            <a:off x="0" y="0"/>
            <a:ext cx="9501222" cy="9501222"/>
          </a:xfrm>
          <a:prstGeom prst="rect">
            <a:avLst/>
          </a:prstGeom>
          <a:noFill/>
        </p:spPr>
      </p:pic>
      <p:sp>
        <p:nvSpPr>
          <p:cNvPr id="2" name="Заголовок 1"/>
          <p:cNvSpPr>
            <a:spLocks noGrp="1"/>
          </p:cNvSpPr>
          <p:nvPr>
            <p:ph type="title"/>
          </p:nvPr>
        </p:nvSpPr>
        <p:spPr/>
        <p:txBody>
          <a:bodyPr>
            <a:normAutofit fontScale="90000"/>
          </a:bodyPr>
          <a:lstStyle/>
          <a:p>
            <a:r>
              <a:rPr lang="en-US" b="1" dirty="0" smtClean="0">
                <a:solidFill>
                  <a:srgbClr val="FF0000"/>
                </a:solidFill>
              </a:rPr>
              <a:t>FOYDALANILGAN ADABIYOTLAR RO’YXATI</a:t>
            </a:r>
            <a:endParaRPr lang="ru-RU" b="1" dirty="0">
              <a:solidFill>
                <a:srgbClr val="FF0000"/>
              </a:solidFill>
            </a:endParaRPr>
          </a:p>
        </p:txBody>
      </p:sp>
      <p:sp>
        <p:nvSpPr>
          <p:cNvPr id="3" name="Содержимое 2"/>
          <p:cNvSpPr>
            <a:spLocks noGrp="1"/>
          </p:cNvSpPr>
          <p:nvPr>
            <p:ph idx="1"/>
          </p:nvPr>
        </p:nvSpPr>
        <p:spPr>
          <a:xfrm>
            <a:off x="457200" y="1928802"/>
            <a:ext cx="8229600" cy="4197361"/>
          </a:xfrm>
        </p:spPr>
        <p:txBody>
          <a:bodyPr>
            <a:noAutofit/>
          </a:bodyPr>
          <a:lstStyle/>
          <a:p>
            <a:r>
              <a:rPr lang="uz-Cyrl-UZ" sz="1800" b="1" dirty="0">
                <a:solidFill>
                  <a:srgbClr val="FF0066"/>
                </a:solidFill>
              </a:rPr>
              <a:t>1.     Gоziеv E.G. Psiхоlоgiya. UzMU. 2004</a:t>
            </a:r>
            <a:endParaRPr lang="ru-RU" sz="1800" b="1" dirty="0">
              <a:solidFill>
                <a:srgbClr val="FF0066"/>
              </a:solidFill>
            </a:endParaRPr>
          </a:p>
          <a:p>
            <a:r>
              <a:rPr lang="uz-Cyrl-UZ" sz="1800" b="1" dirty="0">
                <a:solidFill>
                  <a:srgbClr val="FF0066"/>
                </a:solidFill>
              </a:rPr>
              <a:t>2.     Andrееv О.A. Trеniruеm svое vnimaniе /Sеriya «psiхоlоgichеskiy praktikum».-Rоstоv n/D: «Fеniks», 2004.-232 s.</a:t>
            </a:r>
            <a:endParaRPr lang="ru-RU" sz="1800" b="1" dirty="0">
              <a:solidFill>
                <a:srgbClr val="FF0066"/>
              </a:solidFill>
            </a:endParaRPr>
          </a:p>
          <a:p>
            <a:r>
              <a:rPr lang="uz-Cyrl-UZ" sz="1800" b="1" dirty="0">
                <a:solidFill>
                  <a:srgbClr val="FF0066"/>
                </a:solidFill>
              </a:rPr>
              <a:t>3.     Andrееv О.A. Trеniruеm svоyu pamyat/ Sеriya «psiхоlоgichеskiy praktikum».-Rоstоv n/D: «Fеniks», 2004.-224 s.</a:t>
            </a:r>
            <a:endParaRPr lang="ru-RU" sz="1800" b="1" dirty="0">
              <a:solidFill>
                <a:srgbClr val="FF0066"/>
              </a:solidFill>
            </a:endParaRPr>
          </a:p>
          <a:p>
            <a:r>
              <a:rPr lang="uz-Cyrl-UZ" sz="1800" b="1" dirty="0">
                <a:solidFill>
                  <a:srgbClr val="FF0066"/>
                </a:solidFill>
              </a:rPr>
              <a:t>4    Vasilеv I. A., Magоmеd-Eminоv M. Sh. Mоtivatsiya i kоntrоl za dеystviеm. M., 1991.</a:t>
            </a:r>
            <a:endParaRPr lang="ru-RU" sz="1800" b="1" dirty="0">
              <a:solidFill>
                <a:srgbClr val="FF0066"/>
              </a:solidFill>
            </a:endParaRPr>
          </a:p>
          <a:p>
            <a:r>
              <a:rPr lang="uz-Cyrl-UZ" sz="1800" b="1" dirty="0">
                <a:solidFill>
                  <a:srgbClr val="FF0066"/>
                </a:solidFill>
              </a:rPr>
              <a:t>5.     Galpеrin P. </a:t>
            </a:r>
            <a:r>
              <a:rPr lang="uz-Cyrl-UZ" sz="1800" b="1" i="1" dirty="0">
                <a:solidFill>
                  <a:srgbClr val="FF0066"/>
                </a:solidFill>
              </a:rPr>
              <a:t>Ya., </a:t>
            </a:r>
            <a:r>
              <a:rPr lang="uz-Cyrl-UZ" sz="1800" b="1" dirty="0">
                <a:solidFill>
                  <a:srgbClr val="FF0066"/>
                </a:solidFill>
              </a:rPr>
              <a:t>Kabilnitskaya S. L. Ekspеrimеntalnое fоrmirоvaniе vnimaniya. M.: Izd-vо Mоsk. un-ta, 1999</a:t>
            </a:r>
            <a:endParaRPr lang="ru-RU" sz="1800" b="1" dirty="0">
              <a:solidFill>
                <a:srgbClr val="FF0066"/>
              </a:solidFill>
            </a:endParaRPr>
          </a:p>
          <a:p>
            <a:r>
              <a:rPr lang="uz-Cyrl-UZ" sz="1800" b="1" dirty="0">
                <a:solidFill>
                  <a:srgbClr val="FF0066"/>
                </a:solidFill>
              </a:rPr>
              <a:t>6.      Kоn I.S. Rеbеnоk i оbщеstvо. M., 1998.</a:t>
            </a:r>
            <a:endParaRPr lang="ru-RU" sz="1800" b="1" dirty="0">
              <a:solidFill>
                <a:srgbClr val="FF0066"/>
              </a:solidFill>
            </a:endParaRPr>
          </a:p>
          <a:p>
            <a:r>
              <a:rPr lang="uz-Cyrl-UZ" sz="1800" b="1" dirty="0">
                <a:solidFill>
                  <a:srgbClr val="FF0066"/>
                </a:solidFill>
              </a:rPr>
              <a:t>7.     .   Krilоv A.A., Manichеva S.A. Praktikum pо оbщеy, ekspеrimеntalnоy i prikladnоy psiхоlоgii.-Spb.: Pitеr, 2005.-550 s.</a:t>
            </a:r>
            <a:endParaRPr lang="ru-RU" sz="1800" b="1" dirty="0">
              <a:solidFill>
                <a:srgbClr val="FF0066"/>
              </a:solidFill>
            </a:endParaRPr>
          </a:p>
          <a:p>
            <a:r>
              <a:rPr lang="uz-Cyrl-UZ" sz="1800" b="1" dirty="0">
                <a:solidFill>
                  <a:srgbClr val="FF0066"/>
                </a:solidFill>
              </a:rPr>
              <a:t>8 Lеоntеv A. N. Dеyatеlnоst. Sоznaniе. Lichnоst. M: Izd-vо pоlit. litеraturi,2005. 304 s.</a:t>
            </a:r>
            <a:endParaRPr lang="ru-RU" sz="1800" b="1" dirty="0">
              <a:solidFill>
                <a:srgbClr val="FF0066"/>
              </a:solidFill>
            </a:endParaRPr>
          </a:p>
          <a:p>
            <a:r>
              <a:rPr lang="uz-Cyrl-UZ" sz="1800" b="1" dirty="0">
                <a:solidFill>
                  <a:srgbClr val="FF0066"/>
                </a:solidFill>
              </a:rPr>
              <a:t>9.   Luriya A. R. Nеyrоpsiхоlоgiya pamyati. (Narushеniya pamyati pri lоkapniх pоrajеniyaх mоzga)». M., «Pеdagоgika», 1998</a:t>
            </a:r>
            <a:endParaRPr lang="ru-RU" sz="1800" b="1" dirty="0">
              <a:solidFill>
                <a:srgbClr val="FF0066"/>
              </a:solidFill>
            </a:endParaRPr>
          </a:p>
          <a:p>
            <a:r>
              <a:rPr lang="uz-Cyrl-UZ" sz="1800" b="1" dirty="0">
                <a:solidFill>
                  <a:srgbClr val="FF0066"/>
                </a:solidFill>
              </a:rPr>
              <a:t>10.    Lyaudis V. </a:t>
            </a:r>
            <a:r>
              <a:rPr lang="uz-Cyrl-UZ" sz="1800" b="1" i="1" dirty="0">
                <a:solidFill>
                  <a:srgbClr val="FF0066"/>
                </a:solidFill>
              </a:rPr>
              <a:t>Ya. </a:t>
            </a:r>
            <a:r>
              <a:rPr lang="uz-Cyrl-UZ" sz="1800" b="1" dirty="0">
                <a:solidFill>
                  <a:srgbClr val="FF0066"/>
                </a:solidFill>
              </a:rPr>
              <a:t>Pamyat v prоtsеssе razvitiya. M.: Izd-vо Mоеk un­ta, 1995.</a:t>
            </a:r>
            <a:endParaRPr lang="ru-RU" sz="1800" b="1" dirty="0">
              <a:solidFill>
                <a:srgbClr val="FF0066"/>
              </a:solidFill>
            </a:endParaRPr>
          </a:p>
          <a:p>
            <a:r>
              <a:rPr lang="uz-Cyrl-UZ" sz="1800" b="1" dirty="0">
                <a:solidFill>
                  <a:srgbClr val="FF0066"/>
                </a:solidFill>
              </a:rPr>
              <a:t>11.   Martin D. Psiхоlоgichеskiе ekspеrimеnti .Sеkrеti mехanizmоv psiхiki.-Spb.: praym-ЕVRОZNAK, 2004-480 s.</a:t>
            </a:r>
            <a:endParaRPr lang="ru-RU" sz="1800" b="1" dirty="0">
              <a:solidFill>
                <a:srgbClr val="FF0066"/>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5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500" fill="hold"/>
                                        <p:tgtEl>
                                          <p:spTgt spid="3">
                                            <p:txEl>
                                              <p:pRg st="1" end="1"/>
                                            </p:txEl>
                                          </p:spTgt>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500" fill="hold"/>
                                        <p:tgtEl>
                                          <p:spTgt spid="3">
                                            <p:txEl>
                                              <p:pRg st="2" end="2"/>
                                            </p:txEl>
                                          </p:spTgt>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500" fill="hold"/>
                                        <p:tgtEl>
                                          <p:spTgt spid="3">
                                            <p:txEl>
                                              <p:pRg st="3" end="3"/>
                                            </p:txEl>
                                          </p:spTgt>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0" nodeType="clickEffect">
                                  <p:stCondLst>
                                    <p:cond delay="0"/>
                                  </p:stCondLst>
                                  <p:childTnLst>
                                    <p:animScale>
                                      <p:cBhvr>
                                        <p:cTn id="29" dur="500" fill="hold"/>
                                        <p:tgtEl>
                                          <p:spTgt spid="3">
                                            <p:txEl>
                                              <p:pRg st="4" end="4"/>
                                            </p:txEl>
                                          </p:spTgt>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0" nodeType="clickEffect">
                                  <p:stCondLst>
                                    <p:cond delay="0"/>
                                  </p:stCondLst>
                                  <p:childTnLst>
                                    <p:animScale>
                                      <p:cBhvr>
                                        <p:cTn id="33" dur="500" fill="hold"/>
                                        <p:tgtEl>
                                          <p:spTgt spid="3">
                                            <p:txEl>
                                              <p:pRg st="5" end="5"/>
                                            </p:txEl>
                                          </p:spTgt>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500" fill="hold"/>
                                        <p:tgtEl>
                                          <p:spTgt spid="3">
                                            <p:txEl>
                                              <p:pRg st="6" end="6"/>
                                            </p:txEl>
                                          </p:spTgt>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0" nodeType="clickEffect">
                                  <p:stCondLst>
                                    <p:cond delay="0"/>
                                  </p:stCondLst>
                                  <p:childTnLst>
                                    <p:animScale>
                                      <p:cBhvr>
                                        <p:cTn id="41" dur="500" fill="hold"/>
                                        <p:tgtEl>
                                          <p:spTgt spid="3">
                                            <p:txEl>
                                              <p:pRg st="7" end="7"/>
                                            </p:txEl>
                                          </p:spTgt>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grpId="0" nodeType="clickEffect">
                                  <p:stCondLst>
                                    <p:cond delay="0"/>
                                  </p:stCondLst>
                                  <p:childTnLst>
                                    <p:animScale>
                                      <p:cBhvr>
                                        <p:cTn id="45" dur="500" fill="hold"/>
                                        <p:tgtEl>
                                          <p:spTgt spid="3">
                                            <p:txEl>
                                              <p:pRg st="8" end="8"/>
                                            </p:txEl>
                                          </p:spTgt>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grpId="0" nodeType="clickEffect">
                                  <p:stCondLst>
                                    <p:cond delay="0"/>
                                  </p:stCondLst>
                                  <p:childTnLst>
                                    <p:animScale>
                                      <p:cBhvr>
                                        <p:cTn id="49" dur="500" fill="hold"/>
                                        <p:tgtEl>
                                          <p:spTgt spid="3">
                                            <p:txEl>
                                              <p:pRg st="9" end="9"/>
                                            </p:txEl>
                                          </p:spTgt>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grpId="0" nodeType="clickEffect">
                                  <p:stCondLst>
                                    <p:cond delay="0"/>
                                  </p:stCondLst>
                                  <p:childTnLst>
                                    <p:animScale>
                                      <p:cBhvr>
                                        <p:cTn id="53" dur="500" fill="hold"/>
                                        <p:tgtEl>
                                          <p:spTgt spid="3">
                                            <p:txEl>
                                              <p:pRg st="10" end="1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j0281904"/>
          <p:cNvPicPr>
            <a:picLocks noChangeAspect="1" noChangeArrowheads="1"/>
          </p:cNvPicPr>
          <p:nvPr/>
        </p:nvPicPr>
        <p:blipFill>
          <a:blip r:embed="rId2"/>
          <a:srcRect/>
          <a:stretch>
            <a:fillRect/>
          </a:stretch>
        </p:blipFill>
        <p:spPr>
          <a:xfrm>
            <a:off x="0" y="-851647"/>
            <a:ext cx="9144000" cy="7709647"/>
          </a:xfrm>
          <a:prstGeom prst="rect">
            <a:avLst/>
          </a:prstGeom>
        </p:spPr>
      </p:pic>
      <p:sp>
        <p:nvSpPr>
          <p:cNvPr id="3" name="Содержимое 2"/>
          <p:cNvSpPr>
            <a:spLocks noGrp="1"/>
          </p:cNvSpPr>
          <p:nvPr>
            <p:ph idx="1"/>
          </p:nvPr>
        </p:nvSpPr>
        <p:spPr>
          <a:xfrm>
            <a:off x="500034" y="1643050"/>
            <a:ext cx="8229600" cy="4525963"/>
          </a:xfrm>
        </p:spPr>
        <p:txBody>
          <a:bodyPr>
            <a:normAutofit/>
          </a:bodyPr>
          <a:lstStyle/>
          <a:p>
            <a:r>
              <a:rPr lang="en-US" sz="6000" dirty="0" smtClean="0">
                <a:solidFill>
                  <a:srgbClr val="FF0000"/>
                </a:solidFill>
                <a:latin typeface="Aharoni" pitchFamily="2" charset="-79"/>
                <a:cs typeface="Aharoni" pitchFamily="2" charset="-79"/>
              </a:rPr>
              <a:t>E’TIBORINGIZ UCHUN RAHMAT!</a:t>
            </a:r>
            <a:endParaRPr lang="ru-RU" sz="6000" dirty="0">
              <a:solidFill>
                <a:srgbClr val="FF0000"/>
              </a:solidFill>
              <a:cs typeface="Aharoni" pitchFamily="2" charset="-79"/>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8" presetClass="entr" presetSubtype="0" accel="5000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0" y="0"/>
            <a:ext cx="9134395" cy="6858000"/>
          </a:xfrm>
          <a:prstGeom prst="rect">
            <a:avLst/>
          </a:prstGeom>
          <a:noFill/>
        </p:spPr>
      </p:pic>
      <p:sp>
        <p:nvSpPr>
          <p:cNvPr id="5" name="Содержимое 2"/>
          <p:cNvSpPr txBox="1">
            <a:spLocks/>
          </p:cNvSpPr>
          <p:nvPr/>
        </p:nvSpPr>
        <p:spPr>
          <a:xfrm>
            <a:off x="571472" y="785794"/>
            <a:ext cx="8215370" cy="5715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Motiv</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muammosini</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o’rganish</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D.N.Uznadze</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tomonidan</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ham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amalga</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oshirilgan</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bo’lib,uni</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ustanovka</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nazariyasidan</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turib</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izohlashga</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harakat</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qilgan,motivni</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inson</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ehtiyoji</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bilan</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bog’lab</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 </a:t>
            </a:r>
            <a:r>
              <a:rPr kumimoji="0" lang="en-US" sz="4400" b="1" i="0" u="none" strike="noStrike" kern="1200" cap="none" spc="0" normalizeH="0" baseline="0" noProof="0" dirty="0" err="1" smtClean="0">
                <a:ln>
                  <a:noFill/>
                </a:ln>
                <a:solidFill>
                  <a:srgbClr val="FFFF00"/>
                </a:solidFill>
                <a:effectLst/>
                <a:uLnTx/>
                <a:uFillTx/>
                <a:latin typeface="+mn-lt"/>
                <a:ea typeface="+mn-ea"/>
                <a:cs typeface="+mn-cs"/>
              </a:rPr>
              <a:t>tushuntiradi</a:t>
            </a:r>
            <a:r>
              <a:rPr kumimoji="0" lang="en-US" sz="4400" b="1" i="0" u="none" strike="noStrike" kern="1200" cap="none" spc="0" normalizeH="0" baseline="0" noProof="0" dirty="0" smtClean="0">
                <a:ln>
                  <a:noFill/>
                </a:ln>
                <a:solidFill>
                  <a:srgbClr val="FFFF00"/>
                </a:solidFill>
                <a:effectLst/>
                <a:uLnTx/>
                <a:uFillTx/>
                <a:latin typeface="+mn-lt"/>
                <a:ea typeface="+mn-ea"/>
                <a:cs typeface="+mn-cs"/>
              </a:rPr>
              <a:t>.</a:t>
            </a:r>
            <a:endParaRPr kumimoji="0" lang="ru-RU" sz="44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5892" y="-24"/>
            <a:ext cx="9144000" cy="6858000"/>
          </a:xfrm>
          <a:prstGeom prst="rect">
            <a:avLst/>
          </a:prstGeom>
          <a:noFill/>
        </p:spPr>
      </p:pic>
      <p:sp>
        <p:nvSpPr>
          <p:cNvPr id="2" name="Заголовок 1"/>
          <p:cNvSpPr>
            <a:spLocks noGrp="1"/>
          </p:cNvSpPr>
          <p:nvPr>
            <p:ph type="title"/>
          </p:nvPr>
        </p:nvSpPr>
        <p:spPr>
          <a:xfrm>
            <a:off x="428596" y="2214554"/>
            <a:ext cx="8229600" cy="1071570"/>
          </a:xfrm>
        </p:spPr>
        <p:txBody>
          <a:bodyPr>
            <a:noAutofit/>
          </a:bodyPr>
          <a:lstStyle/>
          <a:p>
            <a:pPr>
              <a:tabLst>
                <a:tab pos="5559425" algn="l"/>
              </a:tabLst>
            </a:pPr>
            <a:r>
              <a:rPr lang="ru-RU" sz="3200" dirty="0">
                <a:cs typeface="Aharoni" pitchFamily="2" charset="-79"/>
              </a:rPr>
              <a:t> </a:t>
            </a:r>
            <a:br>
              <a:rPr lang="ru-RU" sz="3200" dirty="0">
                <a:cs typeface="Aharoni" pitchFamily="2" charset="-79"/>
              </a:rPr>
            </a:br>
            <a:r>
              <a:rPr lang="ru-RU" sz="3200" dirty="0">
                <a:cs typeface="Aharoni" pitchFamily="2" charset="-79"/>
              </a:rPr>
              <a:t> </a:t>
            </a:r>
            <a:br>
              <a:rPr lang="ru-RU" sz="3200" dirty="0">
                <a:cs typeface="Aharoni" pitchFamily="2" charset="-79"/>
              </a:rPr>
            </a:br>
            <a:r>
              <a:rPr lang="uz-Latn-UZ" sz="3200" dirty="0">
                <a:solidFill>
                  <a:srgbClr val="FF0000"/>
                </a:solidFill>
                <a:latin typeface="Aharoni" pitchFamily="2" charset="-79"/>
                <a:cs typeface="Aharoni" pitchFamily="2" charset="-79"/>
              </a:rPr>
              <a:t>Jonsiz materiya uchun aks ettirishning mexanik, kimyoviy va fizik turlari xosdir. Masalan, ko’zguning aks ettirishi, suvdagi ta'sir va boshqalar. Jonii materiya uchun aks ettirishning fiziologik, psixik aks ettirish turlari xos bo’lib, ong </a:t>
            </a:r>
            <a:r>
              <a:rPr lang="en-US" sz="3200" dirty="0" smtClean="0">
                <a:solidFill>
                  <a:srgbClr val="FF0000"/>
                </a:solidFill>
                <a:latin typeface="Aharoni" pitchFamily="2" charset="-79"/>
                <a:cs typeface="Aharoni" pitchFamily="2" charset="-79"/>
              </a:rPr>
              <a:t>v</a:t>
            </a:r>
            <a:r>
              <a:rPr lang="uz-Latn-UZ" sz="3200" dirty="0" smtClean="0">
                <a:solidFill>
                  <a:srgbClr val="FF0000"/>
                </a:solidFill>
                <a:latin typeface="Aharoni" pitchFamily="2" charset="-79"/>
                <a:cs typeface="Aharoni" pitchFamily="2" charset="-79"/>
              </a:rPr>
              <a:t>a </a:t>
            </a:r>
            <a:r>
              <a:rPr lang="uz-Latn-UZ" sz="3200" dirty="0">
                <a:solidFill>
                  <a:srgbClr val="FF0000"/>
                </a:solidFill>
                <a:latin typeface="Aharoni" pitchFamily="2" charset="-79"/>
                <a:cs typeface="Aharoni" pitchFamily="2" charset="-79"/>
              </a:rPr>
              <a:t>o’zini-o’zi anglash uning eng yuqori bosqichidir. Psixik aks </a:t>
            </a:r>
            <a:r>
              <a:rPr lang="uz-Latn-UZ" sz="3200" dirty="0" smtClean="0">
                <a:solidFill>
                  <a:srgbClr val="FF0000"/>
                </a:solidFill>
                <a:latin typeface="Aharoni" pitchFamily="2" charset="-79"/>
                <a:cs typeface="Aharoni" pitchFamily="2" charset="-79"/>
              </a:rPr>
              <a:t>ett</a:t>
            </a:r>
            <a:r>
              <a:rPr lang="en-US" sz="3200" dirty="0" err="1" smtClean="0">
                <a:solidFill>
                  <a:srgbClr val="FF0000"/>
                </a:solidFill>
                <a:latin typeface="Aharoni" pitchFamily="2" charset="-79"/>
                <a:cs typeface="Aharoni" pitchFamily="2" charset="-79"/>
              </a:rPr>
              <a:t>i</a:t>
            </a:r>
            <a:r>
              <a:rPr lang="uz-Latn-UZ" sz="3200" dirty="0" smtClean="0">
                <a:solidFill>
                  <a:srgbClr val="FF0000"/>
                </a:solidFill>
                <a:latin typeface="Aharoni" pitchFamily="2" charset="-79"/>
                <a:cs typeface="Aharoni" pitchFamily="2" charset="-79"/>
              </a:rPr>
              <a:t>rish </a:t>
            </a:r>
            <a:r>
              <a:rPr lang="uz-Latn-UZ" sz="3200" dirty="0">
                <a:solidFill>
                  <a:srgbClr val="FF0000"/>
                </a:solidFill>
                <a:latin typeface="Aharoni" pitchFamily="2" charset="-79"/>
                <a:cs typeface="Aharoni" pitchFamily="2" charset="-79"/>
              </a:rPr>
              <a:t>quyidagi xususiyatlarga ega:</a:t>
            </a:r>
            <a:endParaRPr lang="ru-RU" sz="3200" dirty="0">
              <a:solidFill>
                <a:srgbClr val="FF0000"/>
              </a:solidFill>
              <a:cs typeface="Aharoni" pitchFamily="2" charset="-79"/>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928670"/>
            <a:ext cx="8229600" cy="4714908"/>
          </a:xfrm>
        </p:spPr>
        <p:txBody>
          <a:bodyPr>
            <a:noAutofit/>
          </a:bodyPr>
          <a:lstStyle/>
          <a:p>
            <a:r>
              <a:rPr lang="uz-Latn-UZ" sz="2800" dirty="0" smtClean="0">
                <a:solidFill>
                  <a:srgbClr val="7030A0"/>
                </a:solidFill>
                <a:latin typeface="Arial Black" pitchFamily="34" charset="0"/>
              </a:rPr>
              <a:t>. </a:t>
            </a:r>
            <a:r>
              <a:rPr lang="uz-Latn-UZ" sz="2800" dirty="0">
                <a:solidFill>
                  <a:srgbClr val="FF0000"/>
                </a:solidFill>
                <a:latin typeface="Arial Black" pitchFamily="34" charset="0"/>
              </a:rPr>
              <a:t>Psixik aks ettlrish quyidagi xususiyatlarga ega:</a:t>
            </a:r>
            <a:endParaRPr lang="ru-RU" sz="2800" dirty="0">
              <a:solidFill>
                <a:srgbClr val="FF0000"/>
              </a:solidFill>
              <a:latin typeface="Arial Black" pitchFamily="34" charset="0"/>
            </a:endParaRPr>
          </a:p>
          <a:p>
            <a:r>
              <a:rPr lang="uz-Latn-UZ" sz="2800" dirty="0">
                <a:solidFill>
                  <a:srgbClr val="FF0000"/>
                </a:solidFill>
                <a:latin typeface="Arial Black" pitchFamily="34" charset="0"/>
              </a:rPr>
              <a:t>1)      ob'ektiv borliqni to’g’ri aks ettirish imkoniyatini beradi; </a:t>
            </a:r>
            <a:endParaRPr lang="ru-RU" sz="2800" dirty="0" smtClean="0">
              <a:solidFill>
                <a:srgbClr val="FF0000"/>
              </a:solidFill>
              <a:latin typeface="Arial Black" pitchFamily="34" charset="0"/>
            </a:endParaRPr>
          </a:p>
          <a:p>
            <a:r>
              <a:rPr lang="uz-Latn-UZ" sz="2800" dirty="0" smtClean="0">
                <a:solidFill>
                  <a:srgbClr val="FF0000"/>
                </a:solidFill>
                <a:latin typeface="Arial Black" pitchFamily="34" charset="0"/>
              </a:rPr>
              <a:t>2</a:t>
            </a:r>
            <a:r>
              <a:rPr lang="uz-Latn-UZ" sz="2800" dirty="0">
                <a:solidFill>
                  <a:srgbClr val="FF0000"/>
                </a:solidFill>
                <a:latin typeface="Arial Black" pitchFamily="34" charset="0"/>
              </a:rPr>
              <a:t>)      shaxsning faoliyati davomida mukammallikka erishib boradi; </a:t>
            </a:r>
            <a:endParaRPr lang="ru-RU" sz="2800" dirty="0" smtClean="0">
              <a:solidFill>
                <a:srgbClr val="FF0000"/>
              </a:solidFill>
              <a:latin typeface="Arial Black" pitchFamily="34" charset="0"/>
            </a:endParaRPr>
          </a:p>
          <a:p>
            <a:r>
              <a:rPr lang="uz-Latn-UZ" sz="2800" dirty="0" smtClean="0">
                <a:solidFill>
                  <a:srgbClr val="FF0000"/>
                </a:solidFill>
                <a:latin typeface="Arial Black" pitchFamily="34" charset="0"/>
              </a:rPr>
              <a:t>3</a:t>
            </a:r>
            <a:r>
              <a:rPr lang="uz-Latn-UZ" sz="2800" dirty="0">
                <a:solidFill>
                  <a:srgbClr val="FF0000"/>
                </a:solidFill>
                <a:latin typeface="Arial Black" pitchFamily="34" charset="0"/>
              </a:rPr>
              <a:t>)      doimo rivojlanib va takomiliashib boradi, </a:t>
            </a:r>
            <a:endParaRPr lang="ru-RU" sz="2800" dirty="0" smtClean="0">
              <a:solidFill>
                <a:srgbClr val="FF0000"/>
              </a:solidFill>
              <a:latin typeface="Arial Black" pitchFamily="34" charset="0"/>
            </a:endParaRPr>
          </a:p>
          <a:p>
            <a:r>
              <a:rPr lang="uz-Latn-UZ" sz="2800" dirty="0" smtClean="0">
                <a:solidFill>
                  <a:srgbClr val="FF0000"/>
                </a:solidFill>
                <a:latin typeface="Arial Black" pitchFamily="34" charset="0"/>
              </a:rPr>
              <a:t>4</a:t>
            </a:r>
            <a:r>
              <a:rPr lang="uz-Latn-UZ" sz="2800" dirty="0">
                <a:solidFill>
                  <a:srgbClr val="FF0000"/>
                </a:solidFill>
                <a:latin typeface="Arial Black" pitchFamily="34" charset="0"/>
              </a:rPr>
              <a:t>)       Shaxsning individualSigi orqali nanioyon bo’ladi.</a:t>
            </a:r>
            <a:endParaRPr lang="ru-RU" sz="2800" dirty="0">
              <a:solidFill>
                <a:srgbClr val="FF0000"/>
              </a:solidFill>
              <a:latin typeface="Arial Black" pitchFamily="34" charset="0"/>
            </a:endParaRPr>
          </a:p>
          <a:p>
            <a:r>
              <a:rPr lang="uz-Cyrl-UZ" sz="2800" b="1" dirty="0">
                <a:solidFill>
                  <a:srgbClr val="FF0000"/>
                </a:solidFill>
                <a:latin typeface="Arial Black" pitchFamily="34" charset="0"/>
              </a:rPr>
              <a:t> Onglilik va ongsizlik. </a:t>
            </a:r>
            <a:endParaRPr lang="ru-RU" sz="2800" dirty="0">
              <a:solidFill>
                <a:srgbClr val="FF0000"/>
              </a:solidFill>
              <a:latin typeface="Arial Black" pitchFamily="34" charset="0"/>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3">
                                            <p:txEl>
                                              <p:pRg st="0" end="0"/>
                                            </p:txEl>
                                          </p:spTgt>
                                        </p:tgtEl>
                                      </p:cBhvr>
                                      <p:by x="150000" y="150000"/>
                                    </p:animScale>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500" fill="hold"/>
                                        <p:tgtEl>
                                          <p:spTgt spid="3">
                                            <p:txEl>
                                              <p:pRg st="1" end="1"/>
                                            </p:txEl>
                                          </p:spTgt>
                                        </p:tgtEl>
                                      </p:cBhvr>
                                      <p:by x="150000" y="150000"/>
                                    </p:animScale>
                                  </p:childTnLst>
                                </p:cTn>
                              </p:par>
                            </p:childTnLst>
                          </p:cTn>
                        </p:par>
                        <p:par>
                          <p:cTn id="10" fill="hold">
                            <p:stCondLst>
                              <p:cond delay="1000"/>
                            </p:stCondLst>
                            <p:childTnLst>
                              <p:par>
                                <p:cTn id="11" presetID="6" presetClass="emph" presetSubtype="0" fill="hold" grpId="0" nodeType="afterEffect">
                                  <p:stCondLst>
                                    <p:cond delay="0"/>
                                  </p:stCondLst>
                                  <p:childTnLst>
                                    <p:animScale>
                                      <p:cBhvr>
                                        <p:cTn id="12" dur="500" fill="hold"/>
                                        <p:tgtEl>
                                          <p:spTgt spid="3">
                                            <p:txEl>
                                              <p:pRg st="2" end="2"/>
                                            </p:txEl>
                                          </p:spTgt>
                                        </p:tgtEl>
                                      </p:cBhvr>
                                      <p:by x="150000" y="150000"/>
                                    </p:animScale>
                                  </p:childTnLst>
                                </p:cTn>
                              </p:par>
                            </p:childTnLst>
                          </p:cTn>
                        </p:par>
                        <p:par>
                          <p:cTn id="13" fill="hold">
                            <p:stCondLst>
                              <p:cond delay="1500"/>
                            </p:stCondLst>
                            <p:childTnLst>
                              <p:par>
                                <p:cTn id="14" presetID="6" presetClass="emph" presetSubtype="0" fill="hold" grpId="0" nodeType="afterEffect">
                                  <p:stCondLst>
                                    <p:cond delay="0"/>
                                  </p:stCondLst>
                                  <p:childTnLst>
                                    <p:animScale>
                                      <p:cBhvr>
                                        <p:cTn id="15" dur="500" fill="hold"/>
                                        <p:tgtEl>
                                          <p:spTgt spid="3">
                                            <p:txEl>
                                              <p:pRg st="3" end="3"/>
                                            </p:txEl>
                                          </p:spTgt>
                                        </p:tgtEl>
                                      </p:cBhvr>
                                      <p:by x="150000" y="150000"/>
                                    </p:animScale>
                                  </p:childTnLst>
                                </p:cTn>
                              </p:par>
                            </p:childTnLst>
                          </p:cTn>
                        </p:par>
                        <p:par>
                          <p:cTn id="16" fill="hold">
                            <p:stCondLst>
                              <p:cond delay="2000"/>
                            </p:stCondLst>
                            <p:childTnLst>
                              <p:par>
                                <p:cTn id="17" presetID="6" presetClass="emph" presetSubtype="0" fill="hold" grpId="0" nodeType="afterEffect">
                                  <p:stCondLst>
                                    <p:cond delay="0"/>
                                  </p:stCondLst>
                                  <p:childTnLst>
                                    <p:animScale>
                                      <p:cBhvr>
                                        <p:cTn id="18" dur="500" fill="hold"/>
                                        <p:tgtEl>
                                          <p:spTgt spid="3">
                                            <p:txEl>
                                              <p:pRg st="4" end="4"/>
                                            </p:txEl>
                                          </p:spTgt>
                                        </p:tgtEl>
                                      </p:cBhvr>
                                      <p:by x="150000" y="150000"/>
                                    </p:animScale>
                                  </p:childTnLst>
                                </p:cTn>
                              </p:par>
                            </p:childTnLst>
                          </p:cTn>
                        </p:par>
                        <p:par>
                          <p:cTn id="19" fill="hold">
                            <p:stCondLst>
                              <p:cond delay="2500"/>
                            </p:stCondLst>
                            <p:childTnLst>
                              <p:par>
                                <p:cTn id="20" presetID="6" presetClass="emph" presetSubtype="0" fill="hold" grpId="0" nodeType="afterEffect">
                                  <p:stCondLst>
                                    <p:cond delay="0"/>
                                  </p:stCondLst>
                                  <p:childTnLst>
                                    <p:animScale>
                                      <p:cBhvr>
                                        <p:cTn id="21" dur="5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r>
              <a:rPr lang="uz-Latn-UZ" dirty="0">
                <a:solidFill>
                  <a:srgbClr val="FFFF00"/>
                </a:solidFill>
                <a:latin typeface="Aharoni" pitchFamily="2" charset="-79"/>
                <a:cs typeface="Aharoni" pitchFamily="2" charset="-79"/>
              </a:rPr>
              <a:t>Ong-psixikaning eng yuksak darajasi bo’lib u faqat insongagina xosdir. Ong ijtimoiy tarixiy sharoitda odam mehnat </a:t>
            </a:r>
            <a:r>
              <a:rPr lang="uz-Latn-UZ" dirty="0" smtClean="0">
                <a:solidFill>
                  <a:srgbClr val="FFFF00"/>
                </a:solidFill>
                <a:latin typeface="Aharoni" pitchFamily="2" charset="-79"/>
                <a:cs typeface="Aharoni" pitchFamily="2" charset="-79"/>
              </a:rPr>
              <a:t>fao</a:t>
            </a:r>
            <a:r>
              <a:rPr lang="en-US" dirty="0" err="1" smtClean="0">
                <a:solidFill>
                  <a:srgbClr val="FFFF00"/>
                </a:solidFill>
                <a:latin typeface="Aharoni" pitchFamily="2" charset="-79"/>
                <a:cs typeface="Aharoni" pitchFamily="2" charset="-79"/>
              </a:rPr>
              <a:t>li</a:t>
            </a:r>
            <a:r>
              <a:rPr lang="uz-Latn-UZ" dirty="0" smtClean="0">
                <a:solidFill>
                  <a:srgbClr val="FFFF00"/>
                </a:solidFill>
                <a:latin typeface="Aharoni" pitchFamily="2" charset="-79"/>
                <a:cs typeface="Aharoni" pitchFamily="2" charset="-79"/>
              </a:rPr>
              <a:t>yatining </a:t>
            </a:r>
            <a:r>
              <a:rPr lang="uz-Latn-UZ" dirty="0">
                <a:solidFill>
                  <a:srgbClr val="FFFF00"/>
                </a:solidFill>
                <a:latin typeface="Aharoni" pitchFamily="2" charset="-79"/>
                <a:cs typeface="Aharoni" pitchFamily="2" charset="-79"/>
              </a:rPr>
              <a:t>tarkib topishida til yordainida boshqa kishilar </a:t>
            </a:r>
            <a:r>
              <a:rPr lang="uz-Latn-UZ" dirty="0" smtClean="0">
                <a:solidFill>
                  <a:srgbClr val="FFFF00"/>
                </a:solidFill>
                <a:latin typeface="Aharoni" pitchFamily="2" charset="-79"/>
                <a:cs typeface="Aharoni" pitchFamily="2" charset="-79"/>
              </a:rPr>
              <a:t>bi</a:t>
            </a:r>
            <a:r>
              <a:rPr lang="en-US" dirty="0" smtClean="0">
                <a:solidFill>
                  <a:srgbClr val="FFFF00"/>
                </a:solidFill>
                <a:latin typeface="Aharoni" pitchFamily="2" charset="-79"/>
                <a:cs typeface="Aharoni" pitchFamily="2" charset="-79"/>
              </a:rPr>
              <a:t>l</a:t>
            </a:r>
            <a:r>
              <a:rPr lang="uz-Latn-UZ" dirty="0" smtClean="0">
                <a:solidFill>
                  <a:srgbClr val="FFFF00"/>
                </a:solidFill>
                <a:latin typeface="Aharoni" pitchFamily="2" charset="-79"/>
                <a:cs typeface="Aharoni" pitchFamily="2" charset="-79"/>
              </a:rPr>
              <a:t>an </a:t>
            </a:r>
            <a:r>
              <a:rPr lang="uz-Latn-UZ" dirty="0">
                <a:solidFill>
                  <a:srgbClr val="FFFF00"/>
                </a:solidFill>
                <a:latin typeface="Aharoni" pitchFamily="2" charset="-79"/>
                <a:cs typeface="Aharoni" pitchFamily="2" charset="-79"/>
              </a:rPr>
              <a:t>doimiy munosabatda </a:t>
            </a:r>
            <a:r>
              <a:rPr lang="uz-Latn-UZ" dirty="0" smtClean="0">
                <a:solidFill>
                  <a:srgbClr val="FFFF00"/>
                </a:solidFill>
                <a:latin typeface="Aharoni" pitchFamily="2" charset="-79"/>
                <a:cs typeface="Aharoni" pitchFamily="2" charset="-79"/>
              </a:rPr>
              <a:t>bo’</a:t>
            </a:r>
            <a:r>
              <a:rPr lang="en-US" dirty="0" smtClean="0">
                <a:solidFill>
                  <a:srgbClr val="FFFF00"/>
                </a:solidFill>
                <a:latin typeface="Aharoni" pitchFamily="2" charset="-79"/>
                <a:cs typeface="Aharoni" pitchFamily="2" charset="-79"/>
              </a:rPr>
              <a:t>l</a:t>
            </a:r>
            <a:r>
              <a:rPr lang="uz-Latn-UZ" dirty="0" smtClean="0">
                <a:solidFill>
                  <a:srgbClr val="FFFF00"/>
                </a:solidFill>
                <a:latin typeface="Aharoni" pitchFamily="2" charset="-79"/>
                <a:cs typeface="Aharoni" pitchFamily="2" charset="-79"/>
              </a:rPr>
              <a:t>ish </a:t>
            </a:r>
            <a:r>
              <a:rPr lang="uz-Latn-UZ" dirty="0">
                <a:solidFill>
                  <a:srgbClr val="FFFF00"/>
                </a:solidFill>
                <a:latin typeface="Aharoni" pitchFamily="2" charset="-79"/>
                <a:cs typeface="Aharoni" pitchFamily="2" charset="-79"/>
              </a:rPr>
              <a:t>natijasidir. Bu </a:t>
            </a:r>
            <a:r>
              <a:rPr lang="en-US" dirty="0" smtClean="0">
                <a:solidFill>
                  <a:srgbClr val="FFFF00"/>
                </a:solidFill>
                <a:latin typeface="Aharoni" pitchFamily="2" charset="-79"/>
                <a:cs typeface="Aharoni" pitchFamily="2" charset="-79"/>
              </a:rPr>
              <a:t>m</a:t>
            </a:r>
            <a:r>
              <a:rPr lang="uz-Latn-UZ" dirty="0" smtClean="0">
                <a:solidFill>
                  <a:srgbClr val="FFFF00"/>
                </a:solidFill>
                <a:latin typeface="Aharoni" pitchFamily="2" charset="-79"/>
                <a:cs typeface="Aharoni" pitchFamily="2" charset="-79"/>
              </a:rPr>
              <a:t>a'noda </a:t>
            </a:r>
            <a:r>
              <a:rPr lang="uz-Latn-UZ" dirty="0">
                <a:solidFill>
                  <a:srgbClr val="FFFF00"/>
                </a:solidFill>
                <a:latin typeface="Aharoni" pitchFamily="2" charset="-79"/>
                <a:cs typeface="Aharoni" pitchFamily="2" charset="-79"/>
              </a:rPr>
              <a:t>ong </a:t>
            </a:r>
            <a:r>
              <a:rPr lang="uz-Latn-UZ" dirty="0" smtClean="0">
                <a:solidFill>
                  <a:srgbClr val="FFFF00"/>
                </a:solidFill>
                <a:latin typeface="Aharoni" pitchFamily="2" charset="-79"/>
                <a:cs typeface="Aharoni" pitchFamily="2" charset="-79"/>
              </a:rPr>
              <a:t>mutafakkir</a:t>
            </a:r>
            <a:r>
              <a:rPr lang="en-US" dirty="0" err="1" smtClean="0">
                <a:solidFill>
                  <a:srgbClr val="FFFF00"/>
                </a:solidFill>
                <a:latin typeface="Aharoni" pitchFamily="2" charset="-79"/>
                <a:cs typeface="Aharoni" pitchFamily="2" charset="-79"/>
              </a:rPr>
              <a:t>lari</a:t>
            </a:r>
            <a:r>
              <a:rPr lang="en-US" dirty="0" smtClean="0">
                <a:solidFill>
                  <a:srgbClr val="FFFF00"/>
                </a:solidFill>
                <a:latin typeface="Aharoni" pitchFamily="2" charset="-79"/>
                <a:cs typeface="Aharoni" pitchFamily="2" charset="-79"/>
              </a:rPr>
              <a:t> </a:t>
            </a:r>
            <a:r>
              <a:rPr lang="uz-Latn-UZ" dirty="0" smtClean="0">
                <a:solidFill>
                  <a:srgbClr val="FFFF00"/>
                </a:solidFill>
                <a:latin typeface="Aharoni" pitchFamily="2" charset="-79"/>
                <a:cs typeface="Aharoni" pitchFamily="2" charset="-79"/>
              </a:rPr>
              <a:t>ta'kidlab </a:t>
            </a:r>
            <a:r>
              <a:rPr lang="uz-Latn-UZ" dirty="0">
                <a:solidFill>
                  <a:srgbClr val="FFFF00"/>
                </a:solidFill>
                <a:latin typeface="Aharoni" pitchFamily="2" charset="-79"/>
                <a:cs typeface="Aharoni" pitchFamily="2" charset="-79"/>
              </a:rPr>
              <a:t>o’tganlaridek, ijtimoiy mahsulotdir.</a:t>
            </a:r>
            <a:endParaRPr lang="ru-RU" dirty="0">
              <a:solidFill>
                <a:srgbClr val="FFFF00"/>
              </a:solidFill>
              <a:cs typeface="Aharoni" pitchFamily="2" charset="-79"/>
            </a:endParaRPr>
          </a:p>
          <a:p>
            <a:endParaRPr lang="ru-RU" dirty="0"/>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7493" y="32792"/>
            <a:ext cx="9136507" cy="6825208"/>
          </a:xfrm>
          <a:prstGeom prst="rect">
            <a:avLst/>
          </a:prstGeom>
          <a:noFill/>
        </p:spPr>
      </p:pic>
      <p:sp>
        <p:nvSpPr>
          <p:cNvPr id="3" name="Содержимое 2"/>
          <p:cNvSpPr>
            <a:spLocks noGrp="1"/>
          </p:cNvSpPr>
          <p:nvPr>
            <p:ph idx="1"/>
          </p:nvPr>
        </p:nvSpPr>
        <p:spPr/>
        <p:txBody>
          <a:bodyPr>
            <a:normAutofit fontScale="92500" lnSpcReduction="10000"/>
          </a:bodyPr>
          <a:lstStyle/>
          <a:p>
            <a:r>
              <a:rPr lang="uz-Latn-UZ" b="1" i="1" u="sng" dirty="0">
                <a:solidFill>
                  <a:srgbClr val="FFFF00"/>
                </a:solidFill>
              </a:rPr>
              <a:t>Ongning birinchi xossasl - bu anglash demakdir. Inson ongi tevarak atrofdagi tashqi olamga doir bilimlar yig’indisidan iboratdir. Anglash tashqi olamdagi narsalarni tushunish bo’iib, uning tarkibiga muhim bilish jarayonlari kiradi.</a:t>
            </a:r>
            <a:endParaRPr lang="ru-RU" b="1" i="1" u="sng" dirty="0">
              <a:solidFill>
                <a:srgbClr val="FFFF00"/>
              </a:solidFill>
            </a:endParaRPr>
          </a:p>
          <a:p>
            <a:r>
              <a:rPr lang="uz-Latn-UZ" b="1" i="1" u="sng" dirty="0">
                <a:solidFill>
                  <a:srgbClr val="FFFF00"/>
                </a:solidFill>
              </a:rPr>
              <a:t>Ongning ikkinchi xossasiga binoan, ongda ob'ekt bilan sub'ekt o’rtasidagi aniq farq o’z Ifodasini topadi, ya'ni odam "men" degan tushunchani "men emas" tushunchasidan farqini ajratadi</a:t>
            </a:r>
            <a:endParaRPr lang="ru-RU" b="1" i="1" u="sng" dirty="0">
              <a:solidFill>
                <a:srgbClr val="FFFF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afterEffect">
                                  <p:stCondLst>
                                    <p:cond delay="0"/>
                                  </p:stCondLst>
                                  <p:childTnLst>
                                    <p:anim to="1.5" calcmode="lin" valueType="num">
                                      <p:cBhvr override="childStyle">
                                        <p:cTn id="6" dur="500" fill="hold"/>
                                        <p:tgtEl>
                                          <p:spTgt spid="3">
                                            <p:txEl>
                                              <p:pRg st="0" end="0"/>
                                            </p:txEl>
                                          </p:spTgt>
                                        </p:tgtEl>
                                        <p:attrNameLst>
                                          <p:attrName>style.fontSize</p:attrName>
                                        </p:attrNameLst>
                                      </p:cBhvr>
                                    </p:anim>
                                  </p:childTnLst>
                                </p:cTn>
                              </p:par>
                            </p:childTnLst>
                          </p:cTn>
                        </p:par>
                        <p:par>
                          <p:cTn id="7" fill="hold">
                            <p:stCondLst>
                              <p:cond delay="500"/>
                            </p:stCondLst>
                            <p:childTnLst>
                              <p:par>
                                <p:cTn id="8" presetID="4" presetClass="emph" presetSubtype="2" fill="hold" grpId="0" nodeType="afterEffect">
                                  <p:stCondLst>
                                    <p:cond delay="0"/>
                                  </p:stCondLst>
                                  <p:childTnLst>
                                    <p:anim to="1.5" calcmode="lin" valueType="num">
                                      <p:cBhvr override="childStyle">
                                        <p:cTn id="9"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13239"/>
            <a:ext cx="9144000" cy="6858000"/>
          </a:xfrm>
          <a:prstGeom prst="rect">
            <a:avLst/>
          </a:prstGeom>
          <a:noFill/>
        </p:spPr>
      </p:pic>
      <p:sp>
        <p:nvSpPr>
          <p:cNvPr id="3" name="Содержимое 2"/>
          <p:cNvSpPr>
            <a:spLocks noGrp="1"/>
          </p:cNvSpPr>
          <p:nvPr>
            <p:ph idx="1"/>
          </p:nvPr>
        </p:nvSpPr>
        <p:spPr/>
        <p:txBody>
          <a:bodyPr>
            <a:noAutofit/>
          </a:bodyPr>
          <a:lstStyle/>
          <a:p>
            <a:r>
              <a:rPr lang="uz-Latn-UZ" sz="3600" i="1" dirty="0">
                <a:solidFill>
                  <a:srgbClr val="FF0066"/>
                </a:solidFill>
              </a:rPr>
              <a:t>Ogning uchinchi xossasiga asosan ong yordami bilan odamning maqsadni</a:t>
            </a:r>
            <a:endParaRPr lang="ru-RU" sz="3600" i="1" dirty="0">
              <a:solidFill>
                <a:srgbClr val="FF0066"/>
              </a:solidFill>
            </a:endParaRPr>
          </a:p>
          <a:p>
            <a:r>
              <a:rPr lang="uz-Latn-UZ" sz="3600" i="1" dirty="0" smtClean="0">
                <a:solidFill>
                  <a:srgbClr val="FF0066"/>
                </a:solidFill>
              </a:rPr>
              <a:t>ko’z</a:t>
            </a:r>
            <a:r>
              <a:rPr lang="en-US" sz="3600" i="1" dirty="0" smtClean="0">
                <a:solidFill>
                  <a:srgbClr val="FF0066"/>
                </a:solidFill>
              </a:rPr>
              <a:t>la</a:t>
            </a:r>
            <a:r>
              <a:rPr lang="uz-Latn-UZ" sz="3600" i="1" dirty="0" smtClean="0">
                <a:solidFill>
                  <a:srgbClr val="FF0066"/>
                </a:solidFill>
              </a:rPr>
              <a:t>sh </a:t>
            </a:r>
            <a:r>
              <a:rPr lang="uz-Latn-UZ" sz="3600" i="1" dirty="0">
                <a:solidFill>
                  <a:srgbClr val="FF0066"/>
                </a:solidFill>
              </a:rPr>
              <a:t>faoliyati yuzaga </a:t>
            </a:r>
            <a:r>
              <a:rPr lang="uz-Latn-UZ" sz="3600" i="1" dirty="0" smtClean="0">
                <a:solidFill>
                  <a:srgbClr val="FF0066"/>
                </a:solidFill>
              </a:rPr>
              <a:t>ke</a:t>
            </a:r>
            <a:r>
              <a:rPr lang="en-US" sz="3600" i="1" dirty="0" smtClean="0">
                <a:solidFill>
                  <a:srgbClr val="FF0066"/>
                </a:solidFill>
              </a:rPr>
              <a:t>l</a:t>
            </a:r>
            <a:r>
              <a:rPr lang="uz-Latn-UZ" sz="3600" i="1" dirty="0" smtClean="0">
                <a:solidFill>
                  <a:srgbClr val="FF0066"/>
                </a:solidFill>
              </a:rPr>
              <a:t>adi </a:t>
            </a:r>
            <a:r>
              <a:rPr lang="uz-Latn-UZ" sz="3600" i="1" dirty="0">
                <a:solidFill>
                  <a:srgbClr val="FF0066"/>
                </a:solidFill>
              </a:rPr>
              <a:t>va chamalab ko’riladi, irodaviy qarorlar qabul qilinadi, harakatlarni bajarish </a:t>
            </a:r>
            <a:r>
              <a:rPr lang="uz-Latn-UZ" sz="3600" i="1" dirty="0" smtClean="0">
                <a:solidFill>
                  <a:srgbClr val="FF0066"/>
                </a:solidFill>
              </a:rPr>
              <a:t>yo</a:t>
            </a:r>
            <a:r>
              <a:rPr lang="en-US" sz="3600" i="1" dirty="0" smtClean="0">
                <a:solidFill>
                  <a:srgbClr val="FF0066"/>
                </a:solidFill>
              </a:rPr>
              <a:t>’</a:t>
            </a:r>
            <a:r>
              <a:rPr lang="en-US" sz="3600" i="1" dirty="0" err="1" smtClean="0">
                <a:solidFill>
                  <a:srgbClr val="FF0066"/>
                </a:solidFill>
              </a:rPr>
              <a:t>ll</a:t>
            </a:r>
            <a:r>
              <a:rPr lang="uz-Latn-UZ" sz="3600" i="1" dirty="0" smtClean="0">
                <a:solidFill>
                  <a:srgbClr val="FF0066"/>
                </a:solidFill>
              </a:rPr>
              <a:t>ari </a:t>
            </a:r>
            <a:r>
              <a:rPr lang="uz-Latn-UZ" sz="3600" i="1" dirty="0">
                <a:solidFill>
                  <a:srgbClr val="FF0066"/>
                </a:solidFill>
              </a:rPr>
              <a:t>hisobga ta'minlanadi, Faoliyat maqsadlarini yaratish ongning vazifasiga kiradi. Bunday faoiiyat motivlari olinadi.</a:t>
            </a:r>
            <a:endParaRPr lang="ru-RU" sz="3600" i="1" dirty="0">
              <a:solidFill>
                <a:srgbClr val="FF0066"/>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0" y="0"/>
            <a:ext cx="9144000" cy="6849174"/>
          </a:xfrm>
          <a:prstGeom prst="rect">
            <a:avLst/>
          </a:prstGeom>
          <a:noFill/>
        </p:spPr>
      </p:pic>
      <p:sp>
        <p:nvSpPr>
          <p:cNvPr id="3" name="Содержимое 2"/>
          <p:cNvSpPr>
            <a:spLocks noGrp="1"/>
          </p:cNvSpPr>
          <p:nvPr>
            <p:ph idx="1"/>
          </p:nvPr>
        </p:nvSpPr>
        <p:spPr/>
        <p:txBody>
          <a:bodyPr>
            <a:normAutofit/>
          </a:bodyPr>
          <a:lstStyle/>
          <a:p>
            <a:r>
              <a:rPr lang="uz-Latn-UZ" sz="4000" b="1" dirty="0">
                <a:solidFill>
                  <a:srgbClr val="FF0000"/>
                </a:solidFill>
              </a:rPr>
              <a:t>Ongning </a:t>
            </a:r>
            <a:r>
              <a:rPr lang="uz-Latn-UZ" sz="4000" b="1" dirty="0" smtClean="0">
                <a:solidFill>
                  <a:srgbClr val="FF0000"/>
                </a:solidFill>
              </a:rPr>
              <a:t>to’rt</a:t>
            </a:r>
            <a:r>
              <a:rPr lang="en-US" sz="4000" b="1" dirty="0" smtClean="0">
                <a:solidFill>
                  <a:srgbClr val="FF0000"/>
                </a:solidFill>
              </a:rPr>
              <a:t>in</a:t>
            </a:r>
            <a:r>
              <a:rPr lang="uz-Latn-UZ" sz="4000" b="1" dirty="0" smtClean="0">
                <a:solidFill>
                  <a:srgbClr val="FF0000"/>
                </a:solidFill>
              </a:rPr>
              <a:t>chi </a:t>
            </a:r>
            <a:r>
              <a:rPr lang="uz-Latn-UZ" sz="4000" b="1" dirty="0">
                <a:solidFill>
                  <a:srgbClr val="FF0000"/>
                </a:solidFill>
              </a:rPr>
              <a:t>xossasiga asosan turli </a:t>
            </a:r>
            <a:r>
              <a:rPr lang="en-US" sz="4000" b="1" dirty="0" smtClean="0">
                <a:solidFill>
                  <a:srgbClr val="FF0000"/>
                </a:solidFill>
              </a:rPr>
              <a:t>m</a:t>
            </a:r>
            <a:r>
              <a:rPr lang="uz-Latn-UZ" sz="4000" b="1" dirty="0" smtClean="0">
                <a:solidFill>
                  <a:srgbClr val="FF0000"/>
                </a:solidFill>
              </a:rPr>
              <a:t>unosabatlardan </a:t>
            </a:r>
            <a:r>
              <a:rPr lang="uz-Latn-UZ" sz="4000" b="1" dirty="0">
                <a:solidFill>
                  <a:srgbClr val="FF0000"/>
                </a:solidFill>
              </a:rPr>
              <a:t>ongli ravishda turli his-tuyg’ular yuzaga keladi. Ong kishilar munosabatlarining yig’indisidir.</a:t>
            </a:r>
            <a:endParaRPr lang="ru-RU" sz="4000" b="1" dirty="0">
              <a:solidFill>
                <a:srgbClr val="FF0000"/>
              </a:solidFill>
            </a:endParaRPr>
          </a:p>
          <a:p>
            <a:r>
              <a:rPr lang="uz-Latn-UZ" sz="4000" b="1" dirty="0">
                <a:solidFill>
                  <a:srgbClr val="FF0000"/>
                </a:solidFill>
              </a:rPr>
              <a:t>Ong yuzaga kelishining asosiy sharti, vositasi tildir</a:t>
            </a:r>
            <a:endParaRPr lang="ru-RU" sz="4000" b="1" dirty="0">
              <a:solidFill>
                <a:srgbClr val="FF0000"/>
              </a:solidFill>
            </a:endParaRPr>
          </a:p>
        </p:txBody>
      </p:sp>
    </p:spTree>
  </p:cSld>
  <p:clrMapOvr>
    <a:masterClrMapping/>
  </p:clrMapOvr>
  <p:transition advTm="3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1255</Words>
  <Application>Microsoft Office PowerPoint</Application>
  <PresentationFormat>Экран (4:3)</PresentationFormat>
  <Paragraphs>53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BUXORO DAVLAT UNIVERSITETI,IJTIMOIY-IQTISODIYOT FAKULTETI,PSIXOLOGIYA YO’NALISHINIG 1-KURS TALABASI NAJMIDDINOV BILOLNING UMUMIY PSIXOLOGIYADAN TAYYORLAGAN TAQDIMOT ISHI</vt:lpstr>
      <vt:lpstr>MAVZU:PSIXIKADA AKS ETTIRISH DARAJALARI</vt:lpstr>
      <vt:lpstr>Слайд 3</vt:lpstr>
      <vt:lpstr>    Jonsiz materiya uchun aks ettirishning mexanik, kimyoviy va fizik turlari xosdir. Masalan, ko’zguning aks ettirishi, suvdagi ta'sir va boshqalar. Jonii materiya uchun aks ettirishning fiziologik, psixik aks ettirish turlari xos bo’lib, ong va o’zini-o’zi anglash uning eng yuqori bosqichidir. Psixik aks ettirish quyidagi xususiyatlarga ega:</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XULOSA</vt:lpstr>
      <vt:lpstr>FOYDALANILGAN ADABIYOTLAR RO’YXATI</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Avatar</dc:creator>
  <cp:lastModifiedBy>Дмитрий Каленюк</cp:lastModifiedBy>
  <cp:revision>24</cp:revision>
  <dcterms:created xsi:type="dcterms:W3CDTF">2016-02-10T12:06:01Z</dcterms:created>
  <dcterms:modified xsi:type="dcterms:W3CDTF">2016-04-21T04:33:23Z</dcterms:modified>
</cp:coreProperties>
</file>