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65" r:id="rId3"/>
    <p:sldId id="257" r:id="rId4"/>
    <p:sldId id="258" r:id="rId5"/>
    <p:sldId id="259" r:id="rId6"/>
    <p:sldId id="260" r:id="rId7"/>
    <p:sldId id="261" r:id="rId8"/>
    <p:sldId id="262" r:id="rId9"/>
    <p:sldId id="263" r:id="rId10"/>
    <p:sldId id="264"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по умолчанию" id="{2B92B493-1445-4691-A8D0-1063F0BBBBD1}">
          <p14:sldIdLst>
            <p14:sldId id="256"/>
            <p14:sldId id="265"/>
          </p14:sldIdLst>
        </p14:section>
        <p14:section name="Раздел без заголовка" id="{A05D18BB-D510-4E45-95DD-4437C715E243}">
          <p14:sldIdLst>
            <p14:sldId id="257"/>
            <p14:sldId id="258"/>
            <p14:sldId id="259"/>
            <p14:sldId id="260"/>
            <p14:sldId id="261"/>
            <p14:sldId id="262"/>
            <p14:sldId id="263"/>
            <p14:sldId id="264"/>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286" autoAdjust="0"/>
    <p:restoredTop sz="94641" autoAdjust="0"/>
  </p:normalViewPr>
  <p:slideViewPr>
    <p:cSldViewPr>
      <p:cViewPr>
        <p:scale>
          <a:sx n="100" d="100"/>
          <a:sy n="100" d="100"/>
        </p:scale>
        <p:origin x="-570" y="5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28884A-4FC9-464C-9467-92379F12564F}"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28884A-4FC9-464C-9467-92379F12564F}"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28884A-4FC9-464C-9467-92379F12564F}"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228884A-4FC9-464C-9467-92379F12564F}" type="slidenum">
              <a:rPr lang="ru-RU" smtClean="0"/>
              <a:pPr/>
              <a:t>‹#›</a:t>
            </a:fld>
            <a:endParaRPr lang="ru-RU"/>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28884A-4FC9-464C-9467-92379F12564F}"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E5F560F-F158-4A8B-B56F-5C17AB411CA8}" type="datetimeFigureOut">
              <a:rPr lang="ru-RU" smtClean="0"/>
              <a:pPr/>
              <a:t>09.01.2013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228884A-4FC9-464C-9467-92379F12564F}"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E5F560F-F158-4A8B-B56F-5C17AB411CA8}" type="datetimeFigureOut">
              <a:rPr lang="ru-RU" smtClean="0"/>
              <a:pPr/>
              <a:t>09.01.2013</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C228884A-4FC9-464C-9467-92379F12564F}"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3968" y="764357"/>
            <a:ext cx="4388024" cy="2952328"/>
          </a:xfrm>
        </p:spPr>
        <p:txBody>
          <a:bodyPr>
            <a:noAutofit/>
          </a:bodyPr>
          <a:lstStyle/>
          <a:p>
            <a:pPr algn="ctr"/>
            <a:r>
              <a:rPr lang="uz-Latn-UZ" sz="2500" dirty="0" smtClean="0">
                <a:latin typeface="Algerian" pitchFamily="82" charset="0"/>
              </a:rPr>
              <a:t>O’zbekiston Respublikasi Oliy va O’rta maxsus kasb-hunar ta’limi vazirligi.</a:t>
            </a:r>
            <a:br>
              <a:rPr lang="uz-Latn-UZ" sz="2500" dirty="0" smtClean="0">
                <a:latin typeface="Algerian" pitchFamily="82" charset="0"/>
              </a:rPr>
            </a:br>
            <a:r>
              <a:rPr lang="uz-Latn-UZ" sz="2500" dirty="0" smtClean="0">
                <a:latin typeface="Algerian" pitchFamily="82" charset="0"/>
              </a:rPr>
              <a:t>Farg’ona politexnika instituti. </a:t>
            </a:r>
            <a:br>
              <a:rPr lang="uz-Latn-UZ" sz="2500" dirty="0" smtClean="0">
                <a:latin typeface="Algerian" pitchFamily="82" charset="0"/>
              </a:rPr>
            </a:br>
            <a:endParaRPr lang="ru-RU" sz="2500" dirty="0"/>
          </a:p>
        </p:txBody>
      </p:sp>
      <p:sp>
        <p:nvSpPr>
          <p:cNvPr id="3" name="Подзаголовок 2"/>
          <p:cNvSpPr>
            <a:spLocks noGrp="1"/>
          </p:cNvSpPr>
          <p:nvPr>
            <p:ph type="subTitle" idx="1"/>
          </p:nvPr>
        </p:nvSpPr>
        <p:spPr>
          <a:xfrm>
            <a:off x="1835696" y="4436765"/>
            <a:ext cx="6400800" cy="1152128"/>
          </a:xfrm>
        </p:spPr>
        <p:txBody>
          <a:bodyPr/>
          <a:lstStyle/>
          <a:p>
            <a:pPr algn="ctr"/>
            <a:endParaRPr lang="uz-Latn-UZ" dirty="0" smtClean="0"/>
          </a:p>
          <a:p>
            <a:pPr algn="ctr"/>
            <a:r>
              <a:rPr lang="uz-Latn-UZ" dirty="0" smtClean="0"/>
              <a:t>                                                            Farg’ona 2012-yil.</a:t>
            </a:r>
          </a:p>
          <a:p>
            <a:endParaRPr lang="ru-RU" dirty="0"/>
          </a:p>
        </p:txBody>
      </p:sp>
      <p:pic>
        <p:nvPicPr>
          <p:cNvPr id="4" name="Рисунок 4" descr="Рисунок2.jpg"/>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539552" y="2564904"/>
            <a:ext cx="3228975" cy="2447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Рисунок 3" descr="globe1.gif"/>
          <p:cNvPicPr>
            <a:picLocks noChangeAspect="1"/>
          </p:cNvPicPr>
          <p:nvPr/>
        </p:nvPicPr>
        <p:blipFill>
          <a:blip r:embed="rId3">
            <a:extLst>
              <a:ext uri="{28A0092B-C50C-407E-A947-70E740481C1C}">
                <a14:useLocalDpi xmlns:a14="http://schemas.microsoft.com/office/drawing/2010/main" xmlns="" val="0"/>
              </a:ext>
            </a:extLst>
          </a:blip>
          <a:srcRect/>
          <a:stretch>
            <a:fillRect/>
          </a:stretch>
        </p:blipFill>
        <p:spPr bwMode="auto">
          <a:xfrm>
            <a:off x="467544" y="404664"/>
            <a:ext cx="1614488" cy="1500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35977742"/>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640259"/>
            <a:ext cx="8064896" cy="5577483"/>
          </a:xfrm>
        </p:spPr>
        <p:txBody>
          <a:bodyPr/>
          <a:lstStyle/>
          <a:p>
            <a:pPr marL="581343" lvl="2" indent="0">
              <a:buNone/>
            </a:pPr>
            <a:r>
              <a:rPr lang="uz-Latn-UZ" dirty="0" smtClean="0">
                <a:latin typeface="Algerian" pitchFamily="82" charset="0"/>
              </a:rPr>
              <a:t>Ma’muriy </a:t>
            </a:r>
            <a:r>
              <a:rPr lang="uz-Latn-UZ" dirty="0">
                <a:latin typeface="Algerian" pitchFamily="82" charset="0"/>
              </a:rPr>
              <a:t>javobgarlik tushunchasi va ma’muriy </a:t>
            </a:r>
            <a:r>
              <a:rPr lang="uz-Latn-UZ" dirty="0" smtClean="0">
                <a:latin typeface="Algerian" pitchFamily="82" charset="0"/>
              </a:rPr>
              <a:t>jazo turlari</a:t>
            </a:r>
            <a:r>
              <a:rPr lang="uz-Latn-UZ" dirty="0">
                <a:latin typeface="Algerian" pitchFamily="82" charset="0"/>
              </a:rPr>
              <a:t>.</a:t>
            </a:r>
          </a:p>
          <a:p>
            <a:pPr marL="301943" lvl="1" indent="0">
              <a:buNone/>
            </a:pPr>
            <a:r>
              <a:rPr lang="en-US" dirty="0"/>
              <a:t>	</a:t>
            </a:r>
            <a:endParaRPr lang="uz-Latn-UZ" dirty="0" smtClean="0"/>
          </a:p>
          <a:p>
            <a:pPr marL="301943" lvl="1" indent="0">
              <a:buNone/>
            </a:pPr>
            <a:r>
              <a:rPr lang="uz-Latn-UZ" dirty="0"/>
              <a:t>	</a:t>
            </a:r>
            <a:r>
              <a:rPr lang="uz-Latn-UZ" dirty="0" smtClean="0"/>
              <a:t>Ma’muriy huquqbuzarlik – ma’muriy</a:t>
            </a:r>
          </a:p>
          <a:p>
            <a:pPr marL="301943" lvl="1" indent="0">
              <a:buNone/>
            </a:pPr>
            <a:r>
              <a:rPr lang="uz-Latn-UZ" dirty="0"/>
              <a:t>j</a:t>
            </a:r>
            <a:r>
              <a:rPr lang="uz-Latn-UZ" dirty="0" smtClean="0"/>
              <a:t>avobgarlik kodeksida nazarda tutilgan. </a:t>
            </a:r>
          </a:p>
          <a:p>
            <a:pPr marL="301943" lvl="1" indent="0">
              <a:buNone/>
            </a:pPr>
            <a:r>
              <a:rPr lang="uz-Latn-UZ" dirty="0" smtClean="0"/>
              <a:t>Bu shaxsga, fuqarolarning huquq va </a:t>
            </a:r>
          </a:p>
          <a:p>
            <a:pPr marL="301943" lvl="1" indent="0">
              <a:buNone/>
            </a:pPr>
            <a:r>
              <a:rPr lang="uz-Latn-UZ" dirty="0" smtClean="0"/>
              <a:t>erkinliklariga, davlat va jamoat tartibiga ,</a:t>
            </a:r>
          </a:p>
          <a:p>
            <a:pPr marL="301943" lvl="1" indent="0">
              <a:buNone/>
            </a:pPr>
            <a:r>
              <a:rPr lang="uz-Latn-UZ" dirty="0"/>
              <a:t>m</a:t>
            </a:r>
            <a:r>
              <a:rPr lang="uz-Latn-UZ" dirty="0" smtClean="0"/>
              <a:t>ulkka, atrof tabiiy muhitga qarshi </a:t>
            </a:r>
          </a:p>
          <a:p>
            <a:pPr marL="301943" lvl="1" indent="0">
              <a:buNone/>
            </a:pPr>
            <a:r>
              <a:rPr lang="uz-Latn-UZ" dirty="0" smtClean="0"/>
              <a:t>qaratilgan aybli (qasddan yoki ehtiyotsiz-</a:t>
            </a:r>
          </a:p>
          <a:p>
            <a:pPr marL="301943" lvl="1" indent="0">
              <a:buNone/>
            </a:pPr>
            <a:r>
              <a:rPr lang="uz-Latn-UZ" dirty="0" smtClean="0"/>
              <a:t>likdan) sodir etilgan qilmish. O’zbekiston </a:t>
            </a:r>
          </a:p>
          <a:p>
            <a:pPr marL="301943" lvl="1" indent="0">
              <a:buNone/>
            </a:pPr>
            <a:r>
              <a:rPr lang="uz-Latn-UZ" dirty="0" smtClean="0"/>
              <a:t>Respublikasida ma’muriy javobgarlik</a:t>
            </a:r>
          </a:p>
          <a:p>
            <a:pPr marL="301943" lvl="1" indent="0">
              <a:buNone/>
            </a:pPr>
            <a:r>
              <a:rPr lang="uz-Latn-UZ" dirty="0" smtClean="0"/>
              <a:t>fuqarolarga nisbatan 16 yoshga to’lgandan boshlab to’liq kuchga kiradi.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796136" y="1340768"/>
            <a:ext cx="2700904" cy="3121152"/>
          </a:xfrm>
          <a:prstGeom prst="rect">
            <a:avLst/>
          </a:prstGeom>
        </p:spPr>
      </p:pic>
    </p:spTree>
    <p:extLst>
      <p:ext uri="{BB962C8B-B14F-4D97-AF65-F5344CB8AC3E}">
        <p14:creationId xmlns:p14="http://schemas.microsoft.com/office/powerpoint/2010/main" xmlns="" val="1188995845"/>
      </p:ext>
    </p:extLst>
  </p:cSld>
  <p:clrMapOvr>
    <a:masterClrMapping/>
  </p:clrMapOvr>
  <mc:AlternateContent xmlns:mc="http://schemas.openxmlformats.org/markup-compatibility/2006">
    <mc:Choice xmlns:p14="http://schemas.microsoft.com/office/powerpoint/2010/main" xmlns=""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circle(in)">
                                      <p:cBhvr>
                                        <p:cTn id="15" dur="2000"/>
                                        <p:tgtEl>
                                          <p:spTgt spid="2">
                                            <p:txEl>
                                              <p:pRg st="3" end="3"/>
                                            </p:txEl>
                                          </p:spTgt>
                                        </p:tgtEl>
                                      </p:cBhvr>
                                    </p:animEffect>
                                  </p:childTnLst>
                                </p:cTn>
                              </p:par>
                              <p:par>
                                <p:cTn id="16" presetID="6" presetClass="entr" presetSubtype="16" fill="hold" nodeType="with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circle(in)">
                                      <p:cBhvr>
                                        <p:cTn id="18" dur="2000"/>
                                        <p:tgtEl>
                                          <p:spTgt spid="2">
                                            <p:txEl>
                                              <p:pRg st="4" end="4"/>
                                            </p:txEl>
                                          </p:spTgt>
                                        </p:tgtEl>
                                      </p:cBhvr>
                                    </p:animEffect>
                                  </p:childTnLst>
                                </p:cTn>
                              </p:par>
                              <p:par>
                                <p:cTn id="19" presetID="6" presetClass="entr" presetSubtype="16"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circle(in)">
                                      <p:cBhvr>
                                        <p:cTn id="21" dur="2000"/>
                                        <p:tgtEl>
                                          <p:spTgt spid="2">
                                            <p:txEl>
                                              <p:pRg st="5" end="5"/>
                                            </p:txEl>
                                          </p:spTgt>
                                        </p:tgtEl>
                                      </p:cBhvr>
                                    </p:animEffect>
                                  </p:childTnLst>
                                </p:cTn>
                              </p:par>
                              <p:par>
                                <p:cTn id="22" presetID="6" presetClass="entr" presetSubtype="16"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circle(in)">
                                      <p:cBhvr>
                                        <p:cTn id="24" dur="2000"/>
                                        <p:tgtEl>
                                          <p:spTgt spid="2">
                                            <p:txEl>
                                              <p:pRg st="6" end="6"/>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circle(in)">
                                      <p:cBhvr>
                                        <p:cTn id="27" dur="2000"/>
                                        <p:tgtEl>
                                          <p:spTgt spid="2">
                                            <p:txEl>
                                              <p:pRg st="7" end="7"/>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animEffect transition="in" filter="circle(in)">
                                      <p:cBhvr>
                                        <p:cTn id="30" dur="2000"/>
                                        <p:tgtEl>
                                          <p:spTgt spid="2">
                                            <p:txEl>
                                              <p:pRg st="8" end="8"/>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animEffect transition="in" filter="circle(in)">
                                      <p:cBhvr>
                                        <p:cTn id="33" dur="2000"/>
                                        <p:tgtEl>
                                          <p:spTgt spid="2">
                                            <p:txEl>
                                              <p:pRg st="9" end="9"/>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2">
                                            <p:txEl>
                                              <p:pRg st="10" end="10"/>
                                            </p:txEl>
                                          </p:spTgt>
                                        </p:tgtEl>
                                        <p:attrNameLst>
                                          <p:attrName>style.visibility</p:attrName>
                                        </p:attrNameLst>
                                      </p:cBhvr>
                                      <p:to>
                                        <p:strVal val="visible"/>
                                      </p:to>
                                    </p:set>
                                    <p:animEffect transition="in" filter="circle(in)">
                                      <p:cBhvr>
                                        <p:cTn id="36" dur="2000"/>
                                        <p:tgtEl>
                                          <p:spTgt spid="2">
                                            <p:txEl>
                                              <p:pRg st="10" end="1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7" y="476672"/>
            <a:ext cx="7704856" cy="5649491"/>
          </a:xfrm>
        </p:spPr>
        <p:txBody>
          <a:bodyPr/>
          <a:lstStyle/>
          <a:p>
            <a:pPr lvl="2"/>
            <a:r>
              <a:rPr lang="uz-Latn-UZ" sz="3000" dirty="0" smtClean="0">
                <a:latin typeface="Algerian" pitchFamily="82" charset="0"/>
              </a:rPr>
              <a:t>Ma’muriy jazo turlari.</a:t>
            </a:r>
          </a:p>
          <a:p>
            <a:pPr marL="301943" lvl="1" indent="0">
              <a:buNone/>
            </a:pPr>
            <a:r>
              <a:rPr lang="uz-Latn-UZ" dirty="0"/>
              <a:t> </a:t>
            </a:r>
            <a:r>
              <a:rPr lang="uz-Latn-UZ" dirty="0" smtClean="0"/>
              <a:t>   Ma’muriy jazo ma’muriy huquqbuzarlik uchun javobgarlik mezoni hisoblanadi. </a:t>
            </a:r>
          </a:p>
          <a:p>
            <a:pPr marL="301943" lvl="1" indent="0">
              <a:buNone/>
            </a:pPr>
            <a:r>
              <a:rPr lang="uz-Latn-UZ" dirty="0"/>
              <a:t>	</a:t>
            </a:r>
            <a:r>
              <a:rPr lang="uz-Latn-UZ" b="1" dirty="0"/>
              <a:t>M</a:t>
            </a:r>
            <a:r>
              <a:rPr lang="uz-Latn-UZ" b="1" dirty="0" smtClean="0"/>
              <a:t>a’muriy jazo turlari:</a:t>
            </a:r>
          </a:p>
          <a:p>
            <a:pPr marL="759143" lvl="1" indent="-457200">
              <a:buAutoNum type="arabicPeriod"/>
            </a:pPr>
            <a:r>
              <a:rPr lang="uz-Latn-UZ" b="1" dirty="0" smtClean="0"/>
              <a:t>Jarima </a:t>
            </a:r>
          </a:p>
          <a:p>
            <a:pPr marL="759143" lvl="1" indent="-457200">
              <a:buAutoNum type="arabicPeriod"/>
            </a:pPr>
            <a:r>
              <a:rPr lang="uz-Latn-UZ" b="1" dirty="0"/>
              <a:t>H</a:t>
            </a:r>
            <a:r>
              <a:rPr lang="uz-Latn-UZ" b="1" dirty="0" smtClean="0"/>
              <a:t>aqini to’lash sharti bilan olib qo’yish</a:t>
            </a:r>
          </a:p>
          <a:p>
            <a:pPr marL="759143" lvl="1" indent="-457200">
              <a:buAutoNum type="arabicPeriod"/>
            </a:pPr>
            <a:r>
              <a:rPr lang="uz-Latn-UZ" b="1" dirty="0" smtClean="0"/>
              <a:t>Musodara qilish</a:t>
            </a:r>
          </a:p>
          <a:p>
            <a:pPr marL="759143" lvl="1" indent="-457200">
              <a:buAutoNum type="arabicPeriod"/>
            </a:pPr>
            <a:r>
              <a:rPr lang="uz-Latn-UZ" b="1" dirty="0" smtClean="0"/>
              <a:t>Maxsus huquqdan mahrum qilish</a:t>
            </a:r>
          </a:p>
          <a:p>
            <a:pPr marL="759143" lvl="1" indent="-457200">
              <a:buAutoNum type="arabicPeriod"/>
            </a:pPr>
            <a:r>
              <a:rPr lang="uz-Latn-UZ" b="1" dirty="0" smtClean="0"/>
              <a:t>Ma’muriy qamoqqa olish.</a:t>
            </a:r>
          </a:p>
          <a:p>
            <a:pPr marL="301943" lvl="1" indent="0">
              <a:buNone/>
            </a:pPr>
            <a:r>
              <a:rPr lang="uz-Latn-UZ" dirty="0"/>
              <a:t>	</a:t>
            </a:r>
            <a:r>
              <a:rPr lang="uz-Latn-UZ" dirty="0" smtClean="0"/>
              <a:t>Ma’muriy huquqda, shuningdek, </a:t>
            </a:r>
            <a:r>
              <a:rPr lang="uz-Latn-UZ" b="1" dirty="0" smtClean="0"/>
              <a:t>ma’muriy tutib turish</a:t>
            </a:r>
            <a:r>
              <a:rPr lang="uz-Latn-UZ" dirty="0" smtClean="0"/>
              <a:t> deb atalgan tadbiriy chora ham mavjud. odatda jinoyat sodir etganlikda gumon qilinayotgan shaxslar yoki vaziyat taqozosi bilan u yoki bu g’ayri huquqiy kirdikorlarga aralashib qolganlar ma’muriy tutib turishga mustahiq etiladi.</a:t>
            </a:r>
          </a:p>
          <a:p>
            <a:pPr marL="759143" lvl="1" indent="-457200">
              <a:buAutoNum type="arabicPeriod"/>
            </a:pPr>
            <a:endParaRPr lang="ru-RU" dirty="0"/>
          </a:p>
        </p:txBody>
      </p:sp>
    </p:spTree>
    <p:extLst>
      <p:ext uri="{BB962C8B-B14F-4D97-AF65-F5344CB8AC3E}">
        <p14:creationId xmlns:p14="http://schemas.microsoft.com/office/powerpoint/2010/main" xmlns="" val="278089308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Effect transition="in" filter="fade">
                                      <p:cBhvr>
                                        <p:cTn id="34" dur="1000"/>
                                        <p:tgtEl>
                                          <p:spTgt spid="2">
                                            <p:txEl>
                                              <p:pRg st="5" end="5"/>
                                            </p:txEl>
                                          </p:spTgt>
                                        </p:tgtEl>
                                      </p:cBhvr>
                                    </p:animEffect>
                                    <p:anim calcmode="lin" valueType="num">
                                      <p:cBhvr>
                                        <p:cTn id="3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fade">
                                      <p:cBhvr>
                                        <p:cTn id="39" dur="1000"/>
                                        <p:tgtEl>
                                          <p:spTgt spid="2">
                                            <p:txEl>
                                              <p:pRg st="6" end="6"/>
                                            </p:txEl>
                                          </p:spTgt>
                                        </p:tgtEl>
                                      </p:cBhvr>
                                    </p:animEffect>
                                    <p:anim calcmode="lin" valueType="num">
                                      <p:cBhvr>
                                        <p:cTn id="4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fade">
                                      <p:cBhvr>
                                        <p:cTn id="44" dur="1000"/>
                                        <p:tgtEl>
                                          <p:spTgt spid="2">
                                            <p:txEl>
                                              <p:pRg st="7" end="7"/>
                                            </p:txEl>
                                          </p:spTgt>
                                        </p:tgtEl>
                                      </p:cBhvr>
                                    </p:animEffect>
                                    <p:anim calcmode="lin" valueType="num">
                                      <p:cBhvr>
                                        <p:cTn id="4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Effect transition="in" filter="fade">
                                      <p:cBhvr>
                                        <p:cTn id="49" dur="1000"/>
                                        <p:tgtEl>
                                          <p:spTgt spid="2">
                                            <p:txEl>
                                              <p:pRg st="8" end="8"/>
                                            </p:txEl>
                                          </p:spTgt>
                                        </p:tgtEl>
                                      </p:cBhvr>
                                    </p:animEffect>
                                    <p:anim calcmode="lin" valueType="num">
                                      <p:cBhvr>
                                        <p:cTn id="50"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592" y="1844824"/>
            <a:ext cx="7408333" cy="3450696"/>
          </a:xfrm>
        </p:spPr>
        <p:txBody>
          <a:bodyPr/>
          <a:lstStyle/>
          <a:p>
            <a:pPr marL="0" indent="0" algn="ctr">
              <a:buNone/>
            </a:pPr>
            <a:endParaRPr lang="uz-Latn-UZ" dirty="0" smtClean="0"/>
          </a:p>
          <a:p>
            <a:pPr marL="0" indent="0" algn="ctr">
              <a:buNone/>
            </a:pPr>
            <a:endParaRPr lang="uz-Latn-UZ" dirty="0"/>
          </a:p>
          <a:p>
            <a:pPr marL="0" indent="0" algn="ctr">
              <a:buNone/>
            </a:pPr>
            <a:endParaRPr lang="ru-RU" sz="5400" dirty="0"/>
          </a:p>
        </p:txBody>
      </p:sp>
      <p:sp>
        <p:nvSpPr>
          <p:cNvPr id="4" name="Прямоугольник 3"/>
          <p:cNvSpPr/>
          <p:nvPr/>
        </p:nvSpPr>
        <p:spPr>
          <a:xfrm>
            <a:off x="74623" y="2967335"/>
            <a:ext cx="899477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Latn-UZ"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a:t>
            </a:r>
            <a:r>
              <a:rPr lang="uz-Latn-UZ"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’tiboringiz uchun tashakkur! </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1185478195"/>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4"/>
                                        </p:tgtEl>
                                      </p:cBhvr>
                                    </p:animEffect>
                                    <p:anim calcmode="lin" valueType="num">
                                      <p:cBhvr>
                                        <p:cTn id="7" dur="1000"/>
                                        <p:tgtEl>
                                          <p:spTgt spid="4"/>
                                        </p:tgtEl>
                                        <p:attrNameLst>
                                          <p:attrName>ppt_x</p:attrName>
                                        </p:attrNameLst>
                                      </p:cBhvr>
                                      <p:tavLst>
                                        <p:tav tm="0">
                                          <p:val>
                                            <p:strVal val="ppt_x"/>
                                          </p:val>
                                        </p:tav>
                                        <p:tav tm="100000">
                                          <p:val>
                                            <p:strVal val="ppt_x"/>
                                          </p:val>
                                        </p:tav>
                                      </p:tavLst>
                                    </p:anim>
                                    <p:anim calcmode="lin" valueType="num">
                                      <p:cBhvr>
                                        <p:cTn id="8" dur="1000"/>
                                        <p:tgtEl>
                                          <p:spTgt spid="4"/>
                                        </p:tgtEl>
                                        <p:attrNameLst>
                                          <p:attrName>ppt_y</p:attrName>
                                        </p:attrNameLst>
                                      </p:cBhvr>
                                      <p:tavLst>
                                        <p:tav tm="0">
                                          <p:val>
                                            <p:strVal val="ppt_y"/>
                                          </p:val>
                                        </p:tav>
                                        <p:tav tm="100000">
                                          <p:val>
                                            <p:strVal val="ppt_y+.1"/>
                                          </p:val>
                                        </p:tav>
                                      </p:tavLst>
                                    </p:anim>
                                    <p:set>
                                      <p:cBhvr>
                                        <p:cTn id="9"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872067" y="548680"/>
            <a:ext cx="7948405" cy="5577483"/>
          </a:xfrm>
        </p:spPr>
        <p:txBody>
          <a:bodyPr>
            <a:normAutofit/>
          </a:bodyPr>
          <a:lstStyle/>
          <a:p>
            <a:pPr marL="0" indent="0">
              <a:buNone/>
            </a:pPr>
            <a:endParaRPr lang="uz-Latn-UZ" sz="2000" dirty="0">
              <a:latin typeface="Comic Sans MS" pitchFamily="66" charset="0"/>
            </a:endParaRPr>
          </a:p>
          <a:p>
            <a:pPr marL="0" indent="0" algn="just">
              <a:buNone/>
            </a:pPr>
            <a:r>
              <a:rPr lang="uz-Latn-UZ" sz="2000" dirty="0">
                <a:latin typeface="Comic Sans MS" pitchFamily="66" charset="0"/>
              </a:rPr>
              <a:t> </a:t>
            </a:r>
            <a:r>
              <a:rPr lang="uz-Latn-UZ" sz="2000" dirty="0" smtClean="0">
                <a:latin typeface="Comic Sans MS" pitchFamily="66" charset="0"/>
              </a:rPr>
              <a:t>   	</a:t>
            </a:r>
            <a:r>
              <a:rPr lang="uz-Latn-UZ" sz="2200" b="1" dirty="0" smtClean="0">
                <a:latin typeface="Garamond" pitchFamily="18" charset="0"/>
              </a:rPr>
              <a:t>Farg’ona politexnika instituti </a:t>
            </a:r>
          </a:p>
          <a:p>
            <a:pPr marL="0" indent="0" algn="just">
              <a:buNone/>
            </a:pPr>
            <a:r>
              <a:rPr lang="uz-Latn-UZ" sz="2200" b="1" dirty="0" smtClean="0">
                <a:latin typeface="Garamond" pitchFamily="18" charset="0"/>
              </a:rPr>
              <a:t>   “Ishlab chiqarishda boshqaruv”</a:t>
            </a:r>
          </a:p>
          <a:p>
            <a:pPr marL="0" indent="0" algn="just">
              <a:buNone/>
            </a:pPr>
            <a:r>
              <a:rPr lang="uz-Latn-UZ" sz="2200" b="1" dirty="0" smtClean="0">
                <a:latin typeface="Garamond" pitchFamily="18" charset="0"/>
              </a:rPr>
              <a:t>   fakulteti 47-12 menejment </a:t>
            </a:r>
          </a:p>
          <a:p>
            <a:pPr marL="0" indent="0" algn="just">
              <a:buNone/>
            </a:pPr>
            <a:r>
              <a:rPr lang="uz-Latn-UZ" sz="2200" b="1" dirty="0" smtClean="0">
                <a:latin typeface="Garamond" pitchFamily="18" charset="0"/>
              </a:rPr>
              <a:t>   guruhi talabasi </a:t>
            </a:r>
          </a:p>
          <a:p>
            <a:pPr marL="0" indent="0" algn="just">
              <a:buNone/>
            </a:pPr>
            <a:r>
              <a:rPr lang="uz-Latn-UZ" sz="2200" b="1" dirty="0" smtClean="0">
                <a:latin typeface="Garamond" pitchFamily="18" charset="0"/>
              </a:rPr>
              <a:t>   Rasulov Dostonbekning </a:t>
            </a:r>
          </a:p>
          <a:p>
            <a:pPr marL="0" indent="0" algn="just">
              <a:buNone/>
            </a:pPr>
            <a:r>
              <a:rPr lang="uz-Latn-UZ" sz="2200" b="1" dirty="0" smtClean="0">
                <a:latin typeface="Garamond" pitchFamily="18" charset="0"/>
              </a:rPr>
              <a:t>   huquqshunoslik fanidan </a:t>
            </a:r>
          </a:p>
          <a:p>
            <a:pPr marL="0" indent="0" algn="just">
              <a:buNone/>
            </a:pPr>
            <a:r>
              <a:rPr lang="uz-Latn-UZ" sz="2200" b="1" dirty="0" smtClean="0">
                <a:latin typeface="Garamond" pitchFamily="18" charset="0"/>
              </a:rPr>
              <a:t>   “Ma’muriy huquq asoslari” mavzusida </a:t>
            </a:r>
          </a:p>
          <a:p>
            <a:pPr marL="0" indent="0" algn="just">
              <a:buNone/>
            </a:pPr>
            <a:r>
              <a:rPr lang="uz-Latn-UZ" sz="2200" b="1" dirty="0" smtClean="0">
                <a:latin typeface="Garamond" pitchFamily="18" charset="0"/>
              </a:rPr>
              <a:t>   </a:t>
            </a:r>
            <a:r>
              <a:rPr lang="uz-Latn-UZ" sz="2200" b="1" dirty="0" smtClean="0">
                <a:latin typeface="Garamond" pitchFamily="18" charset="0"/>
              </a:rPr>
              <a:t>tayyorlagan</a:t>
            </a:r>
            <a:endParaRPr lang="en-US" sz="2200" b="1" dirty="0" smtClean="0">
              <a:latin typeface="Garamond" pitchFamily="18" charset="0"/>
            </a:endParaRPr>
          </a:p>
          <a:p>
            <a:pPr marL="0" indent="0" algn="just">
              <a:buNone/>
            </a:pPr>
            <a:r>
              <a:rPr lang="en-US" sz="2200" b="1" dirty="0" err="1" smtClean="0">
                <a:latin typeface="Garamond" pitchFamily="18" charset="0"/>
              </a:rPr>
              <a:t>Z.N.Hatamova</a:t>
            </a:r>
            <a:r>
              <a:rPr lang="en-US" sz="2200" b="1" dirty="0" smtClean="0">
                <a:latin typeface="Garamond" pitchFamily="18" charset="0"/>
              </a:rPr>
              <a:t> </a:t>
            </a:r>
            <a:r>
              <a:rPr lang="en-US" sz="2200" b="1" dirty="0" err="1" smtClean="0">
                <a:latin typeface="Garamond" pitchFamily="18" charset="0"/>
              </a:rPr>
              <a:t>rahbarligida</a:t>
            </a:r>
            <a:endParaRPr lang="uz-Latn-UZ" sz="2200" b="1" dirty="0" smtClean="0">
              <a:latin typeface="Garamond" pitchFamily="18" charset="0"/>
            </a:endParaRPr>
          </a:p>
          <a:p>
            <a:pPr marL="0" indent="0">
              <a:buNone/>
            </a:pPr>
            <a:endParaRPr lang="uz-Latn-UZ"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endParaRPr>
          </a:p>
          <a:p>
            <a:pPr marL="0" indent="0" algn="ctr">
              <a:buNone/>
            </a:pPr>
            <a:r>
              <a:rPr lang="uz-Latn-UZ"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mic Sans MS" pitchFamily="66" charset="0"/>
              </a:rPr>
              <a:t>		</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ru-RU" sz="2000" dirty="0">
              <a:latin typeface="Comic Sans MS" pitchFamily="66" charset="0"/>
            </a:endParaRPr>
          </a:p>
        </p:txBody>
      </p:sp>
      <p:pic>
        <p:nvPicPr>
          <p:cNvPr id="1027" name="Picture 3" descr="C:\Documents and Settings\User\Рабочий стол\DSC0019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96136" y="1268760"/>
            <a:ext cx="2592288" cy="201622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Прямоугольник 5"/>
          <p:cNvSpPr/>
          <p:nvPr/>
        </p:nvSpPr>
        <p:spPr>
          <a:xfrm>
            <a:off x="1403648" y="4437112"/>
            <a:ext cx="7272808"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uz-Latn-UZ" sz="72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MUSTAQIL ISHI.</a:t>
            </a:r>
          </a:p>
        </p:txBody>
      </p:sp>
    </p:spTree>
    <p:extLst>
      <p:ext uri="{BB962C8B-B14F-4D97-AF65-F5344CB8AC3E}">
        <p14:creationId xmlns:p14="http://schemas.microsoft.com/office/powerpoint/2010/main" xmlns="" val="2862053691"/>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p:cTn id="19"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p:cTn id="25"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4" end="4"/>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p:cTn id="31"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5" end="5"/>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p:cTn id="37" dur="1000" fill="hold"/>
                                        <p:tgtEl>
                                          <p:spTgt spid="4">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4">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4">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4">
                                            <p:txEl>
                                              <p:pRg st="6" end="6"/>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p:cTn id="43" dur="1000" fill="hold"/>
                                        <p:tgtEl>
                                          <p:spTgt spid="4">
                                            <p:txEl>
                                              <p:pRg st="7" end="7"/>
                                            </p:txEl>
                                          </p:spTgt>
                                        </p:tgtEl>
                                        <p:attrNameLst>
                                          <p:attrName>ppt_w</p:attrName>
                                        </p:attrNameLst>
                                      </p:cBhvr>
                                      <p:tavLst>
                                        <p:tav tm="0">
                                          <p:val>
                                            <p:fltVal val="0"/>
                                          </p:val>
                                        </p:tav>
                                        <p:tav tm="100000">
                                          <p:val>
                                            <p:strVal val="#ppt_w"/>
                                          </p:val>
                                        </p:tav>
                                      </p:tavLst>
                                    </p:anim>
                                    <p:anim calcmode="lin" valueType="num">
                                      <p:cBhvr>
                                        <p:cTn id="44" dur="1000" fill="hold"/>
                                        <p:tgtEl>
                                          <p:spTgt spid="4">
                                            <p:txEl>
                                              <p:pRg st="7" end="7"/>
                                            </p:txEl>
                                          </p:spTgt>
                                        </p:tgtEl>
                                        <p:attrNameLst>
                                          <p:attrName>ppt_h</p:attrName>
                                        </p:attrNameLst>
                                      </p:cBhvr>
                                      <p:tavLst>
                                        <p:tav tm="0">
                                          <p:val>
                                            <p:fltVal val="0"/>
                                          </p:val>
                                        </p:tav>
                                        <p:tav tm="100000">
                                          <p:val>
                                            <p:strVal val="#ppt_h"/>
                                          </p:val>
                                        </p:tav>
                                      </p:tavLst>
                                    </p:anim>
                                    <p:anim calcmode="lin" valueType="num">
                                      <p:cBhvr>
                                        <p:cTn id="45" dur="1000" fill="hold"/>
                                        <p:tgtEl>
                                          <p:spTgt spid="4">
                                            <p:txEl>
                                              <p:pRg st="7" end="7"/>
                                            </p:txEl>
                                          </p:spTgt>
                                        </p:tgtEl>
                                        <p:attrNameLst>
                                          <p:attrName>style.rotation</p:attrName>
                                        </p:attrNameLst>
                                      </p:cBhvr>
                                      <p:tavLst>
                                        <p:tav tm="0">
                                          <p:val>
                                            <p:fltVal val="90"/>
                                          </p:val>
                                        </p:tav>
                                        <p:tav tm="100000">
                                          <p:val>
                                            <p:fltVal val="0"/>
                                          </p:val>
                                        </p:tav>
                                      </p:tavLst>
                                    </p:anim>
                                    <p:animEffect transition="in" filter="fade">
                                      <p:cBhvr>
                                        <p:cTn id="46" dur="1000"/>
                                        <p:tgtEl>
                                          <p:spTgt spid="4">
                                            <p:txEl>
                                              <p:pRg st="7" end="7"/>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p:cTn id="49" dur="10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0" dur="1000" fill="hold"/>
                                        <p:tgtEl>
                                          <p:spTgt spid="4">
                                            <p:txEl>
                                              <p:pRg st="8" end="8"/>
                                            </p:txEl>
                                          </p:spTgt>
                                        </p:tgtEl>
                                        <p:attrNameLst>
                                          <p:attrName>ppt_h</p:attrName>
                                        </p:attrNameLst>
                                      </p:cBhvr>
                                      <p:tavLst>
                                        <p:tav tm="0">
                                          <p:val>
                                            <p:fltVal val="0"/>
                                          </p:val>
                                        </p:tav>
                                        <p:tav tm="100000">
                                          <p:val>
                                            <p:strVal val="#ppt_h"/>
                                          </p:val>
                                        </p:tav>
                                      </p:tavLst>
                                    </p:anim>
                                    <p:anim calcmode="lin" valueType="num">
                                      <p:cBhvr>
                                        <p:cTn id="51" dur="1000" fill="hold"/>
                                        <p:tgtEl>
                                          <p:spTgt spid="4">
                                            <p:txEl>
                                              <p:pRg st="8" end="8"/>
                                            </p:txEl>
                                          </p:spTgt>
                                        </p:tgtEl>
                                        <p:attrNameLst>
                                          <p:attrName>style.rotation</p:attrName>
                                        </p:attrNameLst>
                                      </p:cBhvr>
                                      <p:tavLst>
                                        <p:tav tm="0">
                                          <p:val>
                                            <p:fltVal val="90"/>
                                          </p:val>
                                        </p:tav>
                                        <p:tav tm="100000">
                                          <p:val>
                                            <p:fltVal val="0"/>
                                          </p:val>
                                        </p:tav>
                                      </p:tavLst>
                                    </p:anim>
                                    <p:animEffect transition="in" filter="fade">
                                      <p:cBhvr>
                                        <p:cTn id="52" dur="1000"/>
                                        <p:tgtEl>
                                          <p:spTgt spid="4">
                                            <p:txEl>
                                              <p:pRg st="8" end="8"/>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4">
                                            <p:txEl>
                                              <p:pRg st="9" end="9"/>
                                            </p:txEl>
                                          </p:spTgt>
                                        </p:tgtEl>
                                        <p:attrNameLst>
                                          <p:attrName>style.visibility</p:attrName>
                                        </p:attrNameLst>
                                      </p:cBhvr>
                                      <p:to>
                                        <p:strVal val="visible"/>
                                      </p:to>
                                    </p:set>
                                    <p:anim calcmode="lin" valueType="num">
                                      <p:cBhvr>
                                        <p:cTn id="55" dur="1000" fill="hold"/>
                                        <p:tgtEl>
                                          <p:spTgt spid="4">
                                            <p:txEl>
                                              <p:pRg st="9" end="9"/>
                                            </p:txEl>
                                          </p:spTgt>
                                        </p:tgtEl>
                                        <p:attrNameLst>
                                          <p:attrName>ppt_w</p:attrName>
                                        </p:attrNameLst>
                                      </p:cBhvr>
                                      <p:tavLst>
                                        <p:tav tm="0">
                                          <p:val>
                                            <p:fltVal val="0"/>
                                          </p:val>
                                        </p:tav>
                                        <p:tav tm="100000">
                                          <p:val>
                                            <p:strVal val="#ppt_w"/>
                                          </p:val>
                                        </p:tav>
                                      </p:tavLst>
                                    </p:anim>
                                    <p:anim calcmode="lin" valueType="num">
                                      <p:cBhvr>
                                        <p:cTn id="56" dur="1000" fill="hold"/>
                                        <p:tgtEl>
                                          <p:spTgt spid="4">
                                            <p:txEl>
                                              <p:pRg st="9" end="9"/>
                                            </p:txEl>
                                          </p:spTgt>
                                        </p:tgtEl>
                                        <p:attrNameLst>
                                          <p:attrName>ppt_h</p:attrName>
                                        </p:attrNameLst>
                                      </p:cBhvr>
                                      <p:tavLst>
                                        <p:tav tm="0">
                                          <p:val>
                                            <p:fltVal val="0"/>
                                          </p:val>
                                        </p:tav>
                                        <p:tav tm="100000">
                                          <p:val>
                                            <p:strVal val="#ppt_h"/>
                                          </p:val>
                                        </p:tav>
                                      </p:tavLst>
                                    </p:anim>
                                    <p:anim calcmode="lin" valueType="num">
                                      <p:cBhvr>
                                        <p:cTn id="57" dur="1000" fill="hold"/>
                                        <p:tgtEl>
                                          <p:spTgt spid="4">
                                            <p:txEl>
                                              <p:pRg st="9" end="9"/>
                                            </p:txEl>
                                          </p:spTgt>
                                        </p:tgtEl>
                                        <p:attrNameLst>
                                          <p:attrName>style.rotation</p:attrName>
                                        </p:attrNameLst>
                                      </p:cBhvr>
                                      <p:tavLst>
                                        <p:tav tm="0">
                                          <p:val>
                                            <p:fltVal val="90"/>
                                          </p:val>
                                        </p:tav>
                                        <p:tav tm="100000">
                                          <p:val>
                                            <p:fltVal val="0"/>
                                          </p:val>
                                        </p:tav>
                                      </p:tavLst>
                                    </p:anim>
                                    <p:animEffect transition="in" filter="fade">
                                      <p:cBhvr>
                                        <p:cTn id="58" dur="1000"/>
                                        <p:tgtEl>
                                          <p:spTgt spid="4">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6"/>
                                        </p:tgtEl>
                                        <p:attrNameLst>
                                          <p:attrName>style.visibility</p:attrName>
                                        </p:attrNameLst>
                                      </p:cBhvr>
                                      <p:to>
                                        <p:strVal val="visible"/>
                                      </p:to>
                                    </p:set>
                                    <p:animEffect transition="in" filter="wipe(down)">
                                      <p:cBhvr>
                                        <p:cTn id="63" dur="580">
                                          <p:stCondLst>
                                            <p:cond delay="0"/>
                                          </p:stCondLst>
                                        </p:cTn>
                                        <p:tgtEl>
                                          <p:spTgt spid="6"/>
                                        </p:tgtEl>
                                      </p:cBhvr>
                                    </p:animEffect>
                                    <p:anim calcmode="lin" valueType="num">
                                      <p:cBhvr>
                                        <p:cTn id="6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9" dur="26">
                                          <p:stCondLst>
                                            <p:cond delay="650"/>
                                          </p:stCondLst>
                                        </p:cTn>
                                        <p:tgtEl>
                                          <p:spTgt spid="6"/>
                                        </p:tgtEl>
                                      </p:cBhvr>
                                      <p:to x="100000" y="60000"/>
                                    </p:animScale>
                                    <p:animScale>
                                      <p:cBhvr>
                                        <p:cTn id="70" dur="166" decel="50000">
                                          <p:stCondLst>
                                            <p:cond delay="676"/>
                                          </p:stCondLst>
                                        </p:cTn>
                                        <p:tgtEl>
                                          <p:spTgt spid="6"/>
                                        </p:tgtEl>
                                      </p:cBhvr>
                                      <p:to x="100000" y="100000"/>
                                    </p:animScale>
                                    <p:animScale>
                                      <p:cBhvr>
                                        <p:cTn id="71" dur="26">
                                          <p:stCondLst>
                                            <p:cond delay="1312"/>
                                          </p:stCondLst>
                                        </p:cTn>
                                        <p:tgtEl>
                                          <p:spTgt spid="6"/>
                                        </p:tgtEl>
                                      </p:cBhvr>
                                      <p:to x="100000" y="80000"/>
                                    </p:animScale>
                                    <p:animScale>
                                      <p:cBhvr>
                                        <p:cTn id="72" dur="166" decel="50000">
                                          <p:stCondLst>
                                            <p:cond delay="1338"/>
                                          </p:stCondLst>
                                        </p:cTn>
                                        <p:tgtEl>
                                          <p:spTgt spid="6"/>
                                        </p:tgtEl>
                                      </p:cBhvr>
                                      <p:to x="100000" y="100000"/>
                                    </p:animScale>
                                    <p:animScale>
                                      <p:cBhvr>
                                        <p:cTn id="73" dur="26">
                                          <p:stCondLst>
                                            <p:cond delay="1642"/>
                                          </p:stCondLst>
                                        </p:cTn>
                                        <p:tgtEl>
                                          <p:spTgt spid="6"/>
                                        </p:tgtEl>
                                      </p:cBhvr>
                                      <p:to x="100000" y="90000"/>
                                    </p:animScale>
                                    <p:animScale>
                                      <p:cBhvr>
                                        <p:cTn id="74" dur="166" decel="50000">
                                          <p:stCondLst>
                                            <p:cond delay="1668"/>
                                          </p:stCondLst>
                                        </p:cTn>
                                        <p:tgtEl>
                                          <p:spTgt spid="6"/>
                                        </p:tgtEl>
                                      </p:cBhvr>
                                      <p:to x="100000" y="100000"/>
                                    </p:animScale>
                                    <p:animScale>
                                      <p:cBhvr>
                                        <p:cTn id="75" dur="26">
                                          <p:stCondLst>
                                            <p:cond delay="1808"/>
                                          </p:stCondLst>
                                        </p:cTn>
                                        <p:tgtEl>
                                          <p:spTgt spid="6"/>
                                        </p:tgtEl>
                                      </p:cBhvr>
                                      <p:to x="100000" y="95000"/>
                                    </p:animScale>
                                    <p:animScale>
                                      <p:cBhvr>
                                        <p:cTn id="76" dur="166" decel="50000">
                                          <p:stCondLst>
                                            <p:cond delay="1834"/>
                                          </p:stCondLst>
                                        </p:cTn>
                                        <p:tgtEl>
                                          <p:spTgt spid="6"/>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14" presetClass="entr" presetSubtype="10" fill="hold" nodeType="clickEffect">
                                  <p:stCondLst>
                                    <p:cond delay="0"/>
                                  </p:stCondLst>
                                  <p:childTnLst>
                                    <p:set>
                                      <p:cBhvr>
                                        <p:cTn id="80" dur="1" fill="hold">
                                          <p:stCondLst>
                                            <p:cond delay="0"/>
                                          </p:stCondLst>
                                        </p:cTn>
                                        <p:tgtEl>
                                          <p:spTgt spid="1027"/>
                                        </p:tgtEl>
                                        <p:attrNameLst>
                                          <p:attrName>style.visibility</p:attrName>
                                        </p:attrNameLst>
                                      </p:cBhvr>
                                      <p:to>
                                        <p:strVal val="visible"/>
                                      </p:to>
                                    </p:set>
                                    <p:animEffect transition="in" filter="randombar(horizontal)">
                                      <p:cBhvr>
                                        <p:cTn id="81"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2348880"/>
            <a:ext cx="7408333" cy="3450696"/>
          </a:xfrm>
        </p:spPr>
        <p:txBody>
          <a:bodyPr>
            <a:normAutofit/>
          </a:bodyPr>
          <a:lstStyle/>
          <a:p>
            <a:r>
              <a:rPr lang="uz-Latn-UZ" dirty="0" smtClean="0"/>
              <a:t>1. Ma’muriy huquq tushunchasi,uning predmeti, manbalari, subyektlari va tamoyillari.</a:t>
            </a:r>
          </a:p>
          <a:p>
            <a:r>
              <a:rPr lang="uz-Latn-UZ" dirty="0" smtClean="0"/>
              <a:t>2. Ma’muriy-huquqiy normalar turlari va ularning o’ziga xos xususiyatlari.</a:t>
            </a:r>
          </a:p>
          <a:p>
            <a:r>
              <a:rPr lang="uz-Latn-UZ" dirty="0" smtClean="0"/>
              <a:t>3. Ma’muriy javobgarlik tushunchasi va ma’muriy jazo turlari.</a:t>
            </a:r>
          </a:p>
          <a:p>
            <a:endParaRPr lang="uz-Latn-UZ" dirty="0" smtClean="0"/>
          </a:p>
          <a:p>
            <a:endParaRPr lang="uz-Latn-UZ" dirty="0" smtClean="0"/>
          </a:p>
          <a:p>
            <a:endParaRPr lang="uz-Latn-UZ" dirty="0" smtClean="0"/>
          </a:p>
          <a:p>
            <a:endParaRPr lang="uz-Latn-UZ" dirty="0" smtClean="0"/>
          </a:p>
          <a:p>
            <a:endParaRPr lang="uz-Latn-UZ" dirty="0" smtClean="0"/>
          </a:p>
          <a:p>
            <a:endParaRPr lang="ru-RU" dirty="0"/>
          </a:p>
        </p:txBody>
      </p:sp>
      <p:sp>
        <p:nvSpPr>
          <p:cNvPr id="2" name="Заголовок 1"/>
          <p:cNvSpPr>
            <a:spLocks noGrp="1"/>
          </p:cNvSpPr>
          <p:nvPr>
            <p:ph type="title"/>
          </p:nvPr>
        </p:nvSpPr>
        <p:spPr>
          <a:xfrm>
            <a:off x="323528" y="908720"/>
            <a:ext cx="8229600" cy="1252728"/>
          </a:xfrm>
        </p:spPr>
        <p:txBody>
          <a:bodyPr>
            <a:normAutofit fontScale="90000"/>
          </a:bodyPr>
          <a:lstStyle/>
          <a:p>
            <a:r>
              <a:rPr lang="uz-Latn-UZ" dirty="0" smtClean="0"/>
              <a:t>Reja:</a:t>
            </a:r>
            <a:br>
              <a:rPr lang="uz-Latn-UZ" dirty="0" smtClean="0"/>
            </a:br>
            <a:endParaRPr lang="ru-RU" dirty="0"/>
          </a:p>
        </p:txBody>
      </p:sp>
    </p:spTree>
    <p:extLst>
      <p:ext uri="{BB962C8B-B14F-4D97-AF65-F5344CB8AC3E}">
        <p14:creationId xmlns:p14="http://schemas.microsoft.com/office/powerpoint/2010/main" xmlns="" val="32074343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29600" cy="4968552"/>
          </a:xfrm>
        </p:spPr>
        <p:txBody>
          <a:bodyPr>
            <a:noAutofit/>
          </a:bodyPr>
          <a:lstStyle/>
          <a:p>
            <a:pPr marL="137160" indent="0">
              <a:buNone/>
            </a:pPr>
            <a:r>
              <a:rPr lang="uz-Latn-UZ" sz="2400" dirty="0" smtClean="0"/>
              <a:t>	</a:t>
            </a:r>
            <a:r>
              <a:rPr lang="uz-Latn-UZ" sz="2800" dirty="0" smtClean="0"/>
              <a:t>Keling avvalo </a:t>
            </a:r>
            <a:r>
              <a:rPr lang="uz-Latn-UZ" sz="2800" b="1" dirty="0" smtClean="0"/>
              <a:t>“ma’muriy” </a:t>
            </a:r>
            <a:r>
              <a:rPr lang="uz-Latn-UZ" sz="2800" dirty="0" smtClean="0"/>
              <a:t>so’ziga to’xtalib o’tsak. Bu so’z lotincha </a:t>
            </a:r>
            <a:r>
              <a:rPr lang="uz-Latn-UZ" sz="2800" i="1" dirty="0" smtClean="0"/>
              <a:t>“administratio” </a:t>
            </a:r>
            <a:r>
              <a:rPr lang="uz-Latn-UZ" sz="2800" dirty="0" smtClean="0"/>
              <a:t>so’zidan olingan bo’lib, </a:t>
            </a:r>
            <a:r>
              <a:rPr lang="uz-Latn-UZ" sz="2800" b="1" dirty="0" smtClean="0"/>
              <a:t>“boshqaruv” </a:t>
            </a:r>
            <a:r>
              <a:rPr lang="uz-Latn-UZ" sz="2800" dirty="0" smtClean="0"/>
              <a:t>degan ma’noni anglatadi. Xo’sh, boshqaruv o’zi nima? Har qanday boshqaruv jamiyatda yuzaga keladigan turli munosabatlarni tartibga solishga qaratilgan bo’ladi. Jamiyatda mavjud bo’lgan boshqaruv ijtimoiy boshqaruv hisoblanib, davlat boshqaruvi uning asosiy turlaridan biri sanaladi.</a:t>
            </a:r>
            <a:r>
              <a:rPr lang="uz-Latn-UZ" sz="2800" b="1" dirty="0" smtClean="0">
                <a:latin typeface="Garamond" pitchFamily="18" charset="0"/>
              </a:rPr>
              <a:t> </a:t>
            </a:r>
            <a:r>
              <a:rPr lang="uz-Latn-UZ" sz="2800" b="1" u="sng" dirty="0" smtClean="0">
                <a:effectLst>
                  <a:outerShdw blurRad="38100" dist="38100" dir="2700000" algn="tl">
                    <a:srgbClr val="000000">
                      <a:alpha val="43137"/>
                    </a:srgbClr>
                  </a:outerShdw>
                </a:effectLst>
                <a:latin typeface="Garamond" pitchFamily="18" charset="0"/>
              </a:rPr>
              <a:t>Ma’muriy huquq davlat boshqaruvi bilan bog’liq bo’lgan munosabatlarni tartibga soladi.</a:t>
            </a:r>
            <a:r>
              <a:rPr lang="uz-Latn-UZ" sz="2800" u="sng" dirty="0" smtClean="0">
                <a:effectLst>
                  <a:outerShdw blurRad="38100" dist="38100" dir="2700000" algn="tl">
                    <a:srgbClr val="000000">
                      <a:alpha val="43137"/>
                    </a:srgbClr>
                  </a:outerShdw>
                </a:effectLst>
              </a:rPr>
              <a:t> </a:t>
            </a:r>
          </a:p>
          <a:p>
            <a:pPr marL="137160" indent="0">
              <a:buNone/>
            </a:pPr>
            <a:r>
              <a:rPr lang="uz-Latn-UZ" sz="2800" dirty="0">
                <a:effectLst>
                  <a:outerShdw blurRad="38100" dist="38100" dir="2700000" algn="tl">
                    <a:srgbClr val="000000">
                      <a:alpha val="43137"/>
                    </a:srgbClr>
                  </a:outerShdw>
                </a:effectLst>
              </a:rPr>
              <a:t>	</a:t>
            </a:r>
            <a:endParaRPr lang="uz-Latn-UZ" sz="2800" b="1" dirty="0" smtClean="0">
              <a:latin typeface="Calibri" pitchFamily="34" charset="0"/>
              <a:cs typeface="Calibri" pitchFamily="34" charset="0"/>
            </a:endParaRPr>
          </a:p>
        </p:txBody>
      </p:sp>
    </p:spTree>
    <p:extLst>
      <p:ext uri="{BB962C8B-B14F-4D97-AF65-F5344CB8AC3E}">
        <p14:creationId xmlns:p14="http://schemas.microsoft.com/office/powerpoint/2010/main" xmlns="" val="1428057325"/>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8" y="620688"/>
            <a:ext cx="7804389" cy="5505475"/>
          </a:xfrm>
        </p:spPr>
        <p:txBody>
          <a:bodyPr/>
          <a:lstStyle/>
          <a:p>
            <a:pPr marL="0" indent="0">
              <a:buNone/>
            </a:pPr>
            <a:endParaRPr lang="uz-Latn-UZ" b="1" dirty="0" smtClean="0">
              <a:latin typeface="Algerian" pitchFamily="82" charset="0"/>
            </a:endParaRPr>
          </a:p>
          <a:p>
            <a:pPr marL="0" indent="0">
              <a:buNone/>
            </a:pPr>
            <a:r>
              <a:rPr lang="uz-Latn-UZ" b="1" dirty="0" smtClean="0">
                <a:latin typeface="Algerian" pitchFamily="82" charset="0"/>
              </a:rPr>
              <a:t>MA’MURIY HUQUQNNG PREDMETI</a:t>
            </a:r>
          </a:p>
          <a:p>
            <a:pPr marL="0" indent="0">
              <a:buNone/>
            </a:pPr>
            <a:r>
              <a:rPr lang="uz-Latn-UZ" b="1" dirty="0" smtClean="0"/>
              <a:t>	</a:t>
            </a:r>
            <a:r>
              <a:rPr lang="uz-Latn-UZ" sz="2000" dirty="0" smtClean="0"/>
              <a:t>Davlat boshqaruvini tashkil etish va amalga oshirish jarayonida yuzaga keladigan ijtimoiy munosabatlar tashkil etadi. Bu munosabatlarni biz ushbu guruhlarga bo’lishimiz mumkin:</a:t>
            </a:r>
          </a:p>
          <a:p>
            <a:pPr marL="0" indent="0">
              <a:buNone/>
            </a:pPr>
            <a:r>
              <a:rPr lang="uz-Latn-UZ" sz="2000" b="1" dirty="0" smtClean="0"/>
              <a:t>•</a:t>
            </a:r>
            <a:r>
              <a:rPr lang="uz-Latn-UZ" sz="2000" dirty="0" smtClean="0"/>
              <a:t> tashkiliy jihatdan bir-biriga bo’y sunadigan davlat      organlario’rtasidagi munosabatlar, masalan, O’zbekiston Respublikasi Vazirlar Mahkamasi bilan vazirliklar o’rtasidagi yoki vazirlik bilan uning quyi boshqarma va bo’limlari o’rtasidagi munosabatlar;</a:t>
            </a:r>
          </a:p>
          <a:p>
            <a:pPr marL="0" indent="0">
              <a:buNone/>
            </a:pPr>
            <a:r>
              <a:rPr lang="uz-Latn-UZ" sz="2000" b="1" dirty="0" smtClean="0"/>
              <a:t>• </a:t>
            </a:r>
            <a:r>
              <a:rPr lang="uz-Latn-UZ" sz="2000" dirty="0" smtClean="0"/>
              <a:t>bir-biriga bo’y sunmaydigan davlat organlari o’rtasidagi munosabatlar, masalan, ikki vazirlik o’rtasidagi munosabatlar;</a:t>
            </a:r>
          </a:p>
          <a:p>
            <a:pPr marL="0" indent="0">
              <a:buNone/>
            </a:pPr>
            <a:r>
              <a:rPr lang="uz-Latn-UZ" sz="2000" dirty="0" smtClean="0"/>
              <a:t>• davlat organlari bilan korxona, muassasa va tashkilotlar o’rtasidagi munosabatlar;</a:t>
            </a:r>
          </a:p>
          <a:p>
            <a:pPr marL="0" indent="0">
              <a:buNone/>
            </a:pPr>
            <a:r>
              <a:rPr lang="uz-Latn-UZ" sz="2000" dirty="0" smtClean="0"/>
              <a:t>• davlat organlari bilan fuqarolar o’rtasidagi munosabatlar.</a:t>
            </a:r>
            <a:endParaRPr lang="ru-RU" sz="2000" dirty="0"/>
          </a:p>
        </p:txBody>
      </p:sp>
    </p:spTree>
    <p:extLst>
      <p:ext uri="{BB962C8B-B14F-4D97-AF65-F5344CB8AC3E}">
        <p14:creationId xmlns:p14="http://schemas.microsoft.com/office/powerpoint/2010/main" xmlns="" val="867176297"/>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 calcmode="lin" valueType="num">
                                      <p:cBhvr>
                                        <p:cTn id="12"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2">
                                            <p:txEl>
                                              <p:pRg st="2" end="2"/>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2">
                                            <p:txEl>
                                              <p:pRg st="3" end="3"/>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 calcmode="lin" valueType="num">
                                      <p:cBhvr>
                                        <p:cTn id="2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2">
                                            <p:txEl>
                                              <p:pRg st="4" end="4"/>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2">
                                            <p:txEl>
                                              <p:pRg st="5" end="5"/>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 calcmode="lin" valueType="num">
                                      <p:cBhvr>
                                        <p:cTn id="3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3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8" y="548680"/>
            <a:ext cx="7668840" cy="5577483"/>
          </a:xfrm>
        </p:spPr>
        <p:txBody>
          <a:bodyPr>
            <a:normAutofit fontScale="92500"/>
          </a:bodyPr>
          <a:lstStyle/>
          <a:p>
            <a:pPr marL="0" indent="0">
              <a:buNone/>
            </a:pPr>
            <a:r>
              <a:rPr lang="uz-Latn-UZ" b="1" dirty="0" smtClean="0">
                <a:latin typeface="Algerian" pitchFamily="82" charset="0"/>
              </a:rPr>
              <a:t>MA’MURIY HUQUQ MANBALARI:</a:t>
            </a:r>
          </a:p>
          <a:p>
            <a:endParaRPr lang="uz-Latn-UZ" dirty="0" smtClean="0">
              <a:latin typeface="Calibri" pitchFamily="34" charset="0"/>
              <a:ea typeface="Cambria Math" pitchFamily="18" charset="0"/>
              <a:cs typeface="Calibri" pitchFamily="34" charset="0"/>
            </a:endParaRPr>
          </a:p>
          <a:p>
            <a:r>
              <a:rPr lang="uz-Latn-UZ" dirty="0" smtClean="0">
                <a:latin typeface="Calibri" pitchFamily="34" charset="0"/>
                <a:ea typeface="Cambria Math" pitchFamily="18" charset="0"/>
                <a:cs typeface="Calibri" pitchFamily="34" charset="0"/>
              </a:rPr>
              <a:t>1. O’zbekiston Respublikasi Konstitutsiyasi. </a:t>
            </a:r>
          </a:p>
          <a:p>
            <a:r>
              <a:rPr lang="uz-Latn-UZ" dirty="0" smtClean="0">
                <a:latin typeface="Calibri" pitchFamily="34" charset="0"/>
                <a:ea typeface="Cambria Math" pitchFamily="18" charset="0"/>
                <a:cs typeface="Calibri" pitchFamily="34" charset="0"/>
              </a:rPr>
              <a:t>2. Ma’muriy-huquqiy normalarni o’zida aks etgan qonunlar.</a:t>
            </a:r>
          </a:p>
          <a:p>
            <a:r>
              <a:rPr lang="uz-Latn-UZ" dirty="0" smtClean="0">
                <a:latin typeface="Calibri" pitchFamily="34" charset="0"/>
                <a:ea typeface="Cambria Math" pitchFamily="18" charset="0"/>
                <a:cs typeface="Calibri" pitchFamily="34" charset="0"/>
              </a:rPr>
              <a:t>3.</a:t>
            </a:r>
            <a:r>
              <a:rPr lang="ru-RU" dirty="0" smtClean="0">
                <a:latin typeface="Calibri" pitchFamily="34" charset="0"/>
                <a:ea typeface="Cambria Math" pitchFamily="18" charset="0"/>
                <a:cs typeface="Calibri" pitchFamily="34" charset="0"/>
              </a:rPr>
              <a:t> </a:t>
            </a:r>
            <a:r>
              <a:rPr lang="uz-Latn-UZ" dirty="0" smtClean="0">
                <a:latin typeface="Calibri" pitchFamily="34" charset="0"/>
                <a:ea typeface="Cambria Math" pitchFamily="18" charset="0"/>
                <a:cs typeface="Calibri" pitchFamily="34" charset="0"/>
              </a:rPr>
              <a:t>O’zbekiston Respublikasi Prezidentining ma’muriy boshqarish predmetiga taaluqli farmonlari.</a:t>
            </a:r>
          </a:p>
          <a:p>
            <a:r>
              <a:rPr lang="uz-Latn-UZ" dirty="0" smtClean="0">
                <a:latin typeface="Calibri" pitchFamily="34" charset="0"/>
                <a:ea typeface="Cambria Math" pitchFamily="18" charset="0"/>
                <a:cs typeface="Calibri" pitchFamily="34" charset="0"/>
              </a:rPr>
              <a:t>4. </a:t>
            </a:r>
            <a:r>
              <a:rPr lang="uz-Latn-UZ" dirty="0">
                <a:latin typeface="Calibri" pitchFamily="34" charset="0"/>
                <a:ea typeface="Cambria Math" pitchFamily="18" charset="0"/>
                <a:cs typeface="Calibri" pitchFamily="34" charset="0"/>
              </a:rPr>
              <a:t>O’zbekiston </a:t>
            </a:r>
            <a:r>
              <a:rPr lang="uz-Latn-UZ" dirty="0" smtClean="0">
                <a:latin typeface="Calibri" pitchFamily="34" charset="0"/>
                <a:ea typeface="Cambria Math" pitchFamily="18" charset="0"/>
                <a:cs typeface="Calibri" pitchFamily="34" charset="0"/>
              </a:rPr>
              <a:t>Respublikasi davlat boshqaruvi masalalariga doir qarorolari.</a:t>
            </a:r>
          </a:p>
          <a:p>
            <a:r>
              <a:rPr lang="uz-Latn-UZ" dirty="0" smtClean="0">
                <a:latin typeface="Calibri" pitchFamily="34" charset="0"/>
                <a:ea typeface="Cambria Math" pitchFamily="18" charset="0"/>
                <a:cs typeface="Calibri" pitchFamily="34" charset="0"/>
              </a:rPr>
              <a:t>5. </a:t>
            </a:r>
            <a:r>
              <a:rPr lang="uz-Latn-UZ" dirty="0">
                <a:latin typeface="Calibri" pitchFamily="34" charset="0"/>
                <a:ea typeface="Cambria Math" pitchFamily="18" charset="0"/>
                <a:cs typeface="Calibri" pitchFamily="34" charset="0"/>
              </a:rPr>
              <a:t>O’zbekiston </a:t>
            </a:r>
            <a:r>
              <a:rPr lang="uz-Latn-UZ" dirty="0" smtClean="0">
                <a:latin typeface="Calibri" pitchFamily="34" charset="0"/>
                <a:ea typeface="Cambria Math" pitchFamily="18" charset="0"/>
                <a:cs typeface="Calibri" pitchFamily="34" charset="0"/>
              </a:rPr>
              <a:t>Respublikasining qonunlar majmualari, ya’ni </a:t>
            </a:r>
            <a:r>
              <a:rPr lang="uz-Latn-UZ" dirty="0">
                <a:latin typeface="Calibri" pitchFamily="34" charset="0"/>
                <a:ea typeface="Cambria Math" pitchFamily="18" charset="0"/>
                <a:cs typeface="Calibri" pitchFamily="34" charset="0"/>
              </a:rPr>
              <a:t>O’zbekiston </a:t>
            </a:r>
            <a:r>
              <a:rPr lang="uz-Latn-UZ" dirty="0" smtClean="0">
                <a:latin typeface="Calibri" pitchFamily="34" charset="0"/>
                <a:ea typeface="Cambria Math" pitchFamily="18" charset="0"/>
                <a:cs typeface="Calibri" pitchFamily="34" charset="0"/>
              </a:rPr>
              <a:t>Respublikasining Ma’muriy javobgarlik to’g’risidagi kodeksi, Soliq kodeksi, Bojxona kodeksi.</a:t>
            </a:r>
          </a:p>
          <a:p>
            <a:r>
              <a:rPr lang="uz-Latn-UZ" dirty="0" smtClean="0">
                <a:latin typeface="Calibri" pitchFamily="34" charset="0"/>
                <a:ea typeface="Cambria Math" pitchFamily="18" charset="0"/>
                <a:cs typeface="Calibri" pitchFamily="34" charset="0"/>
              </a:rPr>
              <a:t>6. Vazirliklar va idoralarning buyruq va qarorlari.</a:t>
            </a:r>
          </a:p>
          <a:p>
            <a:r>
              <a:rPr lang="uz-Latn-UZ" dirty="0" smtClean="0">
                <a:latin typeface="Calibri" pitchFamily="34" charset="0"/>
                <a:ea typeface="Cambria Math" pitchFamily="18" charset="0"/>
                <a:cs typeface="Calibri" pitchFamily="34" charset="0"/>
              </a:rPr>
              <a:t>7. Mahalliy boshqaruv organlari(shahar va tuman hokimliklari)ning farmoyish va qarorlari.     </a:t>
            </a:r>
            <a:endParaRPr lang="ru-RU" dirty="0">
              <a:latin typeface="Calibri" pitchFamily="34" charset="0"/>
              <a:cs typeface="Calibri" pitchFamily="34" charset="0"/>
            </a:endParaRPr>
          </a:p>
        </p:txBody>
      </p:sp>
    </p:spTree>
    <p:extLst>
      <p:ext uri="{BB962C8B-B14F-4D97-AF65-F5344CB8AC3E}">
        <p14:creationId xmlns:p14="http://schemas.microsoft.com/office/powerpoint/2010/main" xmlns="" val="20539577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8" y="404664"/>
            <a:ext cx="7776864" cy="5904656"/>
          </a:xfrm>
        </p:spPr>
        <p:txBody>
          <a:bodyPr/>
          <a:lstStyle/>
          <a:p>
            <a:pPr lvl="1"/>
            <a:r>
              <a:rPr lang="uz-Latn-UZ" sz="2000" dirty="0" smtClean="0">
                <a:latin typeface="Algerian" pitchFamily="82" charset="0"/>
              </a:rPr>
              <a:t>Ma’muriy huquq fanining subyektlari</a:t>
            </a:r>
          </a:p>
          <a:p>
            <a:pPr marL="301943" lvl="1" indent="0">
              <a:buNone/>
            </a:pPr>
            <a:r>
              <a:rPr lang="uz-Latn-UZ" sz="1800" dirty="0" smtClean="0">
                <a:latin typeface="Calibri" pitchFamily="34" charset="0"/>
                <a:cs typeface="Calibri" pitchFamily="34" charset="0"/>
              </a:rPr>
              <a:t>Ma’muriy huquq fanida subyektlar 3 guruhga bo’linadi: </a:t>
            </a:r>
          </a:p>
          <a:p>
            <a:pPr marL="301943" lvl="1" indent="0">
              <a:buNone/>
            </a:pPr>
            <a:r>
              <a:rPr lang="uz-Latn-UZ" sz="1800" b="1" dirty="0" smtClean="0">
                <a:latin typeface="Calibri" pitchFamily="34" charset="0"/>
                <a:cs typeface="Calibri" pitchFamily="34" charset="0"/>
              </a:rPr>
              <a:t>1. Ma’muriy huquq subyekti. </a:t>
            </a:r>
            <a:r>
              <a:rPr lang="uz-Latn-UZ" sz="1800" dirty="0" smtClean="0">
                <a:latin typeface="Calibri" pitchFamily="34" charset="0"/>
                <a:cs typeface="Calibri" pitchFamily="34" charset="0"/>
              </a:rPr>
              <a:t>Bu subyekt subyektiv huquq va majburiyatlarga ega bo’ladi. Ma’muriy huquq subyektiga:</a:t>
            </a:r>
            <a:r>
              <a:rPr lang="uz-Latn-UZ" sz="1800" b="1" dirty="0" smtClean="0">
                <a:latin typeface="Calibri" pitchFamily="34" charset="0"/>
                <a:cs typeface="Calibri" pitchFamily="34" charset="0"/>
              </a:rPr>
              <a:t> </a:t>
            </a:r>
          </a:p>
          <a:p>
            <a:pPr marL="301943" lvl="1" indent="0">
              <a:buNone/>
            </a:pPr>
            <a:r>
              <a:rPr lang="uz-Latn-UZ" sz="1800" dirty="0" smtClean="0">
                <a:latin typeface="Calibri" pitchFamily="34" charset="0"/>
                <a:cs typeface="Calibri" pitchFamily="34" charset="0"/>
              </a:rPr>
              <a:t>		- davlat boshqaruvi organlari</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	- davlat xizmatchilari</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	- jamoat birlashmalari</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	- fuqarolar</a:t>
            </a:r>
            <a:endParaRPr lang="uz-Latn-UZ" sz="1800" dirty="0">
              <a:latin typeface="Calibri" pitchFamily="34" charset="0"/>
              <a:cs typeface="Calibri" pitchFamily="34" charset="0"/>
            </a:endParaRPr>
          </a:p>
          <a:p>
            <a:pPr marL="301943" lvl="1" indent="0">
              <a:buNone/>
            </a:pPr>
            <a:r>
              <a:rPr lang="uz-Latn-UZ" sz="1800" b="1" dirty="0" smtClean="0">
                <a:latin typeface="Calibri" pitchFamily="34" charset="0"/>
                <a:cs typeface="Calibri" pitchFamily="34" charset="0"/>
              </a:rPr>
              <a:t>2. Ma’muriy-huquqiy munosabatlar subyekti. </a:t>
            </a:r>
            <a:r>
              <a:rPr lang="uz-Latn-UZ" sz="1800" dirty="0" smtClean="0">
                <a:latin typeface="Calibri" pitchFamily="34" charset="0"/>
                <a:cs typeface="Calibri" pitchFamily="34" charset="0"/>
              </a:rPr>
              <a:t>Bu konkret munosabatning konkret ishtirokchisi hisoblanadi.</a:t>
            </a:r>
            <a:r>
              <a:rPr lang="ru-RU" sz="1800" dirty="0" smtClean="0">
                <a:latin typeface="Calibri" pitchFamily="34" charset="0"/>
                <a:cs typeface="Calibri" pitchFamily="34" charset="0"/>
              </a:rPr>
              <a:t> </a:t>
            </a:r>
          </a:p>
          <a:p>
            <a:pPr marL="301943" lvl="1" indent="0">
              <a:buNone/>
            </a:pPr>
            <a:r>
              <a:rPr lang="ru-RU" sz="1800" b="1" dirty="0" smtClean="0">
                <a:latin typeface="Calibri" pitchFamily="34" charset="0"/>
                <a:cs typeface="Calibri" pitchFamily="34" charset="0"/>
              </a:rPr>
              <a:t>3</a:t>
            </a:r>
            <a:r>
              <a:rPr lang="uz-Latn-UZ" sz="1800" b="1" dirty="0" smtClean="0">
                <a:latin typeface="Calibri" pitchFamily="34" charset="0"/>
                <a:cs typeface="Calibri" pitchFamily="34" charset="0"/>
              </a:rPr>
              <a:t>. Boshqaruv subyekti. Ma’muriy huquqning asosiy tamoyillari:</a:t>
            </a:r>
          </a:p>
          <a:p>
            <a:pPr marL="301943" lvl="1" indent="0">
              <a:buNone/>
            </a:pPr>
            <a:r>
              <a:rPr lang="uz-Latn-UZ" sz="1800" b="1" dirty="0" smtClean="0">
                <a:latin typeface="Calibri" pitchFamily="34" charset="0"/>
                <a:cs typeface="Calibri" pitchFamily="34" charset="0"/>
              </a:rPr>
              <a:t>	</a:t>
            </a:r>
            <a:r>
              <a:rPr lang="uz-Latn-UZ" sz="1800" dirty="0" smtClean="0">
                <a:latin typeface="Calibri" pitchFamily="34" charset="0"/>
                <a:cs typeface="Calibri" pitchFamily="34" charset="0"/>
              </a:rPr>
              <a:t>1. qonuniylik, adolat</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2. davlat boshqaruvida fuqarolarning ishtiroki.</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3. fuqarolarning tengligi, erkinligi</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4. davlat boshqaruvida sohaviylik va hududiylikni hisobga olish</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5. vakolat doirasida javobgarlik</a:t>
            </a:r>
          </a:p>
          <a:p>
            <a:pPr marL="301943" lvl="1" indent="0">
              <a:buNone/>
            </a:pPr>
            <a:r>
              <a:rPr lang="uz-Latn-UZ" sz="1800" dirty="0">
                <a:latin typeface="Calibri" pitchFamily="34" charset="0"/>
                <a:cs typeface="Calibri" pitchFamily="34" charset="0"/>
              </a:rPr>
              <a:t>	</a:t>
            </a:r>
            <a:r>
              <a:rPr lang="uz-Latn-UZ" sz="1800" dirty="0" smtClean="0">
                <a:latin typeface="Calibri" pitchFamily="34" charset="0"/>
                <a:cs typeface="Calibri" pitchFamily="34" charset="0"/>
              </a:rPr>
              <a:t>6. davlat boshqaruvida jamoaviylik va hokazolardir.</a:t>
            </a:r>
            <a:endParaRPr lang="uz-Latn-UZ" sz="1800" dirty="0">
              <a:latin typeface="Calibri" pitchFamily="34" charset="0"/>
              <a:cs typeface="Calibri" pitchFamily="34" charset="0"/>
            </a:endParaRPr>
          </a:p>
        </p:txBody>
      </p:sp>
    </p:spTree>
    <p:extLst>
      <p:ext uri="{BB962C8B-B14F-4D97-AF65-F5344CB8AC3E}">
        <p14:creationId xmlns:p14="http://schemas.microsoft.com/office/powerpoint/2010/main" xmlns="" val="4170010175"/>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down)">
                                      <p:cBhvr>
                                        <p:cTn id="15" dur="500"/>
                                        <p:tgtEl>
                                          <p:spTgt spid="2">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wipe(down)">
                                      <p:cBhvr>
                                        <p:cTn id="18" dur="500"/>
                                        <p:tgtEl>
                                          <p:spTgt spid="2">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wipe(down)">
                                      <p:cBhvr>
                                        <p:cTn id="21" dur="500"/>
                                        <p:tgtEl>
                                          <p:spTgt spid="2">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wipe(down)">
                                      <p:cBhvr>
                                        <p:cTn id="24" dur="500"/>
                                        <p:tgtEl>
                                          <p:spTgt spid="2">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ipe(down)">
                                      <p:cBhvr>
                                        <p:cTn id="27" dur="500"/>
                                        <p:tgtEl>
                                          <p:spTgt spid="2">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wipe(down)">
                                      <p:cBhvr>
                                        <p:cTn id="30" dur="500"/>
                                        <p:tgtEl>
                                          <p:spTgt spid="2">
                                            <p:txEl>
                                              <p:pRg st="7" end="7"/>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wipe(down)">
                                      <p:cBhvr>
                                        <p:cTn id="33" dur="500"/>
                                        <p:tgtEl>
                                          <p:spTgt spid="2">
                                            <p:txEl>
                                              <p:pRg st="8" end="8"/>
                                            </p:txEl>
                                          </p:spTgt>
                                        </p:tgtEl>
                                      </p:cBhvr>
                                    </p:animEffect>
                                  </p:childTnLst>
                                </p:cTn>
                              </p:par>
                              <p:par>
                                <p:cTn id="34" presetID="22" presetClass="entr" presetSubtype="4" fill="hold" nodeType="withEffect">
                                  <p:stCondLst>
                                    <p:cond delay="0"/>
                                  </p:stCondLst>
                                  <p:childTnLst>
                                    <p:set>
                                      <p:cBhvr>
                                        <p:cTn id="35" dur="1" fill="hold">
                                          <p:stCondLst>
                                            <p:cond delay="0"/>
                                          </p:stCondLst>
                                        </p:cTn>
                                        <p:tgtEl>
                                          <p:spTgt spid="2">
                                            <p:txEl>
                                              <p:pRg st="9" end="9"/>
                                            </p:txEl>
                                          </p:spTgt>
                                        </p:tgtEl>
                                        <p:attrNameLst>
                                          <p:attrName>style.visibility</p:attrName>
                                        </p:attrNameLst>
                                      </p:cBhvr>
                                      <p:to>
                                        <p:strVal val="visible"/>
                                      </p:to>
                                    </p:set>
                                    <p:animEffect transition="in" filter="wipe(down)">
                                      <p:cBhvr>
                                        <p:cTn id="36" dur="500"/>
                                        <p:tgtEl>
                                          <p:spTgt spid="2">
                                            <p:txEl>
                                              <p:pRg st="9" end="9"/>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animEffect transition="in" filter="wipe(down)">
                                      <p:cBhvr>
                                        <p:cTn id="39" dur="500"/>
                                        <p:tgtEl>
                                          <p:spTgt spid="2">
                                            <p:txEl>
                                              <p:pRg st="10" end="10"/>
                                            </p:txEl>
                                          </p:spTgt>
                                        </p:tgtEl>
                                      </p:cBhvr>
                                    </p:animEffect>
                                  </p:childTnLst>
                                </p:cTn>
                              </p:par>
                              <p:par>
                                <p:cTn id="40" presetID="22" presetClass="entr" presetSubtype="4" fill="hold" nodeType="withEffect">
                                  <p:stCondLst>
                                    <p:cond delay="0"/>
                                  </p:stCondLst>
                                  <p:childTnLst>
                                    <p:set>
                                      <p:cBhvr>
                                        <p:cTn id="41" dur="1" fill="hold">
                                          <p:stCondLst>
                                            <p:cond delay="0"/>
                                          </p:stCondLst>
                                        </p:cTn>
                                        <p:tgtEl>
                                          <p:spTgt spid="2">
                                            <p:txEl>
                                              <p:pRg st="11" end="11"/>
                                            </p:txEl>
                                          </p:spTgt>
                                        </p:tgtEl>
                                        <p:attrNameLst>
                                          <p:attrName>style.visibility</p:attrName>
                                        </p:attrNameLst>
                                      </p:cBhvr>
                                      <p:to>
                                        <p:strVal val="visible"/>
                                      </p:to>
                                    </p:set>
                                    <p:animEffect transition="in" filter="wipe(down)">
                                      <p:cBhvr>
                                        <p:cTn id="42" dur="500"/>
                                        <p:tgtEl>
                                          <p:spTgt spid="2">
                                            <p:txEl>
                                              <p:pRg st="11" end="11"/>
                                            </p:txEl>
                                          </p:spTgt>
                                        </p:tgtEl>
                                      </p:cBhvr>
                                    </p:animEffect>
                                  </p:childTnLst>
                                </p:cTn>
                              </p:par>
                              <p:par>
                                <p:cTn id="43" presetID="22" presetClass="entr" presetSubtype="4" fill="hold" nodeType="withEffect">
                                  <p:stCondLst>
                                    <p:cond delay="0"/>
                                  </p:stCondLst>
                                  <p:childTnLst>
                                    <p:set>
                                      <p:cBhvr>
                                        <p:cTn id="44" dur="1" fill="hold">
                                          <p:stCondLst>
                                            <p:cond delay="0"/>
                                          </p:stCondLst>
                                        </p:cTn>
                                        <p:tgtEl>
                                          <p:spTgt spid="2">
                                            <p:txEl>
                                              <p:pRg st="12" end="12"/>
                                            </p:txEl>
                                          </p:spTgt>
                                        </p:tgtEl>
                                        <p:attrNameLst>
                                          <p:attrName>style.visibility</p:attrName>
                                        </p:attrNameLst>
                                      </p:cBhvr>
                                      <p:to>
                                        <p:strVal val="visible"/>
                                      </p:to>
                                    </p:set>
                                    <p:animEffect transition="in" filter="wipe(down)">
                                      <p:cBhvr>
                                        <p:cTn id="45" dur="500"/>
                                        <p:tgtEl>
                                          <p:spTgt spid="2">
                                            <p:txEl>
                                              <p:pRg st="12" end="12"/>
                                            </p:txEl>
                                          </p:spTgt>
                                        </p:tgtEl>
                                      </p:cBhvr>
                                    </p:animEffect>
                                  </p:childTnLst>
                                </p:cTn>
                              </p:par>
                              <p:par>
                                <p:cTn id="46" presetID="22" presetClass="entr" presetSubtype="4" fill="hold" nodeType="withEffect">
                                  <p:stCondLst>
                                    <p:cond delay="0"/>
                                  </p:stCondLst>
                                  <p:childTnLst>
                                    <p:set>
                                      <p:cBhvr>
                                        <p:cTn id="47" dur="1" fill="hold">
                                          <p:stCondLst>
                                            <p:cond delay="0"/>
                                          </p:stCondLst>
                                        </p:cTn>
                                        <p:tgtEl>
                                          <p:spTgt spid="2">
                                            <p:txEl>
                                              <p:pRg st="13" end="13"/>
                                            </p:txEl>
                                          </p:spTgt>
                                        </p:tgtEl>
                                        <p:attrNameLst>
                                          <p:attrName>style.visibility</p:attrName>
                                        </p:attrNameLst>
                                      </p:cBhvr>
                                      <p:to>
                                        <p:strVal val="visible"/>
                                      </p:to>
                                    </p:set>
                                    <p:animEffect transition="in" filter="wipe(down)">
                                      <p:cBhvr>
                                        <p:cTn id="48" dur="500"/>
                                        <p:tgtEl>
                                          <p:spTgt spid="2">
                                            <p:txEl>
                                              <p:pRg st="13" end="13"/>
                                            </p:txEl>
                                          </p:spTgt>
                                        </p:tgtEl>
                                      </p:cBhvr>
                                    </p:animEffect>
                                  </p:childTnLst>
                                </p:cTn>
                              </p:par>
                              <p:par>
                                <p:cTn id="49" presetID="22" presetClass="entr" presetSubtype="4" fill="hold" nodeType="withEffect">
                                  <p:stCondLst>
                                    <p:cond delay="0"/>
                                  </p:stCondLst>
                                  <p:childTnLst>
                                    <p:set>
                                      <p:cBhvr>
                                        <p:cTn id="50" dur="1" fill="hold">
                                          <p:stCondLst>
                                            <p:cond delay="0"/>
                                          </p:stCondLst>
                                        </p:cTn>
                                        <p:tgtEl>
                                          <p:spTgt spid="2">
                                            <p:txEl>
                                              <p:pRg st="14" end="14"/>
                                            </p:txEl>
                                          </p:spTgt>
                                        </p:tgtEl>
                                        <p:attrNameLst>
                                          <p:attrName>style.visibility</p:attrName>
                                        </p:attrNameLst>
                                      </p:cBhvr>
                                      <p:to>
                                        <p:strVal val="visible"/>
                                      </p:to>
                                    </p:set>
                                    <p:animEffect transition="in" filter="wipe(down)">
                                      <p:cBhvr>
                                        <p:cTn id="51" dur="500"/>
                                        <p:tgtEl>
                                          <p:spTgt spid="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8" y="548680"/>
            <a:ext cx="7776863" cy="5832648"/>
          </a:xfrm>
        </p:spPr>
        <p:txBody>
          <a:bodyPr>
            <a:normAutofit fontScale="92500" lnSpcReduction="10000"/>
          </a:bodyPr>
          <a:lstStyle/>
          <a:p>
            <a:r>
              <a:rPr lang="uz-Latn-UZ" dirty="0" smtClean="0">
                <a:latin typeface="Algerian" pitchFamily="82" charset="0"/>
              </a:rPr>
              <a:t>Ma’muriy-huquqiy normalar.</a:t>
            </a:r>
          </a:p>
          <a:p>
            <a:pPr marL="301943" lvl="1" indent="0">
              <a:buNone/>
            </a:pPr>
            <a:r>
              <a:rPr lang="uz-Latn-UZ" dirty="0">
                <a:latin typeface="Calibri" pitchFamily="34" charset="0"/>
                <a:cs typeface="Calibri" pitchFamily="34" charset="0"/>
              </a:rPr>
              <a:t>	</a:t>
            </a:r>
            <a:r>
              <a:rPr lang="uz-Latn-UZ" dirty="0" smtClean="0">
                <a:latin typeface="Calibri" pitchFamily="34" charset="0"/>
                <a:cs typeface="Calibri" pitchFamily="34" charset="0"/>
              </a:rPr>
              <a:t>Avvalambor “norma” o’zi nima? “norma” – “qoida” deganidir. </a:t>
            </a:r>
            <a:r>
              <a:rPr lang="uz-Latn-UZ" b="1" i="1" dirty="0" smtClean="0">
                <a:latin typeface="Calibri" pitchFamily="34" charset="0"/>
                <a:cs typeface="Calibri" pitchFamily="34" charset="0"/>
              </a:rPr>
              <a:t>Ma’muriy-huquqiy normalar esa davlat boshqaruvini tashkil etish va amalga oshirish jarayonini tartibga soluvchi qoidalardir.</a:t>
            </a:r>
            <a:r>
              <a:rPr lang="uz-Latn-UZ" dirty="0" smtClean="0">
                <a:latin typeface="Calibri" pitchFamily="34" charset="0"/>
                <a:cs typeface="Calibri" pitchFamily="34" charset="0"/>
              </a:rPr>
              <a:t> </a:t>
            </a:r>
            <a:endParaRPr lang="uz-Latn-UZ" dirty="0">
              <a:latin typeface="Calibri" pitchFamily="34" charset="0"/>
              <a:cs typeface="Calibri" pitchFamily="34" charset="0"/>
            </a:endParaRPr>
          </a:p>
          <a:p>
            <a:pPr marL="301943" lvl="1" indent="0">
              <a:buNone/>
            </a:pPr>
            <a:r>
              <a:rPr lang="uz-Latn-UZ" dirty="0" smtClean="0">
                <a:latin typeface="Calibri" pitchFamily="34" charset="0"/>
                <a:cs typeface="Calibri" pitchFamily="34" charset="0"/>
              </a:rPr>
              <a:t>	Ma’muriy-huquqiy normalarning turlari: </a:t>
            </a:r>
          </a:p>
          <a:p>
            <a:pPr marL="759143" lvl="1" indent="-457200">
              <a:buAutoNum type="arabicPeriod"/>
            </a:pPr>
            <a:r>
              <a:rPr lang="uz-Latn-UZ" dirty="0" smtClean="0">
                <a:latin typeface="Calibri" pitchFamily="34" charset="0"/>
                <a:cs typeface="Calibri" pitchFamily="34" charset="0"/>
              </a:rPr>
              <a:t>Maqsadli vazifasi bo’yicha: boshqaruvchi va ta’qiqlovchi normalar.</a:t>
            </a:r>
          </a:p>
          <a:p>
            <a:pPr marL="759143" lvl="1" indent="-457200">
              <a:buAutoNum type="arabicPeriod"/>
            </a:pPr>
            <a:r>
              <a:rPr lang="uz-Latn-UZ" dirty="0" smtClean="0">
                <a:latin typeface="Calibri" pitchFamily="34" charset="0"/>
                <a:cs typeface="Calibri" pitchFamily="34" charset="0"/>
              </a:rPr>
              <a:t>Ta’sir ko’rsatish usuli bo’yicha: majbutlovchi va ta’qiqlovchi normalar.</a:t>
            </a:r>
          </a:p>
          <a:p>
            <a:pPr marL="759143" lvl="1" indent="-457200">
              <a:buAutoNum type="arabicPeriod"/>
            </a:pPr>
            <a:r>
              <a:rPr lang="uz-Latn-UZ" dirty="0" smtClean="0">
                <a:latin typeface="Calibri" pitchFamily="34" charset="0"/>
                <a:cs typeface="Calibri" pitchFamily="34" charset="0"/>
              </a:rPr>
              <a:t>Amal qilish chegaralari bo’yicha: a) muayyan hududda amal qiluvchi normalar; b) faqat muayyan shaxslar doirasi uchun majburiy normalar; c) mahkamaning ichki normalari; d) umummajburiy normalar.</a:t>
            </a:r>
          </a:p>
          <a:p>
            <a:pPr marL="759143" lvl="1" indent="-457200">
              <a:buAutoNum type="arabicPeriod"/>
            </a:pPr>
            <a:r>
              <a:rPr lang="uz-Latn-UZ" dirty="0" smtClean="0">
                <a:latin typeface="Calibri" pitchFamily="34" charset="0"/>
                <a:cs typeface="Calibri" pitchFamily="34" charset="0"/>
              </a:rPr>
              <a:t>Yuridik kuchi bo’yicha: ko’proq yuridik kuchga ega bo’lgan normalar. Bu holatda ushbu normalarni qabul qiluvchi davlat hokimyati qonunchilik organiga bog’liq. Masalan viloyat organi tomonidan qabulqilingan me’yoriy-huquqiy hujjatlar Oliy Majlis qabul qilgan qonunlarga nisbatan kamroq yuridik kuchga ega bo’ladi.  </a:t>
            </a:r>
          </a:p>
          <a:p>
            <a:pPr marL="759143" lvl="1" indent="-457200">
              <a:buAutoNum type="arabicPeriod"/>
            </a:pPr>
            <a:endParaRPr lang="ru-RU" dirty="0">
              <a:latin typeface="Calibri" pitchFamily="34" charset="0"/>
              <a:cs typeface="Calibri" pitchFamily="34" charset="0"/>
            </a:endParaRPr>
          </a:p>
        </p:txBody>
      </p:sp>
    </p:spTree>
    <p:extLst>
      <p:ext uri="{BB962C8B-B14F-4D97-AF65-F5344CB8AC3E}">
        <p14:creationId xmlns:p14="http://schemas.microsoft.com/office/powerpoint/2010/main" xmlns="" val="949178683"/>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2">
                                            <p:txEl>
                                              <p:pRg st="0" end="0"/>
                                            </p:txEl>
                                          </p:spTgt>
                                        </p:tgtEl>
                                        <p:attrNameLst>
                                          <p:attrName>style.color</p:attrName>
                                        </p:attrNameLst>
                                      </p:cBhvr>
                                      <p:to>
                                        <a:schemeClr val="bg1"/>
                                      </p:to>
                                    </p:animClr>
                                    <p:animClr clrSpc="rgb" dir="cw">
                                      <p:cBhvr>
                                        <p:cTn id="7" dur="250" autoRev="1" fill="remove"/>
                                        <p:tgtEl>
                                          <p:spTgt spid="2">
                                            <p:txEl>
                                              <p:pRg st="0" end="0"/>
                                            </p:txEl>
                                          </p:spTgt>
                                        </p:tgtEl>
                                        <p:attrNameLst>
                                          <p:attrName>fillcolor</p:attrName>
                                        </p:attrNameLst>
                                      </p:cBhvr>
                                      <p:to>
                                        <a:schemeClr val="bg1"/>
                                      </p:to>
                                    </p:animClr>
                                    <p:set>
                                      <p:cBhvr>
                                        <p:cTn id="8" dur="250" autoRev="1" fill="remove"/>
                                        <p:tgtEl>
                                          <p:spTgt spid="2">
                                            <p:txEl>
                                              <p:pRg st="0" end="0"/>
                                            </p:txEl>
                                          </p:spTgt>
                                        </p:tgtEl>
                                        <p:attrNameLst>
                                          <p:attrName>fill.type</p:attrName>
                                        </p:attrNameLst>
                                      </p:cBhvr>
                                      <p:to>
                                        <p:strVal val="solid"/>
                                      </p:to>
                                    </p:set>
                                    <p:set>
                                      <p:cBhvr>
                                        <p:cTn id="9" dur="250" autoRev="1" fill="remove"/>
                                        <p:tgtEl>
                                          <p:spTgt spid="2">
                                            <p:txEl>
                                              <p:pRg st="0" end="0"/>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Rot by="120000">
                                      <p:cBhvr>
                                        <p:cTn id="13" dur="100" fill="hold">
                                          <p:stCondLst>
                                            <p:cond delay="0"/>
                                          </p:stCondLst>
                                        </p:cTn>
                                        <p:tgtEl>
                                          <p:spTgt spid="2">
                                            <p:txEl>
                                              <p:pRg st="1" end="1"/>
                                            </p:txEl>
                                          </p:spTgt>
                                        </p:tgtEl>
                                        <p:attrNameLst>
                                          <p:attrName>r</p:attrName>
                                        </p:attrNameLst>
                                      </p:cBhvr>
                                    </p:animRot>
                                    <p:animRot by="-240000">
                                      <p:cBhvr>
                                        <p:cTn id="14" dur="200" fill="hold">
                                          <p:stCondLst>
                                            <p:cond delay="200"/>
                                          </p:stCondLst>
                                        </p:cTn>
                                        <p:tgtEl>
                                          <p:spTgt spid="2">
                                            <p:txEl>
                                              <p:pRg st="1" end="1"/>
                                            </p:txEl>
                                          </p:spTgt>
                                        </p:tgtEl>
                                        <p:attrNameLst>
                                          <p:attrName>r</p:attrName>
                                        </p:attrNameLst>
                                      </p:cBhvr>
                                    </p:animRot>
                                    <p:animRot by="240000">
                                      <p:cBhvr>
                                        <p:cTn id="15" dur="200" fill="hold">
                                          <p:stCondLst>
                                            <p:cond delay="400"/>
                                          </p:stCondLst>
                                        </p:cTn>
                                        <p:tgtEl>
                                          <p:spTgt spid="2">
                                            <p:txEl>
                                              <p:pRg st="1" end="1"/>
                                            </p:txEl>
                                          </p:spTgt>
                                        </p:tgtEl>
                                        <p:attrNameLst>
                                          <p:attrName>r</p:attrName>
                                        </p:attrNameLst>
                                      </p:cBhvr>
                                    </p:animRot>
                                    <p:animRot by="-240000">
                                      <p:cBhvr>
                                        <p:cTn id="16" dur="200" fill="hold">
                                          <p:stCondLst>
                                            <p:cond delay="600"/>
                                          </p:stCondLst>
                                        </p:cTn>
                                        <p:tgtEl>
                                          <p:spTgt spid="2">
                                            <p:txEl>
                                              <p:pRg st="1" end="1"/>
                                            </p:txEl>
                                          </p:spTgt>
                                        </p:tgtEl>
                                        <p:attrNameLst>
                                          <p:attrName>r</p:attrName>
                                        </p:attrNameLst>
                                      </p:cBhvr>
                                    </p:animRot>
                                    <p:animRot by="120000">
                                      <p:cBhvr>
                                        <p:cTn id="17" dur="200" fill="hold">
                                          <p:stCondLst>
                                            <p:cond delay="800"/>
                                          </p:stCondLst>
                                        </p:cTn>
                                        <p:tgtEl>
                                          <p:spTgt spid="2">
                                            <p:txEl>
                                              <p:pRg st="1" end="1"/>
                                            </p:txEl>
                                          </p:spTgt>
                                        </p:tgtEl>
                                        <p:attrNameLst>
                                          <p:attrName>r</p:attrName>
                                        </p:attrNameLst>
                                      </p:cBhvr>
                                    </p:animRot>
                                  </p:childTnLst>
                                </p:cTn>
                              </p:par>
                              <p:par>
                                <p:cTn id="18" presetID="32" presetClass="emph" presetSubtype="0" fill="hold" nodeType="withEffect">
                                  <p:stCondLst>
                                    <p:cond delay="0"/>
                                  </p:stCondLst>
                                  <p:childTnLst>
                                    <p:animRot by="120000">
                                      <p:cBhvr>
                                        <p:cTn id="19" dur="100" fill="hold">
                                          <p:stCondLst>
                                            <p:cond delay="0"/>
                                          </p:stCondLst>
                                        </p:cTn>
                                        <p:tgtEl>
                                          <p:spTgt spid="2">
                                            <p:txEl>
                                              <p:pRg st="2" end="2"/>
                                            </p:txEl>
                                          </p:spTgt>
                                        </p:tgtEl>
                                        <p:attrNameLst>
                                          <p:attrName>r</p:attrName>
                                        </p:attrNameLst>
                                      </p:cBhvr>
                                    </p:animRot>
                                    <p:animRot by="-240000">
                                      <p:cBhvr>
                                        <p:cTn id="20" dur="200" fill="hold">
                                          <p:stCondLst>
                                            <p:cond delay="200"/>
                                          </p:stCondLst>
                                        </p:cTn>
                                        <p:tgtEl>
                                          <p:spTgt spid="2">
                                            <p:txEl>
                                              <p:pRg st="2" end="2"/>
                                            </p:txEl>
                                          </p:spTgt>
                                        </p:tgtEl>
                                        <p:attrNameLst>
                                          <p:attrName>r</p:attrName>
                                        </p:attrNameLst>
                                      </p:cBhvr>
                                    </p:animRot>
                                    <p:animRot by="240000">
                                      <p:cBhvr>
                                        <p:cTn id="21" dur="200" fill="hold">
                                          <p:stCondLst>
                                            <p:cond delay="400"/>
                                          </p:stCondLst>
                                        </p:cTn>
                                        <p:tgtEl>
                                          <p:spTgt spid="2">
                                            <p:txEl>
                                              <p:pRg st="2" end="2"/>
                                            </p:txEl>
                                          </p:spTgt>
                                        </p:tgtEl>
                                        <p:attrNameLst>
                                          <p:attrName>r</p:attrName>
                                        </p:attrNameLst>
                                      </p:cBhvr>
                                    </p:animRot>
                                    <p:animRot by="-240000">
                                      <p:cBhvr>
                                        <p:cTn id="22" dur="200" fill="hold">
                                          <p:stCondLst>
                                            <p:cond delay="600"/>
                                          </p:stCondLst>
                                        </p:cTn>
                                        <p:tgtEl>
                                          <p:spTgt spid="2">
                                            <p:txEl>
                                              <p:pRg st="2" end="2"/>
                                            </p:txEl>
                                          </p:spTgt>
                                        </p:tgtEl>
                                        <p:attrNameLst>
                                          <p:attrName>r</p:attrName>
                                        </p:attrNameLst>
                                      </p:cBhvr>
                                    </p:animRot>
                                    <p:animRot by="120000">
                                      <p:cBhvr>
                                        <p:cTn id="23" dur="200" fill="hold">
                                          <p:stCondLst>
                                            <p:cond delay="800"/>
                                          </p:stCondLst>
                                        </p:cTn>
                                        <p:tgtEl>
                                          <p:spTgt spid="2">
                                            <p:txEl>
                                              <p:pRg st="2" end="2"/>
                                            </p:txEl>
                                          </p:spTgt>
                                        </p:tgtEl>
                                        <p:attrNameLst>
                                          <p:attrName>r</p:attrName>
                                        </p:attrNameLst>
                                      </p:cBhvr>
                                    </p:animRot>
                                  </p:childTnLst>
                                </p:cTn>
                              </p:par>
                              <p:par>
                                <p:cTn id="24" presetID="32" presetClass="emph" presetSubtype="0" fill="hold" nodeType="withEffect">
                                  <p:stCondLst>
                                    <p:cond delay="0"/>
                                  </p:stCondLst>
                                  <p:childTnLst>
                                    <p:animRot by="120000">
                                      <p:cBhvr>
                                        <p:cTn id="25" dur="100" fill="hold">
                                          <p:stCondLst>
                                            <p:cond delay="0"/>
                                          </p:stCondLst>
                                        </p:cTn>
                                        <p:tgtEl>
                                          <p:spTgt spid="2">
                                            <p:txEl>
                                              <p:pRg st="3" end="3"/>
                                            </p:txEl>
                                          </p:spTgt>
                                        </p:tgtEl>
                                        <p:attrNameLst>
                                          <p:attrName>r</p:attrName>
                                        </p:attrNameLst>
                                      </p:cBhvr>
                                    </p:animRot>
                                    <p:animRot by="-240000">
                                      <p:cBhvr>
                                        <p:cTn id="26" dur="200" fill="hold">
                                          <p:stCondLst>
                                            <p:cond delay="200"/>
                                          </p:stCondLst>
                                        </p:cTn>
                                        <p:tgtEl>
                                          <p:spTgt spid="2">
                                            <p:txEl>
                                              <p:pRg st="3" end="3"/>
                                            </p:txEl>
                                          </p:spTgt>
                                        </p:tgtEl>
                                        <p:attrNameLst>
                                          <p:attrName>r</p:attrName>
                                        </p:attrNameLst>
                                      </p:cBhvr>
                                    </p:animRot>
                                    <p:animRot by="240000">
                                      <p:cBhvr>
                                        <p:cTn id="27" dur="200" fill="hold">
                                          <p:stCondLst>
                                            <p:cond delay="400"/>
                                          </p:stCondLst>
                                        </p:cTn>
                                        <p:tgtEl>
                                          <p:spTgt spid="2">
                                            <p:txEl>
                                              <p:pRg st="3" end="3"/>
                                            </p:txEl>
                                          </p:spTgt>
                                        </p:tgtEl>
                                        <p:attrNameLst>
                                          <p:attrName>r</p:attrName>
                                        </p:attrNameLst>
                                      </p:cBhvr>
                                    </p:animRot>
                                    <p:animRot by="-240000">
                                      <p:cBhvr>
                                        <p:cTn id="28" dur="200" fill="hold">
                                          <p:stCondLst>
                                            <p:cond delay="600"/>
                                          </p:stCondLst>
                                        </p:cTn>
                                        <p:tgtEl>
                                          <p:spTgt spid="2">
                                            <p:txEl>
                                              <p:pRg st="3" end="3"/>
                                            </p:txEl>
                                          </p:spTgt>
                                        </p:tgtEl>
                                        <p:attrNameLst>
                                          <p:attrName>r</p:attrName>
                                        </p:attrNameLst>
                                      </p:cBhvr>
                                    </p:animRot>
                                    <p:animRot by="120000">
                                      <p:cBhvr>
                                        <p:cTn id="29" dur="200" fill="hold">
                                          <p:stCondLst>
                                            <p:cond delay="800"/>
                                          </p:stCondLst>
                                        </p:cTn>
                                        <p:tgtEl>
                                          <p:spTgt spid="2">
                                            <p:txEl>
                                              <p:pRg st="3" end="3"/>
                                            </p:txEl>
                                          </p:spTgt>
                                        </p:tgtEl>
                                        <p:attrNameLst>
                                          <p:attrName>r</p:attrName>
                                        </p:attrNameLst>
                                      </p:cBhvr>
                                    </p:animRot>
                                  </p:childTnLst>
                                </p:cTn>
                              </p:par>
                              <p:par>
                                <p:cTn id="30" presetID="32" presetClass="emph" presetSubtype="0" fill="hold" nodeType="withEffect">
                                  <p:stCondLst>
                                    <p:cond delay="0"/>
                                  </p:stCondLst>
                                  <p:childTnLst>
                                    <p:animRot by="120000">
                                      <p:cBhvr>
                                        <p:cTn id="31" dur="100" fill="hold">
                                          <p:stCondLst>
                                            <p:cond delay="0"/>
                                          </p:stCondLst>
                                        </p:cTn>
                                        <p:tgtEl>
                                          <p:spTgt spid="2">
                                            <p:txEl>
                                              <p:pRg st="4" end="4"/>
                                            </p:txEl>
                                          </p:spTgt>
                                        </p:tgtEl>
                                        <p:attrNameLst>
                                          <p:attrName>r</p:attrName>
                                        </p:attrNameLst>
                                      </p:cBhvr>
                                    </p:animRot>
                                    <p:animRot by="-240000">
                                      <p:cBhvr>
                                        <p:cTn id="32" dur="200" fill="hold">
                                          <p:stCondLst>
                                            <p:cond delay="200"/>
                                          </p:stCondLst>
                                        </p:cTn>
                                        <p:tgtEl>
                                          <p:spTgt spid="2">
                                            <p:txEl>
                                              <p:pRg st="4" end="4"/>
                                            </p:txEl>
                                          </p:spTgt>
                                        </p:tgtEl>
                                        <p:attrNameLst>
                                          <p:attrName>r</p:attrName>
                                        </p:attrNameLst>
                                      </p:cBhvr>
                                    </p:animRot>
                                    <p:animRot by="240000">
                                      <p:cBhvr>
                                        <p:cTn id="33" dur="200" fill="hold">
                                          <p:stCondLst>
                                            <p:cond delay="400"/>
                                          </p:stCondLst>
                                        </p:cTn>
                                        <p:tgtEl>
                                          <p:spTgt spid="2">
                                            <p:txEl>
                                              <p:pRg st="4" end="4"/>
                                            </p:txEl>
                                          </p:spTgt>
                                        </p:tgtEl>
                                        <p:attrNameLst>
                                          <p:attrName>r</p:attrName>
                                        </p:attrNameLst>
                                      </p:cBhvr>
                                    </p:animRot>
                                    <p:animRot by="-240000">
                                      <p:cBhvr>
                                        <p:cTn id="34" dur="200" fill="hold">
                                          <p:stCondLst>
                                            <p:cond delay="600"/>
                                          </p:stCondLst>
                                        </p:cTn>
                                        <p:tgtEl>
                                          <p:spTgt spid="2">
                                            <p:txEl>
                                              <p:pRg st="4" end="4"/>
                                            </p:txEl>
                                          </p:spTgt>
                                        </p:tgtEl>
                                        <p:attrNameLst>
                                          <p:attrName>r</p:attrName>
                                        </p:attrNameLst>
                                      </p:cBhvr>
                                    </p:animRot>
                                    <p:animRot by="120000">
                                      <p:cBhvr>
                                        <p:cTn id="35" dur="200" fill="hold">
                                          <p:stCondLst>
                                            <p:cond delay="800"/>
                                          </p:stCondLst>
                                        </p:cTn>
                                        <p:tgtEl>
                                          <p:spTgt spid="2">
                                            <p:txEl>
                                              <p:pRg st="4" end="4"/>
                                            </p:txEl>
                                          </p:spTgt>
                                        </p:tgtEl>
                                        <p:attrNameLst>
                                          <p:attrName>r</p:attrName>
                                        </p:attrNameLst>
                                      </p:cBhvr>
                                    </p:animRot>
                                  </p:childTnLst>
                                </p:cTn>
                              </p:par>
                              <p:par>
                                <p:cTn id="36" presetID="32" presetClass="emph" presetSubtype="0" fill="hold" nodeType="withEffect">
                                  <p:stCondLst>
                                    <p:cond delay="0"/>
                                  </p:stCondLst>
                                  <p:childTnLst>
                                    <p:animRot by="120000">
                                      <p:cBhvr>
                                        <p:cTn id="37" dur="100" fill="hold">
                                          <p:stCondLst>
                                            <p:cond delay="0"/>
                                          </p:stCondLst>
                                        </p:cTn>
                                        <p:tgtEl>
                                          <p:spTgt spid="2">
                                            <p:txEl>
                                              <p:pRg st="5" end="5"/>
                                            </p:txEl>
                                          </p:spTgt>
                                        </p:tgtEl>
                                        <p:attrNameLst>
                                          <p:attrName>r</p:attrName>
                                        </p:attrNameLst>
                                      </p:cBhvr>
                                    </p:animRot>
                                    <p:animRot by="-240000">
                                      <p:cBhvr>
                                        <p:cTn id="38" dur="200" fill="hold">
                                          <p:stCondLst>
                                            <p:cond delay="200"/>
                                          </p:stCondLst>
                                        </p:cTn>
                                        <p:tgtEl>
                                          <p:spTgt spid="2">
                                            <p:txEl>
                                              <p:pRg st="5" end="5"/>
                                            </p:txEl>
                                          </p:spTgt>
                                        </p:tgtEl>
                                        <p:attrNameLst>
                                          <p:attrName>r</p:attrName>
                                        </p:attrNameLst>
                                      </p:cBhvr>
                                    </p:animRot>
                                    <p:animRot by="240000">
                                      <p:cBhvr>
                                        <p:cTn id="39" dur="200" fill="hold">
                                          <p:stCondLst>
                                            <p:cond delay="400"/>
                                          </p:stCondLst>
                                        </p:cTn>
                                        <p:tgtEl>
                                          <p:spTgt spid="2">
                                            <p:txEl>
                                              <p:pRg st="5" end="5"/>
                                            </p:txEl>
                                          </p:spTgt>
                                        </p:tgtEl>
                                        <p:attrNameLst>
                                          <p:attrName>r</p:attrName>
                                        </p:attrNameLst>
                                      </p:cBhvr>
                                    </p:animRot>
                                    <p:animRot by="-240000">
                                      <p:cBhvr>
                                        <p:cTn id="40" dur="200" fill="hold">
                                          <p:stCondLst>
                                            <p:cond delay="600"/>
                                          </p:stCondLst>
                                        </p:cTn>
                                        <p:tgtEl>
                                          <p:spTgt spid="2">
                                            <p:txEl>
                                              <p:pRg st="5" end="5"/>
                                            </p:txEl>
                                          </p:spTgt>
                                        </p:tgtEl>
                                        <p:attrNameLst>
                                          <p:attrName>r</p:attrName>
                                        </p:attrNameLst>
                                      </p:cBhvr>
                                    </p:animRot>
                                    <p:animRot by="120000">
                                      <p:cBhvr>
                                        <p:cTn id="41" dur="200" fill="hold">
                                          <p:stCondLst>
                                            <p:cond delay="800"/>
                                          </p:stCondLst>
                                        </p:cTn>
                                        <p:tgtEl>
                                          <p:spTgt spid="2">
                                            <p:txEl>
                                              <p:pRg st="5" end="5"/>
                                            </p:txEl>
                                          </p:spTgt>
                                        </p:tgtEl>
                                        <p:attrNameLst>
                                          <p:attrName>r</p:attrName>
                                        </p:attrNameLst>
                                      </p:cBhvr>
                                    </p:animRot>
                                  </p:childTnLst>
                                </p:cTn>
                              </p:par>
                              <p:par>
                                <p:cTn id="42" presetID="32" presetClass="emph" presetSubtype="0" fill="hold" nodeType="withEffect">
                                  <p:stCondLst>
                                    <p:cond delay="0"/>
                                  </p:stCondLst>
                                  <p:childTnLst>
                                    <p:animRot by="120000">
                                      <p:cBhvr>
                                        <p:cTn id="43" dur="100" fill="hold">
                                          <p:stCondLst>
                                            <p:cond delay="0"/>
                                          </p:stCondLst>
                                        </p:cTn>
                                        <p:tgtEl>
                                          <p:spTgt spid="2">
                                            <p:txEl>
                                              <p:pRg st="6" end="6"/>
                                            </p:txEl>
                                          </p:spTgt>
                                        </p:tgtEl>
                                        <p:attrNameLst>
                                          <p:attrName>r</p:attrName>
                                        </p:attrNameLst>
                                      </p:cBhvr>
                                    </p:animRot>
                                    <p:animRot by="-240000">
                                      <p:cBhvr>
                                        <p:cTn id="44" dur="200" fill="hold">
                                          <p:stCondLst>
                                            <p:cond delay="200"/>
                                          </p:stCondLst>
                                        </p:cTn>
                                        <p:tgtEl>
                                          <p:spTgt spid="2">
                                            <p:txEl>
                                              <p:pRg st="6" end="6"/>
                                            </p:txEl>
                                          </p:spTgt>
                                        </p:tgtEl>
                                        <p:attrNameLst>
                                          <p:attrName>r</p:attrName>
                                        </p:attrNameLst>
                                      </p:cBhvr>
                                    </p:animRot>
                                    <p:animRot by="240000">
                                      <p:cBhvr>
                                        <p:cTn id="45" dur="200" fill="hold">
                                          <p:stCondLst>
                                            <p:cond delay="400"/>
                                          </p:stCondLst>
                                        </p:cTn>
                                        <p:tgtEl>
                                          <p:spTgt spid="2">
                                            <p:txEl>
                                              <p:pRg st="6" end="6"/>
                                            </p:txEl>
                                          </p:spTgt>
                                        </p:tgtEl>
                                        <p:attrNameLst>
                                          <p:attrName>r</p:attrName>
                                        </p:attrNameLst>
                                      </p:cBhvr>
                                    </p:animRot>
                                    <p:animRot by="-240000">
                                      <p:cBhvr>
                                        <p:cTn id="46" dur="200" fill="hold">
                                          <p:stCondLst>
                                            <p:cond delay="600"/>
                                          </p:stCondLst>
                                        </p:cTn>
                                        <p:tgtEl>
                                          <p:spTgt spid="2">
                                            <p:txEl>
                                              <p:pRg st="6" end="6"/>
                                            </p:txEl>
                                          </p:spTgt>
                                        </p:tgtEl>
                                        <p:attrNameLst>
                                          <p:attrName>r</p:attrName>
                                        </p:attrNameLst>
                                      </p:cBhvr>
                                    </p:animRot>
                                    <p:animRot by="120000">
                                      <p:cBhvr>
                                        <p:cTn id="47" dur="200" fill="hold">
                                          <p:stCondLst>
                                            <p:cond delay="800"/>
                                          </p:stCondLst>
                                        </p:cTn>
                                        <p:tgtEl>
                                          <p:spTgt spid="2">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49825" y="587821"/>
            <a:ext cx="7444349" cy="5577483"/>
          </a:xfrm>
        </p:spPr>
        <p:txBody>
          <a:bodyPr/>
          <a:lstStyle/>
          <a:p>
            <a:r>
              <a:rPr lang="uz-Latn-UZ" dirty="0" smtClean="0">
                <a:latin typeface="Algerian" pitchFamily="82" charset="0"/>
              </a:rPr>
              <a:t>Ma’muriy huquq normalarining amalga oshirilishi.</a:t>
            </a:r>
          </a:p>
          <a:p>
            <a:pPr lvl="1"/>
            <a:endParaRPr lang="uz-Latn-UZ" sz="2000" b="1" dirty="0" smtClean="0">
              <a:latin typeface="Calibri" pitchFamily="34" charset="0"/>
              <a:cs typeface="Calibri" pitchFamily="34" charset="0"/>
            </a:endParaRPr>
          </a:p>
          <a:p>
            <a:pPr lvl="1"/>
            <a:r>
              <a:rPr lang="uz-Latn-UZ" sz="2000" b="1" dirty="0" smtClean="0">
                <a:latin typeface="Calibri" pitchFamily="34" charset="0"/>
                <a:cs typeface="Calibri" pitchFamily="34" charset="0"/>
              </a:rPr>
              <a:t>1. Ijro. </a:t>
            </a:r>
            <a:r>
              <a:rPr lang="uz-Latn-UZ" sz="2000" dirty="0" smtClean="0">
                <a:latin typeface="Calibri" pitchFamily="34" charset="0"/>
                <a:cs typeface="Calibri" pitchFamily="34" charset="0"/>
              </a:rPr>
              <a:t>Uning mohiyati huquqiy normalarda aks etgan qoidalarni bajarish bo’yicha huquq subyektlarining faol harakatlarida ifodalanadi </a:t>
            </a:r>
            <a:r>
              <a:rPr lang="uz-Latn-UZ" sz="2000" i="1" dirty="0" smtClean="0">
                <a:latin typeface="Calibri" pitchFamily="34" charset="0"/>
                <a:cs typeface="Calibri" pitchFamily="34" charset="0"/>
              </a:rPr>
              <a:t>(masalan, shahar transportida yo’lkira haqini to’lash majburiyati).</a:t>
            </a:r>
          </a:p>
          <a:p>
            <a:pPr lvl="1"/>
            <a:r>
              <a:rPr lang="uz-Latn-UZ" sz="2000" b="1" dirty="0" smtClean="0">
                <a:latin typeface="Calibri" pitchFamily="34" charset="0"/>
                <a:cs typeface="Calibri" pitchFamily="34" charset="0"/>
              </a:rPr>
              <a:t>2. </a:t>
            </a:r>
            <a:r>
              <a:rPr lang="uz-Latn-UZ" sz="2000" b="1" dirty="0">
                <a:latin typeface="Calibri" pitchFamily="34" charset="0"/>
                <a:cs typeface="Calibri" pitchFamily="34" charset="0"/>
              </a:rPr>
              <a:t>R</a:t>
            </a:r>
            <a:r>
              <a:rPr lang="uz-Latn-UZ" sz="2000" b="1" dirty="0" smtClean="0">
                <a:latin typeface="Calibri" pitchFamily="34" charset="0"/>
                <a:cs typeface="Calibri" pitchFamily="34" charset="0"/>
              </a:rPr>
              <a:t>ioya etish. </a:t>
            </a:r>
            <a:r>
              <a:rPr lang="uz-Latn-UZ" sz="2000" dirty="0" smtClean="0">
                <a:latin typeface="Calibri" pitchFamily="34" charset="0"/>
                <a:cs typeface="Calibri" pitchFamily="34" charset="0"/>
              </a:rPr>
              <a:t>Rioya etishning maqsadi subyektni ta’qiqlangan harakatlardan tiyib turishdan iborat</a:t>
            </a:r>
            <a:r>
              <a:rPr lang="uz-Latn-UZ" sz="2000" b="1" dirty="0">
                <a:latin typeface="Calibri" pitchFamily="34" charset="0"/>
                <a:cs typeface="Calibri" pitchFamily="34" charset="0"/>
              </a:rPr>
              <a:t> </a:t>
            </a:r>
            <a:r>
              <a:rPr lang="uz-Latn-UZ" sz="2000" i="1" dirty="0" smtClean="0">
                <a:latin typeface="Calibri" pitchFamily="34" charset="0"/>
                <a:cs typeface="Calibri" pitchFamily="34" charset="0"/>
              </a:rPr>
              <a:t>(masalan, qizil chiroqda ko’chani kesib o’tishning ta’qiqlanganligi).</a:t>
            </a:r>
          </a:p>
          <a:p>
            <a:pPr lvl="1"/>
            <a:r>
              <a:rPr lang="uz-Latn-UZ" sz="2000" b="1" dirty="0" smtClean="0">
                <a:latin typeface="Calibri" pitchFamily="34" charset="0"/>
                <a:cs typeface="Calibri" pitchFamily="34" charset="0"/>
              </a:rPr>
              <a:t>3. Foydalanish. </a:t>
            </a:r>
            <a:r>
              <a:rPr lang="uz-Latn-UZ" sz="2000" dirty="0" smtClean="0">
                <a:latin typeface="Calibri" pitchFamily="34" charset="0"/>
                <a:cs typeface="Calibri" pitchFamily="34" charset="0"/>
              </a:rPr>
              <a:t>Foydalanishda o’ziga berilgn huquqdan foydalanish yoki foydalanmaslikni subyektning o’zi hal qiladi. </a:t>
            </a:r>
          </a:p>
          <a:p>
            <a:pPr lvl="1"/>
            <a:r>
              <a:rPr lang="uz-Latn-UZ" sz="2000" b="1" dirty="0" smtClean="0">
                <a:latin typeface="Calibri" pitchFamily="34" charset="0"/>
                <a:cs typeface="Calibri" pitchFamily="34" charset="0"/>
              </a:rPr>
              <a:t>4. Qo’llanish. </a:t>
            </a:r>
            <a:r>
              <a:rPr lang="uz-Latn-UZ" sz="2000" dirty="0" smtClean="0">
                <a:latin typeface="Calibri" pitchFamily="34" charset="0"/>
                <a:cs typeface="Calibri" pitchFamily="34" charset="0"/>
              </a:rPr>
              <a:t>Bu usul vakolatli organlar tomonidan amaldagi ma’muriy normalar asosida yuridik huquqli qarorlarning  qabul qilinishidan iborat.</a:t>
            </a:r>
            <a:endParaRPr lang="ru-RU" sz="2000" b="1" dirty="0">
              <a:latin typeface="Calibri" pitchFamily="34" charset="0"/>
              <a:cs typeface="Calibri" pitchFamily="34" charset="0"/>
            </a:endParaRPr>
          </a:p>
        </p:txBody>
      </p:sp>
      <p:pic>
        <p:nvPicPr>
          <p:cNvPr id="1027" name="Picture 3" descr="C:\Documents and Settings\User\Рабочий стол\Фото0302.jpg" hidden="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64088" y="764704"/>
            <a:ext cx="2520280" cy="324035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716977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anim calcmode="lin" valueType="num">
                                      <p:cBhvr>
                                        <p:cTn id="13"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2000"/>
                                        <p:tgtEl>
                                          <p:spTgt spid="2">
                                            <p:txEl>
                                              <p:pRg st="3" end="3"/>
                                            </p:txEl>
                                          </p:spTgt>
                                        </p:tgtEl>
                                      </p:cBhvr>
                                    </p:animEffect>
                                    <p:anim calcmode="lin" valueType="num">
                                      <p:cBhvr>
                                        <p:cTn id="18"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3" end="3"/>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2000"/>
                                        <p:tgtEl>
                                          <p:spTgt spid="2">
                                            <p:txEl>
                                              <p:pRg st="4" end="4"/>
                                            </p:txEl>
                                          </p:spTgt>
                                        </p:tgtEl>
                                      </p:cBhvr>
                                    </p:animEffect>
                                    <p:anim calcmode="lin" valueType="num">
                                      <p:cBhvr>
                                        <p:cTn id="23"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4" end="4"/>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2000"/>
                                        <p:tgtEl>
                                          <p:spTgt spid="2">
                                            <p:txEl>
                                              <p:pRg st="5" end="5"/>
                                            </p:txEl>
                                          </p:spTgt>
                                        </p:tgtEl>
                                      </p:cBhvr>
                                    </p:animEffect>
                                    <p:anim calcmode="lin" valueType="num">
                                      <p:cBhvr>
                                        <p:cTn id="28" dur="2000" fill="hold"/>
                                        <p:tgtEl>
                                          <p:spTgt spid="2">
                                            <p:txEl>
                                              <p:pRg st="5" end="5"/>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342</TotalTime>
  <Words>293</Words>
  <Application>Microsoft Office PowerPoint</Application>
  <PresentationFormat>Экран (4:3)</PresentationFormat>
  <Paragraphs>92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Волна</vt:lpstr>
      <vt:lpstr>O’zbekiston Respublikasi Oliy va O’rta maxsus kasb-hunar ta’limi vazirligi. Farg’ona politexnika instituti.  </vt:lpstr>
      <vt:lpstr>Слайд 2</vt:lpstr>
      <vt:lpstr>Reja: </vt:lpstr>
      <vt:lpstr>Слайд 4</vt:lpstr>
      <vt:lpstr>Слайд 5</vt:lpstr>
      <vt:lpstr>Слайд 6</vt:lpstr>
      <vt:lpstr>Слайд 7</vt:lpstr>
      <vt:lpstr>Слайд 8</vt:lpstr>
      <vt:lpstr>Слайд 9</vt:lpstr>
      <vt:lpstr>Слайд 10</vt:lpstr>
      <vt:lpstr>Слайд 11</vt:lpstr>
      <vt:lpstr>Слайд 12</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O’zbekiston Respublikasi Oliy va O’rta maxsus kasb-hunar ta’limi vazirligi. Farg’ona politexnika instituti.  </dc:title>
  <dc:creator>User</dc:creator>
  <cp:lastModifiedBy>EMACHINES</cp:lastModifiedBy>
  <cp:revision>38</cp:revision>
  <dcterms:created xsi:type="dcterms:W3CDTF">2012-11-19T13:28:37Z</dcterms:created>
  <dcterms:modified xsi:type="dcterms:W3CDTF">2013-01-09T06:49:06Z</dcterms:modified>
</cp:coreProperties>
</file>