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1101F-5EB6-4E9D-B914-5B9F5D863974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93E56-3721-49C4-B17A-8832B9723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015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93E56-3721-49C4-B17A-8832B972361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783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E9B61-2C4F-4808-87BF-3CF3C78A3B12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6B7-0A89-4BBE-9F0C-14E6802207A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E9B61-2C4F-4808-87BF-3CF3C78A3B12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6B7-0A89-4BBE-9F0C-14E6802207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E9B61-2C4F-4808-87BF-3CF3C78A3B12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6B7-0A89-4BBE-9F0C-14E6802207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E9B61-2C4F-4808-87BF-3CF3C78A3B12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6B7-0A89-4BBE-9F0C-14E6802207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E9B61-2C4F-4808-87BF-3CF3C78A3B12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6B7-0A89-4BBE-9F0C-14E6802207A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E9B61-2C4F-4808-87BF-3CF3C78A3B12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6B7-0A89-4BBE-9F0C-14E6802207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E9B61-2C4F-4808-87BF-3CF3C78A3B12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6B7-0A89-4BBE-9F0C-14E6802207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E9B61-2C4F-4808-87BF-3CF3C78A3B12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6B7-0A89-4BBE-9F0C-14E6802207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E9B61-2C4F-4808-87BF-3CF3C78A3B12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6B7-0A89-4BBE-9F0C-14E6802207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E9B61-2C4F-4808-87BF-3CF3C78A3B12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6B7-0A89-4BBE-9F0C-14E6802207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E9B61-2C4F-4808-87BF-3CF3C78A3B12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1D796B7-0A89-4BBE-9F0C-14E6802207A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5E9B61-2C4F-4808-87BF-3CF3C78A3B12}" type="datetimeFigureOut">
              <a:rPr lang="ru-RU" smtClean="0"/>
              <a:t>05.01.2015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D796B7-0A89-4BBE-9F0C-14E6802207A2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WordArt 2"/>
          <p:cNvSpPr>
            <a:spLocks noChangeArrowheads="1" noChangeShapeType="1" noTextEdit="1"/>
          </p:cNvSpPr>
          <p:nvPr/>
        </p:nvSpPr>
        <p:spPr bwMode="auto">
          <a:xfrm>
            <a:off x="1330325" y="3200400"/>
            <a:ext cx="6765925" cy="1306513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 rtl="0">
              <a:buNone/>
            </a:pPr>
            <a:r>
              <a:rPr lang="en-US" sz="6000" b="1" kern="10" spc="0" normalizeH="1" dirty="0" err="1" smtClean="0">
                <a:ln w="3175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haroni" pitchFamily="2" charset="-79"/>
                <a:cs typeface="Aharoni" pitchFamily="2" charset="-79"/>
              </a:rPr>
              <a:t>Referat</a:t>
            </a:r>
            <a:endParaRPr lang="ru-RU" sz="6000" b="1" kern="10" spc="0" normalizeH="1" dirty="0">
              <a:ln w="31750">
                <a:solidFill>
                  <a:srgbClr val="000080"/>
                </a:solidFill>
                <a:round/>
                <a:headEnd/>
                <a:tailEnd/>
              </a:ln>
              <a:solidFill>
                <a:srgbClr val="FFFFFF"/>
              </a:solidFill>
              <a:latin typeface="Palatino Linotype"/>
              <a:cs typeface="Aharoni" pitchFamily="2" charset="-79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50825" y="517525"/>
            <a:ext cx="82089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O’zbekiston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Respublikasi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haroni" pitchFamily="2" charset="-79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Oliy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va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o’rta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maxsus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ta’lim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vazirligi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haroni" pitchFamily="2" charset="-79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071563" y="4595813"/>
            <a:ext cx="7362825" cy="1265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Bajardi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:</a:t>
            </a:r>
            <a:r>
              <a:rPr kumimoji="0" lang="uz-Cyrl-U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haroni" pitchFamily="2" charset="-79"/>
              </a:rPr>
              <a:t>	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haroni" pitchFamily="2" charset="-79"/>
              </a:rPr>
              <a:t>	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	6au-12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guruhi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talabasi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 				 	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M.Tillaboyeva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haroni" pitchFamily="2" charset="-79"/>
              <a:cs typeface="Aharoni" pitchFamily="2" charset="-79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haroni" pitchFamily="2" charset="-79"/>
              <a:cs typeface="Aharoni" pitchFamily="2" charset="-79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Qabul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qildi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: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haroni" pitchFamily="2" charset="-79"/>
              </a:rPr>
              <a:t>	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		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O.Ergashev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haroni" pitchFamily="2" charset="-79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609600" y="1339850"/>
            <a:ext cx="7667625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Namangan muhandislik-texnologiya instituti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haroni" pitchFamily="2" charset="-79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«Muhandislik texnologiya»</a:t>
            </a:r>
            <a:r>
              <a:rPr kumimoji="0" lang="uz-Cyrl-U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haroni" pitchFamily="2" charset="-79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fakulteti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haroni" pitchFamily="2" charset="-79"/>
              <a:cs typeface="Aharoni" pitchFamily="2" charset="-79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haroni" pitchFamily="2" charset="-79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«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KIMYO-TEXNOLOGIYA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» KAFEDRASI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«KIMYO»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FANIDAN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haroni" pitchFamily="2" charset="-79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3048000" y="6167735"/>
            <a:ext cx="27494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Namangan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haroni" pitchFamily="2" charset="-79"/>
              </a:rPr>
              <a:t> – 20</a:t>
            </a:r>
            <a:r>
              <a:rPr kumimoji="0" lang="uz-Cyrl-U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haroni" pitchFamily="2" charset="-79"/>
              </a:rPr>
              <a:t>1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haroni" pitchFamily="2" charset="-79"/>
              </a:rPr>
              <a:t>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00853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47"/>
    </mc:Choice>
    <mc:Fallback xmlns="">
      <p:transition spd="slow" advTm="394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	     O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CH</a:t>
            </a:r>
            <a:r>
              <a:rPr lang="en-US" baseline="-25000" dirty="0"/>
              <a:t>2</a:t>
            </a:r>
            <a:r>
              <a:rPr lang="en-US" dirty="0"/>
              <a:t>-O-C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	    R</a:t>
            </a:r>
            <a:r>
              <a:rPr lang="en-US" baseline="-25000" dirty="0"/>
              <a:t>1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	    O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CH-O-C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	    R</a:t>
            </a:r>
            <a:r>
              <a:rPr lang="en-US" baseline="-25000" dirty="0"/>
              <a:t>2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	    O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CH</a:t>
            </a:r>
            <a:r>
              <a:rPr lang="en-US" baseline="-25000" dirty="0"/>
              <a:t>2</a:t>
            </a:r>
            <a:r>
              <a:rPr lang="en-US" dirty="0"/>
              <a:t>-O-C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	    R</a:t>
            </a:r>
            <a:r>
              <a:rPr lang="ru-RU" baseline="-25000" dirty="0"/>
              <a:t>3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    </a:t>
            </a:r>
            <a:r>
              <a:rPr lang="ru-RU" dirty="0" err="1"/>
              <a:t>Егларнинг</a:t>
            </a:r>
            <a:r>
              <a:rPr lang="ru-RU" dirty="0"/>
              <a:t> </a:t>
            </a:r>
            <a:r>
              <a:rPr lang="ru-RU" dirty="0" err="1"/>
              <a:t>умумий</a:t>
            </a:r>
            <a:r>
              <a:rPr lang="ru-RU" dirty="0"/>
              <a:t> </a:t>
            </a:r>
            <a:r>
              <a:rPr lang="ru-RU" dirty="0" err="1"/>
              <a:t>формуласи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i="1" dirty="0"/>
              <a:t>(</a:t>
            </a:r>
            <a:r>
              <a:rPr lang="en-US" i="1" dirty="0"/>
              <a:t>R</a:t>
            </a:r>
            <a:r>
              <a:rPr lang="ru-RU" i="1" dirty="0"/>
              <a:t>-3</a:t>
            </a:r>
            <a:r>
              <a:rPr lang="ru-RU" dirty="0"/>
              <a:t> </a:t>
            </a:r>
            <a:r>
              <a:rPr lang="ru-RU" dirty="0" err="1"/>
              <a:t>тадан</a:t>
            </a:r>
            <a:r>
              <a:rPr lang="ru-RU" dirty="0"/>
              <a:t> 25 </a:t>
            </a:r>
            <a:r>
              <a:rPr lang="ru-RU" dirty="0" err="1"/>
              <a:t>тагача</a:t>
            </a:r>
            <a:r>
              <a:rPr lang="ru-RU" dirty="0"/>
              <a:t> углерод </a:t>
            </a:r>
            <a:r>
              <a:rPr lang="ru-RU" dirty="0" err="1"/>
              <a:t>атоми</a:t>
            </a:r>
            <a:r>
              <a:rPr lang="ru-RU" dirty="0"/>
              <a:t> </a:t>
            </a:r>
            <a:r>
              <a:rPr lang="ru-RU" dirty="0" err="1"/>
              <a:t>булади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i="1" dirty="0" err="1"/>
              <a:t>Суюк</a:t>
            </a:r>
            <a:r>
              <a:rPr lang="ru-RU" i="1" dirty="0"/>
              <a:t> </a:t>
            </a:r>
            <a:r>
              <a:rPr lang="ru-RU" i="1" dirty="0" err="1"/>
              <a:t>ёглар</a:t>
            </a:r>
            <a:r>
              <a:rPr lang="ru-RU" dirty="0"/>
              <a:t> </a:t>
            </a:r>
            <a:r>
              <a:rPr lang="ru-RU" dirty="0" err="1"/>
              <a:t>асосан</a:t>
            </a:r>
            <a:r>
              <a:rPr lang="ru-RU" dirty="0"/>
              <a:t> </a:t>
            </a:r>
            <a:r>
              <a:rPr lang="ru-RU" dirty="0" err="1"/>
              <a:t>юкори</a:t>
            </a:r>
            <a:r>
              <a:rPr lang="ru-RU" dirty="0"/>
              <a:t> </a:t>
            </a:r>
            <a:r>
              <a:rPr lang="ru-RU" dirty="0" err="1"/>
              <a:t>молекулали</a:t>
            </a:r>
            <a:r>
              <a:rPr lang="ru-RU" dirty="0"/>
              <a:t> </a:t>
            </a:r>
            <a:r>
              <a:rPr lang="ru-RU" dirty="0" err="1"/>
              <a:t>туйинмаган</a:t>
            </a:r>
            <a:r>
              <a:rPr lang="ru-RU" dirty="0"/>
              <a:t> карбон </a:t>
            </a:r>
            <a:r>
              <a:rPr lang="ru-RU" dirty="0" err="1"/>
              <a:t>кислоталар</a:t>
            </a:r>
            <a:r>
              <a:rPr lang="ru-RU" dirty="0"/>
              <a:t> — олеин С</a:t>
            </a:r>
            <a:r>
              <a:rPr lang="ru-RU" baseline="-25000" dirty="0"/>
              <a:t>17</a:t>
            </a:r>
            <a:r>
              <a:rPr lang="ru-RU" dirty="0"/>
              <a:t>Н</a:t>
            </a:r>
            <a:r>
              <a:rPr lang="ru-RU" baseline="-25000" dirty="0"/>
              <a:t>33</a:t>
            </a:r>
            <a:r>
              <a:rPr lang="ru-RU" dirty="0"/>
              <a:t>СООН, </a:t>
            </a:r>
            <a:r>
              <a:rPr lang="ru-RU" dirty="0" err="1"/>
              <a:t>линол</a:t>
            </a:r>
            <a:r>
              <a:rPr lang="ru-RU" dirty="0"/>
              <a:t> С</a:t>
            </a:r>
            <a:r>
              <a:rPr lang="ru-RU" baseline="-25000" dirty="0"/>
              <a:t>17</a:t>
            </a:r>
            <a:r>
              <a:rPr lang="ru-RU" dirty="0"/>
              <a:t>Н</a:t>
            </a:r>
            <a:r>
              <a:rPr lang="ru-RU" baseline="-25000" dirty="0"/>
              <a:t>31</a:t>
            </a:r>
            <a:r>
              <a:rPr lang="en-US" dirty="0"/>
              <a:t>COOH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линолен</a:t>
            </a:r>
            <a:r>
              <a:rPr lang="ru-RU" dirty="0"/>
              <a:t> С</a:t>
            </a:r>
            <a:r>
              <a:rPr lang="ru-RU" baseline="-25000" dirty="0"/>
              <a:t>17</a:t>
            </a:r>
            <a:r>
              <a:rPr lang="ru-RU" dirty="0"/>
              <a:t>Н</a:t>
            </a:r>
            <a:r>
              <a:rPr lang="ru-RU" baseline="-25000" dirty="0"/>
              <a:t>29</a:t>
            </a:r>
            <a:r>
              <a:rPr lang="en-US" dirty="0"/>
              <a:t>COOH</a:t>
            </a:r>
            <a:r>
              <a:rPr lang="ru-RU" dirty="0"/>
              <a:t> </a:t>
            </a:r>
            <a:r>
              <a:rPr lang="ru-RU" dirty="0" err="1"/>
              <a:t>кислоталардан</a:t>
            </a:r>
            <a:r>
              <a:rPr lang="ru-RU" dirty="0"/>
              <a:t> </a:t>
            </a:r>
            <a:r>
              <a:rPr lang="ru-RU" dirty="0" err="1"/>
              <a:t>хосил</a:t>
            </a:r>
            <a:r>
              <a:rPr lang="ru-RU" dirty="0"/>
              <a:t> </a:t>
            </a:r>
            <a:r>
              <a:rPr lang="ru-RU" dirty="0" err="1"/>
              <a:t>булган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Ёглар</a:t>
            </a:r>
            <a:r>
              <a:rPr lang="ru-RU" dirty="0"/>
              <a:t> </a:t>
            </a:r>
            <a:r>
              <a:rPr lang="ru-RU" dirty="0" err="1"/>
              <a:t>углеводородлар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оксиллар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бир</a:t>
            </a:r>
            <a:r>
              <a:rPr lang="ru-RU" dirty="0"/>
              <a:t> </a:t>
            </a:r>
            <a:r>
              <a:rPr lang="ru-RU" dirty="0" err="1"/>
              <a:t>каторда</a:t>
            </a:r>
            <a:r>
              <a:rPr lang="ru-RU" dirty="0"/>
              <a:t> </a:t>
            </a:r>
            <a:r>
              <a:rPr lang="ru-RU" dirty="0" err="1"/>
              <a:t>хайвон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усимликлар</a:t>
            </a:r>
            <a:r>
              <a:rPr lang="ru-RU" dirty="0"/>
              <a:t> </a:t>
            </a:r>
            <a:r>
              <a:rPr lang="ru-RU" dirty="0" err="1"/>
              <a:t>организми</a:t>
            </a:r>
            <a:r>
              <a:rPr lang="ru-RU" dirty="0"/>
              <a:t> </a:t>
            </a:r>
            <a:r>
              <a:rPr lang="ru-RU" dirty="0" err="1"/>
              <a:t>таркибига</a:t>
            </a:r>
            <a:r>
              <a:rPr lang="ru-RU" dirty="0"/>
              <a:t> </a:t>
            </a:r>
            <a:r>
              <a:rPr lang="ru-RU" dirty="0" err="1"/>
              <a:t>киради</a:t>
            </a:r>
            <a:r>
              <a:rPr lang="ru-RU" dirty="0"/>
              <a:t>.  Улар </a:t>
            </a:r>
            <a:r>
              <a:rPr lang="ru-RU" dirty="0" err="1"/>
              <a:t>инсон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хайвонлар</a:t>
            </a:r>
            <a:r>
              <a:rPr lang="ru-RU" dirty="0"/>
              <a:t> </a:t>
            </a:r>
            <a:r>
              <a:rPr lang="ru-RU" dirty="0" err="1"/>
              <a:t>овкатининг</a:t>
            </a:r>
            <a:r>
              <a:rPr lang="ru-RU" dirty="0"/>
              <a:t> </a:t>
            </a:r>
            <a:r>
              <a:rPr lang="ru-RU" dirty="0" err="1"/>
              <a:t>асосий</a:t>
            </a:r>
            <a:r>
              <a:rPr lang="ru-RU" dirty="0"/>
              <a:t> </a:t>
            </a:r>
            <a:r>
              <a:rPr lang="ru-RU" dirty="0" err="1"/>
              <a:t>таркибий</a:t>
            </a:r>
            <a:r>
              <a:rPr lang="ru-RU" dirty="0"/>
              <a:t> </a:t>
            </a:r>
            <a:r>
              <a:rPr lang="ru-RU" dirty="0" err="1"/>
              <a:t>кисмидир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8306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9"/>
    </mc:Choice>
    <mc:Fallback xmlns="">
      <p:transition spd="slow" advTm="819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 rot="-1295645">
            <a:off x="1219200" y="2438400"/>
            <a:ext cx="6624638" cy="2016125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 rtl="0">
              <a:buNone/>
            </a:pPr>
            <a:r>
              <a:rPr lang="en-US" sz="3600" b="1" kern="10" spc="0" dirty="0" err="1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Etiboringiz</a:t>
            </a:r>
            <a:r>
              <a:rPr lang="en-US" sz="3600" b="1" kern="10" spc="0" dirty="0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spc="0" dirty="0" err="1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uchun</a:t>
            </a:r>
            <a:r>
              <a:rPr lang="en-US" sz="3600" b="1" kern="10" spc="0" dirty="0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spc="0" dirty="0" err="1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rahmat</a:t>
            </a:r>
            <a:r>
              <a:rPr lang="en-US" sz="3600" b="1" kern="10" spc="0" dirty="0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!</a:t>
            </a:r>
            <a:endParaRPr lang="ru-RU" sz="3600" b="1" kern="10" spc="0" dirty="0">
              <a:ln w="19050">
                <a:solidFill>
                  <a:schemeClr val="bg1"/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dist="63500" dir="2212194" algn="ctr" rotWithShape="0">
                  <a:srgbClr val="868686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164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9"/>
    </mc:Choice>
    <mc:Fallback xmlns="">
      <p:transition spd="slow" advTm="109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Мураккаб</a:t>
            </a:r>
            <a:r>
              <a:rPr lang="ru-RU" b="1" dirty="0"/>
              <a:t> </a:t>
            </a:r>
            <a:r>
              <a:rPr lang="ru-RU" b="1" dirty="0" err="1"/>
              <a:t>эфирлар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ru-RU" dirty="0" err="1" smtClean="0"/>
              <a:t>Кислоталар</a:t>
            </a:r>
            <a:r>
              <a:rPr lang="ru-RU" dirty="0" smtClean="0"/>
              <a:t> </a:t>
            </a:r>
            <a:r>
              <a:rPr lang="ru-RU" dirty="0" err="1"/>
              <a:t>спиртлар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реакцияга</a:t>
            </a:r>
            <a:r>
              <a:rPr lang="ru-RU" dirty="0"/>
              <a:t> </a:t>
            </a:r>
            <a:r>
              <a:rPr lang="ru-RU" dirty="0" err="1"/>
              <a:t>киришганда</a:t>
            </a:r>
            <a:r>
              <a:rPr lang="ru-RU" dirty="0"/>
              <a:t> </a:t>
            </a:r>
            <a:r>
              <a:rPr lang="ru-RU" dirty="0" err="1"/>
              <a:t>мураккаб</a:t>
            </a:r>
            <a:r>
              <a:rPr lang="ru-RU" dirty="0"/>
              <a:t> </a:t>
            </a:r>
            <a:r>
              <a:rPr lang="ru-RU" dirty="0" err="1"/>
              <a:t>эфирлар</a:t>
            </a:r>
            <a:r>
              <a:rPr lang="ru-RU" dirty="0"/>
              <a:t> </a:t>
            </a:r>
            <a:r>
              <a:rPr lang="ru-RU" dirty="0" err="1"/>
              <a:t>хосил</a:t>
            </a:r>
            <a:r>
              <a:rPr lang="ru-RU" dirty="0"/>
              <a:t> </a:t>
            </a:r>
            <a:r>
              <a:rPr lang="ru-RU" dirty="0" err="1"/>
              <a:t>булади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ru-RU" dirty="0" err="1" smtClean="0"/>
              <a:t>Хайвон</a:t>
            </a:r>
            <a:r>
              <a:rPr lang="ru-RU" dirty="0" smtClean="0"/>
              <a:t> </a:t>
            </a:r>
            <a:r>
              <a:rPr lang="ru-RU" dirty="0" err="1"/>
              <a:t>ёглари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усимлик</a:t>
            </a:r>
            <a:r>
              <a:rPr lang="ru-RU" dirty="0"/>
              <a:t> </a:t>
            </a:r>
            <a:r>
              <a:rPr lang="ru-RU" dirty="0" err="1"/>
              <a:t>мойлари</a:t>
            </a:r>
            <a:r>
              <a:rPr lang="ru-RU" dirty="0"/>
              <a:t> хам </a:t>
            </a:r>
            <a:r>
              <a:rPr lang="ru-RU" dirty="0" err="1"/>
              <a:t>мураккаб</a:t>
            </a:r>
            <a:r>
              <a:rPr lang="ru-RU" dirty="0"/>
              <a:t> </a:t>
            </a:r>
            <a:r>
              <a:rPr lang="ru-RU" dirty="0" err="1"/>
              <a:t>эфирларга</a:t>
            </a:r>
            <a:r>
              <a:rPr lang="ru-RU" dirty="0"/>
              <a:t> </a:t>
            </a:r>
            <a:r>
              <a:rPr lang="ru-RU" dirty="0" err="1"/>
              <a:t>киради</a:t>
            </a:r>
            <a:r>
              <a:rPr lang="ru-RU" dirty="0"/>
              <a:t>. </a:t>
            </a:r>
            <a:r>
              <a:rPr lang="ru-RU" dirty="0" err="1"/>
              <a:t>Лекин</a:t>
            </a:r>
            <a:r>
              <a:rPr lang="ru-RU" dirty="0"/>
              <a:t> улар </a:t>
            </a:r>
            <a:r>
              <a:rPr lang="ru-RU" dirty="0" err="1"/>
              <a:t>бошка</a:t>
            </a:r>
            <a:r>
              <a:rPr lang="ru-RU" dirty="0"/>
              <a:t> </a:t>
            </a:r>
            <a:r>
              <a:rPr lang="ru-RU" dirty="0" err="1"/>
              <a:t>мураккаб</a:t>
            </a:r>
            <a:r>
              <a:rPr lang="ru-RU" dirty="0"/>
              <a:t> </a:t>
            </a:r>
            <a:r>
              <a:rPr lang="ru-RU" dirty="0" err="1"/>
              <a:t>эфирлардан</a:t>
            </a:r>
            <a:r>
              <a:rPr lang="ru-RU" dirty="0"/>
              <a:t> </a:t>
            </a:r>
            <a:r>
              <a:rPr lang="ru-RU" dirty="0" err="1"/>
              <a:t>баъзи</a:t>
            </a:r>
            <a:r>
              <a:rPr lang="ru-RU" dirty="0"/>
              <a:t> </a:t>
            </a:r>
            <a:r>
              <a:rPr lang="ru-RU" dirty="0" err="1"/>
              <a:t>хоссалари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тирик</a:t>
            </a:r>
            <a:r>
              <a:rPr lang="ru-RU" dirty="0"/>
              <a:t> </a:t>
            </a:r>
            <a:r>
              <a:rPr lang="ru-RU" dirty="0" err="1"/>
              <a:t>организмларда</a:t>
            </a:r>
            <a:r>
              <a:rPr lang="ru-RU" dirty="0"/>
              <a:t> </a:t>
            </a:r>
            <a:r>
              <a:rPr lang="ru-RU" dirty="0" err="1"/>
              <a:t>биохимиявий</a:t>
            </a:r>
            <a:r>
              <a:rPr lang="ru-RU" dirty="0"/>
              <a:t> </a:t>
            </a:r>
            <a:r>
              <a:rPr lang="ru-RU" dirty="0" err="1"/>
              <a:t>жараёнлардаги</a:t>
            </a:r>
            <a:r>
              <a:rPr lang="ru-RU" dirty="0"/>
              <a:t> роли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анча</a:t>
            </a:r>
            <a:r>
              <a:rPr lang="ru-RU" dirty="0"/>
              <a:t> </a:t>
            </a:r>
            <a:r>
              <a:rPr lang="ru-RU" dirty="0" err="1"/>
              <a:t>фарк</a:t>
            </a:r>
            <a:r>
              <a:rPr lang="ru-RU" dirty="0"/>
              <a:t>, </a:t>
            </a:r>
            <a:r>
              <a:rPr lang="ru-RU" dirty="0" err="1"/>
              <a:t>килади</a:t>
            </a:r>
            <a:r>
              <a:rPr lang="ru-RU" dirty="0"/>
              <a:t>. </a:t>
            </a:r>
            <a:r>
              <a:rPr lang="ru-RU" dirty="0" err="1"/>
              <a:t>Шунинг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dirty="0" err="1"/>
              <a:t>ёгларни</a:t>
            </a:r>
            <a:r>
              <a:rPr lang="ru-RU" dirty="0"/>
              <a:t> </a:t>
            </a:r>
            <a:r>
              <a:rPr lang="ru-RU" dirty="0" err="1"/>
              <a:t>алохида</a:t>
            </a:r>
            <a:r>
              <a:rPr lang="ru-RU" dirty="0"/>
              <a:t>, </a:t>
            </a:r>
            <a:r>
              <a:rPr lang="ru-RU" dirty="0" err="1"/>
              <a:t>мураккаб</a:t>
            </a:r>
            <a:r>
              <a:rPr lang="ru-RU" dirty="0"/>
              <a:t> </a:t>
            </a:r>
            <a:r>
              <a:rPr lang="ru-RU" dirty="0" err="1"/>
              <a:t>эфирларнинг</a:t>
            </a:r>
            <a:r>
              <a:rPr lang="ru-RU" dirty="0"/>
              <a:t> </a:t>
            </a:r>
            <a:r>
              <a:rPr lang="ru-RU" dirty="0" err="1"/>
              <a:t>айрим</a:t>
            </a:r>
            <a:r>
              <a:rPr lang="ru-RU" dirty="0"/>
              <a:t> </a:t>
            </a:r>
            <a:r>
              <a:rPr lang="ru-RU" dirty="0" err="1"/>
              <a:t>мисоллари</a:t>
            </a:r>
            <a:r>
              <a:rPr lang="ru-RU" dirty="0"/>
              <a:t> </a:t>
            </a:r>
            <a:r>
              <a:rPr lang="ru-RU" dirty="0" err="1"/>
              <a:t>тарикасида</a:t>
            </a:r>
            <a:r>
              <a:rPr lang="ru-RU" dirty="0"/>
              <a:t> </a:t>
            </a:r>
            <a:r>
              <a:rPr lang="ru-RU" dirty="0" err="1"/>
              <a:t>куриб</a:t>
            </a:r>
            <a:r>
              <a:rPr lang="ru-RU" dirty="0"/>
              <a:t> </a:t>
            </a:r>
            <a:r>
              <a:rPr lang="ru-RU" dirty="0" err="1"/>
              <a:t>чикиш</a:t>
            </a:r>
            <a:r>
              <a:rPr lang="ru-RU" dirty="0"/>
              <a:t> кабул </a:t>
            </a:r>
            <a:r>
              <a:rPr lang="ru-RU" dirty="0" err="1"/>
              <a:t>килинган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4436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6"/>
    </mc:Choice>
    <mc:Fallback xmlns="">
      <p:transition spd="slow" advTm="1876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ru-RU" b="1" dirty="0" err="1"/>
                  <a:t>Мураккаб</a:t>
                </a:r>
                <a:r>
                  <a:rPr lang="ru-RU" b="1" dirty="0"/>
                  <a:t> </a:t>
                </a:r>
                <a:r>
                  <a:rPr lang="ru-RU" b="1" dirty="0" err="1"/>
                  <a:t>эфирлар</a:t>
                </a:r>
                <a:endParaRPr lang="ru-RU" b="1" dirty="0"/>
              </a:p>
              <a:p>
                <a:pPr marL="0" indent="0">
                  <a:buNone/>
                </a:pPr>
                <a:r>
                  <a:rPr lang="ru-RU" b="1" i="1" dirty="0" err="1"/>
                  <a:t>Мураккаб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эфирларга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кислоталарнинг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спиртлар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билан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реакциялари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натижасида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сув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ажралиб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чикиши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билан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хосил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буладиган</a:t>
                </a:r>
                <a:r>
                  <a:rPr lang="ru-RU" b="1" i="1" dirty="0"/>
                  <a:t> органик  </a:t>
                </a:r>
                <a:r>
                  <a:rPr lang="ru-RU" b="1" i="1" dirty="0" err="1"/>
                  <a:t>моддалар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киради</a:t>
                </a:r>
                <a:r>
                  <a:rPr lang="ru-RU" b="1" i="1" dirty="0"/>
                  <a:t>.      </a:t>
                </a:r>
                <a:r>
                  <a:rPr lang="en-US" b="1" i="1" dirty="0"/>
                  <a:t>O</a:t>
                </a:r>
                <a:endParaRPr lang="ru-RU" dirty="0"/>
              </a:p>
              <a:p>
                <a:pPr marL="0" indent="0">
                  <a:buNone/>
                </a:pPr>
                <a:r>
                  <a:rPr lang="ru-RU" sz="1400" dirty="0" err="1"/>
                  <a:t>Мураккаб</a:t>
                </a:r>
                <a:r>
                  <a:rPr lang="ru-RU" sz="1400" dirty="0"/>
                  <a:t> </a:t>
                </a:r>
                <a:r>
                  <a:rPr lang="ru-RU" sz="1400" dirty="0" err="1"/>
                  <a:t>эфирларнинг</a:t>
                </a:r>
                <a:r>
                  <a:rPr lang="ru-RU" sz="1400" dirty="0"/>
                  <a:t> </a:t>
                </a:r>
                <a:r>
                  <a:rPr lang="ru-RU" sz="1400" dirty="0" err="1"/>
                  <a:t>умумий</a:t>
                </a:r>
                <a:r>
                  <a:rPr lang="ru-RU" sz="1400" dirty="0"/>
                  <a:t> </a:t>
                </a:r>
                <a:r>
                  <a:rPr lang="ru-RU" sz="1400" dirty="0" err="1"/>
                  <a:t>формуласи</a:t>
                </a:r>
                <a:r>
                  <a:rPr lang="ru-RU" sz="1400" dirty="0"/>
                  <a:t>    </a:t>
                </a:r>
                <a14:m>
                  <m:oMath xmlns:m="http://schemas.openxmlformats.org/officeDocument/2006/math">
                    <m:r>
                      <a:rPr lang="ru-RU" sz="1400" i="1" smtClean="0">
                        <a:latin typeface="Cambria Math"/>
                        <a:ea typeface="Cambria Math"/>
                      </a:rPr>
                      <m:t>&lt;</m:t>
                    </m:r>
                  </m:oMath>
                </a14:m>
                <a:r>
                  <a:rPr lang="en-US" dirty="0" smtClean="0"/>
                  <a:t>R</a:t>
                </a:r>
                <a:r>
                  <a:rPr lang="ru-RU" dirty="0" smtClean="0"/>
                  <a:t>—С</a:t>
                </a:r>
                <a:endParaRPr lang="ru-RU" dirty="0"/>
              </a:p>
              <a:p>
                <a:pPr marL="0" indent="0">
                  <a:buNone/>
                </a:pPr>
                <a:r>
                  <a:rPr lang="ru-RU" i="1" dirty="0"/>
                  <a:t>               					             </a:t>
                </a:r>
                <a:r>
                  <a:rPr lang="en-US" i="1" dirty="0"/>
                  <a:t>O</a:t>
                </a:r>
                <a:r>
                  <a:rPr lang="ru-RU" i="1" dirty="0"/>
                  <a:t>-</a:t>
                </a:r>
                <a:r>
                  <a:rPr lang="en-US" i="1" dirty="0"/>
                  <a:t>R</a:t>
                </a:r>
                <a:r>
                  <a:rPr lang="ru-RU" i="1" baseline="-25000" dirty="0"/>
                  <a:t>1</a:t>
                </a:r>
                <a:endParaRPr lang="ru-RU" dirty="0"/>
              </a:p>
              <a:p>
                <a:pPr marL="0" indent="0">
                  <a:buNone/>
                </a:pPr>
                <a:r>
                  <a:rPr lang="ru-RU" b="1" i="1" dirty="0" err="1"/>
                  <a:t>бу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ерда</a:t>
                </a:r>
                <a:r>
                  <a:rPr lang="ru-RU" b="1" i="1" dirty="0"/>
                  <a:t> </a:t>
                </a:r>
                <a:r>
                  <a:rPr lang="en-US" b="1" i="1" dirty="0"/>
                  <a:t>R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ва</a:t>
                </a:r>
                <a:r>
                  <a:rPr lang="ru-RU" b="1" i="1" dirty="0"/>
                  <a:t> </a:t>
                </a:r>
                <a:r>
                  <a:rPr lang="en-US" b="1" i="1" dirty="0"/>
                  <a:t>R</a:t>
                </a:r>
                <a:r>
                  <a:rPr lang="ru-RU" b="1" i="1" dirty="0"/>
                  <a:t>1 </a:t>
                </a:r>
                <a:r>
                  <a:rPr lang="ru-RU" b="1" i="1" dirty="0" err="1"/>
                  <a:t>лар</a:t>
                </a:r>
                <a:r>
                  <a:rPr lang="ru-RU" b="1" i="1" dirty="0"/>
                  <a:t> углеводород </a:t>
                </a:r>
                <a:r>
                  <a:rPr lang="ru-RU" b="1" i="1" dirty="0" err="1"/>
                  <a:t>радикаллари</a:t>
                </a:r>
                <a:r>
                  <a:rPr lang="ru-RU" b="1" i="1" dirty="0"/>
                  <a:t>, </a:t>
                </a:r>
                <a:r>
                  <a:rPr lang="ru-RU" b="1" i="1" dirty="0" err="1"/>
                  <a:t>бир</a:t>
                </a:r>
                <a:r>
                  <a:rPr lang="ru-RU" b="1" i="1" dirty="0"/>
                  <a:t> хил </a:t>
                </a:r>
                <a:r>
                  <a:rPr lang="ru-RU" b="1" i="1" dirty="0" err="1"/>
                  <a:t>ёки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турлича</a:t>
                </a:r>
                <a:r>
                  <a:rPr lang="ru-RU" b="1" i="1" dirty="0"/>
                  <a:t>  </a:t>
                </a:r>
                <a:r>
                  <a:rPr lang="ru-RU" b="1" i="1" dirty="0" err="1"/>
                  <a:t>булиши</a:t>
                </a:r>
                <a:r>
                  <a:rPr lang="ru-RU" b="1" i="1" dirty="0"/>
                  <a:t> </a:t>
                </a:r>
                <a:r>
                  <a:rPr lang="ru-RU" b="1" i="1" dirty="0" err="1"/>
                  <a:t>мумкин</a:t>
                </a:r>
                <a:r>
                  <a:rPr lang="ru-RU" b="1" i="1" dirty="0"/>
                  <a:t>.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59" t="-1111" r="-4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145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5"/>
    </mc:Choice>
    <mc:Fallback xmlns="">
      <p:transition spd="slow" advTm="1395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Куп </a:t>
            </a:r>
            <a:r>
              <a:rPr lang="ru-RU" dirty="0" err="1"/>
              <a:t>вактларгача</a:t>
            </a:r>
            <a:r>
              <a:rPr lang="ru-RU" dirty="0"/>
              <a:t> </a:t>
            </a:r>
            <a:r>
              <a:rPr lang="ru-RU" dirty="0" err="1"/>
              <a:t>олимлар</a:t>
            </a:r>
            <a:r>
              <a:rPr lang="ru-RU" dirty="0"/>
              <a:t> </a:t>
            </a:r>
            <a:r>
              <a:rPr lang="ru-RU" dirty="0" err="1"/>
              <a:t>кислоталар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спиртлар</a:t>
            </a:r>
            <a:r>
              <a:rPr lang="ru-RU" dirty="0"/>
              <a:t> </a:t>
            </a:r>
            <a:r>
              <a:rPr lang="ru-RU" dirty="0" err="1"/>
              <a:t>реак­цияга</a:t>
            </a:r>
            <a:r>
              <a:rPr lang="ru-RU" dirty="0"/>
              <a:t> </a:t>
            </a:r>
            <a:r>
              <a:rPr lang="ru-RU" dirty="0" err="1"/>
              <a:t>киришганда</a:t>
            </a:r>
            <a:r>
              <a:rPr lang="ru-RU" dirty="0"/>
              <a:t> водород кислота </a:t>
            </a:r>
            <a:r>
              <a:rPr lang="ru-RU" dirty="0" err="1"/>
              <a:t>молекуласидан</a:t>
            </a:r>
            <a:r>
              <a:rPr lang="ru-RU" dirty="0"/>
              <a:t>, гидроксил группа </a:t>
            </a:r>
            <a:r>
              <a:rPr lang="ru-RU" dirty="0" err="1"/>
              <a:t>эса</a:t>
            </a:r>
            <a:r>
              <a:rPr lang="ru-RU" dirty="0"/>
              <a:t> спирт </a:t>
            </a:r>
            <a:r>
              <a:rPr lang="ru-RU" dirty="0" err="1"/>
              <a:t>молекуласидан</a:t>
            </a:r>
            <a:r>
              <a:rPr lang="ru-RU" dirty="0"/>
              <a:t> </a:t>
            </a:r>
            <a:r>
              <a:rPr lang="ru-RU" dirty="0" err="1"/>
              <a:t>ажралиши</a:t>
            </a:r>
            <a:r>
              <a:rPr lang="ru-RU" dirty="0"/>
              <a:t> </a:t>
            </a:r>
            <a:r>
              <a:rPr lang="ru-RU" dirty="0" err="1"/>
              <a:t>керак</a:t>
            </a:r>
            <a:r>
              <a:rPr lang="ru-RU" dirty="0"/>
              <a:t> </a:t>
            </a:r>
            <a:r>
              <a:rPr lang="ru-RU" dirty="0" err="1"/>
              <a:t>деб</a:t>
            </a:r>
            <a:r>
              <a:rPr lang="ru-RU" dirty="0"/>
              <a:t> </a:t>
            </a:r>
            <a:r>
              <a:rPr lang="ru-RU" dirty="0" err="1"/>
              <a:t>уйлар</a:t>
            </a:r>
            <a:r>
              <a:rPr lang="ru-RU" dirty="0"/>
              <a:t> </a:t>
            </a:r>
            <a:r>
              <a:rPr lang="ru-RU" dirty="0" err="1"/>
              <a:t>здилар</a:t>
            </a:r>
            <a:r>
              <a:rPr lang="ru-RU" dirty="0"/>
              <a:t>. </a:t>
            </a:r>
            <a:r>
              <a:rPr lang="ru-RU" dirty="0" err="1"/>
              <a:t>Лекин</a:t>
            </a:r>
            <a:r>
              <a:rPr lang="ru-RU" dirty="0"/>
              <a:t> </a:t>
            </a:r>
            <a:r>
              <a:rPr lang="ru-RU" dirty="0" err="1"/>
              <a:t>олимлар</a:t>
            </a:r>
            <a:r>
              <a:rPr lang="ru-RU" dirty="0"/>
              <a:t> атом </a:t>
            </a:r>
            <a:r>
              <a:rPr lang="ru-RU" dirty="0" err="1"/>
              <a:t>массаси</a:t>
            </a:r>
            <a:r>
              <a:rPr lang="ru-RU" dirty="0"/>
              <a:t> 18 </a:t>
            </a:r>
            <a:r>
              <a:rPr lang="ru-RU" dirty="0" err="1"/>
              <a:t>булг.ан</a:t>
            </a:r>
            <a:r>
              <a:rPr lang="ru-RU" dirty="0"/>
              <a:t> кислород </a:t>
            </a:r>
            <a:r>
              <a:rPr lang="ru-RU" dirty="0" err="1"/>
              <a:t>изотопи</a:t>
            </a:r>
            <a:r>
              <a:rPr lang="ru-RU" dirty="0"/>
              <a:t> </a:t>
            </a:r>
            <a:r>
              <a:rPr lang="ru-RU" dirty="0" err="1"/>
              <a:t>ёрдамида</a:t>
            </a:r>
            <a:r>
              <a:rPr lang="ru-RU" dirty="0"/>
              <a:t> гидроксил группа карбон </a:t>
            </a:r>
            <a:r>
              <a:rPr lang="ru-RU" dirty="0" err="1"/>
              <a:t>кислоталар</a:t>
            </a:r>
            <a:r>
              <a:rPr lang="ru-RU" dirty="0"/>
              <a:t> </a:t>
            </a:r>
            <a:r>
              <a:rPr lang="ru-RU" dirty="0" err="1"/>
              <a:t>молекулаларидан</a:t>
            </a:r>
            <a:r>
              <a:rPr lang="ru-RU" dirty="0"/>
              <a:t> </a:t>
            </a:r>
            <a:r>
              <a:rPr lang="ru-RU" dirty="0" err="1"/>
              <a:t>ажралишини</a:t>
            </a:r>
            <a:r>
              <a:rPr lang="ru-RU" dirty="0"/>
              <a:t> </a:t>
            </a:r>
            <a:r>
              <a:rPr lang="ru-RU" dirty="0" err="1"/>
              <a:t>аникладилар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en-US" b="1" dirty="0"/>
              <a:t>	             O			       O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en-US" b="1" dirty="0"/>
              <a:t>R</a:t>
            </a:r>
            <a:r>
              <a:rPr lang="ru-RU" b="1" dirty="0"/>
              <a:t>-</a:t>
            </a:r>
            <a:r>
              <a:rPr lang="en-US" b="1" dirty="0"/>
              <a:t>C</a:t>
            </a:r>
            <a:r>
              <a:rPr lang="ru-RU" b="1" dirty="0"/>
              <a:t>         +</a:t>
            </a:r>
            <a:r>
              <a:rPr lang="en-US" b="1" dirty="0"/>
              <a:t> </a:t>
            </a:r>
            <a:r>
              <a:rPr lang="ru-RU" b="1" dirty="0"/>
              <a:t>                                +</a:t>
            </a:r>
            <a:r>
              <a:rPr lang="en-US" b="1" dirty="0"/>
              <a:t>H</a:t>
            </a:r>
            <a:r>
              <a:rPr lang="ru-RU" b="1" baseline="-25000" dirty="0"/>
              <a:t>2</a:t>
            </a:r>
            <a:r>
              <a:rPr lang="en-US" b="1" dirty="0"/>
              <a:t>O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	             </a:t>
            </a:r>
            <a:r>
              <a:rPr lang="en-US" b="1" dirty="0"/>
              <a:t>O</a:t>
            </a:r>
            <a:r>
              <a:rPr lang="ru-RU" b="1" dirty="0"/>
              <a:t>-</a:t>
            </a:r>
            <a:r>
              <a:rPr lang="en-US" b="1" dirty="0"/>
              <a:t>H</a:t>
            </a:r>
            <a:r>
              <a:rPr lang="ru-RU" b="1" dirty="0"/>
              <a:t>			         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25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4"/>
    </mc:Choice>
    <mc:Fallback xmlns="">
      <p:transition spd="slow" advTm="1024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 err="1"/>
              <a:t>Номенклатураси</a:t>
            </a:r>
            <a:r>
              <a:rPr lang="ru-RU" sz="1400" b="1" dirty="0"/>
              <a:t>. </a:t>
            </a:r>
            <a:r>
              <a:rPr lang="ru-RU" sz="1400" dirty="0" err="1"/>
              <a:t>Мураккаб</a:t>
            </a:r>
            <a:r>
              <a:rPr lang="ru-RU" sz="1400" dirty="0"/>
              <a:t> </a:t>
            </a:r>
            <a:r>
              <a:rPr lang="ru-RU" sz="1400" dirty="0" err="1"/>
              <a:t>эфирларнинг</a:t>
            </a:r>
            <a:r>
              <a:rPr lang="ru-RU" sz="1400" dirty="0"/>
              <a:t> </a:t>
            </a:r>
            <a:r>
              <a:rPr lang="ru-RU" sz="1400" dirty="0" err="1"/>
              <a:t>номи</a:t>
            </a:r>
            <a:r>
              <a:rPr lang="ru-RU" sz="1400" dirty="0"/>
              <a:t> </a:t>
            </a:r>
            <a:r>
              <a:rPr lang="ru-RU" sz="1400" dirty="0" err="1"/>
              <a:t>тегишли</a:t>
            </a:r>
            <a:r>
              <a:rPr lang="ru-RU" sz="1400" dirty="0"/>
              <a:t> кисло­та </a:t>
            </a:r>
            <a:r>
              <a:rPr lang="ru-RU" sz="1400" dirty="0" err="1"/>
              <a:t>ва</a:t>
            </a:r>
            <a:r>
              <a:rPr lang="ru-RU" sz="1400" dirty="0"/>
              <a:t> </a:t>
            </a:r>
            <a:r>
              <a:rPr lang="ru-RU" sz="1400" dirty="0" err="1"/>
              <a:t>спиртларнинг</a:t>
            </a:r>
            <a:r>
              <a:rPr lang="ru-RU" sz="1400" dirty="0"/>
              <a:t> </a:t>
            </a:r>
            <a:r>
              <a:rPr lang="ru-RU" sz="1400" dirty="0" err="1"/>
              <a:t>номидан</a:t>
            </a:r>
            <a:r>
              <a:rPr lang="ru-RU" sz="1400" dirty="0"/>
              <a:t> </a:t>
            </a:r>
            <a:r>
              <a:rPr lang="ru-RU" sz="1400" dirty="0" err="1"/>
              <a:t>келиб</a:t>
            </a:r>
            <a:r>
              <a:rPr lang="ru-RU" sz="1400" dirty="0"/>
              <a:t> </a:t>
            </a:r>
            <a:r>
              <a:rPr lang="ru-RU" sz="1400" dirty="0" err="1"/>
              <a:t>чикади</a:t>
            </a:r>
            <a:r>
              <a:rPr lang="ru-RU" sz="1400" dirty="0"/>
              <a:t>, </a:t>
            </a:r>
            <a:r>
              <a:rPr lang="ru-RU" sz="1400" dirty="0" err="1"/>
              <a:t>масалан</a:t>
            </a:r>
            <a:r>
              <a:rPr lang="ru-RU" sz="1400" dirty="0"/>
              <a:t>:</a:t>
            </a:r>
          </a:p>
          <a:p>
            <a:pPr marL="0" indent="0">
              <a:buNone/>
            </a:pPr>
            <a:r>
              <a:rPr lang="ru-RU" sz="1400" dirty="0"/>
              <a:t>		</a:t>
            </a:r>
            <a:r>
              <a:rPr lang="en-US" sz="1400" dirty="0"/>
              <a:t>O					       O</a:t>
            </a:r>
            <a:endParaRPr lang="ru-RU" sz="1400" dirty="0"/>
          </a:p>
          <a:p>
            <a:pPr marL="0" indent="0">
              <a:buNone/>
            </a:pPr>
            <a:r>
              <a:rPr lang="en-US" sz="1400" dirty="0"/>
              <a:t>			</a:t>
            </a:r>
            <a:endParaRPr lang="ru-RU" sz="1400" dirty="0"/>
          </a:p>
          <a:p>
            <a:pPr marL="0" indent="0">
              <a:buNone/>
            </a:pPr>
            <a:r>
              <a:rPr lang="en-US" sz="1400" dirty="0"/>
              <a:t>	H-C					CH</a:t>
            </a:r>
            <a:r>
              <a:rPr lang="ru-RU" sz="1400" dirty="0"/>
              <a:t>з</a:t>
            </a:r>
            <a:r>
              <a:rPr lang="en-US" sz="1400" dirty="0"/>
              <a:t>-C</a:t>
            </a:r>
            <a:endParaRPr lang="ru-RU" sz="1400" dirty="0"/>
          </a:p>
          <a:p>
            <a:pPr marL="0" indent="0">
              <a:buNone/>
            </a:pPr>
            <a:r>
              <a:rPr lang="en-US" sz="1400" dirty="0"/>
              <a:t>		O-CH</a:t>
            </a:r>
            <a:r>
              <a:rPr lang="en-US" sz="1400" baseline="-25000" dirty="0"/>
              <a:t>3 				   	      </a:t>
            </a:r>
            <a:r>
              <a:rPr lang="en-US" sz="1400" dirty="0"/>
              <a:t>    O-C</a:t>
            </a:r>
            <a:r>
              <a:rPr lang="en-US" sz="1400" baseline="-25000" dirty="0"/>
              <a:t>2</a:t>
            </a:r>
            <a:r>
              <a:rPr lang="en-US" sz="1400" dirty="0"/>
              <a:t>H</a:t>
            </a:r>
            <a:r>
              <a:rPr lang="en-US" sz="1400" baseline="-25000" dirty="0"/>
              <a:t>5</a:t>
            </a:r>
            <a:endParaRPr lang="ru-RU" sz="1400" dirty="0"/>
          </a:p>
          <a:p>
            <a:pPr marL="0" indent="0">
              <a:buNone/>
            </a:pP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	</a:t>
            </a:r>
            <a:r>
              <a:rPr lang="ru-RU" sz="1400" dirty="0"/>
              <a:t>Метил формиат </a:t>
            </a:r>
            <a:r>
              <a:rPr lang="ru-RU" sz="1400" dirty="0" err="1"/>
              <a:t>ёки</a:t>
            </a:r>
            <a:r>
              <a:rPr lang="ru-RU" sz="1400" dirty="0"/>
              <a:t> 	                                        	         </a:t>
            </a:r>
            <a:r>
              <a:rPr lang="ru-RU" sz="1400" dirty="0" err="1"/>
              <a:t>этилацицат</a:t>
            </a:r>
            <a:r>
              <a:rPr lang="ru-RU" sz="1400" dirty="0"/>
              <a:t> </a:t>
            </a:r>
            <a:r>
              <a:rPr lang="ru-RU" sz="1400" dirty="0" err="1"/>
              <a:t>ёки</a:t>
            </a:r>
            <a:r>
              <a:rPr lang="ru-RU" sz="1400" dirty="0"/>
              <a:t> </a:t>
            </a:r>
          </a:p>
          <a:p>
            <a:pPr marL="0" indent="0">
              <a:buNone/>
            </a:pPr>
            <a:r>
              <a:rPr lang="ru-RU" sz="1400" dirty="0" err="1"/>
              <a:t>чумоли</a:t>
            </a:r>
            <a:r>
              <a:rPr lang="ru-RU" sz="1400" dirty="0"/>
              <a:t> </a:t>
            </a:r>
            <a:r>
              <a:rPr lang="ru-RU" sz="1400" dirty="0" err="1"/>
              <a:t>кислотанинг</a:t>
            </a:r>
            <a:r>
              <a:rPr lang="ru-RU" sz="1400" dirty="0"/>
              <a:t>                                                       </a:t>
            </a:r>
            <a:r>
              <a:rPr lang="ru-RU" sz="1400" dirty="0" err="1"/>
              <a:t>ёки</a:t>
            </a:r>
            <a:r>
              <a:rPr lang="ru-RU" sz="1400" dirty="0"/>
              <a:t> </a:t>
            </a:r>
            <a:r>
              <a:rPr lang="ru-RU" sz="1400" dirty="0" err="1"/>
              <a:t>сирка</a:t>
            </a:r>
            <a:r>
              <a:rPr lang="ru-RU" sz="1400" dirty="0"/>
              <a:t> </a:t>
            </a:r>
            <a:r>
              <a:rPr lang="ru-RU" sz="1400" dirty="0" err="1"/>
              <a:t>кислотанинг</a:t>
            </a:r>
            <a:endParaRPr lang="ru-RU" sz="1400" dirty="0"/>
          </a:p>
          <a:p>
            <a:pPr marL="0" indent="0">
              <a:buNone/>
            </a:pPr>
            <a:r>
              <a:rPr lang="ru-RU" sz="1400" dirty="0"/>
              <a:t>	  Метил </a:t>
            </a:r>
            <a:r>
              <a:rPr lang="ru-RU" sz="1400" dirty="0" err="1"/>
              <a:t>эфири</a:t>
            </a:r>
            <a:r>
              <a:rPr lang="ru-RU" sz="1400" dirty="0"/>
              <a:t>				             этил </a:t>
            </a:r>
            <a:r>
              <a:rPr lang="ru-RU" sz="1400" dirty="0" err="1"/>
              <a:t>эфири</a:t>
            </a:r>
            <a:r>
              <a:rPr lang="ru-RU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		  O	</a:t>
            </a:r>
            <a:endParaRPr lang="ru-RU" sz="1400" dirty="0"/>
          </a:p>
          <a:p>
            <a:pPr marL="0" indent="0">
              <a:buNone/>
            </a:pPr>
            <a:r>
              <a:rPr lang="en-US" sz="1400" dirty="0"/>
              <a:t>		  </a:t>
            </a:r>
            <a:r>
              <a:rPr lang="en-US" sz="1400" baseline="30000" dirty="0"/>
              <a:t>	</a:t>
            </a:r>
            <a:endParaRPr lang="ru-RU" sz="1400" dirty="0"/>
          </a:p>
          <a:p>
            <a:pPr marL="0" indent="0">
              <a:buNone/>
            </a:pPr>
            <a:r>
              <a:rPr lang="en-US" sz="1400" dirty="0"/>
              <a:t>	CH</a:t>
            </a:r>
            <a:r>
              <a:rPr lang="en-US" sz="1400" baseline="-25000" dirty="0"/>
              <a:t>3</a:t>
            </a:r>
            <a:r>
              <a:rPr lang="en-US" sz="1400" dirty="0"/>
              <a:t>-C</a:t>
            </a:r>
            <a:endParaRPr lang="ru-RU" sz="1400" dirty="0"/>
          </a:p>
          <a:p>
            <a:pPr marL="0" indent="0">
              <a:buNone/>
            </a:pPr>
            <a:r>
              <a:rPr lang="en-US" sz="1400" dirty="0"/>
              <a:t> </a:t>
            </a:r>
            <a:endParaRPr lang="ru-RU" sz="1400" dirty="0"/>
          </a:p>
          <a:p>
            <a:pPr marL="0" indent="0">
              <a:buNone/>
            </a:pPr>
            <a:r>
              <a:rPr lang="en-US" sz="1400" dirty="0"/>
              <a:t>		   O-CH</a:t>
            </a:r>
            <a:r>
              <a:rPr lang="en-US" sz="1400" baseline="-25000" dirty="0"/>
              <a:t>2</a:t>
            </a:r>
            <a:r>
              <a:rPr lang="en-US" sz="1400" dirty="0"/>
              <a:t>-CH</a:t>
            </a:r>
            <a:r>
              <a:rPr lang="en-US" sz="1400" baseline="-25000" dirty="0"/>
              <a:t>2</a:t>
            </a:r>
            <a:r>
              <a:rPr lang="en-US" sz="1400" dirty="0"/>
              <a:t>-CH-CH3</a:t>
            </a:r>
            <a:endParaRPr lang="ru-RU" sz="1400" dirty="0"/>
          </a:p>
          <a:p>
            <a:pPr marL="0" indent="0">
              <a:buNone/>
            </a:pPr>
            <a:r>
              <a:rPr lang="en-US" sz="1400" dirty="0"/>
              <a:t>			</a:t>
            </a:r>
            <a:r>
              <a:rPr lang="ru-RU" sz="1400" dirty="0"/>
              <a:t>         </a:t>
            </a:r>
            <a:r>
              <a:rPr lang="en-US" sz="1400" dirty="0"/>
              <a:t>I</a:t>
            </a:r>
            <a:endParaRPr lang="ru-RU" sz="1400" dirty="0"/>
          </a:p>
          <a:p>
            <a:pPr marL="0" indent="0">
              <a:buNone/>
            </a:pPr>
            <a:r>
              <a:rPr lang="ru-RU" sz="1400" dirty="0"/>
              <a:t>			       </a:t>
            </a:r>
            <a:r>
              <a:rPr lang="en-US" sz="1400" dirty="0"/>
              <a:t>CH</a:t>
            </a:r>
            <a:r>
              <a:rPr lang="ru-RU" sz="1400" baseline="-25000" dirty="0"/>
              <a:t>3</a:t>
            </a:r>
            <a:endParaRPr lang="ru-RU" sz="1400" dirty="0"/>
          </a:p>
          <a:p>
            <a:pPr marL="0" indent="0">
              <a:buNone/>
            </a:pPr>
            <a:r>
              <a:rPr lang="ru-RU" sz="1400" dirty="0"/>
              <a:t>                                               </a:t>
            </a:r>
            <a:r>
              <a:rPr lang="ru-RU" sz="1400" dirty="0" err="1"/>
              <a:t>изопентил</a:t>
            </a:r>
            <a:r>
              <a:rPr lang="ru-RU" sz="1400" dirty="0"/>
              <a:t> ацетат</a:t>
            </a:r>
          </a:p>
          <a:p>
            <a:pPr marL="0" indent="0">
              <a:buNone/>
            </a:pPr>
            <a:r>
              <a:rPr lang="ru-RU" sz="1400" dirty="0"/>
              <a:t>                                              </a:t>
            </a:r>
            <a:r>
              <a:rPr lang="ru-RU" sz="1400" dirty="0" err="1"/>
              <a:t>ёки</a:t>
            </a:r>
            <a:r>
              <a:rPr lang="ru-RU" sz="1400" dirty="0"/>
              <a:t> </a:t>
            </a:r>
            <a:r>
              <a:rPr lang="ru-RU" sz="1400" dirty="0" err="1"/>
              <a:t>сирка</a:t>
            </a:r>
            <a:r>
              <a:rPr lang="ru-RU" sz="1400" dirty="0"/>
              <a:t> </a:t>
            </a:r>
            <a:r>
              <a:rPr lang="ru-RU" sz="1400" dirty="0" err="1"/>
              <a:t>кислотанинг</a:t>
            </a:r>
            <a:r>
              <a:rPr lang="ru-RU" sz="1400" dirty="0"/>
              <a:t> </a:t>
            </a:r>
          </a:p>
          <a:p>
            <a:pPr marL="0" indent="0">
              <a:buNone/>
            </a:pPr>
            <a:r>
              <a:rPr lang="ru-RU" sz="1400" dirty="0"/>
              <a:t>             </a:t>
            </a:r>
            <a:r>
              <a:rPr lang="ru-RU" sz="1400" dirty="0" err="1"/>
              <a:t>изопентил</a:t>
            </a:r>
            <a:r>
              <a:rPr lang="ru-RU" sz="1400" dirty="0"/>
              <a:t> </a:t>
            </a:r>
            <a:r>
              <a:rPr lang="ru-RU" sz="1400" dirty="0" err="1"/>
              <a:t>эфири</a:t>
            </a:r>
            <a:r>
              <a:rPr lang="ru-RU" sz="1400" dirty="0"/>
              <a:t>.</a:t>
            </a:r>
          </a:p>
          <a:p>
            <a:pPr marL="0" indent="0"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65715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2"/>
    </mc:Choice>
    <mc:Fallback xmlns="">
      <p:transition spd="slow" advTm="1092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/>
              <a:t>Табиатда</a:t>
            </a:r>
            <a:r>
              <a:rPr lang="ru-RU" b="1" dirty="0"/>
              <a:t> </a:t>
            </a:r>
            <a:r>
              <a:rPr lang="ru-RU" b="1" dirty="0" err="1"/>
              <a:t>таркалиши</a:t>
            </a:r>
            <a:r>
              <a:rPr lang="ru-RU" b="1" dirty="0"/>
              <a:t>.</a:t>
            </a:r>
            <a:r>
              <a:rPr lang="ru-RU" dirty="0"/>
              <a:t> </a:t>
            </a:r>
            <a:r>
              <a:rPr lang="ru-RU" dirty="0" err="1"/>
              <a:t>Мураккаб</a:t>
            </a:r>
            <a:r>
              <a:rPr lang="ru-RU" dirty="0"/>
              <a:t> </a:t>
            </a:r>
            <a:r>
              <a:rPr lang="ru-RU" dirty="0" err="1"/>
              <a:t>эфирлар</a:t>
            </a:r>
            <a:r>
              <a:rPr lang="ru-RU" dirty="0"/>
              <a:t> </a:t>
            </a:r>
            <a:r>
              <a:rPr lang="ru-RU" dirty="0" err="1"/>
              <a:t>гулларда</a:t>
            </a:r>
            <a:r>
              <a:rPr lang="ru-RU" dirty="0"/>
              <a:t>, </a:t>
            </a:r>
            <a:r>
              <a:rPr lang="ru-RU" dirty="0" err="1"/>
              <a:t>меваларда</a:t>
            </a:r>
            <a:r>
              <a:rPr lang="ru-RU" dirty="0"/>
              <a:t> </a:t>
            </a:r>
            <a:r>
              <a:rPr lang="ru-RU" dirty="0" err="1"/>
              <a:t>булади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уларнинг</a:t>
            </a:r>
            <a:r>
              <a:rPr lang="ru-RU" dirty="0"/>
              <a:t> </a:t>
            </a:r>
            <a:r>
              <a:rPr lang="ru-RU" dirty="0" err="1"/>
              <a:t>узига</a:t>
            </a:r>
            <a:r>
              <a:rPr lang="ru-RU" dirty="0"/>
              <a:t> </a:t>
            </a:r>
            <a:r>
              <a:rPr lang="ru-RU" dirty="0" err="1"/>
              <a:t>хос</a:t>
            </a:r>
            <a:r>
              <a:rPr lang="ru-RU" dirty="0"/>
              <a:t> </a:t>
            </a:r>
            <a:r>
              <a:rPr lang="ru-RU" dirty="0" err="1"/>
              <a:t>хидини</a:t>
            </a:r>
            <a:r>
              <a:rPr lang="ru-RU" dirty="0"/>
              <a:t> </a:t>
            </a:r>
            <a:r>
              <a:rPr lang="ru-RU" dirty="0" err="1"/>
              <a:t>белгилайди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Олиниши</a:t>
            </a:r>
            <a:r>
              <a:rPr lang="ru-RU" b="1" dirty="0"/>
              <a:t>.</a:t>
            </a:r>
            <a:r>
              <a:rPr lang="ru-RU" dirty="0"/>
              <a:t> </a:t>
            </a:r>
            <a:r>
              <a:rPr lang="ru-RU" dirty="0" err="1"/>
              <a:t>Мураккаб</a:t>
            </a:r>
            <a:r>
              <a:rPr lang="ru-RU" dirty="0"/>
              <a:t> </a:t>
            </a:r>
            <a:r>
              <a:rPr lang="ru-RU" dirty="0" err="1"/>
              <a:t>эфирлар</a:t>
            </a:r>
            <a:r>
              <a:rPr lang="ru-RU" dirty="0"/>
              <a:t> </a:t>
            </a:r>
            <a:r>
              <a:rPr lang="ru-RU" i="1" dirty="0" err="1"/>
              <a:t>лабораторияда</a:t>
            </a:r>
            <a:r>
              <a:rPr lang="ru-RU" dirty="0"/>
              <a:t> </a:t>
            </a:r>
            <a:r>
              <a:rPr lang="ru-RU" dirty="0" err="1"/>
              <a:t>асосан</a:t>
            </a:r>
            <a:r>
              <a:rPr lang="ru-RU" dirty="0"/>
              <a:t> карбон </a:t>
            </a:r>
            <a:r>
              <a:rPr lang="ru-RU" dirty="0" err="1"/>
              <a:t>кислоталарнинг</a:t>
            </a:r>
            <a:r>
              <a:rPr lang="ru-RU" dirty="0"/>
              <a:t> </a:t>
            </a:r>
            <a:r>
              <a:rPr lang="ru-RU" dirty="0" err="1"/>
              <a:t>спиртлар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концентрланган</a:t>
            </a:r>
            <a:r>
              <a:rPr lang="ru-RU" dirty="0"/>
              <a:t> сульфат кислота </a:t>
            </a:r>
            <a:r>
              <a:rPr lang="ru-RU" dirty="0" err="1"/>
              <a:t>иштирокида</a:t>
            </a:r>
            <a:r>
              <a:rPr lang="ru-RU" dirty="0"/>
              <a:t> </a:t>
            </a:r>
            <a:r>
              <a:rPr lang="ru-RU" dirty="0" err="1"/>
              <a:t>реакцияга</a:t>
            </a:r>
            <a:r>
              <a:rPr lang="ru-RU" dirty="0"/>
              <a:t> </a:t>
            </a:r>
            <a:r>
              <a:rPr lang="ru-RU" dirty="0" err="1"/>
              <a:t>киришувидан</a:t>
            </a:r>
            <a:r>
              <a:rPr lang="ru-RU" dirty="0"/>
              <a:t> </a:t>
            </a:r>
            <a:r>
              <a:rPr lang="ru-RU" dirty="0" err="1"/>
              <a:t>олинади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en-US" dirty="0"/>
              <a:t>	         O                                                                     </a:t>
            </a:r>
            <a:r>
              <a:rPr lang="en-US" dirty="0" err="1"/>
              <a:t>O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С</a:t>
            </a:r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-C	   + H-OC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   CH</a:t>
            </a:r>
            <a:r>
              <a:rPr lang="en-US" baseline="-25000" dirty="0"/>
              <a:t>3</a:t>
            </a:r>
            <a:r>
              <a:rPr lang="en-US" dirty="0"/>
              <a:t>-C                        +H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         OH				         O-C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287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6"/>
    </mc:Choice>
    <mc:Fallback xmlns="">
      <p:transition spd="slow" advTm="1186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err="1"/>
              <a:t>Мураккаб</a:t>
            </a:r>
            <a:r>
              <a:rPr lang="ru-RU" sz="1800" dirty="0"/>
              <a:t> </a:t>
            </a:r>
            <a:r>
              <a:rPr lang="ru-RU" sz="1800" dirty="0" err="1"/>
              <a:t>эфирлар</a:t>
            </a:r>
            <a:r>
              <a:rPr lang="ru-RU" sz="1800" dirty="0"/>
              <a:t> </a:t>
            </a:r>
            <a:r>
              <a:rPr lang="ru-RU" sz="1800" dirty="0" err="1"/>
              <a:t>хосил</a:t>
            </a:r>
            <a:r>
              <a:rPr lang="ru-RU" sz="1800" dirty="0"/>
              <a:t> </a:t>
            </a:r>
            <a:r>
              <a:rPr lang="ru-RU" sz="1800" dirty="0" err="1"/>
              <a:t>буладиган</a:t>
            </a:r>
            <a:r>
              <a:rPr lang="ru-RU" sz="1800" dirty="0"/>
              <a:t> </a:t>
            </a:r>
            <a:r>
              <a:rPr lang="ru-RU" sz="1800" dirty="0" err="1"/>
              <a:t>реакциялар</a:t>
            </a:r>
            <a:r>
              <a:rPr lang="ru-RU" sz="1800" dirty="0"/>
              <a:t> </a:t>
            </a:r>
            <a:r>
              <a:rPr lang="ru-RU" sz="1800" i="1" dirty="0"/>
              <a:t>этерификация </a:t>
            </a:r>
            <a:r>
              <a:rPr lang="ru-RU" sz="1800" i="1" dirty="0" err="1"/>
              <a:t>реакциялари</a:t>
            </a:r>
            <a:r>
              <a:rPr lang="ru-RU" sz="1800" dirty="0"/>
              <a:t> </a:t>
            </a:r>
            <a:r>
              <a:rPr lang="ru-RU" sz="1800" dirty="0" err="1"/>
              <a:t>дейилади</a:t>
            </a:r>
            <a:r>
              <a:rPr lang="ru-RU" sz="1800" dirty="0"/>
              <a:t> (</a:t>
            </a:r>
            <a:r>
              <a:rPr lang="ru-RU" sz="1800" dirty="0" err="1"/>
              <a:t>лотинчадан</a:t>
            </a:r>
            <a:r>
              <a:rPr lang="ru-RU" sz="1800" dirty="0"/>
              <a:t> </a:t>
            </a:r>
            <a:r>
              <a:rPr lang="en-US" sz="1800" i="1" dirty="0"/>
              <a:t>ester</a:t>
            </a:r>
            <a:r>
              <a:rPr lang="ru-RU" sz="1800" i="1" dirty="0"/>
              <a:t> — эфир).</a:t>
            </a:r>
            <a:r>
              <a:rPr lang="ru-RU" sz="1800" dirty="0"/>
              <a:t> Этерификация </a:t>
            </a:r>
            <a:r>
              <a:rPr lang="ru-RU" sz="1800" dirty="0" err="1"/>
              <a:t>реакциядари</a:t>
            </a:r>
            <a:r>
              <a:rPr lang="ru-RU" sz="1800" dirty="0"/>
              <a:t> </a:t>
            </a:r>
            <a:r>
              <a:rPr lang="ru-RU" sz="1800" dirty="0" err="1"/>
              <a:t>кайтардир.Бу</a:t>
            </a:r>
            <a:r>
              <a:rPr lang="ru-RU" sz="1800" dirty="0"/>
              <a:t> реакция </a:t>
            </a:r>
            <a:r>
              <a:rPr lang="ru-RU" sz="1800" dirty="0" err="1"/>
              <a:t>мувозанатини</a:t>
            </a:r>
            <a:r>
              <a:rPr lang="ru-RU" sz="1800" dirty="0"/>
              <a:t> </a:t>
            </a:r>
            <a:r>
              <a:rPr lang="ru-RU" sz="1800" dirty="0" err="1"/>
              <a:t>мураккаб</a:t>
            </a:r>
            <a:r>
              <a:rPr lang="ru-RU" sz="1800" dirty="0"/>
              <a:t> эфир </a:t>
            </a:r>
            <a:r>
              <a:rPr lang="ru-RU" sz="1800" dirty="0" err="1"/>
              <a:t>хосил</a:t>
            </a:r>
            <a:r>
              <a:rPr lang="ru-RU" sz="1800" dirty="0"/>
              <a:t> </a:t>
            </a:r>
            <a:r>
              <a:rPr lang="ru-RU" sz="1800" dirty="0" err="1"/>
              <a:t>булиш</a:t>
            </a:r>
            <a:r>
              <a:rPr lang="ru-RU" sz="1800" dirty="0"/>
              <a:t> </a:t>
            </a:r>
            <a:r>
              <a:rPr lang="ru-RU" sz="1800" dirty="0" err="1"/>
              <a:t>томонга</a:t>
            </a:r>
            <a:r>
              <a:rPr lang="ru-RU" sz="1800" dirty="0"/>
              <a:t> </a:t>
            </a:r>
            <a:r>
              <a:rPr lang="ru-RU" sz="1800" dirty="0" err="1"/>
              <a:t>силжитиш</a:t>
            </a:r>
            <a:r>
              <a:rPr lang="ru-RU" sz="1800" dirty="0"/>
              <a:t> </a:t>
            </a:r>
            <a:r>
              <a:rPr lang="ru-RU" sz="1800" dirty="0" err="1"/>
              <a:t>учун</a:t>
            </a:r>
            <a:r>
              <a:rPr lang="ru-RU" sz="1800" dirty="0"/>
              <a:t>, </a:t>
            </a:r>
            <a:r>
              <a:rPr lang="ru-RU" sz="1800" dirty="0" err="1"/>
              <a:t>одатда</a:t>
            </a:r>
            <a:r>
              <a:rPr lang="ru-RU" sz="1800" dirty="0"/>
              <a:t> </a:t>
            </a:r>
            <a:r>
              <a:rPr lang="ru-RU" sz="1800" dirty="0" err="1"/>
              <a:t>сувни</a:t>
            </a:r>
            <a:r>
              <a:rPr lang="ru-RU" sz="1800" dirty="0"/>
              <a:t> </a:t>
            </a:r>
            <a:r>
              <a:rPr lang="ru-RU" sz="1800" dirty="0" err="1"/>
              <a:t>тортувчи</a:t>
            </a:r>
            <a:r>
              <a:rPr lang="ru-RU" sz="1800" dirty="0"/>
              <a:t> </a:t>
            </a:r>
            <a:r>
              <a:rPr lang="ru-RU" sz="1800" dirty="0" err="1"/>
              <a:t>концентрланган</a:t>
            </a:r>
            <a:r>
              <a:rPr lang="ru-RU" sz="1800" dirty="0"/>
              <a:t> сульфат кислота </a:t>
            </a:r>
            <a:r>
              <a:rPr lang="ru-RU" sz="1800" dirty="0" err="1"/>
              <a:t>ищлатилади</a:t>
            </a:r>
            <a:r>
              <a:rPr lang="ru-RU" sz="1800" dirty="0"/>
              <a:t>. Минерал </a:t>
            </a:r>
            <a:r>
              <a:rPr lang="ru-RU" sz="1800" dirty="0" err="1"/>
              <a:t>кислоталарнинг</a:t>
            </a:r>
            <a:r>
              <a:rPr lang="ru-RU" sz="1800" dirty="0"/>
              <a:t> </a:t>
            </a:r>
            <a:r>
              <a:rPr lang="ru-RU" sz="1800" dirty="0" err="1"/>
              <a:t>спиртлар</a:t>
            </a:r>
            <a:r>
              <a:rPr lang="ru-RU" sz="1800" dirty="0"/>
              <a:t> </a:t>
            </a:r>
            <a:r>
              <a:rPr lang="ru-RU" sz="1800" dirty="0" err="1"/>
              <a:t>билан</a:t>
            </a:r>
            <a:r>
              <a:rPr lang="ru-RU" sz="1800" dirty="0"/>
              <a:t> </a:t>
            </a:r>
            <a:r>
              <a:rPr lang="ru-RU" sz="1800" dirty="0" err="1"/>
              <a:t>узаро</a:t>
            </a:r>
            <a:r>
              <a:rPr lang="ru-RU" sz="1800" dirty="0"/>
              <a:t> </a:t>
            </a:r>
            <a:r>
              <a:rPr lang="ru-RU" sz="1800" dirty="0" err="1"/>
              <a:t>таъсиридан</a:t>
            </a:r>
            <a:r>
              <a:rPr lang="ru-RU" sz="1800" dirty="0"/>
              <a:t>, </a:t>
            </a:r>
            <a:r>
              <a:rPr lang="ru-RU" sz="1800" dirty="0" err="1"/>
              <a:t>масалан</a:t>
            </a:r>
            <a:r>
              <a:rPr lang="ru-RU" sz="1800" dirty="0"/>
              <a:t>, </a:t>
            </a:r>
            <a:r>
              <a:rPr lang="ru-RU" sz="1800" dirty="0" err="1"/>
              <a:t>глицеринни</a:t>
            </a:r>
            <a:r>
              <a:rPr lang="ru-RU" sz="1800" dirty="0"/>
              <a:t> </a:t>
            </a:r>
            <a:r>
              <a:rPr lang="ru-RU" sz="1800" dirty="0" err="1"/>
              <a:t>нитролашда</a:t>
            </a:r>
            <a:r>
              <a:rPr lang="ru-RU" sz="1800" dirty="0"/>
              <a:t> (95- бет) </a:t>
            </a:r>
            <a:r>
              <a:rPr lang="ru-RU" sz="1800" dirty="0" err="1"/>
              <a:t>кам</a:t>
            </a:r>
            <a:r>
              <a:rPr lang="ru-RU" sz="1800" dirty="0"/>
              <a:t> </a:t>
            </a:r>
            <a:r>
              <a:rPr lang="ru-RU" sz="1800" dirty="0" err="1"/>
              <a:t>мураккаб</a:t>
            </a:r>
            <a:r>
              <a:rPr lang="ru-RU" sz="1800" dirty="0"/>
              <a:t> </a:t>
            </a:r>
            <a:r>
              <a:rPr lang="ru-RU" sz="1800" dirty="0" err="1"/>
              <a:t>эфирлар</a:t>
            </a:r>
            <a:r>
              <a:rPr lang="ru-RU" sz="1800" dirty="0"/>
              <a:t> </a:t>
            </a:r>
            <a:r>
              <a:rPr lang="ru-RU" sz="1800" dirty="0" err="1"/>
              <a:t>хосил</a:t>
            </a:r>
            <a:r>
              <a:rPr lang="ru-RU" sz="1800" dirty="0"/>
              <a:t> </a:t>
            </a:r>
            <a:r>
              <a:rPr lang="ru-RU" sz="1800" dirty="0" err="1"/>
              <a:t>булади</a:t>
            </a:r>
            <a:r>
              <a:rPr lang="ru-RU" sz="1800" dirty="0"/>
              <a:t>.</a:t>
            </a:r>
          </a:p>
          <a:p>
            <a:pPr marL="0" indent="0">
              <a:buNone/>
            </a:pPr>
            <a:r>
              <a:rPr lang="ru-RU" sz="1800" b="1" dirty="0" err="1"/>
              <a:t>Физикавий</a:t>
            </a:r>
            <a:r>
              <a:rPr lang="ru-RU" sz="1800" b="1" dirty="0"/>
              <a:t> </a:t>
            </a:r>
            <a:r>
              <a:rPr lang="ru-RU" sz="1800" b="1" dirty="0" err="1"/>
              <a:t>хоссалари</a:t>
            </a:r>
            <a:r>
              <a:rPr lang="ru-RU" sz="1800" b="1" dirty="0"/>
              <a:t>.</a:t>
            </a:r>
            <a:r>
              <a:rPr lang="ru-RU" sz="1800" dirty="0"/>
              <a:t> </a:t>
            </a:r>
            <a:r>
              <a:rPr lang="ru-RU" sz="1800" dirty="0" err="1"/>
              <a:t>Энг</a:t>
            </a:r>
            <a:r>
              <a:rPr lang="ru-RU" sz="1800" dirty="0"/>
              <a:t> </a:t>
            </a:r>
            <a:r>
              <a:rPr lang="ru-RU" sz="1800" dirty="0" err="1"/>
              <a:t>оддий</a:t>
            </a:r>
            <a:r>
              <a:rPr lang="ru-RU" sz="1800" dirty="0"/>
              <a:t> </a:t>
            </a:r>
            <a:r>
              <a:rPr lang="ru-RU" sz="1800" dirty="0" err="1"/>
              <a:t>бир</a:t>
            </a:r>
            <a:r>
              <a:rPr lang="ru-RU" sz="1800" dirty="0"/>
              <a:t> </a:t>
            </a:r>
            <a:r>
              <a:rPr lang="ru-RU" sz="1800" dirty="0" err="1"/>
              <a:t>асосли</a:t>
            </a:r>
            <a:r>
              <a:rPr lang="ru-RU" sz="1800" dirty="0"/>
              <a:t> кислота </a:t>
            </a:r>
            <a:r>
              <a:rPr lang="ru-RU" sz="1800" dirty="0" err="1"/>
              <a:t>ва</a:t>
            </a:r>
            <a:r>
              <a:rPr lang="ru-RU" sz="1800" dirty="0"/>
              <a:t> </a:t>
            </a:r>
            <a:r>
              <a:rPr lang="ru-RU" sz="1800" dirty="0" err="1"/>
              <a:t>спиртларнинг</a:t>
            </a:r>
            <a:r>
              <a:rPr lang="ru-RU" sz="1800" dirty="0"/>
              <a:t> </a:t>
            </a:r>
            <a:r>
              <a:rPr lang="ru-RU" sz="1800" dirty="0" err="1"/>
              <a:t>мураккаб</a:t>
            </a:r>
            <a:r>
              <a:rPr lang="ru-RU" sz="1800" dirty="0"/>
              <a:t> </a:t>
            </a:r>
            <a:r>
              <a:rPr lang="ru-RU" sz="1800" dirty="0" err="1"/>
              <a:t>эфирлари</a:t>
            </a:r>
            <a:r>
              <a:rPr lang="ru-RU" sz="1800" dirty="0"/>
              <a:t> — </a:t>
            </a:r>
            <a:r>
              <a:rPr lang="ru-RU" sz="1800" dirty="0" err="1"/>
              <a:t>сувдан</a:t>
            </a:r>
            <a:r>
              <a:rPr lang="ru-RU" sz="1800" dirty="0"/>
              <a:t> </a:t>
            </a:r>
            <a:r>
              <a:rPr lang="ru-RU" sz="1800" dirty="0" err="1"/>
              <a:t>енгил</a:t>
            </a:r>
            <a:r>
              <a:rPr lang="ru-RU" sz="1800" dirty="0"/>
              <a:t> </a:t>
            </a:r>
            <a:r>
              <a:rPr lang="ru-RU" sz="1800" dirty="0" err="1"/>
              <a:t>суюкликлар,учувчан</a:t>
            </a:r>
            <a:r>
              <a:rPr lang="ru-RU" sz="1800" dirty="0"/>
              <a:t> </a:t>
            </a:r>
            <a:r>
              <a:rPr lang="ru-RU" sz="1800" dirty="0" err="1"/>
              <a:t>ва</a:t>
            </a:r>
            <a:r>
              <a:rPr lang="ru-RU" sz="1800" dirty="0"/>
              <a:t> куп </a:t>
            </a:r>
            <a:r>
              <a:rPr lang="ru-RU" sz="1800" dirty="0" err="1"/>
              <a:t>холларда</a:t>
            </a:r>
            <a:r>
              <a:rPr lang="ru-RU" sz="1800" dirty="0"/>
              <a:t> </a:t>
            </a:r>
            <a:r>
              <a:rPr lang="ru-RU" sz="1800" dirty="0" err="1"/>
              <a:t>хушбуй</a:t>
            </a:r>
            <a:r>
              <a:rPr lang="ru-RU" sz="1800" dirty="0"/>
              <a:t> </a:t>
            </a:r>
            <a:r>
              <a:rPr lang="ru-RU" sz="1800" dirty="0" err="1"/>
              <a:t>хидли</a:t>
            </a:r>
            <a:r>
              <a:rPr lang="ru-RU" sz="1800" dirty="0"/>
              <a:t> </a:t>
            </a:r>
            <a:r>
              <a:rPr lang="ru-RU" sz="1800" dirty="0" err="1"/>
              <a:t>моддалар.Масалан</a:t>
            </a:r>
            <a:r>
              <a:rPr lang="ru-RU" sz="1800" dirty="0"/>
              <a:t>, </a:t>
            </a:r>
            <a:r>
              <a:rPr lang="ru-RU" sz="1800" dirty="0" err="1"/>
              <a:t>сирка</a:t>
            </a:r>
            <a:r>
              <a:rPr lang="ru-RU" sz="1800" dirty="0"/>
              <a:t> </a:t>
            </a:r>
            <a:r>
              <a:rPr lang="ru-RU" sz="1800" dirty="0" err="1"/>
              <a:t>кислотанинг</a:t>
            </a:r>
            <a:r>
              <a:rPr lang="ru-RU" sz="1800" dirty="0"/>
              <a:t> </a:t>
            </a:r>
            <a:r>
              <a:rPr lang="ru-RU" sz="1800" dirty="0" err="1"/>
              <a:t>изопентил</a:t>
            </a:r>
            <a:r>
              <a:rPr lang="ru-RU" sz="1800" dirty="0"/>
              <a:t> </a:t>
            </a:r>
            <a:r>
              <a:rPr lang="ru-RU" sz="1800" dirty="0" err="1"/>
              <a:t>эфири</a:t>
            </a:r>
            <a:r>
              <a:rPr lang="ru-RU" sz="1800" dirty="0"/>
              <a:t> (</a:t>
            </a:r>
            <a:r>
              <a:rPr lang="ru-RU" sz="1800" dirty="0" err="1"/>
              <a:t>изопентилацетат</a:t>
            </a:r>
            <a:r>
              <a:rPr lang="ru-RU" sz="1800" dirty="0"/>
              <a:t>) нок </a:t>
            </a:r>
            <a:r>
              <a:rPr lang="ru-RU" sz="1800" dirty="0" err="1"/>
              <a:t>хидли</a:t>
            </a:r>
            <a:r>
              <a:rPr lang="ru-RU" sz="1800" dirty="0"/>
              <a:t>, мой </a:t>
            </a:r>
            <a:r>
              <a:rPr lang="ru-RU" sz="1800" dirty="0" err="1"/>
              <a:t>кислотанинг</a:t>
            </a:r>
            <a:r>
              <a:rPr lang="ru-RU" sz="1800" dirty="0"/>
              <a:t> бутил </a:t>
            </a:r>
            <a:r>
              <a:rPr lang="ru-RU" sz="1800" dirty="0" err="1"/>
              <a:t>эфири</a:t>
            </a:r>
            <a:r>
              <a:rPr lang="ru-RU" sz="1800" dirty="0"/>
              <a:t> — ананас </a:t>
            </a:r>
            <a:r>
              <a:rPr lang="ru-RU" sz="1800" dirty="0" err="1"/>
              <a:t>хидли</a:t>
            </a:r>
            <a:r>
              <a:rPr lang="ru-RU" sz="1800" dirty="0"/>
              <a:t> </a:t>
            </a:r>
            <a:r>
              <a:rPr lang="ru-RU" sz="1800" dirty="0" err="1"/>
              <a:t>булади</a:t>
            </a:r>
            <a:r>
              <a:rPr lang="ru-RU" sz="1800" dirty="0"/>
              <a:t>.</a:t>
            </a:r>
          </a:p>
          <a:p>
            <a:pPr marL="0" indent="0">
              <a:buNone/>
            </a:pPr>
            <a:r>
              <a:rPr lang="ru-RU" sz="1800" dirty="0" err="1"/>
              <a:t>Мураккаб</a:t>
            </a:r>
            <a:r>
              <a:rPr lang="ru-RU" sz="1800" dirty="0"/>
              <a:t> </a:t>
            </a:r>
            <a:r>
              <a:rPr lang="ru-RU" sz="1800" dirty="0" err="1"/>
              <a:t>эфирларнинг</a:t>
            </a:r>
            <a:r>
              <a:rPr lang="ru-RU" sz="1800" dirty="0"/>
              <a:t> </a:t>
            </a:r>
            <a:r>
              <a:rPr lang="ru-RU" sz="1800" dirty="0" err="1"/>
              <a:t>кайнаш</a:t>
            </a:r>
            <a:r>
              <a:rPr lang="ru-RU" sz="1800" dirty="0"/>
              <a:t> </a:t>
            </a:r>
            <a:r>
              <a:rPr lang="ru-RU" sz="1800" dirty="0" err="1"/>
              <a:t>ва</a:t>
            </a:r>
            <a:r>
              <a:rPr lang="ru-RU" sz="1800" dirty="0"/>
              <a:t> </a:t>
            </a:r>
            <a:r>
              <a:rPr lang="ru-RU" sz="1800" dirty="0" err="1"/>
              <a:t>суюкланиш</a:t>
            </a:r>
            <a:r>
              <a:rPr lang="ru-RU" sz="1800" dirty="0"/>
              <a:t> </a:t>
            </a:r>
            <a:r>
              <a:rPr lang="ru-RU" sz="1800" dirty="0" err="1"/>
              <a:t>температуралари</a:t>
            </a:r>
            <a:r>
              <a:rPr lang="ru-RU" sz="1800" dirty="0"/>
              <a:t> </a:t>
            </a:r>
            <a:r>
              <a:rPr lang="ru-RU" sz="1800" dirty="0" err="1"/>
              <a:t>тегишли</a:t>
            </a:r>
            <a:r>
              <a:rPr lang="ru-RU" sz="1800" dirty="0"/>
              <a:t> органик </a:t>
            </a:r>
            <a:r>
              <a:rPr lang="ru-RU" sz="1800" dirty="0" err="1"/>
              <a:t>кислоталарникидан</a:t>
            </a:r>
            <a:r>
              <a:rPr lang="ru-RU" sz="1800" dirty="0"/>
              <a:t> паст. </a:t>
            </a:r>
            <a:r>
              <a:rPr lang="ru-RU" sz="1800" dirty="0" err="1"/>
              <a:t>Факат</a:t>
            </a:r>
            <a:r>
              <a:rPr lang="ru-RU" sz="1800" dirty="0"/>
              <a:t> молекула </a:t>
            </a:r>
            <a:r>
              <a:rPr lang="ru-RU" sz="1800" dirty="0" err="1"/>
              <a:t>массалари</a:t>
            </a:r>
            <a:r>
              <a:rPr lang="ru-RU" sz="1800" dirty="0"/>
              <a:t> </a:t>
            </a:r>
            <a:r>
              <a:rPr lang="ru-RU" sz="1800" dirty="0" err="1"/>
              <a:t>нисбатан</a:t>
            </a:r>
            <a:r>
              <a:rPr lang="ru-RU" sz="1800" dirty="0"/>
              <a:t> </a:t>
            </a:r>
            <a:r>
              <a:rPr lang="ru-RU" sz="1800" dirty="0" err="1"/>
              <a:t>унча</a:t>
            </a:r>
            <a:r>
              <a:rPr lang="ru-RU" sz="1800" dirty="0"/>
              <a:t> </a:t>
            </a:r>
            <a:r>
              <a:rPr lang="ru-RU" sz="1800" dirty="0" err="1"/>
              <a:t>катта</a:t>
            </a:r>
            <a:r>
              <a:rPr lang="ru-RU" sz="1800" dirty="0"/>
              <a:t> </a:t>
            </a:r>
            <a:r>
              <a:rPr lang="ru-RU" sz="1800" dirty="0" err="1"/>
              <a:t>булмаган</a:t>
            </a:r>
            <a:r>
              <a:rPr lang="ru-RU" sz="1800" dirty="0"/>
              <a:t> </a:t>
            </a:r>
            <a:r>
              <a:rPr lang="ru-RU" sz="1800" dirty="0" err="1"/>
              <a:t>мураккаб</a:t>
            </a:r>
            <a:r>
              <a:rPr lang="ru-RU" sz="1800" dirty="0"/>
              <a:t> </a:t>
            </a:r>
            <a:r>
              <a:rPr lang="ru-RU" sz="1800" dirty="0" err="1"/>
              <a:t>эфирларгина</a:t>
            </a:r>
            <a:r>
              <a:rPr lang="ru-RU" sz="1800" dirty="0"/>
              <a:t> </a:t>
            </a:r>
            <a:r>
              <a:rPr lang="ru-RU" sz="1800" dirty="0" err="1"/>
              <a:t>сувда</a:t>
            </a:r>
            <a:r>
              <a:rPr lang="ru-RU" sz="1800" dirty="0"/>
              <a:t> </a:t>
            </a:r>
            <a:r>
              <a:rPr lang="ru-RU" sz="1800" dirty="0" err="1"/>
              <a:t>эрийди</a:t>
            </a:r>
            <a:r>
              <a:rPr 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002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6"/>
    </mc:Choice>
    <mc:Fallback xmlns="">
      <p:transition spd="slow" advTm="1086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609600"/>
            <a:ext cx="8229600" cy="1417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Химиявий</a:t>
            </a:r>
            <a:r>
              <a:rPr lang="ru-RU" b="1" dirty="0"/>
              <a:t> </a:t>
            </a:r>
            <a:r>
              <a:rPr lang="ru-RU" b="1" dirty="0" err="1"/>
              <a:t>хоссалари</a:t>
            </a:r>
            <a:r>
              <a:rPr lang="ru-RU" b="1" dirty="0"/>
              <a:t>. </a:t>
            </a:r>
            <a:r>
              <a:rPr lang="ru-RU" b="1" dirty="0" err="1"/>
              <a:t>Мураккаб</a:t>
            </a:r>
            <a:r>
              <a:rPr lang="ru-RU" b="1" dirty="0"/>
              <a:t> </a:t>
            </a:r>
            <a:r>
              <a:rPr lang="ru-RU" b="1" dirty="0" err="1"/>
              <a:t>эфирларнинг</a:t>
            </a:r>
            <a:r>
              <a:rPr lang="ru-RU" b="1" dirty="0"/>
              <a:t> </a:t>
            </a:r>
            <a:r>
              <a:rPr lang="ru-RU" b="1" dirty="0" err="1"/>
              <a:t>характерли</a:t>
            </a:r>
            <a:r>
              <a:rPr lang="ru-RU" b="1" dirty="0"/>
              <a:t> </a:t>
            </a:r>
            <a:r>
              <a:rPr lang="ru-RU" b="1" dirty="0" err="1"/>
              <a:t>хоссаси</a:t>
            </a:r>
            <a:r>
              <a:rPr lang="ru-RU" b="1" dirty="0"/>
              <a:t> </a:t>
            </a:r>
            <a:r>
              <a:rPr lang="ru-RU" b="1" dirty="0" err="1"/>
              <a:t>уларнинг</a:t>
            </a:r>
            <a:r>
              <a:rPr lang="ru-RU" b="1" dirty="0"/>
              <a:t> </a:t>
            </a:r>
            <a:r>
              <a:rPr lang="ru-RU" b="1" dirty="0" err="1"/>
              <a:t>сув</a:t>
            </a:r>
            <a:r>
              <a:rPr lang="ru-RU" b="1" dirty="0"/>
              <a:t> </a:t>
            </a:r>
            <a:r>
              <a:rPr lang="ru-RU" b="1" dirty="0" err="1"/>
              <a:t>билан</a:t>
            </a:r>
            <a:r>
              <a:rPr lang="ru-RU" b="1" dirty="0"/>
              <a:t> </a:t>
            </a:r>
            <a:r>
              <a:rPr lang="ru-RU" b="1" dirty="0" err="1"/>
              <a:t>реакцияга</a:t>
            </a:r>
            <a:r>
              <a:rPr lang="ru-RU" b="1" dirty="0"/>
              <a:t> </a:t>
            </a:r>
            <a:r>
              <a:rPr lang="ru-RU" b="1" dirty="0" err="1"/>
              <a:t>киришувчи</a:t>
            </a:r>
            <a:r>
              <a:rPr lang="ru-RU" b="1" dirty="0"/>
              <a:t> (</a:t>
            </a:r>
            <a:r>
              <a:rPr lang="ru-RU" b="1" dirty="0" err="1"/>
              <a:t>гидролиздир</a:t>
            </a:r>
            <a:r>
              <a:rPr lang="ru-RU" b="1" dirty="0" smtClean="0"/>
              <a:t>).</a:t>
            </a:r>
            <a:r>
              <a:rPr lang="ru-RU" dirty="0" smtClean="0"/>
              <a:t> </a:t>
            </a:r>
            <a:r>
              <a:rPr lang="ru-RU" b="1" dirty="0" smtClean="0"/>
              <a:t>|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057400"/>
            <a:ext cx="5478463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733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96"/>
    </mc:Choice>
    <mc:Fallback xmlns="">
      <p:transition spd="slow" advTm="1196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Ёглар</a:t>
            </a:r>
            <a:r>
              <a:rPr lang="ru-RU" b="1" dirty="0"/>
              <a:t>.</a:t>
            </a:r>
            <a:r>
              <a:rPr lang="en-US" b="1" dirty="0"/>
              <a:t>	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b="1" dirty="0" smtClean="0"/>
              <a:t> </a:t>
            </a:r>
            <a:r>
              <a:rPr lang="ru-RU" b="1" dirty="0" err="1"/>
              <a:t>Ёгларнинг</a:t>
            </a:r>
            <a:r>
              <a:rPr lang="ru-RU" b="1" dirty="0"/>
              <a:t> </a:t>
            </a:r>
            <a:r>
              <a:rPr lang="ru-RU" b="1" dirty="0" err="1"/>
              <a:t>тузилиши</a:t>
            </a:r>
            <a:r>
              <a:rPr lang="ru-RU" b="1" dirty="0"/>
              <a:t>. </a:t>
            </a:r>
            <a:r>
              <a:rPr lang="ru-RU" b="1" dirty="0" err="1"/>
              <a:t>Табиатда</a:t>
            </a:r>
            <a:r>
              <a:rPr lang="ru-RU" b="1" dirty="0"/>
              <a:t> </a:t>
            </a:r>
            <a:r>
              <a:rPr lang="ru-RU" b="1" dirty="0" err="1"/>
              <a:t>ёглар</a:t>
            </a:r>
            <a:r>
              <a:rPr lang="ru-RU" b="1" dirty="0"/>
              <a:t>.</a:t>
            </a:r>
            <a:r>
              <a:rPr lang="ru-RU" dirty="0"/>
              <a:t> </a:t>
            </a:r>
            <a:r>
              <a:rPr lang="ru-RU" dirty="0" err="1"/>
              <a:t>Анорганик</a:t>
            </a:r>
            <a:r>
              <a:rPr lang="ru-RU" dirty="0"/>
              <a:t> химия  </a:t>
            </a:r>
            <a:r>
              <a:rPr lang="ru-RU" dirty="0" err="1"/>
              <a:t>курсида</a:t>
            </a:r>
            <a:r>
              <a:rPr lang="ru-RU" dirty="0"/>
              <a:t> </a:t>
            </a:r>
            <a:r>
              <a:rPr lang="ru-RU" dirty="0" err="1"/>
              <a:t>моддалар</a:t>
            </a:r>
            <a:r>
              <a:rPr lang="ru-RU" dirty="0"/>
              <a:t> </a:t>
            </a:r>
            <a:r>
              <a:rPr lang="ru-RU" dirty="0" err="1"/>
              <a:t>таркибини</a:t>
            </a:r>
            <a:r>
              <a:rPr lang="ru-RU" dirty="0"/>
              <a:t> </a:t>
            </a:r>
            <a:r>
              <a:rPr lang="ru-RU" dirty="0" err="1"/>
              <a:t>аниклашнинг</a:t>
            </a:r>
            <a:r>
              <a:rPr lang="ru-RU" dirty="0"/>
              <a:t> </a:t>
            </a:r>
            <a:r>
              <a:rPr lang="ru-RU" dirty="0" err="1"/>
              <a:t>икки</a:t>
            </a:r>
            <a:r>
              <a:rPr lang="ru-RU" dirty="0"/>
              <a:t> </a:t>
            </a:r>
            <a:r>
              <a:rPr lang="ru-RU" dirty="0" err="1"/>
              <a:t>усули</a:t>
            </a:r>
            <a:r>
              <a:rPr lang="ru-RU" dirty="0"/>
              <a:t>: анализ </a:t>
            </a:r>
            <a:r>
              <a:rPr lang="ru-RU" dirty="0" err="1"/>
              <a:t>ва</a:t>
            </a:r>
            <a:r>
              <a:rPr lang="ru-RU" dirty="0"/>
              <a:t> синтез </a:t>
            </a:r>
            <a:r>
              <a:rPr lang="ru-RU" dirty="0" err="1"/>
              <a:t>урганилган</a:t>
            </a:r>
            <a:r>
              <a:rPr lang="ru-RU" dirty="0"/>
              <a:t> </a:t>
            </a:r>
            <a:r>
              <a:rPr lang="ru-RU" dirty="0" err="1"/>
              <a:t>эди</a:t>
            </a:r>
            <a:r>
              <a:rPr lang="ru-RU" dirty="0"/>
              <a:t>..</a:t>
            </a:r>
            <a:r>
              <a:rPr lang="ru-RU" dirty="0" err="1"/>
              <a:t>Егларнинг</a:t>
            </a:r>
            <a:r>
              <a:rPr lang="ru-RU" dirty="0"/>
              <a:t> </a:t>
            </a:r>
            <a:r>
              <a:rPr lang="ru-RU" dirty="0" err="1"/>
              <a:t>таркибини</a:t>
            </a:r>
            <a:r>
              <a:rPr lang="ru-RU" dirty="0"/>
              <a:t> </a:t>
            </a:r>
            <a:r>
              <a:rPr lang="ru-RU" dirty="0" err="1"/>
              <a:t>аниклаш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dirty="0" err="1"/>
              <a:t>олимлар</a:t>
            </a:r>
            <a:r>
              <a:rPr lang="ru-RU" dirty="0"/>
              <a:t> </a:t>
            </a:r>
            <a:r>
              <a:rPr lang="ru-RU" dirty="0" err="1"/>
              <a:t>хар</a:t>
            </a:r>
            <a:r>
              <a:rPr lang="ru-RU" dirty="0"/>
              <a:t> </a:t>
            </a:r>
            <a:r>
              <a:rPr lang="ru-RU" dirty="0" err="1"/>
              <a:t>иккала</a:t>
            </a:r>
            <a:r>
              <a:rPr lang="ru-RU" dirty="0"/>
              <a:t> </a:t>
            </a:r>
            <a:r>
              <a:rPr lang="ru-RU" dirty="0" err="1"/>
              <a:t>усулни</a:t>
            </a:r>
            <a:r>
              <a:rPr lang="ru-RU" dirty="0"/>
              <a:t> </a:t>
            </a:r>
            <a:r>
              <a:rPr lang="ru-RU" dirty="0" err="1"/>
              <a:t>куллаганлар</a:t>
            </a:r>
            <a:r>
              <a:rPr lang="ru-RU" dirty="0"/>
              <a:t>. Француз </a:t>
            </a:r>
            <a:r>
              <a:rPr lang="ru-RU" dirty="0" err="1"/>
              <a:t>олими</a:t>
            </a:r>
            <a:r>
              <a:rPr lang="ru-RU" dirty="0"/>
              <a:t> Э. </a:t>
            </a:r>
            <a:r>
              <a:rPr lang="ru-RU" dirty="0" err="1"/>
              <a:t>Шеврель</a:t>
            </a:r>
            <a:r>
              <a:rPr lang="ru-RU" dirty="0"/>
              <a:t> </a:t>
            </a:r>
            <a:r>
              <a:rPr lang="ru-RU" dirty="0" err="1"/>
              <a:t>ёгларни</a:t>
            </a:r>
            <a:r>
              <a:rPr lang="ru-RU" dirty="0"/>
              <a:t> </a:t>
            </a:r>
            <a:r>
              <a:rPr lang="ru-RU" dirty="0" err="1"/>
              <a:t>сув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(</a:t>
            </a:r>
            <a:r>
              <a:rPr lang="ru-RU" dirty="0" err="1"/>
              <a:t>ишкорий</a:t>
            </a:r>
            <a:r>
              <a:rPr lang="ru-RU" dirty="0"/>
              <a:t> </a:t>
            </a:r>
            <a:r>
              <a:rPr lang="ru-RU" dirty="0" err="1"/>
              <a:t>мухитда</a:t>
            </a:r>
            <a:r>
              <a:rPr lang="ru-RU" dirty="0"/>
              <a:t>) </a:t>
            </a:r>
            <a:r>
              <a:rPr lang="ru-RU" dirty="0" err="1"/>
              <a:t>киздириб</a:t>
            </a:r>
            <a:r>
              <a:rPr lang="ru-RU" dirty="0"/>
              <a:t>, </a:t>
            </a:r>
            <a:r>
              <a:rPr lang="ru-RU" dirty="0" err="1"/>
              <a:t>ёгларнинг</a:t>
            </a:r>
            <a:r>
              <a:rPr lang="ru-RU" dirty="0"/>
              <a:t> </a:t>
            </a:r>
            <a:r>
              <a:rPr lang="ru-RU" dirty="0" err="1"/>
              <a:t>парчаланишини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глицерин </a:t>
            </a:r>
            <a:r>
              <a:rPr lang="ru-RU" dirty="0" err="1"/>
              <a:t>хамда</a:t>
            </a:r>
            <a:r>
              <a:rPr lang="ru-RU" dirty="0"/>
              <a:t> </a:t>
            </a:r>
            <a:r>
              <a:rPr lang="ru-RU" dirty="0" err="1"/>
              <a:t>турлц</a:t>
            </a:r>
            <a:r>
              <a:rPr lang="ru-RU" dirty="0"/>
              <a:t> карбон </a:t>
            </a:r>
            <a:r>
              <a:rPr lang="ru-RU" dirty="0" err="1"/>
              <a:t>кислоталар</a:t>
            </a:r>
            <a:r>
              <a:rPr lang="ru-RU" dirty="0"/>
              <a:t> косил </a:t>
            </a:r>
            <a:r>
              <a:rPr lang="ru-RU" dirty="0" err="1"/>
              <a:t>булишини</a:t>
            </a:r>
            <a:r>
              <a:rPr lang="ru-RU" dirty="0"/>
              <a:t> </a:t>
            </a:r>
            <a:r>
              <a:rPr lang="ru-RU" dirty="0" err="1"/>
              <a:t>аниклади</a:t>
            </a:r>
            <a:r>
              <a:rPr lang="ru-RU" dirty="0"/>
              <a:t>.«</a:t>
            </a:r>
            <a:r>
              <a:rPr lang="ru-RU" dirty="0" err="1"/>
              <a:t>Иккинчи</a:t>
            </a:r>
            <a:r>
              <a:rPr lang="ru-RU" dirty="0"/>
              <a:t> француз </a:t>
            </a:r>
            <a:r>
              <a:rPr lang="ru-RU" dirty="0" err="1"/>
              <a:t>олими</a:t>
            </a:r>
            <a:r>
              <a:rPr lang="ru-RU" dirty="0"/>
              <a:t> М. </a:t>
            </a:r>
            <a:r>
              <a:rPr lang="ru-RU" dirty="0" err="1"/>
              <a:t>Бертло</a:t>
            </a:r>
            <a:r>
              <a:rPr lang="ru-RU" dirty="0"/>
              <a:t> 1854 и. </a:t>
            </a:r>
            <a:r>
              <a:rPr lang="ru-RU" dirty="0" err="1"/>
              <a:t>карама-карши</a:t>
            </a:r>
            <a:r>
              <a:rPr lang="ru-RU" dirty="0"/>
              <a:t> </a:t>
            </a:r>
            <a:r>
              <a:rPr lang="ru-RU" dirty="0" err="1"/>
              <a:t>жараённи</a:t>
            </a:r>
            <a:r>
              <a:rPr lang="ru-RU" dirty="0"/>
              <a:t> </a:t>
            </a:r>
            <a:r>
              <a:rPr lang="ru-RU" dirty="0" err="1"/>
              <a:t>амалга</a:t>
            </a:r>
            <a:r>
              <a:rPr lang="ru-RU" dirty="0"/>
              <a:t> </a:t>
            </a:r>
            <a:r>
              <a:rPr lang="ru-RU" dirty="0" err="1"/>
              <a:t>оширди</a:t>
            </a:r>
            <a:r>
              <a:rPr lang="ru-RU" dirty="0"/>
              <a:t>; у </a:t>
            </a:r>
            <a:r>
              <a:rPr lang="ru-RU" dirty="0" err="1"/>
              <a:t>глицеринни</a:t>
            </a:r>
            <a:r>
              <a:rPr lang="ru-RU" dirty="0"/>
              <a:t> </a:t>
            </a:r>
            <a:r>
              <a:rPr lang="ru-RU" dirty="0" err="1"/>
              <a:t>юкори</a:t>
            </a:r>
            <a:r>
              <a:rPr lang="ru-RU" dirty="0"/>
              <a:t> </a:t>
            </a:r>
            <a:r>
              <a:rPr lang="ru-RU" dirty="0" err="1"/>
              <a:t>молекулали</a:t>
            </a:r>
            <a:r>
              <a:rPr lang="ru-RU" dirty="0"/>
              <a:t> карбон </a:t>
            </a:r>
            <a:r>
              <a:rPr lang="ru-RU" dirty="0" err="1"/>
              <a:t>кислоталар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киздириб</a:t>
            </a:r>
            <a:r>
              <a:rPr lang="ru-RU" dirty="0"/>
              <a:t> </a:t>
            </a:r>
            <a:r>
              <a:rPr lang="ru-RU" dirty="0" err="1"/>
              <a:t>ёглар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сув</a:t>
            </a:r>
            <a:r>
              <a:rPr lang="ru-RU" dirty="0"/>
              <a:t> косил </a:t>
            </a:r>
            <a:r>
              <a:rPr lang="ru-RU" dirty="0" err="1"/>
              <a:t>килди</a:t>
            </a:r>
            <a:r>
              <a:rPr lang="ru-RU" dirty="0"/>
              <a:t>. </a:t>
            </a:r>
            <a:r>
              <a:rPr lang="ru-RU" dirty="0" err="1"/>
              <a:t>Бу</a:t>
            </a:r>
            <a:r>
              <a:rPr lang="ru-RU" dirty="0"/>
              <a:t> </a:t>
            </a:r>
            <a:r>
              <a:rPr lang="ru-RU" dirty="0" err="1"/>
              <a:t>тажрибаларга</a:t>
            </a:r>
            <a:r>
              <a:rPr lang="ru-RU" dirty="0"/>
              <a:t> </a:t>
            </a:r>
            <a:r>
              <a:rPr lang="ru-RU" dirty="0" err="1"/>
              <a:t>асосланиб</a:t>
            </a:r>
            <a:r>
              <a:rPr lang="ru-RU" dirty="0"/>
              <a:t> </a:t>
            </a:r>
            <a:r>
              <a:rPr lang="ru-RU" i="1" dirty="0" err="1"/>
              <a:t>ёглар</a:t>
            </a:r>
            <a:r>
              <a:rPr lang="ru-RU" i="1" dirty="0"/>
              <a:t> — глицерин </a:t>
            </a:r>
            <a:r>
              <a:rPr lang="ru-RU" i="1" dirty="0" err="1"/>
              <a:t>ва</a:t>
            </a:r>
            <a:r>
              <a:rPr lang="ru-RU" i="1" dirty="0"/>
              <a:t> карбон </a:t>
            </a:r>
            <a:r>
              <a:rPr lang="ru-RU" i="1" dirty="0" err="1"/>
              <a:t>кислоталарнинг</a:t>
            </a:r>
            <a:r>
              <a:rPr lang="ru-RU" i="1" dirty="0"/>
              <a:t> </a:t>
            </a:r>
            <a:r>
              <a:rPr lang="ru-RU" i="1" dirty="0" err="1"/>
              <a:t>мураккаб</a:t>
            </a:r>
            <a:r>
              <a:rPr lang="ru-RU" i="1" dirty="0"/>
              <a:t> </a:t>
            </a:r>
            <a:r>
              <a:rPr lang="ru-RU" i="1" dirty="0" err="1"/>
              <a:t>эфири</a:t>
            </a:r>
            <a:r>
              <a:rPr lang="ru-RU" i="1" dirty="0"/>
              <a:t> </a:t>
            </a:r>
            <a:r>
              <a:rPr lang="ru-RU" dirty="0" err="1"/>
              <a:t>деган</a:t>
            </a:r>
            <a:r>
              <a:rPr lang="ru-RU" dirty="0"/>
              <a:t> </a:t>
            </a:r>
            <a:r>
              <a:rPr lang="ru-RU" dirty="0" err="1"/>
              <a:t>хулосага</a:t>
            </a:r>
            <a:r>
              <a:rPr lang="ru-RU" dirty="0"/>
              <a:t> </a:t>
            </a:r>
            <a:r>
              <a:rPr lang="ru-RU" dirty="0" err="1"/>
              <a:t>келишди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i="1" dirty="0" err="1"/>
              <a:t>Каттик</a:t>
            </a:r>
            <a:r>
              <a:rPr lang="ru-RU" i="1" dirty="0"/>
              <a:t> </a:t>
            </a:r>
            <a:r>
              <a:rPr lang="ru-RU" i="1" dirty="0" err="1"/>
              <a:t>ёглар</a:t>
            </a:r>
            <a:r>
              <a:rPr lang="ru-RU" dirty="0"/>
              <a:t> </a:t>
            </a:r>
            <a:r>
              <a:rPr lang="ru-RU" dirty="0" err="1"/>
              <a:t>асосан</a:t>
            </a:r>
            <a:r>
              <a:rPr lang="ru-RU" dirty="0"/>
              <a:t> </a:t>
            </a:r>
            <a:r>
              <a:rPr lang="ru-RU" dirty="0" err="1"/>
              <a:t>юкори</a:t>
            </a:r>
            <a:r>
              <a:rPr lang="ru-RU" dirty="0"/>
              <a:t> </a:t>
            </a:r>
            <a:r>
              <a:rPr lang="ru-RU" dirty="0" err="1"/>
              <a:t>молекулали</a:t>
            </a:r>
            <a:r>
              <a:rPr lang="ru-RU" dirty="0"/>
              <a:t> </a:t>
            </a:r>
            <a:r>
              <a:rPr lang="ru-RU" dirty="0" err="1"/>
              <a:t>туйинган</a:t>
            </a:r>
            <a:r>
              <a:rPr lang="ru-RU" dirty="0"/>
              <a:t> карбон </a:t>
            </a:r>
            <a:r>
              <a:rPr lang="ru-RU" dirty="0" err="1"/>
              <a:t>кислоталар</a:t>
            </a:r>
            <a:r>
              <a:rPr lang="ru-RU" dirty="0"/>
              <a:t>—стеарин С</a:t>
            </a:r>
            <a:r>
              <a:rPr lang="ru-RU" baseline="-25000" dirty="0"/>
              <a:t>17</a:t>
            </a:r>
            <a:r>
              <a:rPr lang="ru-RU" dirty="0"/>
              <a:t>Н</a:t>
            </a:r>
            <a:r>
              <a:rPr lang="ru-RU" baseline="-25000" dirty="0"/>
              <a:t>35</a:t>
            </a:r>
            <a:r>
              <a:rPr lang="en-US" dirty="0"/>
              <a:t>COOH</a:t>
            </a:r>
            <a:r>
              <a:rPr lang="ru-RU" dirty="0"/>
              <a:t>. пальмитин С</a:t>
            </a:r>
            <a:r>
              <a:rPr lang="ru-RU" baseline="-25000" dirty="0"/>
              <a:t>15</a:t>
            </a:r>
            <a:r>
              <a:rPr lang="ru-RU" dirty="0"/>
              <a:t>Н</a:t>
            </a:r>
            <a:r>
              <a:rPr lang="ru-RU" baseline="-25000" dirty="0"/>
              <a:t>31</a:t>
            </a:r>
            <a:r>
              <a:rPr lang="en-US" dirty="0"/>
              <a:t>COOH</a:t>
            </a:r>
            <a:r>
              <a:rPr lang="ru-RU" dirty="0"/>
              <a:t>  </a:t>
            </a:r>
            <a:r>
              <a:rPr lang="ru-RU" dirty="0" err="1"/>
              <a:t>ва</a:t>
            </a:r>
            <a:r>
              <a:rPr lang="ru-RU" dirty="0"/>
              <a:t>  </a:t>
            </a:r>
            <a:r>
              <a:rPr lang="ru-RU" dirty="0" err="1"/>
              <a:t>баъзи</a:t>
            </a:r>
            <a:r>
              <a:rPr lang="ru-RU" dirty="0"/>
              <a:t> </a:t>
            </a:r>
            <a:r>
              <a:rPr lang="ru-RU" dirty="0" err="1"/>
              <a:t>бошка</a:t>
            </a:r>
            <a:r>
              <a:rPr lang="ru-RU" dirty="0"/>
              <a:t> </a:t>
            </a:r>
            <a:r>
              <a:rPr lang="ru-RU" dirty="0" err="1"/>
              <a:t>кислоталардан</a:t>
            </a:r>
            <a:r>
              <a:rPr lang="ru-RU" dirty="0"/>
              <a:t> </a:t>
            </a:r>
            <a:r>
              <a:rPr lang="ru-RU" dirty="0" err="1"/>
              <a:t>хосил</a:t>
            </a:r>
            <a:r>
              <a:rPr lang="ru-RU" dirty="0"/>
              <a:t> </a:t>
            </a:r>
            <a:r>
              <a:rPr lang="ru-RU" dirty="0" err="1"/>
              <a:t>булган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246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7"/>
    </mc:Choice>
    <mc:Fallback xmlns="">
      <p:transition spd="slow" advTm="727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235</TotalTime>
  <Words>418</Words>
  <Application>Microsoft Office PowerPoint</Application>
  <PresentationFormat>Экран (4:3)</PresentationFormat>
  <Paragraphs>70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Aharoni</vt:lpstr>
      <vt:lpstr>Arial</vt:lpstr>
      <vt:lpstr>Calibri</vt:lpstr>
      <vt:lpstr>Cambria Math</vt:lpstr>
      <vt:lpstr>Constantia</vt:lpstr>
      <vt:lpstr>Palatino Linotype</vt:lpstr>
      <vt:lpstr>Wingdings 2</vt:lpstr>
      <vt:lpstr>Поток</vt:lpstr>
      <vt:lpstr>Презентация PowerPoint</vt:lpstr>
      <vt:lpstr>Мураккаб эфирлар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Ёглар. </vt:lpstr>
      <vt:lpstr>Презентация PowerPoint</vt:lpstr>
      <vt:lpstr>Презентация PowerPoint</vt:lpstr>
    </vt:vector>
  </TitlesOfParts>
  <Company>NamMTI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RePack by Diakov</cp:lastModifiedBy>
  <cp:revision>10</cp:revision>
  <dcterms:created xsi:type="dcterms:W3CDTF">2013-02-19T06:50:55Z</dcterms:created>
  <dcterms:modified xsi:type="dcterms:W3CDTF">2015-01-05T15:00:58Z</dcterms:modified>
</cp:coreProperties>
</file>