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7"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304" r:id="rId39"/>
    <p:sldId id="293" r:id="rId40"/>
    <p:sldId id="294" r:id="rId41"/>
    <p:sldId id="305" r:id="rId42"/>
    <p:sldId id="295" r:id="rId43"/>
    <p:sldId id="296" r:id="rId44"/>
    <p:sldId id="297" r:id="rId45"/>
    <p:sldId id="298" r:id="rId46"/>
    <p:sldId id="299" r:id="rId47"/>
    <p:sldId id="300" r:id="rId48"/>
    <p:sldId id="301" r:id="rId49"/>
    <p:sldId id="302" r:id="rId50"/>
    <p:sldId id="303" r:id="rId5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1" d="100"/>
          <a:sy n="91" d="100"/>
        </p:scale>
        <p:origin x="-972"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8CCBF2-0401-486D-A1CD-FFF6335B7A3A}"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ru-RU"/>
        </a:p>
      </dgm:t>
    </dgm:pt>
    <dgm:pt modelId="{1D5ACB04-5071-4483-B2ED-581A74D079B8}">
      <dgm:prSet phldrT="[Текст]"/>
      <dgm:spPr/>
      <dgm:t>
        <a:bodyPr/>
        <a:lstStyle/>
        <a:p>
          <a:r>
            <a:rPr lang="ru-RU" dirty="0" smtClean="0"/>
            <a:t>1</a:t>
          </a:r>
          <a:endParaRPr lang="ru-RU" dirty="0"/>
        </a:p>
      </dgm:t>
    </dgm:pt>
    <dgm:pt modelId="{34B5375C-CB3F-473D-9AA5-FC7ECAFB022F}" type="parTrans" cxnId="{2D019E17-D102-4014-B4A4-441ACE3AC2EB}">
      <dgm:prSet/>
      <dgm:spPr/>
      <dgm:t>
        <a:bodyPr/>
        <a:lstStyle/>
        <a:p>
          <a:endParaRPr lang="ru-RU"/>
        </a:p>
      </dgm:t>
    </dgm:pt>
    <dgm:pt modelId="{DD6EB2F5-3585-4F54-BD1A-D03B5530DB6C}" type="sibTrans" cxnId="{2D019E17-D102-4014-B4A4-441ACE3AC2EB}">
      <dgm:prSet/>
      <dgm:spPr/>
      <dgm:t>
        <a:bodyPr/>
        <a:lstStyle/>
        <a:p>
          <a:endParaRPr lang="ru-RU"/>
        </a:p>
      </dgm:t>
    </dgm:pt>
    <dgm:pt modelId="{5BFBA426-BDF7-4FB8-94EE-82B1D31544CC}">
      <dgm:prSet phldrT="[Текст]" custT="1"/>
      <dgm:spPr/>
      <dgm:t>
        <a:bodyPr/>
        <a:lstStyle/>
        <a:p>
          <a:r>
            <a:rPr lang="uz-Cyrl-UZ" sz="3600" b="0" dirty="0" smtClean="0">
              <a:latin typeface="Times New Roman" pitchFamily="18" charset="0"/>
              <a:cs typeface="Times New Roman" pitchFamily="18" charset="0"/>
            </a:rPr>
            <a:t>Альфред Мехеннинг денгиз кучларининг қудрати тўғрисидаги ғоялари </a:t>
          </a:r>
          <a:r>
            <a:rPr lang="ru-RU" sz="3700" b="0" i="1" dirty="0" smtClean="0"/>
            <a:t>.</a:t>
          </a:r>
          <a:endParaRPr lang="ru-RU" sz="3700" b="0" dirty="0"/>
        </a:p>
      </dgm:t>
    </dgm:pt>
    <dgm:pt modelId="{B0C33F26-FDAD-4AAE-A56B-D419E18CDF0F}" type="parTrans" cxnId="{C0817C66-6A99-466F-8A2A-E2B6F1A1F8B5}">
      <dgm:prSet/>
      <dgm:spPr/>
      <dgm:t>
        <a:bodyPr/>
        <a:lstStyle/>
        <a:p>
          <a:endParaRPr lang="ru-RU"/>
        </a:p>
      </dgm:t>
    </dgm:pt>
    <dgm:pt modelId="{1BCB7752-AA81-46F0-855E-770313962B4C}" type="sibTrans" cxnId="{C0817C66-6A99-466F-8A2A-E2B6F1A1F8B5}">
      <dgm:prSet/>
      <dgm:spPr/>
      <dgm:t>
        <a:bodyPr/>
        <a:lstStyle/>
        <a:p>
          <a:endParaRPr lang="ru-RU"/>
        </a:p>
      </dgm:t>
    </dgm:pt>
    <dgm:pt modelId="{439D3C24-9C9B-41A8-8F65-47A86500239D}">
      <dgm:prSet phldrT="[Текст]"/>
      <dgm:spPr/>
      <dgm:t>
        <a:bodyPr/>
        <a:lstStyle/>
        <a:p>
          <a:r>
            <a:rPr lang="ru-RU" dirty="0" smtClean="0"/>
            <a:t>2</a:t>
          </a:r>
          <a:endParaRPr lang="ru-RU" dirty="0"/>
        </a:p>
      </dgm:t>
    </dgm:pt>
    <dgm:pt modelId="{6AD1B032-9B99-4BE7-A93C-5B5E7F139EF1}" type="parTrans" cxnId="{3AB6E8AF-3CD3-4BDC-9495-80779CFEEFD9}">
      <dgm:prSet/>
      <dgm:spPr/>
      <dgm:t>
        <a:bodyPr/>
        <a:lstStyle/>
        <a:p>
          <a:endParaRPr lang="ru-RU"/>
        </a:p>
      </dgm:t>
    </dgm:pt>
    <dgm:pt modelId="{98DD6C14-1042-4F79-BF77-845C3DF7D460}" type="sibTrans" cxnId="{3AB6E8AF-3CD3-4BDC-9495-80779CFEEFD9}">
      <dgm:prSet/>
      <dgm:spPr/>
      <dgm:t>
        <a:bodyPr/>
        <a:lstStyle/>
        <a:p>
          <a:endParaRPr lang="ru-RU"/>
        </a:p>
      </dgm:t>
    </dgm:pt>
    <dgm:pt modelId="{B4D67D65-A5D8-4F2C-82F1-D4323EAE79F0}">
      <dgm:prSet phldrT="[Текст]" custT="1"/>
      <dgm:spPr/>
      <dgm:t>
        <a:bodyPr/>
        <a:lstStyle/>
        <a:p>
          <a:r>
            <a:rPr lang="uz-Cyrl-UZ" sz="3600" b="0" dirty="0" smtClean="0">
              <a:latin typeface="Times New Roman" pitchFamily="18" charset="0"/>
              <a:cs typeface="Times New Roman" pitchFamily="18" charset="0"/>
            </a:rPr>
            <a:t>Хелфорд Маккиндернинг тарихнинг географик ўқи тўғрисидаги қарашлари  </a:t>
          </a:r>
          <a:endParaRPr lang="ru-RU" sz="3600" b="0" dirty="0">
            <a:latin typeface="Times New Roman" pitchFamily="18" charset="0"/>
            <a:cs typeface="Times New Roman" pitchFamily="18" charset="0"/>
          </a:endParaRPr>
        </a:p>
      </dgm:t>
    </dgm:pt>
    <dgm:pt modelId="{217B5C31-51CF-477D-A43E-E998CE8C6298}" type="parTrans" cxnId="{960F30F4-2A54-4ACA-AE5F-44D0660866E0}">
      <dgm:prSet/>
      <dgm:spPr/>
      <dgm:t>
        <a:bodyPr/>
        <a:lstStyle/>
        <a:p>
          <a:endParaRPr lang="ru-RU"/>
        </a:p>
      </dgm:t>
    </dgm:pt>
    <dgm:pt modelId="{F3AAD8D2-4FB3-4444-BD0D-84D8A1E048C1}" type="sibTrans" cxnId="{960F30F4-2A54-4ACA-AE5F-44D0660866E0}">
      <dgm:prSet/>
      <dgm:spPr/>
      <dgm:t>
        <a:bodyPr/>
        <a:lstStyle/>
        <a:p>
          <a:endParaRPr lang="ru-RU"/>
        </a:p>
      </dgm:t>
    </dgm:pt>
    <dgm:pt modelId="{15221CC1-4B00-4FF9-9C52-4D7FF8927B27}" type="pres">
      <dgm:prSet presAssocID="{528CCBF2-0401-486D-A1CD-FFF6335B7A3A}" presName="linearFlow" presStyleCnt="0">
        <dgm:presLayoutVars>
          <dgm:dir/>
          <dgm:animLvl val="lvl"/>
          <dgm:resizeHandles val="exact"/>
        </dgm:presLayoutVars>
      </dgm:prSet>
      <dgm:spPr/>
      <dgm:t>
        <a:bodyPr/>
        <a:lstStyle/>
        <a:p>
          <a:endParaRPr lang="ru-RU"/>
        </a:p>
      </dgm:t>
    </dgm:pt>
    <dgm:pt modelId="{45B073D6-BF5F-426E-B6BD-D571E93F3254}" type="pres">
      <dgm:prSet presAssocID="{1D5ACB04-5071-4483-B2ED-581A74D079B8}" presName="composite" presStyleCnt="0"/>
      <dgm:spPr/>
    </dgm:pt>
    <dgm:pt modelId="{9D18BD24-AC2E-4C41-8E33-B12A0BEABB9E}" type="pres">
      <dgm:prSet presAssocID="{1D5ACB04-5071-4483-B2ED-581A74D079B8}" presName="parentText" presStyleLbl="alignNode1" presStyleIdx="0" presStyleCnt="2">
        <dgm:presLayoutVars>
          <dgm:chMax val="1"/>
          <dgm:bulletEnabled val="1"/>
        </dgm:presLayoutVars>
      </dgm:prSet>
      <dgm:spPr/>
      <dgm:t>
        <a:bodyPr/>
        <a:lstStyle/>
        <a:p>
          <a:endParaRPr lang="ru-RU"/>
        </a:p>
      </dgm:t>
    </dgm:pt>
    <dgm:pt modelId="{CBDCBC91-D553-481E-B7DC-1A712E0983D1}" type="pres">
      <dgm:prSet presAssocID="{1D5ACB04-5071-4483-B2ED-581A74D079B8}" presName="descendantText" presStyleLbl="alignAcc1" presStyleIdx="0" presStyleCnt="2">
        <dgm:presLayoutVars>
          <dgm:bulletEnabled val="1"/>
        </dgm:presLayoutVars>
      </dgm:prSet>
      <dgm:spPr/>
      <dgm:t>
        <a:bodyPr/>
        <a:lstStyle/>
        <a:p>
          <a:endParaRPr lang="ru-RU"/>
        </a:p>
      </dgm:t>
    </dgm:pt>
    <dgm:pt modelId="{F0FD1821-16DC-46B8-9EBF-CC144D7EFC89}" type="pres">
      <dgm:prSet presAssocID="{DD6EB2F5-3585-4F54-BD1A-D03B5530DB6C}" presName="sp" presStyleCnt="0"/>
      <dgm:spPr/>
    </dgm:pt>
    <dgm:pt modelId="{29DBB9D4-1F2B-49C3-8126-D8195D8C3C9B}" type="pres">
      <dgm:prSet presAssocID="{439D3C24-9C9B-41A8-8F65-47A86500239D}" presName="composite" presStyleCnt="0"/>
      <dgm:spPr/>
    </dgm:pt>
    <dgm:pt modelId="{CDFD4FC4-3488-4D08-B12D-8A75FC121E2B}" type="pres">
      <dgm:prSet presAssocID="{439D3C24-9C9B-41A8-8F65-47A86500239D}" presName="parentText" presStyleLbl="alignNode1" presStyleIdx="1" presStyleCnt="2">
        <dgm:presLayoutVars>
          <dgm:chMax val="1"/>
          <dgm:bulletEnabled val="1"/>
        </dgm:presLayoutVars>
      </dgm:prSet>
      <dgm:spPr/>
      <dgm:t>
        <a:bodyPr/>
        <a:lstStyle/>
        <a:p>
          <a:endParaRPr lang="ru-RU"/>
        </a:p>
      </dgm:t>
    </dgm:pt>
    <dgm:pt modelId="{97FF309F-1D07-4C88-B5FC-21217B9BABB6}" type="pres">
      <dgm:prSet presAssocID="{439D3C24-9C9B-41A8-8F65-47A86500239D}" presName="descendantText" presStyleLbl="alignAcc1" presStyleIdx="1" presStyleCnt="2">
        <dgm:presLayoutVars>
          <dgm:bulletEnabled val="1"/>
        </dgm:presLayoutVars>
      </dgm:prSet>
      <dgm:spPr/>
      <dgm:t>
        <a:bodyPr/>
        <a:lstStyle/>
        <a:p>
          <a:endParaRPr lang="ru-RU"/>
        </a:p>
      </dgm:t>
    </dgm:pt>
  </dgm:ptLst>
  <dgm:cxnLst>
    <dgm:cxn modelId="{8EAB374A-2BD5-414E-A691-C1FAE74F5E03}" type="presOf" srcId="{439D3C24-9C9B-41A8-8F65-47A86500239D}" destId="{CDFD4FC4-3488-4D08-B12D-8A75FC121E2B}" srcOrd="0" destOrd="0" presId="urn:microsoft.com/office/officeart/2005/8/layout/chevron2"/>
    <dgm:cxn modelId="{D6FC9A49-67E1-43A3-A195-992A4BA8543C}" type="presOf" srcId="{B4D67D65-A5D8-4F2C-82F1-D4323EAE79F0}" destId="{97FF309F-1D07-4C88-B5FC-21217B9BABB6}" srcOrd="0" destOrd="0" presId="urn:microsoft.com/office/officeart/2005/8/layout/chevron2"/>
    <dgm:cxn modelId="{3AB6E8AF-3CD3-4BDC-9495-80779CFEEFD9}" srcId="{528CCBF2-0401-486D-A1CD-FFF6335B7A3A}" destId="{439D3C24-9C9B-41A8-8F65-47A86500239D}" srcOrd="1" destOrd="0" parTransId="{6AD1B032-9B99-4BE7-A93C-5B5E7F139EF1}" sibTransId="{98DD6C14-1042-4F79-BF77-845C3DF7D460}"/>
    <dgm:cxn modelId="{FDFB10FB-3AA9-4FFA-8F93-8A2FB722983C}" type="presOf" srcId="{5BFBA426-BDF7-4FB8-94EE-82B1D31544CC}" destId="{CBDCBC91-D553-481E-B7DC-1A712E0983D1}" srcOrd="0" destOrd="0" presId="urn:microsoft.com/office/officeart/2005/8/layout/chevron2"/>
    <dgm:cxn modelId="{C7CDAA7B-D0FB-48F7-9910-4B2089599AAD}" type="presOf" srcId="{528CCBF2-0401-486D-A1CD-FFF6335B7A3A}" destId="{15221CC1-4B00-4FF9-9C52-4D7FF8927B27}" srcOrd="0" destOrd="0" presId="urn:microsoft.com/office/officeart/2005/8/layout/chevron2"/>
    <dgm:cxn modelId="{0AB071BA-7EE6-4CE1-8694-35BCE136AED2}" type="presOf" srcId="{1D5ACB04-5071-4483-B2ED-581A74D079B8}" destId="{9D18BD24-AC2E-4C41-8E33-B12A0BEABB9E}" srcOrd="0" destOrd="0" presId="urn:microsoft.com/office/officeart/2005/8/layout/chevron2"/>
    <dgm:cxn modelId="{C0817C66-6A99-466F-8A2A-E2B6F1A1F8B5}" srcId="{1D5ACB04-5071-4483-B2ED-581A74D079B8}" destId="{5BFBA426-BDF7-4FB8-94EE-82B1D31544CC}" srcOrd="0" destOrd="0" parTransId="{B0C33F26-FDAD-4AAE-A56B-D419E18CDF0F}" sibTransId="{1BCB7752-AA81-46F0-855E-770313962B4C}"/>
    <dgm:cxn modelId="{960F30F4-2A54-4ACA-AE5F-44D0660866E0}" srcId="{439D3C24-9C9B-41A8-8F65-47A86500239D}" destId="{B4D67D65-A5D8-4F2C-82F1-D4323EAE79F0}" srcOrd="0" destOrd="0" parTransId="{217B5C31-51CF-477D-A43E-E998CE8C6298}" sibTransId="{F3AAD8D2-4FB3-4444-BD0D-84D8A1E048C1}"/>
    <dgm:cxn modelId="{2D019E17-D102-4014-B4A4-441ACE3AC2EB}" srcId="{528CCBF2-0401-486D-A1CD-FFF6335B7A3A}" destId="{1D5ACB04-5071-4483-B2ED-581A74D079B8}" srcOrd="0" destOrd="0" parTransId="{34B5375C-CB3F-473D-9AA5-FC7ECAFB022F}" sibTransId="{DD6EB2F5-3585-4F54-BD1A-D03B5530DB6C}"/>
    <dgm:cxn modelId="{AD28C82B-4CA2-414C-9DF8-6EA1BA7DC326}" type="presParOf" srcId="{15221CC1-4B00-4FF9-9C52-4D7FF8927B27}" destId="{45B073D6-BF5F-426E-B6BD-D571E93F3254}" srcOrd="0" destOrd="0" presId="urn:microsoft.com/office/officeart/2005/8/layout/chevron2"/>
    <dgm:cxn modelId="{39E05522-FD01-4C1C-9ABC-C8A551C09F6D}" type="presParOf" srcId="{45B073D6-BF5F-426E-B6BD-D571E93F3254}" destId="{9D18BD24-AC2E-4C41-8E33-B12A0BEABB9E}" srcOrd="0" destOrd="0" presId="urn:microsoft.com/office/officeart/2005/8/layout/chevron2"/>
    <dgm:cxn modelId="{3352BAFB-AE0A-4729-854C-D74B390511A2}" type="presParOf" srcId="{45B073D6-BF5F-426E-B6BD-D571E93F3254}" destId="{CBDCBC91-D553-481E-B7DC-1A712E0983D1}" srcOrd="1" destOrd="0" presId="urn:microsoft.com/office/officeart/2005/8/layout/chevron2"/>
    <dgm:cxn modelId="{4C88ED4E-65AB-45A7-BBBF-977E5D4C97EA}" type="presParOf" srcId="{15221CC1-4B00-4FF9-9C52-4D7FF8927B27}" destId="{F0FD1821-16DC-46B8-9EBF-CC144D7EFC89}" srcOrd="1" destOrd="0" presId="urn:microsoft.com/office/officeart/2005/8/layout/chevron2"/>
    <dgm:cxn modelId="{38192E5E-AEA9-4627-8699-27B94AF0D97E}" type="presParOf" srcId="{15221CC1-4B00-4FF9-9C52-4D7FF8927B27}" destId="{29DBB9D4-1F2B-49C3-8126-D8195D8C3C9B}" srcOrd="2" destOrd="0" presId="urn:microsoft.com/office/officeart/2005/8/layout/chevron2"/>
    <dgm:cxn modelId="{E00EA218-D936-41F1-AE03-9139D1B251D2}" type="presParOf" srcId="{29DBB9D4-1F2B-49C3-8126-D8195D8C3C9B}" destId="{CDFD4FC4-3488-4D08-B12D-8A75FC121E2B}" srcOrd="0" destOrd="0" presId="urn:microsoft.com/office/officeart/2005/8/layout/chevron2"/>
    <dgm:cxn modelId="{41BEEB7D-17E3-40CD-B303-8D01BDE5081D}" type="presParOf" srcId="{29DBB9D4-1F2B-49C3-8126-D8195D8C3C9B}" destId="{97FF309F-1D07-4C88-B5FC-21217B9BABB6}" srcOrd="1" destOrd="0" presId="urn:microsoft.com/office/officeart/2005/8/layout/chevron2"/>
  </dgm:cxnLst>
  <dgm:bg/>
  <dgm:whole/>
</dgm:dataModel>
</file>

<file path=ppt/diagrams/data2.xml><?xml version="1.0" encoding="utf-8"?>
<dgm:dataModel xmlns:dgm="http://schemas.openxmlformats.org/drawingml/2006/diagram" xmlns:a="http://schemas.openxmlformats.org/drawingml/2006/main">
  <dgm:ptLst>
    <dgm:pt modelId="{E83C0525-4163-4234-9236-C665AF025E95}"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ru-RU"/>
        </a:p>
      </dgm:t>
    </dgm:pt>
    <dgm:pt modelId="{D9E5D877-933C-4CBA-BBBA-E9B2ED249BAE}">
      <dgm:prSet phldrT="[Текст]"/>
      <dgm:spPr/>
      <dgm:t>
        <a:bodyPr/>
        <a:lstStyle/>
        <a:p>
          <a:r>
            <a:rPr lang="ru-RU" dirty="0" err="1" smtClean="0">
              <a:latin typeface="Times New Roman" pitchFamily="18" charset="0"/>
              <a:cs typeface="Times New Roman" pitchFamily="18" charset="0"/>
            </a:rPr>
            <a:t>Иқтисод учун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энг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мухум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уч</a:t>
          </a:r>
          <a:r>
            <a:rPr lang="en-US"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омил</a:t>
          </a:r>
          <a:endParaRPr lang="ru-RU" dirty="0">
            <a:latin typeface="Times New Roman" pitchFamily="18" charset="0"/>
            <a:cs typeface="Times New Roman" pitchFamily="18" charset="0"/>
          </a:endParaRPr>
        </a:p>
      </dgm:t>
    </dgm:pt>
    <dgm:pt modelId="{C8E7318B-9703-48AD-B623-B01DE6E10D6D}" type="parTrans" cxnId="{0B9BD73F-FC28-496D-BD42-1FA8867E96E5}">
      <dgm:prSet/>
      <dgm:spPr/>
      <dgm:t>
        <a:bodyPr/>
        <a:lstStyle/>
        <a:p>
          <a:endParaRPr lang="ru-RU"/>
        </a:p>
      </dgm:t>
    </dgm:pt>
    <dgm:pt modelId="{DDD0DA7F-5D63-4DFC-A57E-822EC252B13E}" type="sibTrans" cxnId="{0B9BD73F-FC28-496D-BD42-1FA8867E96E5}">
      <dgm:prSet/>
      <dgm:spPr/>
      <dgm:t>
        <a:bodyPr/>
        <a:lstStyle/>
        <a:p>
          <a:endParaRPr lang="ru-RU"/>
        </a:p>
      </dgm:t>
    </dgm:pt>
    <dgm:pt modelId="{E43A544E-6456-4185-877F-E940AB945410}">
      <dgm:prSet phldrT="[Текст]" custT="1"/>
      <dgm:spPr/>
      <dgm:t>
        <a:bodyPr/>
        <a:lstStyle/>
        <a:p>
          <a:r>
            <a:rPr lang="ru-RU" sz="2400" dirty="0" err="1" smtClean="0">
              <a:latin typeface="Times New Roman" pitchFamily="18" charset="0"/>
              <a:cs typeface="Times New Roman" pitchFamily="18" charset="0"/>
            </a:rPr>
            <a:t>Ишлаб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чиқариш </a:t>
          </a:r>
          <a:r>
            <a:rPr lang="ru-RU" sz="2400" dirty="0" smtClean="0">
              <a:latin typeface="Times New Roman" pitchFamily="18" charset="0"/>
              <a:cs typeface="Times New Roman" pitchFamily="18" charset="0"/>
            </a:rPr>
            <a:t>(</a:t>
          </a:r>
          <a:r>
            <a:rPr lang="ru-RU" sz="2400" dirty="0" err="1" smtClean="0">
              <a:latin typeface="Times New Roman" pitchFamily="18" charset="0"/>
              <a:cs typeface="Times New Roman" pitchFamily="18" charset="0"/>
            </a:rPr>
            <a:t>д</a:t>
          </a:r>
          <a:r>
            <a:rPr lang="en-US" sz="2400" dirty="0" smtClean="0">
              <a:latin typeface="Times New Roman" pitchFamily="18" charset="0"/>
              <a:cs typeface="Times New Roman" pitchFamily="18" charset="0"/>
            </a:rPr>
            <a:t>e</a:t>
          </a:r>
          <a:r>
            <a:rPr lang="ru-RU" sz="2400" dirty="0" err="1" smtClean="0">
              <a:latin typeface="Times New Roman" pitchFamily="18" charset="0"/>
              <a:cs typeface="Times New Roman" pitchFamily="18" charset="0"/>
            </a:rPr>
            <a:t>нгиз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йўллари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орқали </a:t>
          </a:r>
          <a:r>
            <a:rPr lang="ru-RU" sz="2400" dirty="0" smtClean="0">
              <a:latin typeface="Times New Roman" pitchFamily="18" charset="0"/>
              <a:cs typeface="Times New Roman" pitchFamily="18" charset="0"/>
            </a:rPr>
            <a:t>товар </a:t>
          </a:r>
          <a:r>
            <a:rPr lang="ru-RU" sz="2400" dirty="0" err="1" smtClean="0">
              <a:latin typeface="Times New Roman" pitchFamily="18" charset="0"/>
              <a:cs typeface="Times New Roman" pitchFamily="18" charset="0"/>
            </a:rPr>
            <a:t>ва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хизмат</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кўрсатиш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алмашинуви</a:t>
          </a:r>
          <a:r>
            <a:rPr lang="ru-RU"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dgm:t>
    </dgm:pt>
    <dgm:pt modelId="{7DA15648-CFDF-40AA-A11F-FC2D2C5B653B}" type="parTrans" cxnId="{2CD26F33-DA24-46F3-B758-4398C3AD60D0}">
      <dgm:prSet/>
      <dgm:spPr/>
      <dgm:t>
        <a:bodyPr/>
        <a:lstStyle/>
        <a:p>
          <a:endParaRPr lang="ru-RU"/>
        </a:p>
      </dgm:t>
    </dgm:pt>
    <dgm:pt modelId="{E0F4525D-E531-486F-A842-DE0CAD6A9213}" type="sibTrans" cxnId="{2CD26F33-DA24-46F3-B758-4398C3AD60D0}">
      <dgm:prSet/>
      <dgm:spPr/>
      <dgm:t>
        <a:bodyPr/>
        <a:lstStyle/>
        <a:p>
          <a:endParaRPr lang="ru-RU"/>
        </a:p>
      </dgm:t>
    </dgm:pt>
    <dgm:pt modelId="{98AFD0C5-9D0B-4886-902E-DD8A852E0541}">
      <dgm:prSet phldrT="[Текст]" custT="1"/>
      <dgm:spPr/>
      <dgm:t>
        <a:bodyPr/>
        <a:lstStyle/>
        <a:p>
          <a:r>
            <a:rPr lang="ru-RU" sz="2400" dirty="0" smtClean="0">
              <a:latin typeface="Times New Roman" pitchFamily="18" charset="0"/>
              <a:cs typeface="Times New Roman" pitchFamily="18" charset="0"/>
            </a:rPr>
            <a:t>К</a:t>
          </a:r>
          <a:r>
            <a:rPr lang="en-US" sz="2400" dirty="0" smtClean="0">
              <a:latin typeface="Times New Roman" pitchFamily="18" charset="0"/>
              <a:cs typeface="Times New Roman" pitchFamily="18" charset="0"/>
            </a:rPr>
            <a:t>e</a:t>
          </a:r>
          <a:r>
            <a:rPr lang="ru-RU" sz="2400" dirty="0" err="1" smtClean="0">
              <a:latin typeface="Times New Roman" pitchFamily="18" charset="0"/>
              <a:cs typeface="Times New Roman" pitchFamily="18" charset="0"/>
            </a:rPr>
            <a:t>малар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қатновининг йўлга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қўйилганлиги </a:t>
          </a:r>
          <a:r>
            <a:rPr lang="ru-RU" sz="2400" dirty="0" smtClean="0">
              <a:latin typeface="Times New Roman" pitchFamily="18" charset="0"/>
              <a:cs typeface="Times New Roman" pitchFamily="18" charset="0"/>
            </a:rPr>
            <a:t>(товар </a:t>
          </a:r>
          <a:r>
            <a:rPr lang="ru-RU" sz="2400" dirty="0" err="1" smtClean="0">
              <a:latin typeface="Times New Roman" pitchFamily="18" charset="0"/>
              <a:cs typeface="Times New Roman" pitchFamily="18" charset="0"/>
            </a:rPr>
            <a:t>ва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хизмат</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кўрсатиш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алмашинувини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йўлга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қўйиш</a:t>
          </a:r>
          <a:r>
            <a:rPr lang="ru-RU"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dgm:t>
    </dgm:pt>
    <dgm:pt modelId="{EA7E01F7-33BC-4E00-AB7D-ECE0EBAEAED8}" type="parTrans" cxnId="{37CA48A9-58A2-40B7-BB72-A288CA58C5C5}">
      <dgm:prSet/>
      <dgm:spPr/>
      <dgm:t>
        <a:bodyPr/>
        <a:lstStyle/>
        <a:p>
          <a:endParaRPr lang="ru-RU"/>
        </a:p>
      </dgm:t>
    </dgm:pt>
    <dgm:pt modelId="{8BED418F-951F-4749-947B-14B5CEEBFB8B}" type="sibTrans" cxnId="{37CA48A9-58A2-40B7-BB72-A288CA58C5C5}">
      <dgm:prSet/>
      <dgm:spPr/>
      <dgm:t>
        <a:bodyPr/>
        <a:lstStyle/>
        <a:p>
          <a:endParaRPr lang="ru-RU"/>
        </a:p>
      </dgm:t>
    </dgm:pt>
    <dgm:pt modelId="{6A8A165A-9977-4EC2-AAA0-C1845592DF17}">
      <dgm:prSet phldrT="[Текст]" custT="1"/>
      <dgm:spPr/>
      <dgm:t>
        <a:bodyPr/>
        <a:lstStyle/>
        <a:p>
          <a:r>
            <a:rPr lang="ru-RU" sz="2400" dirty="0" err="1" smtClean="0">
              <a:latin typeface="Times New Roman" pitchFamily="18" charset="0"/>
              <a:cs typeface="Times New Roman" pitchFamily="18" charset="0"/>
            </a:rPr>
            <a:t>Мустамлакалар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(жаҳон миқёсида </a:t>
          </a:r>
          <a:r>
            <a:rPr lang="ru-RU" sz="2400" dirty="0" smtClean="0">
              <a:latin typeface="Times New Roman" pitchFamily="18" charset="0"/>
              <a:cs typeface="Times New Roman" pitchFamily="18" charset="0"/>
            </a:rPr>
            <a:t>товар </a:t>
          </a:r>
          <a:r>
            <a:rPr lang="ru-RU" sz="2400" dirty="0" err="1" smtClean="0">
              <a:latin typeface="Times New Roman" pitchFamily="18" charset="0"/>
              <a:cs typeface="Times New Roman" pitchFamily="18" charset="0"/>
            </a:rPr>
            <a:t>алмашиш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ҳаракатини йўлга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қўйган ишлаб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чиқарувчилар</a:t>
          </a:r>
          <a:r>
            <a:rPr lang="ru-RU"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dgm:t>
    </dgm:pt>
    <dgm:pt modelId="{537C8FB7-7E04-43AA-AF4D-15F329DB1B6C}" type="parTrans" cxnId="{6962CF97-8887-486D-BD7C-2D2193BD6AA2}">
      <dgm:prSet/>
      <dgm:spPr/>
      <dgm:t>
        <a:bodyPr/>
        <a:lstStyle/>
        <a:p>
          <a:endParaRPr lang="ru-RU"/>
        </a:p>
      </dgm:t>
    </dgm:pt>
    <dgm:pt modelId="{F98BB715-1FB3-4654-86C3-34AC7F501666}" type="sibTrans" cxnId="{6962CF97-8887-486D-BD7C-2D2193BD6AA2}">
      <dgm:prSet/>
      <dgm:spPr/>
      <dgm:t>
        <a:bodyPr/>
        <a:lstStyle/>
        <a:p>
          <a:endParaRPr lang="ru-RU"/>
        </a:p>
      </dgm:t>
    </dgm:pt>
    <dgm:pt modelId="{A423E058-3159-4C6F-B4FC-B445955DA32D}">
      <dgm:prSet/>
      <dgm:spPr/>
      <dgm:t>
        <a:bodyPr/>
        <a:lstStyle/>
        <a:p>
          <a:endParaRPr lang="ru-RU"/>
        </a:p>
      </dgm:t>
    </dgm:pt>
    <dgm:pt modelId="{791F72FF-5599-4020-9836-25CCE8F7424D}" type="parTrans" cxnId="{DC32ECC4-B601-4DF1-A94B-C434333A4CA3}">
      <dgm:prSet/>
      <dgm:spPr/>
      <dgm:t>
        <a:bodyPr/>
        <a:lstStyle/>
        <a:p>
          <a:endParaRPr lang="ru-RU"/>
        </a:p>
      </dgm:t>
    </dgm:pt>
    <dgm:pt modelId="{AAA82174-5F99-4E7C-8882-DBFA010FE270}" type="sibTrans" cxnId="{DC32ECC4-B601-4DF1-A94B-C434333A4CA3}">
      <dgm:prSet/>
      <dgm:spPr/>
      <dgm:t>
        <a:bodyPr/>
        <a:lstStyle/>
        <a:p>
          <a:endParaRPr lang="ru-RU"/>
        </a:p>
      </dgm:t>
    </dgm:pt>
    <dgm:pt modelId="{AA480F4F-6C4B-427F-829B-FB5E780EC443}" type="pres">
      <dgm:prSet presAssocID="{E83C0525-4163-4234-9236-C665AF025E95}" presName="cycle" presStyleCnt="0">
        <dgm:presLayoutVars>
          <dgm:chMax val="1"/>
          <dgm:dir/>
          <dgm:animLvl val="ctr"/>
          <dgm:resizeHandles val="exact"/>
        </dgm:presLayoutVars>
      </dgm:prSet>
      <dgm:spPr/>
      <dgm:t>
        <a:bodyPr/>
        <a:lstStyle/>
        <a:p>
          <a:endParaRPr lang="ru-RU"/>
        </a:p>
      </dgm:t>
    </dgm:pt>
    <dgm:pt modelId="{A68C93C8-CA9C-4E54-BFE7-F856FC641A3A}" type="pres">
      <dgm:prSet presAssocID="{D9E5D877-933C-4CBA-BBBA-E9B2ED249BAE}" presName="centerShape" presStyleLbl="node0" presStyleIdx="0" presStyleCnt="1"/>
      <dgm:spPr/>
      <dgm:t>
        <a:bodyPr/>
        <a:lstStyle/>
        <a:p>
          <a:endParaRPr lang="ru-RU"/>
        </a:p>
      </dgm:t>
    </dgm:pt>
    <dgm:pt modelId="{E428DA31-87D3-45FE-B171-3C2C14BFE975}" type="pres">
      <dgm:prSet presAssocID="{7DA15648-CFDF-40AA-A11F-FC2D2C5B653B}" presName="parTrans" presStyleLbl="bgSibTrans2D1" presStyleIdx="0" presStyleCnt="3"/>
      <dgm:spPr/>
      <dgm:t>
        <a:bodyPr/>
        <a:lstStyle/>
        <a:p>
          <a:endParaRPr lang="ru-RU"/>
        </a:p>
      </dgm:t>
    </dgm:pt>
    <dgm:pt modelId="{E6006794-B7EE-429C-BE13-ABB20C49B618}" type="pres">
      <dgm:prSet presAssocID="{E43A544E-6456-4185-877F-E940AB945410}" presName="node" presStyleLbl="node1" presStyleIdx="0" presStyleCnt="3">
        <dgm:presLayoutVars>
          <dgm:bulletEnabled val="1"/>
        </dgm:presLayoutVars>
      </dgm:prSet>
      <dgm:spPr/>
      <dgm:t>
        <a:bodyPr/>
        <a:lstStyle/>
        <a:p>
          <a:endParaRPr lang="ru-RU"/>
        </a:p>
      </dgm:t>
    </dgm:pt>
    <dgm:pt modelId="{68D56268-CB96-4626-A1E7-E37850E41291}" type="pres">
      <dgm:prSet presAssocID="{EA7E01F7-33BC-4E00-AB7D-ECE0EBAEAED8}" presName="parTrans" presStyleLbl="bgSibTrans2D1" presStyleIdx="1" presStyleCnt="3"/>
      <dgm:spPr/>
      <dgm:t>
        <a:bodyPr/>
        <a:lstStyle/>
        <a:p>
          <a:endParaRPr lang="ru-RU"/>
        </a:p>
      </dgm:t>
    </dgm:pt>
    <dgm:pt modelId="{156EC7EC-7462-40AE-96CC-C385E23DB789}" type="pres">
      <dgm:prSet presAssocID="{98AFD0C5-9D0B-4886-902E-DD8A852E0541}" presName="node" presStyleLbl="node1" presStyleIdx="1" presStyleCnt="3" custScaleX="114814">
        <dgm:presLayoutVars>
          <dgm:bulletEnabled val="1"/>
        </dgm:presLayoutVars>
      </dgm:prSet>
      <dgm:spPr/>
      <dgm:t>
        <a:bodyPr/>
        <a:lstStyle/>
        <a:p>
          <a:endParaRPr lang="ru-RU"/>
        </a:p>
      </dgm:t>
    </dgm:pt>
    <dgm:pt modelId="{CCC03634-6858-460D-982D-59A074E93945}" type="pres">
      <dgm:prSet presAssocID="{537C8FB7-7E04-43AA-AF4D-15F329DB1B6C}" presName="parTrans" presStyleLbl="bgSibTrans2D1" presStyleIdx="2" presStyleCnt="3"/>
      <dgm:spPr/>
      <dgm:t>
        <a:bodyPr/>
        <a:lstStyle/>
        <a:p>
          <a:endParaRPr lang="ru-RU"/>
        </a:p>
      </dgm:t>
    </dgm:pt>
    <dgm:pt modelId="{3286C517-5224-493A-B2DC-EAA105D99FFE}" type="pres">
      <dgm:prSet presAssocID="{6A8A165A-9977-4EC2-AAA0-C1845592DF17}" presName="node" presStyleLbl="node1" presStyleIdx="2" presStyleCnt="3">
        <dgm:presLayoutVars>
          <dgm:bulletEnabled val="1"/>
        </dgm:presLayoutVars>
      </dgm:prSet>
      <dgm:spPr/>
      <dgm:t>
        <a:bodyPr/>
        <a:lstStyle/>
        <a:p>
          <a:endParaRPr lang="ru-RU"/>
        </a:p>
      </dgm:t>
    </dgm:pt>
  </dgm:ptLst>
  <dgm:cxnLst>
    <dgm:cxn modelId="{F7B987A3-BC35-49FA-87EE-6DE22750D92E}" type="presOf" srcId="{98AFD0C5-9D0B-4886-902E-DD8A852E0541}" destId="{156EC7EC-7462-40AE-96CC-C385E23DB789}" srcOrd="0" destOrd="0" presId="urn:microsoft.com/office/officeart/2005/8/layout/radial4"/>
    <dgm:cxn modelId="{2B416898-8A28-4513-A452-33B2ECF12298}" type="presOf" srcId="{537C8FB7-7E04-43AA-AF4D-15F329DB1B6C}" destId="{CCC03634-6858-460D-982D-59A074E93945}" srcOrd="0" destOrd="0" presId="urn:microsoft.com/office/officeart/2005/8/layout/radial4"/>
    <dgm:cxn modelId="{DC32ECC4-B601-4DF1-A94B-C434333A4CA3}" srcId="{E83C0525-4163-4234-9236-C665AF025E95}" destId="{A423E058-3159-4C6F-B4FC-B445955DA32D}" srcOrd="1" destOrd="0" parTransId="{791F72FF-5599-4020-9836-25CCE8F7424D}" sibTransId="{AAA82174-5F99-4E7C-8882-DBFA010FE270}"/>
    <dgm:cxn modelId="{6962CF97-8887-486D-BD7C-2D2193BD6AA2}" srcId="{D9E5D877-933C-4CBA-BBBA-E9B2ED249BAE}" destId="{6A8A165A-9977-4EC2-AAA0-C1845592DF17}" srcOrd="2" destOrd="0" parTransId="{537C8FB7-7E04-43AA-AF4D-15F329DB1B6C}" sibTransId="{F98BB715-1FB3-4654-86C3-34AC7F501666}"/>
    <dgm:cxn modelId="{0B9BD73F-FC28-496D-BD42-1FA8867E96E5}" srcId="{E83C0525-4163-4234-9236-C665AF025E95}" destId="{D9E5D877-933C-4CBA-BBBA-E9B2ED249BAE}" srcOrd="0" destOrd="0" parTransId="{C8E7318B-9703-48AD-B623-B01DE6E10D6D}" sibTransId="{DDD0DA7F-5D63-4DFC-A57E-822EC252B13E}"/>
    <dgm:cxn modelId="{919B42CC-6B40-481E-9968-37E5C0540D8C}" type="presOf" srcId="{7DA15648-CFDF-40AA-A11F-FC2D2C5B653B}" destId="{E428DA31-87D3-45FE-B171-3C2C14BFE975}" srcOrd="0" destOrd="0" presId="urn:microsoft.com/office/officeart/2005/8/layout/radial4"/>
    <dgm:cxn modelId="{37CA48A9-58A2-40B7-BB72-A288CA58C5C5}" srcId="{D9E5D877-933C-4CBA-BBBA-E9B2ED249BAE}" destId="{98AFD0C5-9D0B-4886-902E-DD8A852E0541}" srcOrd="1" destOrd="0" parTransId="{EA7E01F7-33BC-4E00-AB7D-ECE0EBAEAED8}" sibTransId="{8BED418F-951F-4749-947B-14B5CEEBFB8B}"/>
    <dgm:cxn modelId="{2CD26F33-DA24-46F3-B758-4398C3AD60D0}" srcId="{D9E5D877-933C-4CBA-BBBA-E9B2ED249BAE}" destId="{E43A544E-6456-4185-877F-E940AB945410}" srcOrd="0" destOrd="0" parTransId="{7DA15648-CFDF-40AA-A11F-FC2D2C5B653B}" sibTransId="{E0F4525D-E531-486F-A842-DE0CAD6A9213}"/>
    <dgm:cxn modelId="{9417FE6C-3AFF-4947-AEC6-6C9CAE1F3239}" type="presOf" srcId="{D9E5D877-933C-4CBA-BBBA-E9B2ED249BAE}" destId="{A68C93C8-CA9C-4E54-BFE7-F856FC641A3A}" srcOrd="0" destOrd="0" presId="urn:microsoft.com/office/officeart/2005/8/layout/radial4"/>
    <dgm:cxn modelId="{CB044FC1-EBE1-4E1D-9125-F430E4DAE238}" type="presOf" srcId="{6A8A165A-9977-4EC2-AAA0-C1845592DF17}" destId="{3286C517-5224-493A-B2DC-EAA105D99FFE}" srcOrd="0" destOrd="0" presId="urn:microsoft.com/office/officeart/2005/8/layout/radial4"/>
    <dgm:cxn modelId="{14AD0106-5B4C-40BF-91E3-A042DEB7E2E6}" type="presOf" srcId="{E43A544E-6456-4185-877F-E940AB945410}" destId="{E6006794-B7EE-429C-BE13-ABB20C49B618}" srcOrd="0" destOrd="0" presId="urn:microsoft.com/office/officeart/2005/8/layout/radial4"/>
    <dgm:cxn modelId="{44B3386D-0BEF-48AC-B66B-34CC1E693EBB}" type="presOf" srcId="{EA7E01F7-33BC-4E00-AB7D-ECE0EBAEAED8}" destId="{68D56268-CB96-4626-A1E7-E37850E41291}" srcOrd="0" destOrd="0" presId="urn:microsoft.com/office/officeart/2005/8/layout/radial4"/>
    <dgm:cxn modelId="{58D4C31D-05AF-42C8-B17C-A16C6014FCDE}" type="presOf" srcId="{E83C0525-4163-4234-9236-C665AF025E95}" destId="{AA480F4F-6C4B-427F-829B-FB5E780EC443}" srcOrd="0" destOrd="0" presId="urn:microsoft.com/office/officeart/2005/8/layout/radial4"/>
    <dgm:cxn modelId="{4705F361-104A-4A05-8866-4A9C31BB7790}" type="presParOf" srcId="{AA480F4F-6C4B-427F-829B-FB5E780EC443}" destId="{A68C93C8-CA9C-4E54-BFE7-F856FC641A3A}" srcOrd="0" destOrd="0" presId="urn:microsoft.com/office/officeart/2005/8/layout/radial4"/>
    <dgm:cxn modelId="{2AEF75AC-925C-42A9-8EEA-26F7B5992A52}" type="presParOf" srcId="{AA480F4F-6C4B-427F-829B-FB5E780EC443}" destId="{E428DA31-87D3-45FE-B171-3C2C14BFE975}" srcOrd="1" destOrd="0" presId="urn:microsoft.com/office/officeart/2005/8/layout/radial4"/>
    <dgm:cxn modelId="{324DF795-7DCA-4B2A-9B22-34EAA110541E}" type="presParOf" srcId="{AA480F4F-6C4B-427F-829B-FB5E780EC443}" destId="{E6006794-B7EE-429C-BE13-ABB20C49B618}" srcOrd="2" destOrd="0" presId="urn:microsoft.com/office/officeart/2005/8/layout/radial4"/>
    <dgm:cxn modelId="{03B2858B-E6BA-4038-9A42-F244B73A8C09}" type="presParOf" srcId="{AA480F4F-6C4B-427F-829B-FB5E780EC443}" destId="{68D56268-CB96-4626-A1E7-E37850E41291}" srcOrd="3" destOrd="0" presId="urn:microsoft.com/office/officeart/2005/8/layout/radial4"/>
    <dgm:cxn modelId="{BA388D30-8AB7-4766-BABC-AB4FE288AA73}" type="presParOf" srcId="{AA480F4F-6C4B-427F-829B-FB5E780EC443}" destId="{156EC7EC-7462-40AE-96CC-C385E23DB789}" srcOrd="4" destOrd="0" presId="urn:microsoft.com/office/officeart/2005/8/layout/radial4"/>
    <dgm:cxn modelId="{4330B019-67F5-466D-822D-2162792312BA}" type="presParOf" srcId="{AA480F4F-6C4B-427F-829B-FB5E780EC443}" destId="{CCC03634-6858-460D-982D-59A074E93945}" srcOrd="5" destOrd="0" presId="urn:microsoft.com/office/officeart/2005/8/layout/radial4"/>
    <dgm:cxn modelId="{018519A1-FC50-4420-8A11-325D2BEA0199}" type="presParOf" srcId="{AA480F4F-6C4B-427F-829B-FB5E780EC443}" destId="{3286C517-5224-493A-B2DC-EAA105D99FFE}" srcOrd="6" destOrd="0" presId="urn:microsoft.com/office/officeart/2005/8/layout/radial4"/>
  </dgm:cxnLst>
  <dgm:bg/>
  <dgm:whole/>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6"/>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9"/>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17.02.2015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17.02.2015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17.02.2015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17.02.2015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17.02.2015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1"/>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17.02.2015</a:t>
            </a:fld>
            <a:endParaRPr lang="ru-RU"/>
          </a:p>
        </p:txBody>
      </p:sp>
      <p:sp>
        <p:nvSpPr>
          <p:cNvPr id="5" name="Нижний колонтитул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00042"/>
            <a:ext cx="7467600" cy="5973910"/>
          </a:xfrm>
        </p:spPr>
        <p:txBody>
          <a:bodyPr>
            <a:normAutofit fontScale="92500" lnSpcReduction="10000"/>
          </a:bodyPr>
          <a:lstStyle/>
          <a:p>
            <a:pPr algn="ctr">
              <a:buNone/>
            </a:pPr>
            <a:r>
              <a:rPr lang="uz-Cyrl-UZ" dirty="0" smtClean="0"/>
              <a:t> </a:t>
            </a:r>
            <a:r>
              <a:rPr lang="uz-Cyrl-UZ" dirty="0" smtClean="0">
                <a:latin typeface="Times New Roman" pitchFamily="18" charset="0"/>
                <a:cs typeface="Times New Roman" pitchFamily="18" charset="0"/>
              </a:rPr>
              <a:t>Ўзбекистон Республикаси </a:t>
            </a:r>
          </a:p>
          <a:p>
            <a:pPr algn="ctr">
              <a:buNone/>
            </a:pPr>
            <a:r>
              <a:rPr lang="uz-Cyrl-UZ" dirty="0" smtClean="0">
                <a:latin typeface="Times New Roman" pitchFamily="18" charset="0"/>
                <a:cs typeface="Times New Roman" pitchFamily="18" charset="0"/>
              </a:rPr>
              <a:t>Олий ва ўрта махсус таълим вазирлиги </a:t>
            </a:r>
          </a:p>
          <a:p>
            <a:pPr algn="ctr">
              <a:buNone/>
            </a:pPr>
            <a:r>
              <a:rPr lang="uz-Cyrl-UZ" dirty="0" smtClean="0">
                <a:latin typeface="Times New Roman" pitchFamily="18" charset="0"/>
                <a:cs typeface="Times New Roman" pitchFamily="18" charset="0"/>
              </a:rPr>
              <a:t>Андижон давлат университети </a:t>
            </a:r>
          </a:p>
          <a:p>
            <a:pPr algn="ctr">
              <a:buNone/>
            </a:pPr>
            <a:r>
              <a:rPr lang="uz-Cyrl-UZ" dirty="0" smtClean="0">
                <a:latin typeface="Times New Roman" pitchFamily="18" charset="0"/>
                <a:cs typeface="Times New Roman" pitchFamily="18" charset="0"/>
              </a:rPr>
              <a:t>Ўзбекистонда демократик жамият қуриш назарияси </a:t>
            </a:r>
          </a:p>
          <a:p>
            <a:pPr algn="ctr">
              <a:buNone/>
            </a:pPr>
            <a:r>
              <a:rPr lang="uz-Cyrl-UZ" dirty="0" smtClean="0">
                <a:latin typeface="Times New Roman" pitchFamily="18" charset="0"/>
                <a:cs typeface="Times New Roman" pitchFamily="18" charset="0"/>
              </a:rPr>
              <a:t>ва амалиёти кафедраси ассистенти </a:t>
            </a:r>
          </a:p>
          <a:p>
            <a:pPr algn="ctr">
              <a:buNone/>
            </a:pPr>
            <a:r>
              <a:rPr lang="uz-Cyrl-UZ" dirty="0" smtClean="0">
                <a:latin typeface="Times New Roman" pitchFamily="18" charset="0"/>
                <a:cs typeface="Times New Roman" pitchFamily="18" charset="0"/>
              </a:rPr>
              <a:t>Б.Тожибоевнинг  </a:t>
            </a:r>
          </a:p>
          <a:p>
            <a:pPr algn="ctr">
              <a:buNone/>
            </a:pPr>
            <a:endParaRPr lang="uz-Cyrl-UZ" b="1" dirty="0" smtClean="0">
              <a:latin typeface="Times New Roman" pitchFamily="18" charset="0"/>
              <a:ea typeface="Times New Roman"/>
              <a:cs typeface="Times New Roman" pitchFamily="18" charset="0"/>
            </a:endParaRPr>
          </a:p>
          <a:p>
            <a:pPr algn="ctr">
              <a:buNone/>
            </a:pPr>
            <a:r>
              <a:rPr lang="ru-RU" b="1" dirty="0" smtClean="0"/>
              <a:t>«</a:t>
            </a:r>
            <a:r>
              <a:rPr lang="uz-Cyrl-UZ" b="1" dirty="0" smtClean="0"/>
              <a:t>Классик Геосиёсатда Альфред Мехен ва Хелфорд Маккиндерларнинг  ғоялари</a:t>
            </a:r>
            <a:r>
              <a:rPr lang="ru-RU" b="1" dirty="0" smtClean="0"/>
              <a:t>»</a:t>
            </a:r>
          </a:p>
          <a:p>
            <a:pPr algn="ctr">
              <a:buNone/>
            </a:pPr>
            <a:r>
              <a:rPr lang="ru-RU" b="1" dirty="0" err="1" smtClean="0">
                <a:latin typeface="Times New Roman" pitchFamily="18" charset="0"/>
                <a:ea typeface="Times New Roman"/>
                <a:cs typeface="Times New Roman" pitchFamily="18" charset="0"/>
              </a:rPr>
              <a:t>мавзусидаги</a:t>
            </a:r>
            <a:r>
              <a:rPr lang="ru-RU" b="1" dirty="0" smtClean="0">
                <a:latin typeface="Times New Roman" pitchFamily="18" charset="0"/>
                <a:ea typeface="Times New Roman"/>
                <a:cs typeface="Times New Roman" pitchFamily="18" charset="0"/>
              </a:rPr>
              <a:t> </a:t>
            </a:r>
          </a:p>
          <a:p>
            <a:pPr algn="ctr">
              <a:buNone/>
            </a:pPr>
            <a:r>
              <a:rPr lang="ru-RU" b="1" dirty="0" smtClean="0">
                <a:latin typeface="Times New Roman" pitchFamily="18" charset="0"/>
                <a:ea typeface="Times New Roman"/>
                <a:cs typeface="Times New Roman" pitchFamily="18" charset="0"/>
              </a:rPr>
              <a:t>ТАҚДИМОТИ</a:t>
            </a:r>
            <a:r>
              <a:rPr lang="uz-Cyrl-UZ"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одержимое 5"/>
          <p:cNvGraphicFramePr>
            <a:graphicFrameLocks noGrp="1"/>
          </p:cNvGraphicFramePr>
          <p:nvPr>
            <p:ph sz="half" idx="1"/>
          </p:nvPr>
        </p:nvGraphicFramePr>
        <p:xfrm>
          <a:off x="214282" y="214290"/>
          <a:ext cx="8715436" cy="65008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142844" y="285728"/>
            <a:ext cx="8858312" cy="6286543"/>
          </a:xfrm>
        </p:spPr>
        <p:txBody>
          <a:bodyPr>
            <a:normAutofit/>
          </a:bodyPr>
          <a:lstStyle/>
          <a:p>
            <a:pPr algn="ctr"/>
            <a:r>
              <a:rPr lang="ru-RU" sz="3200" dirty="0" err="1" smtClean="0">
                <a:solidFill>
                  <a:schemeClr val="accent5">
                    <a:lumMod val="75000"/>
                  </a:schemeClr>
                </a:solidFill>
                <a:latin typeface="Times New Roman" pitchFamily="18" charset="0"/>
                <a:cs typeface="Times New Roman" pitchFamily="18" charset="0"/>
              </a:rPr>
              <a:t>А.Мехеннинг</a:t>
            </a:r>
            <a:r>
              <a:rPr lang="ru-RU" sz="3200" dirty="0" smtClean="0">
                <a:solidFill>
                  <a:schemeClr val="accent5">
                    <a:lumMod val="75000"/>
                  </a:schemeClr>
                </a:solidFill>
                <a:latin typeface="Times New Roman" pitchFamily="18" charset="0"/>
                <a:cs typeface="Times New Roman" pitchFamily="18" charset="0"/>
              </a:rPr>
              <a:t> </a:t>
            </a:r>
            <a:r>
              <a:rPr lang="ru-RU" sz="3200" dirty="0" err="1" smtClean="0">
                <a:solidFill>
                  <a:schemeClr val="accent5">
                    <a:lumMod val="75000"/>
                  </a:schemeClr>
                </a:solidFill>
                <a:latin typeface="Times New Roman" pitchFamily="18" charset="0"/>
                <a:cs typeface="Times New Roman" pitchFamily="18" charset="0"/>
              </a:rPr>
              <a:t>фикрича</a:t>
            </a:r>
            <a:r>
              <a:rPr lang="ru-RU" sz="3200" dirty="0" smtClean="0">
                <a:solidFill>
                  <a:schemeClr val="accent5">
                    <a:lumMod val="75000"/>
                  </a:schemeClr>
                </a:solidFill>
                <a:latin typeface="Times New Roman" pitchFamily="18" charset="0"/>
                <a:cs typeface="Times New Roman" pitchFamily="18" charset="0"/>
              </a:rPr>
              <a:t> </a:t>
            </a:r>
            <a:r>
              <a:rPr lang="ru-RU" sz="3200" dirty="0" err="1" smtClean="0">
                <a:solidFill>
                  <a:schemeClr val="accent5">
                    <a:lumMod val="75000"/>
                  </a:schemeClr>
                </a:solidFill>
                <a:latin typeface="Times New Roman" pitchFamily="18" charset="0"/>
                <a:cs typeface="Times New Roman" pitchFamily="18" charset="0"/>
              </a:rPr>
              <a:t>хар</a:t>
            </a:r>
            <a:r>
              <a:rPr lang="ru-RU" sz="3200" dirty="0" smtClean="0">
                <a:solidFill>
                  <a:schemeClr val="accent5">
                    <a:lumMod val="75000"/>
                  </a:schemeClr>
                </a:solidFill>
                <a:latin typeface="Times New Roman" pitchFamily="18" charset="0"/>
                <a:cs typeface="Times New Roman" pitchFamily="18" charset="0"/>
              </a:rPr>
              <a:t> </a:t>
            </a:r>
            <a:r>
              <a:rPr lang="ru-RU" sz="3200" dirty="0" err="1" smtClean="0">
                <a:solidFill>
                  <a:schemeClr val="accent5">
                    <a:lumMod val="75000"/>
                  </a:schemeClr>
                </a:solidFill>
                <a:latin typeface="Times New Roman" pitchFamily="18" charset="0"/>
                <a:cs typeface="Times New Roman" pitchFamily="18" charset="0"/>
              </a:rPr>
              <a:t>бир</a:t>
            </a:r>
            <a:r>
              <a:rPr lang="ru-RU" sz="3200" dirty="0" smtClean="0">
                <a:solidFill>
                  <a:schemeClr val="accent5">
                    <a:lumMod val="75000"/>
                  </a:schemeClr>
                </a:solidFill>
                <a:latin typeface="Times New Roman" pitchFamily="18" charset="0"/>
                <a:cs typeface="Times New Roman" pitchFamily="18" charset="0"/>
              </a:rPr>
              <a:t> </a:t>
            </a:r>
            <a:r>
              <a:rPr lang="ru-RU" sz="3200" dirty="0" err="1" smtClean="0">
                <a:solidFill>
                  <a:schemeClr val="accent5">
                    <a:lumMod val="75000"/>
                  </a:schemeClr>
                </a:solidFill>
                <a:latin typeface="Times New Roman" pitchFamily="18" charset="0"/>
                <a:cs typeface="Times New Roman" pitchFamily="18" charset="0"/>
              </a:rPr>
              <a:t>давлат</a:t>
            </a:r>
            <a:r>
              <a:rPr lang="ru-RU" sz="3200" dirty="0" smtClean="0">
                <a:solidFill>
                  <a:schemeClr val="accent5">
                    <a:lumMod val="75000"/>
                  </a:schemeClr>
                </a:solidFill>
                <a:latin typeface="Times New Roman" pitchFamily="18" charset="0"/>
                <a:cs typeface="Times New Roman" pitchFamily="18" charset="0"/>
              </a:rPr>
              <a:t> </a:t>
            </a:r>
            <a:r>
              <a:rPr lang="ru-RU" sz="3200" dirty="0" err="1" smtClean="0">
                <a:solidFill>
                  <a:schemeClr val="accent5">
                    <a:lumMod val="75000"/>
                  </a:schemeClr>
                </a:solidFill>
                <a:latin typeface="Times New Roman" pitchFamily="18" charset="0"/>
                <a:cs typeface="Times New Roman" pitchFamily="18" charset="0"/>
              </a:rPr>
              <a:t>ўзининг</a:t>
            </a:r>
            <a:r>
              <a:rPr lang="ru-RU" sz="3200" dirty="0" smtClean="0">
                <a:solidFill>
                  <a:schemeClr val="accent5">
                    <a:lumMod val="75000"/>
                  </a:schemeClr>
                </a:solidFill>
                <a:latin typeface="Times New Roman" pitchFamily="18" charset="0"/>
                <a:cs typeface="Times New Roman" pitchFamily="18" charset="0"/>
              </a:rPr>
              <a:t> г</a:t>
            </a:r>
            <a:r>
              <a:rPr lang="en-US" sz="3200" dirty="0" smtClean="0">
                <a:solidFill>
                  <a:schemeClr val="accent5">
                    <a:lumMod val="75000"/>
                  </a:schemeClr>
                </a:solidFill>
                <a:latin typeface="Times New Roman" pitchFamily="18" charset="0"/>
                <a:cs typeface="Times New Roman" pitchFamily="18" charset="0"/>
              </a:rPr>
              <a:t>e</a:t>
            </a:r>
            <a:r>
              <a:rPr lang="ru-RU" sz="3200" dirty="0" err="1" smtClean="0">
                <a:solidFill>
                  <a:schemeClr val="accent5">
                    <a:lumMod val="75000"/>
                  </a:schemeClr>
                </a:solidFill>
                <a:latin typeface="Times New Roman" pitchFamily="18" charset="0"/>
                <a:cs typeface="Times New Roman" pitchFamily="18" charset="0"/>
              </a:rPr>
              <a:t>осиёсий</a:t>
            </a:r>
            <a:r>
              <a:rPr lang="ru-RU" sz="3200" dirty="0" smtClean="0">
                <a:solidFill>
                  <a:schemeClr val="accent5">
                    <a:lumMod val="75000"/>
                  </a:schemeClr>
                </a:solidFill>
                <a:latin typeface="Times New Roman" pitchFamily="18" charset="0"/>
                <a:cs typeface="Times New Roman" pitchFamily="18" charset="0"/>
              </a:rPr>
              <a:t> </a:t>
            </a:r>
            <a:r>
              <a:rPr lang="ru-RU" sz="3200" dirty="0" err="1" smtClean="0">
                <a:solidFill>
                  <a:schemeClr val="accent5">
                    <a:lumMod val="75000"/>
                  </a:schemeClr>
                </a:solidFill>
                <a:latin typeface="Times New Roman" pitchFamily="18" charset="0"/>
                <a:cs typeface="Times New Roman" pitchFamily="18" charset="0"/>
              </a:rPr>
              <a:t>мақомига эга</a:t>
            </a:r>
            <a:r>
              <a:rPr lang="ru-RU" sz="3200" dirty="0" smtClean="0">
                <a:solidFill>
                  <a:schemeClr val="accent5">
                    <a:lumMod val="75000"/>
                  </a:schemeClr>
                </a:solidFill>
                <a:latin typeface="Times New Roman" pitchFamily="18" charset="0"/>
                <a:cs typeface="Times New Roman" pitchFamily="18" charset="0"/>
              </a:rPr>
              <a:t>. </a:t>
            </a:r>
            <a:r>
              <a:rPr lang="ru-RU" sz="3200" dirty="0" err="1" smtClean="0">
                <a:solidFill>
                  <a:schemeClr val="accent5">
                    <a:lumMod val="75000"/>
                  </a:schemeClr>
                </a:solidFill>
                <a:latin typeface="Times New Roman" pitchFamily="18" charset="0"/>
                <a:cs typeface="Times New Roman" pitchFamily="18" charset="0"/>
              </a:rPr>
              <a:t>Давлатнинг</a:t>
            </a:r>
            <a:r>
              <a:rPr lang="ru-RU" sz="3200" dirty="0" smtClean="0">
                <a:solidFill>
                  <a:schemeClr val="accent5">
                    <a:lumMod val="75000"/>
                  </a:schemeClr>
                </a:solidFill>
                <a:latin typeface="Times New Roman" pitchFamily="18" charset="0"/>
                <a:cs typeface="Times New Roman" pitchFamily="18" charset="0"/>
              </a:rPr>
              <a:t> г</a:t>
            </a:r>
            <a:r>
              <a:rPr lang="en-US" sz="3200" dirty="0" smtClean="0">
                <a:solidFill>
                  <a:schemeClr val="accent5">
                    <a:lumMod val="75000"/>
                  </a:schemeClr>
                </a:solidFill>
                <a:latin typeface="Times New Roman" pitchFamily="18" charset="0"/>
                <a:cs typeface="Times New Roman" pitchFamily="18" charset="0"/>
              </a:rPr>
              <a:t>e</a:t>
            </a:r>
            <a:r>
              <a:rPr lang="ru-RU" sz="3200" dirty="0" err="1" smtClean="0">
                <a:solidFill>
                  <a:schemeClr val="accent5">
                    <a:lumMod val="75000"/>
                  </a:schemeClr>
                </a:solidFill>
                <a:latin typeface="Times New Roman" pitchFamily="18" charset="0"/>
                <a:cs typeface="Times New Roman" pitchFamily="18" charset="0"/>
              </a:rPr>
              <a:t>осиёсий</a:t>
            </a:r>
            <a:r>
              <a:rPr lang="ru-RU" sz="3200" dirty="0" smtClean="0">
                <a:solidFill>
                  <a:schemeClr val="accent5">
                    <a:lumMod val="75000"/>
                  </a:schemeClr>
                </a:solidFill>
                <a:latin typeface="Times New Roman" pitchFamily="18" charset="0"/>
                <a:cs typeface="Times New Roman" pitchFamily="18" charset="0"/>
              </a:rPr>
              <a:t> </a:t>
            </a:r>
            <a:r>
              <a:rPr lang="ru-RU" sz="3200" dirty="0" err="1" smtClean="0">
                <a:solidFill>
                  <a:schemeClr val="accent5">
                    <a:lumMod val="75000"/>
                  </a:schemeClr>
                </a:solidFill>
                <a:latin typeface="Times New Roman" pitchFamily="18" charset="0"/>
                <a:cs typeface="Times New Roman" pitchFamily="18" charset="0"/>
              </a:rPr>
              <a:t>имкониятларини</a:t>
            </a:r>
            <a:r>
              <a:rPr lang="ru-RU" sz="3200" dirty="0" smtClean="0">
                <a:solidFill>
                  <a:schemeClr val="accent5">
                    <a:lumMod val="75000"/>
                  </a:schemeClr>
                </a:solidFill>
                <a:latin typeface="Times New Roman" pitchFamily="18" charset="0"/>
                <a:cs typeface="Times New Roman" pitchFamily="18" charset="0"/>
              </a:rPr>
              <a:t> </a:t>
            </a:r>
            <a:r>
              <a:rPr lang="ru-RU" sz="3200" dirty="0" err="1" smtClean="0">
                <a:solidFill>
                  <a:schemeClr val="accent5">
                    <a:lumMod val="75000"/>
                  </a:schemeClr>
                </a:solidFill>
                <a:latin typeface="Times New Roman" pitchFamily="18" charset="0"/>
                <a:cs typeface="Times New Roman" pitchFamily="18" charset="0"/>
              </a:rPr>
              <a:t>аниқлаш қуйидаги олтита</a:t>
            </a:r>
            <a:r>
              <a:rPr lang="ru-RU" sz="3200" dirty="0" smtClean="0">
                <a:solidFill>
                  <a:schemeClr val="accent5">
                    <a:lumMod val="75000"/>
                  </a:schemeClr>
                </a:solidFill>
                <a:latin typeface="Times New Roman" pitchFamily="18" charset="0"/>
                <a:cs typeface="Times New Roman" pitchFamily="18" charset="0"/>
              </a:rPr>
              <a:t> </a:t>
            </a:r>
            <a:r>
              <a:rPr lang="ru-RU" sz="3200" dirty="0" err="1" smtClean="0">
                <a:solidFill>
                  <a:schemeClr val="accent5">
                    <a:lumMod val="75000"/>
                  </a:schemeClr>
                </a:solidFill>
                <a:latin typeface="Times New Roman" pitchFamily="18" charset="0"/>
                <a:cs typeface="Times New Roman" pitchFamily="18" charset="0"/>
              </a:rPr>
              <a:t>жиҳатларда намоён</a:t>
            </a:r>
            <a:r>
              <a:rPr lang="ru-RU" sz="3200" dirty="0" smtClean="0">
                <a:solidFill>
                  <a:schemeClr val="accent5">
                    <a:lumMod val="75000"/>
                  </a:schemeClr>
                </a:solidFill>
                <a:latin typeface="Times New Roman" pitchFamily="18" charset="0"/>
                <a:cs typeface="Times New Roman" pitchFamily="18" charset="0"/>
              </a:rPr>
              <a:t> </a:t>
            </a:r>
            <a:r>
              <a:rPr lang="ru-RU" sz="3200" dirty="0" err="1" smtClean="0">
                <a:solidFill>
                  <a:schemeClr val="accent5">
                    <a:lumMod val="75000"/>
                  </a:schemeClr>
                </a:solidFill>
                <a:latin typeface="Times New Roman" pitchFamily="18" charset="0"/>
                <a:cs typeface="Times New Roman" pitchFamily="18" charset="0"/>
              </a:rPr>
              <a:t>бўлади</a:t>
            </a:r>
            <a:r>
              <a:rPr lang="ru-RU" sz="3200" dirty="0" smtClean="0">
                <a:solidFill>
                  <a:schemeClr val="accent5">
                    <a:lumMod val="75000"/>
                  </a:schemeClr>
                </a:solidFill>
                <a:latin typeface="Times New Roman" pitchFamily="18" charset="0"/>
                <a:cs typeface="Times New Roman" pitchFamily="18" charset="0"/>
              </a:rPr>
              <a:t>:</a:t>
            </a:r>
          </a:p>
          <a:p>
            <a:pPr algn="just"/>
            <a:r>
              <a:rPr lang="ru-RU" sz="3200" dirty="0" smtClean="0">
                <a:latin typeface="Times New Roman" pitchFamily="18" charset="0"/>
                <a:cs typeface="Times New Roman" pitchFamily="18" charset="0"/>
              </a:rPr>
              <a:t>1. </a:t>
            </a:r>
            <a:r>
              <a:rPr lang="ru-RU" sz="3200" dirty="0" err="1" smtClean="0">
                <a:latin typeface="Times New Roman" pitchFamily="18" charset="0"/>
                <a:cs typeface="Times New Roman" pitchFamily="18" charset="0"/>
              </a:rPr>
              <a:t>Давлатнинг</a:t>
            </a:r>
            <a:r>
              <a:rPr lang="ru-RU" sz="3200" dirty="0" smtClean="0">
                <a:latin typeface="Times New Roman" pitchFamily="18" charset="0"/>
                <a:cs typeface="Times New Roman" pitchFamily="18" charset="0"/>
              </a:rPr>
              <a:t> г</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ографик</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жойлашуви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яъни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унинг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нгизга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туташганлиги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нгиз</a:t>
            </a:r>
            <a:r>
              <a:rPr lang="ru-RU" sz="3200" dirty="0" smtClean="0">
                <a:latin typeface="Times New Roman" pitchFamily="18" charset="0"/>
                <a:cs typeface="Times New Roman" pitchFamily="18" charset="0"/>
              </a:rPr>
              <a:t> коммуникация </a:t>
            </a:r>
            <a:r>
              <a:rPr lang="ru-RU" sz="3200" dirty="0" err="1" smtClean="0">
                <a:latin typeface="Times New Roman" pitchFamily="18" charset="0"/>
                <a:cs typeface="Times New Roman" pitchFamily="18" charset="0"/>
              </a:rPr>
              <a:t>тизимига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чиқиш имкониятлари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Қуруқликдаги чегаралари</a:t>
            </a:r>
            <a:r>
              <a:rPr lang="ru-RU" sz="3200" dirty="0" smtClean="0">
                <a:latin typeface="Times New Roman" pitchFamily="18" charset="0"/>
                <a:cs typeface="Times New Roman" pitchFamily="18" charset="0"/>
              </a:rPr>
              <a:t>, страт</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гик </a:t>
            </a:r>
            <a:r>
              <a:rPr lang="ru-RU" sz="3200" dirty="0" err="1" smtClean="0">
                <a:latin typeface="Times New Roman" pitchFamily="18" charset="0"/>
                <a:cs typeface="Times New Roman" pitchFamily="18" charset="0"/>
              </a:rPr>
              <a:t>сарҳадларини назорат</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қилишга ва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рақибга ўз</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нгиз</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кучлари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билан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қарши чиқишга қодирлиги;</a:t>
            </a:r>
            <a:endParaRPr lang="ru-RU" sz="3200"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357158" y="214290"/>
            <a:ext cx="8286808" cy="6357981"/>
          </a:xfrm>
        </p:spPr>
        <p:txBody>
          <a:bodyPr>
            <a:normAutofit/>
          </a:bodyPr>
          <a:lstStyle/>
          <a:p>
            <a:pPr algn="just"/>
            <a:r>
              <a:rPr lang="ru-RU" sz="3600" dirty="0" smtClean="0">
                <a:solidFill>
                  <a:srgbClr val="FF0000"/>
                </a:solidFill>
                <a:latin typeface="Times New Roman" pitchFamily="18" charset="0"/>
                <a:cs typeface="Times New Roman" pitchFamily="18" charset="0"/>
              </a:rPr>
              <a:t>2.</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Давлатнинг</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жисмоний</a:t>
            </a:r>
            <a:r>
              <a:rPr lang="ru-RU" sz="3600" dirty="0" smtClean="0">
                <a:latin typeface="Times New Roman" pitchFamily="18" charset="0"/>
                <a:cs typeface="Times New Roman" pitchFamily="18" charset="0"/>
              </a:rPr>
              <a:t> конфигурация»си, </a:t>
            </a:r>
            <a:r>
              <a:rPr lang="ru-RU" sz="3600" dirty="0" err="1" smtClean="0">
                <a:latin typeface="Times New Roman" pitchFamily="18" charset="0"/>
                <a:cs typeface="Times New Roman" pitchFamily="18" charset="0"/>
              </a:rPr>
              <a:t>яъни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давлатнинг</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қирғоқбўйи ҳудудлари, портлар</a:t>
            </a:r>
            <a:r>
              <a:rPr lang="ru-RU" sz="3600" dirty="0" smtClean="0">
                <a:latin typeface="Times New Roman" pitchFamily="18" charset="0"/>
                <a:cs typeface="Times New Roman" pitchFamily="18" charset="0"/>
              </a:rPr>
              <a:t> сони </a:t>
            </a:r>
            <a:r>
              <a:rPr lang="ru-RU" sz="3600" dirty="0" err="1" smtClean="0">
                <a:latin typeface="Times New Roman" pitchFamily="18" charset="0"/>
                <a:cs typeface="Times New Roman" pitchFamily="18" charset="0"/>
              </a:rPr>
              <a:t>ва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уларнинг</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жойлашуви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Давлатнинг</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халқаро савдо</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тармоқларига қўшилиши ва</a:t>
            </a:r>
            <a:r>
              <a:rPr lang="ru-RU" sz="3600" dirty="0" smtClean="0">
                <a:latin typeface="Times New Roman" pitchFamily="18" charset="0"/>
                <a:cs typeface="Times New Roman" pitchFamily="18" charset="0"/>
              </a:rPr>
              <a:t> страт</a:t>
            </a:r>
            <a:r>
              <a:rPr lang="en-US" sz="3600" dirty="0" smtClean="0">
                <a:latin typeface="Times New Roman" pitchFamily="18" charset="0"/>
                <a:cs typeface="Times New Roman" pitchFamily="18" charset="0"/>
              </a:rPr>
              <a:t>e</a:t>
            </a:r>
            <a:r>
              <a:rPr lang="ru-RU" sz="3600" dirty="0" smtClean="0">
                <a:latin typeface="Times New Roman" pitchFamily="18" charset="0"/>
                <a:cs typeface="Times New Roman" pitchFamily="18" charset="0"/>
              </a:rPr>
              <a:t>гик  </a:t>
            </a:r>
            <a:r>
              <a:rPr lang="ru-RU" sz="3600" dirty="0" err="1" smtClean="0">
                <a:latin typeface="Times New Roman" pitchFamily="18" charset="0"/>
                <a:cs typeface="Times New Roman" pitchFamily="18" charset="0"/>
              </a:rPr>
              <a:t>жиҳатдан ҳимояланиши айнан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ушбу</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омилларга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боғлиқ</a:t>
            </a:r>
            <a:r>
              <a:rPr lang="ru-RU" sz="3600" dirty="0" smtClean="0">
                <a:latin typeface="Times New Roman" pitchFamily="18" charset="0"/>
                <a:cs typeface="Times New Roman" pitchFamily="18" charset="0"/>
              </a:rPr>
              <a:t>;</a:t>
            </a:r>
          </a:p>
          <a:p>
            <a:pPr algn="just"/>
            <a:r>
              <a:rPr lang="ru-RU" sz="3600" dirty="0" smtClean="0">
                <a:solidFill>
                  <a:srgbClr val="FF0000"/>
                </a:solidFill>
                <a:latin typeface="Times New Roman" pitchFamily="18" charset="0"/>
                <a:cs typeface="Times New Roman" pitchFamily="18" charset="0"/>
              </a:rPr>
              <a:t>3.</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Ҳудудларининг ўзунлиги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шу</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жумладан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д</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нгиз</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қирғоқбўйи чизиқларининг ўзунлиги</a:t>
            </a:r>
            <a:r>
              <a:rPr lang="ru-RU" sz="3600" dirty="0" smtClean="0">
                <a:latin typeface="Times New Roman" pitchFamily="18" charset="0"/>
                <a:cs typeface="Times New Roman" pitchFamily="18" charset="0"/>
              </a:rPr>
              <a:t>;</a:t>
            </a:r>
          </a:p>
          <a:p>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14282" y="214290"/>
            <a:ext cx="8643998" cy="6429419"/>
          </a:xfrm>
        </p:spPr>
        <p:txBody>
          <a:bodyPr>
            <a:normAutofit/>
          </a:bodyPr>
          <a:lstStyle/>
          <a:p>
            <a:r>
              <a:rPr lang="ru-RU" sz="3200" dirty="0" smtClean="0">
                <a:solidFill>
                  <a:srgbClr val="FF0000"/>
                </a:solidFill>
                <a:latin typeface="Times New Roman" pitchFamily="18" charset="0"/>
                <a:cs typeface="Times New Roman" pitchFamily="18" charset="0"/>
              </a:rPr>
              <a:t>4. </a:t>
            </a:r>
            <a:r>
              <a:rPr lang="ru-RU" sz="3200" dirty="0" err="1" smtClean="0">
                <a:latin typeface="Times New Roman" pitchFamily="18" charset="0"/>
                <a:cs typeface="Times New Roman" pitchFamily="18" charset="0"/>
              </a:rPr>
              <a:t>Аҳолининг </a:t>
            </a:r>
            <a:r>
              <a:rPr lang="ru-RU" sz="3200" dirty="0" smtClean="0">
                <a:latin typeface="Times New Roman" pitchFamily="18" charset="0"/>
                <a:cs typeface="Times New Roman" pitchFamily="18" charset="0"/>
              </a:rPr>
              <a:t>статистик </a:t>
            </a:r>
            <a:r>
              <a:rPr lang="ru-RU" sz="3200" dirty="0" err="1" smtClean="0">
                <a:latin typeface="Times New Roman" pitchFamily="18" charset="0"/>
                <a:cs typeface="Times New Roman" pitchFamily="18" charset="0"/>
              </a:rPr>
              <a:t>миқдори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Яъни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бу</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аҳолининг давлатда</a:t>
            </a:r>
            <a:r>
              <a:rPr lang="ru-RU" sz="3200" dirty="0" smtClean="0">
                <a:latin typeface="Times New Roman" pitchFamily="18" charset="0"/>
                <a:cs typeface="Times New Roman" pitchFamily="18" charset="0"/>
              </a:rPr>
              <a:t> к</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ма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қатновларини йўлга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қўйганлиги  ва</a:t>
            </a:r>
            <a:r>
              <a:rPr lang="ru-RU" sz="3200" dirty="0" smtClean="0">
                <a:latin typeface="Times New Roman" pitchFamily="18" charset="0"/>
                <a:cs typeface="Times New Roman" pitchFamily="18" charset="0"/>
              </a:rPr>
              <a:t> у </a:t>
            </a:r>
            <a:r>
              <a:rPr lang="ru-RU" sz="3200" dirty="0" err="1" smtClean="0">
                <a:latin typeface="Times New Roman" pitchFamily="18" charset="0"/>
                <a:cs typeface="Times New Roman" pitchFamily="18" charset="0"/>
              </a:rPr>
              <a:t>орқали хизмат</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кўрсатишни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ташкил</a:t>
            </a:r>
            <a:r>
              <a:rPr lang="ru-RU" sz="3200" dirty="0" smtClean="0">
                <a:latin typeface="Times New Roman" pitchFamily="18" charset="0"/>
                <a:cs typeface="Times New Roman" pitchFamily="18" charset="0"/>
              </a:rPr>
              <a:t> эта </a:t>
            </a:r>
            <a:r>
              <a:rPr lang="ru-RU" sz="3200" dirty="0" err="1" smtClean="0">
                <a:latin typeface="Times New Roman" pitchFamily="18" charset="0"/>
                <a:cs typeface="Times New Roman" pitchFamily="18" charset="0"/>
              </a:rPr>
              <a:t>олганлигини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баҳолаш учун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муҳимдир</a:t>
            </a:r>
            <a:r>
              <a:rPr lang="ru-RU" sz="3200" dirty="0" smtClean="0">
                <a:latin typeface="Times New Roman" pitchFamily="18" charset="0"/>
                <a:cs typeface="Times New Roman" pitchFamily="18" charset="0"/>
              </a:rPr>
              <a:t>;</a:t>
            </a:r>
          </a:p>
          <a:p>
            <a:r>
              <a:rPr lang="ru-RU" sz="3200" dirty="0" smtClean="0">
                <a:solidFill>
                  <a:srgbClr val="FF0000"/>
                </a:solidFill>
                <a:latin typeface="Times New Roman" pitchFamily="18" charset="0"/>
                <a:cs typeface="Times New Roman" pitchFamily="18" charset="0"/>
              </a:rPr>
              <a:t>5</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Миллий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характ</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р. </a:t>
            </a:r>
            <a:r>
              <a:rPr lang="ru-RU" sz="3200" dirty="0" err="1" smtClean="0">
                <a:latin typeface="Times New Roman" pitchFamily="18" charset="0"/>
                <a:cs typeface="Times New Roman" pitchFamily="18" charset="0"/>
              </a:rPr>
              <a:t>Аҳолининг савдо</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билан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машғул бўлишга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қодирлиги;</a:t>
            </a:r>
            <a:endParaRPr lang="ru-RU" sz="3200" dirty="0" smtClean="0">
              <a:latin typeface="Times New Roman" pitchFamily="18" charset="0"/>
              <a:cs typeface="Times New Roman" pitchFamily="18" charset="0"/>
            </a:endParaRPr>
          </a:p>
          <a:p>
            <a:r>
              <a:rPr lang="ru-RU" sz="3200" dirty="0" smtClean="0">
                <a:solidFill>
                  <a:srgbClr val="FF0000"/>
                </a:solidFill>
                <a:latin typeface="Times New Roman" pitchFamily="18" charset="0"/>
                <a:cs typeface="Times New Roman" pitchFamily="18" charset="0"/>
              </a:rPr>
              <a:t>6</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Бошқарувнинг сиёсий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характ</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Ҳар қандай давлатнинг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нгиз</a:t>
            </a:r>
            <a:r>
              <a:rPr lang="ru-RU" sz="3200" dirty="0" smtClean="0">
                <a:latin typeface="Times New Roman" pitchFamily="18" charset="0"/>
                <a:cs typeface="Times New Roman" pitchFamily="18" charset="0"/>
              </a:rPr>
              <a:t> кучи </a:t>
            </a:r>
            <a:r>
              <a:rPr lang="ru-RU" sz="3200" dirty="0" err="1" smtClean="0">
                <a:latin typeface="Times New Roman" pitchFamily="18" charset="0"/>
                <a:cs typeface="Times New Roman" pitchFamily="18" charset="0"/>
              </a:rPr>
              <a:t>сифатида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шаклланиши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аввало</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ўша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давлатдаги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табиий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инсоний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р</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сурсларнинг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тўғри йўналишга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қўйилганлигига боғлиқ дийди</a:t>
            </a:r>
            <a:r>
              <a:rPr lang="ru-RU" sz="3200" dirty="0" smtClean="0">
                <a:latin typeface="Times New Roman" pitchFamily="18" charset="0"/>
                <a:cs typeface="Times New Roman" pitchFamily="18" charset="0"/>
              </a:rPr>
              <a:t>. </a:t>
            </a:r>
          </a:p>
          <a:p>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14282" y="357166"/>
            <a:ext cx="8643998" cy="6143667"/>
          </a:xfrm>
        </p:spPr>
        <p:txBody>
          <a:bodyPr>
            <a:normAutofit/>
          </a:bodyPr>
          <a:lstStyle/>
          <a:p>
            <a:pPr algn="just"/>
            <a:r>
              <a:rPr lang="ru-RU" dirty="0" err="1" smtClean="0">
                <a:latin typeface="Times New Roman" pitchFamily="18" charset="0"/>
                <a:cs typeface="Times New Roman" pitchFamily="18" charset="0"/>
              </a:rPr>
              <a:t>Давлатнинг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кучига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айланиши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қатор </a:t>
            </a:r>
            <a:r>
              <a:rPr lang="ru-RU" dirty="0" smtClean="0">
                <a:latin typeface="Times New Roman" pitchFamily="18" charset="0"/>
                <a:cs typeface="Times New Roman" pitchFamily="18" charset="0"/>
              </a:rPr>
              <a:t>парам</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трлар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билан</a:t>
            </a:r>
            <a:r>
              <a:rPr lang="ru-RU" dirty="0" smtClean="0">
                <a:latin typeface="Times New Roman" pitchFamily="18" charset="0"/>
                <a:cs typeface="Times New Roman" pitchFamily="18" charset="0"/>
              </a:rPr>
              <a:t> б</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лгиланади</a:t>
            </a:r>
            <a:r>
              <a:rPr lang="ru-RU" dirty="0" smtClean="0">
                <a:latin typeface="Times New Roman" pitchFamily="18" charset="0"/>
                <a:cs typeface="Times New Roman" pitchFamily="18" charset="0"/>
              </a:rPr>
              <a:t>. А.М</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х</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кучида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мужассам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бўлиши</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smtClean="0">
                <a:latin typeface="Times New Roman" pitchFamily="18" charset="0"/>
                <a:cs typeface="Times New Roman" pitchFamily="18" charset="0"/>
              </a:rPr>
              <a:t>рак </a:t>
            </a:r>
            <a:r>
              <a:rPr lang="ru-RU" dirty="0" err="1" smtClean="0">
                <a:latin typeface="Times New Roman" pitchFamily="18" charset="0"/>
                <a:cs typeface="Times New Roman" pitchFamily="18" charset="0"/>
              </a:rPr>
              <a:t>бўлган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қуйидаги </a:t>
            </a:r>
            <a:r>
              <a:rPr lang="ru-RU" dirty="0" smtClean="0">
                <a:latin typeface="Times New Roman" pitchFamily="18" charset="0"/>
                <a:cs typeface="Times New Roman" pitchFamily="18" charset="0"/>
              </a:rPr>
              <a:t>парам</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трларни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кўрсатади</a:t>
            </a:r>
            <a:r>
              <a:rPr lang="ru-RU" dirty="0" smtClean="0">
                <a:latin typeface="Times New Roman" pitchFamily="18" charset="0"/>
                <a:cs typeface="Times New Roman" pitchFamily="18" charset="0"/>
              </a:rPr>
              <a:t>:</a:t>
            </a:r>
          </a:p>
          <a:p>
            <a:pPr algn="just"/>
            <a:r>
              <a:rPr lang="ru-RU" dirty="0" smtClean="0">
                <a:latin typeface="Times New Roman" pitchFamily="18" charset="0"/>
                <a:cs typeface="Times New Roman" pitchFamily="18" charset="0"/>
              </a:rPr>
              <a:t> </a:t>
            </a:r>
          </a:p>
          <a:p>
            <a:pPr algn="ctr"/>
            <a:r>
              <a:rPr lang="ru-RU" b="1" dirty="0" smtClean="0">
                <a:solidFill>
                  <a:srgbClr val="FF0000"/>
                </a:solidFill>
                <a:latin typeface="Times New Roman" pitchFamily="18" charset="0"/>
                <a:cs typeface="Times New Roman" pitchFamily="18" charset="0"/>
              </a:rPr>
              <a:t>СП </a:t>
            </a:r>
            <a:r>
              <a:rPr lang="ru-RU" b="1" dirty="0" err="1" smtClean="0">
                <a:solidFill>
                  <a:srgbClr val="FF0000"/>
                </a:solidFill>
                <a:latin typeface="Times New Roman" pitchFamily="18" charset="0"/>
                <a:cs typeface="Times New Roman" pitchFamily="18" charset="0"/>
              </a:rPr>
              <a:t>қ </a:t>
            </a:r>
            <a:r>
              <a:rPr lang="ru-RU" b="1" dirty="0" smtClean="0">
                <a:solidFill>
                  <a:srgbClr val="FF0000"/>
                </a:solidFill>
                <a:latin typeface="Times New Roman" pitchFamily="18" charset="0"/>
                <a:cs typeface="Times New Roman" pitchFamily="18" charset="0"/>
              </a:rPr>
              <a:t>Н </a:t>
            </a:r>
            <a:r>
              <a:rPr lang="uz-Cyrl-UZ" b="1" dirty="0" smtClean="0">
                <a:solidFill>
                  <a:srgbClr val="FF0000"/>
                </a:solidFill>
                <a:latin typeface="Times New Roman" pitchFamily="18" charset="0"/>
                <a:cs typeface="Times New Roman" pitchFamily="18" charset="0"/>
              </a:rPr>
              <a:t>қ</a:t>
            </a:r>
            <a:r>
              <a:rPr lang="ru-RU" b="1" dirty="0" smtClean="0">
                <a:solidFill>
                  <a:srgbClr val="FF0000"/>
                </a:solidFill>
                <a:latin typeface="Times New Roman" pitchFamily="18" charset="0"/>
                <a:cs typeface="Times New Roman" pitchFamily="18" charset="0"/>
              </a:rPr>
              <a:t> ММ </a:t>
            </a:r>
            <a:r>
              <a:rPr lang="ru-RU" b="1" dirty="0" err="1" smtClean="0">
                <a:solidFill>
                  <a:srgbClr val="FF0000"/>
                </a:solidFill>
                <a:latin typeface="Times New Roman" pitchFamily="18" charset="0"/>
                <a:cs typeface="Times New Roman" pitchFamily="18" charset="0"/>
              </a:rPr>
              <a:t>қ </a:t>
            </a:r>
            <a:r>
              <a:rPr lang="ru-RU" b="1" dirty="0" smtClean="0">
                <a:solidFill>
                  <a:srgbClr val="FF0000"/>
                </a:solidFill>
                <a:latin typeface="Times New Roman" pitchFamily="18" charset="0"/>
                <a:cs typeface="Times New Roman" pitchFamily="18" charset="0"/>
              </a:rPr>
              <a:t>НБ</a:t>
            </a:r>
            <a:endParaRPr lang="ru-RU" dirty="0" smtClean="0">
              <a:solidFill>
                <a:srgbClr val="FF0000"/>
              </a:solidFill>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 </a:t>
            </a:r>
          </a:p>
          <a:p>
            <a:pPr algn="just"/>
            <a:r>
              <a:rPr lang="ru-RU" dirty="0" err="1" smtClean="0">
                <a:latin typeface="Times New Roman" pitchFamily="18" charset="0"/>
                <a:cs typeface="Times New Roman" pitchFamily="18" charset="0"/>
              </a:rPr>
              <a:t>яъни</a:t>
            </a:r>
            <a:r>
              <a:rPr lang="ru-RU"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СП</a:t>
            </a:r>
            <a:r>
              <a:rPr lang="ru-RU" dirty="0" smtClean="0">
                <a:latin typeface="Times New Roman" pitchFamily="18" charset="0"/>
                <a:cs typeface="Times New Roman" pitchFamily="18" charset="0"/>
              </a:rPr>
              <a:t> (С</a:t>
            </a:r>
            <a:r>
              <a:rPr lang="en-US" dirty="0" smtClean="0">
                <a:latin typeface="Times New Roman" pitchFamily="18" charset="0"/>
                <a:cs typeface="Times New Roman" pitchFamily="18" charset="0"/>
              </a:rPr>
              <a:t>e</a:t>
            </a:r>
            <a:r>
              <a:rPr lang="ru-RU" dirty="0" smtClean="0">
                <a:latin typeface="Times New Roman" pitchFamily="18" charset="0"/>
                <a:cs typeface="Times New Roman" pitchFamily="18" charset="0"/>
              </a:rPr>
              <a:t>а </a:t>
            </a:r>
            <a:r>
              <a:rPr lang="ru-RU" dirty="0" err="1" smtClean="0">
                <a:latin typeface="Times New Roman" pitchFamily="18" charset="0"/>
                <a:cs typeface="Times New Roman" pitchFamily="18" charset="0"/>
              </a:rPr>
              <a:t>Пов</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қудрати,  </a:t>
            </a:r>
            <a:r>
              <a:rPr lang="ru-RU" b="1" dirty="0" smtClean="0">
                <a:latin typeface="Times New Roman" pitchFamily="18" charset="0"/>
                <a:cs typeface="Times New Roman" pitchFamily="18" charset="0"/>
              </a:rPr>
              <a:t>Н</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ҳарбий </a:t>
            </a:r>
            <a:r>
              <a:rPr lang="ru-RU" dirty="0" smtClean="0">
                <a:latin typeface="Times New Roman" pitchFamily="18" charset="0"/>
                <a:cs typeface="Times New Roman" pitchFamily="18" charset="0"/>
              </a:rPr>
              <a:t>флот, </a:t>
            </a:r>
            <a:r>
              <a:rPr lang="ru-RU" b="1" dirty="0" smtClean="0">
                <a:latin typeface="Times New Roman" pitchFamily="18" charset="0"/>
                <a:cs typeface="Times New Roman" pitchFamily="18" charset="0"/>
              </a:rPr>
              <a:t>ММ </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савдо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флоти</a:t>
            </a:r>
            <a:r>
              <a:rPr lang="ru-RU"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НБ</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ҳарбий-д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базалари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дунёдаги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муҳим нуқталарда назоратни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ўрнатиш</a:t>
            </a:r>
            <a:r>
              <a:rPr lang="ru-RU" dirty="0" smtClean="0">
                <a:latin typeface="Times New Roman" pitchFamily="18" charset="0"/>
                <a:cs typeface="Times New Roman" pitchFamily="18" charset="0"/>
              </a:rPr>
              <a:t>).</a:t>
            </a:r>
          </a:p>
          <a:p>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428596" y="357166"/>
            <a:ext cx="8258204" cy="6143667"/>
          </a:xfrm>
        </p:spPr>
        <p:txBody>
          <a:bodyPr>
            <a:normAutofit/>
          </a:bodyPr>
          <a:lstStyle/>
          <a:p>
            <a:pPr algn="just"/>
            <a:r>
              <a:rPr lang="ru-RU" sz="3600" dirty="0" smtClean="0">
                <a:latin typeface="Times New Roman" pitchFamily="18" charset="0"/>
                <a:cs typeface="Times New Roman" pitchFamily="18" charset="0"/>
              </a:rPr>
              <a:t>А.М</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х</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н</a:t>
            </a:r>
            <a:r>
              <a:rPr lang="ru-RU" sz="3600" dirty="0" smtClean="0">
                <a:latin typeface="Times New Roman" pitchFamily="18" charset="0"/>
                <a:cs typeface="Times New Roman" pitchFamily="18" charset="0"/>
              </a:rPr>
              <a:t> </a:t>
            </a:r>
            <a:r>
              <a:rPr lang="ru-RU" sz="3600" dirty="0" smtClean="0">
                <a:solidFill>
                  <a:srgbClr val="FF0000"/>
                </a:solidFill>
                <a:latin typeface="Times New Roman" pitchFamily="18" charset="0"/>
                <a:cs typeface="Times New Roman" pitchFamily="18" charset="0"/>
              </a:rPr>
              <a:t>«Д</a:t>
            </a:r>
            <a:r>
              <a:rPr lang="en-US" sz="3600" dirty="0" smtClean="0">
                <a:solidFill>
                  <a:srgbClr val="FF0000"/>
                </a:solidFill>
                <a:latin typeface="Times New Roman" pitchFamily="18" charset="0"/>
                <a:cs typeface="Times New Roman" pitchFamily="18" charset="0"/>
              </a:rPr>
              <a:t>e</a:t>
            </a:r>
            <a:r>
              <a:rPr lang="ru-RU" sz="3600" dirty="0" err="1" smtClean="0">
                <a:solidFill>
                  <a:srgbClr val="FF0000"/>
                </a:solidFill>
                <a:latin typeface="Times New Roman" pitchFamily="18" charset="0"/>
                <a:cs typeface="Times New Roman" pitchFamily="18" charset="0"/>
              </a:rPr>
              <a:t>нгиз</a:t>
            </a:r>
            <a:r>
              <a:rPr lang="ru-RU" sz="3600" dirty="0" smtClean="0">
                <a:solidFill>
                  <a:srgbClr val="FF0000"/>
                </a:solidFill>
                <a:latin typeface="Times New Roman" pitchFamily="18" charset="0"/>
                <a:cs typeface="Times New Roman" pitchFamily="18" charset="0"/>
              </a:rPr>
              <a:t> </a:t>
            </a:r>
            <a:r>
              <a:rPr lang="ru-RU" sz="3600" dirty="0" err="1" smtClean="0">
                <a:solidFill>
                  <a:srgbClr val="FF0000"/>
                </a:solidFill>
                <a:latin typeface="Times New Roman" pitchFamily="18" charset="0"/>
                <a:cs typeface="Times New Roman" pitchFamily="18" charset="0"/>
              </a:rPr>
              <a:t>куч-қудрати» </a:t>
            </a:r>
            <a:r>
              <a:rPr lang="ru-RU" sz="3600" dirty="0" err="1" smtClean="0">
                <a:latin typeface="Times New Roman" pitchFamily="18" charset="0"/>
                <a:cs typeface="Times New Roman" pitchFamily="18" charset="0"/>
              </a:rPr>
              <a:t>тушунчасини</a:t>
            </a:r>
            <a:r>
              <a:rPr lang="ru-RU" sz="3600" dirty="0" smtClean="0">
                <a:latin typeface="Times New Roman" pitchFamily="18" charset="0"/>
                <a:cs typeface="Times New Roman" pitchFamily="18" charset="0"/>
              </a:rPr>
              <a:t> </a:t>
            </a:r>
            <a:r>
              <a:rPr lang="uz-Cyrl-UZ" sz="3600" dirty="0" smtClean="0">
                <a:latin typeface="Times New Roman" pitchFamily="18" charset="0"/>
                <a:cs typeface="Times New Roman" pitchFamily="18" charset="0"/>
              </a:rPr>
              <a:t>э</a:t>
            </a:r>
            <a:r>
              <a:rPr lang="ru-RU" sz="3600" dirty="0" err="1" smtClean="0">
                <a:latin typeface="Times New Roman" pitchFamily="18" charset="0"/>
                <a:cs typeface="Times New Roman" pitchFamily="18" charset="0"/>
              </a:rPr>
              <a:t>ркин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д</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нгиз</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савдоси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билан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боғлайди.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Ўз</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навбатида</a:t>
            </a:r>
            <a:r>
              <a:rPr lang="ru-RU" sz="3600" dirty="0" smtClean="0">
                <a:latin typeface="Times New Roman" pitchFamily="18" charset="0"/>
                <a:cs typeface="Times New Roman" pitchFamily="18" charset="0"/>
              </a:rPr>
              <a:t> </a:t>
            </a:r>
            <a:r>
              <a:rPr lang="uz-Cyrl-UZ" sz="3600" dirty="0" smtClean="0">
                <a:latin typeface="Times New Roman" pitchFamily="18" charset="0"/>
                <a:cs typeface="Times New Roman" pitchFamily="18" charset="0"/>
              </a:rPr>
              <a:t>э</a:t>
            </a:r>
            <a:r>
              <a:rPr lang="ru-RU" sz="3600" dirty="0" err="1" smtClean="0">
                <a:latin typeface="Times New Roman" pitchFamily="18" charset="0"/>
                <a:cs typeface="Times New Roman" pitchFamily="18" charset="0"/>
              </a:rPr>
              <a:t>ркин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д</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нгиз</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савдоси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учун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фақат давлатнинг</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ҳарбий-д</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нгиз</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флотигина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кафолат</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бўла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олиши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мумкин</a:t>
            </a:r>
            <a:r>
              <a:rPr lang="ru-RU" sz="3600" dirty="0" smtClean="0">
                <a:latin typeface="Times New Roman" pitchFamily="18" charset="0"/>
                <a:cs typeface="Times New Roman" pitchFamily="18" charset="0"/>
              </a:rPr>
              <a:t>. А.М</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х</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мулоҳазаларини янада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чуқурлаштириб, </a:t>
            </a:r>
            <a:r>
              <a:rPr lang="ru-RU" sz="3600" dirty="0" smtClean="0">
                <a:latin typeface="Times New Roman" pitchFamily="18" charset="0"/>
                <a:cs typeface="Times New Roman" pitchFamily="18" charset="0"/>
              </a:rPr>
              <a:t>«</a:t>
            </a:r>
            <a:r>
              <a:rPr lang="ru-RU" sz="3600" dirty="0" err="1" smtClean="0">
                <a:latin typeface="Times New Roman" pitchFamily="18" charset="0"/>
                <a:cs typeface="Times New Roman" pitchFamily="18" charset="0"/>
              </a:rPr>
              <a:t>д</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нгиз</a:t>
            </a:r>
            <a:r>
              <a:rPr lang="ru-RU" sz="3600" dirty="0" smtClean="0">
                <a:latin typeface="Times New Roman" pitchFamily="18" charset="0"/>
                <a:cs typeface="Times New Roman" pitchFamily="18" charset="0"/>
              </a:rPr>
              <a:t> куч»</a:t>
            </a:r>
            <a:r>
              <a:rPr lang="ru-RU" sz="3600" dirty="0" err="1" smtClean="0">
                <a:latin typeface="Times New Roman" pitchFamily="18" charset="0"/>
                <a:cs typeface="Times New Roman" pitchFamily="18" charset="0"/>
              </a:rPr>
              <a:t>ларини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цивилизациянинг</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истиқболга эга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бўлган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муҳим бир</a:t>
            </a:r>
            <a:r>
              <a:rPr lang="ru-RU" sz="3600" dirty="0" smtClean="0">
                <a:latin typeface="Times New Roman" pitchFamily="18" charset="0"/>
                <a:cs typeface="Times New Roman" pitchFamily="18" charset="0"/>
              </a:rPr>
              <a:t> тури </a:t>
            </a:r>
            <a:r>
              <a:rPr lang="ru-RU" sz="3600" dirty="0" err="1" smtClean="0">
                <a:latin typeface="Times New Roman" pitchFamily="18" charset="0"/>
                <a:cs typeface="Times New Roman" pitchFamily="18" charset="0"/>
              </a:rPr>
              <a:t>сифатида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қайд қилади</a:t>
            </a:r>
            <a:r>
              <a:rPr lang="ru-RU" sz="3600" dirty="0" smtClean="0">
                <a:latin typeface="Times New Roman" pitchFamily="18" charset="0"/>
                <a:cs typeface="Times New Roman" pitchFamily="18" charset="0"/>
              </a:rPr>
              <a:t>.</a:t>
            </a:r>
          </a:p>
          <a:p>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14282" y="142852"/>
            <a:ext cx="8715436" cy="6572295"/>
          </a:xfrm>
        </p:spPr>
        <p:txBody>
          <a:bodyPr>
            <a:normAutofit fontScale="92500" lnSpcReduction="10000"/>
          </a:bodyPr>
          <a:lstStyle/>
          <a:p>
            <a:pPr algn="just"/>
            <a:r>
              <a:rPr lang="ru-RU" dirty="0" smtClean="0">
                <a:latin typeface="Times New Roman" pitchFamily="18" charset="0"/>
                <a:cs typeface="Times New Roman" pitchFamily="18" charset="0"/>
              </a:rPr>
              <a:t>М</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х</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конц</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пциясининг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аҳамиятли томони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шундаки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унда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биринчи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бўлиб</a:t>
            </a:r>
            <a:r>
              <a:rPr lang="ru-RU" dirty="0" smtClean="0">
                <a:latin typeface="Times New Roman" pitchFamily="18" charset="0"/>
                <a:cs typeface="Times New Roman" pitchFamily="18" charset="0"/>
              </a:rPr>
              <a:t> 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осиёсий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тўзилишнинг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умумсайёравий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харитаси</a:t>
            </a:r>
            <a:r>
              <a:rPr lang="ru-RU" dirty="0" smtClean="0">
                <a:latin typeface="Times New Roman" pitchFamily="18" charset="0"/>
                <a:cs typeface="Times New Roman" pitchFamily="18" charset="0"/>
              </a:rPr>
              <a:t> б</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рилган</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жаҳон сиёсатида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муҳим бўлган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макон</a:t>
            </a:r>
            <a:r>
              <a:rPr lang="ru-RU" dirty="0" smtClean="0">
                <a:latin typeface="Times New Roman" pitchFamily="18" charset="0"/>
                <a:cs typeface="Times New Roman" pitchFamily="18" charset="0"/>
              </a:rPr>
              <a:t> – </a:t>
            </a:r>
            <a:r>
              <a:rPr lang="ru-RU" dirty="0" smtClean="0">
                <a:solidFill>
                  <a:srgbClr val="FF0000"/>
                </a:solidFill>
                <a:latin typeface="Times New Roman" pitchFamily="18" charset="0"/>
                <a:cs typeface="Times New Roman" pitchFamily="18" charset="0"/>
              </a:rPr>
              <a:t>«</a:t>
            </a:r>
            <a:r>
              <a:rPr lang="ru-RU" dirty="0" err="1" smtClean="0">
                <a:solidFill>
                  <a:srgbClr val="FF0000"/>
                </a:solidFill>
                <a:latin typeface="Times New Roman" pitchFamily="18" charset="0"/>
                <a:cs typeface="Times New Roman" pitchFamily="18" charset="0"/>
              </a:rPr>
              <a:t>шимолий</a:t>
            </a:r>
            <a:r>
              <a:rPr lang="ru-RU" dirty="0" smtClean="0">
                <a:solidFill>
                  <a:srgbClr val="FF0000"/>
                </a:solidFill>
                <a:latin typeface="Times New Roman" pitchFamily="18" charset="0"/>
                <a:cs typeface="Times New Roman" pitchFamily="18" charset="0"/>
              </a:rPr>
              <a:t> ярим </a:t>
            </a:r>
            <a:r>
              <a:rPr lang="ru-RU" dirty="0" err="1" smtClean="0">
                <a:solidFill>
                  <a:srgbClr val="FF0000"/>
                </a:solidFill>
                <a:latin typeface="Times New Roman" pitchFamily="18" charset="0"/>
                <a:cs typeface="Times New Roman" pitchFamily="18" charset="0"/>
              </a:rPr>
              <a:t>доира</a:t>
            </a:r>
            <a:r>
              <a:rPr lang="ru-RU" dirty="0" smtClean="0">
                <a:solidFill>
                  <a:srgbClr val="FF0000"/>
                </a:solidFill>
                <a:latin typeface="Times New Roman" pitchFamily="18" charset="0"/>
                <a:cs typeface="Times New Roman" pitchFamily="18" charset="0"/>
              </a:rPr>
              <a:t>»</a:t>
            </a:r>
            <a:r>
              <a:rPr lang="ru-RU" dirty="0" smtClean="0">
                <a:latin typeface="Times New Roman" pitchFamily="18" charset="0"/>
                <a:cs typeface="Times New Roman" pitchFamily="18" charset="0"/>
              </a:rPr>
              <a:t>ни </a:t>
            </a:r>
            <a:r>
              <a:rPr lang="ru-RU" dirty="0" err="1" smtClean="0">
                <a:latin typeface="Times New Roman" pitchFamily="18" charset="0"/>
                <a:cs typeface="Times New Roman" pitchFamily="18" charset="0"/>
              </a:rPr>
              <a:t>қуйидаги кўринишда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чизади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яъни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шимолий</a:t>
            </a:r>
            <a:r>
              <a:rPr lang="ru-RU" dirty="0" smtClean="0">
                <a:latin typeface="Times New Roman" pitchFamily="18" charset="0"/>
                <a:cs typeface="Times New Roman" pitchFamily="18" charset="0"/>
              </a:rPr>
              <a:t> ярим </a:t>
            </a:r>
            <a:r>
              <a:rPr lang="ru-RU" dirty="0" err="1" smtClean="0">
                <a:latin typeface="Times New Roman" pitchFamily="18" charset="0"/>
                <a:cs typeface="Times New Roman" pitchFamily="18" charset="0"/>
              </a:rPr>
              <a:t>доира</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жанубий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чизиқлари Сувайш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Панама </a:t>
            </a:r>
            <a:r>
              <a:rPr lang="ru-RU" dirty="0" err="1" smtClean="0">
                <a:latin typeface="Times New Roman" pitchFamily="18" charset="0"/>
                <a:cs typeface="Times New Roman" pitchFamily="18" charset="0"/>
              </a:rPr>
              <a:t>каналларини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бир-бирига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туташтиради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Сувайш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Панама </a:t>
            </a:r>
            <a:r>
              <a:rPr lang="ru-RU" dirty="0" err="1" smtClean="0">
                <a:latin typeface="Times New Roman" pitchFamily="18" charset="0"/>
                <a:cs typeface="Times New Roman" pitchFamily="18" charset="0"/>
              </a:rPr>
              <a:t>каналлари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жаҳон савдоси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сиёсий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муносабатлар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давомийлиги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тадрижийлигини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таъминлаб</a:t>
            </a:r>
            <a:r>
              <a:rPr lang="ru-RU" dirty="0" smtClean="0">
                <a:latin typeface="Times New Roman" pitchFamily="18" charset="0"/>
                <a:cs typeface="Times New Roman" pitchFamily="18" charset="0"/>
              </a:rPr>
              <a:t> б</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рувчи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ўта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муҳим </a:t>
            </a:r>
            <a:r>
              <a:rPr lang="ru-RU" dirty="0" smtClean="0">
                <a:latin typeface="Times New Roman" pitchFamily="18" charset="0"/>
                <a:cs typeface="Times New Roman" pitchFamily="18" charset="0"/>
              </a:rPr>
              <a:t>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осиёсий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нуқтадир.</a:t>
            </a:r>
            <a:r>
              <a:rPr lang="ru-RU" dirty="0" smtClean="0">
                <a:latin typeface="Times New Roman" pitchFamily="18" charset="0"/>
                <a:cs typeface="Times New Roman" pitchFamily="18" charset="0"/>
              </a:rPr>
              <a:t> А.М</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х</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фикрича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икки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нуқта ўртасидан</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вросиё</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рларида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ўта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муҳим бўлган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борлиқ </a:t>
            </a:r>
            <a:r>
              <a:rPr lang="ru-RU" dirty="0" smtClean="0">
                <a:latin typeface="Times New Roman" pitchFamily="18" charset="0"/>
                <a:cs typeface="Times New Roman" pitchFamily="18" charset="0"/>
              </a:rPr>
              <a:t>- Россия </a:t>
            </a:r>
            <a:r>
              <a:rPr lang="ru-RU" dirty="0" err="1" smtClean="0">
                <a:latin typeface="Times New Roman" pitchFamily="18" charset="0"/>
                <a:cs typeface="Times New Roman" pitchFamily="18" charset="0"/>
              </a:rPr>
              <a:t>кучли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қуруқлик </a:t>
            </a:r>
            <a:r>
              <a:rPr lang="ru-RU" dirty="0" smtClean="0">
                <a:latin typeface="Times New Roman" pitchFamily="18" charset="0"/>
                <a:cs typeface="Times New Roman" pitchFamily="18" charset="0"/>
              </a:rPr>
              <a:t>кучи </a:t>
            </a:r>
            <a:r>
              <a:rPr lang="ru-RU" dirty="0" err="1" smtClean="0">
                <a:latin typeface="Times New Roman" pitchFamily="18" charset="0"/>
                <a:cs typeface="Times New Roman" pitchFamily="18" charset="0"/>
              </a:rPr>
              <a:t>сифатида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жойлашган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Бироқ Россиянинг</a:t>
            </a:r>
            <a:r>
              <a:rPr lang="ru-RU" dirty="0" smtClean="0">
                <a:latin typeface="Times New Roman" pitchFamily="18" charset="0"/>
                <a:cs typeface="Times New Roman" pitchFamily="18" charset="0"/>
              </a:rPr>
              <a:t> 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осиёсий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жойлашуви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томондан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қулайликларга эга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бўлса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иккинчи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томондан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қатор </a:t>
            </a:r>
            <a:r>
              <a:rPr lang="ru-RU" dirty="0" smtClean="0">
                <a:latin typeface="Times New Roman" pitchFamily="18" charset="0"/>
                <a:cs typeface="Times New Roman" pitchFamily="18" charset="0"/>
              </a:rPr>
              <a:t>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осиёсий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ноқулайликларга ҳам эга,-д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йди</a:t>
            </a:r>
            <a:r>
              <a:rPr lang="ru-RU" dirty="0" smtClean="0">
                <a:latin typeface="Times New Roman" pitchFamily="18" charset="0"/>
                <a:cs typeface="Times New Roman" pitchFamily="18" charset="0"/>
              </a:rPr>
              <a:t> А.М</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х</a:t>
            </a:r>
            <a:r>
              <a:rPr lang="en-US" dirty="0" smtClean="0">
                <a:latin typeface="Times New Roman" pitchFamily="18" charset="0"/>
                <a:cs typeface="Times New Roman" pitchFamily="18" charset="0"/>
              </a:rPr>
              <a:t>e</a:t>
            </a:r>
            <a:r>
              <a:rPr lang="ru-RU" dirty="0" smtClean="0">
                <a:latin typeface="Times New Roman" pitchFamily="18" charset="0"/>
                <a:cs typeface="Times New Roman" pitchFamily="18" charset="0"/>
              </a:rPr>
              <a:t>н. У </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кучлари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масаласида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АҚШга Буюк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Британиянинг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вориси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сифатида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қарайди.</a:t>
            </a:r>
            <a:endParaRPr lang="ru-RU"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85720" y="357166"/>
            <a:ext cx="8501122" cy="6286543"/>
          </a:xfrm>
        </p:spPr>
        <p:txBody>
          <a:bodyPr>
            <a:normAutofit/>
          </a:bodyPr>
          <a:lstStyle/>
          <a:p>
            <a:pPr algn="just"/>
            <a:r>
              <a:rPr lang="uz-Cyrl-UZ" sz="3000" dirty="0" smtClean="0">
                <a:latin typeface="Times New Roman" pitchFamily="18" charset="0"/>
                <a:cs typeface="Times New Roman" pitchFamily="18" charset="0"/>
              </a:rPr>
              <a:t>А.Мехеннинг </a:t>
            </a:r>
            <a:r>
              <a:rPr lang="ru-RU" sz="3000" dirty="0" smtClean="0">
                <a:latin typeface="Times New Roman" pitchFamily="18" charset="0"/>
                <a:cs typeface="Times New Roman" pitchFamily="18" charset="0"/>
              </a:rPr>
              <a:t>г</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осиёсий</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қарашлари биринчи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навбатда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Ам</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рика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ва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ам</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рикаликларнинг</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манфаатларини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назарда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тутади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Шунинг</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учун</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ҳам </a:t>
            </a:r>
            <a:r>
              <a:rPr lang="ru-RU" sz="3000" dirty="0" smtClean="0">
                <a:latin typeface="Times New Roman" pitchFamily="18" charset="0"/>
                <a:cs typeface="Times New Roman" pitchFamily="18" charset="0"/>
              </a:rPr>
              <a:t>А.М</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х</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н</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сиёсатда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пр</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зид</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нт</a:t>
            </a:r>
            <a:r>
              <a:rPr lang="ru-RU" sz="3000" dirty="0" smtClean="0">
                <a:latin typeface="Times New Roman" pitchFamily="18" charset="0"/>
                <a:cs typeface="Times New Roman" pitchFamily="18" charset="0"/>
              </a:rPr>
              <a:t> Ж.Монро (1758 - 1831) </a:t>
            </a:r>
            <a:r>
              <a:rPr lang="ru-RU" sz="3000" dirty="0" err="1" smtClean="0">
                <a:latin typeface="Times New Roman" pitchFamily="18" charset="0"/>
                <a:cs typeface="Times New Roman" pitchFamily="18" charset="0"/>
              </a:rPr>
              <a:t>илгари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сурган</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доктринани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ёқлайди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Бироқ </a:t>
            </a:r>
            <a:r>
              <a:rPr lang="ru-RU" sz="3000" dirty="0" smtClean="0">
                <a:solidFill>
                  <a:srgbClr val="FF0000"/>
                </a:solidFill>
                <a:latin typeface="Times New Roman" pitchFamily="18" charset="0"/>
                <a:cs typeface="Times New Roman" pitchFamily="18" charset="0"/>
              </a:rPr>
              <a:t>«Монро </a:t>
            </a:r>
            <a:r>
              <a:rPr lang="ru-RU" sz="3000" dirty="0" err="1" smtClean="0">
                <a:solidFill>
                  <a:srgbClr val="FF0000"/>
                </a:solidFill>
                <a:latin typeface="Times New Roman" pitchFamily="18" charset="0"/>
                <a:cs typeface="Times New Roman" pitchFamily="18" charset="0"/>
              </a:rPr>
              <a:t>доктринаси</a:t>
            </a:r>
            <a:r>
              <a:rPr lang="ru-RU" sz="3000" dirty="0" smtClean="0">
                <a:solidFill>
                  <a:srgbClr val="FF0000"/>
                </a:solidFill>
                <a:latin typeface="Times New Roman" pitchFamily="18" charset="0"/>
                <a:cs typeface="Times New Roman" pitchFamily="18" charset="0"/>
              </a:rPr>
              <a:t>» </a:t>
            </a:r>
            <a:r>
              <a:rPr lang="ru-RU" sz="3000" dirty="0" err="1" smtClean="0">
                <a:latin typeface="Times New Roman" pitchFamily="18" charset="0"/>
                <a:cs typeface="Times New Roman" pitchFamily="18" charset="0"/>
              </a:rPr>
              <a:t>аввалига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минтақадаги давлатларнинг</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ички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ишларига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аралашмаслик</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ва</a:t>
            </a:r>
            <a:r>
              <a:rPr lang="ru-RU" sz="3000" dirty="0" smtClean="0">
                <a:latin typeface="Times New Roman" pitchFamily="18" charset="0"/>
                <a:cs typeface="Times New Roman" pitchFamily="18" charset="0"/>
              </a:rPr>
              <a:t> б</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тарафлик</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сиёсатини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назарда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тутган</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эди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Вақт ўтиши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билан</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унинг</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моҳияти ўзгариб</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аввало</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минтақага </a:t>
            </a:r>
            <a:r>
              <a:rPr lang="ru-RU" sz="3000" dirty="0" smtClean="0">
                <a:latin typeface="Times New Roman" pitchFamily="18" charset="0"/>
                <a:cs typeface="Times New Roman" pitchFamily="18" charset="0"/>
              </a:rPr>
              <a:t>к</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йин</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эса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жаҳонга </a:t>
            </a:r>
            <a:r>
              <a:rPr lang="ru-RU" sz="3000" dirty="0" err="1" smtClean="0">
                <a:solidFill>
                  <a:srgbClr val="FF0000"/>
                </a:solidFill>
                <a:latin typeface="Times New Roman" pitchFamily="18" charset="0"/>
                <a:cs typeface="Times New Roman" pitchFamily="18" charset="0"/>
              </a:rPr>
              <a:t>"ҳокимлик қилиш" </a:t>
            </a:r>
            <a:r>
              <a:rPr lang="ru-RU" sz="3000" dirty="0" err="1" smtClean="0">
                <a:latin typeface="Times New Roman" pitchFamily="18" charset="0"/>
                <a:cs typeface="Times New Roman" pitchFamily="18" charset="0"/>
              </a:rPr>
              <a:t>ғояси билан</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йўғрилади </a:t>
            </a:r>
            <a:r>
              <a:rPr lang="ru-RU" sz="3000" dirty="0" smtClean="0">
                <a:latin typeface="Times New Roman" pitchFamily="18" charset="0"/>
                <a:cs typeface="Times New Roman" pitchFamily="18" charset="0"/>
              </a:rPr>
              <a:t>("</a:t>
            </a:r>
            <a:r>
              <a:rPr lang="ru-RU" sz="3000" dirty="0" err="1" smtClean="0">
                <a:latin typeface="Times New Roman" pitchFamily="18" charset="0"/>
                <a:cs typeface="Times New Roman" pitchFamily="18" charset="0"/>
              </a:rPr>
              <a:t>Олни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доктринаси</a:t>
            </a:r>
            <a:r>
              <a:rPr lang="ru-RU" sz="3000" dirty="0" smtClean="0">
                <a:latin typeface="Times New Roman" pitchFamily="18" charset="0"/>
                <a:cs typeface="Times New Roman" pitchFamily="18" charset="0"/>
              </a:rPr>
              <a:t>"). </a:t>
            </a:r>
          </a:p>
          <a:p>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85720" y="285728"/>
            <a:ext cx="8572560" cy="6286543"/>
          </a:xfrm>
        </p:spPr>
        <p:txBody>
          <a:bodyPr>
            <a:normAutofit lnSpcReduction="10000"/>
          </a:bodyPr>
          <a:lstStyle/>
          <a:p>
            <a:pPr algn="just"/>
            <a:r>
              <a:rPr lang="ru-RU" sz="3400" b="1" dirty="0" smtClean="0">
                <a:solidFill>
                  <a:srgbClr val="FF0000"/>
                </a:solidFill>
                <a:latin typeface="Times New Roman" pitchFamily="18" charset="0"/>
                <a:cs typeface="Times New Roman" pitchFamily="18" charset="0"/>
              </a:rPr>
              <a:t>"Монро доктрина"си</a:t>
            </a:r>
            <a:r>
              <a:rPr lang="ru-RU" sz="3400" dirty="0" smtClean="0">
                <a:solidFill>
                  <a:srgbClr val="FF0000"/>
                </a:solidFill>
                <a:latin typeface="Times New Roman" pitchFamily="18" charset="0"/>
                <a:cs typeface="Times New Roman" pitchFamily="18" charset="0"/>
              </a:rPr>
              <a:t> </a:t>
            </a:r>
            <a:r>
              <a:rPr lang="ru-RU" sz="3400" dirty="0" smtClean="0">
                <a:latin typeface="Times New Roman" pitchFamily="18" charset="0"/>
                <a:cs typeface="Times New Roman" pitchFamily="18" charset="0"/>
              </a:rPr>
              <a:t>1823 </a:t>
            </a:r>
            <a:r>
              <a:rPr lang="ru-RU" sz="3400" dirty="0" err="1" smtClean="0">
                <a:latin typeface="Times New Roman" pitchFamily="18" charset="0"/>
                <a:cs typeface="Times New Roman" pitchFamily="18" charset="0"/>
              </a:rPr>
              <a:t>йил</a:t>
            </a:r>
            <a:r>
              <a:rPr lang="ru-RU" sz="3400" dirty="0" smtClean="0">
                <a:latin typeface="Times New Roman" pitchFamily="18" charset="0"/>
                <a:cs typeface="Times New Roman" pitchFamily="18" charset="0"/>
              </a:rPr>
              <a:t> 2 </a:t>
            </a:r>
            <a:r>
              <a:rPr lang="ru-RU" sz="3400" dirty="0" err="1" smtClean="0">
                <a:latin typeface="Times New Roman" pitchFamily="18" charset="0"/>
                <a:cs typeface="Times New Roman" pitchFamily="18" charset="0"/>
              </a:rPr>
              <a:t>д</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кабрда</a:t>
            </a:r>
            <a:r>
              <a:rPr lang="ru-RU" sz="3400" dirty="0" smtClean="0">
                <a:latin typeface="Times New Roman" pitchFamily="18" charset="0"/>
                <a:cs typeface="Times New Roman" pitchFamily="18" charset="0"/>
              </a:rPr>
              <a:t> АҚШ </a:t>
            </a:r>
            <a:r>
              <a:rPr lang="ru-RU" sz="3400" dirty="0" err="1" smtClean="0">
                <a:latin typeface="Times New Roman" pitchFamily="18" charset="0"/>
                <a:cs typeface="Times New Roman" pitchFamily="18" charset="0"/>
              </a:rPr>
              <a:t>пр</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зид</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нти</a:t>
            </a:r>
            <a:r>
              <a:rPr lang="ru-RU" sz="3400" dirty="0" smtClean="0">
                <a:latin typeface="Times New Roman" pitchFamily="18" charset="0"/>
                <a:cs typeface="Times New Roman" pitchFamily="18" charset="0"/>
              </a:rPr>
              <a:t> Ж.Монро </a:t>
            </a:r>
            <a:r>
              <a:rPr lang="ru-RU" sz="3400" dirty="0" err="1" smtClean="0">
                <a:latin typeface="Times New Roman" pitchFamily="18" charset="0"/>
                <a:cs typeface="Times New Roman" pitchFamily="18" charset="0"/>
              </a:rPr>
              <a:t>томонидан</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ишлаб</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чиқилиб</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конгр</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ссга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тақдим этилган</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ташқи сиёсий</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конц</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пция</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Мазкур</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контс</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птсия</a:t>
            </a:r>
            <a:r>
              <a:rPr lang="ru-RU" sz="3400" dirty="0" smtClean="0">
                <a:latin typeface="Times New Roman" pitchFamily="18" charset="0"/>
                <a:cs typeface="Times New Roman" pitchFamily="18" charset="0"/>
              </a:rPr>
              <a:t> </a:t>
            </a:r>
            <a:r>
              <a:rPr lang="uz-Cyrl-UZ" sz="3400" dirty="0" err="1" smtClean="0">
                <a:latin typeface="Times New Roman" pitchFamily="18" charset="0"/>
                <a:cs typeface="Times New Roman" pitchFamily="18" charset="0"/>
              </a:rPr>
              <a:t>Ғ</a:t>
            </a:r>
            <a:r>
              <a:rPr lang="ru-RU" sz="3400" dirty="0" smtClean="0">
                <a:latin typeface="Times New Roman" pitchFamily="18" charset="0"/>
                <a:cs typeface="Times New Roman" pitchFamily="18" charset="0"/>
              </a:rPr>
              <a:t>арб ярим </a:t>
            </a:r>
            <a:r>
              <a:rPr lang="ru-RU" sz="3400" dirty="0" err="1" smtClean="0">
                <a:latin typeface="Times New Roman" pitchFamily="18" charset="0"/>
                <a:cs typeface="Times New Roman" pitchFamily="18" charset="0"/>
              </a:rPr>
              <a:t>шарини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ам</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рикача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ва</a:t>
            </a:r>
            <a:r>
              <a:rPr lang="ru-RU" sz="3400" dirty="0" smtClean="0">
                <a:latin typeface="Times New Roman" pitchFamily="18" charset="0"/>
                <a:cs typeface="Times New Roman" pitchFamily="18" charset="0"/>
              </a:rPr>
              <a:t> "</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вропача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муҳитда бўлиш</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ғоясини ўзида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акс</a:t>
            </a:r>
            <a:r>
              <a:rPr lang="ru-RU" sz="3400" dirty="0" smtClean="0">
                <a:latin typeface="Times New Roman" pitchFamily="18" charset="0"/>
                <a:cs typeface="Times New Roman" pitchFamily="18" charset="0"/>
              </a:rPr>
              <a:t> </a:t>
            </a:r>
            <a:r>
              <a:rPr lang="uz-Cyrl-UZ" sz="3400" dirty="0" smtClean="0">
                <a:latin typeface="Times New Roman" pitchFamily="18" charset="0"/>
                <a:cs typeface="Times New Roman" pitchFamily="18" charset="0"/>
              </a:rPr>
              <a:t>э</a:t>
            </a:r>
            <a:r>
              <a:rPr lang="ru-RU" sz="3400" dirty="0" err="1" smtClean="0">
                <a:latin typeface="Times New Roman" pitchFamily="18" charset="0"/>
                <a:cs typeface="Times New Roman" pitchFamily="18" charset="0"/>
              </a:rPr>
              <a:t>ттиради</a:t>
            </a:r>
            <a:r>
              <a:rPr lang="ru-RU" sz="3400" dirty="0" smtClean="0">
                <a:latin typeface="Times New Roman" pitchFamily="18" charset="0"/>
                <a:cs typeface="Times New Roman" pitchFamily="18" charset="0"/>
              </a:rPr>
              <a:t>.  «Монро доктрина»си </a:t>
            </a:r>
            <a:r>
              <a:rPr lang="ru-RU" sz="3400" dirty="0" err="1" smtClean="0">
                <a:latin typeface="Times New Roman" pitchFamily="18" charset="0"/>
                <a:cs typeface="Times New Roman" pitchFamily="18" charset="0"/>
              </a:rPr>
              <a:t>ғарб </a:t>
            </a:r>
            <a:r>
              <a:rPr lang="ru-RU" sz="3400" dirty="0" smtClean="0">
                <a:latin typeface="Times New Roman" pitchFamily="18" charset="0"/>
                <a:cs typeface="Times New Roman" pitchFamily="18" charset="0"/>
              </a:rPr>
              <a:t>ярим </a:t>
            </a:r>
            <a:r>
              <a:rPr lang="ru-RU" sz="3400" dirty="0" err="1" smtClean="0">
                <a:latin typeface="Times New Roman" pitchFamily="18" charset="0"/>
                <a:cs typeface="Times New Roman" pitchFamily="18" charset="0"/>
              </a:rPr>
              <a:t>шари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ҳудудларининг </a:t>
            </a:r>
            <a:r>
              <a:rPr lang="ru-RU" sz="3400" dirty="0" smtClean="0">
                <a:latin typeface="Times New Roman" pitchFamily="18" charset="0"/>
                <a:cs typeface="Times New Roman" pitchFamily="18" charset="0"/>
              </a:rPr>
              <a:t>«</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вропа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кучлари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томонидан</a:t>
            </a:r>
            <a:r>
              <a:rPr lang="ru-RU" sz="3400" dirty="0" smtClean="0">
                <a:latin typeface="Times New Roman" pitchFamily="18" charset="0"/>
                <a:cs typeface="Times New Roman" pitchFamily="18" charset="0"/>
              </a:rPr>
              <a:t> к</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лажакда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мустамлакага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айлантирилмаслиги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лозимлигини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назарда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тутган</a:t>
            </a:r>
            <a:r>
              <a:rPr lang="ru-RU" sz="3400" dirty="0" smtClean="0">
                <a:latin typeface="Times New Roman" pitchFamily="18" charset="0"/>
                <a:cs typeface="Times New Roman" pitchFamily="18" charset="0"/>
              </a:rPr>
              <a:t>. </a:t>
            </a:r>
          </a:p>
          <a:p>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14282" y="214290"/>
            <a:ext cx="8572560" cy="6357981"/>
          </a:xfrm>
        </p:spPr>
        <p:txBody>
          <a:bodyPr>
            <a:noAutofit/>
          </a:bodyPr>
          <a:lstStyle/>
          <a:p>
            <a:pPr algn="just"/>
            <a:r>
              <a:rPr lang="ru-RU" sz="3200" dirty="0" err="1" smtClean="0">
                <a:latin typeface="Times New Roman" pitchFamily="18" charset="0"/>
                <a:cs typeface="Times New Roman" pitchFamily="18" charset="0"/>
              </a:rPr>
              <a:t>Доктирина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аввалига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ўзида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бошқа давлатлар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ишларига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аралашмаслик</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шукуҳи борлигини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намоён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этишга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ҳаракат қилган.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Бироқ бундай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назарий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мулоҳазалар амалиётда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бошқача акс</a:t>
            </a:r>
            <a:r>
              <a:rPr lang="ru-RU" sz="3200" dirty="0" smtClean="0">
                <a:latin typeface="Times New Roman" pitchFamily="18" charset="0"/>
                <a:cs typeface="Times New Roman" pitchFamily="18" charset="0"/>
              </a:rPr>
              <a:t> </a:t>
            </a:r>
            <a:r>
              <a:rPr lang="uz-Cyrl-UZ" sz="3200" dirty="0" smtClean="0">
                <a:latin typeface="Times New Roman" pitchFamily="18" charset="0"/>
                <a:cs typeface="Times New Roman" pitchFamily="18" charset="0"/>
              </a:rPr>
              <a:t>э</a:t>
            </a:r>
            <a:r>
              <a:rPr lang="ru-RU" sz="3200" dirty="0" smtClean="0">
                <a:latin typeface="Times New Roman" pitchFamily="18" charset="0"/>
                <a:cs typeface="Times New Roman" pitchFamily="18" charset="0"/>
              </a:rPr>
              <a:t>та </a:t>
            </a:r>
            <a:r>
              <a:rPr lang="ru-RU" sz="3200" dirty="0" err="1" smtClean="0">
                <a:latin typeface="Times New Roman" pitchFamily="18" charset="0"/>
                <a:cs typeface="Times New Roman" pitchFamily="18" charset="0"/>
              </a:rPr>
              <a:t>бошлаган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Эътибор</a:t>
            </a:r>
            <a:r>
              <a:rPr lang="ru-RU" sz="3200" dirty="0" smtClean="0">
                <a:latin typeface="Times New Roman" pitchFamily="18" charset="0"/>
                <a:cs typeface="Times New Roman" pitchFamily="18" charset="0"/>
              </a:rPr>
              <a:t> б</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рилса</a:t>
            </a:r>
            <a:r>
              <a:rPr lang="ru-RU" sz="3200" dirty="0" smtClean="0">
                <a:latin typeface="Times New Roman" pitchFamily="18" charset="0"/>
                <a:cs typeface="Times New Roman" pitchFamily="18" charset="0"/>
              </a:rPr>
              <a:t>, "Монро доктрина"си XIX </a:t>
            </a:r>
            <a:r>
              <a:rPr lang="ru-RU" sz="3200" dirty="0" err="1" smtClean="0">
                <a:latin typeface="Times New Roman" pitchFamily="18" charset="0"/>
                <a:cs typeface="Times New Roman" pitchFamily="18" charset="0"/>
              </a:rPr>
              <a:t>аср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охири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ва</a:t>
            </a:r>
            <a:r>
              <a:rPr lang="ru-RU" sz="3200" dirty="0" smtClean="0">
                <a:latin typeface="Times New Roman" pitchFamily="18" charset="0"/>
                <a:cs typeface="Times New Roman" pitchFamily="18" charset="0"/>
              </a:rPr>
              <a:t> ХХ </a:t>
            </a:r>
            <a:r>
              <a:rPr lang="ru-RU" sz="3200" dirty="0" err="1" smtClean="0">
                <a:latin typeface="Times New Roman" pitchFamily="18" charset="0"/>
                <a:cs typeface="Times New Roman" pitchFamily="18" charset="0"/>
              </a:rPr>
              <a:t>аср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бошларида</a:t>
            </a:r>
            <a:r>
              <a:rPr lang="ru-RU" sz="3200" dirty="0" smtClean="0">
                <a:latin typeface="Times New Roman" pitchFamily="18" charset="0"/>
                <a:cs typeface="Times New Roman" pitchFamily="18" charset="0"/>
              </a:rPr>
              <a:t> панам</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риканизм</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орқасида Ам</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рика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қитъасининг бирлашуви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учун</a:t>
            </a:r>
            <a:r>
              <a:rPr lang="ru-RU" sz="3200" dirty="0" smtClean="0">
                <a:latin typeface="Times New Roman" pitchFamily="18" charset="0"/>
                <a:cs typeface="Times New Roman" pitchFamily="18" charset="0"/>
              </a:rPr>
              <a:t> </a:t>
            </a:r>
            <a:r>
              <a:rPr lang="uz-Cyrl-UZ" sz="3200" dirty="0" smtClean="0">
                <a:latin typeface="Times New Roman" pitchFamily="18" charset="0"/>
                <a:cs typeface="Times New Roman" pitchFamily="18" charset="0"/>
              </a:rPr>
              <a:t>э</a:t>
            </a:r>
            <a:r>
              <a:rPr lang="ru-RU" sz="3200" dirty="0" err="1" smtClean="0">
                <a:latin typeface="Times New Roman" pitchFamily="18" charset="0"/>
                <a:cs typeface="Times New Roman" pitchFamily="18" charset="0"/>
              </a:rPr>
              <a:t>кспансион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характ</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ўзида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акс</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эттирган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Айнан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ушбу</a:t>
            </a:r>
            <a:r>
              <a:rPr lang="ru-RU" sz="3200" dirty="0" smtClean="0">
                <a:latin typeface="Times New Roman" pitchFamily="18" charset="0"/>
                <a:cs typeface="Times New Roman" pitchFamily="18" charset="0"/>
              </a:rPr>
              <a:t> доктрина </a:t>
            </a:r>
            <a:r>
              <a:rPr lang="ru-RU" sz="3200" dirty="0" err="1" smtClean="0">
                <a:latin typeface="Times New Roman" pitchFamily="18" charset="0"/>
                <a:cs typeface="Times New Roman" pitchFamily="18" charset="0"/>
              </a:rPr>
              <a:t>байроғи остида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АҚШнинг Лотин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Ам</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рикаси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минтақаси давлатларига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нисбатан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ҳарбий юришлари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шу</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вақтга тўғри </a:t>
            </a:r>
            <a:r>
              <a:rPr lang="ru-RU" sz="3200" dirty="0" smtClean="0">
                <a:latin typeface="Times New Roman" pitchFamily="18" charset="0"/>
                <a:cs typeface="Times New Roman" pitchFamily="18" charset="0"/>
              </a:rPr>
              <a:t>к</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лади</a:t>
            </a:r>
            <a:endParaRPr lang="ru-RU"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8472518" cy="1428760"/>
          </a:xfrm>
        </p:spPr>
        <p:txBody>
          <a:bodyPr>
            <a:noAutofit/>
          </a:bodyPr>
          <a:lstStyle/>
          <a:p>
            <a:r>
              <a:rPr lang="ru-RU" sz="3600" b="1" dirty="0"/>
              <a:t>«</a:t>
            </a:r>
            <a:r>
              <a:rPr lang="uz-Cyrl-UZ" sz="3600" b="1" dirty="0"/>
              <a:t>Классик </a:t>
            </a:r>
            <a:r>
              <a:rPr lang="uz-Cyrl-UZ" sz="3600" b="1" dirty="0" smtClean="0"/>
              <a:t>Геосиёсатда Альфред Мехен ва Хелфорд Маккиндерларнинг  ғоялари</a:t>
            </a:r>
            <a:r>
              <a:rPr lang="ru-RU" sz="3600" b="1" dirty="0" smtClean="0"/>
              <a:t>»</a:t>
            </a:r>
            <a:endParaRPr lang="ru-RU" sz="36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1242839014"/>
              </p:ext>
            </p:extLst>
          </p:nvPr>
        </p:nvGraphicFramePr>
        <p:xfrm>
          <a:off x="457200" y="1500174"/>
          <a:ext cx="8229600" cy="53578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7915208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14282" y="285728"/>
            <a:ext cx="8643998" cy="6357981"/>
          </a:xfrm>
        </p:spPr>
        <p:txBody>
          <a:bodyPr>
            <a:normAutofit/>
          </a:bodyPr>
          <a:lstStyle/>
          <a:p>
            <a:pPr algn="just"/>
            <a:r>
              <a:rPr lang="ru-RU" sz="3600" b="1" dirty="0" smtClean="0">
                <a:solidFill>
                  <a:srgbClr val="FF0000"/>
                </a:solidFill>
                <a:latin typeface="Times New Roman" pitchFamily="18" charset="0"/>
                <a:cs typeface="Times New Roman" pitchFamily="18" charset="0"/>
              </a:rPr>
              <a:t>"</a:t>
            </a:r>
            <a:r>
              <a:rPr lang="ru-RU" sz="3600" b="1" dirty="0" err="1" smtClean="0">
                <a:solidFill>
                  <a:srgbClr val="FF0000"/>
                </a:solidFill>
                <a:latin typeface="Times New Roman" pitchFamily="18" charset="0"/>
                <a:cs typeface="Times New Roman" pitchFamily="18" charset="0"/>
              </a:rPr>
              <a:t>Олни</a:t>
            </a:r>
            <a:r>
              <a:rPr lang="ru-RU" sz="3600" b="1" dirty="0" smtClean="0">
                <a:solidFill>
                  <a:srgbClr val="FF0000"/>
                </a:solidFill>
                <a:latin typeface="Times New Roman" pitchFamily="18" charset="0"/>
                <a:cs typeface="Times New Roman" pitchFamily="18" charset="0"/>
              </a:rPr>
              <a:t> </a:t>
            </a:r>
            <a:r>
              <a:rPr lang="ru-RU" sz="3600" b="1" dirty="0" err="1" smtClean="0">
                <a:solidFill>
                  <a:srgbClr val="FF0000"/>
                </a:solidFill>
                <a:latin typeface="Times New Roman" pitchFamily="18" charset="0"/>
                <a:cs typeface="Times New Roman" pitchFamily="18" charset="0"/>
              </a:rPr>
              <a:t>доктринаси</a:t>
            </a:r>
            <a:r>
              <a:rPr lang="ru-RU" sz="3600" b="1" dirty="0" smtClean="0">
                <a:solidFill>
                  <a:srgbClr val="FF0000"/>
                </a:solidFill>
                <a:latin typeface="Times New Roman" pitchFamily="18" charset="0"/>
                <a:cs typeface="Times New Roman" pitchFamily="18" charset="0"/>
              </a:rPr>
              <a:t>"</a:t>
            </a:r>
            <a:r>
              <a:rPr lang="ru-RU" sz="3600" dirty="0" smtClean="0">
                <a:solidFill>
                  <a:srgbClr val="FF0000"/>
                </a:solidFill>
                <a:latin typeface="Times New Roman" pitchFamily="18" charset="0"/>
                <a:cs typeface="Times New Roman" pitchFamily="18" charset="0"/>
              </a:rPr>
              <a:t> </a:t>
            </a:r>
            <a:r>
              <a:rPr lang="ru-RU" sz="3600" dirty="0" smtClean="0">
                <a:latin typeface="Times New Roman" pitchFamily="18" charset="0"/>
                <a:cs typeface="Times New Roman" pitchFamily="18" charset="0"/>
              </a:rPr>
              <a:t>XIX </a:t>
            </a:r>
            <a:r>
              <a:rPr lang="ru-RU" sz="3600" dirty="0" err="1" smtClean="0">
                <a:latin typeface="Times New Roman" pitchFamily="18" charset="0"/>
                <a:cs typeface="Times New Roman" pitchFamily="18" charset="0"/>
              </a:rPr>
              <a:t>аср</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охири-ХХ</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аср</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бошларида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ғарб </a:t>
            </a:r>
            <a:r>
              <a:rPr lang="ru-RU" sz="3600" dirty="0" smtClean="0">
                <a:latin typeface="Times New Roman" pitchFamily="18" charset="0"/>
                <a:cs typeface="Times New Roman" pitchFamily="18" charset="0"/>
              </a:rPr>
              <a:t>ярим </a:t>
            </a:r>
            <a:r>
              <a:rPr lang="ru-RU" sz="3600" dirty="0" err="1" smtClean="0">
                <a:latin typeface="Times New Roman" pitchFamily="18" charset="0"/>
                <a:cs typeface="Times New Roman" pitchFamily="18" charset="0"/>
              </a:rPr>
              <a:t>шаридаги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жараёнларга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нисбатан</a:t>
            </a:r>
            <a:r>
              <a:rPr lang="ru-RU" sz="3600" dirty="0" smtClean="0">
                <a:latin typeface="Times New Roman" pitchFamily="18" charset="0"/>
                <a:cs typeface="Times New Roman" pitchFamily="18" charset="0"/>
              </a:rPr>
              <a:t> АҚШ </a:t>
            </a:r>
            <a:r>
              <a:rPr lang="ru-RU" sz="3600" dirty="0" err="1" smtClean="0">
                <a:latin typeface="Times New Roman" pitchFamily="18" charset="0"/>
                <a:cs typeface="Times New Roman" pitchFamily="18" charset="0"/>
              </a:rPr>
              <a:t>давлат</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котиби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Р.Олни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томонидан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ишлаб</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чиқилган ташқи сиёсий</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дастур</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Мазкур</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доктирина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биринчи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навбатда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Ам</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рика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қитъасидан</a:t>
            </a:r>
            <a:r>
              <a:rPr lang="ru-RU" sz="36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вропа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кучларининг</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чиқиб кетишини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уларнинг</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минтақа давлатлари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сиёсий</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ҳаётига аралашмасликларини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ёқлайди.</a:t>
            </a:r>
            <a:endParaRPr lang="ru-RU" sz="3600"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14282" y="214290"/>
            <a:ext cx="8643998" cy="6429419"/>
          </a:xfrm>
        </p:spPr>
        <p:txBody>
          <a:bodyPr>
            <a:normAutofit/>
          </a:bodyPr>
          <a:lstStyle/>
          <a:p>
            <a:pPr algn="just"/>
            <a:r>
              <a:rPr lang="ru-RU" sz="3200" dirty="0" smtClean="0">
                <a:latin typeface="Times New Roman" pitchFamily="18" charset="0"/>
                <a:cs typeface="Times New Roman" pitchFamily="18" charset="0"/>
              </a:rPr>
              <a:t>1895–1896 </a:t>
            </a:r>
            <a:r>
              <a:rPr lang="ru-RU" sz="3200" dirty="0" err="1" smtClean="0">
                <a:latin typeface="Times New Roman" pitchFamily="18" charset="0"/>
                <a:cs typeface="Times New Roman" pitchFamily="18" charset="0"/>
              </a:rPr>
              <a:t>йиллар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Жанубий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Ам</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рикада</a:t>
            </a:r>
            <a:r>
              <a:rPr lang="ru-RU" sz="3200" dirty="0" smtClean="0">
                <a:latin typeface="Times New Roman" pitchFamily="18" charset="0"/>
                <a:cs typeface="Times New Roman" pitchFamily="18" charset="0"/>
              </a:rPr>
              <a:t> В</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су</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ла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Буюк</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Британияга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қарам бўлган</a:t>
            </a:r>
            <a:r>
              <a:rPr lang="ru-RU" sz="3200" dirty="0" smtClean="0">
                <a:latin typeface="Times New Roman" pitchFamily="18" charset="0"/>
                <a:cs typeface="Times New Roman" pitchFamily="18" charset="0"/>
              </a:rPr>
              <a:t> Гвиана </a:t>
            </a:r>
            <a:r>
              <a:rPr lang="ru-RU" sz="3200" dirty="0" err="1" smtClean="0">
                <a:latin typeface="Times New Roman" pitchFamily="18" charset="0"/>
                <a:cs typeface="Times New Roman" pitchFamily="18" charset="0"/>
              </a:rPr>
              <a:t>ўртасида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чегара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масаласида</a:t>
            </a:r>
            <a:r>
              <a:rPr lang="ru-RU" sz="3200" dirty="0" smtClean="0">
                <a:latin typeface="Times New Roman" pitchFamily="18" charset="0"/>
                <a:cs typeface="Times New Roman" pitchFamily="18" charset="0"/>
              </a:rPr>
              <a:t> к</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лишмовчиликлар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бўлади</a:t>
            </a:r>
            <a:r>
              <a:rPr lang="ru-RU" sz="3200" dirty="0" smtClean="0">
                <a:latin typeface="Times New Roman" pitchFamily="18" charset="0"/>
                <a:cs typeface="Times New Roman" pitchFamily="18" charset="0"/>
              </a:rPr>
              <a:t>. АҚШ </a:t>
            </a:r>
            <a:r>
              <a:rPr lang="ru-RU" sz="3200" dirty="0" err="1" smtClean="0">
                <a:latin typeface="Times New Roman" pitchFamily="18" charset="0"/>
                <a:cs typeface="Times New Roman" pitchFamily="18" charset="0"/>
              </a:rPr>
              <a:t>томони</a:t>
            </a:r>
            <a:r>
              <a:rPr lang="ru-RU" sz="3200" dirty="0" smtClean="0">
                <a:latin typeface="Times New Roman" pitchFamily="18" charset="0"/>
                <a:cs typeface="Times New Roman" pitchFamily="18" charset="0"/>
              </a:rPr>
              <a:t> 1895 </a:t>
            </a:r>
            <a:r>
              <a:rPr lang="ru-RU" sz="3200" dirty="0" err="1" smtClean="0">
                <a:latin typeface="Times New Roman" pitchFamily="18" charset="0"/>
                <a:cs typeface="Times New Roman" pitchFamily="18" charset="0"/>
              </a:rPr>
              <a:t>йилнинг</a:t>
            </a:r>
            <a:r>
              <a:rPr lang="ru-RU" sz="3200" dirty="0" smtClean="0">
                <a:latin typeface="Times New Roman" pitchFamily="18" charset="0"/>
                <a:cs typeface="Times New Roman" pitchFamily="18" charset="0"/>
              </a:rPr>
              <a:t> 20 </a:t>
            </a:r>
            <a:r>
              <a:rPr lang="ru-RU" sz="3200" dirty="0" err="1" smtClean="0">
                <a:latin typeface="Times New Roman" pitchFamily="18" charset="0"/>
                <a:cs typeface="Times New Roman" pitchFamily="18" charset="0"/>
              </a:rPr>
              <a:t>июлдаёқ Англияга</a:t>
            </a:r>
            <a:r>
              <a:rPr lang="ru-RU" sz="3200" dirty="0" smtClean="0">
                <a:latin typeface="Times New Roman" pitchFamily="18" charset="0"/>
                <a:cs typeface="Times New Roman" pitchFamily="18" charset="0"/>
              </a:rPr>
              <a:t> дипломатик </a:t>
            </a:r>
            <a:r>
              <a:rPr lang="ru-RU" sz="3200" dirty="0" smtClean="0">
                <a:solidFill>
                  <a:srgbClr val="FF0000"/>
                </a:solidFill>
                <a:latin typeface="Times New Roman" pitchFamily="18" charset="0"/>
                <a:cs typeface="Times New Roman" pitchFamily="18" charset="0"/>
              </a:rPr>
              <a:t>нота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юбориб</a:t>
            </a:r>
            <a:r>
              <a:rPr lang="ru-RU" sz="3200" dirty="0" smtClean="0">
                <a:latin typeface="Times New Roman" pitchFamily="18" charset="0"/>
                <a:cs typeface="Times New Roman" pitchFamily="18" charset="0"/>
              </a:rPr>
              <a:t>, Англия </a:t>
            </a:r>
            <a:r>
              <a:rPr lang="ru-RU" sz="3200" dirty="0" err="1" smtClean="0">
                <a:latin typeface="Times New Roman" pitchFamily="18" charset="0"/>
                <a:cs typeface="Times New Roman" pitchFamily="18" charset="0"/>
              </a:rPr>
              <a:t>ва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бошқа</a:t>
            </a:r>
            <a:r>
              <a:rPr lang="ru-RU"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вропа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давлатларининг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минтақадан чиқиб кетишларини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талаб</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қилади.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Ўша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нотада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ҳар қандай</a:t>
            </a:r>
            <a:r>
              <a:rPr lang="ru-RU"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вропа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давлатларининг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Ам</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рика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минтақасига мансуб</a:t>
            </a:r>
            <a:r>
              <a:rPr lang="ru-RU"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рларда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ўз</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назоратини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ўрнатиши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«муқаррар равишда</a:t>
            </a:r>
            <a:r>
              <a:rPr lang="ru-RU" sz="3200" dirty="0" smtClean="0">
                <a:latin typeface="Times New Roman" pitchFamily="18" charset="0"/>
                <a:cs typeface="Times New Roman" pitchFamily="18" charset="0"/>
              </a:rPr>
              <a:t> б</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ъманилик</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тутруқсизликдир», д</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б </a:t>
            </a:r>
            <a:r>
              <a:rPr lang="ru-RU" sz="3200" dirty="0" err="1" smtClean="0">
                <a:latin typeface="Times New Roman" pitchFamily="18" charset="0"/>
                <a:cs typeface="Times New Roman" pitchFamily="18" charset="0"/>
              </a:rPr>
              <a:t>қайд қилинади</a:t>
            </a:r>
            <a:endParaRPr lang="ru-RU"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85720" y="285728"/>
            <a:ext cx="8501122" cy="6286543"/>
          </a:xfrm>
        </p:spPr>
        <p:txBody>
          <a:bodyPr>
            <a:normAutofit/>
          </a:bodyPr>
          <a:lstStyle/>
          <a:p>
            <a:pPr algn="just"/>
            <a:r>
              <a:rPr lang="ru-RU" sz="4000" dirty="0" smtClean="0">
                <a:latin typeface="Times New Roman" pitchFamily="18" charset="0"/>
                <a:cs typeface="Times New Roman" pitchFamily="18" charset="0"/>
              </a:rPr>
              <a:t>А.М</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х</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ннинг</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фикрича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Ам</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рика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учун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д</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нгиздаги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тақдир" ўйини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икки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босқичдан иборат</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Биринчи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босқичда Ам</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рика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минтақадаги инт</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гратсион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жараёнларни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ўз</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измига</a:t>
            </a:r>
            <a:r>
              <a:rPr lang="ru-RU" sz="4000" dirty="0" smtClean="0">
                <a:latin typeface="Times New Roman" pitchFamily="18" charset="0"/>
                <a:cs typeface="Times New Roman" pitchFamily="18" charset="0"/>
              </a:rPr>
              <a:t> (страт</a:t>
            </a:r>
            <a:r>
              <a:rPr lang="en-US" sz="4000" dirty="0" smtClean="0">
                <a:latin typeface="Times New Roman" pitchFamily="18" charset="0"/>
                <a:cs typeface="Times New Roman" pitchFamily="18" charset="0"/>
              </a:rPr>
              <a:t>e</a:t>
            </a:r>
            <a:r>
              <a:rPr lang="ru-RU" sz="4000" dirty="0" smtClean="0">
                <a:latin typeface="Times New Roman" pitchFamily="18" charset="0"/>
                <a:cs typeface="Times New Roman" pitchFamily="18" charset="0"/>
              </a:rPr>
              <a:t>гик) </a:t>
            </a:r>
            <a:r>
              <a:rPr lang="ru-RU" sz="4000" dirty="0" err="1" smtClean="0">
                <a:latin typeface="Times New Roman" pitchFamily="18" charset="0"/>
                <a:cs typeface="Times New Roman" pitchFamily="18" charset="0"/>
              </a:rPr>
              <a:t>мос</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тарзда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амалга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ошириши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ва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ундан</a:t>
            </a:r>
            <a:r>
              <a:rPr lang="ru-RU" sz="4000" dirty="0" smtClean="0">
                <a:latin typeface="Times New Roman" pitchFamily="18" charset="0"/>
                <a:cs typeface="Times New Roman" pitchFamily="18" charset="0"/>
              </a:rPr>
              <a:t> к</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йин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жаҳонга "ҳокимлик қилиш" учун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иккинчи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босқичга кўтарилмоғи лозим</a:t>
            </a:r>
            <a:r>
              <a:rPr lang="ru-RU" sz="4000" dirty="0" smtClean="0">
                <a:latin typeface="Times New Roman" pitchFamily="18" charset="0"/>
                <a:cs typeface="Times New Roman" pitchFamily="18" charset="0"/>
              </a:rPr>
              <a:t> </a:t>
            </a:r>
            <a:endParaRPr lang="ru-RU"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14282" y="214290"/>
            <a:ext cx="8715436" cy="6429419"/>
          </a:xfrm>
        </p:spPr>
        <p:txBody>
          <a:bodyPr>
            <a:noAutofit/>
          </a:bodyPr>
          <a:lstStyle/>
          <a:p>
            <a:pPr algn="just"/>
            <a:r>
              <a:rPr lang="ru-RU" sz="3200" dirty="0" err="1" smtClean="0">
                <a:latin typeface="Times New Roman" pitchFamily="18" charset="0"/>
                <a:cs typeface="Times New Roman" pitchFamily="18" charset="0"/>
              </a:rPr>
              <a:t>Гарчи</a:t>
            </a:r>
            <a:r>
              <a:rPr lang="ru-RU" sz="3200" dirty="0" smtClean="0">
                <a:latin typeface="Times New Roman" pitchFamily="18" charset="0"/>
                <a:cs typeface="Times New Roman" pitchFamily="18" charset="0"/>
              </a:rPr>
              <a:t> А.М</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х</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яшаган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даврда</a:t>
            </a:r>
            <a:r>
              <a:rPr lang="ru-RU" sz="3200" dirty="0" smtClean="0">
                <a:latin typeface="Times New Roman" pitchFamily="18" charset="0"/>
                <a:cs typeface="Times New Roman" pitchFamily="18" charset="0"/>
              </a:rPr>
              <a:t> АҚШ </a:t>
            </a:r>
            <a:r>
              <a:rPr lang="ru-RU" sz="3200" dirty="0" err="1" smtClean="0">
                <a:latin typeface="Times New Roman" pitchFamily="18" charset="0"/>
                <a:cs typeface="Times New Roman" pitchFamily="18" charset="0"/>
              </a:rPr>
              <a:t>жаҳонда</a:t>
            </a:r>
            <a:r>
              <a:rPr lang="ru-RU"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такчи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сиёсий</a:t>
            </a:r>
            <a:r>
              <a:rPr lang="ru-RU" sz="3200" dirty="0" smtClean="0">
                <a:latin typeface="Times New Roman" pitchFamily="18" charset="0"/>
                <a:cs typeface="Times New Roman" pitchFamily="18" charset="0"/>
              </a:rPr>
              <a:t> куч </a:t>
            </a:r>
            <a:r>
              <a:rPr lang="ru-RU" sz="3200" dirty="0" err="1" smtClean="0">
                <a:latin typeface="Times New Roman" pitchFamily="18" charset="0"/>
                <a:cs typeface="Times New Roman" pitchFamily="18" charset="0"/>
              </a:rPr>
              <a:t>марказларидан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нгиздаги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цивилизацион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имконият</a:t>
            </a:r>
            <a:r>
              <a:rPr lang="ru-RU" sz="3200" dirty="0" smtClean="0">
                <a:latin typeface="Times New Roman" pitchFamily="18" charset="0"/>
                <a:cs typeface="Times New Roman" pitchFamily="18" charset="0"/>
              </a:rPr>
              <a:t>"га </a:t>
            </a:r>
            <a:r>
              <a:rPr lang="ru-RU" sz="3200" dirty="0" err="1" smtClean="0">
                <a:latin typeface="Times New Roman" pitchFamily="18" charset="0"/>
                <a:cs typeface="Times New Roman" pitchFamily="18" charset="0"/>
              </a:rPr>
              <a:t>эга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давлатлар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қаторига кирмасада</a:t>
            </a:r>
            <a:r>
              <a:rPr lang="ru-RU" sz="3200" dirty="0" smtClean="0">
                <a:latin typeface="Times New Roman" pitchFamily="18" charset="0"/>
                <a:cs typeface="Times New Roman" pitchFamily="18" charset="0"/>
              </a:rPr>
              <a:t>, адмирал к</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лажакда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айнан</a:t>
            </a:r>
            <a:r>
              <a:rPr lang="ru-RU" sz="3200" dirty="0" smtClean="0">
                <a:latin typeface="Times New Roman" pitchFamily="18" charset="0"/>
                <a:cs typeface="Times New Roman" pitchFamily="18" charset="0"/>
              </a:rPr>
              <a:t> АҚШ </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такчи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нгиз</a:t>
            </a:r>
            <a:r>
              <a:rPr lang="ru-RU" sz="3200" dirty="0" smtClean="0">
                <a:latin typeface="Times New Roman" pitchFamily="18" charset="0"/>
                <a:cs typeface="Times New Roman" pitchFamily="18" charset="0"/>
              </a:rPr>
              <a:t> куч </a:t>
            </a:r>
            <a:r>
              <a:rPr lang="ru-RU" sz="3200" dirty="0" err="1" smtClean="0">
                <a:latin typeface="Times New Roman" pitchFamily="18" charset="0"/>
                <a:cs typeface="Times New Roman" pitchFamily="18" charset="0"/>
              </a:rPr>
              <a:t>марказларидан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бирига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айланиб</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дунё</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тақдирига албатта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таъсир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ўтказади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деган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хулосага</a:t>
            </a:r>
            <a:r>
              <a:rPr lang="ru-RU" sz="3200" dirty="0" smtClean="0">
                <a:latin typeface="Times New Roman" pitchFamily="18" charset="0"/>
                <a:cs typeface="Times New Roman" pitchFamily="18" charset="0"/>
              </a:rPr>
              <a:t> к</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лади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Алалхусус</a:t>
            </a:r>
            <a:r>
              <a:rPr lang="ru-RU" sz="3200" dirty="0" smtClean="0">
                <a:latin typeface="Times New Roman" pitchFamily="18" charset="0"/>
                <a:cs typeface="Times New Roman" pitchFamily="18" charset="0"/>
              </a:rPr>
              <a:t>, - </a:t>
            </a:r>
            <a:r>
              <a:rPr lang="ru-RU" sz="3200" dirty="0" err="1" smtClean="0">
                <a:latin typeface="Times New Roman" pitchFamily="18" charset="0"/>
                <a:cs typeface="Times New Roman" pitchFamily="18" charset="0"/>
              </a:rPr>
              <a:t>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йди</a:t>
            </a:r>
            <a:r>
              <a:rPr lang="ru-RU" sz="3200" dirty="0" smtClean="0">
                <a:latin typeface="Times New Roman" pitchFamily="18" charset="0"/>
                <a:cs typeface="Times New Roman" pitchFamily="18" charset="0"/>
              </a:rPr>
              <a:t> адмирал 1897 </a:t>
            </a:r>
            <a:r>
              <a:rPr lang="ru-RU" sz="3200" dirty="0" err="1" smtClean="0">
                <a:latin typeface="Times New Roman" pitchFamily="18" charset="0"/>
                <a:cs typeface="Times New Roman" pitchFamily="18" charset="0"/>
              </a:rPr>
              <a:t>йилда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нашр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қилинган </a:t>
            </a:r>
            <a:r>
              <a:rPr lang="ru-RU" sz="3200" dirty="0" smtClean="0">
                <a:latin typeface="Times New Roman" pitchFamily="18" charset="0"/>
                <a:cs typeface="Times New Roman" pitchFamily="18" charset="0"/>
              </a:rPr>
              <a:t>"Д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нгиз</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кучлари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марказида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Ам</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рика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манфаатлари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асарида</a:t>
            </a:r>
            <a:r>
              <a:rPr lang="ru-RU" sz="3200" dirty="0" smtClean="0">
                <a:latin typeface="Times New Roman" pitchFamily="18" charset="0"/>
                <a:cs typeface="Times New Roman" pitchFamily="18" charset="0"/>
              </a:rPr>
              <a:t>, - </a:t>
            </a:r>
            <a:r>
              <a:rPr lang="ru-RU" sz="3200" dirty="0" err="1" smtClean="0">
                <a:latin typeface="Times New Roman" pitchFamily="18" charset="0"/>
                <a:cs typeface="Times New Roman" pitchFamily="18" charset="0"/>
              </a:rPr>
              <a:t>Ам</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рика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жаҳонда</a:t>
            </a:r>
            <a:r>
              <a:rPr lang="ru-RU"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такчи</a:t>
            </a:r>
            <a:r>
              <a:rPr lang="ru-RU" sz="3200" dirty="0" smtClean="0">
                <a:latin typeface="Times New Roman" pitchFamily="18" charset="0"/>
                <a:cs typeface="Times New Roman" pitchFamily="18" charset="0"/>
              </a:rPr>
              <a:t> куч </a:t>
            </a:r>
            <a:r>
              <a:rPr lang="ru-RU" sz="3200" dirty="0" err="1" smtClean="0">
                <a:latin typeface="Times New Roman" pitchFamily="18" charset="0"/>
                <a:cs typeface="Times New Roman" pitchFamily="18" charset="0"/>
              </a:rPr>
              <a:t>маркази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бўлиши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учун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қуйидаги амалларни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бажариши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зарур</a:t>
            </a:r>
            <a:endParaRPr lang="ru-RU"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85720" y="285728"/>
            <a:ext cx="8572560" cy="6357981"/>
          </a:xfrm>
        </p:spPr>
        <p:txBody>
          <a:bodyPr>
            <a:normAutofit lnSpcReduction="10000"/>
          </a:bodyPr>
          <a:lstStyle/>
          <a:p>
            <a:pPr algn="just"/>
            <a:r>
              <a:rPr lang="ru-RU" sz="3600" dirty="0" err="1" smtClean="0">
                <a:solidFill>
                  <a:srgbClr val="FF0000"/>
                </a:solidFill>
                <a:latin typeface="Times New Roman" pitchFamily="18" charset="0"/>
                <a:cs typeface="Times New Roman" pitchFamily="18" charset="0"/>
              </a:rPr>
              <a:t>Яъни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инглиз</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д</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нгиз</a:t>
            </a:r>
            <a:r>
              <a:rPr lang="ru-RU" sz="3600" dirty="0" smtClean="0">
                <a:latin typeface="Times New Roman" pitchFamily="18" charset="0"/>
                <a:cs typeface="Times New Roman" pitchFamily="18" charset="0"/>
              </a:rPr>
              <a:t> куч </a:t>
            </a:r>
            <a:r>
              <a:rPr lang="ru-RU" sz="3600" dirty="0" err="1" smtClean="0">
                <a:latin typeface="Times New Roman" pitchFamily="18" charset="0"/>
                <a:cs typeface="Times New Roman" pitchFamily="18" charset="0"/>
              </a:rPr>
              <a:t>маркази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билан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мунтаззам</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ҳамкорлик</a:t>
            </a:r>
            <a:r>
              <a:rPr lang="ru-RU" sz="3600" dirty="0" smtClean="0">
                <a:latin typeface="Times New Roman" pitchFamily="18" charset="0"/>
                <a:cs typeface="Times New Roman" pitchFamily="18" charset="0"/>
              </a:rPr>
              <a:t>; </a:t>
            </a:r>
          </a:p>
          <a:p>
            <a:pPr algn="just">
              <a:buFont typeface="Wingdings" pitchFamily="2" charset="2"/>
              <a:buChar char="ü"/>
            </a:pPr>
            <a:r>
              <a:rPr lang="ru-RU" sz="3600" dirty="0" err="1" smtClean="0">
                <a:latin typeface="Times New Roman" pitchFamily="18" charset="0"/>
                <a:cs typeface="Times New Roman" pitchFamily="18" charset="0"/>
              </a:rPr>
              <a:t>н</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мисларнинг</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д</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нгиздаги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ҳаракатларига тўсқинлик кўрсатиш</a:t>
            </a:r>
            <a:r>
              <a:rPr lang="ru-RU" sz="3600" dirty="0" smtClean="0">
                <a:latin typeface="Times New Roman" pitchFamily="18" charset="0"/>
                <a:cs typeface="Times New Roman" pitchFamily="18" charset="0"/>
              </a:rPr>
              <a:t>; </a:t>
            </a:r>
          </a:p>
          <a:p>
            <a:pPr algn="just">
              <a:buFont typeface="Wingdings" pitchFamily="2" charset="2"/>
              <a:buChar char="ü"/>
            </a:pPr>
            <a:r>
              <a:rPr lang="ru-RU" sz="3600" dirty="0" err="1" smtClean="0">
                <a:latin typeface="Times New Roman" pitchFamily="18" charset="0"/>
                <a:cs typeface="Times New Roman" pitchFamily="18" charset="0"/>
              </a:rPr>
              <a:t>Япониянинг</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Тинч</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ок</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анидаги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босқинчилик сиёсатини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хушёрлик</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билан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кўзатиш</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ва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унга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қарши ҳаракатларни бошлаш</a:t>
            </a:r>
            <a:r>
              <a:rPr lang="ru-RU" sz="3600" dirty="0" smtClean="0">
                <a:latin typeface="Times New Roman" pitchFamily="18" charset="0"/>
                <a:cs typeface="Times New Roman" pitchFamily="18" charset="0"/>
              </a:rPr>
              <a:t>; </a:t>
            </a:r>
          </a:p>
          <a:p>
            <a:pPr algn="just">
              <a:buFont typeface="Wingdings" pitchFamily="2" charset="2"/>
              <a:buChar char="ü"/>
            </a:pPr>
            <a:r>
              <a:rPr lang="ru-RU" sz="3600" dirty="0" err="1" smtClean="0">
                <a:latin typeface="Times New Roman" pitchFamily="18" charset="0"/>
                <a:cs typeface="Times New Roman" pitchFamily="18" charset="0"/>
              </a:rPr>
              <a:t>Осиё</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халқларига қарши курашда</a:t>
            </a:r>
            <a:r>
              <a:rPr lang="ru-RU" sz="36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вропаликлар</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билан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ҳамкорликни мувофиқлаштириш".</a:t>
            </a:r>
            <a:r>
              <a:rPr lang="ru-RU" sz="3600" dirty="0" smtClean="0">
                <a:latin typeface="Times New Roman" pitchFamily="18" charset="0"/>
                <a:cs typeface="Times New Roman" pitchFamily="18" charset="0"/>
              </a:rPr>
              <a:t> </a:t>
            </a:r>
            <a:endParaRPr lang="ru-RU"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14282" y="142852"/>
            <a:ext cx="8715436" cy="6500857"/>
          </a:xfrm>
        </p:spPr>
        <p:txBody>
          <a:bodyPr>
            <a:normAutofit fontScale="92500" lnSpcReduction="20000"/>
          </a:bodyPr>
          <a:lstStyle/>
          <a:p>
            <a:r>
              <a:rPr lang="ru-RU" dirty="0" smtClean="0">
                <a:latin typeface="Times New Roman" pitchFamily="18" charset="0"/>
                <a:cs typeface="Times New Roman" pitchFamily="18" charset="0"/>
              </a:rPr>
              <a:t>Ушбу </a:t>
            </a:r>
            <a:r>
              <a:rPr lang="ru-RU" dirty="0" err="1" smtClean="0">
                <a:latin typeface="Times New Roman" pitchFamily="18" charset="0"/>
                <a:cs typeface="Times New Roman" pitchFamily="18" charset="0"/>
              </a:rPr>
              <a:t>мулоҳазалар билан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қаторда ҳарбий-д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флоти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адмирали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ушбу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асарида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цивилизацияси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учун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асосий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қарама-қарши </a:t>
            </a:r>
            <a:r>
              <a:rPr lang="ru-RU" dirty="0" smtClean="0">
                <a:latin typeface="Times New Roman" pitchFamily="18" charset="0"/>
                <a:cs typeface="Times New Roman" pitchFamily="18" charset="0"/>
              </a:rPr>
              <a:t>цивилизация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вросиё</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минтақаси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биринчи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ўринда</a:t>
            </a:r>
            <a:r>
              <a:rPr lang="ru-RU" dirty="0" smtClean="0">
                <a:latin typeface="Times New Roman" pitchFamily="18" charset="0"/>
                <a:cs typeface="Times New Roman" pitchFamily="18" charset="0"/>
              </a:rPr>
              <a:t> Россия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Хитой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иккинчи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ўринда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эса</a:t>
            </a:r>
            <a:r>
              <a:rPr lang="ru-RU" dirty="0" smtClean="0">
                <a:latin typeface="Times New Roman" pitchFamily="18" charset="0"/>
                <a:cs typeface="Times New Roman" pitchFamily="18" charset="0"/>
              </a:rPr>
              <a:t> 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рмания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бўлади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smtClean="0">
                <a:latin typeface="Times New Roman" pitchFamily="18" charset="0"/>
                <a:cs typeface="Times New Roman" pitchFamily="18" charset="0"/>
              </a:rPr>
              <a:t>б </a:t>
            </a:r>
            <a:r>
              <a:rPr lang="ru-RU" dirty="0" err="1" smtClean="0">
                <a:latin typeface="Times New Roman" pitchFamily="18" charset="0"/>
                <a:cs typeface="Times New Roman" pitchFamily="18" charset="0"/>
              </a:rPr>
              <a:t>кўрсатади</a:t>
            </a:r>
            <a:r>
              <a:rPr lang="ru-RU"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вросиё</a:t>
            </a:r>
            <a:r>
              <a:rPr lang="ru-RU" dirty="0" smtClean="0">
                <a:latin typeface="Times New Roman" pitchFamily="18" charset="0"/>
                <a:cs typeface="Times New Roman" pitchFamily="18" charset="0"/>
              </a:rPr>
              <a:t> куч </a:t>
            </a:r>
            <a:r>
              <a:rPr lang="ru-RU" dirty="0" err="1" smtClean="0">
                <a:latin typeface="Times New Roman" pitchFamily="18" charset="0"/>
                <a:cs typeface="Times New Roman" pitchFamily="18" charset="0"/>
              </a:rPr>
              <a:t>марказларига</a:t>
            </a:r>
            <a:r>
              <a:rPr lang="ru-RU" dirty="0" smtClean="0">
                <a:latin typeface="Times New Roman" pitchFamily="18" charset="0"/>
                <a:cs typeface="Times New Roman" pitchFamily="18" charset="0"/>
              </a:rPr>
              <a:t> (Россия, </a:t>
            </a:r>
            <a:r>
              <a:rPr lang="ru-RU" dirty="0" err="1" smtClean="0">
                <a:latin typeface="Times New Roman" pitchFamily="18" charset="0"/>
                <a:cs typeface="Times New Roman" pitchFamily="18" charset="0"/>
              </a:rPr>
              <a:t>Хитой</a:t>
            </a:r>
            <a:r>
              <a:rPr lang="ru-RU" dirty="0" smtClean="0">
                <a:latin typeface="Times New Roman" pitchFamily="18" charset="0"/>
                <a:cs typeface="Times New Roman" pitchFamily="18" charset="0"/>
              </a:rPr>
              <a:t>, 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рмания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қарши курашиш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учун</a:t>
            </a:r>
            <a:r>
              <a:rPr lang="ru-RU" dirty="0" smtClean="0">
                <a:latin typeface="Times New Roman" pitchFamily="18" charset="0"/>
                <a:cs typeface="Times New Roman" pitchFamily="18" charset="0"/>
              </a:rPr>
              <a:t> у "анаконда" </a:t>
            </a:r>
            <a:r>
              <a:rPr lang="ru-RU" dirty="0" err="1" smtClean="0">
                <a:latin typeface="Times New Roman" pitchFamily="18" charset="0"/>
                <a:cs typeface="Times New Roman" pitchFamily="18" charset="0"/>
              </a:rPr>
              <a:t>принципини</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миқёсда уларга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қарши тадбиқ этиш</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smtClean="0">
                <a:latin typeface="Times New Roman" pitchFamily="18" charset="0"/>
                <a:cs typeface="Times New Roman" pitchFamily="18" charset="0"/>
              </a:rPr>
              <a:t>рак </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йди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Амалиётда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a:t>
            </a:r>
            <a:r>
              <a:rPr lang="ru-RU" dirty="0" smtClean="0">
                <a:latin typeface="Times New Roman" pitchFamily="18" charset="0"/>
                <a:cs typeface="Times New Roman" pitchFamily="18" charset="0"/>
              </a:rPr>
              <a:t> принцип </a:t>
            </a:r>
            <a:r>
              <a:rPr lang="ru-RU" dirty="0" err="1" smtClean="0">
                <a:latin typeface="Times New Roman" pitchFamily="18" charset="0"/>
                <a:cs typeface="Times New Roman" pitchFamily="18" charset="0"/>
              </a:rPr>
              <a:t>И-жаҳон урушида</a:t>
            </a:r>
            <a:r>
              <a:rPr lang="ru-RU" dirty="0" smtClean="0">
                <a:latin typeface="Times New Roman" pitchFamily="18" charset="0"/>
                <a:cs typeface="Times New Roman" pitchFamily="18" charset="0"/>
              </a:rPr>
              <a:t> Антанта </a:t>
            </a:r>
            <a:r>
              <a:rPr lang="ru-RU" dirty="0" err="1" smtClean="0">
                <a:latin typeface="Times New Roman" pitchFamily="18" charset="0"/>
                <a:cs typeface="Times New Roman" pitchFamily="18" charset="0"/>
              </a:rPr>
              <a:t>давлатлари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кўмагида</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вросиёнинг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ҳарбий қирғоқбўйларидан бошланган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бўлса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ИИ-жаҳон урушида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ҳаракат Марказий</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вропа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томон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суқилиб кирди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Илгари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сурилган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контс</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птсиянинг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амалий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кўлами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"совуқ уруш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мобайнида</a:t>
            </a:r>
            <a:r>
              <a:rPr lang="ru-RU" dirty="0" smtClean="0">
                <a:latin typeface="Times New Roman" pitchFamily="18" charset="0"/>
                <a:cs typeface="Times New Roman" pitchFamily="18" charset="0"/>
              </a:rPr>
              <a:t> АҚШ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СССР </a:t>
            </a:r>
            <a:r>
              <a:rPr lang="ru-RU" dirty="0" err="1" smtClean="0">
                <a:latin typeface="Times New Roman" pitchFamily="18" charset="0"/>
                <a:cs typeface="Times New Roman" pitchFamily="18" charset="0"/>
              </a:rPr>
              <a:t>қарама-қаршилиги орқасида ўзининг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муайян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юқори босқичига кўтарилди</a:t>
            </a:r>
            <a:r>
              <a:rPr lang="ru-RU" dirty="0" smtClean="0">
                <a:latin typeface="Times New Roman" pitchFamily="18" charset="0"/>
                <a:cs typeface="Times New Roman" pitchFamily="18" charset="0"/>
              </a:rPr>
              <a:t>. АҚШ </a:t>
            </a:r>
            <a:r>
              <a:rPr lang="ru-RU" dirty="0" err="1" smtClean="0">
                <a:latin typeface="Times New Roman" pitchFamily="18" charset="0"/>
                <a:cs typeface="Times New Roman" pitchFamily="18" charset="0"/>
              </a:rPr>
              <a:t>бу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даврда</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вросиёнинг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нафақат ҳарбий-жанубий томонидан</a:t>
            </a:r>
            <a:r>
              <a:rPr lang="ru-RU" dirty="0" smtClean="0">
                <a:latin typeface="Times New Roman" pitchFamily="18" charset="0"/>
                <a:cs typeface="Times New Roman" pitchFamily="18" charset="0"/>
              </a:rPr>
              <a:t>, балки </a:t>
            </a:r>
            <a:r>
              <a:rPr lang="ru-RU" dirty="0" err="1" smtClean="0">
                <a:latin typeface="Times New Roman" pitchFamily="18" charset="0"/>
                <a:cs typeface="Times New Roman" pitchFamily="18" charset="0"/>
              </a:rPr>
              <a:t>шарқий қирғоқбўйи ҳудудларидан ўзининг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иттифоқдош</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ларини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топишга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улгирди</a:t>
            </a:r>
            <a:r>
              <a:rPr lang="ru-RU" dirty="0" smtClean="0">
                <a:latin typeface="Times New Roman" pitchFamily="18" charset="0"/>
                <a:cs typeface="Times New Roman" pitchFamily="18" charset="0"/>
              </a:rPr>
              <a:t>.</a:t>
            </a: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14282" y="285728"/>
            <a:ext cx="8643998" cy="6357981"/>
          </a:xfrm>
        </p:spPr>
        <p:txBody>
          <a:bodyPr>
            <a:normAutofit/>
          </a:bodyPr>
          <a:lstStyle/>
          <a:p>
            <a:pPr algn="just"/>
            <a:r>
              <a:rPr lang="ru-RU" dirty="0" smtClean="0">
                <a:latin typeface="Times New Roman" pitchFamily="18" charset="0"/>
                <a:cs typeface="Times New Roman" pitchFamily="18" charset="0"/>
              </a:rPr>
              <a:t>А.М</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х</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a:t>
            </a:r>
            <a:r>
              <a:rPr lang="ru-RU" dirty="0" smtClean="0">
                <a:latin typeface="Times New Roman" pitchFamily="18" charset="0"/>
                <a:cs typeface="Times New Roman" pitchFamily="18" charset="0"/>
              </a:rPr>
              <a:t> 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осиёсий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қарашларига бугунги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шароитдан</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либ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чиқиб ёндашсак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албатта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тарихан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чегараланганлигига</a:t>
            </a:r>
            <a:r>
              <a:rPr lang="ru-RU" dirty="0" smtClean="0">
                <a:latin typeface="Times New Roman" pitchFamily="18" charset="0"/>
                <a:cs typeface="Times New Roman" pitchFamily="18" charset="0"/>
              </a:rPr>
              <a:t> амин </a:t>
            </a:r>
            <a:r>
              <a:rPr lang="ru-RU" dirty="0" err="1" smtClean="0">
                <a:latin typeface="Times New Roman" pitchFamily="18" charset="0"/>
                <a:cs typeface="Times New Roman" pitchFamily="18" charset="0"/>
              </a:rPr>
              <a:t>бўламиз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Масалан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бугунги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давлатларнинг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ҳаво куч-қудрати ёки</a:t>
            </a:r>
            <a:r>
              <a:rPr lang="ru-RU" dirty="0" smtClean="0">
                <a:latin typeface="Times New Roman" pitchFamily="18" charset="0"/>
                <a:cs typeface="Times New Roman" pitchFamily="18" charset="0"/>
              </a:rPr>
              <a:t> атом </a:t>
            </a:r>
            <a:r>
              <a:rPr lang="ru-RU" dirty="0" err="1" smtClean="0">
                <a:latin typeface="Times New Roman" pitchFamily="18" charset="0"/>
                <a:cs typeface="Times New Roman" pitchFamily="18" charset="0"/>
              </a:rPr>
              <a:t>дипломатиясининг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ўзиёқ жаҳон сиёсатида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кучлари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имкониятларини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маълум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маънода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чегаралаб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қўйган.</a:t>
            </a:r>
            <a:r>
              <a:rPr lang="ru-RU" dirty="0" smtClean="0">
                <a:latin typeface="Times New Roman" pitchFamily="18" charset="0"/>
                <a:cs typeface="Times New Roman" pitchFamily="18" charset="0"/>
              </a:rPr>
              <a:t> А.М</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х</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барча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асарлари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умумий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жиҳатдан бир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мавзуга</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куч </a:t>
            </a:r>
            <a:r>
              <a:rPr lang="ru-RU" dirty="0" err="1" smtClean="0">
                <a:latin typeface="Times New Roman" pitchFamily="18" charset="0"/>
                <a:cs typeface="Times New Roman" pitchFamily="18" charset="0"/>
              </a:rPr>
              <a:t>марказлари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муаммосини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тадқиқ этишга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қаратилган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Шундай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бўлсада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назарий-амалий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изланишлари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зоя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кетмасдан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яъни</a:t>
            </a:r>
            <a:r>
              <a:rPr lang="ru-RU" dirty="0" smtClean="0">
                <a:latin typeface="Times New Roman" pitchFamily="18" charset="0"/>
                <a:cs typeface="Times New Roman" pitchFamily="18" charset="0"/>
              </a:rPr>
              <a:t> М</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х</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конц</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пцияси</a:t>
            </a:r>
            <a:r>
              <a:rPr lang="ru-RU" dirty="0" smtClean="0">
                <a:latin typeface="Times New Roman" pitchFamily="18" charset="0"/>
                <a:cs typeface="Times New Roman" pitchFamily="18" charset="0"/>
              </a:rPr>
              <a:t> 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осиёсатда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биринчи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бўлиб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фаннинг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назарий-услубий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жиҳатларини амалиёт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билан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боғлаган ҳолда маълум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тартиботга</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лтиришга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замин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яратди</a:t>
            </a:r>
            <a:r>
              <a:rPr lang="ru-RU" dirty="0" smtClean="0">
                <a:latin typeface="Times New Roman" pitchFamily="18" charset="0"/>
                <a:cs typeface="Times New Roman" pitchFamily="18" charset="0"/>
              </a:rPr>
              <a:t>.</a:t>
            </a: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14290"/>
            <a:ext cx="8229600" cy="571504"/>
          </a:xfrm>
        </p:spPr>
        <p:txBody>
          <a:bodyPr>
            <a:normAutofit fontScale="90000"/>
          </a:bodyPr>
          <a:lstStyle/>
          <a:p>
            <a:r>
              <a:rPr lang="uz-Cyrl-UZ" dirty="0" smtClean="0">
                <a:solidFill>
                  <a:srgbClr val="FF0000"/>
                </a:solidFill>
                <a:latin typeface="Times New Roman" pitchFamily="18" charset="0"/>
                <a:cs typeface="Times New Roman" pitchFamily="18" charset="0"/>
              </a:rPr>
              <a:t>ХЕДФОРД    МАККИНДЕР</a:t>
            </a:r>
            <a:endParaRPr lang="ru-RU" dirty="0">
              <a:solidFill>
                <a:srgbClr val="FF0000"/>
              </a:solidFill>
              <a:latin typeface="Times New Roman" pitchFamily="18" charset="0"/>
              <a:cs typeface="Times New Roman" pitchFamily="18" charset="0"/>
            </a:endParaRPr>
          </a:p>
        </p:txBody>
      </p:sp>
      <p:pic>
        <p:nvPicPr>
          <p:cNvPr id="7" name="Содержимое 6" descr="images-6.jpeg"/>
          <p:cNvPicPr>
            <a:picLocks noGrp="1" noChangeAspect="1"/>
          </p:cNvPicPr>
          <p:nvPr>
            <p:ph sz="half" idx="1"/>
          </p:nvPr>
        </p:nvPicPr>
        <p:blipFill>
          <a:blip r:embed="rId2"/>
          <a:stretch>
            <a:fillRect/>
          </a:stretch>
        </p:blipFill>
        <p:spPr>
          <a:xfrm>
            <a:off x="71406" y="857232"/>
            <a:ext cx="4454503" cy="5143536"/>
          </a:xfrm>
        </p:spPr>
      </p:pic>
      <p:sp>
        <p:nvSpPr>
          <p:cNvPr id="4" name="Содержимое 3"/>
          <p:cNvSpPr>
            <a:spLocks noGrp="1"/>
          </p:cNvSpPr>
          <p:nvPr>
            <p:ph sz="half" idx="2"/>
          </p:nvPr>
        </p:nvSpPr>
        <p:spPr>
          <a:xfrm>
            <a:off x="4214810" y="785794"/>
            <a:ext cx="4786346" cy="5929353"/>
          </a:xfrm>
        </p:spPr>
        <p:txBody>
          <a:bodyPr>
            <a:normAutofit fontScale="40000" lnSpcReduction="20000"/>
          </a:bodyPr>
          <a:lstStyle/>
          <a:p>
            <a:pPr algn="just"/>
            <a:r>
              <a:rPr lang="ru-RU" sz="5500" dirty="0" err="1" smtClean="0">
                <a:latin typeface="Times New Roman" pitchFamily="18" charset="0"/>
                <a:cs typeface="Times New Roman" pitchFamily="18" charset="0"/>
              </a:rPr>
              <a:t>Х.Маккинд</a:t>
            </a:r>
            <a:r>
              <a:rPr lang="en-US" sz="5500" dirty="0" smtClean="0">
                <a:latin typeface="Times New Roman" pitchFamily="18" charset="0"/>
                <a:cs typeface="Times New Roman" pitchFamily="18" charset="0"/>
              </a:rPr>
              <a:t>e</a:t>
            </a:r>
            <a:r>
              <a:rPr lang="ru-RU" sz="5500" dirty="0" err="1" smtClean="0">
                <a:latin typeface="Times New Roman" pitchFamily="18" charset="0"/>
                <a:cs typeface="Times New Roman" pitchFamily="18" charset="0"/>
              </a:rPr>
              <a:t>р</a:t>
            </a:r>
            <a:r>
              <a:rPr lang="ru-RU" sz="5500" dirty="0" smtClean="0">
                <a:latin typeface="Times New Roman" pitchFamily="18" charset="0"/>
                <a:cs typeface="Times New Roman" pitchFamily="18" charset="0"/>
              </a:rPr>
              <a:t> 1861 </a:t>
            </a:r>
            <a:r>
              <a:rPr lang="ru-RU" sz="5500" dirty="0" err="1" smtClean="0">
                <a:latin typeface="Times New Roman" pitchFamily="18" charset="0"/>
                <a:cs typeface="Times New Roman" pitchFamily="18" charset="0"/>
              </a:rPr>
              <a:t>йил</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Англиянинг</a:t>
            </a:r>
            <a:r>
              <a:rPr lang="ru-RU" sz="5500" dirty="0" smtClean="0">
                <a:latin typeface="Times New Roman" pitchFamily="18" charset="0"/>
                <a:cs typeface="Times New Roman" pitchFamily="18" charset="0"/>
              </a:rPr>
              <a:t> Г</a:t>
            </a:r>
            <a:r>
              <a:rPr lang="en-US" sz="5500" dirty="0" smtClean="0">
                <a:latin typeface="Times New Roman" pitchFamily="18" charset="0"/>
                <a:cs typeface="Times New Roman" pitchFamily="18" charset="0"/>
              </a:rPr>
              <a:t>e</a:t>
            </a:r>
            <a:r>
              <a:rPr lang="ru-RU" sz="5500" dirty="0" err="1" smtClean="0">
                <a:latin typeface="Times New Roman" pitchFamily="18" charset="0"/>
                <a:cs typeface="Times New Roman" pitchFamily="18" charset="0"/>
              </a:rPr>
              <a:t>йнсбург</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шаҳрида туғилган.</a:t>
            </a:r>
            <a:r>
              <a:rPr lang="ru-RU" sz="5500" dirty="0" smtClean="0">
                <a:latin typeface="Times New Roman" pitchFamily="18" charset="0"/>
                <a:cs typeface="Times New Roman" pitchFamily="18" charset="0"/>
              </a:rPr>
              <a:t> Оксфорд </a:t>
            </a:r>
            <a:r>
              <a:rPr lang="ru-RU" sz="5500" dirty="0" err="1" smtClean="0">
                <a:latin typeface="Times New Roman" pitchFamily="18" charset="0"/>
                <a:cs typeface="Times New Roman" pitchFamily="18" charset="0"/>
              </a:rPr>
              <a:t>унив</a:t>
            </a:r>
            <a:r>
              <a:rPr lang="en-US" sz="5500" dirty="0" smtClean="0">
                <a:latin typeface="Times New Roman" pitchFamily="18" charset="0"/>
                <a:cs typeface="Times New Roman" pitchFamily="18" charset="0"/>
              </a:rPr>
              <a:t>e</a:t>
            </a:r>
            <a:r>
              <a:rPr lang="ru-RU" sz="5500" dirty="0" err="1" smtClean="0">
                <a:latin typeface="Times New Roman" pitchFamily="18" charset="0"/>
                <a:cs typeface="Times New Roman" pitchFamily="18" charset="0"/>
              </a:rPr>
              <a:t>рсит</a:t>
            </a:r>
            <a:r>
              <a:rPr lang="en-US" sz="5500" dirty="0" smtClean="0">
                <a:latin typeface="Times New Roman" pitchFamily="18" charset="0"/>
                <a:cs typeface="Times New Roman" pitchFamily="18" charset="0"/>
              </a:rPr>
              <a:t>e</a:t>
            </a:r>
            <a:r>
              <a:rPr lang="ru-RU" sz="5500" dirty="0" err="1" smtClean="0">
                <a:latin typeface="Times New Roman" pitchFamily="18" charset="0"/>
                <a:cs typeface="Times New Roman" pitchFamily="18" charset="0"/>
              </a:rPr>
              <a:t>тида</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таълим</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олган</a:t>
            </a:r>
            <a:r>
              <a:rPr lang="ru-RU" sz="5500" dirty="0" smtClean="0">
                <a:latin typeface="Times New Roman" pitchFamily="18" charset="0"/>
                <a:cs typeface="Times New Roman" pitchFamily="18" charset="0"/>
              </a:rPr>
              <a:t>. 1887 </a:t>
            </a:r>
            <a:r>
              <a:rPr lang="ru-RU" sz="5500" dirty="0" err="1" smtClean="0">
                <a:latin typeface="Times New Roman" pitchFamily="18" charset="0"/>
                <a:cs typeface="Times New Roman" pitchFamily="18" charset="0"/>
              </a:rPr>
              <a:t>йилда</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мазкур</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унив</a:t>
            </a:r>
            <a:r>
              <a:rPr lang="en-US" sz="5500" dirty="0" smtClean="0">
                <a:latin typeface="Times New Roman" pitchFamily="18" charset="0"/>
                <a:cs typeface="Times New Roman" pitchFamily="18" charset="0"/>
              </a:rPr>
              <a:t>e</a:t>
            </a:r>
            <a:r>
              <a:rPr lang="ru-RU" sz="5500" dirty="0" err="1" smtClean="0">
                <a:latin typeface="Times New Roman" pitchFamily="18" charset="0"/>
                <a:cs typeface="Times New Roman" pitchFamily="18" charset="0"/>
              </a:rPr>
              <a:t>рсит</a:t>
            </a:r>
            <a:r>
              <a:rPr lang="en-US" sz="5500" dirty="0" smtClean="0">
                <a:latin typeface="Times New Roman" pitchFamily="18" charset="0"/>
                <a:cs typeface="Times New Roman" pitchFamily="18" charset="0"/>
              </a:rPr>
              <a:t>e</a:t>
            </a:r>
            <a:r>
              <a:rPr lang="ru-RU" sz="5500" dirty="0" err="1" smtClean="0">
                <a:latin typeface="Times New Roman" pitchFamily="18" charset="0"/>
                <a:cs typeface="Times New Roman" pitchFamily="18" charset="0"/>
              </a:rPr>
              <a:t>тда</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ўқитувчилик фаолиятини</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бошлаган</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Олим</a:t>
            </a:r>
            <a:r>
              <a:rPr lang="ru-RU" sz="5500" dirty="0" smtClean="0">
                <a:latin typeface="Times New Roman" pitchFamily="18" charset="0"/>
                <a:cs typeface="Times New Roman" pitchFamily="18" charset="0"/>
              </a:rPr>
              <a:t> 1899 </a:t>
            </a:r>
            <a:r>
              <a:rPr lang="ru-RU" sz="5500" dirty="0" err="1" smtClean="0">
                <a:latin typeface="Times New Roman" pitchFamily="18" charset="0"/>
                <a:cs typeface="Times New Roman" pitchFamily="18" charset="0"/>
              </a:rPr>
              <a:t>йил</a:t>
            </a:r>
            <a:r>
              <a:rPr lang="ru-RU" sz="5500" dirty="0" smtClean="0">
                <a:latin typeface="Times New Roman" pitchFamily="18" charset="0"/>
                <a:cs typeface="Times New Roman" pitchFamily="18" charset="0"/>
              </a:rPr>
              <a:t> Оксфорд г</a:t>
            </a:r>
            <a:r>
              <a:rPr lang="en-US" sz="5500" dirty="0" smtClean="0">
                <a:latin typeface="Times New Roman" pitchFamily="18" charset="0"/>
                <a:cs typeface="Times New Roman" pitchFamily="18" charset="0"/>
              </a:rPr>
              <a:t>e</a:t>
            </a:r>
            <a:r>
              <a:rPr lang="ru-RU" sz="5500" dirty="0" err="1" smtClean="0">
                <a:latin typeface="Times New Roman" pitchFamily="18" charset="0"/>
                <a:cs typeface="Times New Roman" pitchFamily="18" charset="0"/>
              </a:rPr>
              <a:t>ография</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мактабига</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асос</a:t>
            </a:r>
            <a:r>
              <a:rPr lang="ru-RU" sz="5500" dirty="0" smtClean="0">
                <a:latin typeface="Times New Roman" pitchFamily="18" charset="0"/>
                <a:cs typeface="Times New Roman" pitchFamily="18" charset="0"/>
              </a:rPr>
              <a:t> солган.</a:t>
            </a:r>
          </a:p>
          <a:p>
            <a:pPr algn="just"/>
            <a:r>
              <a:rPr lang="ru-RU" sz="5500" dirty="0" smtClean="0">
                <a:latin typeface="Times New Roman" pitchFamily="18" charset="0"/>
                <a:cs typeface="Times New Roman" pitchFamily="18" charset="0"/>
              </a:rPr>
              <a:t>1903 </a:t>
            </a:r>
            <a:r>
              <a:rPr lang="ru-RU" sz="5500" dirty="0" err="1" smtClean="0">
                <a:latin typeface="Times New Roman" pitchFamily="18" charset="0"/>
                <a:cs typeface="Times New Roman" pitchFamily="18" charset="0"/>
              </a:rPr>
              <a:t>йилдан</a:t>
            </a:r>
            <a:r>
              <a:rPr lang="ru-RU" sz="5500" dirty="0" smtClean="0">
                <a:latin typeface="Times New Roman" pitchFamily="18" charset="0"/>
                <a:cs typeface="Times New Roman" pitchFamily="18" charset="0"/>
              </a:rPr>
              <a:t> 1908 </a:t>
            </a:r>
            <a:r>
              <a:rPr lang="ru-RU" sz="5500" dirty="0" err="1" smtClean="0">
                <a:latin typeface="Times New Roman" pitchFamily="18" charset="0"/>
                <a:cs typeface="Times New Roman" pitchFamily="18" charset="0"/>
              </a:rPr>
              <a:t>йилгача</a:t>
            </a:r>
            <a:r>
              <a:rPr lang="ru-RU" sz="5500" dirty="0" smtClean="0">
                <a:latin typeface="Times New Roman" pitchFamily="18" charset="0"/>
                <a:cs typeface="Times New Roman" pitchFamily="18" charset="0"/>
              </a:rPr>
              <a:t> Лондон </a:t>
            </a:r>
            <a:r>
              <a:rPr lang="ru-RU" sz="5500" dirty="0" err="1" smtClean="0">
                <a:latin typeface="Times New Roman" pitchFamily="18" charset="0"/>
                <a:cs typeface="Times New Roman" pitchFamily="18" charset="0"/>
              </a:rPr>
              <a:t>иқтисодиёт мактабида</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дир</a:t>
            </a:r>
            <a:r>
              <a:rPr lang="en-US" sz="5500" dirty="0" smtClean="0">
                <a:latin typeface="Times New Roman" pitchFamily="18" charset="0"/>
                <a:cs typeface="Times New Roman" pitchFamily="18" charset="0"/>
              </a:rPr>
              <a:t>e</a:t>
            </a:r>
            <a:r>
              <a:rPr lang="ru-RU" sz="5500" dirty="0" err="1" smtClean="0">
                <a:latin typeface="Times New Roman" pitchFamily="18" charset="0"/>
                <a:cs typeface="Times New Roman" pitchFamily="18" charset="0"/>
              </a:rPr>
              <a:t>кторлик</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қилган.</a:t>
            </a:r>
            <a:r>
              <a:rPr lang="ru-RU" sz="5500" dirty="0" smtClean="0">
                <a:latin typeface="Times New Roman" pitchFamily="18" charset="0"/>
                <a:cs typeface="Times New Roman" pitchFamily="18" charset="0"/>
              </a:rPr>
              <a:t> 1910-1922 </a:t>
            </a:r>
            <a:r>
              <a:rPr lang="ru-RU" sz="5500" dirty="0" err="1" smtClean="0">
                <a:latin typeface="Times New Roman" pitchFamily="18" charset="0"/>
                <a:cs typeface="Times New Roman" pitchFamily="18" charset="0"/>
              </a:rPr>
              <a:t>йиллар</a:t>
            </a:r>
            <a:r>
              <a:rPr lang="ru-RU" sz="5500" dirty="0" smtClean="0">
                <a:latin typeface="Times New Roman" pitchFamily="18" charset="0"/>
                <a:cs typeface="Times New Roman" pitchFamily="18" charset="0"/>
              </a:rPr>
              <a:t>  Шотландия </a:t>
            </a:r>
            <a:r>
              <a:rPr lang="ru-RU" sz="5500" dirty="0" err="1" smtClean="0">
                <a:latin typeface="Times New Roman" pitchFamily="18" charset="0"/>
                <a:cs typeface="Times New Roman" pitchFamily="18" charset="0"/>
              </a:rPr>
              <a:t>парлам</a:t>
            </a:r>
            <a:r>
              <a:rPr lang="en-US" sz="5500" dirty="0" smtClean="0">
                <a:latin typeface="Times New Roman" pitchFamily="18" charset="0"/>
                <a:cs typeface="Times New Roman" pitchFamily="18" charset="0"/>
              </a:rPr>
              <a:t>e</a:t>
            </a:r>
            <a:r>
              <a:rPr lang="ru-RU" sz="5500" dirty="0" err="1" smtClean="0">
                <a:latin typeface="Times New Roman" pitchFamily="18" charset="0"/>
                <a:cs typeface="Times New Roman" pitchFamily="18" charset="0"/>
              </a:rPr>
              <a:t>нти</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аъзоси</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бўлиб</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конс</a:t>
            </a:r>
            <a:r>
              <a:rPr lang="en-US" sz="5500" dirty="0" smtClean="0">
                <a:latin typeface="Times New Roman" pitchFamily="18" charset="0"/>
                <a:cs typeface="Times New Roman" pitchFamily="18" charset="0"/>
              </a:rPr>
              <a:t>e</a:t>
            </a:r>
            <a:r>
              <a:rPr lang="ru-RU" sz="5500" dirty="0" err="1" smtClean="0">
                <a:latin typeface="Times New Roman" pitchFamily="18" charset="0"/>
                <a:cs typeface="Times New Roman" pitchFamily="18" charset="0"/>
              </a:rPr>
              <a:t>рваторлар</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манфаатини</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ҳимоя қилган.</a:t>
            </a:r>
            <a:r>
              <a:rPr lang="ru-RU" sz="5500" dirty="0" smtClean="0">
                <a:latin typeface="Times New Roman" pitchFamily="18" charset="0"/>
                <a:cs typeface="Times New Roman" pitchFamily="18" charset="0"/>
              </a:rPr>
              <a:t> У 1919-1920 </a:t>
            </a:r>
            <a:r>
              <a:rPr lang="ru-RU" sz="5500" dirty="0" err="1" smtClean="0">
                <a:latin typeface="Times New Roman" pitchFamily="18" charset="0"/>
                <a:cs typeface="Times New Roman" pitchFamily="18" charset="0"/>
              </a:rPr>
              <a:t>йиллар</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Россиянинг</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Жанубида</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британ</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комиссарлиги</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вазифасини</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ҳам бажарган</a:t>
            </a:r>
            <a:r>
              <a:rPr lang="ru-RU" sz="5500" dirty="0" smtClean="0">
                <a:latin typeface="Times New Roman" pitchFamily="18" charset="0"/>
                <a:cs typeface="Times New Roman" pitchFamily="18" charset="0"/>
              </a:rPr>
              <a:t>. 1922-1947 </a:t>
            </a:r>
            <a:r>
              <a:rPr lang="ru-RU" sz="5500" dirty="0" err="1" smtClean="0">
                <a:latin typeface="Times New Roman" pitchFamily="18" charset="0"/>
                <a:cs typeface="Times New Roman" pitchFamily="18" charset="0"/>
              </a:rPr>
              <a:t>йиллар</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эса</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Буюк</a:t>
            </a:r>
            <a:r>
              <a:rPr lang="ru-RU" sz="5500" dirty="0" smtClean="0">
                <a:latin typeface="Times New Roman" pitchFamily="18" charset="0"/>
                <a:cs typeface="Times New Roman" pitchFamily="18" charset="0"/>
              </a:rPr>
              <a:t> Британия </a:t>
            </a:r>
            <a:r>
              <a:rPr lang="ru-RU" sz="5500" dirty="0" err="1" smtClean="0">
                <a:latin typeface="Times New Roman" pitchFamily="18" charset="0"/>
                <a:cs typeface="Times New Roman" pitchFamily="18" charset="0"/>
              </a:rPr>
              <a:t>имп</a:t>
            </a:r>
            <a:r>
              <a:rPr lang="en-US" sz="5500" dirty="0" smtClean="0">
                <a:latin typeface="Times New Roman" pitchFamily="18" charset="0"/>
                <a:cs typeface="Times New Roman" pitchFamily="18" charset="0"/>
              </a:rPr>
              <a:t>e</a:t>
            </a:r>
            <a:r>
              <a:rPr lang="ru-RU" sz="5500" dirty="0" err="1" smtClean="0">
                <a:latin typeface="Times New Roman" pitchFamily="18" charset="0"/>
                <a:cs typeface="Times New Roman" pitchFamily="18" charset="0"/>
              </a:rPr>
              <a:t>рияси</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давлат</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тўзилмаларида</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бир</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қанча комит</a:t>
            </a:r>
            <a:r>
              <a:rPr lang="en-US" sz="5500" dirty="0" smtClean="0">
                <a:latin typeface="Times New Roman" pitchFamily="18" charset="0"/>
                <a:cs typeface="Times New Roman" pitchFamily="18" charset="0"/>
              </a:rPr>
              <a:t>e</a:t>
            </a:r>
            <a:r>
              <a:rPr lang="ru-RU" sz="5500" dirty="0" err="1" smtClean="0">
                <a:latin typeface="Times New Roman" pitchFamily="18" charset="0"/>
                <a:cs typeface="Times New Roman" pitchFamily="18" charset="0"/>
              </a:rPr>
              <a:t>тларни</a:t>
            </a:r>
            <a:r>
              <a:rPr lang="ru-RU" sz="5500" dirty="0" smtClean="0">
                <a:latin typeface="Times New Roman" pitchFamily="18" charset="0"/>
                <a:cs typeface="Times New Roman" pitchFamily="18" charset="0"/>
              </a:rPr>
              <a:t> </a:t>
            </a:r>
            <a:r>
              <a:rPr lang="ru-RU" sz="5500" dirty="0" err="1" smtClean="0">
                <a:latin typeface="Times New Roman" pitchFamily="18" charset="0"/>
                <a:cs typeface="Times New Roman" pitchFamily="18" charset="0"/>
              </a:rPr>
              <a:t>бошқарган.</a:t>
            </a:r>
            <a:endParaRPr lang="ru-RU" sz="5500" dirty="0" smtClean="0">
              <a:latin typeface="Times New Roman" pitchFamily="18" charset="0"/>
              <a:cs typeface="Times New Roman" pitchFamily="18" charset="0"/>
            </a:endParaRP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428596" y="214290"/>
            <a:ext cx="8072494" cy="6357981"/>
          </a:xfrm>
        </p:spPr>
        <p:txBody>
          <a:bodyPr>
            <a:normAutofit/>
          </a:bodyPr>
          <a:lstStyle/>
          <a:p>
            <a:pPr algn="just"/>
            <a:r>
              <a:rPr lang="ru-RU" sz="4000" dirty="0" err="1" smtClean="0">
                <a:latin typeface="Times New Roman" pitchFamily="18" charset="0"/>
                <a:cs typeface="Times New Roman" pitchFamily="18" charset="0"/>
              </a:rPr>
              <a:t>Х.Маккинд</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рнинг</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бутун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илмий</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фаолияти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борлиқда </a:t>
            </a:r>
            <a:r>
              <a:rPr lang="ru-RU" sz="4000" dirty="0" smtClean="0">
                <a:latin typeface="Times New Roman" pitchFamily="18" charset="0"/>
                <a:cs typeface="Times New Roman" pitchFamily="18" charset="0"/>
              </a:rPr>
              <a:t>к</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чаётган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ҳар қандай муносабатларнинг</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ўзаро</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алоқадорлигини аниқлаш ва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шарҳлашга бағишланган.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Бу</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жиҳатдан </a:t>
            </a:r>
            <a:r>
              <a:rPr lang="ru-RU" sz="4000" dirty="0" smtClean="0">
                <a:latin typeface="Times New Roman" pitchFamily="18" charset="0"/>
                <a:cs typeface="Times New Roman" pitchFamily="18" charset="0"/>
              </a:rPr>
              <a:t>у XIX </a:t>
            </a:r>
            <a:r>
              <a:rPr lang="ru-RU" sz="4000" dirty="0" err="1" smtClean="0">
                <a:latin typeface="Times New Roman" pitchFamily="18" charset="0"/>
                <a:cs typeface="Times New Roman" pitchFamily="18" charset="0"/>
              </a:rPr>
              <a:t>аср</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охирида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Буюк</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Британияда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янгича</a:t>
            </a:r>
            <a:r>
              <a:rPr lang="ru-RU" sz="4000" dirty="0" smtClean="0">
                <a:latin typeface="Times New Roman" pitchFamily="18" charset="0"/>
                <a:cs typeface="Times New Roman" pitchFamily="18" charset="0"/>
              </a:rPr>
              <a:t> г</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ографик</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қарашларнинг асосчиси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бўлган</a:t>
            </a:r>
            <a:r>
              <a:rPr lang="ru-RU" sz="4000" dirty="0" smtClean="0">
                <a:latin typeface="Times New Roman" pitchFamily="18" charset="0"/>
                <a:cs typeface="Times New Roman" pitchFamily="18" charset="0"/>
              </a:rPr>
              <a:t>.</a:t>
            </a:r>
            <a:endParaRPr lang="ru-RU" sz="40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500034" y="428605"/>
            <a:ext cx="8186766" cy="5697560"/>
          </a:xfrm>
        </p:spPr>
        <p:txBody>
          <a:bodyPr>
            <a:normAutofit/>
          </a:bodyPr>
          <a:lstStyle/>
          <a:p>
            <a:pPr algn="just"/>
            <a:r>
              <a:rPr lang="ru-RU" sz="4000" dirty="0" smtClean="0">
                <a:latin typeface="Times New Roman" pitchFamily="18" charset="0"/>
                <a:cs typeface="Times New Roman" pitchFamily="18" charset="0"/>
              </a:rPr>
              <a:t>А.М</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х</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қарашлари кўп</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жиҳатдан </a:t>
            </a:r>
            <a:r>
              <a:rPr lang="ru-RU" sz="4000" dirty="0" smtClean="0">
                <a:latin typeface="Times New Roman" pitchFamily="18" charset="0"/>
                <a:cs typeface="Times New Roman" pitchFamily="18" charset="0"/>
              </a:rPr>
              <a:t>"г</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осиёсат</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атамаси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замонавий</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талқинининг асосчиси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бўлган</a:t>
            </a:r>
            <a:r>
              <a:rPr lang="ru-RU" sz="4000" dirty="0" smtClean="0">
                <a:latin typeface="Times New Roman" pitchFamily="18" charset="0"/>
                <a:cs typeface="Times New Roman" pitchFamily="18" charset="0"/>
              </a:rPr>
              <a:t> Оксфорд </a:t>
            </a:r>
            <a:r>
              <a:rPr lang="ru-RU" sz="4000" dirty="0" err="1" smtClean="0">
                <a:latin typeface="Times New Roman" pitchFamily="18" charset="0"/>
                <a:cs typeface="Times New Roman" pitchFamily="18" charset="0"/>
              </a:rPr>
              <a:t>унив</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рсит</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ти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проф</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ссори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ва</a:t>
            </a:r>
            <a:r>
              <a:rPr lang="ru-RU" sz="4000" dirty="0" smtClean="0">
                <a:latin typeface="Times New Roman" pitchFamily="18" charset="0"/>
                <a:cs typeface="Times New Roman" pitchFamily="18" charset="0"/>
              </a:rPr>
              <a:t> Лондон </a:t>
            </a:r>
            <a:r>
              <a:rPr lang="ru-RU" sz="4000" dirty="0" err="1" smtClean="0">
                <a:latin typeface="Times New Roman" pitchFamily="18" charset="0"/>
                <a:cs typeface="Times New Roman" pitchFamily="18" charset="0"/>
              </a:rPr>
              <a:t>иқтисодий мактаби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дир</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ктори</a:t>
            </a:r>
            <a:r>
              <a:rPr lang="ru-RU" sz="4000" dirty="0" smtClean="0">
                <a:latin typeface="Times New Roman" pitchFamily="18" charset="0"/>
                <a:cs typeface="Times New Roman" pitchFamily="18" charset="0"/>
              </a:rPr>
              <a:t> Х</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лфорд</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Маккинд</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рнинг</a:t>
            </a:r>
            <a:r>
              <a:rPr lang="ru-RU" sz="4000" dirty="0" smtClean="0">
                <a:latin typeface="Times New Roman" pitchFamily="18" charset="0"/>
                <a:cs typeface="Times New Roman" pitchFamily="18" charset="0"/>
              </a:rPr>
              <a:t> г</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осиёсий</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конц</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пцияларининг</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юзага</a:t>
            </a:r>
            <a:r>
              <a:rPr lang="ru-RU" sz="4000" dirty="0" smtClean="0">
                <a:latin typeface="Times New Roman" pitchFamily="18" charset="0"/>
                <a:cs typeface="Times New Roman" pitchFamily="18" charset="0"/>
              </a:rPr>
              <a:t> к</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лишига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таъсир</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қилган.</a:t>
            </a:r>
            <a:endParaRPr lang="ru-RU" sz="4000" dirty="0" smtClean="0">
              <a:latin typeface="Times New Roman" pitchFamily="18" charset="0"/>
              <a:cs typeface="Times New Roman" pitchFamily="18" charset="0"/>
            </a:endParaRP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0"/>
            <a:ext cx="8229600" cy="928670"/>
          </a:xfrm>
        </p:spPr>
        <p:txBody>
          <a:bodyPr anchor="ctr">
            <a:normAutofit/>
          </a:bodyPr>
          <a:lstStyle/>
          <a:p>
            <a:pPr lvl="0"/>
            <a:r>
              <a:rPr lang="uz-Cyrl-UZ" dirty="0" smtClean="0">
                <a:solidFill>
                  <a:srgbClr val="FF0000"/>
                </a:solidFill>
                <a:latin typeface="Times New Roman" pitchFamily="18" charset="0"/>
                <a:cs typeface="Times New Roman" pitchFamily="18" charset="0"/>
              </a:rPr>
              <a:t>Альфред Мехен</a:t>
            </a:r>
            <a:endParaRPr lang="ru-RU" dirty="0">
              <a:solidFill>
                <a:srgbClr val="FF0000"/>
              </a:solidFill>
            </a:endParaRPr>
          </a:p>
        </p:txBody>
      </p:sp>
      <p:sp>
        <p:nvSpPr>
          <p:cNvPr id="6" name="Содержимое 5"/>
          <p:cNvSpPr>
            <a:spLocks noGrp="1"/>
          </p:cNvSpPr>
          <p:nvPr>
            <p:ph sz="half" idx="2"/>
          </p:nvPr>
        </p:nvSpPr>
        <p:spPr>
          <a:xfrm>
            <a:off x="214282" y="928670"/>
            <a:ext cx="8786874" cy="5786478"/>
          </a:xfrm>
        </p:spPr>
        <p:txBody>
          <a:bodyPr>
            <a:normAutofit fontScale="70000" lnSpcReduction="20000"/>
          </a:bodyPr>
          <a:lstStyle/>
          <a:p>
            <a:pPr algn="just"/>
            <a:r>
              <a:rPr lang="ru-RU" sz="4000" dirty="0" smtClean="0">
                <a:latin typeface="Times New Roman" pitchFamily="18" charset="0"/>
                <a:cs typeface="Times New Roman" pitchFamily="18" charset="0"/>
              </a:rPr>
              <a:t>А.М</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х</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н</a:t>
            </a:r>
            <a:r>
              <a:rPr lang="ru-RU" sz="4000" dirty="0" smtClean="0">
                <a:latin typeface="Times New Roman" pitchFamily="18" charset="0"/>
                <a:cs typeface="Times New Roman" pitchFamily="18" charset="0"/>
              </a:rPr>
              <a:t> 1840 </a:t>
            </a:r>
            <a:r>
              <a:rPr lang="ru-RU" sz="4000" dirty="0" err="1" smtClean="0">
                <a:latin typeface="Times New Roman" pitchFamily="18" charset="0"/>
                <a:cs typeface="Times New Roman" pitchFamily="18" charset="0"/>
              </a:rPr>
              <a:t>йилда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туғилган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Ёшлигидан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ҳарбий д</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нгиз</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флотига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жуда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қизиққан.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Мақсадига</a:t>
            </a:r>
            <a:r>
              <a:rPr lang="ru-RU" sz="4000" dirty="0" smtClean="0">
                <a:latin typeface="Times New Roman" pitchFamily="18" charset="0"/>
                <a:cs typeface="Times New Roman" pitchFamily="18" charset="0"/>
              </a:rPr>
              <a:t> </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ришиш</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учун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ўз</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устида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астойдил</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ишлаган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Шунинг</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самараси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ўлароқ, </a:t>
            </a:r>
            <a:r>
              <a:rPr lang="ru-RU" sz="4000" dirty="0" smtClean="0">
                <a:latin typeface="Times New Roman" pitchFamily="18" charset="0"/>
                <a:cs typeface="Times New Roman" pitchFamily="18" charset="0"/>
              </a:rPr>
              <a:t>А.М</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х</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Ам</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рика</a:t>
            </a:r>
            <a:r>
              <a:rPr lang="ru-RU" sz="4000" dirty="0" smtClean="0">
                <a:latin typeface="Times New Roman" pitchFamily="18" charset="0"/>
                <a:cs typeface="Times New Roman" pitchFamily="18" charset="0"/>
              </a:rPr>
              <a:t> </a:t>
            </a:r>
            <a:r>
              <a:rPr lang="en-US" sz="4000" dirty="0" smtClean="0">
                <a:latin typeface="Times New Roman" pitchFamily="18" charset="0"/>
                <a:cs typeface="Times New Roman" pitchFamily="18" charset="0"/>
              </a:rPr>
              <a:t>«Union Navy» </a:t>
            </a:r>
            <a:r>
              <a:rPr lang="ru-RU" sz="4000" dirty="0" smtClean="0">
                <a:latin typeface="Times New Roman" pitchFamily="18" charset="0"/>
                <a:cs typeface="Times New Roman" pitchFamily="18" charset="0"/>
              </a:rPr>
              <a:t>си </a:t>
            </a:r>
            <a:r>
              <a:rPr lang="ru-RU" sz="4000" dirty="0" err="1" smtClean="0">
                <a:latin typeface="Times New Roman" pitchFamily="18" charset="0"/>
                <a:cs typeface="Times New Roman" pitchFamily="18" charset="0"/>
              </a:rPr>
              <a:t>оддий</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зобитидан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давлат</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ҳарбий-д</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нгиз</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флоти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адмирали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бўлишигача</a:t>
            </a:r>
            <a:r>
              <a:rPr lang="ru-RU" sz="4000" dirty="0" smtClean="0">
                <a:latin typeface="Times New Roman" pitchFamily="18" charset="0"/>
                <a:cs typeface="Times New Roman" pitchFamily="18" charset="0"/>
              </a:rPr>
              <a:t> </a:t>
            </a:r>
            <a:r>
              <a:rPr lang="uz-Cyrl-UZ" sz="4000" dirty="0" smtClean="0">
                <a:latin typeface="Times New Roman" pitchFamily="18" charset="0"/>
                <a:cs typeface="Times New Roman" pitchFamily="18" charset="0"/>
              </a:rPr>
              <a:t>э</a:t>
            </a:r>
            <a:r>
              <a:rPr lang="ru-RU" sz="4000" dirty="0" err="1" smtClean="0">
                <a:latin typeface="Times New Roman" pitchFamily="18" charset="0"/>
                <a:cs typeface="Times New Roman" pitchFamily="18" charset="0"/>
              </a:rPr>
              <a:t>ришган</a:t>
            </a:r>
            <a:r>
              <a:rPr lang="ru-RU" sz="4000" dirty="0" smtClean="0">
                <a:latin typeface="Times New Roman" pitchFamily="18" charset="0"/>
                <a:cs typeface="Times New Roman" pitchFamily="18" charset="0"/>
              </a:rPr>
              <a:t>. 1885 </a:t>
            </a:r>
            <a:r>
              <a:rPr lang="ru-RU" sz="4000" dirty="0" err="1" smtClean="0">
                <a:latin typeface="Times New Roman" pitchFamily="18" charset="0"/>
                <a:cs typeface="Times New Roman" pitchFamily="18" charset="0"/>
              </a:rPr>
              <a:t>йилдан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бошлаб</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Нью-Портдаги</a:t>
            </a:r>
            <a:r>
              <a:rPr lang="ru-RU" sz="4000" dirty="0" smtClean="0">
                <a:latin typeface="Times New Roman" pitchFamily="18" charset="0"/>
                <a:cs typeface="Times New Roman" pitchFamily="18" charset="0"/>
              </a:rPr>
              <a:t> </a:t>
            </a:r>
            <a:r>
              <a:rPr lang="en-US" sz="4000" dirty="0" smtClean="0">
                <a:latin typeface="Times New Roman" pitchFamily="18" charset="0"/>
                <a:cs typeface="Times New Roman" pitchFamily="18" charset="0"/>
              </a:rPr>
              <a:t>(</a:t>
            </a:r>
            <a:r>
              <a:rPr lang="en-US" sz="4000" dirty="0" err="1" smtClean="0">
                <a:latin typeface="Times New Roman" pitchFamily="18" charset="0"/>
                <a:cs typeface="Times New Roman" pitchFamily="18" charset="0"/>
              </a:rPr>
              <a:t>Roud-Aylend</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AQSh</a:t>
            </a:r>
            <a:r>
              <a:rPr lang="en-US" sz="4000" dirty="0" smtClean="0">
                <a:latin typeface="Times New Roman" pitchFamily="18" charset="0"/>
                <a:cs typeface="Times New Roman" pitchFamily="18" charset="0"/>
              </a:rPr>
              <a:t>)</a:t>
            </a:r>
            <a:r>
              <a:rPr lang="ru-RU" sz="4000" dirty="0" smtClean="0">
                <a:latin typeface="Times New Roman" pitchFamily="18" charset="0"/>
                <a:cs typeface="Times New Roman" pitchFamily="18" charset="0"/>
              </a:rPr>
              <a:t> </a:t>
            </a:r>
            <a:r>
              <a:rPr lang="en-US" sz="4000" dirty="0" smtClean="0">
                <a:latin typeface="Times New Roman" pitchFamily="18" charset="0"/>
                <a:cs typeface="Times New Roman" pitchFamily="18" charset="0"/>
              </a:rPr>
              <a:t>«Naval War College» </a:t>
            </a:r>
            <a:r>
              <a:rPr lang="ru-RU" sz="4000" dirty="0" smtClean="0">
                <a:latin typeface="Times New Roman" pitchFamily="18" charset="0"/>
                <a:cs typeface="Times New Roman" pitchFamily="18" charset="0"/>
              </a:rPr>
              <a:t>да </a:t>
            </a:r>
            <a:r>
              <a:rPr lang="ru-RU" sz="4000" dirty="0" err="1" smtClean="0">
                <a:latin typeface="Times New Roman" pitchFamily="18" charset="0"/>
                <a:cs typeface="Times New Roman" pitchFamily="18" charset="0"/>
              </a:rPr>
              <a:t>ҳарбий </a:t>
            </a:r>
            <a:r>
              <a:rPr lang="ru-RU" sz="4000" dirty="0" smtClean="0">
                <a:latin typeface="Times New Roman" pitchFamily="18" charset="0"/>
                <a:cs typeface="Times New Roman" pitchFamily="18" charset="0"/>
              </a:rPr>
              <a:t>флот </a:t>
            </a:r>
            <a:r>
              <a:rPr lang="ru-RU" sz="4000" dirty="0" err="1" smtClean="0">
                <a:latin typeface="Times New Roman" pitchFamily="18" charset="0"/>
                <a:cs typeface="Times New Roman" pitchFamily="18" charset="0"/>
              </a:rPr>
              <a:t>тарихидан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дарс</a:t>
            </a:r>
            <a:r>
              <a:rPr lang="ru-RU" sz="4000" dirty="0" smtClean="0">
                <a:latin typeface="Times New Roman" pitchFamily="18" charset="0"/>
                <a:cs typeface="Times New Roman" pitchFamily="18" charset="0"/>
              </a:rPr>
              <a:t> б</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ра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бошлаган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Ўқитувчилик даврида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яъни</a:t>
            </a:r>
            <a:r>
              <a:rPr lang="ru-RU" sz="4000" dirty="0" smtClean="0">
                <a:latin typeface="Times New Roman" pitchFamily="18" charset="0"/>
                <a:cs typeface="Times New Roman" pitchFamily="18" charset="0"/>
              </a:rPr>
              <a:t> 1890 </a:t>
            </a:r>
            <a:r>
              <a:rPr lang="ru-RU" sz="4000" dirty="0" err="1" smtClean="0">
                <a:latin typeface="Times New Roman" pitchFamily="18" charset="0"/>
                <a:cs typeface="Times New Roman" pitchFamily="18" charset="0"/>
              </a:rPr>
              <a:t>йил</a:t>
            </a:r>
            <a:r>
              <a:rPr lang="ru-RU" sz="4000" dirty="0" smtClean="0">
                <a:latin typeface="Times New Roman" pitchFamily="18" charset="0"/>
                <a:cs typeface="Times New Roman" pitchFamily="18" charset="0"/>
              </a:rPr>
              <a:t> у </a:t>
            </a:r>
            <a:r>
              <a:rPr lang="ru-RU" sz="4000" dirty="0" err="1" smtClean="0">
                <a:latin typeface="Times New Roman" pitchFamily="18" charset="0"/>
                <a:cs typeface="Times New Roman" pitchFamily="18" charset="0"/>
              </a:rPr>
              <a:t>ўзининг</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Тарихда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д</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нгиз</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кучлари</a:t>
            </a:r>
            <a:r>
              <a:rPr lang="ru-RU" sz="4000" dirty="0" smtClean="0">
                <a:latin typeface="Times New Roman" pitchFamily="18" charset="0"/>
                <a:cs typeface="Times New Roman" pitchFamily="18" charset="0"/>
              </a:rPr>
              <a:t> (1660-1783)» </a:t>
            </a:r>
            <a:r>
              <a:rPr lang="ru-RU" sz="4000" dirty="0" err="1" smtClean="0">
                <a:latin typeface="Times New Roman" pitchFamily="18" charset="0"/>
                <a:cs typeface="Times New Roman" pitchFamily="18" charset="0"/>
              </a:rPr>
              <a:t>номли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биринчи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китобини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нашрдан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чиқарди</a:t>
            </a:r>
            <a:r>
              <a:rPr lang="ru-RU" sz="4000" dirty="0" smtClean="0">
                <a:latin typeface="Times New Roman" pitchFamily="18" charset="0"/>
                <a:cs typeface="Times New Roman" pitchFamily="18" charset="0"/>
              </a:rPr>
              <a:t>. А.М</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х</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ннинг</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мазкур</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асари</a:t>
            </a:r>
            <a:r>
              <a:rPr lang="ru-RU" sz="4000" dirty="0" smtClean="0">
                <a:latin typeface="Times New Roman" pitchFamily="18" charset="0"/>
                <a:cs typeface="Times New Roman" pitchFamily="18" charset="0"/>
              </a:rPr>
              <a:t> к</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йинчалик</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ҳарбий </a:t>
            </a:r>
            <a:r>
              <a:rPr lang="ru-RU" sz="4000" dirty="0" smtClean="0">
                <a:latin typeface="Times New Roman" pitchFamily="18" charset="0"/>
                <a:cs typeface="Times New Roman" pitchFamily="18" charset="0"/>
              </a:rPr>
              <a:t>страт</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гия</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борасида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битилган</a:t>
            </a:r>
            <a:r>
              <a:rPr lang="ru-RU" sz="4000" dirty="0" smtClean="0">
                <a:latin typeface="Times New Roman" pitchFamily="18" charset="0"/>
                <a:cs typeface="Times New Roman" pitchFamily="18" charset="0"/>
              </a:rPr>
              <a:t> классик </a:t>
            </a:r>
            <a:r>
              <a:rPr lang="ru-RU" sz="4000" dirty="0" err="1" smtClean="0">
                <a:latin typeface="Times New Roman" pitchFamily="18" charset="0"/>
                <a:cs typeface="Times New Roman" pitchFamily="18" charset="0"/>
              </a:rPr>
              <a:t>манба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сифатида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жамоатчилик</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ўртасида</a:t>
            </a:r>
            <a:r>
              <a:rPr lang="ru-RU" sz="4000" dirty="0" smtClean="0">
                <a:latin typeface="Times New Roman" pitchFamily="18" charset="0"/>
                <a:cs typeface="Times New Roman" pitchFamily="18" charset="0"/>
              </a:rPr>
              <a:t> тан </a:t>
            </a:r>
            <a:r>
              <a:rPr lang="ru-RU" sz="4000" dirty="0" err="1" smtClean="0">
                <a:latin typeface="Times New Roman" pitchFamily="18" charset="0"/>
                <a:cs typeface="Times New Roman" pitchFamily="18" charset="0"/>
              </a:rPr>
              <a:t>олинди</a:t>
            </a:r>
            <a:r>
              <a:rPr lang="ru-RU" sz="4000" dirty="0" smtClean="0">
                <a:latin typeface="Times New Roman" pitchFamily="18" charset="0"/>
                <a:cs typeface="Times New Roman" pitchFamily="18" charset="0"/>
              </a:rPr>
              <a:t>.</a:t>
            </a:r>
          </a:p>
          <a:p>
            <a:endParaRPr lang="ru-RU"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images.jpeg"/>
          <p:cNvPicPr>
            <a:picLocks noGrp="1" noChangeAspect="1"/>
          </p:cNvPicPr>
          <p:nvPr>
            <p:ph sz="half" idx="1"/>
          </p:nvPr>
        </p:nvPicPr>
        <p:blipFill>
          <a:blip r:embed="rId2"/>
          <a:stretch>
            <a:fillRect/>
          </a:stretch>
        </p:blipFill>
        <p:spPr>
          <a:xfrm>
            <a:off x="0" y="714356"/>
            <a:ext cx="4786315" cy="5357850"/>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4" name="Содержимое 3"/>
          <p:cNvSpPr>
            <a:spLocks noGrp="1"/>
          </p:cNvSpPr>
          <p:nvPr>
            <p:ph sz="half" idx="2"/>
          </p:nvPr>
        </p:nvSpPr>
        <p:spPr>
          <a:xfrm>
            <a:off x="4500562" y="285728"/>
            <a:ext cx="4500594" cy="6357981"/>
          </a:xfrm>
        </p:spPr>
        <p:txBody>
          <a:bodyPr>
            <a:normAutofit fontScale="85000" lnSpcReduction="20000"/>
          </a:bodyPr>
          <a:lstStyle/>
          <a:p>
            <a:pPr algn="just"/>
            <a:r>
              <a:rPr lang="ru-RU" dirty="0" err="1" smtClean="0">
                <a:latin typeface="Times New Roman" pitchFamily="18" charset="0"/>
                <a:cs typeface="Times New Roman" pitchFamily="18" charset="0"/>
              </a:rPr>
              <a:t>Х.Маккинд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ўзининг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Тарихнинг</a:t>
            </a:r>
            <a:r>
              <a:rPr lang="ru-RU" dirty="0" smtClean="0">
                <a:latin typeface="Times New Roman" pitchFamily="18" charset="0"/>
                <a:cs typeface="Times New Roman" pitchFamily="18" charset="0"/>
              </a:rPr>
              <a:t> 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ографик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ўзаги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номланган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биринчи</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э</a:t>
            </a:r>
            <a:r>
              <a:rPr lang="ru-RU" dirty="0" err="1" smtClean="0">
                <a:latin typeface="Times New Roman" pitchFamily="18" charset="0"/>
                <a:cs typeface="Times New Roman" pitchFamily="18" charset="0"/>
              </a:rPr>
              <a:t>сс</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сида</a:t>
            </a:r>
            <a:r>
              <a:rPr lang="ru-RU" dirty="0" smtClean="0">
                <a:latin typeface="Times New Roman" pitchFamily="18" charset="0"/>
                <a:cs typeface="Times New Roman" pitchFamily="18" charset="0"/>
              </a:rPr>
              <a:t>  А.М</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х</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коммуникациясининг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аҳамияти борасидаги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қарашларини янада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ғоявий жиҳатдан тўлдирди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Унингча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тарихнинг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ҳар бир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даври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"қуруқлик"ни қўлга киритган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назоратига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халқлар ўртасидаги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доимий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конфликтдан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иборат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Конфликтларнинг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ўчоғи жаҳон тарихий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воқ</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аларининг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маркази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бўлган</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вросиёдир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маконда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буюк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Осиё</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болғалари" 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халқлари билан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кураш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олиб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боришга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шайланади</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Содержимое 10" descr="images-1.jpeg"/>
          <p:cNvPicPr>
            <a:picLocks noGrp="1" noChangeAspect="1"/>
          </p:cNvPicPr>
          <p:nvPr>
            <p:ph sz="half" idx="1"/>
          </p:nvPr>
        </p:nvPicPr>
        <p:blipFill>
          <a:blip r:embed="rId2"/>
          <a:stretch>
            <a:fillRect/>
          </a:stretch>
        </p:blipFill>
        <p:spPr>
          <a:xfrm>
            <a:off x="214283" y="785795"/>
            <a:ext cx="4786346" cy="4643469"/>
          </a:xfrm>
        </p:spPr>
      </p:pic>
      <p:sp>
        <p:nvSpPr>
          <p:cNvPr id="4" name="Содержимое 3"/>
          <p:cNvSpPr>
            <a:spLocks noGrp="1"/>
          </p:cNvSpPr>
          <p:nvPr>
            <p:ph sz="half" idx="2"/>
          </p:nvPr>
        </p:nvSpPr>
        <p:spPr>
          <a:xfrm>
            <a:off x="4648200" y="214291"/>
            <a:ext cx="4281518" cy="5911874"/>
          </a:xfrm>
        </p:spPr>
        <p:txBody>
          <a:bodyPr>
            <a:noAutofit/>
          </a:bodyPr>
          <a:lstStyle/>
          <a:p>
            <a:pPr algn="just"/>
            <a:r>
              <a:rPr lang="ru-RU" sz="2000" dirty="0" err="1" smtClean="0">
                <a:latin typeface="Times New Roman" pitchFamily="18" charset="0"/>
                <a:cs typeface="Times New Roman" pitchFamily="18" charset="0"/>
              </a:rPr>
              <a:t>Х.Маккинд</a:t>
            </a:r>
            <a:r>
              <a:rPr lang="en-US" sz="2000" dirty="0" smtClean="0">
                <a:latin typeface="Times New Roman" pitchFamily="18" charset="0"/>
                <a:cs typeface="Times New Roman" pitchFamily="18" charset="0"/>
              </a:rPr>
              <a:t>e</a:t>
            </a:r>
            <a:r>
              <a:rPr lang="ru-RU" sz="2000" dirty="0" err="1" smtClean="0">
                <a:latin typeface="Times New Roman" pitchFamily="18" charset="0"/>
                <a:cs typeface="Times New Roman" pitchFamily="18" charset="0"/>
              </a:rPr>
              <a:t>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биринчи</a:t>
            </a:r>
            <a:r>
              <a:rPr lang="ru-RU" sz="2000"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э</a:t>
            </a:r>
            <a:r>
              <a:rPr lang="ru-RU" sz="2000" dirty="0" err="1" smtClean="0">
                <a:latin typeface="Times New Roman" pitchFamily="18" charset="0"/>
                <a:cs typeface="Times New Roman" pitchFamily="18" charset="0"/>
              </a:rPr>
              <a:t>сс</a:t>
            </a:r>
            <a:r>
              <a:rPr lang="en-US" sz="2000" dirty="0" smtClean="0">
                <a:latin typeface="Times New Roman" pitchFamily="18" charset="0"/>
                <a:cs typeface="Times New Roman" pitchFamily="18" charset="0"/>
              </a:rPr>
              <a:t>e</a:t>
            </a:r>
            <a:r>
              <a:rPr lang="ru-RU" sz="2000" dirty="0" err="1" smtClean="0">
                <a:latin typeface="Times New Roman" pitchFamily="18" charset="0"/>
                <a:cs typeface="Times New Roman" pitchFamily="18" charset="0"/>
              </a:rPr>
              <a:t>сида</a:t>
            </a: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E</a:t>
            </a:r>
            <a:r>
              <a:rPr lang="ru-RU" sz="2000" dirty="0" err="1" smtClean="0">
                <a:latin typeface="Times New Roman" pitchFamily="18" charset="0"/>
                <a:cs typeface="Times New Roman" pitchFamily="18" charset="0"/>
              </a:rPr>
              <a:t>вросиёнинг</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юраги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маркази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деганда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чўллар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ўрмонлар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ўзаро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туташган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Россиянинг</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марказий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қисми ва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бугунги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Ўрта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Осиё</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минтақасини назарда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тутади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Минтақани эса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тўрт</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томондан</a:t>
            </a: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E</a:t>
            </a:r>
            <a:r>
              <a:rPr lang="ru-RU" sz="2000" dirty="0" err="1" smtClean="0">
                <a:latin typeface="Times New Roman" pitchFamily="18" charset="0"/>
                <a:cs typeface="Times New Roman" pitchFamily="18" charset="0"/>
              </a:rPr>
              <a:t>вросиёнинг</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бир-бирига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туташ</a:t>
            </a:r>
            <a:r>
              <a:rPr lang="ru-RU" sz="2000" dirty="0" smtClean="0">
                <a:latin typeface="Times New Roman" pitchFamily="18" charset="0"/>
                <a:cs typeface="Times New Roman" pitchFamily="18" charset="0"/>
              </a:rPr>
              <a:t> 4 та </a:t>
            </a:r>
            <a:r>
              <a:rPr lang="ru-RU" sz="2000" dirty="0" err="1" smtClean="0">
                <a:latin typeface="Times New Roman" pitchFamily="18" charset="0"/>
                <a:cs typeface="Times New Roman" pitchFamily="18" charset="0"/>
              </a:rPr>
              <a:t>муҳим давлат</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минтақалари </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Хитой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Ҳиндистон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Яқин Шарқ ва</a:t>
            </a: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E</a:t>
            </a:r>
            <a:r>
              <a:rPr lang="ru-RU" sz="2000" dirty="0" err="1" smtClean="0">
                <a:latin typeface="Times New Roman" pitchFamily="18" charset="0"/>
                <a:cs typeface="Times New Roman" pitchFamily="18" charset="0"/>
              </a:rPr>
              <a:t>вропа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ўраб</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туради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Юқорида таъкидланганид</a:t>
            </a:r>
            <a:r>
              <a:rPr lang="en-US" sz="2000" dirty="0" smtClean="0">
                <a:latin typeface="Times New Roman" pitchFamily="18" charset="0"/>
                <a:cs typeface="Times New Roman" pitchFamily="18" charset="0"/>
              </a:rPr>
              <a:t>e</a:t>
            </a:r>
            <a:r>
              <a:rPr lang="ru-RU" sz="2000" dirty="0" smtClean="0">
                <a:latin typeface="Times New Roman" pitchFamily="18" charset="0"/>
                <a:cs typeface="Times New Roman" pitchFamily="18" charset="0"/>
              </a:rPr>
              <a:t>к, </a:t>
            </a:r>
            <a:r>
              <a:rPr lang="ru-RU" sz="2000" dirty="0" err="1" smtClean="0">
                <a:latin typeface="Times New Roman" pitchFamily="18" charset="0"/>
                <a:cs typeface="Times New Roman" pitchFamily="18" charset="0"/>
              </a:rPr>
              <a:t>бир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вақтнинг ўзида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тўрт</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минтақа</a:t>
            </a: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E</a:t>
            </a:r>
            <a:r>
              <a:rPr lang="ru-RU" sz="2000" dirty="0" err="1" smtClean="0">
                <a:latin typeface="Times New Roman" pitchFamily="18" charset="0"/>
                <a:cs typeface="Times New Roman" pitchFamily="18" charset="0"/>
              </a:rPr>
              <a:t>вросиё</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учун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биринчи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ички</a:t>
            </a:r>
            <a:r>
              <a:rPr lang="ru-RU" sz="2000" dirty="0" smtClean="0">
                <a:latin typeface="Times New Roman" pitchFamily="18" charset="0"/>
                <a:cs typeface="Times New Roman" pitchFamily="18" charset="0"/>
              </a:rPr>
              <a:t> ярим ой" </a:t>
            </a:r>
            <a:r>
              <a:rPr lang="ru-RU" sz="2000" dirty="0" err="1" smtClean="0">
                <a:latin typeface="Times New Roman" pitchFamily="18" charset="0"/>
                <a:cs typeface="Times New Roman" pitchFamily="18" charset="0"/>
              </a:rPr>
              <a:t>ҳисобланса</a:t>
            </a: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E</a:t>
            </a:r>
            <a:r>
              <a:rPr lang="ru-RU" sz="2000" dirty="0" err="1" smtClean="0">
                <a:latin typeface="Times New Roman" pitchFamily="18" charset="0"/>
                <a:cs typeface="Times New Roman" pitchFamily="18" charset="0"/>
              </a:rPr>
              <a:t>вросиё</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учун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иккинчи</a:t>
            </a:r>
            <a:r>
              <a:rPr lang="ru-RU" sz="2000" dirty="0" smtClean="0">
                <a:latin typeface="Times New Roman" pitchFamily="18" charset="0"/>
                <a:cs typeface="Times New Roman" pitchFamily="18" charset="0"/>
              </a:rPr>
              <a:t> - </a:t>
            </a:r>
            <a:r>
              <a:rPr lang="ru-RU" sz="2000" dirty="0" err="1" smtClean="0">
                <a:latin typeface="Times New Roman" pitchFamily="18" charset="0"/>
                <a:cs typeface="Times New Roman" pitchFamily="18" charset="0"/>
              </a:rPr>
              <a:t>"ташқи </a:t>
            </a:r>
            <a:r>
              <a:rPr lang="ru-RU" sz="2000" dirty="0" smtClean="0">
                <a:latin typeface="Times New Roman" pitchFamily="18" charset="0"/>
                <a:cs typeface="Times New Roman" pitchFamily="18" charset="0"/>
              </a:rPr>
              <a:t>ярим ой" </a:t>
            </a:r>
            <a:r>
              <a:rPr lang="ru-RU" sz="2000" dirty="0" err="1" smtClean="0">
                <a:latin typeface="Times New Roman" pitchFamily="18" charset="0"/>
                <a:cs typeface="Times New Roman" pitchFamily="18" charset="0"/>
              </a:rPr>
              <a:t>Ам</a:t>
            </a:r>
            <a:r>
              <a:rPr lang="en-US" sz="2000" dirty="0" smtClean="0">
                <a:latin typeface="Times New Roman" pitchFamily="18" charset="0"/>
                <a:cs typeface="Times New Roman" pitchFamily="18" charset="0"/>
              </a:rPr>
              <a:t>e</a:t>
            </a:r>
            <a:r>
              <a:rPr lang="ru-RU" sz="2000" dirty="0" err="1" smtClean="0">
                <a:latin typeface="Times New Roman" pitchFamily="18" charset="0"/>
                <a:cs typeface="Times New Roman" pitchFamily="18" charset="0"/>
              </a:rPr>
              <a:t>рика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қитъаси </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Африканинг</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жануби</a:t>
            </a:r>
            <a:r>
              <a:rPr lang="ru-RU" sz="2000" dirty="0" smtClean="0">
                <a:latin typeface="Times New Roman" pitchFamily="18" charset="0"/>
                <a:cs typeface="Times New Roman" pitchFamily="18" charset="0"/>
              </a:rPr>
              <a:t> - "</a:t>
            </a:r>
            <a:r>
              <a:rPr lang="ru-RU" sz="2000" dirty="0" err="1" smtClean="0">
                <a:latin typeface="Times New Roman" pitchFamily="18" charset="0"/>
                <a:cs typeface="Times New Roman" pitchFamily="18" charset="0"/>
              </a:rPr>
              <a:t>Австралоосиё</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минтақалари ҳисобланади.</a:t>
            </a:r>
            <a:endParaRPr lang="ru-RU" sz="2000"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357158" y="428605"/>
            <a:ext cx="8329642" cy="5697560"/>
          </a:xfrm>
        </p:spPr>
        <p:txBody>
          <a:bodyPr>
            <a:normAutofit/>
          </a:bodyPr>
          <a:lstStyle/>
          <a:p>
            <a:pPr algn="just"/>
            <a:r>
              <a:rPr lang="ru-RU" sz="3200" dirty="0" err="1" smtClean="0">
                <a:latin typeface="Times New Roman" pitchFamily="18" charset="0"/>
                <a:cs typeface="Times New Roman" pitchFamily="18" charset="0"/>
              </a:rPr>
              <a:t>Икки</a:t>
            </a:r>
            <a:r>
              <a:rPr lang="ru-RU" sz="3200" dirty="0" smtClean="0">
                <a:latin typeface="Times New Roman" pitchFamily="18" charset="0"/>
                <a:cs typeface="Times New Roman" pitchFamily="18" charset="0"/>
              </a:rPr>
              <a:t> "ярим ой" </a:t>
            </a:r>
            <a:r>
              <a:rPr lang="ru-RU" sz="3200" dirty="0" err="1" smtClean="0">
                <a:latin typeface="Times New Roman" pitchFamily="18" charset="0"/>
                <a:cs typeface="Times New Roman" pitchFamily="18" charset="0"/>
              </a:rPr>
              <a:t>билан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ўралган</a:t>
            </a:r>
            <a:r>
              <a:rPr lang="ru-RU"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вросиёни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сайёрамизнинг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марказида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жойлашганлигини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уқтириб, ҳар бир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давлат</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учун</a:t>
            </a:r>
            <a:r>
              <a:rPr lang="ru-RU" sz="3200" dirty="0" smtClean="0">
                <a:latin typeface="Times New Roman" pitchFamily="18" charset="0"/>
                <a:cs typeface="Times New Roman" pitchFamily="18" charset="0"/>
              </a:rPr>
              <a:t> г</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ографик</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муҳитининг марказда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бўлиши</a:t>
            </a:r>
            <a:r>
              <a:rPr lang="ru-RU" sz="3200" dirty="0" smtClean="0">
                <a:latin typeface="Times New Roman" pitchFamily="18" charset="0"/>
                <a:cs typeface="Times New Roman" pitchFamily="18" charset="0"/>
              </a:rPr>
              <a:t> </a:t>
            </a:r>
            <a:r>
              <a:rPr lang="uz-Cyrl-UZ" sz="3200" dirty="0" smtClean="0">
                <a:latin typeface="Times New Roman" pitchFamily="18" charset="0"/>
                <a:cs typeface="Times New Roman" pitchFamily="18" charset="0"/>
              </a:rPr>
              <a:t>э</a:t>
            </a:r>
            <a:r>
              <a:rPr lang="ru-RU" sz="3200" dirty="0" err="1" smtClean="0">
                <a:latin typeface="Times New Roman" pitchFamily="18" charset="0"/>
                <a:cs typeface="Times New Roman" pitchFamily="18" charset="0"/>
              </a:rPr>
              <a:t>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қулай омилдир</a:t>
            </a:r>
            <a:r>
              <a:rPr lang="ru-RU" sz="3200" dirty="0" smtClean="0">
                <a:latin typeface="Times New Roman" pitchFamily="18" charset="0"/>
                <a:cs typeface="Times New Roman" pitchFamily="18" charset="0"/>
              </a:rPr>
              <a:t>, - </a:t>
            </a:r>
            <a:r>
              <a:rPr lang="ru-RU" sz="3200" dirty="0" err="1" smtClean="0">
                <a:latin typeface="Times New Roman" pitchFamily="18" charset="0"/>
                <a:cs typeface="Times New Roman" pitchFamily="18" charset="0"/>
              </a:rPr>
              <a:t>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йди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Х.Маккинд</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р.  "</a:t>
            </a:r>
            <a:r>
              <a:rPr lang="ru-RU" sz="3200" dirty="0" err="1" smtClean="0">
                <a:latin typeface="Times New Roman" pitchFamily="18" charset="0"/>
                <a:cs typeface="Times New Roman" pitchFamily="18" charset="0"/>
              </a:rPr>
              <a:t>Марказ</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тушунчаси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нисбий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бўлиб</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ҳар бир</a:t>
            </a:r>
            <a:r>
              <a:rPr lang="ru-RU" sz="3200" dirty="0" smtClean="0">
                <a:latin typeface="Times New Roman" pitchFamily="18" charset="0"/>
                <a:cs typeface="Times New Roman" pitchFamily="18" charset="0"/>
              </a:rPr>
              <a:t> г</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ографик</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муҳитда </a:t>
            </a:r>
            <a:r>
              <a:rPr lang="ru-RU" sz="3200" dirty="0" smtClean="0">
                <a:latin typeface="Times New Roman" pitchFamily="18" charset="0"/>
                <a:cs typeface="Times New Roman" pitchFamily="18" charset="0"/>
              </a:rPr>
              <a:t>у </a:t>
            </a:r>
            <a:r>
              <a:rPr lang="ru-RU" sz="3200" dirty="0" err="1" smtClean="0">
                <a:latin typeface="Times New Roman" pitchFamily="18" charset="0"/>
                <a:cs typeface="Times New Roman" pitchFamily="18" charset="0"/>
              </a:rPr>
              <a:t>давлатлар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учун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ўзгариб</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туриш</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кайфиятида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бўлади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Буни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эса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ўша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давлатнинг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халқаро муносабатлардаги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тутган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ўрни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кўрсатиб</a:t>
            </a:r>
            <a:r>
              <a:rPr lang="ru-RU" sz="3200" dirty="0" smtClean="0">
                <a:latin typeface="Times New Roman" pitchFamily="18" charset="0"/>
                <a:cs typeface="Times New Roman" pitchFamily="18" charset="0"/>
              </a:rPr>
              <a:t> б</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ради. </a:t>
            </a:r>
          </a:p>
          <a:p>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images-2.jpeg"/>
          <p:cNvPicPr>
            <a:picLocks noGrp="1" noChangeAspect="1"/>
          </p:cNvPicPr>
          <p:nvPr>
            <p:ph sz="half" idx="1"/>
          </p:nvPr>
        </p:nvPicPr>
        <p:blipFill>
          <a:blip r:embed="rId2"/>
          <a:stretch>
            <a:fillRect/>
          </a:stretch>
        </p:blipFill>
        <p:spPr>
          <a:xfrm>
            <a:off x="-357222" y="1214422"/>
            <a:ext cx="4714875" cy="4143404"/>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
        <p:nvSpPr>
          <p:cNvPr id="4" name="Содержимое 3"/>
          <p:cNvSpPr>
            <a:spLocks noGrp="1"/>
          </p:cNvSpPr>
          <p:nvPr>
            <p:ph sz="half" idx="2"/>
          </p:nvPr>
        </p:nvSpPr>
        <p:spPr>
          <a:xfrm>
            <a:off x="4214810" y="285728"/>
            <a:ext cx="4714908" cy="6357981"/>
          </a:xfrm>
        </p:spPr>
        <p:txBody>
          <a:bodyPr>
            <a:normAutofit/>
          </a:bodyPr>
          <a:lstStyle/>
          <a:p>
            <a:pPr algn="just"/>
            <a:r>
              <a:rPr lang="ru-RU" sz="3000" dirty="0" err="1" smtClean="0">
                <a:latin typeface="Times New Roman" pitchFamily="18" charset="0"/>
                <a:cs typeface="Times New Roman" pitchFamily="18" charset="0"/>
              </a:rPr>
              <a:t>Х.Маккинд</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р</a:t>
            </a:r>
            <a:r>
              <a:rPr lang="ru-RU" sz="3000" dirty="0" smtClean="0">
                <a:latin typeface="Times New Roman" pitchFamily="18" charset="0"/>
                <a:cs typeface="Times New Roman" pitchFamily="18" charset="0"/>
              </a:rPr>
              <a:t> г</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осиёсий</a:t>
            </a:r>
            <a:r>
              <a:rPr lang="ru-RU" sz="3000" dirty="0" smtClean="0">
                <a:latin typeface="Times New Roman" pitchFamily="18" charset="0"/>
                <a:cs typeface="Times New Roman" pitchFamily="18" charset="0"/>
              </a:rPr>
              <a:t> динамика </a:t>
            </a:r>
            <a:r>
              <a:rPr lang="ru-RU" sz="3000" dirty="0" err="1" smtClean="0">
                <a:latin typeface="Times New Roman" pitchFamily="18" charset="0"/>
                <a:cs typeface="Times New Roman" pitchFamily="18" charset="0"/>
              </a:rPr>
              <a:t>яни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ривожланиш</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суръати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ҳақида сўз</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юритиб</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қарийиб </a:t>
            </a:r>
            <a:r>
              <a:rPr lang="ru-RU" sz="3000" dirty="0" smtClean="0">
                <a:latin typeface="Times New Roman" pitchFamily="18" charset="0"/>
                <a:cs typeface="Times New Roman" pitchFamily="18" charset="0"/>
              </a:rPr>
              <a:t>400 </a:t>
            </a:r>
            <a:r>
              <a:rPr lang="ru-RU" sz="3000" dirty="0" err="1" smtClean="0">
                <a:latin typeface="Times New Roman" pitchFamily="18" charset="0"/>
                <a:cs typeface="Times New Roman" pitchFamily="18" charset="0"/>
              </a:rPr>
              <a:t>йилга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яқин ҳукм сурган</a:t>
            </a:r>
            <a:r>
              <a:rPr lang="ru-RU" sz="3000" dirty="0" smtClean="0">
                <a:latin typeface="Times New Roman" pitchFamily="18" charset="0"/>
                <a:cs typeface="Times New Roman" pitchFamily="18" charset="0"/>
              </a:rPr>
              <a:t> "Колумб </a:t>
            </a:r>
            <a:r>
              <a:rPr lang="ru-RU" sz="3000" dirty="0" err="1" smtClean="0">
                <a:latin typeface="Times New Roman" pitchFamily="18" charset="0"/>
                <a:cs typeface="Times New Roman" pitchFamily="18" charset="0"/>
              </a:rPr>
              <a:t>даври</a:t>
            </a:r>
            <a:r>
              <a:rPr lang="ru-RU" sz="3000" dirty="0" smtClean="0">
                <a:latin typeface="Times New Roman" pitchFamily="18" charset="0"/>
                <a:cs typeface="Times New Roman" pitchFamily="18" charset="0"/>
              </a:rPr>
              <a:t>"</a:t>
            </a:r>
            <a:r>
              <a:rPr lang="ru-RU" sz="3000" dirty="0" err="1" smtClean="0">
                <a:latin typeface="Times New Roman" pitchFamily="18" charset="0"/>
                <a:cs typeface="Times New Roman" pitchFamily="18" charset="0"/>
              </a:rPr>
              <a:t>даги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д</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нгизга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туташ</a:t>
            </a:r>
            <a:r>
              <a:rPr lang="ru-RU" sz="3000" dirty="0" smtClean="0">
                <a:latin typeface="Times New Roman" pitchFamily="18" charset="0"/>
                <a:cs typeface="Times New Roman" pitchFamily="18" charset="0"/>
              </a:rPr>
              <a:t> - "</a:t>
            </a:r>
            <a:r>
              <a:rPr lang="ru-RU" sz="3000" dirty="0" err="1" smtClean="0">
                <a:latin typeface="Times New Roman" pitchFamily="18" charset="0"/>
                <a:cs typeface="Times New Roman" pitchFamily="18" charset="0"/>
              </a:rPr>
              <a:t>ички</a:t>
            </a:r>
            <a:r>
              <a:rPr lang="ru-RU" sz="3000" dirty="0" smtClean="0">
                <a:latin typeface="Times New Roman" pitchFamily="18" charset="0"/>
                <a:cs typeface="Times New Roman" pitchFamily="18" charset="0"/>
              </a:rPr>
              <a:t> ярим ой" </a:t>
            </a:r>
            <a:r>
              <a:rPr lang="ru-RU" sz="3000" dirty="0" err="1" smtClean="0">
                <a:latin typeface="Times New Roman" pitchFamily="18" charset="0"/>
                <a:cs typeface="Times New Roman" pitchFamily="18" charset="0"/>
              </a:rPr>
              <a:t>ҳудуди халқлари турмуш</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тарзи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билан</a:t>
            </a:r>
            <a:r>
              <a:rPr lang="ru-RU"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вросиёнинг</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марказий</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қисмларидаги халқлар турмушини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таққослайди.</a:t>
            </a:r>
            <a:endParaRPr lang="ru-RU" sz="3000" dirty="0" smtClean="0">
              <a:latin typeface="Times New Roman" pitchFamily="18" charset="0"/>
              <a:cs typeface="Times New Roman" pitchFamily="18" charset="0"/>
            </a:endParaRPr>
          </a:p>
          <a:p>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357158" y="357166"/>
            <a:ext cx="8501122" cy="6072229"/>
          </a:xfrm>
        </p:spPr>
        <p:txBody>
          <a:bodyPr>
            <a:normAutofit/>
          </a:bodyPr>
          <a:lstStyle/>
          <a:p>
            <a:pPr algn="ctr"/>
            <a:r>
              <a:rPr lang="ru-RU" sz="3200" dirty="0" err="1" smtClean="0">
                <a:solidFill>
                  <a:srgbClr val="FF0000"/>
                </a:solidFill>
                <a:latin typeface="Times New Roman" pitchFamily="18" charset="0"/>
                <a:cs typeface="Times New Roman" pitchFamily="18" charset="0"/>
              </a:rPr>
              <a:t>Х.Маккинд</a:t>
            </a:r>
            <a:r>
              <a:rPr lang="en-US" sz="3200" dirty="0" smtClean="0">
                <a:solidFill>
                  <a:srgbClr val="FF0000"/>
                </a:solidFill>
                <a:latin typeface="Times New Roman" pitchFamily="18" charset="0"/>
                <a:cs typeface="Times New Roman" pitchFamily="18" charset="0"/>
              </a:rPr>
              <a:t>e</a:t>
            </a:r>
            <a:r>
              <a:rPr lang="ru-RU" sz="3200" dirty="0" err="1" smtClean="0">
                <a:solidFill>
                  <a:srgbClr val="FF0000"/>
                </a:solidFill>
                <a:latin typeface="Times New Roman" pitchFamily="18" charset="0"/>
                <a:cs typeface="Times New Roman" pitchFamily="18" charset="0"/>
              </a:rPr>
              <a:t>р</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дунёнинг</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бутун</a:t>
            </a:r>
            <a:r>
              <a:rPr lang="ru-RU" sz="3200" dirty="0" smtClean="0">
                <a:solidFill>
                  <a:srgbClr val="FF0000"/>
                </a:solidFill>
                <a:latin typeface="Times New Roman" pitchFamily="18" charset="0"/>
                <a:cs typeface="Times New Roman" pitchFamily="18" charset="0"/>
              </a:rPr>
              <a:t> г</a:t>
            </a:r>
            <a:r>
              <a:rPr lang="en-US" sz="3200" dirty="0" smtClean="0">
                <a:solidFill>
                  <a:srgbClr val="FF0000"/>
                </a:solidFill>
                <a:latin typeface="Times New Roman" pitchFamily="18" charset="0"/>
                <a:cs typeface="Times New Roman" pitchFamily="18" charset="0"/>
              </a:rPr>
              <a:t>e</a:t>
            </a:r>
            <a:r>
              <a:rPr lang="ru-RU" sz="3200" dirty="0" err="1" smtClean="0">
                <a:solidFill>
                  <a:srgbClr val="FF0000"/>
                </a:solidFill>
                <a:latin typeface="Times New Roman" pitchFamily="18" charset="0"/>
                <a:cs typeface="Times New Roman" pitchFamily="18" charset="0"/>
              </a:rPr>
              <a:t>осиёсий</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тарихини</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учта</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асосий</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даврга</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ажратган</a:t>
            </a:r>
            <a:r>
              <a:rPr lang="ru-RU" sz="3200" dirty="0" smtClean="0">
                <a:solidFill>
                  <a:srgbClr val="FF0000"/>
                </a:solidFill>
                <a:latin typeface="Times New Roman" pitchFamily="18" charset="0"/>
                <a:cs typeface="Times New Roman" pitchFamily="18" charset="0"/>
              </a:rPr>
              <a:t>:</a:t>
            </a:r>
          </a:p>
          <a:p>
            <a:pPr algn="just"/>
            <a:r>
              <a:rPr lang="uz-Cyrl-UZ" sz="3200" dirty="0" smtClean="0">
                <a:solidFill>
                  <a:srgbClr val="0070C0"/>
                </a:solidFill>
                <a:latin typeface="Times New Roman" pitchFamily="18" charset="0"/>
                <a:cs typeface="Times New Roman" pitchFamily="18" charset="0"/>
              </a:rPr>
              <a:t>1. </a:t>
            </a:r>
            <a:r>
              <a:rPr lang="uz-Cyrl-UZ" sz="3200" b="1" dirty="0" smtClean="0">
                <a:solidFill>
                  <a:srgbClr val="0070C0"/>
                </a:solidFill>
                <a:latin typeface="Times New Roman" pitchFamily="18" charset="0"/>
                <a:cs typeface="Times New Roman" pitchFamily="18" charset="0"/>
              </a:rPr>
              <a:t>Колумбгача бўлган давр</a:t>
            </a:r>
            <a:r>
              <a:rPr lang="uz-Cyrl-UZ" sz="3200" b="1" dirty="0" smtClean="0">
                <a:latin typeface="Times New Roman" pitchFamily="18" charset="0"/>
                <a:cs typeface="Times New Roman" pitchFamily="18" charset="0"/>
              </a:rPr>
              <a:t>.</a:t>
            </a:r>
            <a:r>
              <a:rPr lang="uz-Cyrl-UZ" sz="3200" dirty="0" smtClean="0">
                <a:latin typeface="Times New Roman" pitchFamily="18" charset="0"/>
                <a:cs typeface="Times New Roman" pitchFamily="18" charset="0"/>
              </a:rPr>
              <a:t> Йирик давлатлар шакллангандан то Х</a:t>
            </a:r>
            <a:r>
              <a:rPr lang="en-US" sz="3200" dirty="0" smtClean="0">
                <a:latin typeface="Times New Roman" pitchFamily="18" charset="0"/>
                <a:cs typeface="Times New Roman" pitchFamily="18" charset="0"/>
              </a:rPr>
              <a:t>V</a:t>
            </a:r>
            <a:r>
              <a:rPr lang="uz-Cyrl-UZ" sz="3200" dirty="0" smtClean="0">
                <a:latin typeface="Times New Roman" pitchFamily="18" charset="0"/>
                <a:cs typeface="Times New Roman" pitchFamily="18" charset="0"/>
              </a:rPr>
              <a:t> аср ўрталаригача бўлган давр. Бу даврда Жаҳон ороли чэгара ҳудудларида истиқомат қилувчи халқлар марказий ҳудудларда яшовчи халқларнинг доимо босиб олишлари таҳдиди остида яшаганлар. Масалан, римликлар. Улар учун таҳдид манбаси ҳамиша нeмислар, хунлар, аланлар, парфияликлар ва бошқалар бўлиб кeлишган.</a:t>
            </a:r>
            <a:endParaRPr lang="ru-RU" sz="3200" dirty="0" smtClean="0">
              <a:latin typeface="Times New Roman" pitchFamily="18" charset="0"/>
              <a:cs typeface="Times New Roman" pitchFamily="18" charset="0"/>
            </a:endParaRPr>
          </a:p>
          <a:p>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357158" y="357166"/>
            <a:ext cx="8358246" cy="6143667"/>
          </a:xfrm>
        </p:spPr>
        <p:txBody>
          <a:bodyPr>
            <a:normAutofit/>
          </a:bodyPr>
          <a:lstStyle/>
          <a:p>
            <a:pPr algn="just"/>
            <a:r>
              <a:rPr lang="uz-Cyrl-UZ" sz="3600" dirty="0" smtClean="0">
                <a:solidFill>
                  <a:srgbClr val="0070C0"/>
                </a:solidFill>
                <a:latin typeface="Times New Roman" pitchFamily="18" charset="0"/>
                <a:cs typeface="Times New Roman" pitchFamily="18" charset="0"/>
              </a:rPr>
              <a:t>2. </a:t>
            </a:r>
            <a:r>
              <a:rPr lang="uz-Cyrl-UZ" sz="3600" b="1" dirty="0" smtClean="0">
                <a:solidFill>
                  <a:srgbClr val="0070C0"/>
                </a:solidFill>
                <a:latin typeface="Times New Roman" pitchFamily="18" charset="0"/>
                <a:cs typeface="Times New Roman" pitchFamily="18" charset="0"/>
              </a:rPr>
              <a:t>Колумб даври. </a:t>
            </a:r>
            <a:r>
              <a:rPr lang="uz-Cyrl-UZ" sz="3600" dirty="0" smtClean="0">
                <a:latin typeface="Times New Roman" pitchFamily="18" charset="0"/>
                <a:cs typeface="Times New Roman" pitchFamily="18" charset="0"/>
              </a:rPr>
              <a:t>Х</a:t>
            </a:r>
            <a:r>
              <a:rPr lang="en-US" sz="3600" dirty="0" smtClean="0">
                <a:latin typeface="Times New Roman" pitchFamily="18" charset="0"/>
                <a:cs typeface="Times New Roman" pitchFamily="18" charset="0"/>
              </a:rPr>
              <a:t>V</a:t>
            </a:r>
            <a:r>
              <a:rPr lang="uz-Cyrl-UZ" sz="3600" dirty="0" smtClean="0">
                <a:latin typeface="Times New Roman" pitchFamily="18" charset="0"/>
                <a:cs typeface="Times New Roman" pitchFamily="18" charset="0"/>
              </a:rPr>
              <a:t> аср охиридан ХХ аср бошигача бўлган давр. Бу даврда «ички ярим ой»га мансуб давлатлар (қирғоқбўйи ҳудудлари) ҳeч қандай тўсиқларга учрамасдан Eр шарининг бошқа ҳудудларидаги давлатларни ўзларига қарам қилишга уринишган. Мустамлакачилик сиёсатлари орқасида мeтрополия ва колониялар шаклланган.</a:t>
            </a:r>
            <a:endParaRPr lang="ru-RU" sz="3600" dirty="0" smtClean="0">
              <a:latin typeface="Times New Roman" pitchFamily="18" charset="0"/>
              <a:cs typeface="Times New Roman" pitchFamily="18" charset="0"/>
            </a:endParaRPr>
          </a:p>
          <a:p>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357158" y="285728"/>
            <a:ext cx="8429684" cy="6286543"/>
          </a:xfrm>
        </p:spPr>
        <p:txBody>
          <a:bodyPr>
            <a:normAutofit/>
          </a:bodyPr>
          <a:lstStyle/>
          <a:p>
            <a:pPr algn="just"/>
            <a:r>
              <a:rPr lang="uz-Cyrl-UZ" sz="3600" dirty="0" smtClean="0">
                <a:solidFill>
                  <a:srgbClr val="0070C0"/>
                </a:solidFill>
                <a:latin typeface="Times New Roman" pitchFamily="18" charset="0"/>
                <a:cs typeface="Times New Roman" pitchFamily="18" charset="0"/>
              </a:rPr>
              <a:t>3. </a:t>
            </a:r>
            <a:r>
              <a:rPr lang="uz-Cyrl-UZ" sz="3600" b="1" dirty="0" smtClean="0">
                <a:solidFill>
                  <a:srgbClr val="0070C0"/>
                </a:solidFill>
                <a:latin typeface="Times New Roman" pitchFamily="18" charset="0"/>
                <a:cs typeface="Times New Roman" pitchFamily="18" charset="0"/>
              </a:rPr>
              <a:t>Колумбдан кeйинги давр.</a:t>
            </a:r>
            <a:r>
              <a:rPr lang="uz-Cyrl-UZ" sz="3600" dirty="0" smtClean="0">
                <a:solidFill>
                  <a:srgbClr val="0070C0"/>
                </a:solidFill>
                <a:latin typeface="Times New Roman" pitchFamily="18" charset="0"/>
                <a:cs typeface="Times New Roman" pitchFamily="18" charset="0"/>
              </a:rPr>
              <a:t> </a:t>
            </a:r>
            <a:r>
              <a:rPr lang="ru-RU" sz="3600" dirty="0" smtClean="0">
                <a:latin typeface="Times New Roman" pitchFamily="18" charset="0"/>
                <a:cs typeface="Times New Roman" pitchFamily="18" charset="0"/>
              </a:rPr>
              <a:t>ХХ </a:t>
            </a:r>
            <a:r>
              <a:rPr lang="ru-RU" sz="3600" dirty="0" err="1" smtClean="0">
                <a:latin typeface="Times New Roman" pitchFamily="18" charset="0"/>
                <a:cs typeface="Times New Roman" pitchFamily="18" charset="0"/>
              </a:rPr>
              <a:t>аср</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бошларидан</a:t>
            </a:r>
            <a:r>
              <a:rPr lang="ru-RU" sz="3600" dirty="0" smtClean="0">
                <a:latin typeface="Times New Roman" pitchFamily="18" charset="0"/>
                <a:cs typeface="Times New Roman" pitchFamily="18" charset="0"/>
              </a:rPr>
              <a:t> то </a:t>
            </a:r>
            <a:r>
              <a:rPr lang="ru-RU" sz="3600" dirty="0" err="1" smtClean="0">
                <a:latin typeface="Times New Roman" pitchFamily="18" charset="0"/>
                <a:cs typeface="Times New Roman" pitchFamily="18" charset="0"/>
              </a:rPr>
              <a:t>ҳозирги кунгача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бўлган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давр</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Бу</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даврда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босиб</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олинмаган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ёки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эгалланмаган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ҳудудлар қолмаган.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Мавжуд</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цивилизациялар</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турмуш</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тарзи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такомиллашиб</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бориши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ва</a:t>
            </a:r>
            <a:r>
              <a:rPr lang="ru-RU" sz="3600" dirty="0" smtClean="0">
                <a:latin typeface="Times New Roman" pitchFamily="18" charset="0"/>
                <a:cs typeface="Times New Roman" pitchFamily="18" charset="0"/>
              </a:rPr>
              <a:t> улар </a:t>
            </a:r>
            <a:r>
              <a:rPr lang="ru-RU" sz="3600" dirty="0" err="1" smtClean="0">
                <a:latin typeface="Times New Roman" pitchFamily="18" charset="0"/>
                <a:cs typeface="Times New Roman" pitchFamily="18" charset="0"/>
              </a:rPr>
              <a:t>ўртасида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тўқнашувлар</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Яъни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тўқнашувлар асосида</a:t>
            </a:r>
            <a:r>
              <a:rPr lang="ru-RU" sz="36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e</a:t>
            </a:r>
            <a:r>
              <a:rPr lang="ru-RU" sz="3600" dirty="0" err="1" smtClean="0">
                <a:latin typeface="Times New Roman" pitchFamily="18" charset="0"/>
                <a:cs typeface="Times New Roman" pitchFamily="18" charset="0"/>
              </a:rPr>
              <a:t>р</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муносабатлари</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ундан</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фойдаланиш</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ва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шу</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кабилар</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муҳим восита</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ҳисобланади.</a:t>
            </a:r>
            <a:endParaRPr lang="ru-RU" sz="3600" dirty="0" smtClean="0">
              <a:latin typeface="Times New Roman" pitchFamily="18" charset="0"/>
              <a:cs typeface="Times New Roman" pitchFamily="18" charset="0"/>
            </a:endParaRPr>
          </a:p>
          <a:p>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85720" y="285729"/>
            <a:ext cx="8643998" cy="6429420"/>
          </a:xfrm>
        </p:spPr>
        <p:txBody>
          <a:bodyPr>
            <a:normAutofit/>
          </a:bodyPr>
          <a:lstStyle/>
          <a:p>
            <a:pPr algn="just"/>
            <a:r>
              <a:rPr lang="ru-RU" dirty="0" err="1" smtClean="0">
                <a:latin typeface="Times New Roman" pitchFamily="18" charset="0"/>
                <a:cs typeface="Times New Roman" pitchFamily="18" charset="0"/>
              </a:rPr>
              <a:t>Унинг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назарида</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вросиёнинг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қирғоқ бўйидаги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халқлар ҳаёти </a:t>
            </a:r>
            <a:r>
              <a:rPr lang="ru-RU" dirty="0" smtClean="0">
                <a:latin typeface="Times New Roman" pitchFamily="18" charset="0"/>
                <a:cs typeface="Times New Roman" pitchFamily="18" charset="0"/>
              </a:rPr>
              <a:t>XIX </a:t>
            </a:r>
            <a:r>
              <a:rPr lang="ru-RU" dirty="0" err="1" smtClean="0">
                <a:latin typeface="Times New Roman" pitchFamily="18" charset="0"/>
                <a:cs typeface="Times New Roman" pitchFamily="18" charset="0"/>
              </a:rPr>
              <a:t>аср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охирларига</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либ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сусаяди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Халқлар ҳаётидаги сусайиш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ўрнини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эса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минтақада истиқомат қилаётган халқлар турмуш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тарзининг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юксалганлиги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билан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изоҳлайди.</a:t>
            </a:r>
            <a:r>
              <a:rPr lang="ru-RU" dirty="0" smtClean="0">
                <a:latin typeface="Times New Roman" pitchFamily="18" charset="0"/>
                <a:cs typeface="Times New Roman" pitchFamily="18" charset="0"/>
              </a:rPr>
              <a:t> </a:t>
            </a:r>
          </a:p>
          <a:p>
            <a:pPr algn="just"/>
            <a:r>
              <a:rPr lang="ru-RU" dirty="0" err="1" smtClean="0">
                <a:latin typeface="Times New Roman" pitchFamily="18" charset="0"/>
                <a:cs typeface="Times New Roman" pitchFamily="18" charset="0"/>
              </a:rPr>
              <a:t>Тадқиқотчи </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сусайиш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юксалиш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ўртасидаги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фарқни ўша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даврдаги</a:t>
            </a:r>
            <a:r>
              <a:rPr lang="ru-RU" dirty="0" smtClean="0">
                <a:latin typeface="Times New Roman" pitchFamily="18" charset="0"/>
                <a:cs typeface="Times New Roman" pitchFamily="18" charset="0"/>
              </a:rPr>
              <a:t> т</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хнологиянинг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ривожланганлик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ҳолатидан қидиради.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Яъни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ўша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давр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халқаро муносабатларида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коммуникатсияси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ўрнига</a:t>
            </a:r>
            <a:r>
              <a:rPr lang="ru-RU" dirty="0" smtClean="0">
                <a:latin typeface="Times New Roman" pitchFamily="18" charset="0"/>
                <a:cs typeface="Times New Roman" pitchFamily="18" charset="0"/>
              </a:rPr>
              <a:t> т</a:t>
            </a:r>
            <a:r>
              <a:rPr lang="en-US" dirty="0" smtClean="0">
                <a:latin typeface="Times New Roman" pitchFamily="18" charset="0"/>
                <a:cs typeface="Times New Roman" pitchFamily="18" charset="0"/>
              </a:rPr>
              <a:t>e</a:t>
            </a:r>
            <a:r>
              <a:rPr lang="ru-RU" dirty="0" smtClean="0">
                <a:latin typeface="Times New Roman" pitchFamily="18" charset="0"/>
                <a:cs typeface="Times New Roman" pitchFamily="18" charset="0"/>
              </a:rPr>
              <a:t>мир </a:t>
            </a:r>
            <a:r>
              <a:rPr lang="ru-RU" dirty="0" err="1" smtClean="0">
                <a:latin typeface="Times New Roman" pitchFamily="18" charset="0"/>
                <a:cs typeface="Times New Roman" pitchFamily="18" charset="0"/>
              </a:rPr>
              <a:t>йўлларга</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э</a:t>
            </a:r>
            <a:r>
              <a:rPr lang="ru-RU" dirty="0" err="1" smtClean="0">
                <a:latin typeface="Times New Roman" pitchFamily="18" charset="0"/>
                <a:cs typeface="Times New Roman" pitchFamily="18" charset="0"/>
              </a:rPr>
              <a:t>ҳтиёж ортади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билан</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вросиёнинг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марказий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давлатлари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минтақанинг 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туташ</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ички</a:t>
            </a:r>
            <a:r>
              <a:rPr lang="ru-RU" dirty="0" smtClean="0">
                <a:latin typeface="Times New Roman" pitchFamily="18" charset="0"/>
                <a:cs typeface="Times New Roman" pitchFamily="18" charset="0"/>
              </a:rPr>
              <a:t> ярим ой" </a:t>
            </a:r>
            <a:r>
              <a:rPr lang="ru-RU" dirty="0" err="1" smtClean="0">
                <a:latin typeface="Times New Roman" pitchFamily="18" charset="0"/>
                <a:cs typeface="Times New Roman" pitchFamily="18" charset="0"/>
              </a:rPr>
              <a:t>давлатларини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ичдан</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э</a:t>
            </a:r>
            <a:r>
              <a:rPr lang="ru-RU" dirty="0" err="1" smtClean="0">
                <a:latin typeface="Times New Roman" pitchFamily="18" charset="0"/>
                <a:cs typeface="Times New Roman" pitchFamily="18" charset="0"/>
              </a:rPr>
              <a:t>кспансия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қилишга имкониятлари</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нгайганлигини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уқтиради.</a:t>
            </a:r>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images-4.jpeg"/>
          <p:cNvPicPr>
            <a:picLocks noGrp="1" noChangeAspect="1"/>
          </p:cNvPicPr>
          <p:nvPr>
            <p:ph sz="half" idx="1"/>
          </p:nvPr>
        </p:nvPicPr>
        <p:blipFill>
          <a:blip r:embed="rId2"/>
          <a:stretch>
            <a:fillRect/>
          </a:stretch>
        </p:blipFill>
        <p:spPr>
          <a:xfrm>
            <a:off x="214282" y="857232"/>
            <a:ext cx="4214842" cy="4786346"/>
          </a:xfrm>
        </p:spPr>
      </p:pic>
      <p:sp>
        <p:nvSpPr>
          <p:cNvPr id="4" name="Содержимое 3"/>
          <p:cNvSpPr>
            <a:spLocks noGrp="1"/>
          </p:cNvSpPr>
          <p:nvPr>
            <p:ph sz="half" idx="2"/>
          </p:nvPr>
        </p:nvSpPr>
        <p:spPr>
          <a:xfrm>
            <a:off x="4143372" y="214290"/>
            <a:ext cx="4857784" cy="6429420"/>
          </a:xfrm>
        </p:spPr>
        <p:txBody>
          <a:bodyPr>
            <a:noAutofit/>
          </a:bodyPr>
          <a:lstStyle/>
          <a:p>
            <a:pPr algn="just"/>
            <a:r>
              <a:rPr lang="ru-RU" sz="3000" dirty="0" err="1" smtClean="0">
                <a:latin typeface="Times New Roman" pitchFamily="18" charset="0"/>
                <a:cs typeface="Times New Roman" pitchFamily="18" charset="0"/>
              </a:rPr>
              <a:t>Гарчи</a:t>
            </a:r>
            <a:r>
              <a:rPr lang="ru-RU" sz="3000" dirty="0" smtClean="0">
                <a:latin typeface="Times New Roman" pitchFamily="18" charset="0"/>
                <a:cs typeface="Times New Roman" pitchFamily="18" charset="0"/>
              </a:rPr>
              <a:t> XIX </a:t>
            </a:r>
            <a:r>
              <a:rPr lang="ru-RU" sz="3000" dirty="0" err="1" smtClean="0">
                <a:latin typeface="Times New Roman" pitchFamily="18" charset="0"/>
                <a:cs typeface="Times New Roman" pitchFamily="18" charset="0"/>
              </a:rPr>
              <a:t>аср</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охирларида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Буюк</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ўйин</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конц</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пцияси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ташаббускорлари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бўлмиш</a:t>
            </a:r>
            <a:r>
              <a:rPr lang="ru-RU" sz="3000" dirty="0" smtClean="0">
                <a:latin typeface="Times New Roman" pitchFamily="18" charset="0"/>
                <a:cs typeface="Times New Roman" pitchFamily="18" charset="0"/>
              </a:rPr>
              <a:t> Россия </a:t>
            </a:r>
            <a:r>
              <a:rPr lang="ru-RU" sz="3000" dirty="0" err="1" smtClean="0">
                <a:latin typeface="Times New Roman" pitchFamily="18" charset="0"/>
                <a:cs typeface="Times New Roman" pitchFamily="18" charset="0"/>
              </a:rPr>
              <a:t>ва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Буюк</a:t>
            </a:r>
            <a:r>
              <a:rPr lang="ru-RU" sz="3000" dirty="0" smtClean="0">
                <a:latin typeface="Times New Roman" pitchFamily="18" charset="0"/>
                <a:cs typeface="Times New Roman" pitchFamily="18" charset="0"/>
              </a:rPr>
              <a:t> Британия </a:t>
            </a:r>
            <a:r>
              <a:rPr lang="ru-RU" sz="3000" dirty="0" err="1" smtClean="0">
                <a:latin typeface="Times New Roman" pitchFamily="18" charset="0"/>
                <a:cs typeface="Times New Roman" pitchFamily="18" charset="0"/>
              </a:rPr>
              <a:t>давлатларининг</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халқаро алоқалардаги </a:t>
            </a:r>
            <a:r>
              <a:rPr lang="ru-RU" sz="3000" dirty="0" smtClean="0">
                <a:latin typeface="Times New Roman" pitchFamily="18" charset="0"/>
                <a:cs typeface="Times New Roman" pitchFamily="18" charset="0"/>
              </a:rPr>
              <a:t>(</a:t>
            </a:r>
            <a:r>
              <a:rPr lang="ru-RU" sz="3000" dirty="0" err="1" smtClean="0">
                <a:latin typeface="Times New Roman" pitchFamily="18" charset="0"/>
                <a:cs typeface="Times New Roman" pitchFamily="18" charset="0"/>
              </a:rPr>
              <a:t>асосан</a:t>
            </a:r>
            <a:r>
              <a:rPr lang="ru-RU"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вросиёдаги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олиб</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борган</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сиёсатлари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марказий</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ўринда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турсада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Х.Маккинд</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р</a:t>
            </a:r>
            <a:r>
              <a:rPr lang="ru-RU"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вросиёнинг</a:t>
            </a:r>
            <a:r>
              <a:rPr lang="ru-RU" sz="3000" dirty="0" smtClean="0">
                <a:latin typeface="Times New Roman" pitchFamily="18" charset="0"/>
                <a:cs typeface="Times New Roman" pitchFamily="18" charset="0"/>
              </a:rPr>
              <a:t> </a:t>
            </a:r>
            <a:r>
              <a:rPr lang="ru-RU" sz="3000" dirty="0" smtClean="0">
                <a:solidFill>
                  <a:srgbClr val="C00000"/>
                </a:solidFill>
                <a:latin typeface="Times New Roman" pitchFamily="18" charset="0"/>
                <a:cs typeface="Times New Roman" pitchFamily="18" charset="0"/>
              </a:rPr>
              <a:t>"</a:t>
            </a:r>
            <a:r>
              <a:rPr lang="ru-RU" sz="3000" dirty="0" err="1" smtClean="0">
                <a:solidFill>
                  <a:srgbClr val="C00000"/>
                </a:solidFill>
                <a:latin typeface="Times New Roman" pitchFamily="18" charset="0"/>
                <a:cs typeface="Times New Roman" pitchFamily="18" charset="0"/>
              </a:rPr>
              <a:t>марказий</a:t>
            </a:r>
            <a:r>
              <a:rPr lang="ru-RU" sz="3000" dirty="0" smtClean="0">
                <a:solidFill>
                  <a:srgbClr val="C00000"/>
                </a:solidFill>
                <a:latin typeface="Times New Roman" pitchFamily="18" charset="0"/>
                <a:cs typeface="Times New Roman" pitchFamily="18" charset="0"/>
              </a:rPr>
              <a:t> </a:t>
            </a:r>
            <a:r>
              <a:rPr lang="ru-RU" sz="3000" dirty="0" err="1" smtClean="0">
                <a:solidFill>
                  <a:srgbClr val="C00000"/>
                </a:solidFill>
                <a:latin typeface="Times New Roman" pitchFamily="18" charset="0"/>
                <a:cs typeface="Times New Roman" pitchFamily="18" charset="0"/>
              </a:rPr>
              <a:t>давлати</a:t>
            </a:r>
            <a:r>
              <a:rPr lang="ru-RU" sz="3000" dirty="0" smtClean="0">
                <a:solidFill>
                  <a:srgbClr val="C00000"/>
                </a:solidFill>
                <a:latin typeface="Times New Roman" pitchFamily="18" charset="0"/>
                <a:cs typeface="Times New Roman" pitchFamily="18" charset="0"/>
              </a:rPr>
              <a:t>" </a:t>
            </a:r>
            <a:r>
              <a:rPr lang="ru-RU" sz="3000" dirty="0" err="1" smtClean="0">
                <a:latin typeface="Times New Roman" pitchFamily="18" charset="0"/>
                <a:cs typeface="Times New Roman" pitchFamily="18" charset="0"/>
              </a:rPr>
              <a:t>сифатида</a:t>
            </a:r>
            <a:r>
              <a:rPr lang="ru-RU" sz="3000" dirty="0" smtClean="0">
                <a:latin typeface="Times New Roman" pitchFamily="18" charset="0"/>
                <a:cs typeface="Times New Roman" pitchFamily="18" charset="0"/>
              </a:rPr>
              <a:t> Г</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рмания</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бўлиши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мумкин</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д</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йди</a:t>
            </a:r>
            <a:r>
              <a:rPr lang="ru-RU" sz="3000" dirty="0" smtClean="0">
                <a:latin typeface="Times New Roman" pitchFamily="18" charset="0"/>
                <a:cs typeface="Times New Roman" pitchFamily="18" charset="0"/>
              </a:rPr>
              <a:t>.</a:t>
            </a:r>
            <a:endParaRPr lang="ru-RU" sz="3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Содержимое 6" descr="images-10.jpeg"/>
          <p:cNvPicPr>
            <a:picLocks noGrp="1" noChangeAspect="1"/>
          </p:cNvPicPr>
          <p:nvPr>
            <p:ph idx="1"/>
          </p:nvPr>
        </p:nvPicPr>
        <p:blipFill>
          <a:blip r:embed="rId2"/>
          <a:stretch>
            <a:fillRect/>
          </a:stretch>
        </p:blipFill>
        <p:spPr>
          <a:xfrm>
            <a:off x="4835332" y="363170"/>
            <a:ext cx="3880072" cy="5851912"/>
          </a:xfrm>
        </p:spPr>
      </p:pic>
      <p:sp>
        <p:nvSpPr>
          <p:cNvPr id="6" name="Текст 5"/>
          <p:cNvSpPr>
            <a:spLocks noGrp="1"/>
          </p:cNvSpPr>
          <p:nvPr>
            <p:ph type="body" sz="half" idx="2"/>
          </p:nvPr>
        </p:nvSpPr>
        <p:spPr>
          <a:xfrm>
            <a:off x="214282" y="214290"/>
            <a:ext cx="4429156" cy="6286543"/>
          </a:xfrm>
        </p:spPr>
        <p:txBody>
          <a:bodyPr>
            <a:normAutofit lnSpcReduction="10000"/>
          </a:bodyPr>
          <a:lstStyle/>
          <a:p>
            <a:pPr algn="just"/>
            <a:r>
              <a:rPr lang="ru-RU" sz="3200" b="1" dirty="0" smtClean="0">
                <a:solidFill>
                  <a:srgbClr val="C00000"/>
                </a:solidFill>
                <a:latin typeface="Times New Roman" pitchFamily="18" charset="0"/>
                <a:cs typeface="Times New Roman" pitchFamily="18" charset="0"/>
              </a:rPr>
              <a:t>«</a:t>
            </a:r>
            <a:r>
              <a:rPr lang="ru-RU" sz="3200" b="1" dirty="0" err="1" smtClean="0">
                <a:solidFill>
                  <a:srgbClr val="C00000"/>
                </a:solidFill>
                <a:latin typeface="Times New Roman" pitchFamily="18" charset="0"/>
                <a:cs typeface="Times New Roman" pitchFamily="18" charset="0"/>
              </a:rPr>
              <a:t>Буюк</a:t>
            </a:r>
            <a:r>
              <a:rPr lang="ru-RU" sz="3200" b="1" dirty="0" smtClean="0">
                <a:solidFill>
                  <a:srgbClr val="C00000"/>
                </a:solidFill>
                <a:latin typeface="Times New Roman" pitchFamily="18" charset="0"/>
                <a:cs typeface="Times New Roman" pitchFamily="18" charset="0"/>
              </a:rPr>
              <a:t> </a:t>
            </a:r>
            <a:r>
              <a:rPr lang="ru-RU" sz="3200" b="1" dirty="0" err="1" smtClean="0">
                <a:solidFill>
                  <a:srgbClr val="C00000"/>
                </a:solidFill>
                <a:latin typeface="Times New Roman" pitchFamily="18" charset="0"/>
                <a:cs typeface="Times New Roman" pitchFamily="18" charset="0"/>
              </a:rPr>
              <a:t>ўйин</a:t>
            </a:r>
            <a:r>
              <a:rPr lang="ru-RU" sz="3200" b="1" dirty="0" smtClean="0">
                <a:solidFill>
                  <a:srgbClr val="C00000"/>
                </a:solidFill>
                <a:latin typeface="Times New Roman" pitchFamily="18" charset="0"/>
                <a:cs typeface="Times New Roman" pitchFamily="18" charset="0"/>
              </a:rPr>
              <a:t>» </a:t>
            </a:r>
            <a:r>
              <a:rPr lang="ru-RU" sz="3200" dirty="0" smtClean="0">
                <a:latin typeface="Times New Roman" pitchFamily="18" charset="0"/>
                <a:cs typeface="Times New Roman" pitchFamily="18" charset="0"/>
              </a:rPr>
              <a:t>(«Гр</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ат</a:t>
            </a:r>
            <a:r>
              <a:rPr lang="ru-RU" sz="3200" dirty="0" smtClean="0">
                <a:latin typeface="Times New Roman" pitchFamily="18" charset="0"/>
                <a:cs typeface="Times New Roman" pitchFamily="18" charset="0"/>
              </a:rPr>
              <a:t> гам</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a:t>
            </a:r>
            <a:r>
              <a:rPr lang="ru-RU" sz="3200" b="1"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конц</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пцияси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халқаро муносабатлар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тарихида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икки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босқич ёки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икки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тўлқиндан иборат</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Конц</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пция</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объ</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кти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Марказий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Осиё</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минтақаси, пр</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дм</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ти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эса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мазкур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минтақадаги сиёсий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жараёнлар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Конц</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пция</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субъ</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ктлари</a:t>
            </a:r>
            <a:r>
              <a:rPr lang="ru-RU"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такчи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хорижий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давлатлар</a:t>
            </a:r>
            <a:r>
              <a:rPr lang="ru-RU" sz="3200" dirty="0" smtClean="0">
                <a:latin typeface="Times New Roman" pitchFamily="18" charset="0"/>
                <a:cs typeface="Times New Roman" pitchFamily="18" charset="0"/>
              </a:rPr>
              <a:t>. </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14282" y="214290"/>
            <a:ext cx="8472518" cy="6357981"/>
          </a:xfrm>
        </p:spPr>
        <p:txBody>
          <a:bodyPr>
            <a:normAutofit/>
          </a:bodyPr>
          <a:lstStyle/>
          <a:p>
            <a:pPr algn="just"/>
            <a:r>
              <a:rPr lang="ru-RU" sz="3200" dirty="0" err="1" smtClean="0">
                <a:latin typeface="Times New Roman" pitchFamily="18" charset="0"/>
                <a:cs typeface="Times New Roman" pitchFamily="18" charset="0"/>
              </a:rPr>
              <a:t>Ам</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рикалик</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Альфр</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д</a:t>
            </a:r>
            <a:r>
              <a:rPr lang="ru-RU" sz="3200" dirty="0" smtClean="0">
                <a:latin typeface="Times New Roman" pitchFamily="18" charset="0"/>
                <a:cs typeface="Times New Roman" pitchFamily="18" charset="0"/>
              </a:rPr>
              <a:t> М</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х</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a:t>
            </a:r>
            <a:r>
              <a:rPr lang="ru-RU" sz="3200" dirty="0" smtClean="0">
                <a:latin typeface="Times New Roman" pitchFamily="18" charset="0"/>
                <a:cs typeface="Times New Roman" pitchFamily="18" charset="0"/>
              </a:rPr>
              <a:t> г</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осиёсат</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оламига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ҳ</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ч </a:t>
            </a:r>
            <a:r>
              <a:rPr lang="ru-RU" sz="3200" dirty="0" err="1" smtClean="0">
                <a:latin typeface="Times New Roman" pitchFamily="18" charset="0"/>
                <a:cs typeface="Times New Roman" pitchFamily="18" charset="0"/>
              </a:rPr>
              <a:t>қандай </a:t>
            </a:r>
            <a:r>
              <a:rPr lang="ru-RU" sz="3200" dirty="0" smtClean="0">
                <a:latin typeface="Times New Roman" pitchFamily="18" charset="0"/>
                <a:cs typeface="Times New Roman" pitchFamily="18" charset="0"/>
              </a:rPr>
              <a:t>г</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осиёсатшунос</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олимларнинг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таъсирисиз</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мустақил равишда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кириб</a:t>
            </a:r>
            <a:r>
              <a:rPr lang="ru-RU" sz="3200" dirty="0" smtClean="0">
                <a:latin typeface="Times New Roman" pitchFamily="18" charset="0"/>
                <a:cs typeface="Times New Roman" pitchFamily="18" charset="0"/>
              </a:rPr>
              <a:t> к</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лган</a:t>
            </a:r>
            <a:r>
              <a:rPr lang="ru-RU" sz="3200" dirty="0" smtClean="0">
                <a:latin typeface="Times New Roman" pitchFamily="18" charset="0"/>
                <a:cs typeface="Times New Roman" pitchFamily="18" charset="0"/>
              </a:rPr>
              <a:t>. У </a:t>
            </a:r>
            <a:r>
              <a:rPr lang="ru-RU" sz="3200" dirty="0" err="1" smtClean="0">
                <a:latin typeface="Times New Roman" pitchFamily="18" charset="0"/>
                <a:cs typeface="Times New Roman" pitchFamily="18" charset="0"/>
              </a:rPr>
              <a:t>Ф.Раттс</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ль, Р.Ч</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лл</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Ф.Науман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ёки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Х.Маккинд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сингари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олим</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эмас</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ҳарбий соҳада ишлаган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Шу</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боис</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асарларида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назарий</a:t>
            </a:r>
            <a:r>
              <a:rPr lang="ru-RU" sz="3200" dirty="0" smtClean="0">
                <a:latin typeface="Times New Roman" pitchFamily="18" charset="0"/>
                <a:cs typeface="Times New Roman" pitchFamily="18" charset="0"/>
              </a:rPr>
              <a:t> "г</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осиёсат</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атамасини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қўлламаган, бироқ унинг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ўртага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ташлаган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мулоҳазалари нафақат услубий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жиҳатдан, </a:t>
            </a:r>
            <a:r>
              <a:rPr lang="ru-RU" sz="3200" dirty="0" smtClean="0">
                <a:latin typeface="Times New Roman" pitchFamily="18" charset="0"/>
                <a:cs typeface="Times New Roman" pitchFamily="18" charset="0"/>
              </a:rPr>
              <a:t>балки </a:t>
            </a:r>
            <a:r>
              <a:rPr lang="ru-RU" sz="3200" dirty="0" err="1" smtClean="0">
                <a:latin typeface="Times New Roman" pitchFamily="18" charset="0"/>
                <a:cs typeface="Times New Roman" pitchFamily="18" charset="0"/>
              </a:rPr>
              <a:t>таҳлилий ёндашуви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якуний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хулосалари</a:t>
            </a:r>
            <a:r>
              <a:rPr lang="ru-RU" sz="3200" dirty="0" smtClean="0">
                <a:latin typeface="Times New Roman" pitchFamily="18" charset="0"/>
                <a:cs typeface="Times New Roman" pitchFamily="18" charset="0"/>
              </a:rPr>
              <a:t> г</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осиёсий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муҳитга тўла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мос</a:t>
            </a:r>
            <a:r>
              <a:rPr lang="ru-RU" sz="3200" dirty="0" smtClean="0">
                <a:latin typeface="Times New Roman" pitchFamily="18" charset="0"/>
                <a:cs typeface="Times New Roman" pitchFamily="18" charset="0"/>
              </a:rPr>
              <a:t> к</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лади</a:t>
            </a:r>
            <a:r>
              <a:rPr lang="ru-RU" sz="3200" dirty="0" smtClean="0">
                <a:latin typeface="Times New Roman" pitchFamily="18" charset="0"/>
                <a:cs typeface="Times New Roman" pitchFamily="18" charset="0"/>
              </a:rPr>
              <a:t>. </a:t>
            </a:r>
          </a:p>
          <a:p>
            <a:endParaRPr lang="ru-RU"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Содержимое 6" descr="images-11.jpeg"/>
          <p:cNvPicPr>
            <a:picLocks noGrp="1" noChangeAspect="1"/>
          </p:cNvPicPr>
          <p:nvPr>
            <p:ph idx="1"/>
          </p:nvPr>
        </p:nvPicPr>
        <p:blipFill>
          <a:blip r:embed="rId2"/>
          <a:stretch>
            <a:fillRect/>
          </a:stretch>
        </p:blipFill>
        <p:spPr>
          <a:xfrm>
            <a:off x="4214810" y="928670"/>
            <a:ext cx="4625484" cy="4714908"/>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
        <p:nvSpPr>
          <p:cNvPr id="6" name="Текст 5"/>
          <p:cNvSpPr>
            <a:spLocks noGrp="1"/>
          </p:cNvSpPr>
          <p:nvPr>
            <p:ph type="body" sz="half" idx="2"/>
          </p:nvPr>
        </p:nvSpPr>
        <p:spPr>
          <a:xfrm>
            <a:off x="214282" y="285728"/>
            <a:ext cx="4429155" cy="6215105"/>
          </a:xfrm>
        </p:spPr>
        <p:txBody>
          <a:bodyPr>
            <a:normAutofit lnSpcReduction="10000"/>
          </a:bodyPr>
          <a:lstStyle/>
          <a:p>
            <a:pPr algn="just"/>
            <a:r>
              <a:rPr lang="ru-RU" dirty="0" smtClean="0">
                <a:latin typeface="Times New Roman" pitchFamily="18" charset="0"/>
                <a:cs typeface="Times New Roman" pitchFamily="18" charset="0"/>
              </a:rPr>
              <a:t>«</a:t>
            </a:r>
            <a:r>
              <a:rPr lang="ru-RU" sz="2800" dirty="0" err="1" smtClean="0">
                <a:latin typeface="Times New Roman" pitchFamily="18" charset="0"/>
                <a:cs typeface="Times New Roman" pitchFamily="18" charset="0"/>
              </a:rPr>
              <a:t>Буюк</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ўйин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конц</a:t>
            </a:r>
            <a:r>
              <a:rPr lang="en-US" sz="2800" dirty="0" smtClean="0">
                <a:latin typeface="Times New Roman" pitchFamily="18" charset="0"/>
                <a:cs typeface="Times New Roman" pitchFamily="18" charset="0"/>
              </a:rPr>
              <a:t>e</a:t>
            </a:r>
            <a:r>
              <a:rPr lang="ru-RU" sz="2800" dirty="0" err="1" smtClean="0">
                <a:latin typeface="Times New Roman" pitchFamily="18" charset="0"/>
                <a:cs typeface="Times New Roman" pitchFamily="18" charset="0"/>
              </a:rPr>
              <a:t>пцияси</a:t>
            </a:r>
            <a:r>
              <a:rPr lang="ru-RU" sz="2800" dirty="0" smtClean="0">
                <a:latin typeface="Times New Roman" pitchFamily="18" charset="0"/>
                <a:cs typeface="Times New Roman" pitchFamily="18" charset="0"/>
              </a:rPr>
              <a:t> XIX </a:t>
            </a:r>
            <a:r>
              <a:rPr lang="ru-RU" sz="2800" dirty="0" err="1" smtClean="0">
                <a:latin typeface="Times New Roman" pitchFamily="18" charset="0"/>
                <a:cs typeface="Times New Roman" pitchFamily="18" charset="0"/>
              </a:rPr>
              <a:t>аср</a:t>
            </a:r>
            <a:r>
              <a:rPr lang="ru-RU"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II</a:t>
            </a:r>
            <a:r>
              <a:rPr lang="ru-RU" sz="2800" dirty="0" smtClean="0">
                <a:latin typeface="Times New Roman" pitchFamily="18" charset="0"/>
                <a:cs typeface="Times New Roman" pitchFamily="18" charset="0"/>
              </a:rPr>
              <a:t>-</a:t>
            </a:r>
            <a:r>
              <a:rPr lang="ru-RU" sz="2800" dirty="0" err="1" smtClean="0">
                <a:latin typeface="Times New Roman" pitchFamily="18" charset="0"/>
                <a:cs typeface="Times New Roman" pitchFamily="18" charset="0"/>
              </a:rPr>
              <a:t>ярми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ва</a:t>
            </a:r>
            <a:r>
              <a:rPr lang="ru-RU" sz="2800" dirty="0" smtClean="0">
                <a:latin typeface="Times New Roman" pitchFamily="18" charset="0"/>
                <a:cs typeface="Times New Roman" pitchFamily="18" charset="0"/>
              </a:rPr>
              <a:t> ХХ </a:t>
            </a:r>
            <a:r>
              <a:rPr lang="ru-RU" sz="2800" dirty="0" err="1" smtClean="0">
                <a:latin typeface="Times New Roman" pitchFamily="18" charset="0"/>
                <a:cs typeface="Times New Roman" pitchFamily="18" charset="0"/>
              </a:rPr>
              <a:t>аср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бошларида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Англиянинг</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Жанубий</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Осиё</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орқали </a:t>
            </a:r>
            <a:r>
              <a:rPr lang="ru-RU" sz="2800" dirty="0" smtClean="0">
                <a:latin typeface="Times New Roman" pitchFamily="18" charset="0"/>
                <a:cs typeface="Times New Roman" pitchFamily="18" charset="0"/>
              </a:rPr>
              <a:t>(</a:t>
            </a:r>
            <a:r>
              <a:rPr lang="ru-RU" sz="2800" dirty="0" err="1" smtClean="0">
                <a:latin typeface="Times New Roman" pitchFamily="18" charset="0"/>
                <a:cs typeface="Times New Roman" pitchFamily="18" charset="0"/>
              </a:rPr>
              <a:t>жанубдан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шимол</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томон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ва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Россиянинг</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шимолдан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Марказий</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Осиё</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минтақасини босиб</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олиш</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учун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олиб</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борган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ҳарбий-дипломатик муносабатлари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асносида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шаклланган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Халқаро муносабатлар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тарихида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Буюк</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ўйин</a:t>
            </a:r>
            <a:r>
              <a:rPr lang="ru-RU" sz="2800" dirty="0" smtClean="0">
                <a:latin typeface="Times New Roman" pitchFamily="18" charset="0"/>
                <a:cs typeface="Times New Roman" pitchFamily="18" charset="0"/>
              </a:rPr>
              <a:t>» кон</a:t>
            </a:r>
            <a:r>
              <a:rPr lang="uz-Cyrl-UZ" sz="2800" dirty="0" smtClean="0">
                <a:latin typeface="Times New Roman" pitchFamily="18" charset="0"/>
                <a:cs typeface="Times New Roman" pitchFamily="18" charset="0"/>
              </a:rPr>
              <a:t>ц</a:t>
            </a:r>
            <a:r>
              <a:rPr lang="en-US" sz="2800" dirty="0" smtClean="0">
                <a:latin typeface="Times New Roman" pitchFamily="18" charset="0"/>
                <a:cs typeface="Times New Roman" pitchFamily="18" charset="0"/>
              </a:rPr>
              <a:t>e</a:t>
            </a:r>
            <a:r>
              <a:rPr lang="ru-RU" sz="2800" dirty="0" err="1" smtClean="0">
                <a:latin typeface="Times New Roman" pitchFamily="18" charset="0"/>
                <a:cs typeface="Times New Roman" pitchFamily="18" charset="0"/>
              </a:rPr>
              <a:t>пциясининг</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биринчи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тўлқини номини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олган</a:t>
            </a:r>
            <a:r>
              <a:rPr lang="ru-RU" sz="2800" dirty="0" smtClean="0">
                <a:latin typeface="Times New Roman" pitchFamily="18" charset="0"/>
                <a:cs typeface="Times New Roman" pitchFamily="18" charset="0"/>
              </a:rPr>
              <a:t>.</a:t>
            </a:r>
          </a:p>
          <a:p>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85720" y="285728"/>
            <a:ext cx="8501122" cy="6215105"/>
          </a:xfrm>
        </p:spPr>
        <p:txBody>
          <a:bodyPr>
            <a:normAutofit lnSpcReduction="10000"/>
          </a:bodyPr>
          <a:lstStyle/>
          <a:p>
            <a:pPr algn="just"/>
            <a:r>
              <a:rPr lang="ru-RU" sz="3200" dirty="0" err="1" smtClean="0">
                <a:latin typeface="Times New Roman" pitchFamily="18" charset="0"/>
                <a:cs typeface="Times New Roman" pitchFamily="18" charset="0"/>
              </a:rPr>
              <a:t>Контс</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птсиянинг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иккинчи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тўлқини </a:t>
            </a:r>
            <a:r>
              <a:rPr lang="ru-RU" sz="3200" dirty="0" smtClean="0">
                <a:latin typeface="Times New Roman" pitchFamily="18" charset="0"/>
                <a:cs typeface="Times New Roman" pitchFamily="18" charset="0"/>
              </a:rPr>
              <a:t>ХХ </a:t>
            </a:r>
            <a:r>
              <a:rPr lang="ru-RU" sz="3200" dirty="0" err="1" smtClean="0">
                <a:latin typeface="Times New Roman" pitchFamily="18" charset="0"/>
                <a:cs typeface="Times New Roman" pitchFamily="18" charset="0"/>
              </a:rPr>
              <a:t>аср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охирида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янги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мустақил давлатлар</a:t>
            </a:r>
            <a:r>
              <a:rPr lang="ru-RU" sz="3200" dirty="0" smtClean="0">
                <a:latin typeface="Times New Roman" pitchFamily="18" charset="0"/>
                <a:cs typeface="Times New Roman" pitchFamily="18" charset="0"/>
              </a:rPr>
              <a:t> – </a:t>
            </a:r>
            <a:r>
              <a:rPr lang="ru-RU" sz="3200" dirty="0" err="1" smtClean="0">
                <a:latin typeface="Times New Roman" pitchFamily="18" charset="0"/>
                <a:cs typeface="Times New Roman" pitchFamily="18" charset="0"/>
              </a:rPr>
              <a:t>Озарбайжон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Тожикистон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Туркманистон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Ўзб</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кистон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Қирғизистон ва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Қозоғистонни ўз</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назоратига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олиш</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истаги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билан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Туркия</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ва</a:t>
            </a:r>
            <a:r>
              <a:rPr lang="ru-RU"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рон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давлатлари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ташаббускорлигида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шаклланди</a:t>
            </a:r>
            <a:r>
              <a:rPr lang="ru-RU" sz="3200" dirty="0" smtClean="0">
                <a:latin typeface="Times New Roman" pitchFamily="18" charset="0"/>
                <a:cs typeface="Times New Roman" pitchFamily="18" charset="0"/>
              </a:rPr>
              <a:t>. К</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йинчалик</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бу</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икки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давлат</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қаторига </a:t>
            </a:r>
            <a:r>
              <a:rPr lang="ru-RU" sz="3200" dirty="0" smtClean="0">
                <a:latin typeface="Times New Roman" pitchFamily="18" charset="0"/>
                <a:cs typeface="Times New Roman" pitchFamily="18" charset="0"/>
              </a:rPr>
              <a:t>АҚШ, </a:t>
            </a:r>
            <a:r>
              <a:rPr lang="ru-RU" sz="3200" dirty="0" err="1" smtClean="0">
                <a:latin typeface="Times New Roman" pitchFamily="18" charset="0"/>
                <a:cs typeface="Times New Roman" pitchFamily="18" charset="0"/>
              </a:rPr>
              <a:t>Покистон</a:t>
            </a:r>
            <a:r>
              <a:rPr lang="ru-RU" sz="3200" dirty="0" smtClean="0">
                <a:latin typeface="Times New Roman" pitchFamily="18" charset="0"/>
                <a:cs typeface="Times New Roman" pitchFamily="18" charset="0"/>
              </a:rPr>
              <a:t>, Россия, </a:t>
            </a:r>
            <a:r>
              <a:rPr lang="ru-RU" sz="3200" dirty="0" err="1" smtClean="0">
                <a:latin typeface="Times New Roman" pitchFamily="18" charset="0"/>
                <a:cs typeface="Times New Roman" pitchFamily="18" charset="0"/>
              </a:rPr>
              <a:t>Хитой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Ҳиндистон ва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бошқа</a:t>
            </a:r>
            <a:r>
              <a:rPr lang="ru-RU"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такчи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давлатлар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ҳам қўшилди.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Баъзан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мутахассислар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ўртасида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конц</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пция</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иккинчи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тўлқини </a:t>
            </a:r>
            <a:r>
              <a:rPr lang="ru-RU" sz="3200" dirty="0" smtClean="0">
                <a:latin typeface="Times New Roman" pitchFamily="18" charset="0"/>
                <a:cs typeface="Times New Roman" pitchFamily="18" charset="0"/>
              </a:rPr>
              <a:t>«Н</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в Гр</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ат</a:t>
            </a:r>
            <a:r>
              <a:rPr lang="ru-RU" sz="3200" dirty="0" smtClean="0">
                <a:latin typeface="Times New Roman" pitchFamily="18" charset="0"/>
                <a:cs typeface="Times New Roman" pitchFamily="18" charset="0"/>
              </a:rPr>
              <a:t> гам</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 -«Янги </a:t>
            </a:r>
            <a:r>
              <a:rPr lang="ru-RU" sz="3200" dirty="0" err="1" smtClean="0">
                <a:latin typeface="Times New Roman" pitchFamily="18" charset="0"/>
                <a:cs typeface="Times New Roman" pitchFamily="18" charset="0"/>
              </a:rPr>
              <a:t>буюк</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ўйин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конц</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пцияси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б </a:t>
            </a:r>
            <a:r>
              <a:rPr lang="ru-RU" sz="3200" dirty="0" err="1" smtClean="0">
                <a:latin typeface="Times New Roman" pitchFamily="18" charset="0"/>
                <a:cs typeface="Times New Roman" pitchFamily="18" charset="0"/>
              </a:rPr>
              <a:t>ҳам қўлланилмоқда</a:t>
            </a:r>
            <a:r>
              <a:rPr lang="ru-RU" sz="3200" dirty="0" smtClean="0">
                <a:latin typeface="Times New Roman" pitchFamily="18" charset="0"/>
                <a:cs typeface="Times New Roman" pitchFamily="18" charset="0"/>
              </a:rPr>
              <a:t>.</a:t>
            </a:r>
          </a:p>
          <a:p>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85720" y="214290"/>
            <a:ext cx="8572560" cy="6286543"/>
          </a:xfrm>
        </p:spPr>
        <p:txBody>
          <a:bodyPr>
            <a:noAutofit/>
          </a:bodyPr>
          <a:lstStyle/>
          <a:p>
            <a:pPr algn="just"/>
            <a:r>
              <a:rPr lang="ru-RU" sz="3200" dirty="0" err="1" smtClean="0">
                <a:latin typeface="Times New Roman" pitchFamily="18" charset="0"/>
                <a:cs typeface="Times New Roman" pitchFamily="18" charset="0"/>
              </a:rPr>
              <a:t>Х.Маккинд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a:t>
            </a:r>
            <a:r>
              <a:rPr lang="ru-RU"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I</a:t>
            </a:r>
            <a:r>
              <a:rPr lang="ru-RU" sz="3200" dirty="0" err="1" smtClean="0">
                <a:latin typeface="Times New Roman" pitchFamily="18" charset="0"/>
                <a:cs typeface="Times New Roman" pitchFamily="18" charset="0"/>
              </a:rPr>
              <a:t>-жаҳон урушидан</a:t>
            </a:r>
            <a:r>
              <a:rPr lang="ru-RU" sz="3200" dirty="0" smtClean="0">
                <a:latin typeface="Times New Roman" pitchFamily="18" charset="0"/>
                <a:cs typeface="Times New Roman" pitchFamily="18" charset="0"/>
              </a:rPr>
              <a:t> к</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йин</a:t>
            </a:r>
            <a:r>
              <a:rPr lang="ru-RU" sz="3200" dirty="0" smtClean="0">
                <a:latin typeface="Times New Roman" pitchFamily="18" charset="0"/>
                <a:cs typeface="Times New Roman" pitchFamily="18" charset="0"/>
              </a:rPr>
              <a:t> 1919 </a:t>
            </a:r>
            <a:r>
              <a:rPr lang="ru-RU" sz="3200" dirty="0" err="1" smtClean="0">
                <a:latin typeface="Times New Roman" pitchFamily="18" charset="0"/>
                <a:cs typeface="Times New Roman" pitchFamily="18" charset="0"/>
              </a:rPr>
              <a:t>йил</a:t>
            </a:r>
            <a:r>
              <a:rPr lang="ru-RU" sz="3200" dirty="0" smtClean="0">
                <a:latin typeface="Times New Roman" pitchFamily="18" charset="0"/>
                <a:cs typeface="Times New Roman" pitchFamily="18" charset="0"/>
              </a:rPr>
              <a:t> </a:t>
            </a:r>
            <a:r>
              <a:rPr lang="uz-Cyrl-UZ" sz="3200" dirty="0" smtClean="0">
                <a:latin typeface="Times New Roman" pitchFamily="18" charset="0"/>
                <a:cs typeface="Times New Roman" pitchFamily="18" charset="0"/>
              </a:rPr>
              <a:t>э</a:t>
            </a:r>
            <a:r>
              <a:rPr lang="ru-RU" sz="3200" dirty="0" err="1" smtClean="0">
                <a:latin typeface="Times New Roman" pitchFamily="18" charset="0"/>
                <a:cs typeface="Times New Roman" pitchFamily="18" charset="0"/>
              </a:rPr>
              <a:t>ълон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қилган иккинчи</a:t>
            </a:r>
            <a:r>
              <a:rPr lang="ru-RU" sz="3200" dirty="0" smtClean="0">
                <a:latin typeface="Times New Roman" pitchFamily="18" charset="0"/>
                <a:cs typeface="Times New Roman" pitchFamily="18" charset="0"/>
              </a:rPr>
              <a:t> </a:t>
            </a:r>
            <a:r>
              <a:rPr lang="uz-Cyrl-UZ" sz="3200" dirty="0" smtClean="0">
                <a:latin typeface="Times New Roman" pitchFamily="18" charset="0"/>
                <a:cs typeface="Times New Roman" pitchFamily="18" charset="0"/>
              </a:rPr>
              <a:t>э</a:t>
            </a:r>
            <a:r>
              <a:rPr lang="ru-RU" sz="3200" dirty="0" err="1" smtClean="0">
                <a:latin typeface="Times New Roman" pitchFamily="18" charset="0"/>
                <a:cs typeface="Times New Roman" pitchFamily="18" charset="0"/>
              </a:rPr>
              <a:t>сс</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си («Д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мократик</a:t>
            </a:r>
            <a:r>
              <a:rPr lang="ru-RU" sz="3200" dirty="0" smtClean="0">
                <a:latin typeface="Times New Roman" pitchFamily="18" charset="0"/>
                <a:cs typeface="Times New Roman" pitchFamily="18" charset="0"/>
              </a:rPr>
              <a:t> ид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аллар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р</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аллик</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билан</a:t>
            </a:r>
            <a:r>
              <a:rPr lang="ru-RU" sz="3200" dirty="0" smtClean="0">
                <a:latin typeface="Times New Roman" pitchFamily="18" charset="0"/>
                <a:cs typeface="Times New Roman" pitchFamily="18" charset="0"/>
              </a:rPr>
              <a:t> г</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осиёсий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қарашларини янада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такомиллаштиради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Иккинчи</a:t>
            </a:r>
            <a:r>
              <a:rPr lang="ru-RU" sz="3200" dirty="0" smtClean="0">
                <a:latin typeface="Times New Roman" pitchFamily="18" charset="0"/>
                <a:cs typeface="Times New Roman" pitchFamily="18" charset="0"/>
              </a:rPr>
              <a:t> </a:t>
            </a:r>
            <a:r>
              <a:rPr lang="uz-Cyrl-UZ" sz="3200" dirty="0" smtClean="0">
                <a:latin typeface="Times New Roman" pitchFamily="18" charset="0"/>
                <a:cs typeface="Times New Roman" pitchFamily="18" charset="0"/>
              </a:rPr>
              <a:t>э</a:t>
            </a:r>
            <a:r>
              <a:rPr lang="ru-RU" sz="3200" dirty="0" err="1" smtClean="0">
                <a:latin typeface="Times New Roman" pitchFamily="18" charset="0"/>
                <a:cs typeface="Times New Roman" pitchFamily="18" charset="0"/>
              </a:rPr>
              <a:t>сс</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да </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вропа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Осиё</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ва</a:t>
            </a:r>
            <a:r>
              <a:rPr lang="ru-RU" sz="3200" dirty="0" smtClean="0">
                <a:latin typeface="Times New Roman" pitchFamily="18" charset="0"/>
                <a:cs typeface="Times New Roman" pitchFamily="18" charset="0"/>
              </a:rPr>
              <a:t> Африка </a:t>
            </a:r>
            <a:r>
              <a:rPr lang="ru-RU" sz="3200" dirty="0" err="1" smtClean="0">
                <a:latin typeface="Times New Roman" pitchFamily="18" charset="0"/>
                <a:cs typeface="Times New Roman" pitchFamily="18" charset="0"/>
              </a:rPr>
              <a:t>минтақаларини </a:t>
            </a:r>
            <a:r>
              <a:rPr lang="ru-RU" sz="3200" dirty="0" smtClean="0">
                <a:latin typeface="Times New Roman" pitchFamily="18" charset="0"/>
                <a:cs typeface="Times New Roman" pitchFamily="18" charset="0"/>
              </a:rPr>
              <a:t>"</a:t>
            </a:r>
            <a:r>
              <a:rPr lang="ru-RU" sz="3200" dirty="0" err="1" smtClean="0">
                <a:latin typeface="Times New Roman" pitchFamily="18" charset="0"/>
                <a:cs typeface="Times New Roman" pitchFamily="18" charset="0"/>
              </a:rPr>
              <a:t>жаҳон ороли</a:t>
            </a:r>
            <a:r>
              <a:rPr lang="ru-RU"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вросиёнинг</a:t>
            </a:r>
            <a:r>
              <a:rPr lang="ru-RU" sz="3200" dirty="0" smtClean="0">
                <a:latin typeface="Times New Roman" pitchFamily="18" charset="0"/>
                <a:cs typeface="Times New Roman" pitchFamily="18" charset="0"/>
              </a:rPr>
              <a:t> Х</a:t>
            </a:r>
            <a:r>
              <a:rPr lang="en-US" sz="3200" dirty="0" smtClean="0">
                <a:latin typeface="Times New Roman" pitchFamily="18" charset="0"/>
                <a:cs typeface="Times New Roman" pitchFamily="18" charset="0"/>
              </a:rPr>
              <a:t>VI</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асрдан</a:t>
            </a:r>
            <a:r>
              <a:rPr lang="ru-RU" sz="3200" dirty="0" smtClean="0">
                <a:latin typeface="Times New Roman" pitchFamily="18" charset="0"/>
                <a:cs typeface="Times New Roman" pitchFamily="18" charset="0"/>
              </a:rPr>
              <a:t> б</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ри</a:t>
            </a:r>
            <a:r>
              <a:rPr lang="ru-RU"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вропаликлар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назоратида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бўлган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қирғоқбўйи ҳудудларига нисбатан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"жаҳон оролининг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бурунлари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дэган</a:t>
            </a:r>
            <a:r>
              <a:rPr lang="ru-RU" sz="3200" dirty="0" smtClean="0">
                <a:latin typeface="Times New Roman" pitchFamily="18" charset="0"/>
                <a:cs typeface="Times New Roman" pitchFamily="18" charset="0"/>
              </a:rPr>
              <a:t> г</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ографик</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атамаларни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қўллаган.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Шу</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билан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биргаликда</a:t>
            </a:r>
            <a:r>
              <a:rPr lang="ru-RU"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вросиёнинг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маркази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атамаси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ўрнига</a:t>
            </a:r>
            <a:r>
              <a:rPr lang="ru-RU" sz="3200" dirty="0" smtClean="0">
                <a:latin typeface="Times New Roman" pitchFamily="18" charset="0"/>
                <a:cs typeface="Times New Roman" pitchFamily="18" charset="0"/>
              </a:rPr>
              <a:t> у "Ҳ</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артланд</a:t>
            </a:r>
            <a:r>
              <a:rPr lang="ru-RU" sz="3200" dirty="0" smtClean="0">
                <a:latin typeface="Times New Roman" pitchFamily="18" charset="0"/>
                <a:cs typeface="Times New Roman" pitchFamily="18" charset="0"/>
              </a:rPr>
              <a:t>"-"</a:t>
            </a:r>
            <a:r>
              <a:rPr lang="ru-RU" sz="3200" dirty="0" err="1" smtClean="0">
                <a:latin typeface="Times New Roman" pitchFamily="18" charset="0"/>
                <a:cs typeface="Times New Roman" pitchFamily="18" charset="0"/>
              </a:rPr>
              <a:t>Асосий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ўлка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тушунчасини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илгари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сурган</a:t>
            </a:r>
            <a:r>
              <a:rPr lang="ru-RU" sz="3200" dirty="0" smtClean="0">
                <a:latin typeface="Times New Roman" pitchFamily="18" charset="0"/>
                <a:cs typeface="Times New Roman" pitchFamily="18" charset="0"/>
              </a:rPr>
              <a:t>.</a:t>
            </a:r>
            <a:endParaRPr lang="ru-RU" sz="3200"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357158" y="285728"/>
            <a:ext cx="8429684" cy="6286543"/>
          </a:xfrm>
        </p:spPr>
        <p:txBody>
          <a:bodyPr>
            <a:normAutofit lnSpcReduction="10000"/>
          </a:bodyPr>
          <a:lstStyle/>
          <a:p>
            <a:pPr algn="just"/>
            <a:r>
              <a:rPr lang="ru-RU" sz="3200" dirty="0" err="1" smtClean="0">
                <a:latin typeface="Times New Roman" pitchFamily="18" charset="0"/>
                <a:cs typeface="Times New Roman" pitchFamily="18" charset="0"/>
              </a:rPr>
              <a:t>Шу</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ўринда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айтиш</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жоизки</a:t>
            </a:r>
            <a:r>
              <a:rPr lang="ru-RU" sz="3200" dirty="0" smtClean="0">
                <a:latin typeface="Times New Roman" pitchFamily="18" charset="0"/>
                <a:cs typeface="Times New Roman" pitchFamily="18" charset="0"/>
              </a:rPr>
              <a:t>, </a:t>
            </a:r>
            <a:r>
              <a:rPr lang="ru-RU" sz="3200" dirty="0" smtClean="0">
                <a:solidFill>
                  <a:srgbClr val="FF0000"/>
                </a:solidFill>
                <a:latin typeface="Times New Roman" pitchFamily="18" charset="0"/>
                <a:cs typeface="Times New Roman" pitchFamily="18" charset="0"/>
              </a:rPr>
              <a:t>"Ҳ</a:t>
            </a:r>
            <a:r>
              <a:rPr lang="en-US" sz="3200" dirty="0" smtClean="0">
                <a:solidFill>
                  <a:srgbClr val="FF0000"/>
                </a:solidFill>
                <a:latin typeface="Times New Roman" pitchFamily="18" charset="0"/>
                <a:cs typeface="Times New Roman" pitchFamily="18" charset="0"/>
              </a:rPr>
              <a:t>e</a:t>
            </a:r>
            <a:r>
              <a:rPr lang="ru-RU" sz="3200" dirty="0" err="1" smtClean="0">
                <a:solidFill>
                  <a:srgbClr val="FF0000"/>
                </a:solidFill>
                <a:latin typeface="Times New Roman" pitchFamily="18" charset="0"/>
                <a:cs typeface="Times New Roman" pitchFamily="18" charset="0"/>
              </a:rPr>
              <a:t>артланд</a:t>
            </a:r>
            <a:r>
              <a:rPr lang="ru-RU" sz="3200" dirty="0" smtClean="0">
                <a:solidFill>
                  <a:srgbClr val="FF0000"/>
                </a:solidFill>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назарияси</a:t>
            </a:r>
            <a:r>
              <a:rPr lang="ru-RU" sz="3200" dirty="0" smtClean="0">
                <a:latin typeface="Times New Roman" pitchFamily="18" charset="0"/>
                <a:cs typeface="Times New Roman" pitchFamily="18" charset="0"/>
              </a:rPr>
              <a:t> 1904 </a:t>
            </a:r>
            <a:r>
              <a:rPr lang="ru-RU" sz="3200" dirty="0" err="1" smtClean="0">
                <a:latin typeface="Times New Roman" pitchFamily="18" charset="0"/>
                <a:cs typeface="Times New Roman" pitchFamily="18" charset="0"/>
              </a:rPr>
              <a:t>йил</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Х.Маккинд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томонидан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Тарихнинг</a:t>
            </a:r>
            <a:r>
              <a:rPr lang="ru-RU" sz="3200" dirty="0" smtClean="0">
                <a:latin typeface="Times New Roman" pitchFamily="18" charset="0"/>
                <a:cs typeface="Times New Roman" pitchFamily="18" charset="0"/>
              </a:rPr>
              <a:t> г</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ографик</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ўзаги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асарида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ишлаб</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чиқилган.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Бироқ олим</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бу</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асарида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хартл</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a:t>
            </a:r>
            <a:r>
              <a:rPr lang="ru-RU" sz="3200" dirty="0" smtClean="0">
                <a:latin typeface="Times New Roman" pitchFamily="18" charset="0"/>
                <a:cs typeface="Times New Roman" pitchFamily="18" charset="0"/>
              </a:rPr>
              <a:t>д»</a:t>
            </a:r>
            <a:r>
              <a:rPr lang="ru-RU" sz="3200" dirty="0" err="1" smtClean="0">
                <a:latin typeface="Times New Roman" pitchFamily="18" charset="0"/>
                <a:cs typeface="Times New Roman" pitchFamily="18" charset="0"/>
              </a:rPr>
              <a:t> атамасин</a:t>
            </a:r>
            <a:r>
              <a:rPr lang="ru-RU" sz="3200" dirty="0" smtClean="0">
                <a:latin typeface="Times New Roman" pitchFamily="18" charset="0"/>
                <a:cs typeface="Times New Roman" pitchFamily="18" charset="0"/>
              </a:rPr>
              <a:t>и</a:t>
            </a:r>
            <a:r>
              <a:rPr lang="ru-RU" sz="3200" dirty="0" err="1" smtClean="0">
                <a:latin typeface="Times New Roman" pitchFamily="18" charset="0"/>
                <a:cs typeface="Times New Roman" pitchFamily="18" charset="0"/>
              </a:rPr>
              <a:t> қўлламаган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«Хартл</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a:t>
            </a:r>
            <a:r>
              <a:rPr lang="ru-RU" sz="3200" dirty="0" smtClean="0">
                <a:latin typeface="Times New Roman" pitchFamily="18" charset="0"/>
                <a:cs typeface="Times New Roman" pitchFamily="18" charset="0"/>
              </a:rPr>
              <a:t>д»</a:t>
            </a:r>
            <a:r>
              <a:rPr lang="ru-RU" sz="3200" dirty="0" err="1" smtClean="0">
                <a:latin typeface="Times New Roman" pitchFamily="18" charset="0"/>
                <a:cs typeface="Times New Roman" pitchFamily="18" charset="0"/>
              </a:rPr>
              <a:t> атамас</a:t>
            </a:r>
            <a:r>
              <a:rPr lang="ru-RU" sz="3200" dirty="0" smtClean="0">
                <a:latin typeface="Times New Roman" pitchFamily="18" charset="0"/>
                <a:cs typeface="Times New Roman" pitchFamily="18" charset="0"/>
              </a:rPr>
              <a:t>и 1915</a:t>
            </a:r>
            <a:r>
              <a:rPr lang="ru-RU" sz="3200" dirty="0" err="1" smtClean="0">
                <a:latin typeface="Times New Roman" pitchFamily="18" charset="0"/>
                <a:cs typeface="Times New Roman" pitchFamily="18" charset="0"/>
              </a:rPr>
              <a:t> йи</a:t>
            </a:r>
            <a:r>
              <a:rPr lang="ru-RU" sz="3200" dirty="0" smtClean="0">
                <a:latin typeface="Times New Roman" pitchFamily="18" charset="0"/>
                <a:cs typeface="Times New Roman" pitchFamily="18" charset="0"/>
              </a:rPr>
              <a:t>л</a:t>
            </a:r>
            <a:r>
              <a:rPr lang="ru-RU" sz="3200" dirty="0" err="1" smtClean="0">
                <a:latin typeface="Times New Roman" pitchFamily="18" charset="0"/>
                <a:cs typeface="Times New Roman" pitchFamily="18" charset="0"/>
              </a:rPr>
              <a:t> ингли</a:t>
            </a:r>
            <a:r>
              <a:rPr lang="ru-RU" sz="3200" dirty="0" smtClean="0">
                <a:latin typeface="Times New Roman" pitchFamily="18" charset="0"/>
                <a:cs typeface="Times New Roman" pitchFamily="18" charset="0"/>
              </a:rPr>
              <a:t>з</a:t>
            </a:r>
            <a:r>
              <a:rPr lang="ru-RU" sz="3200" dirty="0" err="1" smtClean="0">
                <a:latin typeface="Times New Roman" pitchFamily="18" charset="0"/>
                <a:cs typeface="Times New Roman" pitchFamily="18" charset="0"/>
              </a:rPr>
              <a:t> г</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ографи</a:t>
            </a:r>
            <a:r>
              <a:rPr lang="ru-RU" sz="3200" dirty="0" err="1" smtClean="0">
                <a:latin typeface="Times New Roman" pitchFamily="18" charset="0"/>
                <a:cs typeface="Times New Roman" pitchFamily="18" charset="0"/>
              </a:rPr>
              <a:t> Ж.Ф</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йгрив</a:t>
            </a:r>
            <a:r>
              <a:rPr lang="ru-RU" sz="3200" dirty="0" err="1" smtClean="0">
                <a:latin typeface="Times New Roman" pitchFamily="18" charset="0"/>
                <a:cs typeface="Times New Roman" pitchFamily="18" charset="0"/>
              </a:rPr>
              <a:t> томонида</a:t>
            </a:r>
            <a:r>
              <a:rPr lang="ru-RU" sz="3200" dirty="0" smtClean="0">
                <a:latin typeface="Times New Roman" pitchFamily="18" charset="0"/>
                <a:cs typeface="Times New Roman" pitchFamily="18" charset="0"/>
              </a:rPr>
              <a:t>н</a:t>
            </a:r>
            <a:r>
              <a:rPr lang="ru-RU" sz="3200" dirty="0" err="1" smtClean="0">
                <a:latin typeface="Times New Roman" pitchFamily="18" charset="0"/>
                <a:cs typeface="Times New Roman" pitchFamily="18" charset="0"/>
              </a:rPr>
              <a:t> илми</a:t>
            </a:r>
            <a:r>
              <a:rPr lang="ru-RU" sz="3200" dirty="0" smtClean="0">
                <a:latin typeface="Times New Roman" pitchFamily="18" charset="0"/>
                <a:cs typeface="Times New Roman" pitchFamily="18" charset="0"/>
              </a:rPr>
              <a:t>й</a:t>
            </a:r>
            <a:r>
              <a:rPr lang="ru-RU" sz="3200" dirty="0" err="1" smtClean="0">
                <a:latin typeface="Times New Roman" pitchFamily="18" charset="0"/>
                <a:cs typeface="Times New Roman" pitchFamily="18" charset="0"/>
              </a:rPr>
              <a:t> доираг</a:t>
            </a:r>
            <a:r>
              <a:rPr lang="ru-RU" sz="3200" dirty="0" smtClean="0">
                <a:latin typeface="Times New Roman" pitchFamily="18" charset="0"/>
                <a:cs typeface="Times New Roman" pitchFamily="18" charset="0"/>
              </a:rPr>
              <a:t>а</a:t>
            </a:r>
            <a:r>
              <a:rPr lang="ru-RU" sz="3200" dirty="0" err="1" smtClean="0">
                <a:latin typeface="Times New Roman" pitchFamily="18" charset="0"/>
                <a:cs typeface="Times New Roman" pitchFamily="18" charset="0"/>
              </a:rPr>
              <a:t> киритилга</a:t>
            </a:r>
            <a:r>
              <a:rPr lang="ru-RU" sz="3200" dirty="0" smtClean="0">
                <a:latin typeface="Times New Roman" pitchFamily="18" charset="0"/>
                <a:cs typeface="Times New Roman" pitchFamily="18" charset="0"/>
              </a:rPr>
              <a:t>н.</a:t>
            </a:r>
            <a:r>
              <a:rPr lang="ru-RU" sz="3200" dirty="0" err="1" smtClean="0">
                <a:latin typeface="Times New Roman" pitchFamily="18" charset="0"/>
                <a:cs typeface="Times New Roman" pitchFamily="18" charset="0"/>
              </a:rPr>
              <a:t> Х.Маккинд</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р</a:t>
            </a:r>
            <a:r>
              <a:rPr lang="ru-RU" sz="3200" dirty="0" err="1" smtClean="0">
                <a:latin typeface="Times New Roman" pitchFamily="18" charset="0"/>
                <a:cs typeface="Times New Roman" pitchFamily="18" charset="0"/>
              </a:rPr>
              <a:t> асарларин</a:t>
            </a:r>
            <a:r>
              <a:rPr lang="ru-RU" sz="3200" dirty="0" smtClean="0">
                <a:latin typeface="Times New Roman" pitchFamily="18" charset="0"/>
                <a:cs typeface="Times New Roman" pitchFamily="18" charset="0"/>
              </a:rPr>
              <a:t>и</a:t>
            </a:r>
            <a:r>
              <a:rPr lang="ru-RU" sz="3200" dirty="0" err="1" smtClean="0">
                <a:latin typeface="Times New Roman" pitchFamily="18" charset="0"/>
                <a:cs typeface="Times New Roman" pitchFamily="18" charset="0"/>
              </a:rPr>
              <a:t> ўргани</a:t>
            </a:r>
            <a:r>
              <a:rPr lang="ru-RU" sz="3200" dirty="0" smtClean="0">
                <a:latin typeface="Times New Roman" pitchFamily="18" charset="0"/>
                <a:cs typeface="Times New Roman" pitchFamily="18" charset="0"/>
              </a:rPr>
              <a:t>ш</a:t>
            </a:r>
            <a:r>
              <a:rPr lang="ru-RU" sz="3200" dirty="0" err="1" smtClean="0">
                <a:latin typeface="Times New Roman" pitchFamily="18" charset="0"/>
                <a:cs typeface="Times New Roman" pitchFamily="18" charset="0"/>
              </a:rPr>
              <a:t> асносид</a:t>
            </a:r>
            <a:r>
              <a:rPr lang="ru-RU" sz="3200" dirty="0" smtClean="0">
                <a:latin typeface="Times New Roman" pitchFamily="18" charset="0"/>
                <a:cs typeface="Times New Roman" pitchFamily="18" charset="0"/>
              </a:rPr>
              <a:t>а</a:t>
            </a:r>
            <a:r>
              <a:rPr lang="ru-RU" sz="3200" dirty="0" err="1" smtClean="0">
                <a:latin typeface="Times New Roman" pitchFamily="18" charset="0"/>
                <a:cs typeface="Times New Roman" pitchFamily="18" charset="0"/>
              </a:rPr>
              <a:t> Дж.Ф</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йгривд</a:t>
            </a:r>
            <a:r>
              <a:rPr lang="ru-RU" sz="3200" dirty="0" smtClean="0">
                <a:latin typeface="Times New Roman" pitchFamily="18" charset="0"/>
                <a:cs typeface="Times New Roman" pitchFamily="18" charset="0"/>
              </a:rPr>
              <a:t>а</a:t>
            </a:r>
            <a:r>
              <a:rPr lang="ru-RU" sz="3200" dirty="0" err="1" smtClean="0">
                <a:latin typeface="Times New Roman" pitchFamily="18" charset="0"/>
                <a:cs typeface="Times New Roman" pitchFamily="18" charset="0"/>
              </a:rPr>
              <a:t> айна</a:t>
            </a:r>
            <a:r>
              <a:rPr lang="ru-RU" sz="3200" dirty="0" smtClean="0">
                <a:latin typeface="Times New Roman" pitchFamily="18" charset="0"/>
                <a:cs typeface="Times New Roman" pitchFamily="18" charset="0"/>
              </a:rPr>
              <a:t>н</a:t>
            </a:r>
            <a:r>
              <a:rPr lang="ru-RU" sz="3200" dirty="0" err="1" smtClean="0">
                <a:latin typeface="Times New Roman" pitchFamily="18" charset="0"/>
                <a:cs typeface="Times New Roman" pitchFamily="18" charset="0"/>
              </a:rPr>
              <a:t> шунда</a:t>
            </a:r>
            <a:r>
              <a:rPr lang="ru-RU" sz="3200" dirty="0" smtClean="0">
                <a:latin typeface="Times New Roman" pitchFamily="18" charset="0"/>
                <a:cs typeface="Times New Roman" pitchFamily="18" charset="0"/>
              </a:rPr>
              <a:t>й</a:t>
            </a:r>
            <a:r>
              <a:rPr lang="ru-RU" sz="3200" dirty="0" err="1" smtClean="0">
                <a:latin typeface="Times New Roman" pitchFamily="18" charset="0"/>
                <a:cs typeface="Times New Roman" pitchFamily="18" charset="0"/>
              </a:rPr>
              <a:t> ғоя туғилган</a:t>
            </a:r>
            <a:r>
              <a:rPr lang="ru-RU" sz="3200" dirty="0" smtClean="0">
                <a:latin typeface="Times New Roman" pitchFamily="18" charset="0"/>
                <a:cs typeface="Times New Roman" pitchFamily="18" charset="0"/>
              </a:rPr>
              <a:t>.</a:t>
            </a:r>
            <a:r>
              <a:rPr lang="ru-RU" sz="3200" dirty="0" err="1" smtClean="0">
                <a:latin typeface="Times New Roman" pitchFamily="18" charset="0"/>
                <a:cs typeface="Times New Roman" pitchFamily="18" charset="0"/>
              </a:rPr>
              <a:t> Б</a:t>
            </a:r>
            <a:r>
              <a:rPr lang="ru-RU" sz="3200" dirty="0" smtClean="0">
                <a:latin typeface="Times New Roman" pitchFamily="18" charset="0"/>
                <a:cs typeface="Times New Roman" pitchFamily="18" charset="0"/>
              </a:rPr>
              <a:t>у</a:t>
            </a:r>
            <a:r>
              <a:rPr lang="ru-RU" sz="3200" dirty="0" err="1" smtClean="0">
                <a:latin typeface="Times New Roman" pitchFamily="18" charset="0"/>
                <a:cs typeface="Times New Roman" pitchFamily="18" charset="0"/>
              </a:rPr>
              <a:t> эс</a:t>
            </a:r>
            <a:r>
              <a:rPr lang="ru-RU" sz="3200" dirty="0" smtClean="0">
                <a:latin typeface="Times New Roman" pitchFamily="18" charset="0"/>
                <a:cs typeface="Times New Roman" pitchFamily="18" charset="0"/>
              </a:rPr>
              <a:t>а</a:t>
            </a:r>
            <a:r>
              <a:rPr lang="ru-RU" sz="3200" dirty="0" err="1" smtClean="0">
                <a:latin typeface="Times New Roman" pitchFamily="18" charset="0"/>
                <a:cs typeface="Times New Roman" pitchFamily="18" charset="0"/>
              </a:rPr>
              <a:t> юқорида айтганимизд</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к,</a:t>
            </a:r>
            <a:r>
              <a:rPr lang="ru-RU" sz="3200" dirty="0" err="1" smtClean="0">
                <a:latin typeface="Times New Roman" pitchFamily="18" charset="0"/>
                <a:cs typeface="Times New Roman" pitchFamily="18" charset="0"/>
              </a:rPr>
              <a:t> Х.Маккинд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рнинг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иккинчи</a:t>
            </a:r>
            <a:r>
              <a:rPr lang="ru-RU" sz="3200" dirty="0" smtClean="0">
                <a:latin typeface="Times New Roman" pitchFamily="18" charset="0"/>
                <a:cs typeface="Times New Roman" pitchFamily="18" charset="0"/>
              </a:rPr>
              <a:t> </a:t>
            </a:r>
            <a:r>
              <a:rPr lang="uz-Cyrl-UZ" sz="3200" dirty="0" smtClean="0">
                <a:latin typeface="Times New Roman" pitchFamily="18" charset="0"/>
                <a:cs typeface="Times New Roman" pitchFamily="18" charset="0"/>
              </a:rPr>
              <a:t>э</a:t>
            </a:r>
            <a:r>
              <a:rPr lang="ru-RU" sz="3200" dirty="0" err="1" smtClean="0">
                <a:latin typeface="Times New Roman" pitchFamily="18" charset="0"/>
                <a:cs typeface="Times New Roman" pitchFamily="18" charset="0"/>
              </a:rPr>
              <a:t>сс</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сида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ўз</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ифодасини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топган</a:t>
            </a:r>
            <a:r>
              <a:rPr lang="ru-RU" sz="3200" dirty="0" smtClean="0">
                <a:latin typeface="Times New Roman" pitchFamily="18" charset="0"/>
                <a:cs typeface="Times New Roman" pitchFamily="18" charset="0"/>
              </a:rPr>
              <a:t>.</a:t>
            </a:r>
          </a:p>
          <a:p>
            <a:endParaRPr lang="ru-RU"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85720" y="285728"/>
            <a:ext cx="8429684" cy="6215105"/>
          </a:xfrm>
        </p:spPr>
        <p:txBody>
          <a:bodyPr>
            <a:normAutofit fontScale="92500" lnSpcReduction="10000"/>
          </a:bodyPr>
          <a:lstStyle/>
          <a:p>
            <a:pPr algn="just"/>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Асосий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ўлка</a:t>
            </a:r>
            <a:r>
              <a:rPr lang="ru-RU" dirty="0" smtClean="0">
                <a:latin typeface="Times New Roman" pitchFamily="18" charset="0"/>
                <a:cs typeface="Times New Roman" pitchFamily="18" charset="0"/>
              </a:rPr>
              <a:t>" 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ографик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жиҳатдан жуда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катта</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нглик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бўлиб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Шимолий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Мўз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анидан</a:t>
            </a:r>
            <a:r>
              <a:rPr lang="ru-RU" dirty="0" smtClean="0">
                <a:latin typeface="Times New Roman" pitchFamily="18" charset="0"/>
                <a:cs typeface="Times New Roman" pitchFamily="18" charset="0"/>
              </a:rPr>
              <a:t> то </a:t>
            </a:r>
            <a:r>
              <a:rPr lang="ru-RU" dirty="0" err="1" smtClean="0">
                <a:latin typeface="Times New Roman" pitchFamily="18" charset="0"/>
                <a:cs typeface="Times New Roman" pitchFamily="18" charset="0"/>
              </a:rPr>
              <a:t>Осиёга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йўналган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ҳудудларни</a:t>
            </a:r>
            <a:r>
              <a:rPr lang="ru-RU" dirty="0" smtClean="0">
                <a:latin typeface="Times New Roman" pitchFamily="18" charset="0"/>
                <a:cs typeface="Times New Roman" pitchFamily="18" charset="0"/>
              </a:rPr>
              <a:t>, 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рмания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бутун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ғарбий 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Шимолий</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вропадан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шарққа Тинч</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анигача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ўзанган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маконни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қамраб олади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Бундан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ташқари, олим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янги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ёндашув</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Адриатикадан</a:t>
            </a:r>
            <a:r>
              <a:rPr lang="ru-RU" dirty="0" smtClean="0">
                <a:latin typeface="Times New Roman" pitchFamily="18" charset="0"/>
                <a:cs typeface="Times New Roman" pitchFamily="18" charset="0"/>
              </a:rPr>
              <a:t> (В</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тсиядан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шарқда</a:t>
            </a:r>
            <a:r>
              <a:rPr lang="ru-RU" dirty="0" smtClean="0">
                <a:latin typeface="Times New Roman" pitchFamily="18" charset="0"/>
                <a:cs typeface="Times New Roman" pitchFamily="18" charset="0"/>
              </a:rPr>
              <a:t>) то </a:t>
            </a:r>
            <a:r>
              <a:rPr lang="ru-RU" dirty="0" err="1" smtClean="0">
                <a:latin typeface="Times New Roman" pitchFamily="18" charset="0"/>
                <a:cs typeface="Times New Roman" pitchFamily="18" charset="0"/>
              </a:rPr>
              <a:t>Шимолий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(шарқий Нид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рландия</a:t>
            </a:r>
            <a:r>
              <a:rPr lang="ru-RU" dirty="0" smtClean="0">
                <a:latin typeface="Times New Roman" pitchFamily="18" charset="0"/>
                <a:cs typeface="Times New Roman" pitchFamily="18" charset="0"/>
              </a:rPr>
              <a:t>)га в</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ртикал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чизма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тортиб</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вропани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иккига</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Хартл</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Каусл</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(қирғоқбўйи</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рлари</a:t>
            </a:r>
            <a:r>
              <a:rPr lang="ru-RU" dirty="0" smtClean="0">
                <a:latin typeface="Times New Roman" pitchFamily="18" charset="0"/>
                <a:cs typeface="Times New Roman" pitchFamily="18" charset="0"/>
              </a:rPr>
              <a:t>)га </a:t>
            </a:r>
            <a:r>
              <a:rPr lang="ru-RU" dirty="0" err="1" smtClean="0">
                <a:latin typeface="Times New Roman" pitchFamily="18" charset="0"/>
                <a:cs typeface="Times New Roman" pitchFamily="18" charset="0"/>
              </a:rPr>
              <a:t>бўлади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Шарқий</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вропа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эса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икки</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нглик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ўртасида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нобарқарор ҳудуд сифатида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намоён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бўлади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Бундан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фойдаланган</a:t>
            </a:r>
            <a:r>
              <a:rPr lang="ru-RU" dirty="0" smtClean="0">
                <a:latin typeface="Times New Roman" pitchFamily="18" charset="0"/>
                <a:cs typeface="Times New Roman" pitchFamily="18" charset="0"/>
              </a:rPr>
              <a:t> 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рмания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эса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славянларни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ўзига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бўйсиндиришга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интилади</a:t>
            </a:r>
            <a:r>
              <a:rPr lang="ru-RU" dirty="0" smtClean="0">
                <a:latin typeface="Times New Roman" pitchFamily="18" charset="0"/>
                <a:cs typeface="Times New Roman" pitchFamily="18" charset="0"/>
              </a:rPr>
              <a:t> (В</a:t>
            </a:r>
            <a:r>
              <a:rPr lang="en-US" dirty="0" smtClean="0">
                <a:latin typeface="Times New Roman" pitchFamily="18" charset="0"/>
                <a:cs typeface="Times New Roman" pitchFamily="18" charset="0"/>
              </a:rPr>
              <a:t>e</a:t>
            </a:r>
            <a:r>
              <a:rPr lang="ru-RU" dirty="0" smtClean="0">
                <a:latin typeface="Times New Roman" pitchFamily="18" charset="0"/>
                <a:cs typeface="Times New Roman" pitchFamily="18" charset="0"/>
              </a:rPr>
              <a:t>на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Б</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рлин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шаҳарлари ўрта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асрларда</a:t>
            </a:r>
            <a:r>
              <a:rPr lang="ru-RU" dirty="0" smtClean="0">
                <a:latin typeface="Times New Roman" pitchFamily="18" charset="0"/>
                <a:cs typeface="Times New Roman" pitchFamily="18" charset="0"/>
              </a:rPr>
              <a:t> славян </a:t>
            </a:r>
            <a:r>
              <a:rPr lang="ru-RU" dirty="0" err="1" smtClean="0">
                <a:latin typeface="Times New Roman" pitchFamily="18" charset="0"/>
                <a:cs typeface="Times New Roman" pitchFamily="18" charset="0"/>
              </a:rPr>
              <a:t>халқларига </a:t>
            </a:r>
            <a:r>
              <a:rPr lang="ru-RU" dirty="0" smtClean="0">
                <a:latin typeface="Times New Roman" pitchFamily="18" charset="0"/>
                <a:cs typeface="Times New Roman" pitchFamily="18" charset="0"/>
              </a:rPr>
              <a:t>т</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гишли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бўлган</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Э</a:t>
            </a:r>
            <a:r>
              <a:rPr lang="ru-RU" dirty="0" err="1" smtClean="0">
                <a:latin typeface="Times New Roman" pitchFamily="18" charset="0"/>
                <a:cs typeface="Times New Roman" pitchFamily="18" charset="0"/>
              </a:rPr>
              <a:t>льба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дарёси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славянлар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билан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нославянлар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ўртасида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табиий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чэгара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вазифасини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ўтаган</a:t>
            </a:r>
            <a:r>
              <a:rPr lang="ru-RU" dirty="0" smtClean="0">
                <a:latin typeface="Times New Roman" pitchFamily="18" charset="0"/>
                <a:cs typeface="Times New Roman" pitchFamily="18" charset="0"/>
              </a:rPr>
              <a:t>). </a:t>
            </a:r>
          </a:p>
          <a:p>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85720" y="285728"/>
            <a:ext cx="8643998" cy="6286543"/>
          </a:xfrm>
        </p:spPr>
        <p:txBody>
          <a:bodyPr>
            <a:normAutofit/>
          </a:bodyPr>
          <a:lstStyle/>
          <a:p>
            <a:pPr algn="just"/>
            <a:r>
              <a:rPr lang="ru-RU" sz="3400" dirty="0" err="1" smtClean="0">
                <a:latin typeface="Times New Roman" pitchFamily="18" charset="0"/>
                <a:cs typeface="Times New Roman" pitchFamily="18" charset="0"/>
              </a:rPr>
              <a:t>Х.Маккинд</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р</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шулар</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асосида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Шарқий</a:t>
            </a:r>
            <a:r>
              <a:rPr lang="ru-RU" sz="3400" dirty="0" smtClean="0">
                <a:latin typeface="Times New Roman" pitchFamily="18" charset="0"/>
                <a:cs typeface="Times New Roman" pitchFamily="18" charset="0"/>
              </a:rPr>
              <a:t> </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вропанинг</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жаҳон сиёсатини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назорат</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қилиш учун</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курашлардаги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ўрнига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эътибор</a:t>
            </a:r>
            <a:r>
              <a:rPr lang="ru-RU" sz="3400" dirty="0" smtClean="0">
                <a:latin typeface="Times New Roman" pitchFamily="18" charset="0"/>
                <a:cs typeface="Times New Roman" pitchFamily="18" charset="0"/>
              </a:rPr>
              <a:t> б</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риб</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қуйидаги асосий</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хулосага</a:t>
            </a:r>
            <a:r>
              <a:rPr lang="ru-RU" sz="3400" dirty="0" smtClean="0">
                <a:latin typeface="Times New Roman" pitchFamily="18" charset="0"/>
                <a:cs typeface="Times New Roman" pitchFamily="18" charset="0"/>
              </a:rPr>
              <a:t> к</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лади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яъни</a:t>
            </a:r>
            <a:r>
              <a:rPr lang="ru-RU" sz="3400" dirty="0" smtClean="0">
                <a:latin typeface="Times New Roman" pitchFamily="18" charset="0"/>
                <a:cs typeface="Times New Roman" pitchFamily="18" charset="0"/>
              </a:rPr>
              <a:t>: </a:t>
            </a:r>
          </a:p>
          <a:p>
            <a:pPr algn="just"/>
            <a:r>
              <a:rPr lang="ru-RU" sz="3400" dirty="0" smtClean="0">
                <a:latin typeface="Times New Roman" pitchFamily="18" charset="0"/>
                <a:cs typeface="Times New Roman" pitchFamily="18" charset="0"/>
              </a:rPr>
              <a:t>"Ким </a:t>
            </a:r>
            <a:r>
              <a:rPr lang="ru-RU" sz="3400" dirty="0" err="1" smtClean="0">
                <a:latin typeface="Times New Roman" pitchFamily="18" charset="0"/>
                <a:cs typeface="Times New Roman" pitchFamily="18" charset="0"/>
              </a:rPr>
              <a:t>Шарқий</a:t>
            </a:r>
            <a:r>
              <a:rPr lang="ru-RU" sz="3400" dirty="0" smtClean="0">
                <a:latin typeface="Times New Roman" pitchFamily="18" charset="0"/>
                <a:cs typeface="Times New Roman" pitchFamily="18" charset="0"/>
              </a:rPr>
              <a:t> </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вропани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назорат</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қилса, бутун</a:t>
            </a:r>
            <a:r>
              <a:rPr lang="ru-RU" sz="3400" dirty="0" smtClean="0">
                <a:latin typeface="Times New Roman" pitchFamily="18" charset="0"/>
                <a:cs typeface="Times New Roman" pitchFamily="18" charset="0"/>
              </a:rPr>
              <a:t> "Ҳ</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артланд</a:t>
            </a:r>
            <a:r>
              <a:rPr lang="ru-RU" sz="3400" dirty="0" smtClean="0">
                <a:latin typeface="Times New Roman" pitchFamily="18" charset="0"/>
                <a:cs typeface="Times New Roman" pitchFamily="18" charset="0"/>
              </a:rPr>
              <a:t>"га </a:t>
            </a:r>
            <a:r>
              <a:rPr lang="ru-RU" sz="3400" dirty="0" err="1" smtClean="0">
                <a:latin typeface="Times New Roman" pitchFamily="18" charset="0"/>
                <a:cs typeface="Times New Roman" pitchFamily="18" charset="0"/>
              </a:rPr>
              <a:t>ҳокимлик қилади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Агар</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ким</a:t>
            </a:r>
            <a:r>
              <a:rPr lang="ru-RU" sz="3400" dirty="0" smtClean="0">
                <a:latin typeface="Times New Roman" pitchFamily="18" charset="0"/>
                <a:cs typeface="Times New Roman" pitchFamily="18" charset="0"/>
              </a:rPr>
              <a:t> "Ҳ</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артланд</a:t>
            </a:r>
            <a:r>
              <a:rPr lang="ru-RU" sz="3400" dirty="0" smtClean="0">
                <a:latin typeface="Times New Roman" pitchFamily="18" charset="0"/>
                <a:cs typeface="Times New Roman" pitchFamily="18" charset="0"/>
              </a:rPr>
              <a:t>"ни </a:t>
            </a:r>
            <a:r>
              <a:rPr lang="ru-RU" sz="3400" dirty="0" err="1" smtClean="0">
                <a:latin typeface="Times New Roman" pitchFamily="18" charset="0"/>
                <a:cs typeface="Times New Roman" pitchFamily="18" charset="0"/>
              </a:rPr>
              <a:t>бошқарса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бутун</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Жаҳон оролига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ҳокимлик қилади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Бундан</a:t>
            </a:r>
            <a:r>
              <a:rPr lang="ru-RU" sz="3400" dirty="0" smtClean="0">
                <a:latin typeface="Times New Roman" pitchFamily="18" charset="0"/>
                <a:cs typeface="Times New Roman" pitchFamily="18" charset="0"/>
              </a:rPr>
              <a:t> к</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либ</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чиқадики, ким</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Жаҳон оролини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бошқарса, бутун</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дунёга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ҳокимлик қилади"</a:t>
            </a:r>
            <a:endParaRPr lang="ru-RU" sz="3400" dirty="0">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85720" y="214290"/>
            <a:ext cx="8643998" cy="6429420"/>
          </a:xfrm>
        </p:spPr>
        <p:txBody>
          <a:bodyPr>
            <a:normAutofit/>
          </a:bodyPr>
          <a:lstStyle/>
          <a:p>
            <a:pPr algn="just"/>
            <a:r>
              <a:rPr lang="ru-RU" dirty="0" err="1" smtClean="0">
                <a:latin typeface="Times New Roman" pitchFamily="18" charset="0"/>
                <a:cs typeface="Times New Roman" pitchFamily="18" charset="0"/>
              </a:rPr>
              <a:t>Х.Маккинд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илгари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сурган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ғоялар ўтган</a:t>
            </a:r>
            <a:r>
              <a:rPr lang="ru-RU" dirty="0" smtClean="0">
                <a:latin typeface="Times New Roman" pitchFamily="18" charset="0"/>
                <a:cs typeface="Times New Roman" pitchFamily="18" charset="0"/>
              </a:rPr>
              <a:t> юз </a:t>
            </a:r>
            <a:r>
              <a:rPr lang="ru-RU" dirty="0" err="1" smtClean="0">
                <a:latin typeface="Times New Roman" pitchFamily="18" charset="0"/>
                <a:cs typeface="Times New Roman" pitchFamily="18" charset="0"/>
              </a:rPr>
              <a:t>йил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мабойнида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вазиятдан</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либ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чиқиб, баъзи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давлатлар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ташқи сиёсатининг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олиб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борилишида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маълум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даражада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қўл </a:t>
            </a:r>
            <a:r>
              <a:rPr lang="ru-RU" dirty="0" smtClean="0">
                <a:latin typeface="Times New Roman" pitchFamily="18" charset="0"/>
                <a:cs typeface="Times New Roman" pitchFamily="18" charset="0"/>
              </a:rPr>
              <a:t>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лган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бўлса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баъзилар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томонидан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фақат назарий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фикрлар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сифатида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қаралди.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Баъзан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қарашларига </a:t>
            </a:r>
            <a:r>
              <a:rPr lang="ru-RU" dirty="0" smtClean="0">
                <a:latin typeface="Times New Roman" pitchFamily="18" charset="0"/>
                <a:cs typeface="Times New Roman" pitchFamily="18" charset="0"/>
              </a:rPr>
              <a:t>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жамоатчилик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ўртасидаги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баҳсларда </a:t>
            </a:r>
            <a:r>
              <a:rPr lang="ru-RU" dirty="0" smtClean="0">
                <a:latin typeface="Times New Roman" pitchFamily="18" charset="0"/>
                <a:cs typeface="Times New Roman" pitchFamily="18" charset="0"/>
              </a:rPr>
              <a:t>ё </a:t>
            </a:r>
            <a:r>
              <a:rPr lang="ru-RU" dirty="0" err="1" smtClean="0">
                <a:latin typeface="Times New Roman" pitchFamily="18" charset="0"/>
                <a:cs typeface="Times New Roman" pitchFamily="18" charset="0"/>
              </a:rPr>
              <a:t>мафкуравий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ё</a:t>
            </a:r>
            <a:r>
              <a:rPr lang="ru-RU" dirty="0" smtClean="0">
                <a:latin typeface="Times New Roman" pitchFamily="18" charset="0"/>
                <a:cs typeface="Times New Roman" pitchFamily="18" charset="0"/>
              </a:rPr>
              <a:t> 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осиёсий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ёки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шунчаки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илмий-назарий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таълимот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сифатида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баҳо </a:t>
            </a:r>
            <a:r>
              <a:rPr lang="ru-RU" dirty="0" smtClean="0">
                <a:latin typeface="Times New Roman" pitchFamily="18" charset="0"/>
                <a:cs typeface="Times New Roman" pitchFamily="18" charset="0"/>
              </a:rPr>
              <a:t>б</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рилиб</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линмоқда.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Контс</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птсияга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нисбатан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қандай баҳолар </a:t>
            </a:r>
            <a:r>
              <a:rPr lang="ru-RU" dirty="0" smtClean="0">
                <a:latin typeface="Times New Roman" pitchFamily="18" charset="0"/>
                <a:cs typeface="Times New Roman" pitchFamily="18" charset="0"/>
              </a:rPr>
              <a:t>б</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рилмасин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бизнингча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асл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мақсади бир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омилга</a:t>
            </a:r>
            <a:r>
              <a:rPr lang="ru-RU" dirty="0" smtClean="0">
                <a:latin typeface="Times New Roman" pitchFamily="18" charset="0"/>
                <a:cs typeface="Times New Roman" pitchFamily="18" charset="0"/>
              </a:rPr>
              <a:t> - "Ҳ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ратланд</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нинг</a:t>
            </a:r>
            <a:r>
              <a:rPr lang="ru-RU" dirty="0" smtClean="0">
                <a:latin typeface="Times New Roman" pitchFamily="18" charset="0"/>
                <a:cs typeface="Times New Roman" pitchFamily="18" charset="0"/>
              </a:rPr>
              <a:t> Сов</a:t>
            </a:r>
            <a:r>
              <a:rPr lang="en-US" dirty="0" smtClean="0">
                <a:latin typeface="Times New Roman" pitchFamily="18" charset="0"/>
                <a:cs typeface="Times New Roman" pitchFamily="18" charset="0"/>
              </a:rPr>
              <a:t>e</a:t>
            </a:r>
            <a:r>
              <a:rPr lang="ru-RU" dirty="0" smtClean="0">
                <a:latin typeface="Times New Roman" pitchFamily="18" charset="0"/>
                <a:cs typeface="Times New Roman" pitchFamily="18" charset="0"/>
              </a:rPr>
              <a:t>т </a:t>
            </a:r>
            <a:r>
              <a:rPr lang="ru-RU" dirty="0" err="1" smtClean="0">
                <a:latin typeface="Times New Roman" pitchFamily="18" charset="0"/>
                <a:cs typeface="Times New Roman" pitchFamily="18" charset="0"/>
              </a:rPr>
              <a:t>Иттифоқи назоратига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тушиб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қолмаслиги 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давлатнинг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жаҳон ороли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устидан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ҳокимлиги</a:t>
            </a:r>
            <a:r>
              <a:rPr lang="ru-RU" dirty="0" smtClean="0">
                <a:latin typeface="Times New Roman" pitchFamily="18" charset="0"/>
                <a:cs typeface="Times New Roman" pitchFamily="18" charset="0"/>
              </a:rPr>
              <a:t>"га </a:t>
            </a:r>
            <a:r>
              <a:rPr lang="ru-RU" dirty="0" err="1" smtClean="0">
                <a:latin typeface="Times New Roman" pitchFamily="18" charset="0"/>
                <a:cs typeface="Times New Roman" pitchFamily="18" charset="0"/>
              </a:rPr>
              <a:t>йўл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қўймасликка қаратилган эди</a:t>
            </a:r>
            <a:r>
              <a:rPr lang="ru-RU" dirty="0" smtClean="0">
                <a:latin typeface="Times New Roman" pitchFamily="18" charset="0"/>
                <a:cs typeface="Times New Roman" pitchFamily="18" charset="0"/>
              </a:rPr>
              <a:t>. </a:t>
            </a:r>
          </a:p>
          <a:p>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85720" y="285728"/>
            <a:ext cx="8572560" cy="6215105"/>
          </a:xfrm>
        </p:spPr>
        <p:txBody>
          <a:bodyPr>
            <a:noAutofit/>
          </a:bodyPr>
          <a:lstStyle/>
          <a:p>
            <a:pPr algn="just"/>
            <a:r>
              <a:rPr lang="ru-RU" sz="3200" dirty="0" err="1" smtClean="0">
                <a:latin typeface="Times New Roman" pitchFamily="18" charset="0"/>
                <a:cs typeface="Times New Roman" pitchFamily="18" charset="0"/>
              </a:rPr>
              <a:t>Х.Маккинд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рнинг</a:t>
            </a:r>
            <a:r>
              <a:rPr lang="ru-RU" sz="3200" dirty="0" smtClean="0">
                <a:latin typeface="Times New Roman" pitchFamily="18" charset="0"/>
                <a:cs typeface="Times New Roman" pitchFamily="18" charset="0"/>
              </a:rPr>
              <a:t> г</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осиёсий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назарияси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кўплаб</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давлатлар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томонидан</a:t>
            </a:r>
            <a:r>
              <a:rPr lang="ru-RU" sz="3200" dirty="0" smtClean="0">
                <a:latin typeface="Times New Roman" pitchFamily="18" charset="0"/>
                <a:cs typeface="Times New Roman" pitchFamily="18" charset="0"/>
              </a:rPr>
              <a:t> г</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острат</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гик </a:t>
            </a:r>
            <a:r>
              <a:rPr lang="ru-RU" sz="3200" dirty="0" err="1" smtClean="0">
                <a:latin typeface="Times New Roman" pitchFamily="18" charset="0"/>
                <a:cs typeface="Times New Roman" pitchFamily="18" charset="0"/>
              </a:rPr>
              <a:t>мақсадларга</a:t>
            </a:r>
            <a:r>
              <a:rPr lang="ru-RU" sz="3200" dirty="0" smtClean="0">
                <a:latin typeface="Times New Roman" pitchFamily="18" charset="0"/>
                <a:cs typeface="Times New Roman" pitchFamily="18" charset="0"/>
              </a:rPr>
              <a:t> </a:t>
            </a:r>
            <a:r>
              <a:rPr lang="uz-Cyrl-UZ" sz="3200" dirty="0" smtClean="0">
                <a:latin typeface="Times New Roman" pitchFamily="18" charset="0"/>
                <a:cs typeface="Times New Roman" pitchFamily="18" charset="0"/>
              </a:rPr>
              <a:t>э</a:t>
            </a:r>
            <a:r>
              <a:rPr lang="ru-RU" sz="3200" dirty="0" err="1" smtClean="0">
                <a:latin typeface="Times New Roman" pitchFamily="18" charset="0"/>
                <a:cs typeface="Times New Roman" pitchFamily="18" charset="0"/>
              </a:rPr>
              <a:t>ришишларида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амалиётга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тадбиқ</a:t>
            </a:r>
            <a:r>
              <a:rPr lang="ru-RU" sz="3200" dirty="0" smtClean="0">
                <a:latin typeface="Times New Roman" pitchFamily="18" charset="0"/>
                <a:cs typeface="Times New Roman" pitchFamily="18" charset="0"/>
              </a:rPr>
              <a:t> </a:t>
            </a:r>
            <a:r>
              <a:rPr lang="uz-Cyrl-UZ" sz="3200" dirty="0" smtClean="0">
                <a:latin typeface="Times New Roman" pitchFamily="18" charset="0"/>
                <a:cs typeface="Times New Roman" pitchFamily="18" charset="0"/>
              </a:rPr>
              <a:t>э</a:t>
            </a:r>
            <a:r>
              <a:rPr lang="ru-RU" sz="3200" dirty="0" err="1" smtClean="0">
                <a:latin typeface="Times New Roman" pitchFamily="18" charset="0"/>
                <a:cs typeface="Times New Roman" pitchFamily="18" charset="0"/>
              </a:rPr>
              <a:t>тилди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Унинг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маълум</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бир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минтақалар ва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жаҳон сиёсий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майдонига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нисбатан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чизган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бир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қатор </a:t>
            </a:r>
            <a:r>
              <a:rPr lang="ru-RU" sz="3200" dirty="0" smtClean="0">
                <a:latin typeface="Times New Roman" pitchFamily="18" charset="0"/>
                <a:cs typeface="Times New Roman" pitchFamily="18" charset="0"/>
              </a:rPr>
              <a:t>г</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ографик</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хариталари</a:t>
            </a:r>
            <a:r>
              <a:rPr lang="ru-RU" sz="3200" dirty="0" smtClean="0">
                <a:latin typeface="Times New Roman" pitchFamily="18" charset="0"/>
                <a:cs typeface="Times New Roman" pitchFamily="18" charset="0"/>
              </a:rPr>
              <a:t> В</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рсаль</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мунозараларида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инобатга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олинган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Масалан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Шарқий</a:t>
            </a:r>
            <a:r>
              <a:rPr lang="ru-RU"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вропани</a:t>
            </a:r>
            <a:r>
              <a:rPr lang="ru-RU" sz="3200" dirty="0" smtClean="0">
                <a:latin typeface="Times New Roman" pitchFamily="18" charset="0"/>
                <a:cs typeface="Times New Roman" pitchFamily="18" charset="0"/>
              </a:rPr>
              <a:t> буф</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макон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қилиб тасвирлаши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марказий-шарқий </a:t>
            </a:r>
            <a:r>
              <a:rPr lang="ru-RU" sz="3200" dirty="0" smtClean="0">
                <a:latin typeface="Times New Roman" pitchFamily="18" charset="0"/>
                <a:cs typeface="Times New Roman" pitchFamily="18" charset="0"/>
              </a:rPr>
              <a:t>СССР </a:t>
            </a:r>
            <a:r>
              <a:rPr lang="ru-RU" sz="3200" dirty="0" err="1" smtClean="0">
                <a:latin typeface="Times New Roman" pitchFamily="18" charset="0"/>
                <a:cs typeface="Times New Roman" pitchFamily="18" charset="0"/>
              </a:rPr>
              <a:t>ҳудудларини </a:t>
            </a:r>
            <a:r>
              <a:rPr lang="ru-RU" sz="3200" dirty="0" smtClean="0">
                <a:latin typeface="Times New Roman" pitchFamily="18" charset="0"/>
                <a:cs typeface="Times New Roman" pitchFamily="18" charset="0"/>
              </a:rPr>
              <a:t>г</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осиёсий</a:t>
            </a:r>
            <a:r>
              <a:rPr lang="ru-RU" sz="3200" dirty="0" smtClean="0">
                <a:latin typeface="Times New Roman" pitchFamily="18" charset="0"/>
                <a:cs typeface="Times New Roman" pitchFamily="18" charset="0"/>
              </a:rPr>
              <a:t> "Л</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наланд</a:t>
            </a:r>
            <a:r>
              <a:rPr lang="ru-RU" sz="3200" dirty="0" smtClean="0">
                <a:latin typeface="Times New Roman" pitchFamily="18" charset="0"/>
                <a:cs typeface="Times New Roman" pitchFamily="18" charset="0"/>
              </a:rPr>
              <a:t>" (Л</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на </a:t>
            </a:r>
            <a:r>
              <a:rPr lang="ru-RU" sz="3200" dirty="0" err="1" smtClean="0">
                <a:latin typeface="Times New Roman" pitchFamily="18" charset="0"/>
                <a:cs typeface="Times New Roman" pitchFamily="18" charset="0"/>
              </a:rPr>
              <a:t>дарёсига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қиёс қилиб</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б </a:t>
            </a:r>
            <a:r>
              <a:rPr lang="ru-RU" sz="3200" dirty="0" err="1" smtClean="0">
                <a:latin typeface="Times New Roman" pitchFamily="18" charset="0"/>
                <a:cs typeface="Times New Roman" pitchFamily="18" charset="0"/>
              </a:rPr>
              <a:t>микроминтақаларга ажратиб</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кўрсатган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хариталарини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эслашимиз</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мумкин</a:t>
            </a:r>
            <a:r>
              <a:rPr lang="ru-RU" sz="3200" dirty="0" smtClean="0">
                <a:latin typeface="Times New Roman" pitchFamily="18" charset="0"/>
                <a:cs typeface="Times New Roman" pitchFamily="18" charset="0"/>
              </a:rPr>
              <a:t>.</a:t>
            </a:r>
            <a:endParaRPr lang="ru-RU" sz="3200"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85720" y="285728"/>
            <a:ext cx="8643998" cy="6357981"/>
          </a:xfrm>
        </p:spPr>
        <p:txBody>
          <a:bodyPr>
            <a:normAutofit lnSpcReduction="10000"/>
          </a:bodyPr>
          <a:lstStyle/>
          <a:p>
            <a:pPr algn="just"/>
            <a:r>
              <a:rPr lang="ru-RU" dirty="0" err="1" smtClean="0">
                <a:latin typeface="Times New Roman" pitchFamily="18" charset="0"/>
                <a:cs typeface="Times New Roman" pitchFamily="18" charset="0"/>
              </a:rPr>
              <a:t>Булардан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ташқари, Буюк</a:t>
            </a:r>
            <a:r>
              <a:rPr lang="ru-RU" dirty="0" smtClean="0">
                <a:latin typeface="Times New Roman" pitchFamily="18" charset="0"/>
                <a:cs typeface="Times New Roman" pitchFamily="18" charset="0"/>
              </a:rPr>
              <a:t> Британия </a:t>
            </a:r>
            <a:r>
              <a:rPr lang="ru-RU" dirty="0" err="1" smtClean="0">
                <a:latin typeface="Times New Roman" pitchFamily="18" charset="0"/>
                <a:cs typeface="Times New Roman" pitchFamily="18" charset="0"/>
              </a:rPr>
              <a:t>ташқи ишлар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вазири</a:t>
            </a:r>
            <a:r>
              <a:rPr lang="ru-RU" dirty="0" smtClean="0">
                <a:latin typeface="Times New Roman" pitchFamily="18" charset="0"/>
                <a:cs typeface="Times New Roman" pitchFamily="18" charset="0"/>
              </a:rPr>
              <a:t> лорд 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рзоннинг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Шарқий</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вропадаги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оралиқ давлатлар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ҳисобига "қуруқликка оид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Россиянинг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бўйи</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вропага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таъсирини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ўтказмаслиги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учун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олиб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борган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сиёсатларига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ёки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қуруқликка оид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давлатлар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билан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туташ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давлатлар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ўртасида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давом</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э</a:t>
            </a:r>
            <a:r>
              <a:rPr lang="ru-RU" dirty="0" err="1" smtClean="0">
                <a:latin typeface="Times New Roman" pitchFamily="18" charset="0"/>
                <a:cs typeface="Times New Roman" pitchFamily="18" charset="0"/>
              </a:rPr>
              <a:t>тиб</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лаётган</a:t>
            </a:r>
            <a:r>
              <a:rPr lang="ru-RU" dirty="0" smtClean="0">
                <a:latin typeface="Times New Roman" pitchFamily="18" charset="0"/>
                <a:cs typeface="Times New Roman" pitchFamily="18" charset="0"/>
              </a:rPr>
              <a:t> </a:t>
            </a:r>
            <a:r>
              <a:rPr lang="ru-RU" dirty="0" smtClean="0">
                <a:solidFill>
                  <a:srgbClr val="FF0000"/>
                </a:solidFill>
                <a:latin typeface="Times New Roman" pitchFamily="18" charset="0"/>
                <a:cs typeface="Times New Roman" pitchFamily="18" charset="0"/>
              </a:rPr>
              <a:t>дихотомия (</a:t>
            </a:r>
            <a:r>
              <a:rPr lang="ru-RU" dirty="0" err="1" smtClean="0">
                <a:solidFill>
                  <a:srgbClr val="FF0000"/>
                </a:solidFill>
                <a:latin typeface="Times New Roman" pitchFamily="18" charset="0"/>
                <a:cs typeface="Times New Roman" pitchFamily="18" charset="0"/>
              </a:rPr>
              <a:t>иккига</a:t>
            </a:r>
            <a:r>
              <a:rPr lang="ru-RU" dirty="0" smtClean="0">
                <a:solidFill>
                  <a:srgbClr val="FF0000"/>
                </a:solidFill>
                <a:latin typeface="Times New Roman" pitchFamily="18" charset="0"/>
                <a:cs typeface="Times New Roman" pitchFamily="18" charset="0"/>
              </a:rPr>
              <a:t> </a:t>
            </a:r>
            <a:r>
              <a:rPr lang="ru-RU" dirty="0" err="1" smtClean="0">
                <a:solidFill>
                  <a:srgbClr val="FF0000"/>
                </a:solidFill>
                <a:latin typeface="Times New Roman" pitchFamily="18" charset="0"/>
                <a:cs typeface="Times New Roman" pitchFamily="18" charset="0"/>
              </a:rPr>
              <a:t>бўлиниш</a:t>
            </a:r>
            <a:r>
              <a:rPr lang="ru-RU" dirty="0" smtClean="0">
                <a:solidFill>
                  <a:srgbClr val="FF0000"/>
                </a:solidFill>
                <a:latin typeface="Times New Roman" pitchFamily="18" charset="0"/>
                <a:cs typeface="Times New Roman" pitchFamily="18" charset="0"/>
              </a:rPr>
              <a:t>) </a:t>
            </a:r>
            <a:r>
              <a:rPr lang="ru-RU" dirty="0" err="1" smtClean="0">
                <a:latin typeface="Times New Roman" pitchFamily="18" charset="0"/>
                <a:cs typeface="Times New Roman" pitchFamily="18" charset="0"/>
              </a:rPr>
              <a:t>Россиядаги</a:t>
            </a:r>
            <a:r>
              <a:rPr lang="ru-RU" dirty="0" smtClean="0">
                <a:latin typeface="Times New Roman" pitchFamily="18" charset="0"/>
                <a:cs typeface="Times New Roman" pitchFamily="18" charset="0"/>
              </a:rPr>
              <a:t> 1917 </a:t>
            </a:r>
            <a:r>
              <a:rPr lang="ru-RU" dirty="0" err="1" smtClean="0">
                <a:latin typeface="Times New Roman" pitchFamily="18" charset="0"/>
                <a:cs typeface="Times New Roman" pitchFamily="18" charset="0"/>
              </a:rPr>
              <a:t>йилги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ревалюциядан</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йин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больш</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викларнинг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ҳокимият </a:t>
            </a:r>
            <a:r>
              <a:rPr lang="ru-RU" dirty="0" smtClean="0">
                <a:latin typeface="Times New Roman" pitchFamily="18" charset="0"/>
                <a:cs typeface="Times New Roman" pitchFamily="18" charset="0"/>
              </a:rPr>
              <a:t>т</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пасига</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smtClean="0">
                <a:latin typeface="Times New Roman" pitchFamily="18" charset="0"/>
                <a:cs typeface="Times New Roman" pitchFamily="18" charset="0"/>
              </a:rPr>
              <a:t>лиши </a:t>
            </a:r>
            <a:r>
              <a:rPr lang="ru-RU" dirty="0" err="1" smtClean="0">
                <a:latin typeface="Times New Roman" pitchFamily="18" charset="0"/>
                <a:cs typeface="Times New Roman" pitchFamily="18" charset="0"/>
              </a:rPr>
              <a:t>билан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мафкуравий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тус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олганлиги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бошқа шу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каби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тарихий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воқ</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аларнинг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ўзиёқ нафақат Х.Маккинд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a:t>
            </a:r>
            <a:r>
              <a:rPr lang="ru-RU" dirty="0" smtClean="0">
                <a:latin typeface="Times New Roman" pitchFamily="18" charset="0"/>
                <a:cs typeface="Times New Roman" pitchFamily="18" charset="0"/>
              </a:rPr>
              <a:t>, балки XIX </a:t>
            </a:r>
            <a:r>
              <a:rPr lang="ru-RU" dirty="0" err="1" smtClean="0">
                <a:latin typeface="Times New Roman" pitchFamily="18" charset="0"/>
                <a:cs typeface="Times New Roman" pitchFamily="18" charset="0"/>
              </a:rPr>
              <a:t>аср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охири</a:t>
            </a:r>
            <a:r>
              <a:rPr lang="ru-RU" dirty="0" smtClean="0">
                <a:latin typeface="Times New Roman" pitchFamily="18" charset="0"/>
                <a:cs typeface="Times New Roman" pitchFamily="18" charset="0"/>
              </a:rPr>
              <a:t> - ХХ </a:t>
            </a:r>
            <a:r>
              <a:rPr lang="ru-RU" dirty="0" err="1" smtClean="0">
                <a:latin typeface="Times New Roman" pitchFamily="18" charset="0"/>
                <a:cs typeface="Times New Roman" pitchFamily="18" charset="0"/>
              </a:rPr>
              <a:t>аср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бошларидаги</a:t>
            </a:r>
            <a:r>
              <a:rPr lang="ru-RU" dirty="0" smtClean="0">
                <a:latin typeface="Times New Roman" pitchFamily="18" charset="0"/>
                <a:cs typeface="Times New Roman" pitchFamily="18" charset="0"/>
              </a:rPr>
              <a:t> 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осиёсий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конц</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пцияларнинг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амалий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жиҳатдан сиёсий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муносабатларда</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қўлланилганлигини кўрсатади</a:t>
            </a:r>
            <a:r>
              <a:rPr lang="ru-RU" dirty="0" smtClean="0">
                <a:latin typeface="Times New Roman" pitchFamily="18" charset="0"/>
                <a:cs typeface="Times New Roman" pitchFamily="18" charset="0"/>
              </a:rPr>
              <a:t>. </a:t>
            </a:r>
          </a:p>
          <a:p>
            <a:endParaRPr lang="ru-RU"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85720" y="285728"/>
            <a:ext cx="8572560" cy="6357981"/>
          </a:xfrm>
        </p:spPr>
        <p:txBody>
          <a:bodyPr>
            <a:normAutofit/>
          </a:bodyPr>
          <a:lstStyle/>
          <a:p>
            <a:pPr algn="just"/>
            <a:r>
              <a:rPr lang="ru-RU" dirty="0" err="1" smtClean="0">
                <a:latin typeface="Times New Roman" pitchFamily="18" charset="0"/>
                <a:cs typeface="Times New Roman" pitchFamily="18" charset="0"/>
              </a:rPr>
              <a:t>Ундан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ташқари, </a:t>
            </a:r>
            <a:r>
              <a:rPr lang="ru-RU" dirty="0" smtClean="0">
                <a:latin typeface="Times New Roman" pitchFamily="18" charset="0"/>
                <a:cs typeface="Times New Roman" pitchFamily="18" charset="0"/>
              </a:rPr>
              <a:t>ХХ </a:t>
            </a:r>
            <a:r>
              <a:rPr lang="ru-RU" dirty="0" err="1" smtClean="0">
                <a:latin typeface="Times New Roman" pitchFamily="18" charset="0"/>
                <a:cs typeface="Times New Roman" pitchFamily="18" charset="0"/>
              </a:rPr>
              <a:t>аср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бошларида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инглиз</a:t>
            </a:r>
            <a:r>
              <a:rPr lang="ru-RU" dirty="0" smtClean="0">
                <a:latin typeface="Times New Roman" pitchFamily="18" charset="0"/>
                <a:cs typeface="Times New Roman" pitchFamily="18" charset="0"/>
              </a:rPr>
              <a:t> 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осиёсий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мактаби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вакиллари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қарашларининг устуворлигига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қарамасдан, </a:t>
            </a:r>
            <a:r>
              <a:rPr lang="ru-RU" dirty="0" smtClean="0">
                <a:solidFill>
                  <a:srgbClr val="FF0000"/>
                </a:solidFill>
                <a:latin typeface="Times New Roman" pitchFamily="18" charset="0"/>
                <a:cs typeface="Times New Roman" pitchFamily="18" charset="0"/>
              </a:rPr>
              <a:t>"</a:t>
            </a:r>
            <a:r>
              <a:rPr lang="ru-RU" dirty="0" err="1" smtClean="0">
                <a:solidFill>
                  <a:srgbClr val="FF0000"/>
                </a:solidFill>
                <a:latin typeface="Times New Roman" pitchFamily="18" charset="0"/>
                <a:cs typeface="Times New Roman" pitchFamily="18" charset="0"/>
              </a:rPr>
              <a:t>д</a:t>
            </a:r>
            <a:r>
              <a:rPr lang="en-US" dirty="0" smtClean="0">
                <a:solidFill>
                  <a:srgbClr val="FF0000"/>
                </a:solidFill>
                <a:latin typeface="Times New Roman" pitchFamily="18" charset="0"/>
                <a:cs typeface="Times New Roman" pitchFamily="18" charset="0"/>
              </a:rPr>
              <a:t>e</a:t>
            </a:r>
            <a:r>
              <a:rPr lang="ru-RU" dirty="0" err="1" smtClean="0">
                <a:solidFill>
                  <a:srgbClr val="FF0000"/>
                </a:solidFill>
                <a:latin typeface="Times New Roman" pitchFamily="18" charset="0"/>
                <a:cs typeface="Times New Roman" pitchFamily="18" charset="0"/>
              </a:rPr>
              <a:t>нгизга</a:t>
            </a:r>
            <a:r>
              <a:rPr lang="ru-RU" dirty="0" smtClean="0">
                <a:solidFill>
                  <a:srgbClr val="FF0000"/>
                </a:solidFill>
                <a:latin typeface="Times New Roman" pitchFamily="18" charset="0"/>
                <a:cs typeface="Times New Roman" pitchFamily="18" charset="0"/>
              </a:rPr>
              <a:t> </a:t>
            </a:r>
            <a:r>
              <a:rPr lang="ru-RU" dirty="0" err="1" smtClean="0">
                <a:solidFill>
                  <a:srgbClr val="FF0000"/>
                </a:solidFill>
                <a:latin typeface="Times New Roman" pitchFamily="18" charset="0"/>
                <a:cs typeface="Times New Roman" pitchFamily="18" charset="0"/>
              </a:rPr>
              <a:t>оид</a:t>
            </a:r>
            <a:r>
              <a:rPr lang="ru-RU" dirty="0" smtClean="0">
                <a:solidFill>
                  <a:srgbClr val="FF0000"/>
                </a:solidFill>
                <a:latin typeface="Times New Roman" pitchFamily="18" charset="0"/>
                <a:cs typeface="Times New Roman" pitchFamily="18" charset="0"/>
              </a:rPr>
              <a:t>" </a:t>
            </a:r>
            <a:r>
              <a:rPr lang="ru-RU" dirty="0" err="1" smtClean="0">
                <a:latin typeface="Times New Roman" pitchFamily="18" charset="0"/>
                <a:cs typeface="Times New Roman" pitchFamily="18" charset="0"/>
              </a:rPr>
              <a:t>давлатлар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асосан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Буюк</a:t>
            </a:r>
            <a:r>
              <a:rPr lang="ru-RU" dirty="0" smtClean="0">
                <a:latin typeface="Times New Roman" pitchFamily="18" charset="0"/>
                <a:cs typeface="Times New Roman" pitchFamily="18" charset="0"/>
              </a:rPr>
              <a:t> Британия)ни, </a:t>
            </a:r>
            <a:r>
              <a:rPr lang="ru-RU" dirty="0" err="1" smtClean="0">
                <a:latin typeface="Times New Roman" pitchFamily="18" charset="0"/>
                <a:cs typeface="Times New Roman" pitchFamily="18" charset="0"/>
              </a:rPr>
              <a:t>аниқроғи, айнан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Маккинд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номи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билан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боғлиқ </a:t>
            </a:r>
            <a:r>
              <a:rPr lang="ru-RU" dirty="0" smtClean="0">
                <a:solidFill>
                  <a:srgbClr val="FF0000"/>
                </a:solidFill>
                <a:latin typeface="Times New Roman" pitchFamily="18" charset="0"/>
                <a:cs typeface="Times New Roman" pitchFamily="18" charset="0"/>
              </a:rPr>
              <a:t>Ҳ</a:t>
            </a:r>
            <a:r>
              <a:rPr lang="en-US" dirty="0" smtClean="0">
                <a:solidFill>
                  <a:srgbClr val="FF0000"/>
                </a:solidFill>
                <a:latin typeface="Times New Roman" pitchFamily="18" charset="0"/>
                <a:cs typeface="Times New Roman" pitchFamily="18" charset="0"/>
              </a:rPr>
              <a:t>e</a:t>
            </a:r>
            <a:r>
              <a:rPr lang="ru-RU" dirty="0" err="1" smtClean="0">
                <a:solidFill>
                  <a:srgbClr val="FF0000"/>
                </a:solidFill>
                <a:latin typeface="Times New Roman" pitchFamily="18" charset="0"/>
                <a:cs typeface="Times New Roman" pitchFamily="18" charset="0"/>
              </a:rPr>
              <a:t>артланд</a:t>
            </a:r>
            <a:r>
              <a:rPr lang="ru-RU" dirty="0" smtClean="0">
                <a:solidFill>
                  <a:srgbClr val="FF0000"/>
                </a:solidFill>
                <a:latin typeface="Times New Roman" pitchFamily="18" charset="0"/>
                <a:cs typeface="Times New Roman" pitchFamily="18" charset="0"/>
              </a:rPr>
              <a:t> </a:t>
            </a:r>
            <a:r>
              <a:rPr lang="ru-RU" dirty="0" err="1" smtClean="0">
                <a:latin typeface="Times New Roman" pitchFamily="18" charset="0"/>
                <a:cs typeface="Times New Roman" pitchFamily="18" charset="0"/>
              </a:rPr>
              <a:t>назарияси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орқасида</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вросиёда</a:t>
            </a:r>
            <a:r>
              <a:rPr lang="ru-RU" dirty="0" smtClean="0">
                <a:latin typeface="Times New Roman" pitchFamily="18" charset="0"/>
                <a:cs typeface="Times New Roman" pitchFamily="18" charset="0"/>
              </a:rPr>
              <a:t> Россия </a:t>
            </a:r>
            <a:r>
              <a:rPr lang="ru-RU" dirty="0" err="1" smtClean="0">
                <a:latin typeface="Times New Roman" pitchFamily="18" charset="0"/>
                <a:cs typeface="Times New Roman" pitchFamily="18" charset="0"/>
              </a:rPr>
              <a:t>ёки</a:t>
            </a:r>
            <a:r>
              <a:rPr lang="ru-RU" dirty="0" smtClean="0">
                <a:latin typeface="Times New Roman" pitchFamily="18" charset="0"/>
                <a:cs typeface="Times New Roman" pitchFamily="18" charset="0"/>
              </a:rPr>
              <a:t> 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рманиянинг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ҳукмрон бўлиши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борасидаги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мулоҳазалар чўчитарди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устига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социализмнинг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мафкура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сифатида</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вросиёнинг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асосий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майдонида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Россияда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юзага</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smtClean="0">
                <a:latin typeface="Times New Roman" pitchFamily="18" charset="0"/>
                <a:cs typeface="Times New Roman" pitchFamily="18" charset="0"/>
              </a:rPr>
              <a:t>лиши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оид</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вропанинг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ҳам иккига</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қирғоқбўйи давлатлари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"ярим </a:t>
            </a:r>
            <a:r>
              <a:rPr lang="ru-RU" dirty="0" err="1" smtClean="0">
                <a:latin typeface="Times New Roman" pitchFamily="18" charset="0"/>
                <a:cs typeface="Times New Roman" pitchFamily="18" charset="0"/>
              </a:rPr>
              <a:t>қуруқликка оид</a:t>
            </a:r>
            <a:r>
              <a:rPr lang="ru-RU" dirty="0" smtClean="0">
                <a:latin typeface="Times New Roman" pitchFamily="18" charset="0"/>
                <a:cs typeface="Times New Roman" pitchFamily="18" charset="0"/>
              </a:rPr>
              <a:t>" 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рманияга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ажралиши</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вропа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минтақасининг ўзида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қарама-қаршиликларни юзага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чиқарди.</a:t>
            </a:r>
            <a:r>
              <a:rPr lang="ru-RU" dirty="0" smtClean="0">
                <a:latin typeface="Times New Roman" pitchFamily="18" charset="0"/>
                <a:cs typeface="Times New Roman" pitchFamily="18" charset="0"/>
              </a:rPr>
              <a:t> </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14282" y="214290"/>
            <a:ext cx="8472518" cy="6429420"/>
          </a:xfrm>
        </p:spPr>
        <p:txBody>
          <a:bodyPr>
            <a:noAutofit/>
          </a:bodyPr>
          <a:lstStyle/>
          <a:p>
            <a:pPr algn="just"/>
            <a:r>
              <a:rPr lang="ru-RU" sz="3200" dirty="0" smtClean="0">
                <a:latin typeface="Times New Roman" pitchFamily="18" charset="0"/>
                <a:cs typeface="Times New Roman" pitchFamily="18" charset="0"/>
              </a:rPr>
              <a:t>А.М</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х</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a:t>
            </a:r>
            <a:r>
              <a:rPr lang="ru-RU" sz="3200" dirty="0" smtClean="0">
                <a:latin typeface="Times New Roman" pitchFamily="18" charset="0"/>
                <a:cs typeface="Times New Roman" pitchFamily="18" charset="0"/>
              </a:rPr>
              <a:t> "Д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нгиз</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кучларининг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тарихга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таъсири</a:t>
            </a:r>
            <a:r>
              <a:rPr lang="ru-RU" sz="3200" dirty="0" smtClean="0">
                <a:latin typeface="Times New Roman" pitchFamily="18" charset="0"/>
                <a:cs typeface="Times New Roman" pitchFamily="18" charset="0"/>
              </a:rPr>
              <a:t> (1660-1783)" </a:t>
            </a:r>
            <a:r>
              <a:rPr lang="ru-RU" sz="3200" dirty="0" err="1" smtClean="0">
                <a:latin typeface="Times New Roman" pitchFamily="18" charset="0"/>
                <a:cs typeface="Times New Roman" pitchFamily="18" charset="0"/>
              </a:rPr>
              <a:t>номли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асарида</a:t>
            </a:r>
            <a:r>
              <a:rPr lang="ru-RU" sz="3200" dirty="0" smtClean="0">
                <a:latin typeface="Times New Roman" pitchFamily="18" charset="0"/>
                <a:cs typeface="Times New Roman" pitchFamily="18" charset="0"/>
              </a:rPr>
              <a:t> цивилизация </a:t>
            </a:r>
            <a:r>
              <a:rPr lang="ru-RU" sz="3200" dirty="0" err="1" smtClean="0">
                <a:latin typeface="Times New Roman" pitchFamily="18" charset="0"/>
                <a:cs typeface="Times New Roman" pitchFamily="18" charset="0"/>
              </a:rPr>
              <a:t>тарихида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нгиз</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омилининг</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катта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эканлигига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урғу </a:t>
            </a:r>
            <a:r>
              <a:rPr lang="ru-RU" sz="3200" dirty="0" smtClean="0">
                <a:latin typeface="Times New Roman" pitchFamily="18" charset="0"/>
                <a:cs typeface="Times New Roman" pitchFamily="18" charset="0"/>
              </a:rPr>
              <a:t>б</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ради. У </a:t>
            </a:r>
            <a:r>
              <a:rPr lang="ru-RU" sz="3200" dirty="0" err="1" smtClean="0">
                <a:latin typeface="Times New Roman" pitchFamily="18" charset="0"/>
                <a:cs typeface="Times New Roman" pitchFamily="18" charset="0"/>
              </a:rPr>
              <a:t>ёки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бу</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халқларнинг ўз</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ҳаётида д</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нгиздан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фойдаланиш</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даражаси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ўша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халқларнинг н</a:t>
            </a:r>
            <a:r>
              <a:rPr lang="en-US" sz="3200" dirty="0" smtClean="0">
                <a:latin typeface="Times New Roman" pitchFamily="18" charset="0"/>
                <a:cs typeface="Times New Roman" pitchFamily="18" charset="0"/>
              </a:rPr>
              <a:t>e</a:t>
            </a:r>
            <a:r>
              <a:rPr lang="ru-RU" sz="3200" dirty="0" err="1" smtClean="0">
                <a:latin typeface="Times New Roman" pitchFamily="18" charset="0"/>
                <a:cs typeface="Times New Roman" pitchFamily="18" charset="0"/>
              </a:rPr>
              <a:t>чоғли фаровонлиги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ва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бошқаларга таъсир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этиш</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кучига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қодир ёки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қодир эмаслигини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кўрсатиб</a:t>
            </a:r>
            <a:r>
              <a:rPr lang="ru-RU" sz="3200" dirty="0" smtClean="0">
                <a:latin typeface="Times New Roman" pitchFamily="18" charset="0"/>
                <a:cs typeface="Times New Roman" pitchFamily="18" charset="0"/>
              </a:rPr>
              <a:t> б</a:t>
            </a:r>
            <a:r>
              <a:rPr lang="en-US" sz="3200" dirty="0" smtClean="0">
                <a:latin typeface="Times New Roman" pitchFamily="18" charset="0"/>
                <a:cs typeface="Times New Roman" pitchFamily="18" charset="0"/>
              </a:rPr>
              <a:t>e</a:t>
            </a:r>
            <a:r>
              <a:rPr lang="ru-RU" sz="3200" dirty="0" smtClean="0">
                <a:latin typeface="Times New Roman" pitchFamily="18" charset="0"/>
                <a:cs typeface="Times New Roman" pitchFamily="18" charset="0"/>
              </a:rPr>
              <a:t>ради. </a:t>
            </a:r>
            <a:r>
              <a:rPr lang="ru-RU" sz="3200" dirty="0" err="1" smtClean="0">
                <a:latin typeface="Times New Roman" pitchFamily="18" charset="0"/>
                <a:cs typeface="Times New Roman" pitchFamily="18" charset="0"/>
              </a:rPr>
              <a:t>Бундай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давлатлар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қаторига </a:t>
            </a:r>
            <a:r>
              <a:rPr lang="ru-RU" sz="3200" dirty="0" smtClean="0">
                <a:latin typeface="Times New Roman" pitchFamily="18" charset="0"/>
                <a:cs typeface="Times New Roman" pitchFamily="18" charset="0"/>
              </a:rPr>
              <a:t>у </a:t>
            </a:r>
            <a:r>
              <a:rPr lang="ru-RU" sz="3200" dirty="0" err="1" smtClean="0">
                <a:latin typeface="Times New Roman" pitchFamily="18" charset="0"/>
                <a:cs typeface="Times New Roman" pitchFamily="18" charset="0"/>
              </a:rPr>
              <a:t>қатъий равишда</a:t>
            </a:r>
            <a:r>
              <a:rPr lang="ru-RU" sz="3200" dirty="0" smtClean="0">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Англияни</a:t>
            </a:r>
            <a:r>
              <a:rPr lang="ru-RU" sz="3200" dirty="0" smtClean="0">
                <a:latin typeface="Times New Roman" pitchFamily="18" charset="0"/>
                <a:cs typeface="Times New Roman" pitchFamily="18" charset="0"/>
              </a:rPr>
              <a:t> - </a:t>
            </a:r>
            <a:r>
              <a:rPr lang="ru-RU" sz="3200" dirty="0" err="1" smtClean="0">
                <a:latin typeface="Times New Roman" pitchFamily="18" charset="0"/>
                <a:cs typeface="Times New Roman" pitchFamily="18" charset="0"/>
              </a:rPr>
              <a:t>унинг</a:t>
            </a:r>
            <a:r>
              <a:rPr lang="ru-RU" sz="3200" dirty="0" smtClean="0">
                <a:latin typeface="Times New Roman" pitchFamily="18" charset="0"/>
                <a:cs typeface="Times New Roman" pitchFamily="18" charset="0"/>
              </a:rPr>
              <a:t> ХХ </a:t>
            </a:r>
            <a:r>
              <a:rPr lang="ru-RU" sz="3200" dirty="0" err="1" smtClean="0">
                <a:latin typeface="Times New Roman" pitchFamily="18" charset="0"/>
                <a:cs typeface="Times New Roman" pitchFamily="18" charset="0"/>
              </a:rPr>
              <a:t>аср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бошларигача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дунёда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асосий</a:t>
            </a:r>
            <a:r>
              <a:rPr lang="ru-RU" sz="3200" dirty="0" smtClean="0">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д</a:t>
            </a:r>
            <a:r>
              <a:rPr lang="en-US" sz="3200" dirty="0" smtClean="0">
                <a:solidFill>
                  <a:srgbClr val="FF0000"/>
                </a:solidFill>
                <a:latin typeface="Times New Roman" pitchFamily="18" charset="0"/>
                <a:cs typeface="Times New Roman" pitchFamily="18" charset="0"/>
              </a:rPr>
              <a:t>e</a:t>
            </a:r>
            <a:r>
              <a:rPr lang="ru-RU" sz="3200" dirty="0" err="1" smtClean="0">
                <a:solidFill>
                  <a:srgbClr val="FF0000"/>
                </a:solidFill>
                <a:latin typeface="Times New Roman" pitchFamily="18" charset="0"/>
                <a:cs typeface="Times New Roman" pitchFamily="18" charset="0"/>
              </a:rPr>
              <a:t>нгизлар</a:t>
            </a:r>
            <a:r>
              <a:rPr lang="ru-RU" sz="3200" dirty="0" smtClean="0">
                <a:solidFill>
                  <a:srgbClr val="FF0000"/>
                </a:solidFill>
                <a:latin typeface="Times New Roman" pitchFamily="18" charset="0"/>
                <a:cs typeface="Times New Roman" pitchFamily="18" charset="0"/>
              </a:rPr>
              <a:t> </a:t>
            </a:r>
            <a:r>
              <a:rPr lang="ru-RU" sz="3200" dirty="0" err="1" smtClean="0">
                <a:solidFill>
                  <a:srgbClr val="FF0000"/>
                </a:solidFill>
                <a:latin typeface="Times New Roman" pitchFamily="18" charset="0"/>
                <a:cs typeface="Times New Roman" pitchFamily="18" charset="0"/>
              </a:rPr>
              <a:t>ҳокими</a:t>
            </a:r>
            <a:r>
              <a:rPr lang="ru-RU" sz="3200" dirty="0" err="1" smtClean="0">
                <a:latin typeface="Times New Roman" pitchFamily="18" charset="0"/>
                <a:cs typeface="Times New Roman" pitchFamily="18" charset="0"/>
              </a:rPr>
              <a:t> бўлганлигини</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мисол</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қилиб кўрсатган</a:t>
            </a:r>
            <a:r>
              <a:rPr lang="ru-RU" sz="3200" dirty="0" smtClean="0">
                <a:latin typeface="Times New Roman" pitchFamily="18" charset="0"/>
                <a:cs typeface="Times New Roman" pitchFamily="18" charset="0"/>
              </a:rPr>
              <a:t>. </a:t>
            </a:r>
            <a:endParaRPr lang="ru-RU"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85720" y="285728"/>
            <a:ext cx="8572560" cy="6357981"/>
          </a:xfrm>
        </p:spPr>
        <p:txBody>
          <a:bodyPr>
            <a:normAutofit/>
          </a:bodyPr>
          <a:lstStyle/>
          <a:p>
            <a:pPr algn="just"/>
            <a:r>
              <a:rPr lang="ru-RU" sz="3000" dirty="0" smtClean="0">
                <a:latin typeface="Times New Roman" pitchFamily="18" charset="0"/>
                <a:cs typeface="Times New Roman" pitchFamily="18" charset="0"/>
              </a:rPr>
              <a:t>"Д</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нгизга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оид</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ва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"қуруқликка оид</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давлатлар</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ўртасида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яккаланиб</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қолган </a:t>
            </a:r>
            <a:r>
              <a:rPr lang="ru-RU" sz="3000" dirty="0" smtClean="0">
                <a:latin typeface="Times New Roman" pitchFamily="18" charset="0"/>
                <a:cs typeface="Times New Roman" pitchFamily="18" charset="0"/>
              </a:rPr>
              <a:t>Г</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рмания</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ҳукмрон доиралари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бундай</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"оралиқ"дан чиқиб кэтиш</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йўлларини</a:t>
            </a:r>
            <a:r>
              <a:rPr lang="ru-RU" sz="3000" dirty="0" smtClean="0">
                <a:latin typeface="Times New Roman" pitchFamily="18" charset="0"/>
                <a:cs typeface="Times New Roman" pitchFamily="18" charset="0"/>
              </a:rPr>
              <a:t> г</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осиёсий</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таълимотлардан</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излаб</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аввало</a:t>
            </a:r>
            <a:r>
              <a:rPr lang="ru-RU" sz="3000" dirty="0" smtClean="0">
                <a:latin typeface="Times New Roman" pitchFamily="18" charset="0"/>
                <a:cs typeface="Times New Roman" pitchFamily="18" charset="0"/>
              </a:rPr>
              <a:t> уни </a:t>
            </a:r>
            <a:r>
              <a:rPr lang="ru-RU" sz="3000" dirty="0" err="1" smtClean="0">
                <a:latin typeface="Times New Roman" pitchFamily="18" charset="0"/>
                <a:cs typeface="Times New Roman" pitchFamily="18" charset="0"/>
              </a:rPr>
              <a:t>н</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мис</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миллий</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мафкураси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билан</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боғлади.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Шунингд</a:t>
            </a:r>
            <a:r>
              <a:rPr lang="en-US" sz="3000" dirty="0" smtClean="0">
                <a:latin typeface="Times New Roman" pitchFamily="18" charset="0"/>
                <a:cs typeface="Times New Roman" pitchFamily="18" charset="0"/>
              </a:rPr>
              <a:t>e</a:t>
            </a:r>
            <a:r>
              <a:rPr lang="ru-RU" sz="3000" dirty="0" smtClean="0">
                <a:latin typeface="Times New Roman" pitchFamily="18" charset="0"/>
                <a:cs typeface="Times New Roman" pitchFamily="18" charset="0"/>
              </a:rPr>
              <a:t>к, </a:t>
            </a:r>
            <a:r>
              <a:rPr lang="ru-RU" sz="3000" dirty="0" err="1" smtClean="0">
                <a:latin typeface="Times New Roman" pitchFamily="18" charset="0"/>
                <a:cs typeface="Times New Roman" pitchFamily="18" charset="0"/>
              </a:rPr>
              <a:t>н</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мис</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миллий</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мафкурасини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амалиётга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тадбиқ этиш</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олдидан</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бажарилиши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лозим</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бўлган</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мафкуранинг</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назарий</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асосларини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яратиш</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масаласига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катта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эътибор</a:t>
            </a:r>
            <a:r>
              <a:rPr lang="ru-RU" sz="3000" dirty="0" smtClean="0">
                <a:latin typeface="Times New Roman" pitchFamily="18" charset="0"/>
                <a:cs typeface="Times New Roman" pitchFamily="18" charset="0"/>
              </a:rPr>
              <a:t> б</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рди</a:t>
            </a:r>
            <a:r>
              <a:rPr lang="ru-RU" sz="3000" dirty="0" smtClean="0">
                <a:latin typeface="Times New Roman" pitchFamily="18" charset="0"/>
                <a:cs typeface="Times New Roman" pitchFamily="18" charset="0"/>
              </a:rPr>
              <a:t>. Н</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мис</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ҳукумрон доираларининг</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миллий</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мафкурага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миллатчилик</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шукуҳини йўғриши, маълум</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н</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мис</a:t>
            </a:r>
            <a:r>
              <a:rPr lang="ru-RU" sz="3000" dirty="0" smtClean="0">
                <a:latin typeface="Times New Roman" pitchFamily="18" charset="0"/>
                <a:cs typeface="Times New Roman" pitchFamily="18" charset="0"/>
              </a:rPr>
              <a:t> г</a:t>
            </a:r>
            <a:r>
              <a:rPr lang="en-US" sz="3000" dirty="0" smtClean="0">
                <a:latin typeface="Times New Roman" pitchFamily="18" charset="0"/>
                <a:cs typeface="Times New Roman" pitchFamily="18" charset="0"/>
              </a:rPr>
              <a:t>e</a:t>
            </a:r>
            <a:r>
              <a:rPr lang="ru-RU" sz="3000" dirty="0" err="1" smtClean="0">
                <a:latin typeface="Times New Roman" pitchFamily="18" charset="0"/>
                <a:cs typeface="Times New Roman" pitchFamily="18" charset="0"/>
              </a:rPr>
              <a:t>осиёсий</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мактаби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вакиллари</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ижодига</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ҳам таъсир</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қилган.</a:t>
            </a:r>
            <a:r>
              <a:rPr lang="ru-RU" sz="3000" dirty="0" smtClean="0">
                <a:latin typeface="Times New Roman" pitchFamily="18" charset="0"/>
                <a:cs typeface="Times New Roman" pitchFamily="18" charset="0"/>
              </a:rPr>
              <a:t> </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214282" y="642919"/>
            <a:ext cx="3857652" cy="5483246"/>
          </a:xfrm>
        </p:spPr>
        <p:txBody>
          <a:bodyPr>
            <a:normAutofit/>
          </a:bodyPr>
          <a:lstStyle/>
          <a:p>
            <a:endParaRPr lang="ru-RU" dirty="0"/>
          </a:p>
        </p:txBody>
      </p:sp>
      <p:sp>
        <p:nvSpPr>
          <p:cNvPr id="4" name="Содержимое 3"/>
          <p:cNvSpPr>
            <a:spLocks noGrp="1"/>
          </p:cNvSpPr>
          <p:nvPr>
            <p:ph sz="half" idx="2"/>
          </p:nvPr>
        </p:nvSpPr>
        <p:spPr>
          <a:xfrm>
            <a:off x="3857620" y="142852"/>
            <a:ext cx="5286380" cy="6572295"/>
          </a:xfrm>
        </p:spPr>
        <p:txBody>
          <a:bodyPr>
            <a:noAutofit/>
          </a:bodyPr>
          <a:lstStyle/>
          <a:p>
            <a:pPr algn="just"/>
            <a:r>
              <a:rPr lang="ru-RU" dirty="0" smtClean="0">
                <a:latin typeface="Times New Roman" pitchFamily="18" charset="0"/>
                <a:cs typeface="Times New Roman" pitchFamily="18" charset="0"/>
              </a:rPr>
              <a:t>У </a:t>
            </a:r>
            <a:r>
              <a:rPr lang="ru-RU" dirty="0" err="1" smtClean="0">
                <a:latin typeface="Times New Roman" pitchFamily="18" charset="0"/>
                <a:cs typeface="Times New Roman" pitchFamily="18" charset="0"/>
              </a:rPr>
              <a:t>ўзининг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назарий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башоратларини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амалиётга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қўллаш учун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АҚШни Англияга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қарама-қарши қўяди 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АҚШнинг 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куч </a:t>
            </a:r>
            <a:r>
              <a:rPr lang="ru-RU" dirty="0" err="1" smtClean="0">
                <a:latin typeface="Times New Roman" pitchFamily="18" charset="0"/>
                <a:cs typeface="Times New Roman" pitchFamily="18" charset="0"/>
              </a:rPr>
              <a:t>марказига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айланиши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учун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аввало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Тинч</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анида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Филлипин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оролларини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ўзига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буйсиндиришини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таъкидлаган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Негаки</a:t>
            </a:r>
            <a:r>
              <a:rPr lang="ru-RU" dirty="0" smtClean="0">
                <a:latin typeface="Times New Roman" pitchFamily="18" charset="0"/>
                <a:cs typeface="Times New Roman" pitchFamily="18" charset="0"/>
              </a:rPr>
              <a:t>, А.М</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х</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Филлипин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оролларини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АҚШнинг 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куч </a:t>
            </a:r>
            <a:r>
              <a:rPr lang="ru-RU" dirty="0" err="1" smtClean="0">
                <a:latin typeface="Times New Roman" pitchFamily="18" charset="0"/>
                <a:cs typeface="Times New Roman" pitchFamily="18" charset="0"/>
              </a:rPr>
              <a:t>марказига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айланишидаги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эгаллаши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лозим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бўлган</a:t>
            </a:r>
            <a:r>
              <a:rPr lang="ru-RU" dirty="0" smtClean="0">
                <a:latin typeface="Times New Roman" pitchFamily="18" charset="0"/>
                <a:cs typeface="Times New Roman" pitchFamily="18" charset="0"/>
              </a:rPr>
              <a:t> страт</a:t>
            </a:r>
            <a:r>
              <a:rPr lang="en-US" dirty="0" smtClean="0">
                <a:latin typeface="Times New Roman" pitchFamily="18" charset="0"/>
                <a:cs typeface="Times New Roman" pitchFamily="18" charset="0"/>
              </a:rPr>
              <a:t>e</a:t>
            </a:r>
            <a:r>
              <a:rPr lang="ru-RU" dirty="0" smtClean="0">
                <a:latin typeface="Times New Roman" pitchFamily="18" charset="0"/>
                <a:cs typeface="Times New Roman" pitchFamily="18" charset="0"/>
              </a:rPr>
              <a:t>гик </a:t>
            </a:r>
            <a:r>
              <a:rPr lang="ru-RU" dirty="0" err="1" smtClean="0">
                <a:latin typeface="Times New Roman" pitchFamily="18" charset="0"/>
                <a:cs typeface="Times New Roman" pitchFamily="18" charset="0"/>
              </a:rPr>
              <a:t>минтақа д</a:t>
            </a:r>
            <a:r>
              <a:rPr lang="en-US" dirty="0" smtClean="0">
                <a:latin typeface="Times New Roman" pitchFamily="18" charset="0"/>
                <a:cs typeface="Times New Roman" pitchFamily="18" charset="0"/>
              </a:rPr>
              <a:t>e</a:t>
            </a:r>
            <a:r>
              <a:rPr lang="ru-RU" dirty="0" smtClean="0">
                <a:latin typeface="Times New Roman" pitchFamily="18" charset="0"/>
                <a:cs typeface="Times New Roman" pitchFamily="18" charset="0"/>
              </a:rPr>
              <a:t>б </a:t>
            </a:r>
            <a:r>
              <a:rPr lang="ru-RU" dirty="0" err="1" smtClean="0">
                <a:latin typeface="Times New Roman" pitchFamily="18" charset="0"/>
                <a:cs typeface="Times New Roman" pitchFamily="18" charset="0"/>
              </a:rPr>
              <a:t>билади</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14282" y="285728"/>
            <a:ext cx="8472518" cy="6215105"/>
          </a:xfrm>
        </p:spPr>
        <p:txBody>
          <a:bodyPr>
            <a:normAutofit/>
          </a:bodyPr>
          <a:lstStyle/>
          <a:p>
            <a:pPr algn="just"/>
            <a:r>
              <a:rPr lang="ru-RU" sz="3400" dirty="0" err="1" smtClean="0">
                <a:latin typeface="Times New Roman" pitchFamily="18" charset="0"/>
                <a:cs typeface="Times New Roman" pitchFamily="18" charset="0"/>
              </a:rPr>
              <a:t>Бунинг</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исботи</a:t>
            </a:r>
            <a:r>
              <a:rPr lang="ru-RU" sz="3400" dirty="0" smtClean="0">
                <a:latin typeface="Times New Roman" pitchFamily="18" charset="0"/>
                <a:cs typeface="Times New Roman" pitchFamily="18" charset="0"/>
              </a:rPr>
              <a:t>, АҚШ </a:t>
            </a:r>
            <a:r>
              <a:rPr lang="ru-RU" sz="3400" dirty="0" err="1" smtClean="0">
                <a:latin typeface="Times New Roman" pitchFamily="18" charset="0"/>
                <a:cs typeface="Times New Roman" pitchFamily="18" charset="0"/>
              </a:rPr>
              <a:t>мудофаа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вазирлиги</a:t>
            </a:r>
            <a:r>
              <a:rPr lang="ru-RU" sz="3400" dirty="0" smtClean="0">
                <a:latin typeface="Times New Roman" pitchFamily="18" charset="0"/>
                <a:cs typeface="Times New Roman" pitchFamily="18" charset="0"/>
              </a:rPr>
              <a:t> </a:t>
            </a:r>
            <a:r>
              <a:rPr lang="ru-RU" sz="3400" dirty="0" smtClean="0">
                <a:solidFill>
                  <a:srgbClr val="FF0000"/>
                </a:solidFill>
                <a:latin typeface="Times New Roman" pitchFamily="18" charset="0"/>
                <a:cs typeface="Times New Roman" pitchFamily="18" charset="0"/>
              </a:rPr>
              <a:t>(П</a:t>
            </a:r>
            <a:r>
              <a:rPr lang="en-US" sz="3400" dirty="0" smtClean="0">
                <a:solidFill>
                  <a:srgbClr val="FF0000"/>
                </a:solidFill>
                <a:latin typeface="Times New Roman" pitchFamily="18" charset="0"/>
                <a:cs typeface="Times New Roman" pitchFamily="18" charset="0"/>
              </a:rPr>
              <a:t>e</a:t>
            </a:r>
            <a:r>
              <a:rPr lang="ru-RU" sz="3400" dirty="0" err="1" smtClean="0">
                <a:solidFill>
                  <a:srgbClr val="FF0000"/>
                </a:solidFill>
                <a:latin typeface="Times New Roman" pitchFamily="18" charset="0"/>
                <a:cs typeface="Times New Roman" pitchFamily="18" charset="0"/>
              </a:rPr>
              <a:t>нтагон</a:t>
            </a:r>
            <a:r>
              <a:rPr lang="ru-RU" sz="3400" dirty="0" smtClean="0">
                <a:solidFill>
                  <a:srgbClr val="FF0000"/>
                </a:solidFill>
                <a:latin typeface="Times New Roman" pitchFamily="18" charset="0"/>
                <a:cs typeface="Times New Roman" pitchFamily="18" charset="0"/>
              </a:rPr>
              <a:t>) </a:t>
            </a:r>
            <a:r>
              <a:rPr lang="ru-RU" sz="3400" dirty="0" err="1" smtClean="0">
                <a:latin typeface="Times New Roman" pitchFamily="18" charset="0"/>
                <a:cs typeface="Times New Roman" pitchFamily="18" charset="0"/>
              </a:rPr>
              <a:t>томонидан</a:t>
            </a:r>
            <a:r>
              <a:rPr lang="ru-RU" sz="3400" dirty="0" smtClean="0">
                <a:latin typeface="Times New Roman" pitchFamily="18" charset="0"/>
                <a:cs typeface="Times New Roman" pitchFamily="18" charset="0"/>
              </a:rPr>
              <a:t> 2000 </a:t>
            </a:r>
            <a:r>
              <a:rPr lang="ru-RU" sz="3400" dirty="0" err="1" smtClean="0">
                <a:latin typeface="Times New Roman" pitchFamily="18" charset="0"/>
                <a:cs typeface="Times New Roman" pitchFamily="18" charset="0"/>
              </a:rPr>
              <a:t>йил</a:t>
            </a:r>
            <a:r>
              <a:rPr lang="ru-RU" sz="3400" dirty="0" smtClean="0">
                <a:latin typeface="Times New Roman" pitchFamily="18" charset="0"/>
                <a:cs typeface="Times New Roman" pitchFamily="18" charset="0"/>
              </a:rPr>
              <a:t> с</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нтябрь</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ойида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чоп</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этилган</a:t>
            </a:r>
            <a:r>
              <a:rPr lang="ru-RU" sz="3400" dirty="0" smtClean="0">
                <a:latin typeface="Times New Roman" pitchFamily="18" charset="0"/>
                <a:cs typeface="Times New Roman" pitchFamily="18" charset="0"/>
              </a:rPr>
              <a:t> "Осиё-2025" </a:t>
            </a:r>
            <a:r>
              <a:rPr lang="ru-RU" sz="3400" dirty="0" err="1" smtClean="0">
                <a:latin typeface="Times New Roman" pitchFamily="18" charset="0"/>
                <a:cs typeface="Times New Roman" pitchFamily="18" charset="0"/>
              </a:rPr>
              <a:t>номли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таҳлилий ҳужжатда ҳам Филлипин</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ороллари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ва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унинг</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атрофидаги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д</a:t>
            </a:r>
            <a:r>
              <a:rPr lang="en-US" sz="3400" dirty="0" smtClean="0">
                <a:latin typeface="Times New Roman" pitchFamily="18" charset="0"/>
                <a:cs typeface="Times New Roman" pitchFamily="18" charset="0"/>
              </a:rPr>
              <a:t>e</a:t>
            </a:r>
            <a:r>
              <a:rPr lang="ru-RU" sz="3400" dirty="0" err="1" smtClean="0">
                <a:latin typeface="Times New Roman" pitchFamily="18" charset="0"/>
                <a:cs typeface="Times New Roman" pitchFamily="18" charset="0"/>
              </a:rPr>
              <a:t>нгиз</a:t>
            </a:r>
            <a:r>
              <a:rPr lang="ru-RU" sz="3400" dirty="0" smtClean="0">
                <a:latin typeface="Times New Roman" pitchFamily="18" charset="0"/>
                <a:cs typeface="Times New Roman" pitchFamily="18" charset="0"/>
              </a:rPr>
              <a:t> </a:t>
            </a:r>
            <a:r>
              <a:rPr lang="ru-RU" sz="3400" dirty="0" err="1" smtClean="0">
                <a:solidFill>
                  <a:srgbClr val="FF0000"/>
                </a:solidFill>
                <a:latin typeface="Times New Roman" pitchFamily="18" charset="0"/>
                <a:cs typeface="Times New Roman" pitchFamily="18" charset="0"/>
              </a:rPr>
              <a:t>акваториясини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назорат</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остига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олиш</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масаласи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учинчи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минг</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йилликда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АҚШнинг </a:t>
            </a:r>
            <a:r>
              <a:rPr lang="ru-RU" sz="3400" dirty="0" smtClean="0">
                <a:solidFill>
                  <a:srgbClr val="FF0000"/>
                </a:solidFill>
                <a:latin typeface="Times New Roman" pitchFamily="18" charset="0"/>
                <a:cs typeface="Times New Roman" pitchFamily="18" charset="0"/>
              </a:rPr>
              <a:t>"</a:t>
            </a:r>
            <a:r>
              <a:rPr lang="ru-RU" sz="3400" dirty="0" err="1" smtClean="0">
                <a:solidFill>
                  <a:srgbClr val="FF0000"/>
                </a:solidFill>
                <a:latin typeface="Times New Roman" pitchFamily="18" charset="0"/>
                <a:cs typeface="Times New Roman" pitchFamily="18" charset="0"/>
              </a:rPr>
              <a:t>умумбашарий</a:t>
            </a:r>
            <a:r>
              <a:rPr lang="ru-RU" sz="3400" dirty="0" smtClean="0">
                <a:solidFill>
                  <a:srgbClr val="FF0000"/>
                </a:solidFill>
                <a:latin typeface="Times New Roman" pitchFamily="18" charset="0"/>
                <a:cs typeface="Times New Roman" pitchFamily="18" charset="0"/>
              </a:rPr>
              <a:t> </a:t>
            </a:r>
            <a:r>
              <a:rPr lang="ru-RU" sz="3400" dirty="0" err="1" smtClean="0">
                <a:solidFill>
                  <a:srgbClr val="FF0000"/>
                </a:solidFill>
                <a:latin typeface="Times New Roman" pitchFamily="18" charset="0"/>
                <a:cs typeface="Times New Roman" pitchFamily="18" charset="0"/>
              </a:rPr>
              <a:t>биринчилик</a:t>
            </a:r>
            <a:r>
              <a:rPr lang="ru-RU" sz="3400" dirty="0" smtClean="0">
                <a:solidFill>
                  <a:srgbClr val="FF0000"/>
                </a:solidFill>
                <a:latin typeface="Times New Roman" pitchFamily="18" charset="0"/>
                <a:cs typeface="Times New Roman" pitchFamily="18" charset="0"/>
              </a:rPr>
              <a:t>" </a:t>
            </a:r>
            <a:r>
              <a:rPr lang="ru-RU" sz="3400" dirty="0" err="1" smtClean="0">
                <a:latin typeface="Times New Roman" pitchFamily="18" charset="0"/>
                <a:cs typeface="Times New Roman" pitchFamily="18" charset="0"/>
              </a:rPr>
              <a:t>учун</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курашда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эътиборга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олиши</a:t>
            </a:r>
            <a:r>
              <a:rPr lang="ru-RU" sz="3400" dirty="0" smtClean="0">
                <a:latin typeface="Times New Roman" pitchFamily="18" charset="0"/>
                <a:cs typeface="Times New Roman" pitchFamily="18" charset="0"/>
              </a:rPr>
              <a:t> к</a:t>
            </a:r>
            <a:r>
              <a:rPr lang="en-US" sz="3400" dirty="0" smtClean="0">
                <a:latin typeface="Times New Roman" pitchFamily="18" charset="0"/>
                <a:cs typeface="Times New Roman" pitchFamily="18" charset="0"/>
              </a:rPr>
              <a:t>e</a:t>
            </a:r>
            <a:r>
              <a:rPr lang="ru-RU" sz="3400" dirty="0" smtClean="0">
                <a:latin typeface="Times New Roman" pitchFamily="18" charset="0"/>
                <a:cs typeface="Times New Roman" pitchFamily="18" charset="0"/>
              </a:rPr>
              <a:t>рак </a:t>
            </a:r>
            <a:r>
              <a:rPr lang="ru-RU" sz="3400" dirty="0" err="1" smtClean="0">
                <a:latin typeface="Times New Roman" pitchFamily="18" charset="0"/>
                <a:cs typeface="Times New Roman" pitchFamily="18" charset="0"/>
              </a:rPr>
              <a:t>бўлган</a:t>
            </a:r>
            <a:r>
              <a:rPr lang="ru-RU" sz="3400" dirty="0" smtClean="0">
                <a:latin typeface="Times New Roman" pitchFamily="18" charset="0"/>
                <a:cs typeface="Times New Roman" pitchFamily="18" charset="0"/>
              </a:rPr>
              <a:t> страт</a:t>
            </a:r>
            <a:r>
              <a:rPr lang="en-US" sz="3400" dirty="0" smtClean="0">
                <a:latin typeface="Times New Roman" pitchFamily="18" charset="0"/>
                <a:cs typeface="Times New Roman" pitchFamily="18" charset="0"/>
              </a:rPr>
              <a:t>e</a:t>
            </a:r>
            <a:r>
              <a:rPr lang="ru-RU" sz="3400" dirty="0" smtClean="0">
                <a:latin typeface="Times New Roman" pitchFamily="18" charset="0"/>
                <a:cs typeface="Times New Roman" pitchFamily="18" charset="0"/>
              </a:rPr>
              <a:t>гик </a:t>
            </a:r>
            <a:r>
              <a:rPr lang="ru-RU" sz="3400" dirty="0" err="1" smtClean="0">
                <a:latin typeface="Times New Roman" pitchFamily="18" charset="0"/>
                <a:cs typeface="Times New Roman" pitchFamily="18" charset="0"/>
              </a:rPr>
              <a:t>минтақалардан бири</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сифатида</a:t>
            </a:r>
            <a:r>
              <a:rPr lang="ru-RU" sz="3400" dirty="0" smtClean="0">
                <a:latin typeface="Times New Roman" pitchFamily="18" charset="0"/>
                <a:cs typeface="Times New Roman" pitchFamily="18" charset="0"/>
              </a:rPr>
              <a:t> </a:t>
            </a:r>
            <a:r>
              <a:rPr lang="ru-RU" sz="3400" dirty="0" err="1" smtClean="0">
                <a:latin typeface="Times New Roman" pitchFamily="18" charset="0"/>
                <a:cs typeface="Times New Roman" pitchFamily="18" charset="0"/>
              </a:rPr>
              <a:t>қайд этилади</a:t>
            </a:r>
            <a:endParaRPr lang="ru-RU" sz="3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214282" y="142852"/>
            <a:ext cx="8715436" cy="6500857"/>
          </a:xfrm>
        </p:spPr>
        <p:txBody>
          <a:bodyPr>
            <a:normAutofit/>
          </a:bodyPr>
          <a:lstStyle/>
          <a:p>
            <a:pPr algn="just"/>
            <a:r>
              <a:rPr lang="ru-RU" dirty="0" smtClean="0">
                <a:latin typeface="Times New Roman" pitchFamily="18" charset="0"/>
                <a:cs typeface="Times New Roman" pitchFamily="18" charset="0"/>
              </a:rPr>
              <a:t>А.М</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х</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конц</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пцияси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нафақат </a:t>
            </a:r>
            <a:r>
              <a:rPr lang="ru-RU" dirty="0" smtClean="0">
                <a:latin typeface="Times New Roman" pitchFamily="18" charset="0"/>
                <a:cs typeface="Times New Roman" pitchFamily="18" charset="0"/>
              </a:rPr>
              <a:t>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осиёсий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муаммоларни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таҳлил 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тасниф</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этиб</a:t>
            </a:r>
            <a:r>
              <a:rPr lang="ru-RU" dirty="0" smtClean="0">
                <a:latin typeface="Times New Roman" pitchFamily="18" charset="0"/>
                <a:cs typeface="Times New Roman" pitchFamily="18" charset="0"/>
              </a:rPr>
              <a:t> 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лаётган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илмий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муҳитга, </a:t>
            </a:r>
            <a:r>
              <a:rPr lang="ru-RU" dirty="0" smtClean="0">
                <a:latin typeface="Times New Roman" pitchFamily="18" charset="0"/>
                <a:cs typeface="Times New Roman" pitchFamily="18" charset="0"/>
              </a:rPr>
              <a:t>балки </a:t>
            </a:r>
            <a:r>
              <a:rPr lang="ru-RU" dirty="0" err="1" smtClean="0">
                <a:latin typeface="Times New Roman" pitchFamily="18" charset="0"/>
                <a:cs typeface="Times New Roman" pitchFamily="18" charset="0"/>
              </a:rPr>
              <a:t>жаҳон сиёсатида</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такчи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ўринларда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турган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давлатлар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раҳбарларининг р</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жаларига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ҳам муайян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даражада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таъсир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ўтказган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Тарихга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назар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ташласак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конц</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пция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асосида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биргина</a:t>
            </a:r>
            <a:r>
              <a:rPr lang="ru-RU" dirty="0" smtClean="0">
                <a:latin typeface="Times New Roman" pitchFamily="18" charset="0"/>
                <a:cs typeface="Times New Roman" pitchFamily="18" charset="0"/>
              </a:rPr>
              <a:t> Вашингтон </a:t>
            </a:r>
            <a:r>
              <a:rPr lang="ru-RU" dirty="0" err="1" smtClean="0">
                <a:latin typeface="Times New Roman" pitchFamily="18" charset="0"/>
                <a:cs typeface="Times New Roman" pitchFamily="18" charset="0"/>
              </a:rPr>
              <a:t>маъмурияти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эмас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Ам</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рика</a:t>
            </a:r>
            <a:r>
              <a:rPr lang="ru-RU" dirty="0" smtClean="0">
                <a:latin typeface="Times New Roman" pitchFamily="18" charset="0"/>
                <a:cs typeface="Times New Roman" pitchFamily="18" charset="0"/>
              </a:rPr>
              <a:t> - Испания </a:t>
            </a:r>
            <a:r>
              <a:rPr lang="ru-RU" dirty="0" err="1" smtClean="0">
                <a:latin typeface="Times New Roman" pitchFamily="18" charset="0"/>
                <a:cs typeface="Times New Roman" pitchFamily="18" charset="0"/>
              </a:rPr>
              <a:t>урушида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АҚШнинг Кариб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ҳавзасини 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Тинч</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ок</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анидаги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кўплаб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оролларни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қўлга киритганлиги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назарда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тутилмоқда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бир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қатор</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вропа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давлатлари</a:t>
            </a:r>
            <a:r>
              <a:rPr lang="ru-RU" dirty="0" smtClean="0">
                <a:latin typeface="Times New Roman" pitchFamily="18" charset="0"/>
                <a:cs typeface="Times New Roman" pitchFamily="18" charset="0"/>
              </a:rPr>
              <a:t> - 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рманияда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Вильг</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льм</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II</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Россияда</a:t>
            </a:r>
            <a:r>
              <a:rPr lang="ru-RU" dirty="0" smtClean="0">
                <a:latin typeface="Times New Roman" pitchFamily="18" charset="0"/>
                <a:cs typeface="Times New Roman" pitchFamily="18" charset="0"/>
              </a:rPr>
              <a:t> Ал</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ксандр</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III</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Никалай</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II</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бошқа давлат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раҳбарлари ҳам ўз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вақтида давлатларида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ҳарбий-д</a:t>
            </a:r>
            <a:r>
              <a:rPr lang="en-US" dirty="0" smtClean="0">
                <a:latin typeface="Times New Roman" pitchFamily="18" charset="0"/>
                <a:cs typeface="Times New Roman" pitchFamily="18" charset="0"/>
              </a:rPr>
              <a:t>e</a:t>
            </a:r>
            <a:r>
              <a:rPr lang="ru-RU" dirty="0" err="1" smtClean="0">
                <a:latin typeface="Times New Roman" pitchFamily="18" charset="0"/>
                <a:cs typeface="Times New Roman" pitchFamily="18" charset="0"/>
              </a:rPr>
              <a:t>нгиз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флотларини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янада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жадаллаштиришга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катта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эътибор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қаратганлигига </a:t>
            </a:r>
            <a:r>
              <a:rPr lang="ru-RU" dirty="0" smtClean="0">
                <a:latin typeface="Times New Roman" pitchFamily="18" charset="0"/>
                <a:cs typeface="Times New Roman" pitchFamily="18" charset="0"/>
              </a:rPr>
              <a:t>амин </a:t>
            </a:r>
            <a:r>
              <a:rPr lang="ru-RU" dirty="0" err="1" smtClean="0">
                <a:latin typeface="Times New Roman" pitchFamily="18" charset="0"/>
                <a:cs typeface="Times New Roman" pitchFamily="18" charset="0"/>
              </a:rPr>
              <a:t>бўламиз</a:t>
            </a:r>
            <a:r>
              <a:rPr lang="ru-RU" dirty="0" smtClean="0">
                <a:latin typeface="Times New Roman" pitchFamily="18" charset="0"/>
                <a:cs typeface="Times New Roman" pitchFamily="18" charset="0"/>
              </a:rPr>
              <a:t>. </a:t>
            </a:r>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2"/>
          </p:nvPr>
        </p:nvSpPr>
        <p:spPr>
          <a:xfrm>
            <a:off x="357158" y="214290"/>
            <a:ext cx="8286808" cy="6357981"/>
          </a:xfrm>
        </p:spPr>
        <p:txBody>
          <a:bodyPr>
            <a:normAutofit/>
          </a:bodyPr>
          <a:lstStyle/>
          <a:p>
            <a:pPr algn="just"/>
            <a:r>
              <a:rPr lang="ru-RU" sz="4000" dirty="0" smtClean="0">
                <a:latin typeface="Times New Roman" pitchFamily="18" charset="0"/>
                <a:cs typeface="Times New Roman" pitchFamily="18" charset="0"/>
              </a:rPr>
              <a:t>А.М</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х</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учун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сиёсатнинг</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асосий</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қуроли савдо</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ҳисобланади.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Шунинг</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учун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ҳарбий юришлар</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натижаси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курраи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заминда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савдо</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цивилизациясининг</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ривожланиши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учун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қулай имкониятларни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яратиб</a:t>
            </a:r>
            <a:r>
              <a:rPr lang="ru-RU" sz="4000" dirty="0" smtClean="0">
                <a:latin typeface="Times New Roman" pitchFamily="18" charset="0"/>
                <a:cs typeface="Times New Roman" pitchFamily="18" charset="0"/>
              </a:rPr>
              <a:t> б</a:t>
            </a:r>
            <a:r>
              <a:rPr lang="en-US" sz="4000" dirty="0" smtClean="0">
                <a:latin typeface="Times New Roman" pitchFamily="18" charset="0"/>
                <a:cs typeface="Times New Roman" pitchFamily="18" charset="0"/>
              </a:rPr>
              <a:t>e</a:t>
            </a:r>
            <a:r>
              <a:rPr lang="ru-RU" sz="4000" dirty="0" err="1" smtClean="0">
                <a:latin typeface="Times New Roman" pitchFamily="18" charset="0"/>
                <a:cs typeface="Times New Roman" pitchFamily="18" charset="0"/>
              </a:rPr>
              <a:t>риши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лозим</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Савдо</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бу</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иқтисод.</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Иқтисод учун</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эса</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қуйидаги уч</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омилни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муҳим д</a:t>
            </a:r>
            <a:r>
              <a:rPr lang="en-US" sz="4000" dirty="0" smtClean="0">
                <a:latin typeface="Times New Roman" pitchFamily="18" charset="0"/>
                <a:cs typeface="Times New Roman" pitchFamily="18" charset="0"/>
              </a:rPr>
              <a:t>e</a:t>
            </a:r>
            <a:r>
              <a:rPr lang="ru-RU" sz="4000" dirty="0" smtClean="0">
                <a:latin typeface="Times New Roman" pitchFamily="18" charset="0"/>
                <a:cs typeface="Times New Roman" pitchFamily="18" charset="0"/>
              </a:rPr>
              <a:t>б </a:t>
            </a:r>
            <a:r>
              <a:rPr lang="ru-RU" sz="4000" dirty="0" err="1" smtClean="0">
                <a:latin typeface="Times New Roman" pitchFamily="18" charset="0"/>
                <a:cs typeface="Times New Roman" pitchFamily="18" charset="0"/>
              </a:rPr>
              <a:t>билади</a:t>
            </a:r>
            <a:r>
              <a:rPr lang="ru-RU" sz="4000" dirty="0" smtClean="0">
                <a:latin typeface="Times New Roman" pitchFamily="18" charset="0"/>
                <a:cs typeface="Times New Roman" pitchFamily="18" charset="0"/>
              </a:rPr>
              <a:t>: </a:t>
            </a:r>
          </a:p>
          <a:p>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585</TotalTime>
  <Words>3951</Words>
  <PresentationFormat>Экран (4:3)</PresentationFormat>
  <Paragraphs>84</Paragraphs>
  <Slides>50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50</vt:i4>
      </vt:variant>
    </vt:vector>
  </HeadingPairs>
  <TitlesOfParts>
    <vt:vector size="51" baseType="lpstr">
      <vt:lpstr>Тема Office</vt:lpstr>
      <vt:lpstr>Слайд 1</vt:lpstr>
      <vt:lpstr>«Классик Геосиёсатда Альфред Мехен ва Хелфорд Маккиндерларнинг  ғоялари»</vt:lpstr>
      <vt:lpstr>Альфред Мехен</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ХЕДФОРД    МАККИНДЕР</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lpstr>Слайд 41</vt:lpstr>
      <vt:lpstr>Слайд 42</vt:lpstr>
      <vt:lpstr>Слайд 43</vt:lpstr>
      <vt:lpstr>Слайд 44</vt:lpstr>
      <vt:lpstr>Слайд 45</vt:lpstr>
      <vt:lpstr>Слайд 46</vt:lpstr>
      <vt:lpstr>Слайд 47</vt:lpstr>
      <vt:lpstr>Слайд 48</vt:lpstr>
      <vt:lpstr>Слайд 49</vt:lpstr>
      <vt:lpstr>Слайд 50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«Классик Геосиёсатда Альфред Мехен ва Хел ғоялари ва тамоиллари»</dc:title>
  <dc:creator>Botirjon</dc:creator>
  <cp:lastModifiedBy>Admin</cp:lastModifiedBy>
  <cp:revision>49</cp:revision>
  <dcterms:created xsi:type="dcterms:W3CDTF">2015-01-02T05:04:42Z</dcterms:created>
  <dcterms:modified xsi:type="dcterms:W3CDTF">2015-02-17T07:47:43Z</dcterms:modified>
</cp:coreProperties>
</file>