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7" r:id="rId3"/>
    <p:sldId id="257" r:id="rId4"/>
    <p:sldId id="259" r:id="rId5"/>
    <p:sldId id="270" r:id="rId6"/>
    <p:sldId id="262" r:id="rId7"/>
    <p:sldId id="263" r:id="rId8"/>
    <p:sldId id="264" r:id="rId9"/>
    <p:sldId id="271" r:id="rId10"/>
    <p:sldId id="265" r:id="rId11"/>
    <p:sldId id="275" r:id="rId12"/>
    <p:sldId id="260" r:id="rId13"/>
    <p:sldId id="273" r:id="rId14"/>
    <p:sldId id="266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090" autoAdjust="0"/>
    <p:restoredTop sz="94660"/>
  </p:normalViewPr>
  <p:slideViewPr>
    <p:cSldViewPr>
      <p:cViewPr varScale="1">
        <p:scale>
          <a:sx n="69" d="100"/>
          <a:sy n="69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AE27F7-F5DA-43F6-84F5-55DE66BBD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DDE46-4AFD-49CD-A533-EC60B1E49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6533B-EF9E-4BCB-8A78-7B78BA2F8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FA0F-5C6B-4E95-88E9-4D1615B84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9D912-D1F2-4009-9431-0FDCFAFE4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EF9FB-A451-4DD4-90D0-26430FC18C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0322E-CBF6-4FF4-98D4-B350DC572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78C3-9734-41FC-AB03-BF6486C1E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720CD-A476-4802-8ED4-9E6DBFE93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4938C-2032-4928-BFBE-B2314E3D1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E2FD7-71FF-4B9F-9A12-60DC09E92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AA73-ADAC-4A64-B8D9-72A188F77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300C-6A8C-42A4-B08A-13FE2A287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FC0D7-F230-40F9-A0A4-781791AC0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62B3E-9B1C-40DC-8DE2-91B90BB3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72E92-6ABA-4A61-BD0B-9CBA6C5F6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E6311-132D-48F6-B96E-06F444FAD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F46297F-4923-43F0-98B3-E1461EB93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ransition spd="slow" advTm="6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2;&#1086;&#1080;%20&#1076;&#1086;&#1082;&#1091;&#1084;&#1077;&#1085;&#1090;&#1099;\&#1052;&#1086;&#1103;%20&#1084;&#1091;&#1079;&#1099;&#1082;&#1072;\&#1051;.%20&#1042;.%20&#1041;&#1077;&#1090;&#1093;&#1086;&#1074;&#1077;&#1085;\&#1044;&#1077;&#1074;&#1103;&#1090;&#1072;&#1103;%20&#1089;&#1080;&#1084;&#1092;&#1086;&#1085;&#1080;&#1103;%20&#1088;&#1077;%20&#1084;&#1080;&#1085;&#1086;&#1088;%20&#1089;&#1086;&#1095;.125\02-Molto%20vivac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773238"/>
            <a:ext cx="7772400" cy="17367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6600" smtClean="0"/>
              <a:t>СИМФОНИЧЕСКИЙ</a:t>
            </a:r>
            <a:r>
              <a:rPr lang="ru-RU" sz="4800" smtClean="0"/>
              <a:t> ОРКЕСТР</a:t>
            </a:r>
          </a:p>
        </p:txBody>
      </p:sp>
      <p:pic>
        <p:nvPicPr>
          <p:cNvPr id="2062" name="02-Molto vivac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11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15"/>
          <p:cNvSpPr>
            <a:spLocks noChangeArrowheads="1"/>
          </p:cNvSpPr>
          <p:nvPr/>
        </p:nvSpPr>
        <p:spPr bwMode="auto">
          <a:xfrm>
            <a:off x="250825" y="5734050"/>
            <a:ext cx="914400" cy="914400"/>
          </a:xfrm>
          <a:prstGeom prst="rect">
            <a:avLst/>
          </a:prstGeom>
          <a:solidFill>
            <a:schemeClr val="bg1">
              <a:alpha val="98038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2285984" y="3643314"/>
            <a:ext cx="48577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Презентацию выполнила</a:t>
            </a:r>
          </a:p>
          <a:p>
            <a:pPr algn="ctr"/>
            <a:r>
              <a:rPr lang="ru-RU" sz="2400" dirty="0" smtClean="0"/>
              <a:t>Преподаватель Город Чирчик</a:t>
            </a:r>
          </a:p>
          <a:p>
            <a:pPr algn="ctr"/>
            <a:r>
              <a:rPr lang="ru-RU" sz="2400" dirty="0" smtClean="0"/>
              <a:t>Школа № 9 </a:t>
            </a:r>
          </a:p>
          <a:p>
            <a:pPr algn="ctr"/>
            <a:r>
              <a:rPr lang="ru-RU" sz="2400" dirty="0" err="1" smtClean="0"/>
              <a:t>Иштаева</a:t>
            </a:r>
            <a:r>
              <a:rPr lang="ru-RU" sz="2400" dirty="0" smtClean="0"/>
              <a:t> Л.Р</a:t>
            </a:r>
          </a:p>
          <a:p>
            <a:r>
              <a:rPr lang="ru-RU" dirty="0"/>
              <a:t> </a:t>
            </a:r>
          </a:p>
        </p:txBody>
      </p:sp>
      <p:sp>
        <p:nvSpPr>
          <p:cNvPr id="3078" name="TextBox 2"/>
          <p:cNvSpPr txBox="1">
            <a:spLocks noChangeArrowheads="1"/>
          </p:cNvSpPr>
          <p:nvPr/>
        </p:nvSpPr>
        <p:spPr bwMode="auto">
          <a:xfrm>
            <a:off x="2962275" y="6007100"/>
            <a:ext cx="1539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Чирчик 2016</a:t>
            </a:r>
            <a:endParaRPr lang="ru-RU" dirty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plan_ras_orkestra_ZKR_ru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138" y="0"/>
            <a:ext cx="92281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62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smtClean="0"/>
              <a:t>Струнные всегда ближе всех остальных инструментов к дирижеру, к слушателям. Слева впереди первые скрипки (самые главные инструменты в оркестре, исполняющие красивые, выразительные мелодии, они располагаются на «главном месте»), справа - вторые, за вторыми скрипками - альты, в центре - виолончели, за ними - деревянные духовые.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smtClean="0"/>
              <a:t>Медные и ударные располагаются за предыдущими группами.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2800" smtClean="0"/>
              <a:t>Иногда в оркестр включаются арфа, рояль, орган.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схема оркес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2" name="Rectangle 1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9407" name="Picture 15" descr="медно дух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978275"/>
            <a:ext cx="4030662" cy="2763838"/>
          </a:xfrm>
          <a:noFill/>
        </p:spPr>
      </p:pic>
      <p:pic>
        <p:nvPicPr>
          <p:cNvPr id="59410" name="Picture 18" descr="виолончель современная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15888"/>
            <a:ext cx="2592387" cy="3613150"/>
          </a:xfrm>
          <a:noFill/>
        </p:spPr>
      </p:pic>
      <p:pic>
        <p:nvPicPr>
          <p:cNvPr id="59411" name="Picture 19" descr="дирижер робот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115888"/>
            <a:ext cx="3417887" cy="3771900"/>
          </a:xfrm>
          <a:noFill/>
        </p:spPr>
      </p:pic>
      <p:pic>
        <p:nvPicPr>
          <p:cNvPr id="59414" name="Picture 22" descr="пианист 3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92725" y="3789363"/>
            <a:ext cx="2665413" cy="2817812"/>
          </a:xfrm>
          <a:noFill/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55" decel="1000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155" decel="100000"/>
                                        <p:tgtEl>
                                          <p:spTgt spid="594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155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333375"/>
            <a:ext cx="4284662" cy="6335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ПАРТИТУРА -  нотная запись многоголосного музыкального произведения, в которой одна над другой даны в определенном порядке партии всех голосов. В партитуре для симфонического оркестра следуют партии инструментов (сверху вниз): деревянные духовые, медные духовые, ударные и струнные смычковые.</a:t>
            </a:r>
          </a:p>
        </p:txBody>
      </p:sp>
      <p:pic>
        <p:nvPicPr>
          <p:cNvPr id="15368" name="Picture 8" descr="партитура 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4787900" cy="6408738"/>
          </a:xfr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3375"/>
            <a:ext cx="4495800" cy="626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/>
              <a:t>    Композитор  должен  хорошо знать все музыкальные науки - теорию музыки, гармонию, полифонию, оркестровку, историю музыкального искусства. Он  изучает произведения всех крупных композиторов прошлого и современности, по особенности их творчества; знает особенности звучания всех музыкальных инструментов. </a:t>
            </a:r>
          </a:p>
        </p:txBody>
      </p:sp>
      <p:pic>
        <p:nvPicPr>
          <p:cNvPr id="21511" name="Picture 7" descr="композитор пишет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0"/>
            <a:ext cx="4897437" cy="6858000"/>
          </a:xfr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8" name="Picture 10" descr="скр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0"/>
            <a:ext cx="2160588" cy="3311525"/>
          </a:xfrm>
          <a:noFill/>
        </p:spPr>
      </p:pic>
      <p:pic>
        <p:nvPicPr>
          <p:cNvPr id="22539" name="Picture 11" descr="альт 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0"/>
            <a:ext cx="1873250" cy="3357563"/>
          </a:xfrm>
          <a:noFill/>
        </p:spPr>
      </p:pic>
      <p:pic>
        <p:nvPicPr>
          <p:cNvPr id="22540" name="Picture 12" descr="виол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116013" y="3644900"/>
            <a:ext cx="2160587" cy="3213100"/>
          </a:xfrm>
          <a:noFill/>
        </p:spPr>
      </p:pic>
      <p:pic>
        <p:nvPicPr>
          <p:cNvPr id="22541" name="Picture 13" descr="kontrabas[1]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588125" y="3213100"/>
            <a:ext cx="2376488" cy="3644900"/>
          </a:xfrm>
          <a:noFill/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213100"/>
            <a:ext cx="8229600" cy="3384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</a:p>
        </p:txBody>
      </p:sp>
      <p:pic>
        <p:nvPicPr>
          <p:cNvPr id="19459" name="Picture 11" descr="гонг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844675"/>
            <a:ext cx="1831975" cy="2171700"/>
          </a:xfrm>
          <a:noFill/>
        </p:spPr>
      </p:pic>
      <p:pic>
        <p:nvPicPr>
          <p:cNvPr id="19460" name="Picture 12" descr="ксил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2708275"/>
            <a:ext cx="2087562" cy="2089150"/>
          </a:xfrm>
          <a:noFill/>
        </p:spPr>
      </p:pic>
      <p:pic>
        <p:nvPicPr>
          <p:cNvPr id="19461" name="Picture 13" descr="там тамы"/>
          <p:cNvPicPr>
            <a:picLocks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5940425" y="1844675"/>
            <a:ext cx="2559050" cy="2171700"/>
          </a:xfrm>
          <a:noFill/>
        </p:spPr>
      </p:pic>
      <p:pic>
        <p:nvPicPr>
          <p:cNvPr id="19462" name="Picture 15" descr="i[7]"/>
          <p:cNvPicPr>
            <a:picLocks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68313" y="188913"/>
            <a:ext cx="2159000" cy="2376487"/>
          </a:xfrm>
          <a:noFill/>
        </p:spPr>
      </p:pic>
      <p:pic>
        <p:nvPicPr>
          <p:cNvPr id="19463" name="Picture 16" descr="тарел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5157788"/>
            <a:ext cx="1803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металлоф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260350"/>
            <a:ext cx="21605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8" descr="бар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724400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9" descr="большой бараба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4724400"/>
            <a:ext cx="11176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0" descr="i[10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64163" y="188913"/>
            <a:ext cx="14398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2" descr="маракас"/>
          <p:cNvPicPr>
            <a:picLocks noChangeAspect="1" noChangeArrowheads="1"/>
          </p:cNvPicPr>
          <p:nvPr>
            <p:ph type="title" sz="quarter"/>
          </p:nvPr>
        </p:nvPicPr>
        <p:blipFill>
          <a:blip r:embed="rId11"/>
          <a:srcRect/>
          <a:stretch>
            <a:fillRect/>
          </a:stretch>
        </p:blipFill>
        <p:spPr>
          <a:xfrm>
            <a:off x="7019925" y="260350"/>
            <a:ext cx="1655763" cy="1368425"/>
          </a:xfrm>
          <a:noFill/>
        </p:spPr>
      </p:pic>
      <p:pic>
        <p:nvPicPr>
          <p:cNvPr id="19469" name="Picture 23" descr="удар установки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4221163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Симфонический оркестр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4958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состав оркестра;</a:t>
            </a:r>
          </a:p>
          <a:p>
            <a:pPr eaLnBrk="1" hangingPunct="1">
              <a:defRPr/>
            </a:pPr>
            <a:r>
              <a:rPr lang="ru-RU" sz="4000" smtClean="0"/>
              <a:t>группы инструментов;</a:t>
            </a:r>
          </a:p>
          <a:p>
            <a:pPr eaLnBrk="1" hangingPunct="1">
              <a:defRPr/>
            </a:pPr>
            <a:r>
              <a:rPr lang="ru-RU" sz="4000" smtClean="0"/>
              <a:t>расположение музыкантов;</a:t>
            </a:r>
          </a:p>
          <a:p>
            <a:pPr eaLnBrk="1" hangingPunct="1">
              <a:defRPr/>
            </a:pPr>
            <a:r>
              <a:rPr lang="ru-RU" sz="4000" smtClean="0"/>
              <a:t>партитура.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. </a:t>
            </a:r>
          </a:p>
        </p:txBody>
      </p:sp>
      <p:pic>
        <p:nvPicPr>
          <p:cNvPr id="3080" name="Picture 8" descr="Budapest_Symphony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333375"/>
            <a:ext cx="3754437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</a:t>
            </a:r>
            <a:r>
              <a:rPr lang="ru-RU" sz="3600" smtClean="0"/>
              <a:t>Симфонический  оркестр —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</a:t>
            </a:r>
            <a:r>
              <a:rPr lang="ru-RU" smtClean="0"/>
              <a:t>большой коллектив музыкантов, исполняющих симфонические музыкальные произведения</a:t>
            </a:r>
          </a:p>
        </p:txBody>
      </p:sp>
      <p:pic>
        <p:nvPicPr>
          <p:cNvPr id="7178" name="Picture 10" descr="Symphonic_Orchestra[1]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9338" cy="6858000"/>
          </a:xfrm>
          <a:noFill/>
        </p:spPr>
      </p:pic>
    </p:spTree>
  </p:cSld>
  <p:clrMapOvr>
    <a:masterClrMapping/>
  </p:clrMapOvr>
  <p:transition spd="med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670425"/>
            <a:ext cx="8229600" cy="21875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Симфонический оркестр исполняет симфонии и сюиты, симфонические поэмы и фантазии, сопровождает  действие в кинофильме, участвует в исполнении опер и ораторий, соревнуется с солистами в инструментальных концертах.</a:t>
            </a:r>
          </a:p>
        </p:txBody>
      </p:sp>
      <p:pic>
        <p:nvPicPr>
          <p:cNvPr id="24583" name="Picture 7" descr="зал 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88913"/>
            <a:ext cx="7129463" cy="4319587"/>
          </a:xfrm>
          <a:noFill/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333375"/>
            <a:ext cx="4038600" cy="6335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Общее число музыкантов симфонического оркестра не постоянно: оно может колебаться в пределах 60-120 (и даже больше) человек. Такому большому составу участников для согласованной игры необходимо умелое руководство. Эта роль принадлежит дирижеру. </a:t>
            </a:r>
          </a:p>
        </p:txBody>
      </p:sp>
      <p:pic>
        <p:nvPicPr>
          <p:cNvPr id="11272" name="Picture 8" descr="дир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4537075" cy="3024187"/>
          </a:xfrm>
          <a:noFill/>
        </p:spPr>
      </p:pic>
      <p:pic>
        <p:nvPicPr>
          <p:cNvPr id="11273" name="Picture 9" descr="дирижер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357563"/>
            <a:ext cx="4537075" cy="3311525"/>
          </a:xfrm>
          <a:noFill/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Симфонический оркестр включает 4 группы инструментов: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822960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mtClean="0"/>
              <a:t>струнные смычковые;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mtClean="0"/>
              <a:t>деревянные духовые;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mtClean="0"/>
              <a:t>медные духовые;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ru-RU" smtClean="0"/>
              <a:t>ударные.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инструменты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612775" y="-4203700"/>
            <a:ext cx="10369550" cy="12214225"/>
          </a:xfrm>
          <a:noFill/>
        </p:spPr>
      </p:pic>
    </p:spTree>
  </p:cSld>
  <p:clrMapOvr>
    <a:masterClrMapping/>
  </p:clrMapOvr>
  <p:transition spd="slow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6825" y="333375"/>
            <a:ext cx="4067175" cy="6335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Если вы посмотрите на фотографию или схему симфонического оркестра, то поймете, что сидят оркестранты не как кому захотелось, а в строго определенном порядке </a:t>
            </a:r>
          </a:p>
        </p:txBody>
      </p:sp>
      <p:pic>
        <p:nvPicPr>
          <p:cNvPr id="54279" name="Picture 7" descr="симф орк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88913"/>
            <a:ext cx="5256213" cy="6553200"/>
          </a:xfrm>
          <a:noFill/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363</TotalTime>
  <Words>321</Words>
  <Application>Microsoft Office PowerPoint</Application>
  <PresentationFormat>Экран (4:3)</PresentationFormat>
  <Paragraphs>31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Tahoma</vt:lpstr>
      <vt:lpstr>Arial</vt:lpstr>
      <vt:lpstr>Wingdings</vt:lpstr>
      <vt:lpstr>Calibri</vt:lpstr>
      <vt:lpstr>Times New Roman</vt:lpstr>
      <vt:lpstr>Разрез</vt:lpstr>
      <vt:lpstr>СИМФОНИЧЕСКИЙ ОРКЕСТР</vt:lpstr>
      <vt:lpstr>Симфонический оркестр</vt:lpstr>
      <vt:lpstr>Слайд 3</vt:lpstr>
      <vt:lpstr>Слайд 4</vt:lpstr>
      <vt:lpstr>Слайд 5</vt:lpstr>
      <vt:lpstr>Слайд 6</vt:lpstr>
      <vt:lpstr>Симфонический оркестр включает 4 группы инструментов: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123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СИМФОНИЧЕСКИЙ ОРКЕСТР</dc:title>
  <dc:creator>User</dc:creator>
  <cp:lastModifiedBy>User</cp:lastModifiedBy>
  <cp:revision>10</cp:revision>
  <dcterms:created xsi:type="dcterms:W3CDTF">2009-05-28T17:45:24Z</dcterms:created>
  <dcterms:modified xsi:type="dcterms:W3CDTF">2016-02-05T05:48:30Z</dcterms:modified>
</cp:coreProperties>
</file>