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735763" cy="986948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702" y="3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D655A1D-9DC6-483C-ABBB-3B88DF177BEC}" type="datetimeFigureOut">
              <a:rPr lang="ru-RU" smtClean="0"/>
              <a:pPr/>
              <a:t>18.03.2014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C2C689C-8243-482D-9605-D4A268073982}"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D655A1D-9DC6-483C-ABBB-3B88DF177BEC}" type="datetimeFigureOut">
              <a:rPr lang="ru-RU" smtClean="0"/>
              <a:pPr/>
              <a:t>18.03.2014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C2C689C-8243-482D-9605-D4A26807398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D655A1D-9DC6-483C-ABBB-3B88DF177BEC}" type="datetimeFigureOut">
              <a:rPr lang="ru-RU" smtClean="0"/>
              <a:pPr/>
              <a:t>18.03.2014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C2C689C-8243-482D-9605-D4A26807398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D655A1D-9DC6-483C-ABBB-3B88DF177BEC}" type="datetimeFigureOut">
              <a:rPr lang="ru-RU" smtClean="0"/>
              <a:pPr/>
              <a:t>18.03.2014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C2C689C-8243-482D-9605-D4A26807398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D655A1D-9DC6-483C-ABBB-3B88DF177BEC}" type="datetimeFigureOut">
              <a:rPr lang="ru-RU" smtClean="0"/>
              <a:pPr/>
              <a:t>18.03.2014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C2C689C-8243-482D-9605-D4A268073982}"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D655A1D-9DC6-483C-ABBB-3B88DF177BEC}" type="datetimeFigureOut">
              <a:rPr lang="ru-RU" smtClean="0"/>
              <a:pPr/>
              <a:t>18.03.2014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C2C689C-8243-482D-9605-D4A26807398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D655A1D-9DC6-483C-ABBB-3B88DF177BEC}" type="datetimeFigureOut">
              <a:rPr lang="ru-RU" smtClean="0"/>
              <a:pPr/>
              <a:t>18.03.2014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C2C689C-8243-482D-9605-D4A26807398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D655A1D-9DC6-483C-ABBB-3B88DF177BEC}" type="datetimeFigureOut">
              <a:rPr lang="ru-RU" smtClean="0"/>
              <a:pPr/>
              <a:t>18.03.2014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C2C689C-8243-482D-9605-D4A26807398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D655A1D-9DC6-483C-ABBB-3B88DF177BEC}" type="datetimeFigureOut">
              <a:rPr lang="ru-RU" smtClean="0"/>
              <a:pPr/>
              <a:t>18.03.2014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C2C689C-8243-482D-9605-D4A26807398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D655A1D-9DC6-483C-ABBB-3B88DF177BEC}" type="datetimeFigureOut">
              <a:rPr lang="ru-RU" smtClean="0"/>
              <a:pPr/>
              <a:t>18.03.2014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C2C689C-8243-482D-9605-D4A26807398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D655A1D-9DC6-483C-ABBB-3B88DF177BEC}" type="datetimeFigureOut">
              <a:rPr lang="ru-RU" smtClean="0"/>
              <a:pPr/>
              <a:t>18.03.2014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C2C689C-8243-482D-9605-D4A268073982}"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655A1D-9DC6-483C-ABBB-3B88DF177BEC}" type="datetimeFigureOut">
              <a:rPr lang="ru-RU" smtClean="0"/>
              <a:pPr/>
              <a:t>18.03.2014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2C689C-8243-482D-9605-D4A26807398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285728"/>
            <a:ext cx="7772400" cy="2643206"/>
          </a:xfrm>
        </p:spPr>
        <p:txBody>
          <a:bodyPr>
            <a:normAutofit fontScale="90000"/>
          </a:bodyPr>
          <a:lstStyle/>
          <a:p>
            <a:r>
              <a:rPr lang="uz-Cyrl-UZ" sz="2200" b="1" dirty="0" smtClean="0">
                <a:latin typeface="Times New Roman" pitchFamily="18" charset="0"/>
                <a:cs typeface="Times New Roman" pitchFamily="18" charset="0"/>
              </a:rPr>
              <a:t/>
            </a:r>
            <a:br>
              <a:rPr lang="uz-Cyrl-UZ" sz="2200" b="1" dirty="0" smtClean="0">
                <a:latin typeface="Times New Roman" pitchFamily="18" charset="0"/>
                <a:cs typeface="Times New Roman" pitchFamily="18" charset="0"/>
              </a:rPr>
            </a:br>
            <a:r>
              <a:rPr lang="uz-Cyrl-UZ" sz="2200" b="1" dirty="0">
                <a:latin typeface="Times New Roman" pitchFamily="18" charset="0"/>
                <a:cs typeface="Times New Roman" pitchFamily="18" charset="0"/>
              </a:rPr>
              <a:t/>
            </a:r>
            <a:br>
              <a:rPr lang="uz-Cyrl-UZ" sz="2200" b="1" dirty="0">
                <a:latin typeface="Times New Roman" pitchFamily="18" charset="0"/>
                <a:cs typeface="Times New Roman" pitchFamily="18" charset="0"/>
              </a:rPr>
            </a:br>
            <a:r>
              <a:rPr lang="uz-Cyrl-UZ" sz="2200" b="1" dirty="0" smtClean="0">
                <a:latin typeface="Times New Roman" pitchFamily="18" charset="0"/>
                <a:cs typeface="Times New Roman" pitchFamily="18" charset="0"/>
              </a:rPr>
              <a:t>Ў</a:t>
            </a:r>
            <a:r>
              <a:rPr lang="ru-RU" sz="2200" b="1" dirty="0">
                <a:latin typeface="Times New Roman" pitchFamily="18" charset="0"/>
                <a:cs typeface="Times New Roman" pitchFamily="18" charset="0"/>
              </a:rPr>
              <a:t>ЗБЕКИСТОН  РЕСПУБЛИКАСИ  </a:t>
            </a:r>
            <a:r>
              <a:rPr lang="uz-Cyrl-UZ" sz="2200" b="1" dirty="0">
                <a:latin typeface="Times New Roman" pitchFamily="18" charset="0"/>
                <a:cs typeface="Times New Roman" pitchFamily="18" charset="0"/>
              </a:rPr>
              <a:t>Қ</a:t>
            </a:r>
            <a:r>
              <a:rPr lang="ru-RU" sz="2200" b="1" dirty="0">
                <a:latin typeface="Times New Roman" pitchFamily="18" charset="0"/>
                <a:cs typeface="Times New Roman" pitchFamily="18" charset="0"/>
              </a:rPr>
              <a:t>ИШЛО</a:t>
            </a:r>
            <a:r>
              <a:rPr lang="uz-Cyrl-UZ" sz="2200" b="1" dirty="0">
                <a:latin typeface="Times New Roman" pitchFamily="18" charset="0"/>
                <a:cs typeface="Times New Roman" pitchFamily="18" charset="0"/>
              </a:rPr>
              <a:t>Қ  </a:t>
            </a:r>
            <a:r>
              <a:rPr lang="ru-RU" sz="2200" b="1" dirty="0">
                <a:latin typeface="Times New Roman" pitchFamily="18" charset="0"/>
                <a:cs typeface="Times New Roman" pitchFamily="18" charset="0"/>
              </a:rPr>
              <a:t>ВА СУВ Х</a:t>
            </a:r>
            <a:r>
              <a:rPr lang="uz-Cyrl-UZ" sz="2200" b="1" dirty="0">
                <a:latin typeface="Times New Roman" pitchFamily="18" charset="0"/>
                <a:cs typeface="Times New Roman" pitchFamily="18" charset="0"/>
              </a:rPr>
              <a:t>Ў</a:t>
            </a:r>
            <a:r>
              <a:rPr lang="ru-RU" sz="2200" b="1" dirty="0">
                <a:latin typeface="Times New Roman" pitchFamily="18" charset="0"/>
                <a:cs typeface="Times New Roman" pitchFamily="18" charset="0"/>
              </a:rPr>
              <a:t>ЖАЛИГИ </a:t>
            </a:r>
            <a:r>
              <a:rPr lang="uz-Cyrl-UZ" sz="2200" b="1" dirty="0">
                <a:latin typeface="Times New Roman" pitchFamily="18" charset="0"/>
                <a:cs typeface="Times New Roman" pitchFamily="18" charset="0"/>
              </a:rPr>
              <a:t> </a:t>
            </a:r>
            <a:r>
              <a:rPr lang="ru-RU" sz="2200" b="1" dirty="0" smtClean="0">
                <a:latin typeface="Times New Roman" pitchFamily="18" charset="0"/>
                <a:cs typeface="Times New Roman" pitchFamily="18" charset="0"/>
              </a:rPr>
              <a:t>ВАЗИРЛИГИ</a:t>
            </a:r>
            <a:br>
              <a:rPr lang="ru-RU" sz="2200" b="1" dirty="0" smtClean="0">
                <a:latin typeface="Times New Roman" pitchFamily="18" charset="0"/>
                <a:cs typeface="Times New Roman" pitchFamily="18" charset="0"/>
              </a:rPr>
            </a:b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200" b="1" dirty="0">
                <a:latin typeface="Times New Roman" pitchFamily="18" charset="0"/>
                <a:cs typeface="Times New Roman" pitchFamily="18" charset="0"/>
              </a:rPr>
              <a:t>ТОШКЕНТ ДАВЛАТ АГРАР УНИВЕРСИТЕТИ</a:t>
            </a:r>
            <a:r>
              <a:rPr lang="ru-RU" sz="2200" dirty="0"/>
              <a:t/>
            </a:r>
            <a:br>
              <a:rPr lang="ru-RU" sz="2200" dirty="0"/>
            </a:br>
            <a:r>
              <a:rPr lang="ru-RU" sz="2200" dirty="0" smtClean="0"/>
              <a:t/>
            </a:r>
            <a:br>
              <a:rPr lang="ru-RU" sz="2200" dirty="0" smtClean="0"/>
            </a:br>
            <a:r>
              <a:rPr lang="uz-Cyrl-UZ" sz="2200" b="1" dirty="0" smtClean="0">
                <a:latin typeface="Times New Roman" pitchFamily="18" charset="0"/>
                <a:cs typeface="Times New Roman" pitchFamily="18" charset="0"/>
              </a:rPr>
              <a:t>Деҳқончилик </a:t>
            </a:r>
            <a:r>
              <a:rPr lang="uz-Cyrl-UZ" sz="2200" b="1" dirty="0">
                <a:latin typeface="Times New Roman" pitchFamily="18" charset="0"/>
                <a:cs typeface="Times New Roman" pitchFamily="18" charset="0"/>
              </a:rPr>
              <a:t>ва </a:t>
            </a:r>
            <a:r>
              <a:rPr lang="uz-Cyrl-UZ" sz="2200" b="1" dirty="0" smtClean="0">
                <a:latin typeface="Times New Roman" pitchFamily="18" charset="0"/>
                <a:cs typeface="Times New Roman" pitchFamily="18" charset="0"/>
              </a:rPr>
              <a:t>мелиорация </a:t>
            </a:r>
            <a:r>
              <a:rPr lang="uz-Cyrl-UZ" sz="2200" b="1" dirty="0">
                <a:latin typeface="Times New Roman" pitchFamily="18" charset="0"/>
                <a:cs typeface="Times New Roman" pitchFamily="18" charset="0"/>
              </a:rPr>
              <a:t>кафедраси</a:t>
            </a: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uz-Cyrl-UZ" sz="2200" b="1" dirty="0">
                <a:latin typeface="Times New Roman" pitchFamily="18" charset="0"/>
                <a:cs typeface="Times New Roman" pitchFamily="18" charset="0"/>
              </a:rPr>
              <a:t>Бакалавриат  5620200 - Агрономия (Дала экинлари бўйича) </a:t>
            </a: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uz-Cyrl-UZ" sz="2200" b="1" dirty="0">
                <a:latin typeface="Times New Roman" pitchFamily="18" charset="0"/>
                <a:cs typeface="Times New Roman" pitchFamily="18" charset="0"/>
              </a:rPr>
              <a:t>йўналиши 4-45 гуруҳ талабаси </a:t>
            </a:r>
            <a:r>
              <a:rPr lang="ru-RU" dirty="0"/>
              <a:t/>
            </a:r>
            <a:br>
              <a:rPr lang="ru-RU" dirty="0"/>
            </a:br>
            <a:endParaRPr lang="ru-RU" dirty="0"/>
          </a:p>
        </p:txBody>
      </p:sp>
      <p:sp>
        <p:nvSpPr>
          <p:cNvPr id="3" name="Подзаголовок 2"/>
          <p:cNvSpPr>
            <a:spLocks noGrp="1"/>
          </p:cNvSpPr>
          <p:nvPr>
            <p:ph type="subTitle" idx="1"/>
          </p:nvPr>
        </p:nvSpPr>
        <p:spPr>
          <a:xfrm>
            <a:off x="928662" y="3000372"/>
            <a:ext cx="7643866" cy="3286148"/>
          </a:xfrm>
        </p:spPr>
        <p:txBody>
          <a:bodyPr>
            <a:normAutofit/>
          </a:bodyPr>
          <a:lstStyle/>
          <a:p>
            <a:r>
              <a:rPr lang="uz-Cyrl-UZ" sz="2000" b="1" i="1" dirty="0" smtClean="0">
                <a:latin typeface="Times New Roman" pitchFamily="18" charset="0"/>
                <a:cs typeface="Times New Roman" pitchFamily="18" charset="0"/>
              </a:rPr>
              <a:t>БЕРДИЕВ  </a:t>
            </a:r>
            <a:r>
              <a:rPr lang="uz-Cyrl-UZ" sz="2000" b="1" i="1" dirty="0">
                <a:latin typeface="Times New Roman" pitchFamily="18" charset="0"/>
                <a:cs typeface="Times New Roman" pitchFamily="18" charset="0"/>
              </a:rPr>
              <a:t>АБДУҒАФФОР </a:t>
            </a:r>
            <a:r>
              <a:rPr lang="uz-Cyrl-UZ" sz="2000" b="1" i="1" dirty="0" smtClean="0">
                <a:latin typeface="Times New Roman" pitchFamily="18" charset="0"/>
                <a:cs typeface="Times New Roman" pitchFamily="18" charset="0"/>
              </a:rPr>
              <a:t> АБДУҒАНИЕВИЧнинг</a:t>
            </a:r>
            <a:endParaRPr lang="ru-RU" sz="2000" dirty="0">
              <a:latin typeface="Times New Roman" pitchFamily="18" charset="0"/>
              <a:cs typeface="Times New Roman" pitchFamily="18" charset="0"/>
            </a:endParaRPr>
          </a:p>
          <a:p>
            <a:r>
              <a:rPr lang="uz-Cyrl-UZ" sz="2000" b="1" i="1"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r>
              <a:rPr lang="uz-Cyrl-UZ" sz="2000" b="1" i="1" dirty="0">
                <a:latin typeface="Times New Roman" pitchFamily="18" charset="0"/>
                <a:cs typeface="Times New Roman" pitchFamily="18" charset="0"/>
              </a:rPr>
              <a:t>БИТИРУВ </a:t>
            </a:r>
            <a:r>
              <a:rPr lang="uz-Cyrl-UZ" sz="2000" b="1" i="1" dirty="0" smtClean="0">
                <a:latin typeface="Times New Roman" pitchFamily="18" charset="0"/>
                <a:cs typeface="Times New Roman" pitchFamily="18" charset="0"/>
              </a:rPr>
              <a:t> МАЛАКАВИЙ  </a:t>
            </a:r>
            <a:r>
              <a:rPr lang="uz-Cyrl-UZ" sz="2000" b="1" i="1" dirty="0">
                <a:latin typeface="Times New Roman" pitchFamily="18" charset="0"/>
                <a:cs typeface="Times New Roman" pitchFamily="18" charset="0"/>
              </a:rPr>
              <a:t>ИШИ</a:t>
            </a:r>
            <a:endParaRPr lang="ru-RU" sz="2000" dirty="0">
              <a:latin typeface="Times New Roman" pitchFamily="18" charset="0"/>
              <a:cs typeface="Times New Roman" pitchFamily="18" charset="0"/>
            </a:endParaRPr>
          </a:p>
          <a:p>
            <a:r>
              <a:rPr lang="uz-Cyrl-UZ" sz="2000"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r>
              <a:rPr lang="uz-Cyrl-UZ" sz="2000" b="1" dirty="0">
                <a:latin typeface="Times New Roman" pitchFamily="18" charset="0"/>
                <a:cs typeface="Times New Roman" pitchFamily="18" charset="0"/>
              </a:rPr>
              <a:t>МАВЗУ:</a:t>
            </a:r>
            <a:r>
              <a:rPr lang="uz-Cyrl-UZ" sz="2000" dirty="0">
                <a:latin typeface="Times New Roman" pitchFamily="18" charset="0"/>
                <a:cs typeface="Times New Roman" pitchFamily="18" charset="0"/>
              </a:rPr>
              <a:t>  </a:t>
            </a:r>
            <a:r>
              <a:rPr lang="uz-Cyrl-UZ" sz="2000" b="1" dirty="0">
                <a:latin typeface="Times New Roman" pitchFamily="18" charset="0"/>
                <a:cs typeface="Times New Roman" pitchFamily="18" charset="0"/>
              </a:rPr>
              <a:t> КОМПОСТЛАРНИ СУРХОНДАРЁ ВИЛОЯТИ ТУПРОҚЛАРИ УНУМДОРЛИГИ ВА ҒЎЗА ҲОСИЛДОРЛИГИГА </a:t>
            </a:r>
            <a:r>
              <a:rPr lang="uz-Cyrl-UZ" sz="2000" b="1" dirty="0" smtClean="0">
                <a:latin typeface="Times New Roman" pitchFamily="18" charset="0"/>
                <a:cs typeface="Times New Roman" pitchFamily="18" charset="0"/>
              </a:rPr>
              <a:t>ТАЪСИРИ</a:t>
            </a:r>
          </a:p>
          <a:p>
            <a:endParaRPr lang="ru-RU" sz="2000" b="1" dirty="0" smtClean="0">
              <a:latin typeface="Times New Roman" pitchFamily="18" charset="0"/>
              <a:cs typeface="Times New Roman" pitchFamily="18" charset="0"/>
            </a:endParaRPr>
          </a:p>
          <a:p>
            <a:r>
              <a:rPr lang="ru-RU" sz="2000" b="1" dirty="0" err="1" smtClean="0">
                <a:latin typeface="Times New Roman" pitchFamily="18" charset="0"/>
                <a:cs typeface="Times New Roman" pitchFamily="18" charset="0"/>
              </a:rPr>
              <a:t>Тошкент</a:t>
            </a:r>
            <a:r>
              <a:rPr lang="ru-RU" sz="2000" b="1" dirty="0" smtClean="0">
                <a:latin typeface="Times New Roman" pitchFamily="18" charset="0"/>
                <a:cs typeface="Times New Roman" pitchFamily="18" charset="0"/>
              </a:rPr>
              <a:t> </a:t>
            </a:r>
            <a:r>
              <a:rPr lang="ru-RU" sz="2000" b="1" dirty="0">
                <a:latin typeface="Times New Roman" pitchFamily="18" charset="0"/>
                <a:cs typeface="Times New Roman" pitchFamily="18" charset="0"/>
              </a:rPr>
              <a:t>2014</a:t>
            </a:r>
            <a:endParaRPr lang="ru-RU" sz="2000"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z-Cyrl-UZ" sz="2000" b="1" dirty="0">
                <a:latin typeface="Times New Roman" pitchFamily="18" charset="0"/>
                <a:cs typeface="Times New Roman" pitchFamily="18" charset="0"/>
              </a:rPr>
              <a:t>СУҒОРИЛАДИГАН ТУПРОҚЛАР ИШЛАБ ЧИҚАРИШ ҚОБИЛИЯТИГА ТАБИИЙ МАЪДАНЛАР ВА НОАНЪАНАВИЙ</a:t>
            </a:r>
            <a:r>
              <a:rPr lang="uz-Cyrl-UZ" sz="2000" dirty="0">
                <a:latin typeface="Times New Roman" pitchFamily="18" charset="0"/>
                <a:cs typeface="Times New Roman" pitchFamily="18" charset="0"/>
              </a:rPr>
              <a:t> </a:t>
            </a:r>
            <a:r>
              <a:rPr lang="uz-Cyrl-UZ" sz="2000" b="1" dirty="0">
                <a:latin typeface="Times New Roman" pitchFamily="18" charset="0"/>
                <a:cs typeface="Times New Roman" pitchFamily="18" charset="0"/>
              </a:rPr>
              <a:t>ЎҒИТЛАРНИ ТАЪСИРИ</a:t>
            </a:r>
            <a:endParaRPr lang="ru-RU" sz="20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70000" lnSpcReduction="20000"/>
          </a:bodyPr>
          <a:lstStyle/>
          <a:p>
            <a:pPr indent="450000" algn="just"/>
            <a:r>
              <a:rPr lang="uz-Cyrl-UZ" dirty="0" smtClean="0">
                <a:latin typeface="Times New Roman" pitchFamily="18" charset="0"/>
                <a:cs typeface="Times New Roman" pitchFamily="18" charset="0"/>
              </a:rPr>
              <a:t>Ўзбекистонда 1963 йилдан бошлаб Қишлоқ хўжалиги вазирлигининг буюртмасига биноан, кимё саноати аммофос ўғитини ишлаб чиқара бошлаган. Ҳозирги кунда аммофос чиқиндиси - фосфогипс Олмалиқ, Самарканд ва Янги Қўқон кимё заводлари атрофида 100 млн. тоннага яқин йиғилиб, атроф-муҳит экологиясини бузмокда, илмий тадқиққотларда эса шўртобсимон, яъни тупроқнинг сингдириш комплексидаги натрий миқдори юқори бўлган ерларни фосфогипс билан кимёвий мелиорациялашни техник ва иқтисодий жиҳатдан мумкинлиги исботланган.</a:t>
            </a:r>
            <a:endParaRPr lang="ru-RU" dirty="0" smtClean="0">
              <a:latin typeface="Times New Roman" pitchFamily="18" charset="0"/>
              <a:cs typeface="Times New Roman" pitchFamily="18" charset="0"/>
            </a:endParaRPr>
          </a:p>
          <a:p>
            <a:pPr indent="450000" algn="just"/>
            <a:r>
              <a:rPr lang="uz-Cyrl-UZ" dirty="0" smtClean="0">
                <a:latin typeface="Times New Roman" pitchFamily="18" charset="0"/>
                <a:cs typeface="Times New Roman" pitchFamily="18" charset="0"/>
              </a:rPr>
              <a:t>Дунёда қишлоқ хўжалик ишлаб чиқариш амалиётидан маълумки, фосфогипсда экинлар учун жуда керакли озиқа элементлари (кальций, олтингугурт) бўлишига қарамасдан, деярли 40 йил мобайнида ундан республикамиз қишлоқ хўжалигида фойдаланилмасдан келинмоқда.</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500042"/>
            <a:ext cx="8229600" cy="5643602"/>
          </a:xfrm>
        </p:spPr>
        <p:txBody>
          <a:bodyPr>
            <a:normAutofit fontScale="85000" lnSpcReduction="20000"/>
          </a:bodyPr>
          <a:lstStyle/>
          <a:p>
            <a:pPr algn="just"/>
            <a:r>
              <a:rPr lang="ru-RU" sz="3100" dirty="0" smtClean="0">
                <a:latin typeface="Times New Roman" pitchFamily="18" charset="0"/>
                <a:cs typeface="Times New Roman" pitchFamily="18" charset="0"/>
              </a:rPr>
              <a:t>      Россия, </a:t>
            </a:r>
            <a:r>
              <a:rPr lang="uz-Cyrl-UZ" sz="3100" dirty="0" smtClean="0">
                <a:latin typeface="Times New Roman" pitchFamily="18" charset="0"/>
                <a:cs typeface="Times New Roman" pitchFamily="18" charset="0"/>
              </a:rPr>
              <a:t>АҚШ, </a:t>
            </a:r>
            <a:r>
              <a:rPr lang="ru-RU" sz="3100" dirty="0" smtClean="0">
                <a:latin typeface="Times New Roman" pitchFamily="18" charset="0"/>
                <a:cs typeface="Times New Roman" pitchFamily="18" charset="0"/>
              </a:rPr>
              <a:t>Канада, Украина </a:t>
            </a:r>
            <a:r>
              <a:rPr lang="ru-RU" sz="3100" dirty="0" err="1" smtClean="0">
                <a:latin typeface="Times New Roman" pitchFamily="18" charset="0"/>
                <a:cs typeface="Times New Roman" pitchFamily="18" charset="0"/>
              </a:rPr>
              <a:t>давлатларида</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фосфогипс</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ўғит сифатида узоқ </a:t>
            </a:r>
            <a:r>
              <a:rPr lang="ru-RU" sz="3100" dirty="0" err="1" smtClean="0">
                <a:latin typeface="Times New Roman" pitchFamily="18" charset="0"/>
                <a:cs typeface="Times New Roman" pitchFamily="18" charset="0"/>
              </a:rPr>
              <a:t>йиллардан</a:t>
            </a:r>
            <a:r>
              <a:rPr lang="ru-RU" sz="3100" dirty="0" smtClean="0">
                <a:latin typeface="Times New Roman" pitchFamily="18" charset="0"/>
                <a:cs typeface="Times New Roman" pitchFamily="18" charset="0"/>
              </a:rPr>
              <a:t> бери </a:t>
            </a:r>
            <a:r>
              <a:rPr lang="ru-RU" sz="3100" dirty="0" err="1" smtClean="0">
                <a:latin typeface="Times New Roman" pitchFamily="18" charset="0"/>
                <a:cs typeface="Times New Roman" pitchFamily="18" charset="0"/>
              </a:rPr>
              <a:t>ишлатиб</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келинади</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Кўплаб </a:t>
            </a:r>
            <a:r>
              <a:rPr lang="ru-RU" sz="3100" dirty="0" err="1" smtClean="0">
                <a:latin typeface="Times New Roman" pitchFamily="18" charset="0"/>
                <a:cs typeface="Times New Roman" pitchFamily="18" charset="0"/>
              </a:rPr>
              <a:t>чоп</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этилган</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илмий</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мақолаларда, </a:t>
            </a:r>
            <a:r>
              <a:rPr lang="ru-RU" sz="3100" dirty="0" err="1" smtClean="0">
                <a:latin typeface="Times New Roman" pitchFamily="18" charset="0"/>
                <a:cs typeface="Times New Roman" pitchFamily="18" charset="0"/>
              </a:rPr>
              <a:t>унинг</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тупроқ </a:t>
            </a:r>
            <a:r>
              <a:rPr lang="ru-RU" sz="3100" dirty="0" err="1" smtClean="0">
                <a:latin typeface="Times New Roman" pitchFamily="18" charset="0"/>
                <a:cs typeface="Times New Roman" pitchFamily="18" charset="0"/>
              </a:rPr>
              <a:t>унумдорлигига</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ижобий</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таъсири</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ҳақида батафсил </a:t>
            </a:r>
            <a:r>
              <a:rPr lang="ru-RU" sz="3100" dirty="0" err="1" smtClean="0">
                <a:latin typeface="Times New Roman" pitchFamily="18" charset="0"/>
                <a:cs typeface="Times New Roman" pitchFamily="18" charset="0"/>
              </a:rPr>
              <a:t>ёзилган</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Олимлар</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ў</a:t>
            </a:r>
            <a:r>
              <a:rPr lang="ru-RU" sz="3100" dirty="0" err="1" smtClean="0">
                <a:latin typeface="Times New Roman" pitchFamily="18" charset="0"/>
                <a:cs typeface="Times New Roman" pitchFamily="18" charset="0"/>
              </a:rPr>
              <a:t>з</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тадқиқотларида </a:t>
            </a:r>
            <a:r>
              <a:rPr lang="ru-RU" sz="3100" dirty="0" err="1" smtClean="0">
                <a:latin typeface="Times New Roman" pitchFamily="18" charset="0"/>
                <a:cs typeface="Times New Roman" pitchFamily="18" charset="0"/>
              </a:rPr>
              <a:t>фосфогипс</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тупроқ структурасини </a:t>
            </a:r>
            <a:r>
              <a:rPr lang="ru-RU" sz="3100" dirty="0" err="1" smtClean="0">
                <a:latin typeface="Times New Roman" pitchFamily="18" charset="0"/>
                <a:cs typeface="Times New Roman" pitchFamily="18" charset="0"/>
              </a:rPr>
              <a:t>яхшилашини</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исботлашган</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унинг</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таркибида</a:t>
            </a:r>
            <a:r>
              <a:rPr lang="ru-RU" sz="3100" dirty="0" smtClean="0">
                <a:latin typeface="Times New Roman" pitchFamily="18" charset="0"/>
                <a:cs typeface="Times New Roman" pitchFamily="18" charset="0"/>
              </a:rPr>
              <a:t> 50-55% гипс </a:t>
            </a:r>
            <a:r>
              <a:rPr lang="uz-Cyrl-UZ" sz="3100" dirty="0" smtClean="0">
                <a:latin typeface="Times New Roman" pitchFamily="18" charset="0"/>
                <a:cs typeface="Times New Roman" pitchFamily="18" charset="0"/>
              </a:rPr>
              <a:t>бўлган </a:t>
            </a:r>
            <a:r>
              <a:rPr lang="ru-RU" sz="3100" dirty="0" err="1" smtClean="0">
                <a:latin typeface="Times New Roman" pitchFamily="18" charset="0"/>
                <a:cs typeface="Times New Roman" pitchFamily="18" charset="0"/>
              </a:rPr>
              <a:t>оддий</a:t>
            </a:r>
            <a:r>
              <a:rPr lang="ru-RU" sz="3100" dirty="0" smtClean="0">
                <a:latin typeface="Times New Roman" pitchFamily="18" charset="0"/>
                <a:cs typeface="Times New Roman" pitchFamily="18" charset="0"/>
              </a:rPr>
              <a:t> суперфосфат </a:t>
            </a:r>
            <a:r>
              <a:rPr lang="ru-RU" sz="3100" dirty="0" err="1" smtClean="0">
                <a:latin typeface="Times New Roman" pitchFamily="18" charset="0"/>
                <a:cs typeface="Times New Roman" pitchFamily="18" charset="0"/>
              </a:rPr>
              <a:t>сифатида</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қўллаш тажрибада синаб кўрилган.</a:t>
            </a:r>
          </a:p>
          <a:p>
            <a:pPr algn="just"/>
            <a:r>
              <a:rPr lang="uz-Cyrl-UZ" sz="3100" dirty="0" smtClean="0">
                <a:latin typeface="Times New Roman" pitchFamily="18" charset="0"/>
                <a:cs typeface="Times New Roman" pitchFamily="18" charset="0"/>
              </a:rPr>
              <a:t>      Қишлоқ хўжалигида фосфогипсни илмий-асосланган ҳолда кўллаш </a:t>
            </a:r>
            <a:r>
              <a:rPr lang="ru-RU" sz="3100" dirty="0" err="1" smtClean="0">
                <a:latin typeface="Times New Roman" pitchFamily="18" charset="0"/>
                <a:cs typeface="Times New Roman" pitchFamily="18" charset="0"/>
              </a:rPr>
              <a:t>ерларнинг</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мелиоратив</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ва</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экологик</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ҳолатини, тупроқларнинг </a:t>
            </a:r>
            <a:r>
              <a:rPr lang="ru-RU" sz="3100" dirty="0" smtClean="0">
                <a:latin typeface="Times New Roman" pitchFamily="18" charset="0"/>
                <a:cs typeface="Times New Roman" pitchFamily="18" charset="0"/>
              </a:rPr>
              <a:t>физик </a:t>
            </a:r>
            <a:r>
              <a:rPr lang="ru-RU" sz="3100" dirty="0" err="1" smtClean="0">
                <a:latin typeface="Times New Roman" pitchFamily="18" charset="0"/>
                <a:cs typeface="Times New Roman" pitchFamily="18" charset="0"/>
              </a:rPr>
              <a:t>ва</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физик-кимёвий</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хусусиятларини</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яхшилайди</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Қишлоқ хўжалигида ҳар йили </a:t>
            </a:r>
            <a:r>
              <a:rPr lang="ru-RU" sz="3100" dirty="0" smtClean="0">
                <a:latin typeface="Times New Roman" pitchFamily="18" charset="0"/>
                <a:cs typeface="Times New Roman" pitchFamily="18" charset="0"/>
              </a:rPr>
              <a:t>1 млн. тонна </a:t>
            </a:r>
            <a:r>
              <a:rPr lang="ru-RU" sz="3100" dirty="0" err="1" smtClean="0">
                <a:latin typeface="Times New Roman" pitchFamily="18" charset="0"/>
                <a:cs typeface="Times New Roman" pitchFamily="18" charset="0"/>
              </a:rPr>
              <a:t>фосфогипс</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ишлатилганда</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тупрокда</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кўшимча </a:t>
            </a:r>
            <a:r>
              <a:rPr lang="ru-RU" sz="3100" dirty="0" smtClean="0">
                <a:latin typeface="Times New Roman" pitchFamily="18" charset="0"/>
                <a:cs typeface="Times New Roman" pitchFamily="18" charset="0"/>
              </a:rPr>
              <a:t>20 </a:t>
            </a:r>
            <a:r>
              <a:rPr lang="ru-RU" sz="3100" dirty="0" err="1" smtClean="0">
                <a:latin typeface="Times New Roman" pitchFamily="18" charset="0"/>
                <a:cs typeface="Times New Roman" pitchFamily="18" charset="0"/>
              </a:rPr>
              <a:t>минг</a:t>
            </a:r>
            <a:r>
              <a:rPr lang="ru-RU" sz="3100" dirty="0" smtClean="0">
                <a:latin typeface="Times New Roman" pitchFamily="18" charset="0"/>
                <a:cs typeface="Times New Roman" pitchFamily="18" charset="0"/>
              </a:rPr>
              <a:t> тонна (100% ли) фосфор, 230 </a:t>
            </a:r>
            <a:r>
              <a:rPr lang="ru-RU" sz="3100" dirty="0" err="1" smtClean="0">
                <a:latin typeface="Times New Roman" pitchFamily="18" charset="0"/>
                <a:cs typeface="Times New Roman" pitchFamily="18" charset="0"/>
              </a:rPr>
              <a:t>минг</a:t>
            </a:r>
            <a:r>
              <a:rPr lang="ru-RU" sz="3100" dirty="0" smtClean="0">
                <a:latin typeface="Times New Roman" pitchFamily="18" charset="0"/>
                <a:cs typeface="Times New Roman" pitchFamily="18" charset="0"/>
              </a:rPr>
              <a:t> тонна </a:t>
            </a:r>
            <a:r>
              <a:rPr lang="ru-RU" sz="3100" dirty="0" err="1" smtClean="0">
                <a:latin typeface="Times New Roman" pitchFamily="18" charset="0"/>
                <a:cs typeface="Times New Roman" pitchFamily="18" charset="0"/>
              </a:rPr>
              <a:t>калций</a:t>
            </a:r>
            <a:r>
              <a:rPr lang="ru-RU" sz="3100" dirty="0" smtClean="0">
                <a:latin typeface="Times New Roman" pitchFamily="18" charset="0"/>
                <a:cs typeface="Times New Roman" pitchFamily="18" charset="0"/>
              </a:rPr>
              <a:t>, 179 </a:t>
            </a:r>
            <a:r>
              <a:rPr lang="ru-RU" sz="3100" dirty="0" err="1" smtClean="0">
                <a:latin typeface="Times New Roman" pitchFamily="18" charset="0"/>
                <a:cs typeface="Times New Roman" pitchFamily="18" charset="0"/>
              </a:rPr>
              <a:t>минг</a:t>
            </a:r>
            <a:r>
              <a:rPr lang="ru-RU" sz="3100" dirty="0" smtClean="0">
                <a:latin typeface="Times New Roman" pitchFamily="18" charset="0"/>
                <a:cs typeface="Times New Roman" pitchFamily="18" charset="0"/>
              </a:rPr>
              <a:t> тонна </a:t>
            </a:r>
            <a:r>
              <a:rPr lang="ru-RU" sz="3100" dirty="0" err="1" smtClean="0">
                <a:latin typeface="Times New Roman" pitchFamily="18" charset="0"/>
                <a:cs typeface="Times New Roman" pitchFamily="18" charset="0"/>
              </a:rPr>
              <a:t>олтингугурт</a:t>
            </a:r>
            <a:r>
              <a:rPr lang="ru-RU" sz="3100" dirty="0" smtClean="0">
                <a:latin typeface="Times New Roman" pitchFamily="18" charset="0"/>
                <a:cs typeface="Times New Roman" pitchFamily="18" charset="0"/>
              </a:rPr>
              <a:t> </a:t>
            </a:r>
            <a:r>
              <a:rPr lang="uz-Cyrl-UZ" sz="3100" dirty="0" smtClean="0">
                <a:latin typeface="Times New Roman" pitchFamily="18" charset="0"/>
                <a:cs typeface="Times New Roman" pitchFamily="18" charset="0"/>
              </a:rPr>
              <a:t>тўпланиш </a:t>
            </a:r>
            <a:r>
              <a:rPr lang="ru-RU" sz="3100" dirty="0" err="1" smtClean="0">
                <a:latin typeface="Times New Roman" pitchFamily="18" charset="0"/>
                <a:cs typeface="Times New Roman" pitchFamily="18" charset="0"/>
              </a:rPr>
              <a:t>имконияти</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яратилади</a:t>
            </a:r>
            <a:r>
              <a:rPr lang="ru-RU" sz="3100" dirty="0" smtClean="0">
                <a:latin typeface="Times New Roman" pitchFamily="18" charset="0"/>
                <a:cs typeface="Times New Roman" pitchFamily="18" charset="0"/>
              </a:rPr>
              <a:t>.</a:t>
            </a:r>
          </a:p>
          <a:p>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500042"/>
            <a:ext cx="8229600" cy="5715040"/>
          </a:xfrm>
        </p:spPr>
        <p:txBody>
          <a:bodyPr>
            <a:normAutofit fontScale="62500" lnSpcReduction="20000"/>
          </a:bodyPr>
          <a:lstStyle/>
          <a:p>
            <a:pPr algn="just"/>
            <a:r>
              <a:rPr lang="uz-Cyrl-UZ" dirty="0" smtClean="0"/>
              <a:t>      Тадқиқотлардан кузда тутилган яна бир асосий мақсад, вилоятнинг Қизириқ туманидаги собиқ  Й.Охунбобоев ширкат хўжалигида ташкил этилган дала-тажриба майдонларида турли дозадаги органик ва минерал ўғитлар фонида турли меъёрларда қўлланилган фосфогипснинг тупроқ унумдорлиги ва пахта ҳосилдорлигига кейинги йилларда кўрсатган таъсирини (после-действие) ўрганишдан иборат бўлиб, бу борада дала-тупроқ тадқиқотлари ўтказилди, турли меъёрларда солинган ФГ вариантлари тажриба майдонларидан тупроқ намуналари олиниб, керакли кимёвий анализлар маълумотлари атрофлича тахлил қшганди.</a:t>
            </a:r>
            <a:endParaRPr lang="ru-RU" dirty="0" smtClean="0"/>
          </a:p>
          <a:p>
            <a:pPr algn="just"/>
            <a:r>
              <a:rPr lang="uz-Cyrl-UZ" dirty="0" smtClean="0"/>
              <a:t>      Юқорида зикр этилган дала-тажрибалари 1987-1989 йилларда Тошкент давлат аграр университета ҳамда Кимё института томонларидан ЎзПИТИ института йўриқномалари асосида қуйидаги схема:</a:t>
            </a:r>
            <a:endParaRPr lang="ru-RU" dirty="0" smtClean="0"/>
          </a:p>
          <a:p>
            <a:r>
              <a:rPr lang="ru-RU" dirty="0" smtClean="0"/>
              <a:t>     1. </a:t>
            </a:r>
            <a:r>
              <a:rPr lang="uz-Cyrl-UZ" dirty="0" smtClean="0"/>
              <a:t>Назорат </a:t>
            </a:r>
            <a:r>
              <a:rPr lang="ru-RU" dirty="0" smtClean="0"/>
              <a:t>N </a:t>
            </a:r>
            <a:r>
              <a:rPr lang="uz-Cyrl-UZ" dirty="0" smtClean="0"/>
              <a:t>РК </a:t>
            </a:r>
            <a:r>
              <a:rPr lang="ru-RU" dirty="0" smtClean="0"/>
              <a:t>+ 10 тонна </a:t>
            </a:r>
            <a:r>
              <a:rPr lang="uz-Cyrl-UZ" dirty="0" smtClean="0"/>
              <a:t>гўнг </a:t>
            </a:r>
            <a:r>
              <a:rPr lang="ru-RU" dirty="0" smtClean="0"/>
              <a:t>(ФОН)</a:t>
            </a:r>
          </a:p>
          <a:p>
            <a:r>
              <a:rPr lang="ru-RU" dirty="0" smtClean="0"/>
              <a:t>     2. ФОН + 10 тонна </a:t>
            </a:r>
            <a:r>
              <a:rPr lang="ru-RU" dirty="0" err="1" smtClean="0"/>
              <a:t>фосфогипс</a:t>
            </a:r>
            <a:r>
              <a:rPr lang="ru-RU" dirty="0" smtClean="0"/>
              <a:t> (ФГ)</a:t>
            </a:r>
          </a:p>
          <a:p>
            <a:r>
              <a:rPr lang="ru-RU" dirty="0" smtClean="0"/>
              <a:t>     3. ФОН+ 20 тонна ФГ</a:t>
            </a:r>
          </a:p>
          <a:p>
            <a:r>
              <a:rPr lang="ru-RU" dirty="0" smtClean="0"/>
              <a:t>     4. ФОН+ 30 тонна ФГ</a:t>
            </a:r>
          </a:p>
          <a:p>
            <a:r>
              <a:rPr lang="ru-RU" dirty="0" smtClean="0"/>
              <a:t>     5. ФОН+ 40 тонна ФГ</a:t>
            </a:r>
          </a:p>
          <a:p>
            <a:r>
              <a:rPr lang="ru-RU" dirty="0" smtClean="0"/>
              <a:t>     6. ФОН + 50 тонна ФГ </a:t>
            </a:r>
            <a:r>
              <a:rPr lang="uz-Cyrl-UZ" dirty="0" smtClean="0"/>
              <a:t>бўйича </a:t>
            </a:r>
            <a:r>
              <a:rPr lang="ru-RU" dirty="0" err="1" smtClean="0"/>
              <a:t>амалга</a:t>
            </a:r>
            <a:r>
              <a:rPr lang="ru-RU" dirty="0" smtClean="0"/>
              <a:t> </a:t>
            </a:r>
            <a:r>
              <a:rPr lang="ru-RU" dirty="0" err="1" smtClean="0"/>
              <a:t>оширилди</a:t>
            </a:r>
            <a:r>
              <a:rPr lang="ru-RU" dirty="0" smtClean="0"/>
              <a:t> .</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42910" y="428604"/>
            <a:ext cx="8229600" cy="5929354"/>
          </a:xfrm>
        </p:spPr>
        <p:txBody>
          <a:bodyPr>
            <a:normAutofit fontScale="70000" lnSpcReduction="20000"/>
          </a:bodyPr>
          <a:lstStyle/>
          <a:p>
            <a:pPr algn="just"/>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Фосфогипс</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қўлланишининг </a:t>
            </a:r>
            <a:r>
              <a:rPr lang="ru-RU" dirty="0" smtClean="0">
                <a:latin typeface="Times New Roman" pitchFamily="18" charset="0"/>
                <a:cs typeface="Times New Roman" pitchFamily="18" charset="0"/>
              </a:rPr>
              <a:t>15-16 </a:t>
            </a:r>
            <a:r>
              <a:rPr lang="ru-RU" dirty="0" err="1" smtClean="0">
                <a:latin typeface="Times New Roman" pitchFamily="18" charset="0"/>
                <a:cs typeface="Times New Roman" pitchFamily="18" charset="0"/>
              </a:rPr>
              <a:t>йилдан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кейинги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яъни</a:t>
            </a:r>
            <a:r>
              <a:rPr lang="ru-RU" dirty="0" smtClean="0">
                <a:latin typeface="Times New Roman" pitchFamily="18" charset="0"/>
                <a:cs typeface="Times New Roman" pitchFamily="18" charset="0"/>
              </a:rPr>
              <a:t> 2003-2005 </a:t>
            </a:r>
            <a:r>
              <a:rPr lang="ru-RU" dirty="0" err="1" smtClean="0">
                <a:latin typeface="Times New Roman" pitchFamily="18" charset="0"/>
                <a:cs typeface="Times New Roman" pitchFamily="18" charset="0"/>
              </a:rPr>
              <a:t>йиллардаги</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ғўзани ўсиш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ривожланиш</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ҳамда унинг ҳосилдорлигига </a:t>
            </a:r>
            <a:r>
              <a:rPr lang="ru-RU" dirty="0" err="1" smtClean="0">
                <a:latin typeface="Times New Roman" pitchFamily="18" charset="0"/>
                <a:cs typeface="Times New Roman" pitchFamily="18" charset="0"/>
              </a:rPr>
              <a:t>таъсирини</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ўрганиш, Ў</a:t>
            </a:r>
            <a:r>
              <a:rPr lang="ru-RU" dirty="0" err="1" smtClean="0">
                <a:latin typeface="Times New Roman" pitchFamily="18" charset="0"/>
                <a:cs typeface="Times New Roman" pitchFamily="18" charset="0"/>
              </a:rPr>
              <a:t>збекистон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республикаси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технологияларни</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мувофиқлаштириш Қўмитасининг </a:t>
            </a:r>
            <a:r>
              <a:rPr lang="ru-RU" dirty="0" smtClean="0">
                <a:latin typeface="Times New Roman" pitchFamily="18" charset="0"/>
                <a:cs typeface="Times New Roman" pitchFamily="18" charset="0"/>
              </a:rPr>
              <a:t>П-11-116 </a:t>
            </a:r>
            <a:r>
              <a:rPr lang="ru-RU" dirty="0" err="1" smtClean="0">
                <a:latin typeface="Times New Roman" pitchFamily="18" charset="0"/>
                <a:cs typeface="Times New Roman" pitchFamily="18" charset="0"/>
              </a:rPr>
              <a:t>сонли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топшириги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асосида</a:t>
            </a:r>
            <a:r>
              <a:rPr lang="ru-RU" dirty="0" smtClean="0">
                <a:latin typeface="Times New Roman" pitchFamily="18" charset="0"/>
                <a:cs typeface="Times New Roman" pitchFamily="18" charset="0"/>
              </a:rPr>
              <a:t> 1987-1989 </a:t>
            </a:r>
            <a:r>
              <a:rPr lang="ru-RU" dirty="0" err="1" smtClean="0">
                <a:latin typeface="Times New Roman" pitchFamily="18" charset="0"/>
                <a:cs typeface="Times New Roman" pitchFamily="18" charset="0"/>
              </a:rPr>
              <a:t>йиллардаги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тажриба-кузатув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муддатлари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услубларини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такрорлаган</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ҳолда амалга </a:t>
            </a:r>
            <a:r>
              <a:rPr lang="ru-RU" dirty="0" err="1" smtClean="0">
                <a:latin typeface="Times New Roman" pitchFamily="18" charset="0"/>
                <a:cs typeface="Times New Roman" pitchFamily="18" charset="0"/>
              </a:rPr>
              <a:t>оширилди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олинган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натижалар</a:t>
            </a:r>
            <a:r>
              <a:rPr lang="ru-RU" dirty="0" smtClean="0">
                <a:latin typeface="Times New Roman" pitchFamily="18" charset="0"/>
                <a:cs typeface="Times New Roman" pitchFamily="18" charset="0"/>
              </a:rPr>
              <a:t> 6.9-жадвалда </a:t>
            </a:r>
            <a:r>
              <a:rPr lang="ru-RU" dirty="0" err="1" smtClean="0">
                <a:latin typeface="Times New Roman" pitchFamily="18" charset="0"/>
                <a:cs typeface="Times New Roman" pitchFamily="18" charset="0"/>
              </a:rPr>
              <a:t>келтирилди</a:t>
            </a:r>
            <a:r>
              <a:rPr lang="ru-RU" dirty="0" smtClean="0">
                <a:latin typeface="Times New Roman" pitchFamily="18" charset="0"/>
                <a:cs typeface="Times New Roman" pitchFamily="18" charset="0"/>
              </a:rPr>
              <a:t>.</a:t>
            </a:r>
          </a:p>
          <a:p>
            <a:pPr algn="just"/>
            <a:r>
              <a:rPr lang="uz-Cyrl-UZ" dirty="0" smtClean="0">
                <a:latin typeface="Times New Roman" pitchFamily="18" charset="0"/>
                <a:cs typeface="Times New Roman" pitchFamily="18" charset="0"/>
              </a:rPr>
              <a:t>        Жадвал маълумотларининг тахлилига кўра, Қизириқ туманидаги тажриба майдонлари назорат вариантларидаги пахта ҳосилдорлиги гектарига 30,53 центнерни ташкил этган ҳолда, ФГ солинган вариантларда 32,33-36,16 центнер ҳажмида қайд қилинди. Шуни таъкидлаш жоизки, ФГ солинган вариантларда унинг кичик меъёрларидан (10 т/га) юқори меъёрларига (40 т/га) қараб пахта ҳосилдорлигининг ўсиб бориш қонуниятлари яққол кузатилди. Гектарига 50 тонна фосфогипс солинган вариантда 10 ва 20 тонна солинган вариантларга қараганда (32,33 ва 33,54 ц/га) ҳосилдорлик кўпроқ кўрсаткичларни (34,0 ц/га) ташкил этган бўлса, гектарига 30 ва 40 тонна фосфогипс солинган вариантлардан (34,93_ ва 36,16 ц/га) камроқ миқцорда қайд этилди (6.9-жадвал).</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fontScale="90000"/>
          </a:bodyPr>
          <a:lstStyle/>
          <a:p>
            <a:r>
              <a:rPr lang="uz-Cyrl-UZ" sz="2200" b="1" dirty="0" smtClean="0">
                <a:latin typeface="Times New Roman" pitchFamily="18" charset="0"/>
                <a:cs typeface="Times New Roman" pitchFamily="18" charset="0"/>
              </a:rPr>
              <a:t/>
            </a:r>
            <a:br>
              <a:rPr lang="uz-Cyrl-UZ" sz="2200" b="1" dirty="0" smtClean="0">
                <a:latin typeface="Times New Roman" pitchFamily="18" charset="0"/>
                <a:cs typeface="Times New Roman" pitchFamily="18" charset="0"/>
              </a:rPr>
            </a:br>
            <a:r>
              <a:rPr lang="uz-Cyrl-UZ" sz="2200" b="1" dirty="0" smtClean="0">
                <a:latin typeface="Times New Roman" pitchFamily="18" charset="0"/>
                <a:cs typeface="Times New Roman" pitchFamily="18" charset="0"/>
              </a:rPr>
              <a:t/>
            </a:r>
            <a:br>
              <a:rPr lang="uz-Cyrl-UZ" sz="2200" b="1" dirty="0" smtClean="0">
                <a:latin typeface="Times New Roman" pitchFamily="18" charset="0"/>
                <a:cs typeface="Times New Roman" pitchFamily="18" charset="0"/>
              </a:rPr>
            </a:br>
            <a:r>
              <a:rPr lang="uz-Cyrl-UZ" sz="2200" b="1" dirty="0" smtClean="0">
                <a:latin typeface="Times New Roman" pitchFamily="18" charset="0"/>
                <a:cs typeface="Times New Roman" pitchFamily="18" charset="0"/>
              </a:rPr>
              <a:t>Ғўзанинг ўсиши ва ривожланишига қолдиқ фосфогипсни таъсири</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uz-Cyrl-UZ" sz="2200" b="1" dirty="0" smtClean="0">
                <a:latin typeface="Times New Roman" pitchFamily="18" charset="0"/>
                <a:cs typeface="Times New Roman" pitchFamily="18" charset="0"/>
              </a:rPr>
              <a:t>(2003-2005 йиллар тажриба-кузатув маълумотлари)</a:t>
            </a:r>
            <a:r>
              <a:rPr lang="ru-RU" dirty="0" smtClean="0"/>
              <a:t/>
            </a:r>
            <a:br>
              <a:rPr lang="ru-RU" dirty="0" smtClean="0"/>
            </a:br>
            <a:endParaRPr lang="ru-RU" dirty="0"/>
          </a:p>
        </p:txBody>
      </p:sp>
      <p:graphicFrame>
        <p:nvGraphicFramePr>
          <p:cNvPr id="4" name="Содержимое 3"/>
          <p:cNvGraphicFramePr>
            <a:graphicFrameLocks noGrp="1"/>
          </p:cNvGraphicFramePr>
          <p:nvPr>
            <p:ph idx="1"/>
          </p:nvPr>
        </p:nvGraphicFramePr>
        <p:xfrm>
          <a:off x="457207" y="1071546"/>
          <a:ext cx="8329635" cy="5436435"/>
        </p:xfrm>
        <a:graphic>
          <a:graphicData uri="http://schemas.openxmlformats.org/drawingml/2006/table">
            <a:tbl>
              <a:tblPr firstRow="1" bandRow="1">
                <a:tableStyleId>{5940675A-B579-460E-94D1-54222C63F5DA}</a:tableStyleId>
              </a:tblPr>
              <a:tblGrid>
                <a:gridCol w="1071570"/>
                <a:gridCol w="642942"/>
                <a:gridCol w="500066"/>
                <a:gridCol w="500066"/>
                <a:gridCol w="428628"/>
                <a:gridCol w="571504"/>
                <a:gridCol w="500066"/>
                <a:gridCol w="428628"/>
                <a:gridCol w="500066"/>
                <a:gridCol w="571504"/>
                <a:gridCol w="500066"/>
                <a:gridCol w="448602"/>
                <a:gridCol w="555309"/>
                <a:gridCol w="555309"/>
                <a:gridCol w="555309"/>
              </a:tblGrid>
              <a:tr h="436892">
                <a:tc rowSpan="2">
                  <a:txBody>
                    <a:bodyPr/>
                    <a:lstStyle/>
                    <a:p>
                      <a:pPr marL="105410" marR="73025" algn="ctr">
                        <a:lnSpc>
                          <a:spcPts val="1730"/>
                        </a:lnSpc>
                        <a:spcAft>
                          <a:spcPts val="0"/>
                        </a:spcAft>
                      </a:pPr>
                      <a:r>
                        <a:rPr lang="uz-Cyrl-UZ" sz="900" spc="20" dirty="0">
                          <a:solidFill>
                            <a:srgbClr val="000000"/>
                          </a:solidFill>
                          <a:latin typeface="Times New Roman"/>
                          <a:ea typeface="Times New Roman"/>
                        </a:rPr>
                        <a:t>Тажриба </a:t>
                      </a:r>
                      <a:r>
                        <a:rPr lang="uz-Cyrl-UZ" sz="900" spc="45" dirty="0" smtClean="0">
                          <a:solidFill>
                            <a:srgbClr val="000000"/>
                          </a:solidFill>
                          <a:latin typeface="Times New Roman"/>
                          <a:ea typeface="Times New Roman"/>
                        </a:rPr>
                        <a:t>вариантлари</a:t>
                      </a:r>
                      <a:endParaRPr lang="ru-RU" sz="900" dirty="0">
                        <a:latin typeface="Times New Roman"/>
                        <a:ea typeface="Times New Roman"/>
                      </a:endParaRPr>
                    </a:p>
                  </a:txBody>
                  <a:tcPr anchor="ctr"/>
                </a:tc>
                <a:tc rowSpan="2">
                  <a:txBody>
                    <a:bodyPr/>
                    <a:lstStyle/>
                    <a:p>
                      <a:pPr algn="ctr">
                        <a:lnSpc>
                          <a:spcPct val="115000"/>
                        </a:lnSpc>
                        <a:spcAft>
                          <a:spcPts val="0"/>
                        </a:spcAft>
                      </a:pPr>
                      <a:r>
                        <a:rPr lang="uz-Cyrl-UZ" sz="900" spc="55" dirty="0">
                          <a:solidFill>
                            <a:srgbClr val="000000"/>
                          </a:solidFill>
                          <a:latin typeface="Times New Roman"/>
                          <a:ea typeface="Times New Roman"/>
                        </a:rPr>
                        <a:t>Йиллар</a:t>
                      </a:r>
                      <a:endParaRPr lang="ru-RU" sz="900" dirty="0">
                        <a:latin typeface="Times New Roman"/>
                        <a:ea typeface="Times New Roman"/>
                      </a:endParaRPr>
                    </a:p>
                  </a:txBody>
                  <a:tcPr anchor="ctr"/>
                </a:tc>
                <a:tc gridSpan="4">
                  <a:txBody>
                    <a:bodyPr/>
                    <a:lstStyle/>
                    <a:p>
                      <a:pPr marL="334010" algn="ctr">
                        <a:lnSpc>
                          <a:spcPct val="115000"/>
                        </a:lnSpc>
                        <a:spcAft>
                          <a:spcPts val="0"/>
                        </a:spcAft>
                      </a:pPr>
                      <a:r>
                        <a:rPr lang="ru-RU" sz="900" spc="35" dirty="0">
                          <a:solidFill>
                            <a:srgbClr val="000000"/>
                          </a:solidFill>
                          <a:latin typeface="Times New Roman"/>
                          <a:ea typeface="Times New Roman"/>
                        </a:rPr>
                        <a:t>Бош поя </a:t>
                      </a:r>
                      <a:r>
                        <a:rPr lang="uz-Cyrl-UZ" sz="900" spc="35" dirty="0">
                          <a:solidFill>
                            <a:srgbClr val="000000"/>
                          </a:solidFill>
                          <a:latin typeface="Times New Roman"/>
                          <a:ea typeface="Times New Roman"/>
                        </a:rPr>
                        <a:t>узунлиги, см</a:t>
                      </a:r>
                      <a:endParaRPr lang="ru-RU" sz="900" dirty="0">
                        <a:latin typeface="Times New Roman"/>
                        <a:ea typeface="Times New Roman"/>
                      </a:endParaRPr>
                    </a:p>
                  </a:txBody>
                  <a:tcPr anchor="ctr"/>
                </a:tc>
                <a:tc hMerge="1">
                  <a:txBody>
                    <a:bodyPr/>
                    <a:lstStyle/>
                    <a:p>
                      <a:endParaRPr lang="ru-RU"/>
                    </a:p>
                  </a:txBody>
                  <a:tcPr/>
                </a:tc>
                <a:tc hMerge="1">
                  <a:txBody>
                    <a:bodyPr/>
                    <a:lstStyle/>
                    <a:p>
                      <a:endParaRPr lang="ru-RU"/>
                    </a:p>
                  </a:txBody>
                  <a:tcPr/>
                </a:tc>
                <a:tc hMerge="1">
                  <a:txBody>
                    <a:bodyPr/>
                    <a:lstStyle/>
                    <a:p>
                      <a:endParaRPr lang="ru-RU"/>
                    </a:p>
                  </a:txBody>
                  <a:tcPr/>
                </a:tc>
                <a:tc gridSpan="2">
                  <a:txBody>
                    <a:bodyPr/>
                    <a:lstStyle/>
                    <a:p>
                      <a:pPr marL="13970" marR="8890" algn="ctr">
                        <a:lnSpc>
                          <a:spcPts val="1690"/>
                        </a:lnSpc>
                        <a:spcAft>
                          <a:spcPts val="0"/>
                        </a:spcAft>
                      </a:pPr>
                      <a:r>
                        <a:rPr lang="uz-Cyrl-UZ" sz="900" spc="40" dirty="0">
                          <a:solidFill>
                            <a:srgbClr val="000000"/>
                          </a:solidFill>
                          <a:latin typeface="Times New Roman"/>
                          <a:ea typeface="Times New Roman"/>
                        </a:rPr>
                        <a:t>Шоналар </a:t>
                      </a:r>
                      <a:r>
                        <a:rPr lang="ru-RU" sz="900" spc="40" dirty="0">
                          <a:solidFill>
                            <a:srgbClr val="000000"/>
                          </a:solidFill>
                          <a:latin typeface="Times New Roman"/>
                          <a:ea typeface="Times New Roman"/>
                        </a:rPr>
                        <a:t>сони, </a:t>
                      </a:r>
                      <a:r>
                        <a:rPr lang="ru-RU" sz="900" spc="60" dirty="0">
                          <a:solidFill>
                            <a:srgbClr val="000000"/>
                          </a:solidFill>
                          <a:latin typeface="Times New Roman"/>
                          <a:ea typeface="Times New Roman"/>
                        </a:rPr>
                        <a:t>дона</a:t>
                      </a:r>
                      <a:endParaRPr lang="ru-RU" sz="900" dirty="0">
                        <a:latin typeface="Times New Roman"/>
                        <a:ea typeface="Times New Roman"/>
                      </a:endParaRPr>
                    </a:p>
                  </a:txBody>
                  <a:tcPr anchor="ctr"/>
                </a:tc>
                <a:tc hMerge="1">
                  <a:txBody>
                    <a:bodyPr/>
                    <a:lstStyle/>
                    <a:p>
                      <a:endParaRPr lang="ru-RU"/>
                    </a:p>
                  </a:txBody>
                  <a:tcPr/>
                </a:tc>
                <a:tc gridSpan="2">
                  <a:txBody>
                    <a:bodyPr/>
                    <a:lstStyle/>
                    <a:p>
                      <a:pPr marL="73025" marR="64135" algn="ctr">
                        <a:lnSpc>
                          <a:spcPts val="1730"/>
                        </a:lnSpc>
                        <a:spcAft>
                          <a:spcPts val="0"/>
                        </a:spcAft>
                      </a:pPr>
                      <a:r>
                        <a:rPr lang="ru-RU" sz="900" spc="30" dirty="0" err="1">
                          <a:solidFill>
                            <a:srgbClr val="000000"/>
                          </a:solidFill>
                          <a:latin typeface="Times New Roman"/>
                          <a:ea typeface="Times New Roman"/>
                        </a:rPr>
                        <a:t>Гуллар</a:t>
                      </a:r>
                      <a:r>
                        <a:rPr lang="ru-RU" sz="900" spc="30" dirty="0">
                          <a:solidFill>
                            <a:srgbClr val="000000"/>
                          </a:solidFill>
                          <a:latin typeface="Times New Roman"/>
                          <a:ea typeface="Times New Roman"/>
                        </a:rPr>
                        <a:t> сони, </a:t>
                      </a:r>
                      <a:r>
                        <a:rPr lang="ru-RU" sz="900" spc="50" dirty="0">
                          <a:solidFill>
                            <a:srgbClr val="000000"/>
                          </a:solidFill>
                          <a:latin typeface="Times New Roman"/>
                          <a:ea typeface="Times New Roman"/>
                        </a:rPr>
                        <a:t>дона</a:t>
                      </a:r>
                      <a:endParaRPr lang="ru-RU" sz="900" dirty="0">
                        <a:latin typeface="Times New Roman"/>
                        <a:ea typeface="Times New Roman"/>
                      </a:endParaRPr>
                    </a:p>
                  </a:txBody>
                  <a:tcPr anchor="ctr"/>
                </a:tc>
                <a:tc hMerge="1">
                  <a:txBody>
                    <a:bodyPr/>
                    <a:lstStyle/>
                    <a:p>
                      <a:endParaRPr lang="ru-RU"/>
                    </a:p>
                  </a:txBody>
                  <a:tcPr/>
                </a:tc>
                <a:tc gridSpan="2">
                  <a:txBody>
                    <a:bodyPr/>
                    <a:lstStyle/>
                    <a:p>
                      <a:pPr marL="31750" marR="18415" algn="ctr">
                        <a:lnSpc>
                          <a:spcPts val="1690"/>
                        </a:lnSpc>
                        <a:spcAft>
                          <a:spcPts val="0"/>
                        </a:spcAft>
                      </a:pPr>
                      <a:r>
                        <a:rPr lang="uz-Cyrl-UZ" sz="900" spc="30" dirty="0">
                          <a:solidFill>
                            <a:srgbClr val="000000"/>
                          </a:solidFill>
                          <a:latin typeface="Times New Roman"/>
                          <a:ea typeface="Times New Roman"/>
                        </a:rPr>
                        <a:t>Кўсаклар </a:t>
                      </a:r>
                      <a:r>
                        <a:rPr lang="ru-RU" sz="900" spc="30" dirty="0">
                          <a:solidFill>
                            <a:srgbClr val="000000"/>
                          </a:solidFill>
                          <a:latin typeface="Times New Roman"/>
                          <a:ea typeface="Times New Roman"/>
                        </a:rPr>
                        <a:t>сони, </a:t>
                      </a:r>
                      <a:r>
                        <a:rPr lang="ru-RU" sz="900" spc="45" dirty="0">
                          <a:solidFill>
                            <a:srgbClr val="000000"/>
                          </a:solidFill>
                          <a:latin typeface="Times New Roman"/>
                          <a:ea typeface="Times New Roman"/>
                        </a:rPr>
                        <a:t>дона</a:t>
                      </a:r>
                      <a:endParaRPr lang="ru-RU" sz="900" dirty="0">
                        <a:latin typeface="Times New Roman"/>
                        <a:ea typeface="Times New Roman"/>
                      </a:endParaRPr>
                    </a:p>
                  </a:txBody>
                  <a:tcPr anchor="ctr"/>
                </a:tc>
                <a:tc hMerge="1">
                  <a:txBody>
                    <a:bodyPr/>
                    <a:lstStyle/>
                    <a:p>
                      <a:endParaRPr lang="ru-RU"/>
                    </a:p>
                  </a:txBody>
                  <a:tcPr/>
                </a:tc>
                <a:tc gridSpan="3">
                  <a:txBody>
                    <a:bodyPr/>
                    <a:lstStyle/>
                    <a:p>
                      <a:pPr marL="201295" algn="ctr">
                        <a:lnSpc>
                          <a:spcPct val="115000"/>
                        </a:lnSpc>
                        <a:spcAft>
                          <a:spcPts val="0"/>
                        </a:spcAft>
                      </a:pPr>
                      <a:r>
                        <a:rPr lang="uz-Cyrl-UZ" sz="900" spc="25" dirty="0">
                          <a:solidFill>
                            <a:srgbClr val="000000"/>
                          </a:solidFill>
                          <a:latin typeface="Times New Roman"/>
                          <a:ea typeface="Times New Roman"/>
                        </a:rPr>
                        <a:t>Ҳосилдорлик. ц/га</a:t>
                      </a:r>
                      <a:endParaRPr lang="ru-RU" sz="900" dirty="0">
                        <a:latin typeface="Times New Roman"/>
                        <a:ea typeface="Times New Roman"/>
                      </a:endParaRPr>
                    </a:p>
                  </a:txBody>
                  <a:tcPr anchor="ctr"/>
                </a:tc>
                <a:tc hMerge="1">
                  <a:txBody>
                    <a:bodyPr/>
                    <a:lstStyle/>
                    <a:p>
                      <a:endParaRPr lang="ru-RU"/>
                    </a:p>
                  </a:txBody>
                  <a:tcPr/>
                </a:tc>
                <a:tc hMerge="1">
                  <a:txBody>
                    <a:bodyPr/>
                    <a:lstStyle/>
                    <a:p>
                      <a:endParaRPr lang="ru-RU"/>
                    </a:p>
                  </a:txBody>
                  <a:tcPr/>
                </a:tc>
              </a:tr>
              <a:tr h="386915">
                <a:tc vMerge="1">
                  <a:txBody>
                    <a:bodyPr/>
                    <a:lstStyle/>
                    <a:p>
                      <a:endParaRPr lang="ru-RU"/>
                    </a:p>
                  </a:txBody>
                  <a:tcPr/>
                </a:tc>
                <a:tc vMerge="1">
                  <a:txBody>
                    <a:bodyPr/>
                    <a:lstStyle/>
                    <a:p>
                      <a:endParaRPr lang="ru-RU"/>
                    </a:p>
                  </a:txBody>
                  <a:tcPr/>
                </a:tc>
                <a:tc>
                  <a:txBody>
                    <a:bodyPr/>
                    <a:lstStyle/>
                    <a:p>
                      <a:pPr>
                        <a:lnSpc>
                          <a:spcPct val="115000"/>
                        </a:lnSpc>
                        <a:spcAft>
                          <a:spcPts val="0"/>
                        </a:spcAft>
                      </a:pPr>
                      <a:r>
                        <a:rPr lang="uz-Cyrl-UZ" sz="900">
                          <a:latin typeface="Times New Roman"/>
                          <a:ea typeface="Times New Roman"/>
                        </a:rPr>
                        <a:t>1.06</a:t>
                      </a:r>
                      <a:endParaRPr lang="ru-RU" sz="900">
                        <a:latin typeface="Times New Roman"/>
                        <a:ea typeface="Times New Roman"/>
                      </a:endParaRPr>
                    </a:p>
                  </a:txBody>
                  <a:tcPr/>
                </a:tc>
                <a:tc>
                  <a:txBody>
                    <a:bodyPr/>
                    <a:lstStyle/>
                    <a:p>
                      <a:pPr>
                        <a:lnSpc>
                          <a:spcPct val="115000"/>
                        </a:lnSpc>
                        <a:spcAft>
                          <a:spcPts val="0"/>
                        </a:spcAft>
                      </a:pPr>
                      <a:r>
                        <a:rPr lang="uz-Cyrl-UZ" sz="900">
                          <a:latin typeface="Times New Roman"/>
                          <a:ea typeface="Times New Roman"/>
                        </a:rPr>
                        <a:t>1.07</a:t>
                      </a:r>
                      <a:endParaRPr lang="ru-RU" sz="900">
                        <a:latin typeface="Times New Roman"/>
                        <a:ea typeface="Times New Roman"/>
                      </a:endParaRPr>
                    </a:p>
                  </a:txBody>
                  <a:tcPr/>
                </a:tc>
                <a:tc>
                  <a:txBody>
                    <a:bodyPr/>
                    <a:lstStyle/>
                    <a:p>
                      <a:pPr>
                        <a:lnSpc>
                          <a:spcPct val="115000"/>
                        </a:lnSpc>
                        <a:spcAft>
                          <a:spcPts val="0"/>
                        </a:spcAft>
                      </a:pPr>
                      <a:r>
                        <a:rPr lang="uz-Cyrl-UZ" sz="900">
                          <a:latin typeface="Times New Roman"/>
                          <a:ea typeface="Times New Roman"/>
                        </a:rPr>
                        <a:t>1.08</a:t>
                      </a:r>
                      <a:endParaRPr lang="ru-RU" sz="900">
                        <a:latin typeface="Times New Roman"/>
                        <a:ea typeface="Times New Roman"/>
                      </a:endParaRPr>
                    </a:p>
                  </a:txBody>
                  <a:tcPr/>
                </a:tc>
                <a:tc>
                  <a:txBody>
                    <a:bodyPr/>
                    <a:lstStyle/>
                    <a:p>
                      <a:pPr>
                        <a:lnSpc>
                          <a:spcPct val="115000"/>
                        </a:lnSpc>
                        <a:spcAft>
                          <a:spcPts val="0"/>
                        </a:spcAft>
                      </a:pPr>
                      <a:r>
                        <a:rPr lang="uz-Cyrl-UZ" sz="900">
                          <a:latin typeface="Times New Roman"/>
                          <a:ea typeface="Times New Roman"/>
                        </a:rPr>
                        <a:t>1.09</a:t>
                      </a:r>
                      <a:endParaRPr lang="ru-RU" sz="900">
                        <a:latin typeface="Times New Roman"/>
                        <a:ea typeface="Times New Roman"/>
                      </a:endParaRPr>
                    </a:p>
                  </a:txBody>
                  <a:tcPr/>
                </a:tc>
                <a:tc>
                  <a:txBody>
                    <a:bodyPr/>
                    <a:lstStyle/>
                    <a:p>
                      <a:pPr>
                        <a:lnSpc>
                          <a:spcPct val="115000"/>
                        </a:lnSpc>
                        <a:spcAft>
                          <a:spcPts val="0"/>
                        </a:spcAft>
                      </a:pPr>
                      <a:r>
                        <a:rPr lang="uz-Cyrl-UZ" sz="900" dirty="0">
                          <a:latin typeface="Times New Roman"/>
                          <a:ea typeface="Times New Roman"/>
                        </a:rPr>
                        <a:t>1.07</a:t>
                      </a:r>
                      <a:endParaRPr lang="ru-RU" sz="900" dirty="0">
                        <a:latin typeface="Times New Roman"/>
                        <a:ea typeface="Times New Roman"/>
                      </a:endParaRPr>
                    </a:p>
                  </a:txBody>
                  <a:tcPr/>
                </a:tc>
                <a:tc>
                  <a:txBody>
                    <a:bodyPr/>
                    <a:lstStyle/>
                    <a:p>
                      <a:pPr>
                        <a:lnSpc>
                          <a:spcPct val="115000"/>
                        </a:lnSpc>
                        <a:spcAft>
                          <a:spcPts val="0"/>
                        </a:spcAft>
                      </a:pPr>
                      <a:r>
                        <a:rPr lang="uz-Cyrl-UZ" sz="900" dirty="0">
                          <a:latin typeface="Times New Roman"/>
                          <a:ea typeface="Times New Roman"/>
                        </a:rPr>
                        <a:t>1.08</a:t>
                      </a:r>
                      <a:endParaRPr lang="ru-RU" sz="900" dirty="0">
                        <a:latin typeface="Times New Roman"/>
                        <a:ea typeface="Times New Roman"/>
                      </a:endParaRPr>
                    </a:p>
                  </a:txBody>
                  <a:tcPr/>
                </a:tc>
                <a:tc>
                  <a:txBody>
                    <a:bodyPr/>
                    <a:lstStyle/>
                    <a:p>
                      <a:pPr>
                        <a:lnSpc>
                          <a:spcPct val="115000"/>
                        </a:lnSpc>
                        <a:spcAft>
                          <a:spcPts val="0"/>
                        </a:spcAft>
                      </a:pPr>
                      <a:r>
                        <a:rPr lang="uz-Cyrl-UZ" sz="900">
                          <a:latin typeface="Times New Roman"/>
                          <a:ea typeface="Times New Roman"/>
                        </a:rPr>
                        <a:t>1.07</a:t>
                      </a:r>
                      <a:endParaRPr lang="ru-RU" sz="900">
                        <a:latin typeface="Times New Roman"/>
                        <a:ea typeface="Times New Roman"/>
                      </a:endParaRPr>
                    </a:p>
                  </a:txBody>
                  <a:tcPr/>
                </a:tc>
                <a:tc>
                  <a:txBody>
                    <a:bodyPr/>
                    <a:lstStyle/>
                    <a:p>
                      <a:pPr>
                        <a:lnSpc>
                          <a:spcPct val="115000"/>
                        </a:lnSpc>
                        <a:spcAft>
                          <a:spcPts val="0"/>
                        </a:spcAft>
                      </a:pPr>
                      <a:r>
                        <a:rPr lang="uz-Cyrl-UZ" sz="900">
                          <a:latin typeface="Times New Roman"/>
                          <a:ea typeface="Times New Roman"/>
                        </a:rPr>
                        <a:t>1.08</a:t>
                      </a:r>
                      <a:endParaRPr lang="ru-RU" sz="900">
                        <a:latin typeface="Times New Roman"/>
                        <a:ea typeface="Times New Roman"/>
                      </a:endParaRPr>
                    </a:p>
                  </a:txBody>
                  <a:tcPr/>
                </a:tc>
                <a:tc>
                  <a:txBody>
                    <a:bodyPr/>
                    <a:lstStyle/>
                    <a:p>
                      <a:pPr>
                        <a:lnSpc>
                          <a:spcPct val="115000"/>
                        </a:lnSpc>
                        <a:spcAft>
                          <a:spcPts val="0"/>
                        </a:spcAft>
                      </a:pPr>
                      <a:r>
                        <a:rPr lang="uz-Cyrl-UZ" sz="900" dirty="0">
                          <a:latin typeface="Times New Roman"/>
                          <a:ea typeface="Times New Roman"/>
                        </a:rPr>
                        <a:t>1.08</a:t>
                      </a:r>
                      <a:endParaRPr lang="ru-RU" sz="900" dirty="0">
                        <a:latin typeface="Times New Roman"/>
                        <a:ea typeface="Times New Roman"/>
                      </a:endParaRPr>
                    </a:p>
                  </a:txBody>
                  <a:tcPr/>
                </a:tc>
                <a:tc>
                  <a:txBody>
                    <a:bodyPr/>
                    <a:lstStyle/>
                    <a:p>
                      <a:pPr>
                        <a:lnSpc>
                          <a:spcPct val="115000"/>
                        </a:lnSpc>
                        <a:spcAft>
                          <a:spcPts val="0"/>
                        </a:spcAft>
                      </a:pPr>
                      <a:r>
                        <a:rPr lang="uz-Cyrl-UZ" sz="900" dirty="0">
                          <a:latin typeface="Times New Roman"/>
                          <a:ea typeface="Times New Roman"/>
                        </a:rPr>
                        <a:t>1.09</a:t>
                      </a:r>
                      <a:endParaRPr lang="ru-RU" sz="900" dirty="0">
                        <a:latin typeface="Times New Roman"/>
                        <a:ea typeface="Times New Roman"/>
                      </a:endParaRPr>
                    </a:p>
                  </a:txBody>
                  <a:tcPr/>
                </a:tc>
                <a:tc>
                  <a:txBody>
                    <a:bodyPr/>
                    <a:lstStyle/>
                    <a:p>
                      <a:pPr>
                        <a:lnSpc>
                          <a:spcPct val="115000"/>
                        </a:lnSpc>
                        <a:spcAft>
                          <a:spcPts val="0"/>
                        </a:spcAft>
                      </a:pPr>
                      <a:r>
                        <a:rPr lang="uz-Cyrl-UZ" sz="900" dirty="0">
                          <a:latin typeface="Times New Roman"/>
                          <a:ea typeface="Times New Roman"/>
                        </a:rPr>
                        <a:t>Ялпи</a:t>
                      </a:r>
                      <a:endParaRPr lang="ru-RU" sz="900" dirty="0">
                        <a:latin typeface="Times New Roman"/>
                        <a:ea typeface="Times New Roman"/>
                      </a:endParaRPr>
                    </a:p>
                  </a:txBody>
                  <a:tcPr/>
                </a:tc>
                <a:tc>
                  <a:txBody>
                    <a:bodyPr/>
                    <a:lstStyle/>
                    <a:p>
                      <a:pPr>
                        <a:lnSpc>
                          <a:spcPct val="115000"/>
                        </a:lnSpc>
                        <a:spcAft>
                          <a:spcPts val="0"/>
                        </a:spcAft>
                      </a:pPr>
                      <a:r>
                        <a:rPr lang="uz-Cyrl-UZ" sz="900" dirty="0">
                          <a:latin typeface="Times New Roman"/>
                          <a:ea typeface="Times New Roman"/>
                        </a:rPr>
                        <a:t>Ўртача </a:t>
                      </a:r>
                      <a:endParaRPr lang="ru-RU" sz="900" dirty="0">
                        <a:latin typeface="Times New Roman"/>
                        <a:ea typeface="Times New Roman"/>
                      </a:endParaRPr>
                    </a:p>
                  </a:txBody>
                  <a:tcPr/>
                </a:tc>
                <a:tc>
                  <a:txBody>
                    <a:bodyPr/>
                    <a:lstStyle/>
                    <a:p>
                      <a:pPr>
                        <a:lnSpc>
                          <a:spcPct val="115000"/>
                        </a:lnSpc>
                        <a:spcAft>
                          <a:spcPts val="0"/>
                        </a:spcAft>
                      </a:pPr>
                      <a:r>
                        <a:rPr lang="uz-Cyrl-UZ" sz="900" dirty="0">
                          <a:latin typeface="Times New Roman"/>
                          <a:ea typeface="Times New Roman"/>
                        </a:rPr>
                        <a:t>фарқи</a:t>
                      </a:r>
                      <a:endParaRPr lang="ru-RU" sz="900" dirty="0">
                        <a:latin typeface="Times New Roman"/>
                        <a:ea typeface="Times New Roman"/>
                      </a:endParaRPr>
                    </a:p>
                  </a:txBody>
                  <a:tcPr/>
                </a:tc>
              </a:tr>
              <a:tr h="220141">
                <a:tc rowSpan="3">
                  <a:txBody>
                    <a:bodyPr/>
                    <a:lstStyle/>
                    <a:p>
                      <a:r>
                        <a:rPr lang="ru-RU" sz="1050" dirty="0" err="1" smtClean="0"/>
                        <a:t>Назорат</a:t>
                      </a:r>
                      <a:endParaRPr lang="ru-RU" sz="1050" dirty="0"/>
                    </a:p>
                  </a:txBody>
                  <a:tcPr/>
                </a:tc>
                <a:tc>
                  <a:txBody>
                    <a:bodyPr/>
                    <a:lstStyle/>
                    <a:p>
                      <a:r>
                        <a:rPr lang="ru-RU" sz="1050" dirty="0" smtClean="0"/>
                        <a:t>2003</a:t>
                      </a:r>
                      <a:endParaRPr lang="ru-RU" sz="1050" dirty="0"/>
                    </a:p>
                  </a:txBody>
                  <a:tcPr/>
                </a:tc>
                <a:tc>
                  <a:txBody>
                    <a:bodyPr/>
                    <a:lstStyle/>
                    <a:p>
                      <a:r>
                        <a:rPr lang="ru-RU" sz="1050" dirty="0" smtClean="0"/>
                        <a:t>11,0</a:t>
                      </a:r>
                      <a:endParaRPr lang="ru-RU" sz="1050" dirty="0"/>
                    </a:p>
                  </a:txBody>
                  <a:tcPr/>
                </a:tc>
                <a:tc>
                  <a:txBody>
                    <a:bodyPr/>
                    <a:lstStyle/>
                    <a:p>
                      <a:r>
                        <a:rPr lang="ru-RU" sz="1050" dirty="0" smtClean="0"/>
                        <a:t>46,0</a:t>
                      </a:r>
                      <a:endParaRPr lang="ru-RU" sz="1050" dirty="0"/>
                    </a:p>
                  </a:txBody>
                  <a:tcPr/>
                </a:tc>
                <a:tc>
                  <a:txBody>
                    <a:bodyPr/>
                    <a:lstStyle/>
                    <a:p>
                      <a:r>
                        <a:rPr lang="ru-RU" sz="1050" dirty="0" smtClean="0"/>
                        <a:t>66,0</a:t>
                      </a:r>
                      <a:endParaRPr lang="ru-RU" sz="1050" dirty="0"/>
                    </a:p>
                  </a:txBody>
                  <a:tcPr/>
                </a:tc>
                <a:tc>
                  <a:txBody>
                    <a:bodyPr/>
                    <a:lstStyle/>
                    <a:p>
                      <a:r>
                        <a:rPr lang="ru-RU" sz="1050" dirty="0" smtClean="0"/>
                        <a:t>75,1</a:t>
                      </a:r>
                      <a:endParaRPr lang="ru-RU" sz="1050" dirty="0"/>
                    </a:p>
                  </a:txBody>
                  <a:tcPr/>
                </a:tc>
                <a:tc>
                  <a:txBody>
                    <a:bodyPr/>
                    <a:lstStyle/>
                    <a:p>
                      <a:r>
                        <a:rPr lang="ru-RU" sz="1050" dirty="0" smtClean="0"/>
                        <a:t>4,4</a:t>
                      </a:r>
                      <a:endParaRPr lang="ru-RU" sz="1050" dirty="0"/>
                    </a:p>
                  </a:txBody>
                  <a:tcPr/>
                </a:tc>
                <a:tc>
                  <a:txBody>
                    <a:bodyPr/>
                    <a:lstStyle/>
                    <a:p>
                      <a:r>
                        <a:rPr lang="ru-RU" sz="1050" dirty="0" smtClean="0"/>
                        <a:t>7,2</a:t>
                      </a:r>
                      <a:endParaRPr lang="ru-RU" sz="1050" dirty="0"/>
                    </a:p>
                  </a:txBody>
                  <a:tcPr/>
                </a:tc>
                <a:tc>
                  <a:txBody>
                    <a:bodyPr/>
                    <a:lstStyle/>
                    <a:p>
                      <a:r>
                        <a:rPr lang="ru-RU" sz="1050" dirty="0" smtClean="0"/>
                        <a:t>2,7</a:t>
                      </a:r>
                      <a:endParaRPr lang="ru-RU" sz="1050" dirty="0"/>
                    </a:p>
                  </a:txBody>
                  <a:tcPr/>
                </a:tc>
                <a:tc>
                  <a:txBody>
                    <a:bodyPr/>
                    <a:lstStyle/>
                    <a:p>
                      <a:r>
                        <a:rPr lang="ru-RU" sz="1050" dirty="0" smtClean="0"/>
                        <a:t>1,2</a:t>
                      </a:r>
                      <a:endParaRPr lang="ru-RU" sz="1050" dirty="0"/>
                    </a:p>
                  </a:txBody>
                  <a:tcPr/>
                </a:tc>
                <a:tc>
                  <a:txBody>
                    <a:bodyPr/>
                    <a:lstStyle/>
                    <a:p>
                      <a:r>
                        <a:rPr lang="ru-RU" sz="1050" dirty="0" smtClean="0"/>
                        <a:t>7,0</a:t>
                      </a:r>
                      <a:endParaRPr lang="ru-RU" sz="1050" dirty="0"/>
                    </a:p>
                  </a:txBody>
                  <a:tcPr/>
                </a:tc>
                <a:tc>
                  <a:txBody>
                    <a:bodyPr/>
                    <a:lstStyle/>
                    <a:p>
                      <a:r>
                        <a:rPr lang="ru-RU" sz="1050" dirty="0" smtClean="0"/>
                        <a:t>11,8</a:t>
                      </a:r>
                      <a:endParaRPr lang="ru-RU" sz="1050" dirty="0"/>
                    </a:p>
                  </a:txBody>
                  <a:tcPr/>
                </a:tc>
                <a:tc>
                  <a:txBody>
                    <a:bodyPr/>
                    <a:lstStyle/>
                    <a:p>
                      <a:r>
                        <a:rPr lang="ru-RU" sz="1050" dirty="0" smtClean="0"/>
                        <a:t>30,2</a:t>
                      </a:r>
                      <a:endParaRPr lang="ru-RU" sz="1050" dirty="0"/>
                    </a:p>
                  </a:txBody>
                  <a:tcPr/>
                </a:tc>
                <a:tc rowSpan="3">
                  <a:txBody>
                    <a:bodyPr/>
                    <a:lstStyle/>
                    <a:p>
                      <a:r>
                        <a:rPr lang="ru-RU" sz="1050" dirty="0" smtClean="0"/>
                        <a:t>30,53</a:t>
                      </a:r>
                      <a:endParaRPr lang="ru-RU" sz="1050" dirty="0"/>
                    </a:p>
                  </a:txBody>
                  <a:tcPr/>
                </a:tc>
                <a:tc rowSpan="3">
                  <a:txBody>
                    <a:bodyPr/>
                    <a:lstStyle/>
                    <a:p>
                      <a:r>
                        <a:rPr lang="ru-RU" sz="1050" dirty="0" smtClean="0"/>
                        <a:t>-</a:t>
                      </a:r>
                      <a:endParaRPr lang="ru-RU" sz="1050" dirty="0"/>
                    </a:p>
                  </a:txBody>
                  <a:tcPr/>
                </a:tc>
              </a:tr>
              <a:tr h="220141">
                <a:tc vMerge="1">
                  <a:txBody>
                    <a:bodyPr/>
                    <a:lstStyle/>
                    <a:p>
                      <a:endParaRPr lang="ru-RU" sz="1050" dirty="0"/>
                    </a:p>
                  </a:txBody>
                  <a:tcPr/>
                </a:tc>
                <a:tc>
                  <a:txBody>
                    <a:bodyPr/>
                    <a:lstStyle/>
                    <a:p>
                      <a:r>
                        <a:rPr lang="ru-RU" sz="1050" dirty="0" smtClean="0"/>
                        <a:t>2004</a:t>
                      </a:r>
                      <a:endParaRPr lang="ru-RU" sz="1050" dirty="0"/>
                    </a:p>
                  </a:txBody>
                  <a:tcPr/>
                </a:tc>
                <a:tc>
                  <a:txBody>
                    <a:bodyPr/>
                    <a:lstStyle/>
                    <a:p>
                      <a:r>
                        <a:rPr lang="ru-RU" sz="1050" dirty="0" smtClean="0"/>
                        <a:t>10,5</a:t>
                      </a:r>
                      <a:endParaRPr lang="ru-RU" sz="1050" dirty="0"/>
                    </a:p>
                  </a:txBody>
                  <a:tcPr/>
                </a:tc>
                <a:tc>
                  <a:txBody>
                    <a:bodyPr/>
                    <a:lstStyle/>
                    <a:p>
                      <a:r>
                        <a:rPr lang="ru-RU" sz="1050" dirty="0" smtClean="0"/>
                        <a:t>45,0</a:t>
                      </a:r>
                      <a:endParaRPr lang="ru-RU" sz="1050" dirty="0"/>
                    </a:p>
                  </a:txBody>
                  <a:tcPr/>
                </a:tc>
                <a:tc>
                  <a:txBody>
                    <a:bodyPr/>
                    <a:lstStyle/>
                    <a:p>
                      <a:r>
                        <a:rPr lang="ru-RU" sz="1050" dirty="0" smtClean="0"/>
                        <a:t>62,5</a:t>
                      </a:r>
                      <a:endParaRPr lang="ru-RU" sz="1050" dirty="0"/>
                    </a:p>
                  </a:txBody>
                  <a:tcPr/>
                </a:tc>
                <a:tc>
                  <a:txBody>
                    <a:bodyPr/>
                    <a:lstStyle/>
                    <a:p>
                      <a:r>
                        <a:rPr lang="ru-RU" sz="1050" dirty="0" smtClean="0"/>
                        <a:t>74,8</a:t>
                      </a:r>
                      <a:endParaRPr lang="ru-RU" sz="1050" dirty="0"/>
                    </a:p>
                  </a:txBody>
                  <a:tcPr/>
                </a:tc>
                <a:tc>
                  <a:txBody>
                    <a:bodyPr/>
                    <a:lstStyle/>
                    <a:p>
                      <a:r>
                        <a:rPr lang="ru-RU" sz="1050" dirty="0" smtClean="0"/>
                        <a:t>4,2</a:t>
                      </a:r>
                      <a:endParaRPr lang="ru-RU" sz="1050" dirty="0"/>
                    </a:p>
                  </a:txBody>
                  <a:tcPr/>
                </a:tc>
                <a:tc>
                  <a:txBody>
                    <a:bodyPr/>
                    <a:lstStyle/>
                    <a:p>
                      <a:r>
                        <a:rPr lang="ru-RU" sz="1050" dirty="0" smtClean="0"/>
                        <a:t>7,0</a:t>
                      </a:r>
                      <a:endParaRPr lang="ru-RU" sz="1050" dirty="0"/>
                    </a:p>
                  </a:txBody>
                  <a:tcPr/>
                </a:tc>
                <a:tc>
                  <a:txBody>
                    <a:bodyPr/>
                    <a:lstStyle/>
                    <a:p>
                      <a:r>
                        <a:rPr lang="ru-RU" sz="1050" dirty="0" smtClean="0"/>
                        <a:t>2,2</a:t>
                      </a:r>
                      <a:endParaRPr lang="ru-RU" sz="1050" dirty="0"/>
                    </a:p>
                  </a:txBody>
                  <a:tcPr/>
                </a:tc>
                <a:tc>
                  <a:txBody>
                    <a:bodyPr/>
                    <a:lstStyle/>
                    <a:p>
                      <a:r>
                        <a:rPr lang="ru-RU" sz="1050" dirty="0" smtClean="0"/>
                        <a:t>1,0</a:t>
                      </a:r>
                      <a:endParaRPr lang="ru-RU" sz="1050" dirty="0"/>
                    </a:p>
                  </a:txBody>
                  <a:tcPr/>
                </a:tc>
                <a:tc>
                  <a:txBody>
                    <a:bodyPr/>
                    <a:lstStyle/>
                    <a:p>
                      <a:r>
                        <a:rPr lang="ru-RU" sz="1050" dirty="0" smtClean="0"/>
                        <a:t>7,0</a:t>
                      </a:r>
                      <a:endParaRPr lang="ru-RU" sz="1050" dirty="0"/>
                    </a:p>
                  </a:txBody>
                  <a:tcPr/>
                </a:tc>
                <a:tc>
                  <a:txBody>
                    <a:bodyPr/>
                    <a:lstStyle/>
                    <a:p>
                      <a:r>
                        <a:rPr lang="ru-RU" sz="1050" dirty="0" smtClean="0"/>
                        <a:t>11,2</a:t>
                      </a:r>
                      <a:endParaRPr lang="ru-RU" sz="1050" dirty="0"/>
                    </a:p>
                  </a:txBody>
                  <a:tcPr/>
                </a:tc>
                <a:tc>
                  <a:txBody>
                    <a:bodyPr/>
                    <a:lstStyle/>
                    <a:p>
                      <a:r>
                        <a:rPr lang="ru-RU" sz="1050" dirty="0" smtClean="0"/>
                        <a:t>30,8</a:t>
                      </a:r>
                      <a:endParaRPr lang="ru-RU" sz="1050" dirty="0"/>
                    </a:p>
                  </a:txBody>
                  <a:tcPr/>
                </a:tc>
                <a:tc vMerge="1">
                  <a:txBody>
                    <a:bodyPr/>
                    <a:lstStyle/>
                    <a:p>
                      <a:endParaRPr lang="ru-RU" sz="1050" dirty="0"/>
                    </a:p>
                  </a:txBody>
                  <a:tcPr/>
                </a:tc>
                <a:tc vMerge="1">
                  <a:txBody>
                    <a:bodyPr/>
                    <a:lstStyle/>
                    <a:p>
                      <a:endParaRPr lang="ru-RU" sz="1050" dirty="0"/>
                    </a:p>
                  </a:txBody>
                  <a:tcPr/>
                </a:tc>
              </a:tr>
              <a:tr h="220141">
                <a:tc vMerge="1">
                  <a:txBody>
                    <a:bodyPr/>
                    <a:lstStyle/>
                    <a:p>
                      <a:endParaRPr lang="ru-RU" sz="1050" dirty="0"/>
                    </a:p>
                  </a:txBody>
                  <a:tcPr/>
                </a:tc>
                <a:tc>
                  <a:txBody>
                    <a:bodyPr/>
                    <a:lstStyle/>
                    <a:p>
                      <a:r>
                        <a:rPr lang="ru-RU" sz="1050" dirty="0" smtClean="0"/>
                        <a:t>2005</a:t>
                      </a:r>
                      <a:endParaRPr lang="ru-RU" sz="1050" dirty="0"/>
                    </a:p>
                  </a:txBody>
                  <a:tcPr/>
                </a:tc>
                <a:tc>
                  <a:txBody>
                    <a:bodyPr/>
                    <a:lstStyle/>
                    <a:p>
                      <a:r>
                        <a:rPr lang="ru-RU" sz="1050" dirty="0" smtClean="0"/>
                        <a:t>11,4</a:t>
                      </a:r>
                      <a:endParaRPr lang="ru-RU" sz="1050" dirty="0"/>
                    </a:p>
                  </a:txBody>
                  <a:tcPr/>
                </a:tc>
                <a:tc>
                  <a:txBody>
                    <a:bodyPr/>
                    <a:lstStyle/>
                    <a:p>
                      <a:r>
                        <a:rPr lang="ru-RU" sz="1050" dirty="0" smtClean="0"/>
                        <a:t>45,8</a:t>
                      </a:r>
                      <a:endParaRPr lang="ru-RU" sz="1050" dirty="0"/>
                    </a:p>
                  </a:txBody>
                  <a:tcPr/>
                </a:tc>
                <a:tc>
                  <a:txBody>
                    <a:bodyPr/>
                    <a:lstStyle/>
                    <a:p>
                      <a:r>
                        <a:rPr lang="ru-RU" sz="1050" dirty="0" smtClean="0"/>
                        <a:t>66,6</a:t>
                      </a:r>
                      <a:endParaRPr lang="ru-RU" sz="1050" dirty="0"/>
                    </a:p>
                  </a:txBody>
                  <a:tcPr/>
                </a:tc>
                <a:tc>
                  <a:txBody>
                    <a:bodyPr/>
                    <a:lstStyle/>
                    <a:p>
                      <a:r>
                        <a:rPr lang="ru-RU" sz="1050" dirty="0" smtClean="0"/>
                        <a:t>76,2</a:t>
                      </a:r>
                      <a:endParaRPr lang="ru-RU" sz="1050" dirty="0"/>
                    </a:p>
                  </a:txBody>
                  <a:tcPr/>
                </a:tc>
                <a:tc>
                  <a:txBody>
                    <a:bodyPr/>
                    <a:lstStyle/>
                    <a:p>
                      <a:r>
                        <a:rPr lang="ru-RU" sz="1050" dirty="0" smtClean="0"/>
                        <a:t>4,3</a:t>
                      </a:r>
                      <a:endParaRPr lang="ru-RU" sz="1050" dirty="0"/>
                    </a:p>
                  </a:txBody>
                  <a:tcPr/>
                </a:tc>
                <a:tc>
                  <a:txBody>
                    <a:bodyPr/>
                    <a:lstStyle/>
                    <a:p>
                      <a:r>
                        <a:rPr lang="ru-RU" sz="1050" dirty="0" smtClean="0"/>
                        <a:t>7,5</a:t>
                      </a:r>
                      <a:endParaRPr lang="ru-RU" sz="1050" dirty="0"/>
                    </a:p>
                  </a:txBody>
                  <a:tcPr/>
                </a:tc>
                <a:tc>
                  <a:txBody>
                    <a:bodyPr/>
                    <a:lstStyle/>
                    <a:p>
                      <a:r>
                        <a:rPr lang="ru-RU" sz="1050" dirty="0" smtClean="0"/>
                        <a:t>1,7</a:t>
                      </a:r>
                      <a:endParaRPr lang="ru-RU" sz="1050" dirty="0"/>
                    </a:p>
                  </a:txBody>
                  <a:tcPr/>
                </a:tc>
                <a:tc>
                  <a:txBody>
                    <a:bodyPr/>
                    <a:lstStyle/>
                    <a:p>
                      <a:r>
                        <a:rPr lang="ru-RU" sz="1050" dirty="0" smtClean="0"/>
                        <a:t>2,0</a:t>
                      </a:r>
                      <a:endParaRPr lang="ru-RU" sz="1050" dirty="0"/>
                    </a:p>
                  </a:txBody>
                  <a:tcPr/>
                </a:tc>
                <a:tc>
                  <a:txBody>
                    <a:bodyPr/>
                    <a:lstStyle/>
                    <a:p>
                      <a:r>
                        <a:rPr lang="ru-RU" sz="1050" dirty="0" smtClean="0"/>
                        <a:t>8,0</a:t>
                      </a:r>
                      <a:endParaRPr lang="ru-RU" sz="1050" dirty="0"/>
                    </a:p>
                  </a:txBody>
                  <a:tcPr/>
                </a:tc>
                <a:tc>
                  <a:txBody>
                    <a:bodyPr/>
                    <a:lstStyle/>
                    <a:p>
                      <a:r>
                        <a:rPr lang="ru-RU" sz="1050" dirty="0" smtClean="0"/>
                        <a:t>12,7</a:t>
                      </a:r>
                      <a:endParaRPr lang="ru-RU" sz="1050" dirty="0"/>
                    </a:p>
                  </a:txBody>
                  <a:tcPr/>
                </a:tc>
                <a:tc>
                  <a:txBody>
                    <a:bodyPr/>
                    <a:lstStyle/>
                    <a:p>
                      <a:r>
                        <a:rPr lang="ru-RU" sz="1050" dirty="0" smtClean="0"/>
                        <a:t>30,6</a:t>
                      </a:r>
                      <a:endParaRPr lang="ru-RU" sz="1050" dirty="0"/>
                    </a:p>
                  </a:txBody>
                  <a:tcPr/>
                </a:tc>
                <a:tc vMerge="1">
                  <a:txBody>
                    <a:bodyPr/>
                    <a:lstStyle/>
                    <a:p>
                      <a:endParaRPr lang="ru-RU" sz="1050" dirty="0"/>
                    </a:p>
                  </a:txBody>
                  <a:tcPr/>
                </a:tc>
                <a:tc vMerge="1">
                  <a:txBody>
                    <a:bodyPr/>
                    <a:lstStyle/>
                    <a:p>
                      <a:endParaRPr lang="ru-RU" sz="1050" dirty="0"/>
                    </a:p>
                  </a:txBody>
                  <a:tcPr/>
                </a:tc>
              </a:tr>
              <a:tr h="220141">
                <a:tc rowSpan="3">
                  <a:txBody>
                    <a:bodyPr/>
                    <a:lstStyle/>
                    <a:p>
                      <a:r>
                        <a:rPr lang="ru-RU" sz="1050" dirty="0" smtClean="0"/>
                        <a:t>ФГ-10 т/га</a:t>
                      </a:r>
                      <a:endParaRPr lang="ru-RU" sz="1050" dirty="0"/>
                    </a:p>
                  </a:txBody>
                  <a:tcPr/>
                </a:tc>
                <a:tc>
                  <a:txBody>
                    <a:bodyPr/>
                    <a:lstStyle/>
                    <a:p>
                      <a:r>
                        <a:rPr lang="ru-RU" sz="1050" dirty="0" smtClean="0"/>
                        <a:t>2003</a:t>
                      </a:r>
                      <a:endParaRPr lang="ru-RU" sz="1050" dirty="0"/>
                    </a:p>
                  </a:txBody>
                  <a:tcPr/>
                </a:tc>
                <a:tc>
                  <a:txBody>
                    <a:bodyPr/>
                    <a:lstStyle/>
                    <a:p>
                      <a:r>
                        <a:rPr lang="ru-RU" sz="1050" dirty="0" smtClean="0"/>
                        <a:t>11,5</a:t>
                      </a:r>
                      <a:endParaRPr lang="ru-RU" sz="1050" dirty="0"/>
                    </a:p>
                  </a:txBody>
                  <a:tcPr/>
                </a:tc>
                <a:tc>
                  <a:txBody>
                    <a:bodyPr/>
                    <a:lstStyle/>
                    <a:p>
                      <a:r>
                        <a:rPr lang="ru-RU" sz="1050" dirty="0" smtClean="0"/>
                        <a:t>50,0</a:t>
                      </a:r>
                      <a:endParaRPr lang="ru-RU" sz="1050" dirty="0"/>
                    </a:p>
                  </a:txBody>
                  <a:tcPr/>
                </a:tc>
                <a:tc>
                  <a:txBody>
                    <a:bodyPr/>
                    <a:lstStyle/>
                    <a:p>
                      <a:r>
                        <a:rPr lang="ru-RU" sz="1050" dirty="0" smtClean="0"/>
                        <a:t>70,0</a:t>
                      </a:r>
                      <a:endParaRPr lang="ru-RU" sz="1050" dirty="0"/>
                    </a:p>
                  </a:txBody>
                  <a:tcPr/>
                </a:tc>
                <a:tc>
                  <a:txBody>
                    <a:bodyPr/>
                    <a:lstStyle/>
                    <a:p>
                      <a:r>
                        <a:rPr lang="ru-RU" sz="1050" dirty="0" smtClean="0"/>
                        <a:t>79,2</a:t>
                      </a:r>
                      <a:endParaRPr lang="ru-RU" sz="1050" dirty="0"/>
                    </a:p>
                  </a:txBody>
                  <a:tcPr/>
                </a:tc>
                <a:tc>
                  <a:txBody>
                    <a:bodyPr/>
                    <a:lstStyle/>
                    <a:p>
                      <a:r>
                        <a:rPr lang="ru-RU" sz="1050" dirty="0" smtClean="0"/>
                        <a:t>5,5</a:t>
                      </a:r>
                      <a:endParaRPr lang="ru-RU" sz="1050" dirty="0"/>
                    </a:p>
                  </a:txBody>
                  <a:tcPr/>
                </a:tc>
                <a:tc>
                  <a:txBody>
                    <a:bodyPr/>
                    <a:lstStyle/>
                    <a:p>
                      <a:r>
                        <a:rPr lang="ru-RU" sz="1050" dirty="0" smtClean="0"/>
                        <a:t>7,8</a:t>
                      </a:r>
                      <a:endParaRPr lang="ru-RU" sz="1050" dirty="0"/>
                    </a:p>
                  </a:txBody>
                  <a:tcPr/>
                </a:tc>
                <a:tc>
                  <a:txBody>
                    <a:bodyPr/>
                    <a:lstStyle/>
                    <a:p>
                      <a:r>
                        <a:rPr lang="ru-RU" sz="1050" dirty="0" smtClean="0"/>
                        <a:t>3,7</a:t>
                      </a:r>
                      <a:endParaRPr lang="ru-RU" sz="1050" dirty="0"/>
                    </a:p>
                  </a:txBody>
                  <a:tcPr/>
                </a:tc>
                <a:tc>
                  <a:txBody>
                    <a:bodyPr/>
                    <a:lstStyle/>
                    <a:p>
                      <a:r>
                        <a:rPr lang="ru-RU" sz="1050" dirty="0" smtClean="0"/>
                        <a:t>1,4</a:t>
                      </a:r>
                      <a:endParaRPr lang="ru-RU" sz="1050" dirty="0"/>
                    </a:p>
                  </a:txBody>
                  <a:tcPr/>
                </a:tc>
                <a:tc>
                  <a:txBody>
                    <a:bodyPr/>
                    <a:lstStyle/>
                    <a:p>
                      <a:r>
                        <a:rPr lang="ru-RU" sz="1050" dirty="0" smtClean="0"/>
                        <a:t>8,5</a:t>
                      </a:r>
                      <a:endParaRPr lang="ru-RU" sz="1050" dirty="0"/>
                    </a:p>
                  </a:txBody>
                  <a:tcPr/>
                </a:tc>
                <a:tc>
                  <a:txBody>
                    <a:bodyPr/>
                    <a:lstStyle/>
                    <a:p>
                      <a:r>
                        <a:rPr lang="ru-RU" sz="1050" dirty="0" smtClean="0"/>
                        <a:t>12,0</a:t>
                      </a:r>
                      <a:endParaRPr lang="ru-RU" sz="1050" dirty="0"/>
                    </a:p>
                  </a:txBody>
                  <a:tcPr/>
                </a:tc>
                <a:tc>
                  <a:txBody>
                    <a:bodyPr/>
                    <a:lstStyle/>
                    <a:p>
                      <a:r>
                        <a:rPr lang="ru-RU" sz="1050" dirty="0" smtClean="0"/>
                        <a:t>31,7</a:t>
                      </a:r>
                      <a:endParaRPr lang="ru-RU" sz="1050" dirty="0"/>
                    </a:p>
                  </a:txBody>
                  <a:tcPr/>
                </a:tc>
                <a:tc rowSpan="3">
                  <a:txBody>
                    <a:bodyPr/>
                    <a:lstStyle/>
                    <a:p>
                      <a:r>
                        <a:rPr lang="ru-RU" sz="1050" dirty="0" smtClean="0"/>
                        <a:t>32,33</a:t>
                      </a:r>
                      <a:endParaRPr lang="ru-RU" sz="1050" dirty="0"/>
                    </a:p>
                  </a:txBody>
                  <a:tcPr/>
                </a:tc>
                <a:tc rowSpan="3">
                  <a:txBody>
                    <a:bodyPr/>
                    <a:lstStyle/>
                    <a:p>
                      <a:r>
                        <a:rPr lang="ru-RU" sz="1050" dirty="0" smtClean="0"/>
                        <a:t>1,80</a:t>
                      </a:r>
                      <a:endParaRPr lang="ru-RU" sz="1050" dirty="0"/>
                    </a:p>
                  </a:txBody>
                  <a:tcPr/>
                </a:tc>
              </a:tr>
              <a:tr h="220141">
                <a:tc vMerge="1">
                  <a:txBody>
                    <a:bodyPr/>
                    <a:lstStyle/>
                    <a:p>
                      <a:endParaRPr lang="ru-RU" sz="1050" dirty="0"/>
                    </a:p>
                  </a:txBody>
                  <a:tcPr/>
                </a:tc>
                <a:tc>
                  <a:txBody>
                    <a:bodyPr/>
                    <a:lstStyle/>
                    <a:p>
                      <a:r>
                        <a:rPr lang="ru-RU" sz="1050" dirty="0" smtClean="0"/>
                        <a:t>2004</a:t>
                      </a:r>
                      <a:endParaRPr lang="ru-RU" sz="1050" dirty="0"/>
                    </a:p>
                  </a:txBody>
                  <a:tcPr/>
                </a:tc>
                <a:tc>
                  <a:txBody>
                    <a:bodyPr/>
                    <a:lstStyle/>
                    <a:p>
                      <a:r>
                        <a:rPr lang="ru-RU" sz="1050" dirty="0" smtClean="0"/>
                        <a:t>11,2</a:t>
                      </a:r>
                      <a:endParaRPr lang="ru-RU" sz="1050" dirty="0"/>
                    </a:p>
                  </a:txBody>
                  <a:tcPr/>
                </a:tc>
                <a:tc>
                  <a:txBody>
                    <a:bodyPr/>
                    <a:lstStyle/>
                    <a:p>
                      <a:r>
                        <a:rPr lang="ru-RU" sz="1050" dirty="0" smtClean="0"/>
                        <a:t>49,0</a:t>
                      </a:r>
                      <a:endParaRPr lang="ru-RU" sz="1050" dirty="0"/>
                    </a:p>
                  </a:txBody>
                  <a:tcPr/>
                </a:tc>
                <a:tc>
                  <a:txBody>
                    <a:bodyPr/>
                    <a:lstStyle/>
                    <a:p>
                      <a:r>
                        <a:rPr lang="ru-RU" sz="1050" dirty="0" smtClean="0"/>
                        <a:t>69,2</a:t>
                      </a:r>
                      <a:endParaRPr lang="ru-RU" sz="1050" dirty="0"/>
                    </a:p>
                  </a:txBody>
                  <a:tcPr/>
                </a:tc>
                <a:tc>
                  <a:txBody>
                    <a:bodyPr/>
                    <a:lstStyle/>
                    <a:p>
                      <a:r>
                        <a:rPr lang="ru-RU" sz="1050" dirty="0" smtClean="0"/>
                        <a:t>81,9</a:t>
                      </a:r>
                      <a:endParaRPr lang="ru-RU" sz="1050" dirty="0"/>
                    </a:p>
                  </a:txBody>
                  <a:tcPr/>
                </a:tc>
                <a:tc>
                  <a:txBody>
                    <a:bodyPr/>
                    <a:lstStyle/>
                    <a:p>
                      <a:r>
                        <a:rPr lang="ru-RU" sz="1050" dirty="0" smtClean="0"/>
                        <a:t>5,8</a:t>
                      </a:r>
                      <a:endParaRPr lang="ru-RU" sz="1050" dirty="0"/>
                    </a:p>
                  </a:txBody>
                  <a:tcPr/>
                </a:tc>
                <a:tc>
                  <a:txBody>
                    <a:bodyPr/>
                    <a:lstStyle/>
                    <a:p>
                      <a:r>
                        <a:rPr lang="ru-RU" sz="1050" dirty="0" smtClean="0"/>
                        <a:t>7,3</a:t>
                      </a:r>
                      <a:endParaRPr lang="ru-RU" sz="1050" dirty="0"/>
                    </a:p>
                  </a:txBody>
                  <a:tcPr/>
                </a:tc>
                <a:tc>
                  <a:txBody>
                    <a:bodyPr/>
                    <a:lstStyle/>
                    <a:p>
                      <a:r>
                        <a:rPr lang="ru-RU" sz="1050" dirty="0" smtClean="0"/>
                        <a:t>2,3</a:t>
                      </a:r>
                      <a:endParaRPr lang="ru-RU" sz="1050" dirty="0"/>
                    </a:p>
                  </a:txBody>
                  <a:tcPr/>
                </a:tc>
                <a:tc>
                  <a:txBody>
                    <a:bodyPr/>
                    <a:lstStyle/>
                    <a:p>
                      <a:r>
                        <a:rPr lang="ru-RU" sz="1050" dirty="0" smtClean="0"/>
                        <a:t>1,7</a:t>
                      </a:r>
                      <a:endParaRPr lang="ru-RU" sz="1050" dirty="0"/>
                    </a:p>
                  </a:txBody>
                  <a:tcPr/>
                </a:tc>
                <a:tc>
                  <a:txBody>
                    <a:bodyPr/>
                    <a:lstStyle/>
                    <a:p>
                      <a:r>
                        <a:rPr lang="ru-RU" sz="1050" dirty="0" smtClean="0"/>
                        <a:t>7,5</a:t>
                      </a:r>
                      <a:endParaRPr lang="ru-RU" sz="1050" dirty="0"/>
                    </a:p>
                  </a:txBody>
                  <a:tcPr/>
                </a:tc>
                <a:tc>
                  <a:txBody>
                    <a:bodyPr/>
                    <a:lstStyle/>
                    <a:p>
                      <a:r>
                        <a:rPr lang="ru-RU" sz="1050" dirty="0" smtClean="0"/>
                        <a:t>12,4</a:t>
                      </a:r>
                      <a:endParaRPr lang="ru-RU" sz="1050" dirty="0"/>
                    </a:p>
                  </a:txBody>
                  <a:tcPr/>
                </a:tc>
                <a:tc>
                  <a:txBody>
                    <a:bodyPr/>
                    <a:lstStyle/>
                    <a:p>
                      <a:r>
                        <a:rPr lang="ru-RU" sz="1050" dirty="0" smtClean="0"/>
                        <a:t>32,5</a:t>
                      </a:r>
                      <a:endParaRPr lang="ru-RU" sz="1050" dirty="0"/>
                    </a:p>
                  </a:txBody>
                  <a:tcPr/>
                </a:tc>
                <a:tc vMerge="1">
                  <a:txBody>
                    <a:bodyPr/>
                    <a:lstStyle/>
                    <a:p>
                      <a:endParaRPr lang="ru-RU" sz="1050" dirty="0"/>
                    </a:p>
                  </a:txBody>
                  <a:tcPr/>
                </a:tc>
                <a:tc vMerge="1">
                  <a:txBody>
                    <a:bodyPr/>
                    <a:lstStyle/>
                    <a:p>
                      <a:endParaRPr lang="ru-RU" sz="1050" dirty="0"/>
                    </a:p>
                  </a:txBody>
                  <a:tcPr/>
                </a:tc>
              </a:tr>
              <a:tr h="220141">
                <a:tc vMerge="1">
                  <a:txBody>
                    <a:bodyPr/>
                    <a:lstStyle/>
                    <a:p>
                      <a:endParaRPr lang="ru-RU" sz="1050" dirty="0"/>
                    </a:p>
                  </a:txBody>
                  <a:tcPr/>
                </a:tc>
                <a:tc>
                  <a:txBody>
                    <a:bodyPr/>
                    <a:lstStyle/>
                    <a:p>
                      <a:r>
                        <a:rPr lang="ru-RU" sz="1050" dirty="0" smtClean="0"/>
                        <a:t>2005</a:t>
                      </a:r>
                      <a:endParaRPr lang="ru-RU" sz="1050" dirty="0"/>
                    </a:p>
                  </a:txBody>
                  <a:tcPr/>
                </a:tc>
                <a:tc>
                  <a:txBody>
                    <a:bodyPr/>
                    <a:lstStyle/>
                    <a:p>
                      <a:r>
                        <a:rPr lang="ru-RU" sz="1050" dirty="0" smtClean="0"/>
                        <a:t>13,3</a:t>
                      </a:r>
                      <a:endParaRPr lang="ru-RU" sz="1050" dirty="0"/>
                    </a:p>
                  </a:txBody>
                  <a:tcPr/>
                </a:tc>
                <a:tc>
                  <a:txBody>
                    <a:bodyPr/>
                    <a:lstStyle/>
                    <a:p>
                      <a:r>
                        <a:rPr lang="ru-RU" sz="1050" dirty="0" smtClean="0"/>
                        <a:t>49,9</a:t>
                      </a:r>
                      <a:endParaRPr lang="ru-RU" sz="1050" dirty="0"/>
                    </a:p>
                  </a:txBody>
                  <a:tcPr/>
                </a:tc>
                <a:tc>
                  <a:txBody>
                    <a:bodyPr/>
                    <a:lstStyle/>
                    <a:p>
                      <a:r>
                        <a:rPr lang="ru-RU" sz="1050" dirty="0" smtClean="0"/>
                        <a:t>0,7</a:t>
                      </a:r>
                      <a:endParaRPr lang="ru-RU" sz="1050" dirty="0"/>
                    </a:p>
                  </a:txBody>
                  <a:tcPr/>
                </a:tc>
                <a:tc>
                  <a:txBody>
                    <a:bodyPr/>
                    <a:lstStyle/>
                    <a:p>
                      <a:r>
                        <a:rPr lang="ru-RU" sz="1050" dirty="0" smtClean="0"/>
                        <a:t>82,4</a:t>
                      </a:r>
                      <a:endParaRPr lang="ru-RU" sz="1050" dirty="0"/>
                    </a:p>
                  </a:txBody>
                  <a:tcPr/>
                </a:tc>
                <a:tc>
                  <a:txBody>
                    <a:bodyPr/>
                    <a:lstStyle/>
                    <a:p>
                      <a:r>
                        <a:rPr lang="ru-RU" sz="1050" dirty="0" smtClean="0"/>
                        <a:t>6,0</a:t>
                      </a:r>
                      <a:endParaRPr lang="ru-RU" sz="1050" dirty="0"/>
                    </a:p>
                  </a:txBody>
                  <a:tcPr/>
                </a:tc>
                <a:tc>
                  <a:txBody>
                    <a:bodyPr/>
                    <a:lstStyle/>
                    <a:p>
                      <a:r>
                        <a:rPr lang="ru-RU" sz="1050" dirty="0" smtClean="0"/>
                        <a:t>7,9</a:t>
                      </a:r>
                      <a:endParaRPr lang="ru-RU" sz="1050" dirty="0"/>
                    </a:p>
                  </a:txBody>
                  <a:tcPr/>
                </a:tc>
                <a:tc>
                  <a:txBody>
                    <a:bodyPr/>
                    <a:lstStyle/>
                    <a:p>
                      <a:r>
                        <a:rPr lang="ru-RU" sz="1050" dirty="0" smtClean="0"/>
                        <a:t>2,4</a:t>
                      </a:r>
                      <a:endParaRPr lang="ru-RU" sz="1050" dirty="0"/>
                    </a:p>
                  </a:txBody>
                  <a:tcPr/>
                </a:tc>
                <a:tc>
                  <a:txBody>
                    <a:bodyPr/>
                    <a:lstStyle/>
                    <a:p>
                      <a:r>
                        <a:rPr lang="ru-RU" sz="1050" dirty="0" smtClean="0"/>
                        <a:t>2,0</a:t>
                      </a:r>
                      <a:endParaRPr lang="ru-RU" sz="1050" dirty="0"/>
                    </a:p>
                  </a:txBody>
                  <a:tcPr/>
                </a:tc>
                <a:tc>
                  <a:txBody>
                    <a:bodyPr/>
                    <a:lstStyle/>
                    <a:p>
                      <a:r>
                        <a:rPr lang="ru-RU" sz="1050" dirty="0" smtClean="0"/>
                        <a:t>9,0</a:t>
                      </a:r>
                      <a:endParaRPr lang="ru-RU" sz="1050" dirty="0"/>
                    </a:p>
                  </a:txBody>
                  <a:tcPr/>
                </a:tc>
                <a:tc>
                  <a:txBody>
                    <a:bodyPr/>
                    <a:lstStyle/>
                    <a:p>
                      <a:r>
                        <a:rPr lang="ru-RU" sz="1050" dirty="0" smtClean="0"/>
                        <a:t>13,2</a:t>
                      </a:r>
                      <a:endParaRPr lang="ru-RU" sz="1050" dirty="0"/>
                    </a:p>
                  </a:txBody>
                  <a:tcPr/>
                </a:tc>
                <a:tc>
                  <a:txBody>
                    <a:bodyPr/>
                    <a:lstStyle/>
                    <a:p>
                      <a:r>
                        <a:rPr lang="ru-RU" sz="1050" dirty="0" smtClean="0"/>
                        <a:t>32,8</a:t>
                      </a:r>
                      <a:endParaRPr lang="ru-RU" sz="1050" dirty="0"/>
                    </a:p>
                  </a:txBody>
                  <a:tcPr/>
                </a:tc>
                <a:tc vMerge="1">
                  <a:txBody>
                    <a:bodyPr/>
                    <a:lstStyle/>
                    <a:p>
                      <a:endParaRPr lang="ru-RU" sz="1050" dirty="0"/>
                    </a:p>
                  </a:txBody>
                  <a:tcPr/>
                </a:tc>
                <a:tc vMerge="1">
                  <a:txBody>
                    <a:bodyPr/>
                    <a:lstStyle/>
                    <a:p>
                      <a:endParaRPr lang="ru-RU" sz="1050" dirty="0"/>
                    </a:p>
                  </a:txBody>
                  <a:tcPr/>
                </a:tc>
              </a:tr>
              <a:tr h="220141">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050" dirty="0" smtClean="0"/>
                        <a:t>ФГ-20 т/га</a:t>
                      </a:r>
                    </a:p>
                    <a:p>
                      <a:endParaRPr lang="ru-RU" sz="1050" dirty="0"/>
                    </a:p>
                  </a:txBody>
                  <a:tcPr/>
                </a:tc>
                <a:tc>
                  <a:txBody>
                    <a:bodyPr/>
                    <a:lstStyle/>
                    <a:p>
                      <a:r>
                        <a:rPr lang="ru-RU" sz="1050" dirty="0" smtClean="0"/>
                        <a:t>2003</a:t>
                      </a:r>
                      <a:endParaRPr lang="ru-RU" sz="1050" dirty="0"/>
                    </a:p>
                  </a:txBody>
                  <a:tcPr/>
                </a:tc>
                <a:tc>
                  <a:txBody>
                    <a:bodyPr/>
                    <a:lstStyle/>
                    <a:p>
                      <a:r>
                        <a:rPr lang="ru-RU" sz="1050" dirty="0" smtClean="0"/>
                        <a:t>12,0</a:t>
                      </a:r>
                      <a:endParaRPr lang="ru-RU" sz="1050" dirty="0"/>
                    </a:p>
                  </a:txBody>
                  <a:tcPr/>
                </a:tc>
                <a:tc>
                  <a:txBody>
                    <a:bodyPr/>
                    <a:lstStyle/>
                    <a:p>
                      <a:r>
                        <a:rPr lang="ru-RU" sz="1050" dirty="0" smtClean="0"/>
                        <a:t>55,0</a:t>
                      </a:r>
                      <a:endParaRPr lang="ru-RU" sz="1050" dirty="0"/>
                    </a:p>
                  </a:txBody>
                  <a:tcPr/>
                </a:tc>
                <a:tc>
                  <a:txBody>
                    <a:bodyPr/>
                    <a:lstStyle/>
                    <a:p>
                      <a:r>
                        <a:rPr lang="ru-RU" sz="1050" dirty="0" smtClean="0"/>
                        <a:t>71,0</a:t>
                      </a:r>
                      <a:endParaRPr lang="ru-RU" sz="1050" dirty="0"/>
                    </a:p>
                  </a:txBody>
                  <a:tcPr/>
                </a:tc>
                <a:tc>
                  <a:txBody>
                    <a:bodyPr/>
                    <a:lstStyle/>
                    <a:p>
                      <a:r>
                        <a:rPr lang="ru-RU" sz="1050" dirty="0" smtClean="0"/>
                        <a:t>84,1</a:t>
                      </a:r>
                      <a:endParaRPr lang="ru-RU" sz="1050" dirty="0"/>
                    </a:p>
                  </a:txBody>
                  <a:tcPr/>
                </a:tc>
                <a:tc>
                  <a:txBody>
                    <a:bodyPr/>
                    <a:lstStyle/>
                    <a:p>
                      <a:r>
                        <a:rPr lang="ru-RU" sz="1050" dirty="0" smtClean="0"/>
                        <a:t>5,8</a:t>
                      </a:r>
                      <a:endParaRPr lang="ru-RU" sz="1050" dirty="0"/>
                    </a:p>
                  </a:txBody>
                  <a:tcPr/>
                </a:tc>
                <a:tc>
                  <a:txBody>
                    <a:bodyPr/>
                    <a:lstStyle/>
                    <a:p>
                      <a:r>
                        <a:rPr lang="ru-RU" sz="1050" dirty="0" smtClean="0"/>
                        <a:t>8,1</a:t>
                      </a:r>
                      <a:endParaRPr lang="ru-RU" sz="1050" dirty="0"/>
                    </a:p>
                  </a:txBody>
                  <a:tcPr/>
                </a:tc>
                <a:tc>
                  <a:txBody>
                    <a:bodyPr/>
                    <a:lstStyle/>
                    <a:p>
                      <a:r>
                        <a:rPr lang="ru-RU" sz="1050" dirty="0" smtClean="0"/>
                        <a:t>5,1</a:t>
                      </a:r>
                      <a:endParaRPr lang="ru-RU" sz="1050" dirty="0"/>
                    </a:p>
                  </a:txBody>
                  <a:tcPr/>
                </a:tc>
                <a:tc>
                  <a:txBody>
                    <a:bodyPr/>
                    <a:lstStyle/>
                    <a:p>
                      <a:r>
                        <a:rPr lang="ru-RU" sz="1050" dirty="0" smtClean="0"/>
                        <a:t>1,6</a:t>
                      </a:r>
                      <a:endParaRPr lang="ru-RU" sz="1050" dirty="0"/>
                    </a:p>
                  </a:txBody>
                  <a:tcPr/>
                </a:tc>
                <a:tc>
                  <a:txBody>
                    <a:bodyPr/>
                    <a:lstStyle/>
                    <a:p>
                      <a:r>
                        <a:rPr lang="ru-RU" sz="1050" dirty="0" smtClean="0"/>
                        <a:t>9,0</a:t>
                      </a:r>
                      <a:endParaRPr lang="ru-RU" sz="1050" dirty="0"/>
                    </a:p>
                  </a:txBody>
                  <a:tcPr/>
                </a:tc>
                <a:tc>
                  <a:txBody>
                    <a:bodyPr/>
                    <a:lstStyle/>
                    <a:p>
                      <a:r>
                        <a:rPr lang="ru-RU" sz="1050" dirty="0" smtClean="0"/>
                        <a:t>12,4</a:t>
                      </a:r>
                      <a:endParaRPr lang="ru-RU" sz="1050" dirty="0"/>
                    </a:p>
                  </a:txBody>
                  <a:tcPr/>
                </a:tc>
                <a:tc>
                  <a:txBody>
                    <a:bodyPr/>
                    <a:lstStyle/>
                    <a:p>
                      <a:r>
                        <a:rPr lang="ru-RU" sz="1050" dirty="0" smtClean="0"/>
                        <a:t>33,1</a:t>
                      </a:r>
                      <a:endParaRPr lang="ru-RU" sz="1050" dirty="0"/>
                    </a:p>
                  </a:txBody>
                  <a:tcPr/>
                </a:tc>
                <a:tc rowSpan="3">
                  <a:txBody>
                    <a:bodyPr/>
                    <a:lstStyle/>
                    <a:p>
                      <a:r>
                        <a:rPr lang="ru-RU" sz="1050" dirty="0" smtClean="0"/>
                        <a:t>33,54</a:t>
                      </a:r>
                      <a:endParaRPr lang="ru-RU" sz="1050" dirty="0"/>
                    </a:p>
                  </a:txBody>
                  <a:tcPr/>
                </a:tc>
                <a:tc rowSpan="3">
                  <a:txBody>
                    <a:bodyPr/>
                    <a:lstStyle/>
                    <a:p>
                      <a:r>
                        <a:rPr lang="ru-RU" sz="1050" dirty="0" smtClean="0"/>
                        <a:t>3,01</a:t>
                      </a:r>
                      <a:endParaRPr lang="ru-RU" sz="1050" dirty="0"/>
                    </a:p>
                  </a:txBody>
                  <a:tcPr/>
                </a:tc>
              </a:tr>
              <a:tr h="220141">
                <a:tc vMerge="1">
                  <a:txBody>
                    <a:bodyPr/>
                    <a:lstStyle/>
                    <a:p>
                      <a:endParaRPr lang="ru-RU" sz="1050" dirty="0"/>
                    </a:p>
                  </a:txBody>
                  <a:tcPr/>
                </a:tc>
                <a:tc>
                  <a:txBody>
                    <a:bodyPr/>
                    <a:lstStyle/>
                    <a:p>
                      <a:r>
                        <a:rPr lang="ru-RU" sz="1050" dirty="0" smtClean="0"/>
                        <a:t>2004</a:t>
                      </a:r>
                      <a:endParaRPr lang="ru-RU" sz="1050" dirty="0"/>
                    </a:p>
                  </a:txBody>
                  <a:tcPr/>
                </a:tc>
                <a:tc>
                  <a:txBody>
                    <a:bodyPr/>
                    <a:lstStyle/>
                    <a:p>
                      <a:r>
                        <a:rPr lang="ru-RU" sz="1050" dirty="0" smtClean="0"/>
                        <a:t>11,8</a:t>
                      </a:r>
                      <a:endParaRPr lang="ru-RU" sz="1050" dirty="0"/>
                    </a:p>
                  </a:txBody>
                  <a:tcPr/>
                </a:tc>
                <a:tc>
                  <a:txBody>
                    <a:bodyPr/>
                    <a:lstStyle/>
                    <a:p>
                      <a:r>
                        <a:rPr lang="ru-RU" sz="1050" dirty="0" smtClean="0"/>
                        <a:t>53,0</a:t>
                      </a:r>
                      <a:endParaRPr lang="ru-RU" sz="1050" dirty="0"/>
                    </a:p>
                  </a:txBody>
                  <a:tcPr/>
                </a:tc>
                <a:tc>
                  <a:txBody>
                    <a:bodyPr/>
                    <a:lstStyle/>
                    <a:p>
                      <a:r>
                        <a:rPr lang="ru-RU" sz="1050" dirty="0" smtClean="0"/>
                        <a:t>66,0</a:t>
                      </a:r>
                      <a:endParaRPr lang="ru-RU" sz="1050" dirty="0"/>
                    </a:p>
                  </a:txBody>
                  <a:tcPr/>
                </a:tc>
                <a:tc>
                  <a:txBody>
                    <a:bodyPr/>
                    <a:lstStyle/>
                    <a:p>
                      <a:r>
                        <a:rPr lang="ru-RU" sz="1050" dirty="0" smtClean="0"/>
                        <a:t>83,2</a:t>
                      </a:r>
                      <a:endParaRPr lang="ru-RU" sz="1050" dirty="0"/>
                    </a:p>
                  </a:txBody>
                  <a:tcPr/>
                </a:tc>
                <a:tc>
                  <a:txBody>
                    <a:bodyPr/>
                    <a:lstStyle/>
                    <a:p>
                      <a:r>
                        <a:rPr lang="ru-RU" sz="1050" dirty="0" smtClean="0"/>
                        <a:t>5,2</a:t>
                      </a:r>
                      <a:endParaRPr lang="ru-RU" sz="1050" dirty="0"/>
                    </a:p>
                  </a:txBody>
                  <a:tcPr/>
                </a:tc>
                <a:tc>
                  <a:txBody>
                    <a:bodyPr/>
                    <a:lstStyle/>
                    <a:p>
                      <a:r>
                        <a:rPr lang="ru-RU" sz="1050" dirty="0" smtClean="0"/>
                        <a:t>7,8</a:t>
                      </a:r>
                      <a:endParaRPr lang="ru-RU" sz="1050" dirty="0"/>
                    </a:p>
                  </a:txBody>
                  <a:tcPr/>
                </a:tc>
                <a:tc>
                  <a:txBody>
                    <a:bodyPr/>
                    <a:lstStyle/>
                    <a:p>
                      <a:r>
                        <a:rPr lang="ru-RU" sz="1050" dirty="0" smtClean="0"/>
                        <a:t>2,7</a:t>
                      </a:r>
                      <a:endParaRPr lang="ru-RU" sz="1050" dirty="0"/>
                    </a:p>
                  </a:txBody>
                  <a:tcPr/>
                </a:tc>
                <a:tc>
                  <a:txBody>
                    <a:bodyPr/>
                    <a:lstStyle/>
                    <a:p>
                      <a:r>
                        <a:rPr lang="ru-RU" sz="1050" dirty="0" smtClean="0"/>
                        <a:t>1,8</a:t>
                      </a:r>
                      <a:endParaRPr lang="ru-RU" sz="1050" dirty="0"/>
                    </a:p>
                  </a:txBody>
                  <a:tcPr/>
                </a:tc>
                <a:tc>
                  <a:txBody>
                    <a:bodyPr/>
                    <a:lstStyle/>
                    <a:p>
                      <a:r>
                        <a:rPr lang="ru-RU" sz="1050" dirty="0" smtClean="0"/>
                        <a:t>9,1</a:t>
                      </a:r>
                      <a:endParaRPr lang="ru-RU" sz="1050" dirty="0"/>
                    </a:p>
                  </a:txBody>
                  <a:tcPr/>
                </a:tc>
                <a:tc>
                  <a:txBody>
                    <a:bodyPr/>
                    <a:lstStyle/>
                    <a:p>
                      <a:r>
                        <a:rPr lang="ru-RU" sz="1050" dirty="0" smtClean="0"/>
                        <a:t>14,3</a:t>
                      </a:r>
                      <a:endParaRPr lang="ru-RU" sz="1050" dirty="0"/>
                    </a:p>
                  </a:txBody>
                  <a:tcPr/>
                </a:tc>
                <a:tc>
                  <a:txBody>
                    <a:bodyPr/>
                    <a:lstStyle/>
                    <a:p>
                      <a:r>
                        <a:rPr lang="ru-RU" sz="1050" dirty="0" smtClean="0"/>
                        <a:t>33,8</a:t>
                      </a:r>
                      <a:endParaRPr lang="ru-RU" sz="1050" dirty="0"/>
                    </a:p>
                  </a:txBody>
                  <a:tcPr/>
                </a:tc>
                <a:tc vMerge="1">
                  <a:txBody>
                    <a:bodyPr/>
                    <a:lstStyle/>
                    <a:p>
                      <a:endParaRPr lang="ru-RU" sz="1050" dirty="0"/>
                    </a:p>
                  </a:txBody>
                  <a:tcPr/>
                </a:tc>
                <a:tc vMerge="1">
                  <a:txBody>
                    <a:bodyPr/>
                    <a:lstStyle/>
                    <a:p>
                      <a:endParaRPr lang="ru-RU" sz="1050" dirty="0"/>
                    </a:p>
                  </a:txBody>
                  <a:tcPr/>
                </a:tc>
              </a:tr>
              <a:tr h="220141">
                <a:tc vMerge="1">
                  <a:txBody>
                    <a:bodyPr/>
                    <a:lstStyle/>
                    <a:p>
                      <a:endParaRPr lang="ru-RU" sz="1050" dirty="0"/>
                    </a:p>
                  </a:txBody>
                  <a:tcPr/>
                </a:tc>
                <a:tc>
                  <a:txBody>
                    <a:bodyPr/>
                    <a:lstStyle/>
                    <a:p>
                      <a:r>
                        <a:rPr lang="ru-RU" sz="1050" dirty="0" smtClean="0"/>
                        <a:t>2005</a:t>
                      </a:r>
                      <a:endParaRPr lang="ru-RU" sz="1050" dirty="0"/>
                    </a:p>
                  </a:txBody>
                  <a:tcPr/>
                </a:tc>
                <a:tc>
                  <a:txBody>
                    <a:bodyPr/>
                    <a:lstStyle/>
                    <a:p>
                      <a:r>
                        <a:rPr lang="ru-RU" sz="1050" dirty="0" smtClean="0"/>
                        <a:t>14,9</a:t>
                      </a:r>
                      <a:endParaRPr lang="ru-RU" sz="1050" dirty="0"/>
                    </a:p>
                  </a:txBody>
                  <a:tcPr/>
                </a:tc>
                <a:tc>
                  <a:txBody>
                    <a:bodyPr/>
                    <a:lstStyle/>
                    <a:p>
                      <a:r>
                        <a:rPr lang="ru-RU" sz="1050" dirty="0" smtClean="0"/>
                        <a:t>55,2</a:t>
                      </a:r>
                      <a:endParaRPr lang="ru-RU" sz="1050" dirty="0"/>
                    </a:p>
                  </a:txBody>
                  <a:tcPr/>
                </a:tc>
                <a:tc>
                  <a:txBody>
                    <a:bodyPr/>
                    <a:lstStyle/>
                    <a:p>
                      <a:r>
                        <a:rPr lang="ru-RU" sz="1050" dirty="0" smtClean="0"/>
                        <a:t>68,5</a:t>
                      </a:r>
                      <a:endParaRPr lang="ru-RU" sz="1050" dirty="0"/>
                    </a:p>
                  </a:txBody>
                  <a:tcPr/>
                </a:tc>
                <a:tc>
                  <a:txBody>
                    <a:bodyPr/>
                    <a:lstStyle/>
                    <a:p>
                      <a:r>
                        <a:rPr lang="ru-RU" sz="1050" dirty="0" smtClean="0"/>
                        <a:t>84,7</a:t>
                      </a:r>
                      <a:endParaRPr lang="ru-RU" sz="1050" dirty="0"/>
                    </a:p>
                  </a:txBody>
                  <a:tcPr/>
                </a:tc>
                <a:tc>
                  <a:txBody>
                    <a:bodyPr/>
                    <a:lstStyle/>
                    <a:p>
                      <a:r>
                        <a:rPr lang="ru-RU" sz="1050" dirty="0" smtClean="0"/>
                        <a:t>5,0</a:t>
                      </a:r>
                      <a:endParaRPr lang="ru-RU" sz="1050" dirty="0"/>
                    </a:p>
                  </a:txBody>
                  <a:tcPr/>
                </a:tc>
                <a:tc>
                  <a:txBody>
                    <a:bodyPr/>
                    <a:lstStyle/>
                    <a:p>
                      <a:r>
                        <a:rPr lang="ru-RU" sz="1050" dirty="0" smtClean="0"/>
                        <a:t>8,0</a:t>
                      </a:r>
                      <a:endParaRPr lang="ru-RU" sz="1050" dirty="0"/>
                    </a:p>
                  </a:txBody>
                  <a:tcPr/>
                </a:tc>
                <a:tc>
                  <a:txBody>
                    <a:bodyPr/>
                    <a:lstStyle/>
                    <a:p>
                      <a:r>
                        <a:rPr lang="ru-RU" sz="1050" dirty="0" smtClean="0"/>
                        <a:t>3,2</a:t>
                      </a:r>
                      <a:endParaRPr lang="ru-RU" sz="1050" dirty="0"/>
                    </a:p>
                  </a:txBody>
                  <a:tcPr/>
                </a:tc>
                <a:tc>
                  <a:txBody>
                    <a:bodyPr/>
                    <a:lstStyle/>
                    <a:p>
                      <a:r>
                        <a:rPr lang="ru-RU" sz="1050" dirty="0" smtClean="0"/>
                        <a:t>1,5</a:t>
                      </a:r>
                      <a:endParaRPr lang="ru-RU" sz="1050" dirty="0"/>
                    </a:p>
                  </a:txBody>
                  <a:tcPr/>
                </a:tc>
                <a:tc>
                  <a:txBody>
                    <a:bodyPr/>
                    <a:lstStyle/>
                    <a:p>
                      <a:r>
                        <a:rPr lang="ru-RU" sz="1050" dirty="0" smtClean="0"/>
                        <a:t>10,2</a:t>
                      </a:r>
                      <a:endParaRPr lang="ru-RU" sz="1050" dirty="0"/>
                    </a:p>
                  </a:txBody>
                  <a:tcPr/>
                </a:tc>
                <a:tc>
                  <a:txBody>
                    <a:bodyPr/>
                    <a:lstStyle/>
                    <a:p>
                      <a:r>
                        <a:rPr lang="ru-RU" sz="1050" dirty="0" smtClean="0"/>
                        <a:t>15,1</a:t>
                      </a:r>
                      <a:endParaRPr lang="ru-RU" sz="1050" dirty="0"/>
                    </a:p>
                  </a:txBody>
                  <a:tcPr/>
                </a:tc>
                <a:tc>
                  <a:txBody>
                    <a:bodyPr/>
                    <a:lstStyle/>
                    <a:p>
                      <a:r>
                        <a:rPr lang="ru-RU" sz="1050" dirty="0" smtClean="0"/>
                        <a:t>33,7</a:t>
                      </a:r>
                      <a:endParaRPr lang="ru-RU" sz="1050" dirty="0"/>
                    </a:p>
                  </a:txBody>
                  <a:tcPr/>
                </a:tc>
                <a:tc vMerge="1">
                  <a:txBody>
                    <a:bodyPr/>
                    <a:lstStyle/>
                    <a:p>
                      <a:endParaRPr lang="ru-RU" sz="1050" dirty="0"/>
                    </a:p>
                  </a:txBody>
                  <a:tcPr/>
                </a:tc>
                <a:tc vMerge="1">
                  <a:txBody>
                    <a:bodyPr/>
                    <a:lstStyle/>
                    <a:p>
                      <a:endParaRPr lang="ru-RU" sz="1050" dirty="0"/>
                    </a:p>
                  </a:txBody>
                  <a:tcPr/>
                </a:tc>
              </a:tr>
              <a:tr h="220141">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050" dirty="0" smtClean="0"/>
                        <a:t>ФГ-30 т/га</a:t>
                      </a:r>
                    </a:p>
                    <a:p>
                      <a:endParaRPr lang="ru-RU" sz="1050" dirty="0"/>
                    </a:p>
                  </a:txBody>
                  <a:tcPr/>
                </a:tc>
                <a:tc>
                  <a:txBody>
                    <a:bodyPr/>
                    <a:lstStyle/>
                    <a:p>
                      <a:r>
                        <a:rPr lang="ru-RU" sz="1050" dirty="0" smtClean="0"/>
                        <a:t>2003</a:t>
                      </a:r>
                      <a:endParaRPr lang="ru-RU" sz="1050" dirty="0"/>
                    </a:p>
                  </a:txBody>
                  <a:tcPr/>
                </a:tc>
                <a:tc>
                  <a:txBody>
                    <a:bodyPr/>
                    <a:lstStyle/>
                    <a:p>
                      <a:r>
                        <a:rPr lang="ru-RU" sz="1050" dirty="0" smtClean="0"/>
                        <a:t>12,4</a:t>
                      </a:r>
                      <a:endParaRPr lang="ru-RU" sz="1050" dirty="0"/>
                    </a:p>
                  </a:txBody>
                  <a:tcPr/>
                </a:tc>
                <a:tc>
                  <a:txBody>
                    <a:bodyPr/>
                    <a:lstStyle/>
                    <a:p>
                      <a:r>
                        <a:rPr lang="ru-RU" sz="1050" dirty="0" smtClean="0"/>
                        <a:t>56,0</a:t>
                      </a:r>
                      <a:endParaRPr lang="ru-RU" sz="1050" dirty="0"/>
                    </a:p>
                  </a:txBody>
                  <a:tcPr/>
                </a:tc>
                <a:tc>
                  <a:txBody>
                    <a:bodyPr/>
                    <a:lstStyle/>
                    <a:p>
                      <a:r>
                        <a:rPr lang="ru-RU" sz="1050" dirty="0" smtClean="0"/>
                        <a:t>76,8</a:t>
                      </a:r>
                      <a:endParaRPr lang="ru-RU" sz="1050" dirty="0"/>
                    </a:p>
                  </a:txBody>
                  <a:tcPr/>
                </a:tc>
                <a:tc>
                  <a:txBody>
                    <a:bodyPr/>
                    <a:lstStyle/>
                    <a:p>
                      <a:r>
                        <a:rPr lang="ru-RU" sz="1050" dirty="0" smtClean="0"/>
                        <a:t>85,4</a:t>
                      </a:r>
                      <a:endParaRPr lang="ru-RU" sz="1050" dirty="0"/>
                    </a:p>
                  </a:txBody>
                  <a:tcPr/>
                </a:tc>
                <a:tc>
                  <a:txBody>
                    <a:bodyPr/>
                    <a:lstStyle/>
                    <a:p>
                      <a:r>
                        <a:rPr lang="ru-RU" sz="1050" dirty="0" smtClean="0"/>
                        <a:t>9,1</a:t>
                      </a:r>
                      <a:endParaRPr lang="ru-RU" sz="1050" dirty="0"/>
                    </a:p>
                  </a:txBody>
                  <a:tcPr/>
                </a:tc>
                <a:tc>
                  <a:txBody>
                    <a:bodyPr/>
                    <a:lstStyle/>
                    <a:p>
                      <a:r>
                        <a:rPr lang="ru-RU" sz="1050" dirty="0" smtClean="0"/>
                        <a:t>8,0</a:t>
                      </a:r>
                      <a:endParaRPr lang="ru-RU" sz="1050" dirty="0"/>
                    </a:p>
                  </a:txBody>
                  <a:tcPr/>
                </a:tc>
                <a:tc>
                  <a:txBody>
                    <a:bodyPr/>
                    <a:lstStyle/>
                    <a:p>
                      <a:r>
                        <a:rPr lang="ru-RU" sz="1050" dirty="0" smtClean="0"/>
                        <a:t>5,5</a:t>
                      </a:r>
                      <a:endParaRPr lang="ru-RU" sz="1050" dirty="0"/>
                    </a:p>
                  </a:txBody>
                  <a:tcPr/>
                </a:tc>
                <a:tc>
                  <a:txBody>
                    <a:bodyPr/>
                    <a:lstStyle/>
                    <a:p>
                      <a:r>
                        <a:rPr lang="ru-RU" sz="1050" dirty="0" smtClean="0"/>
                        <a:t>2,0</a:t>
                      </a:r>
                      <a:endParaRPr lang="ru-RU" sz="1050" dirty="0"/>
                    </a:p>
                  </a:txBody>
                  <a:tcPr/>
                </a:tc>
                <a:tc>
                  <a:txBody>
                    <a:bodyPr/>
                    <a:lstStyle/>
                    <a:p>
                      <a:r>
                        <a:rPr lang="ru-RU" sz="1050" dirty="0" smtClean="0"/>
                        <a:t>9,8</a:t>
                      </a:r>
                      <a:endParaRPr lang="ru-RU" sz="1050" dirty="0"/>
                    </a:p>
                  </a:txBody>
                  <a:tcPr/>
                </a:tc>
                <a:tc>
                  <a:txBody>
                    <a:bodyPr/>
                    <a:lstStyle/>
                    <a:p>
                      <a:r>
                        <a:rPr lang="ru-RU" sz="1050" dirty="0" smtClean="0"/>
                        <a:t>13,2</a:t>
                      </a:r>
                      <a:endParaRPr lang="ru-RU" sz="1050" dirty="0"/>
                    </a:p>
                  </a:txBody>
                  <a:tcPr/>
                </a:tc>
                <a:tc>
                  <a:txBody>
                    <a:bodyPr/>
                    <a:lstStyle/>
                    <a:p>
                      <a:r>
                        <a:rPr lang="ru-RU" sz="1050" dirty="0" smtClean="0"/>
                        <a:t>34,7</a:t>
                      </a:r>
                      <a:endParaRPr lang="ru-RU" sz="1050" dirty="0"/>
                    </a:p>
                  </a:txBody>
                  <a:tcPr/>
                </a:tc>
                <a:tc rowSpan="3">
                  <a:txBody>
                    <a:bodyPr/>
                    <a:lstStyle/>
                    <a:p>
                      <a:r>
                        <a:rPr lang="ru-RU" sz="1050" dirty="0" smtClean="0"/>
                        <a:t>34,93</a:t>
                      </a:r>
                      <a:endParaRPr lang="ru-RU" sz="1050" dirty="0"/>
                    </a:p>
                  </a:txBody>
                  <a:tcPr/>
                </a:tc>
                <a:tc rowSpan="3">
                  <a:txBody>
                    <a:bodyPr/>
                    <a:lstStyle/>
                    <a:p>
                      <a:r>
                        <a:rPr lang="ru-RU" sz="1050" dirty="0" smtClean="0"/>
                        <a:t>4,40</a:t>
                      </a:r>
                      <a:endParaRPr lang="ru-RU" sz="1050" dirty="0"/>
                    </a:p>
                  </a:txBody>
                  <a:tcPr/>
                </a:tc>
              </a:tr>
              <a:tr h="220141">
                <a:tc vMerge="1">
                  <a:txBody>
                    <a:bodyPr/>
                    <a:lstStyle/>
                    <a:p>
                      <a:endParaRPr lang="ru-RU" sz="1050" dirty="0"/>
                    </a:p>
                  </a:txBody>
                  <a:tcPr/>
                </a:tc>
                <a:tc>
                  <a:txBody>
                    <a:bodyPr/>
                    <a:lstStyle/>
                    <a:p>
                      <a:r>
                        <a:rPr lang="ru-RU" sz="1050" dirty="0" smtClean="0"/>
                        <a:t>2004</a:t>
                      </a:r>
                      <a:endParaRPr lang="ru-RU" sz="1050" dirty="0"/>
                    </a:p>
                  </a:txBody>
                  <a:tcPr/>
                </a:tc>
                <a:tc>
                  <a:txBody>
                    <a:bodyPr/>
                    <a:lstStyle/>
                    <a:p>
                      <a:r>
                        <a:rPr lang="ru-RU" sz="1050" dirty="0" smtClean="0"/>
                        <a:t>12,1</a:t>
                      </a:r>
                      <a:endParaRPr lang="ru-RU" sz="1050" dirty="0"/>
                    </a:p>
                  </a:txBody>
                  <a:tcPr/>
                </a:tc>
                <a:tc>
                  <a:txBody>
                    <a:bodyPr/>
                    <a:lstStyle/>
                    <a:p>
                      <a:r>
                        <a:rPr lang="ru-RU" sz="1050" dirty="0" smtClean="0"/>
                        <a:t>53,6</a:t>
                      </a:r>
                      <a:endParaRPr lang="ru-RU" sz="1050" dirty="0"/>
                    </a:p>
                  </a:txBody>
                  <a:tcPr/>
                </a:tc>
                <a:tc>
                  <a:txBody>
                    <a:bodyPr/>
                    <a:lstStyle/>
                    <a:p>
                      <a:r>
                        <a:rPr lang="ru-RU" sz="1050" dirty="0" smtClean="0"/>
                        <a:t>84,0</a:t>
                      </a:r>
                      <a:endParaRPr lang="ru-RU" sz="1050" dirty="0"/>
                    </a:p>
                  </a:txBody>
                  <a:tcPr/>
                </a:tc>
                <a:tc>
                  <a:txBody>
                    <a:bodyPr/>
                    <a:lstStyle/>
                    <a:p>
                      <a:r>
                        <a:rPr lang="ru-RU" sz="1050" dirty="0" smtClean="0"/>
                        <a:t>84,5</a:t>
                      </a:r>
                      <a:endParaRPr lang="ru-RU" sz="1050" dirty="0"/>
                    </a:p>
                  </a:txBody>
                  <a:tcPr/>
                </a:tc>
                <a:tc>
                  <a:txBody>
                    <a:bodyPr/>
                    <a:lstStyle/>
                    <a:p>
                      <a:r>
                        <a:rPr lang="ru-RU" sz="1050" dirty="0" smtClean="0"/>
                        <a:t>6,7</a:t>
                      </a:r>
                      <a:endParaRPr lang="ru-RU" sz="1050" dirty="0"/>
                    </a:p>
                  </a:txBody>
                  <a:tcPr/>
                </a:tc>
                <a:tc>
                  <a:txBody>
                    <a:bodyPr/>
                    <a:lstStyle/>
                    <a:p>
                      <a:r>
                        <a:rPr lang="ru-RU" sz="1050" dirty="0" smtClean="0"/>
                        <a:t>7,7</a:t>
                      </a:r>
                      <a:endParaRPr lang="ru-RU" sz="1050" dirty="0"/>
                    </a:p>
                  </a:txBody>
                  <a:tcPr/>
                </a:tc>
                <a:tc>
                  <a:txBody>
                    <a:bodyPr/>
                    <a:lstStyle/>
                    <a:p>
                      <a:r>
                        <a:rPr lang="ru-RU" sz="1050" dirty="0" smtClean="0"/>
                        <a:t>2,8</a:t>
                      </a:r>
                      <a:endParaRPr lang="ru-RU" sz="1050" dirty="0"/>
                    </a:p>
                  </a:txBody>
                  <a:tcPr/>
                </a:tc>
                <a:tc>
                  <a:txBody>
                    <a:bodyPr/>
                    <a:lstStyle/>
                    <a:p>
                      <a:r>
                        <a:rPr lang="ru-RU" sz="1050" dirty="0" smtClean="0"/>
                        <a:t>1,6</a:t>
                      </a:r>
                      <a:endParaRPr lang="ru-RU" sz="1050" dirty="0"/>
                    </a:p>
                  </a:txBody>
                  <a:tcPr/>
                </a:tc>
                <a:tc>
                  <a:txBody>
                    <a:bodyPr/>
                    <a:lstStyle/>
                    <a:p>
                      <a:r>
                        <a:rPr lang="ru-RU" sz="1050" dirty="0" smtClean="0"/>
                        <a:t>7,6</a:t>
                      </a:r>
                      <a:endParaRPr lang="ru-RU" sz="1050" dirty="0"/>
                    </a:p>
                  </a:txBody>
                  <a:tcPr/>
                </a:tc>
                <a:tc>
                  <a:txBody>
                    <a:bodyPr/>
                    <a:lstStyle/>
                    <a:p>
                      <a:r>
                        <a:rPr lang="ru-RU" sz="1050" dirty="0" smtClean="0"/>
                        <a:t>15,3</a:t>
                      </a:r>
                      <a:endParaRPr lang="ru-RU" sz="1050" dirty="0"/>
                    </a:p>
                  </a:txBody>
                  <a:tcPr/>
                </a:tc>
                <a:tc>
                  <a:txBody>
                    <a:bodyPr/>
                    <a:lstStyle/>
                    <a:p>
                      <a:r>
                        <a:rPr lang="ru-RU" sz="1050" dirty="0" smtClean="0"/>
                        <a:t>34,9</a:t>
                      </a:r>
                      <a:endParaRPr lang="ru-RU" sz="1050" dirty="0"/>
                    </a:p>
                  </a:txBody>
                  <a:tcPr/>
                </a:tc>
                <a:tc vMerge="1">
                  <a:txBody>
                    <a:bodyPr/>
                    <a:lstStyle/>
                    <a:p>
                      <a:endParaRPr lang="ru-RU" sz="1050" dirty="0"/>
                    </a:p>
                  </a:txBody>
                  <a:tcPr/>
                </a:tc>
                <a:tc vMerge="1">
                  <a:txBody>
                    <a:bodyPr/>
                    <a:lstStyle/>
                    <a:p>
                      <a:endParaRPr lang="ru-RU" sz="1050" dirty="0"/>
                    </a:p>
                  </a:txBody>
                  <a:tcPr/>
                </a:tc>
              </a:tr>
              <a:tr h="220141">
                <a:tc vMerge="1">
                  <a:txBody>
                    <a:bodyPr/>
                    <a:lstStyle/>
                    <a:p>
                      <a:endParaRPr lang="ru-RU" sz="1050" dirty="0"/>
                    </a:p>
                  </a:txBody>
                  <a:tcPr/>
                </a:tc>
                <a:tc>
                  <a:txBody>
                    <a:bodyPr/>
                    <a:lstStyle/>
                    <a:p>
                      <a:r>
                        <a:rPr lang="ru-RU" sz="1050" dirty="0" smtClean="0"/>
                        <a:t>2005</a:t>
                      </a:r>
                      <a:endParaRPr lang="ru-RU" sz="1050" dirty="0"/>
                    </a:p>
                  </a:txBody>
                  <a:tcPr/>
                </a:tc>
                <a:tc>
                  <a:txBody>
                    <a:bodyPr/>
                    <a:lstStyle/>
                    <a:p>
                      <a:r>
                        <a:rPr lang="ru-RU" sz="1050" dirty="0" smtClean="0"/>
                        <a:t>15,4</a:t>
                      </a:r>
                      <a:endParaRPr lang="ru-RU" sz="1050" dirty="0"/>
                    </a:p>
                  </a:txBody>
                  <a:tcPr/>
                </a:tc>
                <a:tc>
                  <a:txBody>
                    <a:bodyPr/>
                    <a:lstStyle/>
                    <a:p>
                      <a:r>
                        <a:rPr lang="ru-RU" sz="1050" dirty="0" smtClean="0"/>
                        <a:t>54,8</a:t>
                      </a:r>
                      <a:endParaRPr lang="ru-RU" sz="1050" dirty="0"/>
                    </a:p>
                  </a:txBody>
                  <a:tcPr/>
                </a:tc>
                <a:tc>
                  <a:txBody>
                    <a:bodyPr/>
                    <a:lstStyle/>
                    <a:p>
                      <a:r>
                        <a:rPr lang="ru-RU" sz="1050" dirty="0" smtClean="0"/>
                        <a:t>83,4</a:t>
                      </a:r>
                      <a:endParaRPr lang="ru-RU" sz="1050" dirty="0"/>
                    </a:p>
                  </a:txBody>
                  <a:tcPr/>
                </a:tc>
                <a:tc>
                  <a:txBody>
                    <a:bodyPr/>
                    <a:lstStyle/>
                    <a:p>
                      <a:r>
                        <a:rPr lang="ru-RU" sz="1050" dirty="0" smtClean="0"/>
                        <a:t>85,0</a:t>
                      </a:r>
                      <a:endParaRPr lang="ru-RU" sz="1050" dirty="0"/>
                    </a:p>
                  </a:txBody>
                  <a:tcPr/>
                </a:tc>
                <a:tc>
                  <a:txBody>
                    <a:bodyPr/>
                    <a:lstStyle/>
                    <a:p>
                      <a:r>
                        <a:rPr lang="ru-RU" sz="1050" dirty="0" smtClean="0"/>
                        <a:t>8,4</a:t>
                      </a:r>
                      <a:endParaRPr lang="ru-RU" sz="1050" dirty="0"/>
                    </a:p>
                  </a:txBody>
                  <a:tcPr/>
                </a:tc>
                <a:tc>
                  <a:txBody>
                    <a:bodyPr/>
                    <a:lstStyle/>
                    <a:p>
                      <a:r>
                        <a:rPr lang="ru-RU" sz="1050" dirty="0" smtClean="0"/>
                        <a:t>8,1</a:t>
                      </a:r>
                      <a:endParaRPr lang="ru-RU" sz="1050" dirty="0"/>
                    </a:p>
                  </a:txBody>
                  <a:tcPr/>
                </a:tc>
                <a:tc>
                  <a:txBody>
                    <a:bodyPr/>
                    <a:lstStyle/>
                    <a:p>
                      <a:r>
                        <a:rPr lang="ru-RU" sz="1050" dirty="0" smtClean="0"/>
                        <a:t>3,2</a:t>
                      </a:r>
                      <a:endParaRPr lang="ru-RU" sz="1050" dirty="0"/>
                    </a:p>
                  </a:txBody>
                  <a:tcPr/>
                </a:tc>
                <a:tc>
                  <a:txBody>
                    <a:bodyPr/>
                    <a:lstStyle/>
                    <a:p>
                      <a:r>
                        <a:rPr lang="ru-RU" sz="1050" dirty="0" smtClean="0"/>
                        <a:t>1,6</a:t>
                      </a:r>
                      <a:endParaRPr lang="ru-RU" sz="1050" dirty="0"/>
                    </a:p>
                  </a:txBody>
                  <a:tcPr/>
                </a:tc>
                <a:tc>
                  <a:txBody>
                    <a:bodyPr/>
                    <a:lstStyle/>
                    <a:p>
                      <a:r>
                        <a:rPr lang="ru-RU" sz="1050" dirty="0" smtClean="0"/>
                        <a:t>10,4</a:t>
                      </a:r>
                      <a:endParaRPr lang="ru-RU" sz="1050" dirty="0"/>
                    </a:p>
                  </a:txBody>
                  <a:tcPr/>
                </a:tc>
                <a:tc>
                  <a:txBody>
                    <a:bodyPr/>
                    <a:lstStyle/>
                    <a:p>
                      <a:r>
                        <a:rPr lang="ru-RU" sz="1050" dirty="0" smtClean="0"/>
                        <a:t>13,8</a:t>
                      </a:r>
                      <a:endParaRPr lang="ru-RU" sz="1050" dirty="0"/>
                    </a:p>
                  </a:txBody>
                  <a:tcPr/>
                </a:tc>
                <a:tc>
                  <a:txBody>
                    <a:bodyPr/>
                    <a:lstStyle/>
                    <a:p>
                      <a:r>
                        <a:rPr lang="ru-RU" sz="1050" dirty="0" smtClean="0"/>
                        <a:t>35,2</a:t>
                      </a:r>
                      <a:endParaRPr lang="ru-RU" sz="1050" dirty="0"/>
                    </a:p>
                  </a:txBody>
                  <a:tcPr/>
                </a:tc>
                <a:tc vMerge="1">
                  <a:txBody>
                    <a:bodyPr/>
                    <a:lstStyle/>
                    <a:p>
                      <a:endParaRPr lang="ru-RU" sz="1050" dirty="0"/>
                    </a:p>
                  </a:txBody>
                  <a:tcPr/>
                </a:tc>
                <a:tc vMerge="1">
                  <a:txBody>
                    <a:bodyPr/>
                    <a:lstStyle/>
                    <a:p>
                      <a:endParaRPr lang="ru-RU" sz="1050" dirty="0"/>
                    </a:p>
                  </a:txBody>
                  <a:tcPr/>
                </a:tc>
              </a:tr>
              <a:tr h="220141">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050" dirty="0" smtClean="0"/>
                        <a:t>ФГ-40 т/га</a:t>
                      </a:r>
                    </a:p>
                    <a:p>
                      <a:endParaRPr lang="ru-RU" sz="1050" dirty="0"/>
                    </a:p>
                  </a:txBody>
                  <a:tcPr/>
                </a:tc>
                <a:tc>
                  <a:txBody>
                    <a:bodyPr/>
                    <a:lstStyle/>
                    <a:p>
                      <a:r>
                        <a:rPr lang="ru-RU" sz="1050" dirty="0" smtClean="0"/>
                        <a:t>2003</a:t>
                      </a:r>
                      <a:endParaRPr lang="ru-RU" sz="1050" dirty="0"/>
                    </a:p>
                  </a:txBody>
                  <a:tcPr/>
                </a:tc>
                <a:tc>
                  <a:txBody>
                    <a:bodyPr/>
                    <a:lstStyle/>
                    <a:p>
                      <a:r>
                        <a:rPr lang="ru-RU" sz="1050" dirty="0" smtClean="0"/>
                        <a:t>12,6</a:t>
                      </a:r>
                      <a:endParaRPr lang="ru-RU" sz="1050" dirty="0"/>
                    </a:p>
                  </a:txBody>
                  <a:tcPr/>
                </a:tc>
                <a:tc>
                  <a:txBody>
                    <a:bodyPr/>
                    <a:lstStyle/>
                    <a:p>
                      <a:r>
                        <a:rPr lang="ru-RU" sz="1050" dirty="0" smtClean="0"/>
                        <a:t>57,8</a:t>
                      </a:r>
                      <a:endParaRPr lang="ru-RU" sz="1050" dirty="0"/>
                    </a:p>
                  </a:txBody>
                  <a:tcPr/>
                </a:tc>
                <a:tc>
                  <a:txBody>
                    <a:bodyPr/>
                    <a:lstStyle/>
                    <a:p>
                      <a:r>
                        <a:rPr lang="ru-RU" sz="1050" dirty="0" smtClean="0"/>
                        <a:t>79,3</a:t>
                      </a:r>
                      <a:endParaRPr lang="ru-RU" sz="1050" dirty="0"/>
                    </a:p>
                  </a:txBody>
                  <a:tcPr/>
                </a:tc>
                <a:tc>
                  <a:txBody>
                    <a:bodyPr/>
                    <a:lstStyle/>
                    <a:p>
                      <a:r>
                        <a:rPr lang="ru-RU" sz="1050" dirty="0" smtClean="0"/>
                        <a:t>87,0</a:t>
                      </a:r>
                      <a:endParaRPr lang="ru-RU" sz="1050" dirty="0"/>
                    </a:p>
                  </a:txBody>
                  <a:tcPr/>
                </a:tc>
                <a:tc>
                  <a:txBody>
                    <a:bodyPr/>
                    <a:lstStyle/>
                    <a:p>
                      <a:r>
                        <a:rPr lang="ru-RU" sz="1050" dirty="0" smtClean="0"/>
                        <a:t>10,3</a:t>
                      </a:r>
                      <a:endParaRPr lang="ru-RU" sz="1050" dirty="0"/>
                    </a:p>
                  </a:txBody>
                  <a:tcPr/>
                </a:tc>
                <a:tc>
                  <a:txBody>
                    <a:bodyPr/>
                    <a:lstStyle/>
                    <a:p>
                      <a:r>
                        <a:rPr lang="ru-RU" sz="1050" dirty="0" smtClean="0"/>
                        <a:t>9,4</a:t>
                      </a:r>
                      <a:endParaRPr lang="ru-RU" sz="1050" dirty="0"/>
                    </a:p>
                  </a:txBody>
                  <a:tcPr/>
                </a:tc>
                <a:tc>
                  <a:txBody>
                    <a:bodyPr/>
                    <a:lstStyle/>
                    <a:p>
                      <a:r>
                        <a:rPr lang="ru-RU" sz="1050" dirty="0" smtClean="0"/>
                        <a:t>6,4</a:t>
                      </a:r>
                      <a:endParaRPr lang="ru-RU" sz="1050" dirty="0"/>
                    </a:p>
                  </a:txBody>
                  <a:tcPr/>
                </a:tc>
                <a:tc>
                  <a:txBody>
                    <a:bodyPr/>
                    <a:lstStyle/>
                    <a:p>
                      <a:r>
                        <a:rPr lang="ru-RU" sz="1050" dirty="0" smtClean="0"/>
                        <a:t>1,8</a:t>
                      </a:r>
                      <a:endParaRPr lang="ru-RU" sz="1050" dirty="0"/>
                    </a:p>
                  </a:txBody>
                  <a:tcPr/>
                </a:tc>
                <a:tc>
                  <a:txBody>
                    <a:bodyPr/>
                    <a:lstStyle/>
                    <a:p>
                      <a:r>
                        <a:rPr lang="ru-RU" sz="1050" dirty="0" smtClean="0"/>
                        <a:t>11,3</a:t>
                      </a:r>
                      <a:endParaRPr lang="ru-RU" sz="1050" dirty="0"/>
                    </a:p>
                  </a:txBody>
                  <a:tcPr/>
                </a:tc>
                <a:tc>
                  <a:txBody>
                    <a:bodyPr/>
                    <a:lstStyle/>
                    <a:p>
                      <a:r>
                        <a:rPr lang="ru-RU" sz="1050" dirty="0" smtClean="0"/>
                        <a:t>13,8</a:t>
                      </a:r>
                      <a:endParaRPr lang="ru-RU" sz="1050" dirty="0"/>
                    </a:p>
                  </a:txBody>
                  <a:tcPr/>
                </a:tc>
                <a:tc>
                  <a:txBody>
                    <a:bodyPr/>
                    <a:lstStyle/>
                    <a:p>
                      <a:r>
                        <a:rPr lang="ru-RU" sz="1050" dirty="0" smtClean="0"/>
                        <a:t>35,6</a:t>
                      </a:r>
                      <a:endParaRPr lang="ru-RU" sz="1050" dirty="0"/>
                    </a:p>
                  </a:txBody>
                  <a:tcPr/>
                </a:tc>
                <a:tc rowSpan="3">
                  <a:txBody>
                    <a:bodyPr/>
                    <a:lstStyle/>
                    <a:p>
                      <a:r>
                        <a:rPr lang="ru-RU" sz="1050" dirty="0" smtClean="0"/>
                        <a:t>36,16</a:t>
                      </a:r>
                      <a:endParaRPr lang="ru-RU" sz="1050" dirty="0"/>
                    </a:p>
                  </a:txBody>
                  <a:tcPr/>
                </a:tc>
                <a:tc rowSpan="3">
                  <a:txBody>
                    <a:bodyPr/>
                    <a:lstStyle/>
                    <a:p>
                      <a:r>
                        <a:rPr lang="ru-RU" sz="1050" dirty="0" smtClean="0"/>
                        <a:t>5,63</a:t>
                      </a:r>
                      <a:endParaRPr lang="ru-RU" sz="1050" dirty="0"/>
                    </a:p>
                  </a:txBody>
                  <a:tcPr/>
                </a:tc>
              </a:tr>
              <a:tr h="220141">
                <a:tc vMerge="1">
                  <a:txBody>
                    <a:bodyPr/>
                    <a:lstStyle/>
                    <a:p>
                      <a:endParaRPr lang="ru-RU" sz="1050" dirty="0"/>
                    </a:p>
                  </a:txBody>
                  <a:tcPr/>
                </a:tc>
                <a:tc>
                  <a:txBody>
                    <a:bodyPr/>
                    <a:lstStyle/>
                    <a:p>
                      <a:r>
                        <a:rPr lang="ru-RU" sz="1050" dirty="0" smtClean="0"/>
                        <a:t>2004</a:t>
                      </a:r>
                      <a:endParaRPr lang="ru-RU" sz="1050" dirty="0"/>
                    </a:p>
                  </a:txBody>
                  <a:tcPr/>
                </a:tc>
                <a:tc>
                  <a:txBody>
                    <a:bodyPr/>
                    <a:lstStyle/>
                    <a:p>
                      <a:r>
                        <a:rPr lang="ru-RU" sz="1050" dirty="0" smtClean="0"/>
                        <a:t>12,2</a:t>
                      </a:r>
                      <a:endParaRPr lang="ru-RU" sz="1050" dirty="0"/>
                    </a:p>
                  </a:txBody>
                  <a:tcPr/>
                </a:tc>
                <a:tc>
                  <a:txBody>
                    <a:bodyPr/>
                    <a:lstStyle/>
                    <a:p>
                      <a:r>
                        <a:rPr lang="ru-RU" sz="1050" dirty="0" smtClean="0"/>
                        <a:t>57,0</a:t>
                      </a:r>
                      <a:endParaRPr lang="ru-RU" sz="1050" dirty="0"/>
                    </a:p>
                  </a:txBody>
                  <a:tcPr/>
                </a:tc>
                <a:tc>
                  <a:txBody>
                    <a:bodyPr/>
                    <a:lstStyle/>
                    <a:p>
                      <a:r>
                        <a:rPr lang="ru-RU" sz="1050" dirty="0" smtClean="0"/>
                        <a:t>80,0</a:t>
                      </a:r>
                      <a:endParaRPr lang="ru-RU" sz="1050" dirty="0"/>
                    </a:p>
                  </a:txBody>
                  <a:tcPr/>
                </a:tc>
                <a:tc>
                  <a:txBody>
                    <a:bodyPr/>
                    <a:lstStyle/>
                    <a:p>
                      <a:r>
                        <a:rPr lang="ru-RU" sz="1050" dirty="0" smtClean="0"/>
                        <a:t>86,2</a:t>
                      </a:r>
                      <a:endParaRPr lang="ru-RU" sz="1050" dirty="0"/>
                    </a:p>
                  </a:txBody>
                  <a:tcPr/>
                </a:tc>
                <a:tc>
                  <a:txBody>
                    <a:bodyPr/>
                    <a:lstStyle/>
                    <a:p>
                      <a:r>
                        <a:rPr lang="ru-RU" sz="1050" dirty="0" smtClean="0"/>
                        <a:t>8,6</a:t>
                      </a:r>
                      <a:endParaRPr lang="ru-RU" sz="1050" dirty="0"/>
                    </a:p>
                  </a:txBody>
                  <a:tcPr/>
                </a:tc>
                <a:tc>
                  <a:txBody>
                    <a:bodyPr/>
                    <a:lstStyle/>
                    <a:p>
                      <a:r>
                        <a:rPr lang="ru-RU" sz="1050" dirty="0" smtClean="0"/>
                        <a:t>8,7</a:t>
                      </a:r>
                      <a:endParaRPr lang="ru-RU" sz="1050" dirty="0"/>
                    </a:p>
                  </a:txBody>
                  <a:tcPr/>
                </a:tc>
                <a:tc>
                  <a:txBody>
                    <a:bodyPr/>
                    <a:lstStyle/>
                    <a:p>
                      <a:r>
                        <a:rPr lang="ru-RU" sz="1050" dirty="0" smtClean="0"/>
                        <a:t>3,8</a:t>
                      </a:r>
                      <a:endParaRPr lang="ru-RU" sz="1050" dirty="0"/>
                    </a:p>
                  </a:txBody>
                  <a:tcPr/>
                </a:tc>
                <a:tc>
                  <a:txBody>
                    <a:bodyPr/>
                    <a:lstStyle/>
                    <a:p>
                      <a:r>
                        <a:rPr lang="ru-RU" sz="1050" dirty="0" smtClean="0"/>
                        <a:t>1,5</a:t>
                      </a:r>
                      <a:endParaRPr lang="ru-RU" sz="1050" dirty="0"/>
                    </a:p>
                  </a:txBody>
                  <a:tcPr/>
                </a:tc>
                <a:tc>
                  <a:txBody>
                    <a:bodyPr/>
                    <a:lstStyle/>
                    <a:p>
                      <a:r>
                        <a:rPr lang="ru-RU" sz="1050" dirty="0" smtClean="0"/>
                        <a:t>14,0</a:t>
                      </a:r>
                      <a:endParaRPr lang="ru-RU" sz="1050" dirty="0"/>
                    </a:p>
                  </a:txBody>
                  <a:tcPr/>
                </a:tc>
                <a:tc>
                  <a:txBody>
                    <a:bodyPr/>
                    <a:lstStyle/>
                    <a:p>
                      <a:r>
                        <a:rPr lang="ru-RU" sz="1050" dirty="0" smtClean="0"/>
                        <a:t>17,4</a:t>
                      </a:r>
                      <a:endParaRPr lang="ru-RU" sz="1050" dirty="0"/>
                    </a:p>
                  </a:txBody>
                  <a:tcPr/>
                </a:tc>
                <a:tc>
                  <a:txBody>
                    <a:bodyPr/>
                    <a:lstStyle/>
                    <a:p>
                      <a:r>
                        <a:rPr lang="ru-RU" sz="1050" dirty="0" smtClean="0"/>
                        <a:t>36,7</a:t>
                      </a:r>
                      <a:endParaRPr lang="ru-RU" sz="1050" dirty="0"/>
                    </a:p>
                  </a:txBody>
                  <a:tcPr/>
                </a:tc>
                <a:tc vMerge="1">
                  <a:txBody>
                    <a:bodyPr/>
                    <a:lstStyle/>
                    <a:p>
                      <a:endParaRPr lang="ru-RU" sz="1050" dirty="0"/>
                    </a:p>
                  </a:txBody>
                  <a:tcPr/>
                </a:tc>
                <a:tc vMerge="1">
                  <a:txBody>
                    <a:bodyPr/>
                    <a:lstStyle/>
                    <a:p>
                      <a:endParaRPr lang="ru-RU" sz="1050" dirty="0"/>
                    </a:p>
                  </a:txBody>
                  <a:tcPr/>
                </a:tc>
              </a:tr>
              <a:tr h="220141">
                <a:tc vMerge="1">
                  <a:txBody>
                    <a:bodyPr/>
                    <a:lstStyle/>
                    <a:p>
                      <a:endParaRPr lang="ru-RU" sz="1050" dirty="0"/>
                    </a:p>
                  </a:txBody>
                  <a:tcPr/>
                </a:tc>
                <a:tc>
                  <a:txBody>
                    <a:bodyPr/>
                    <a:lstStyle/>
                    <a:p>
                      <a:r>
                        <a:rPr lang="ru-RU" sz="1050" dirty="0" smtClean="0"/>
                        <a:t>2005</a:t>
                      </a:r>
                      <a:endParaRPr lang="ru-RU" sz="1050" dirty="0"/>
                    </a:p>
                  </a:txBody>
                  <a:tcPr/>
                </a:tc>
                <a:tc>
                  <a:txBody>
                    <a:bodyPr/>
                    <a:lstStyle/>
                    <a:p>
                      <a:r>
                        <a:rPr lang="ru-RU" sz="1050" dirty="0" smtClean="0"/>
                        <a:t>16,2</a:t>
                      </a:r>
                      <a:endParaRPr lang="ru-RU" sz="1050" dirty="0"/>
                    </a:p>
                  </a:txBody>
                  <a:tcPr/>
                </a:tc>
                <a:tc>
                  <a:txBody>
                    <a:bodyPr/>
                    <a:lstStyle/>
                    <a:p>
                      <a:r>
                        <a:rPr lang="ru-RU" sz="1050" dirty="0" smtClean="0"/>
                        <a:t>58,0</a:t>
                      </a:r>
                      <a:endParaRPr lang="ru-RU" sz="1050" dirty="0"/>
                    </a:p>
                  </a:txBody>
                  <a:tcPr/>
                </a:tc>
                <a:tc>
                  <a:txBody>
                    <a:bodyPr/>
                    <a:lstStyle/>
                    <a:p>
                      <a:r>
                        <a:rPr lang="ru-RU" sz="1050" dirty="0" smtClean="0"/>
                        <a:t>78,8</a:t>
                      </a:r>
                      <a:endParaRPr lang="ru-RU" sz="1050" dirty="0"/>
                    </a:p>
                  </a:txBody>
                  <a:tcPr/>
                </a:tc>
                <a:tc>
                  <a:txBody>
                    <a:bodyPr/>
                    <a:lstStyle/>
                    <a:p>
                      <a:r>
                        <a:rPr lang="ru-RU" sz="1050" dirty="0" smtClean="0"/>
                        <a:t>85,9</a:t>
                      </a:r>
                      <a:endParaRPr lang="ru-RU" sz="1050" dirty="0"/>
                    </a:p>
                  </a:txBody>
                  <a:tcPr/>
                </a:tc>
                <a:tc>
                  <a:txBody>
                    <a:bodyPr/>
                    <a:lstStyle/>
                    <a:p>
                      <a:r>
                        <a:rPr lang="ru-RU" sz="1050" dirty="0" smtClean="0"/>
                        <a:t>10,2</a:t>
                      </a:r>
                      <a:endParaRPr lang="ru-RU" sz="1050" dirty="0"/>
                    </a:p>
                  </a:txBody>
                  <a:tcPr/>
                </a:tc>
                <a:tc>
                  <a:txBody>
                    <a:bodyPr/>
                    <a:lstStyle/>
                    <a:p>
                      <a:r>
                        <a:rPr lang="ru-RU" sz="1050" dirty="0" smtClean="0"/>
                        <a:t>8,9</a:t>
                      </a:r>
                      <a:endParaRPr lang="ru-RU" sz="1050" dirty="0"/>
                    </a:p>
                  </a:txBody>
                  <a:tcPr/>
                </a:tc>
                <a:tc>
                  <a:txBody>
                    <a:bodyPr/>
                    <a:lstStyle/>
                    <a:p>
                      <a:r>
                        <a:rPr lang="ru-RU" sz="1050" dirty="0" smtClean="0"/>
                        <a:t>4,2</a:t>
                      </a:r>
                      <a:endParaRPr lang="ru-RU" sz="1050" dirty="0"/>
                    </a:p>
                  </a:txBody>
                  <a:tcPr/>
                </a:tc>
                <a:tc>
                  <a:txBody>
                    <a:bodyPr/>
                    <a:lstStyle/>
                    <a:p>
                      <a:r>
                        <a:rPr lang="ru-RU" sz="1050" dirty="0" smtClean="0"/>
                        <a:t>1,6</a:t>
                      </a:r>
                      <a:endParaRPr lang="ru-RU" sz="1050" dirty="0"/>
                    </a:p>
                  </a:txBody>
                  <a:tcPr/>
                </a:tc>
                <a:tc>
                  <a:txBody>
                    <a:bodyPr/>
                    <a:lstStyle/>
                    <a:p>
                      <a:r>
                        <a:rPr lang="ru-RU" sz="1050" dirty="0" smtClean="0"/>
                        <a:t>17,2</a:t>
                      </a:r>
                      <a:endParaRPr lang="ru-RU" sz="1050" dirty="0"/>
                    </a:p>
                  </a:txBody>
                  <a:tcPr/>
                </a:tc>
                <a:tc>
                  <a:txBody>
                    <a:bodyPr/>
                    <a:lstStyle/>
                    <a:p>
                      <a:r>
                        <a:rPr lang="ru-RU" sz="1050" dirty="0" smtClean="0"/>
                        <a:t>16,5</a:t>
                      </a:r>
                      <a:endParaRPr lang="ru-RU" sz="1050" dirty="0"/>
                    </a:p>
                  </a:txBody>
                  <a:tcPr/>
                </a:tc>
                <a:tc>
                  <a:txBody>
                    <a:bodyPr/>
                    <a:lstStyle/>
                    <a:p>
                      <a:r>
                        <a:rPr lang="ru-RU" sz="1050" dirty="0" smtClean="0"/>
                        <a:t>36,2</a:t>
                      </a:r>
                      <a:endParaRPr lang="ru-RU" sz="1050" dirty="0"/>
                    </a:p>
                  </a:txBody>
                  <a:tcPr/>
                </a:tc>
                <a:tc vMerge="1">
                  <a:txBody>
                    <a:bodyPr/>
                    <a:lstStyle/>
                    <a:p>
                      <a:endParaRPr lang="ru-RU" sz="1050" dirty="0"/>
                    </a:p>
                  </a:txBody>
                  <a:tcPr/>
                </a:tc>
                <a:tc vMerge="1">
                  <a:txBody>
                    <a:bodyPr/>
                    <a:lstStyle/>
                    <a:p>
                      <a:endParaRPr lang="ru-RU" sz="1050" dirty="0"/>
                    </a:p>
                  </a:txBody>
                  <a:tcPr/>
                </a:tc>
              </a:tr>
              <a:tr h="220141">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050" dirty="0" smtClean="0"/>
                        <a:t>ФГ-50 т/га</a:t>
                      </a:r>
                    </a:p>
                    <a:p>
                      <a:endParaRPr lang="ru-RU" sz="1050" dirty="0"/>
                    </a:p>
                  </a:txBody>
                  <a:tcPr/>
                </a:tc>
                <a:tc>
                  <a:txBody>
                    <a:bodyPr/>
                    <a:lstStyle/>
                    <a:p>
                      <a:r>
                        <a:rPr lang="ru-RU" sz="1050" dirty="0" smtClean="0"/>
                        <a:t>2003</a:t>
                      </a:r>
                      <a:endParaRPr lang="ru-RU" sz="1050" dirty="0"/>
                    </a:p>
                  </a:txBody>
                  <a:tcPr/>
                </a:tc>
                <a:tc>
                  <a:txBody>
                    <a:bodyPr/>
                    <a:lstStyle/>
                    <a:p>
                      <a:r>
                        <a:rPr lang="ru-RU" sz="1050" dirty="0" smtClean="0"/>
                        <a:t>11,2</a:t>
                      </a:r>
                      <a:endParaRPr lang="ru-RU" sz="1050" dirty="0"/>
                    </a:p>
                  </a:txBody>
                  <a:tcPr/>
                </a:tc>
                <a:tc>
                  <a:txBody>
                    <a:bodyPr/>
                    <a:lstStyle/>
                    <a:p>
                      <a:r>
                        <a:rPr lang="ru-RU" sz="1050" dirty="0" smtClean="0"/>
                        <a:t>52,0</a:t>
                      </a:r>
                      <a:endParaRPr lang="ru-RU" sz="1050" dirty="0"/>
                    </a:p>
                  </a:txBody>
                  <a:tcPr/>
                </a:tc>
                <a:tc>
                  <a:txBody>
                    <a:bodyPr/>
                    <a:lstStyle/>
                    <a:p>
                      <a:r>
                        <a:rPr lang="ru-RU" sz="1050" dirty="0" smtClean="0"/>
                        <a:t>78,0</a:t>
                      </a:r>
                      <a:endParaRPr lang="ru-RU" sz="1050" dirty="0"/>
                    </a:p>
                  </a:txBody>
                  <a:tcPr/>
                </a:tc>
                <a:tc>
                  <a:txBody>
                    <a:bodyPr/>
                    <a:lstStyle/>
                    <a:p>
                      <a:r>
                        <a:rPr lang="ru-RU" sz="1050" dirty="0" smtClean="0"/>
                        <a:t>80,4</a:t>
                      </a:r>
                      <a:endParaRPr lang="ru-RU" sz="1050" dirty="0"/>
                    </a:p>
                  </a:txBody>
                  <a:tcPr/>
                </a:tc>
                <a:tc>
                  <a:txBody>
                    <a:bodyPr/>
                    <a:lstStyle/>
                    <a:p>
                      <a:r>
                        <a:rPr lang="ru-RU" sz="1050" dirty="0" smtClean="0"/>
                        <a:t>9,4</a:t>
                      </a:r>
                      <a:endParaRPr lang="ru-RU" sz="1050" dirty="0"/>
                    </a:p>
                  </a:txBody>
                  <a:tcPr/>
                </a:tc>
                <a:tc>
                  <a:txBody>
                    <a:bodyPr/>
                    <a:lstStyle/>
                    <a:p>
                      <a:r>
                        <a:rPr lang="ru-RU" sz="1050" dirty="0" smtClean="0"/>
                        <a:t>8,6</a:t>
                      </a:r>
                      <a:endParaRPr lang="ru-RU" sz="1050" dirty="0"/>
                    </a:p>
                  </a:txBody>
                  <a:tcPr/>
                </a:tc>
                <a:tc>
                  <a:txBody>
                    <a:bodyPr/>
                    <a:lstStyle/>
                    <a:p>
                      <a:r>
                        <a:rPr lang="ru-RU" sz="1050" dirty="0" smtClean="0"/>
                        <a:t>7,1</a:t>
                      </a:r>
                      <a:endParaRPr lang="ru-RU" sz="1050" dirty="0"/>
                    </a:p>
                  </a:txBody>
                  <a:tcPr/>
                </a:tc>
                <a:tc>
                  <a:txBody>
                    <a:bodyPr/>
                    <a:lstStyle/>
                    <a:p>
                      <a:r>
                        <a:rPr lang="ru-RU" sz="1050" dirty="0" smtClean="0"/>
                        <a:t>2,0</a:t>
                      </a:r>
                      <a:endParaRPr lang="ru-RU" sz="1050" dirty="0"/>
                    </a:p>
                  </a:txBody>
                  <a:tcPr/>
                </a:tc>
                <a:tc>
                  <a:txBody>
                    <a:bodyPr/>
                    <a:lstStyle/>
                    <a:p>
                      <a:r>
                        <a:rPr lang="ru-RU" sz="1050" dirty="0" smtClean="0"/>
                        <a:t>10,4</a:t>
                      </a:r>
                      <a:endParaRPr lang="ru-RU" sz="1050" dirty="0"/>
                    </a:p>
                  </a:txBody>
                  <a:tcPr/>
                </a:tc>
                <a:tc>
                  <a:txBody>
                    <a:bodyPr/>
                    <a:lstStyle/>
                    <a:p>
                      <a:r>
                        <a:rPr lang="ru-RU" sz="1050" dirty="0" smtClean="0"/>
                        <a:t>12,6</a:t>
                      </a:r>
                      <a:endParaRPr lang="ru-RU" sz="1050" dirty="0"/>
                    </a:p>
                  </a:txBody>
                  <a:tcPr/>
                </a:tc>
                <a:tc>
                  <a:txBody>
                    <a:bodyPr/>
                    <a:lstStyle/>
                    <a:p>
                      <a:r>
                        <a:rPr lang="ru-RU" sz="1050" dirty="0" smtClean="0"/>
                        <a:t>34,5</a:t>
                      </a:r>
                      <a:endParaRPr lang="ru-RU" sz="1050" dirty="0"/>
                    </a:p>
                  </a:txBody>
                  <a:tcPr/>
                </a:tc>
                <a:tc rowSpan="3">
                  <a:txBody>
                    <a:bodyPr/>
                    <a:lstStyle/>
                    <a:p>
                      <a:r>
                        <a:rPr lang="ru-RU" sz="1050" dirty="0" smtClean="0"/>
                        <a:t>34,00</a:t>
                      </a:r>
                      <a:endParaRPr lang="ru-RU" sz="1050" dirty="0"/>
                    </a:p>
                  </a:txBody>
                  <a:tcPr/>
                </a:tc>
                <a:tc rowSpan="3">
                  <a:txBody>
                    <a:bodyPr/>
                    <a:lstStyle/>
                    <a:p>
                      <a:r>
                        <a:rPr lang="ru-RU" sz="1050" dirty="0" smtClean="0"/>
                        <a:t>3,47</a:t>
                      </a:r>
                      <a:endParaRPr lang="ru-RU" sz="1050" dirty="0"/>
                    </a:p>
                  </a:txBody>
                  <a:tcPr/>
                </a:tc>
              </a:tr>
              <a:tr h="220141">
                <a:tc vMerge="1">
                  <a:txBody>
                    <a:bodyPr/>
                    <a:lstStyle/>
                    <a:p>
                      <a:endParaRPr lang="ru-RU" sz="1050" dirty="0"/>
                    </a:p>
                  </a:txBody>
                  <a:tcPr/>
                </a:tc>
                <a:tc>
                  <a:txBody>
                    <a:bodyPr/>
                    <a:lstStyle/>
                    <a:p>
                      <a:r>
                        <a:rPr lang="ru-RU" sz="1050" dirty="0" smtClean="0"/>
                        <a:t>2004</a:t>
                      </a:r>
                      <a:endParaRPr lang="ru-RU" sz="1050" dirty="0"/>
                    </a:p>
                  </a:txBody>
                  <a:tcPr/>
                </a:tc>
                <a:tc>
                  <a:txBody>
                    <a:bodyPr/>
                    <a:lstStyle/>
                    <a:p>
                      <a:r>
                        <a:rPr lang="ru-RU" sz="1050" dirty="0" smtClean="0"/>
                        <a:t>11,7</a:t>
                      </a:r>
                      <a:endParaRPr lang="ru-RU" sz="1050" dirty="0"/>
                    </a:p>
                  </a:txBody>
                  <a:tcPr/>
                </a:tc>
                <a:tc>
                  <a:txBody>
                    <a:bodyPr/>
                    <a:lstStyle/>
                    <a:p>
                      <a:r>
                        <a:rPr lang="ru-RU" sz="1050" dirty="0" smtClean="0"/>
                        <a:t>50,0</a:t>
                      </a:r>
                      <a:endParaRPr lang="ru-RU" sz="1050" dirty="0"/>
                    </a:p>
                  </a:txBody>
                  <a:tcPr/>
                </a:tc>
                <a:tc>
                  <a:txBody>
                    <a:bodyPr/>
                    <a:lstStyle/>
                    <a:p>
                      <a:r>
                        <a:rPr lang="ru-RU" sz="1050" dirty="0" smtClean="0"/>
                        <a:t>81,0</a:t>
                      </a:r>
                      <a:endParaRPr lang="ru-RU" sz="1050" dirty="0"/>
                    </a:p>
                  </a:txBody>
                  <a:tcPr/>
                </a:tc>
                <a:tc>
                  <a:txBody>
                    <a:bodyPr/>
                    <a:lstStyle/>
                    <a:p>
                      <a:r>
                        <a:rPr lang="ru-RU" sz="1050" dirty="0" smtClean="0"/>
                        <a:t>80,1</a:t>
                      </a:r>
                      <a:endParaRPr lang="ru-RU" sz="1050" dirty="0"/>
                    </a:p>
                  </a:txBody>
                  <a:tcPr/>
                </a:tc>
                <a:tc>
                  <a:txBody>
                    <a:bodyPr/>
                    <a:lstStyle/>
                    <a:p>
                      <a:r>
                        <a:rPr lang="ru-RU" sz="1050" dirty="0" smtClean="0"/>
                        <a:t>9,0</a:t>
                      </a:r>
                      <a:endParaRPr lang="ru-RU" sz="1050" dirty="0"/>
                    </a:p>
                  </a:txBody>
                  <a:tcPr/>
                </a:tc>
                <a:tc>
                  <a:txBody>
                    <a:bodyPr/>
                    <a:lstStyle/>
                    <a:p>
                      <a:r>
                        <a:rPr lang="ru-RU" sz="1050" dirty="0" smtClean="0"/>
                        <a:t>8,2</a:t>
                      </a:r>
                      <a:endParaRPr lang="ru-RU" sz="1050" dirty="0"/>
                    </a:p>
                  </a:txBody>
                  <a:tcPr/>
                </a:tc>
                <a:tc>
                  <a:txBody>
                    <a:bodyPr/>
                    <a:lstStyle/>
                    <a:p>
                      <a:r>
                        <a:rPr lang="ru-RU" sz="1050" dirty="0" smtClean="0"/>
                        <a:t>3,7</a:t>
                      </a:r>
                      <a:endParaRPr lang="ru-RU" sz="1050" dirty="0"/>
                    </a:p>
                  </a:txBody>
                  <a:tcPr/>
                </a:tc>
                <a:tc>
                  <a:txBody>
                    <a:bodyPr/>
                    <a:lstStyle/>
                    <a:p>
                      <a:r>
                        <a:rPr lang="ru-RU" sz="1050" dirty="0" smtClean="0"/>
                        <a:t>1,4</a:t>
                      </a:r>
                      <a:endParaRPr lang="ru-RU" sz="1050" dirty="0"/>
                    </a:p>
                  </a:txBody>
                  <a:tcPr/>
                </a:tc>
                <a:tc>
                  <a:txBody>
                    <a:bodyPr/>
                    <a:lstStyle/>
                    <a:p>
                      <a:r>
                        <a:rPr lang="ru-RU" sz="1050" dirty="0" smtClean="0"/>
                        <a:t>8,9</a:t>
                      </a:r>
                      <a:endParaRPr lang="ru-RU" sz="1050" dirty="0"/>
                    </a:p>
                  </a:txBody>
                  <a:tcPr/>
                </a:tc>
                <a:tc>
                  <a:txBody>
                    <a:bodyPr/>
                    <a:lstStyle/>
                    <a:p>
                      <a:r>
                        <a:rPr lang="ru-RU" sz="1050" dirty="0" smtClean="0"/>
                        <a:t>15,0</a:t>
                      </a:r>
                      <a:endParaRPr lang="ru-RU" sz="1050" dirty="0"/>
                    </a:p>
                  </a:txBody>
                  <a:tcPr/>
                </a:tc>
                <a:tc>
                  <a:txBody>
                    <a:bodyPr/>
                    <a:lstStyle/>
                    <a:p>
                      <a:r>
                        <a:rPr lang="ru-RU" sz="1050" dirty="0" smtClean="0"/>
                        <a:t>33,7</a:t>
                      </a:r>
                      <a:endParaRPr lang="ru-RU" sz="1050" dirty="0"/>
                    </a:p>
                  </a:txBody>
                  <a:tcPr/>
                </a:tc>
                <a:tc vMerge="1">
                  <a:txBody>
                    <a:bodyPr/>
                    <a:lstStyle/>
                    <a:p>
                      <a:endParaRPr lang="ru-RU" sz="1050" dirty="0"/>
                    </a:p>
                  </a:txBody>
                  <a:tcPr/>
                </a:tc>
                <a:tc vMerge="1">
                  <a:txBody>
                    <a:bodyPr/>
                    <a:lstStyle/>
                    <a:p>
                      <a:endParaRPr lang="ru-RU" sz="1050" dirty="0"/>
                    </a:p>
                  </a:txBody>
                  <a:tcPr/>
                </a:tc>
              </a:tr>
              <a:tr h="220141">
                <a:tc vMerge="1">
                  <a:txBody>
                    <a:bodyPr/>
                    <a:lstStyle/>
                    <a:p>
                      <a:endParaRPr lang="ru-RU" sz="1050" dirty="0"/>
                    </a:p>
                  </a:txBody>
                  <a:tcPr/>
                </a:tc>
                <a:tc>
                  <a:txBody>
                    <a:bodyPr/>
                    <a:lstStyle/>
                    <a:p>
                      <a:r>
                        <a:rPr lang="ru-RU" sz="1050" dirty="0" smtClean="0"/>
                        <a:t>2005</a:t>
                      </a:r>
                      <a:endParaRPr lang="ru-RU" sz="1050" dirty="0"/>
                    </a:p>
                  </a:txBody>
                  <a:tcPr/>
                </a:tc>
                <a:tc>
                  <a:txBody>
                    <a:bodyPr/>
                    <a:lstStyle/>
                    <a:p>
                      <a:r>
                        <a:rPr lang="ru-RU" sz="1050" dirty="0" smtClean="0"/>
                        <a:t>14,0</a:t>
                      </a:r>
                      <a:endParaRPr lang="ru-RU" sz="1050" dirty="0"/>
                    </a:p>
                  </a:txBody>
                  <a:tcPr/>
                </a:tc>
                <a:tc>
                  <a:txBody>
                    <a:bodyPr/>
                    <a:lstStyle/>
                    <a:p>
                      <a:r>
                        <a:rPr lang="ru-RU" sz="1050" dirty="0" smtClean="0"/>
                        <a:t>52,7</a:t>
                      </a:r>
                      <a:endParaRPr lang="ru-RU" sz="1050" dirty="0"/>
                    </a:p>
                  </a:txBody>
                  <a:tcPr/>
                </a:tc>
                <a:tc>
                  <a:txBody>
                    <a:bodyPr/>
                    <a:lstStyle/>
                    <a:p>
                      <a:r>
                        <a:rPr lang="ru-RU" sz="1050" dirty="0" smtClean="0"/>
                        <a:t>80,0</a:t>
                      </a:r>
                      <a:endParaRPr lang="ru-RU" sz="1050" dirty="0"/>
                    </a:p>
                  </a:txBody>
                  <a:tcPr/>
                </a:tc>
                <a:tc>
                  <a:txBody>
                    <a:bodyPr/>
                    <a:lstStyle/>
                    <a:p>
                      <a:r>
                        <a:rPr lang="ru-RU" sz="1050" dirty="0" smtClean="0"/>
                        <a:t>82,5</a:t>
                      </a:r>
                      <a:endParaRPr lang="ru-RU" sz="1050" dirty="0"/>
                    </a:p>
                  </a:txBody>
                  <a:tcPr/>
                </a:tc>
                <a:tc>
                  <a:txBody>
                    <a:bodyPr/>
                    <a:lstStyle/>
                    <a:p>
                      <a:r>
                        <a:rPr lang="ru-RU" sz="1050" dirty="0" smtClean="0"/>
                        <a:t>9,6</a:t>
                      </a:r>
                      <a:endParaRPr lang="ru-RU" sz="1050" dirty="0"/>
                    </a:p>
                  </a:txBody>
                  <a:tcPr/>
                </a:tc>
                <a:tc>
                  <a:txBody>
                    <a:bodyPr/>
                    <a:lstStyle/>
                    <a:p>
                      <a:r>
                        <a:rPr lang="ru-RU" sz="1050" dirty="0" smtClean="0"/>
                        <a:t>8,7</a:t>
                      </a:r>
                      <a:endParaRPr lang="ru-RU" sz="1050" dirty="0"/>
                    </a:p>
                  </a:txBody>
                  <a:tcPr/>
                </a:tc>
                <a:tc>
                  <a:txBody>
                    <a:bodyPr/>
                    <a:lstStyle/>
                    <a:p>
                      <a:r>
                        <a:rPr lang="ru-RU" sz="1050" dirty="0" smtClean="0"/>
                        <a:t>4,6</a:t>
                      </a:r>
                      <a:endParaRPr lang="ru-RU" sz="1050" dirty="0"/>
                    </a:p>
                  </a:txBody>
                  <a:tcPr/>
                </a:tc>
                <a:tc>
                  <a:txBody>
                    <a:bodyPr/>
                    <a:lstStyle/>
                    <a:p>
                      <a:r>
                        <a:rPr lang="ru-RU" sz="1050" dirty="0" smtClean="0"/>
                        <a:t>1,2</a:t>
                      </a:r>
                      <a:endParaRPr lang="ru-RU" sz="1050" dirty="0"/>
                    </a:p>
                  </a:txBody>
                  <a:tcPr/>
                </a:tc>
                <a:tc>
                  <a:txBody>
                    <a:bodyPr/>
                    <a:lstStyle/>
                    <a:p>
                      <a:r>
                        <a:rPr lang="ru-RU" sz="1050" dirty="0" smtClean="0"/>
                        <a:t>10,2</a:t>
                      </a:r>
                      <a:endParaRPr lang="ru-RU" sz="1050" dirty="0"/>
                    </a:p>
                  </a:txBody>
                  <a:tcPr/>
                </a:tc>
                <a:tc>
                  <a:txBody>
                    <a:bodyPr/>
                    <a:lstStyle/>
                    <a:p>
                      <a:r>
                        <a:rPr lang="ru-RU" sz="1050" dirty="0" smtClean="0"/>
                        <a:t>14,2</a:t>
                      </a:r>
                      <a:endParaRPr lang="ru-RU" sz="1050" dirty="0"/>
                    </a:p>
                  </a:txBody>
                  <a:tcPr/>
                </a:tc>
                <a:tc>
                  <a:txBody>
                    <a:bodyPr/>
                    <a:lstStyle/>
                    <a:p>
                      <a:r>
                        <a:rPr lang="ru-RU" sz="1050" dirty="0" smtClean="0"/>
                        <a:t>33,8</a:t>
                      </a:r>
                      <a:endParaRPr lang="ru-RU" sz="1050" dirty="0"/>
                    </a:p>
                  </a:txBody>
                  <a:tcPr/>
                </a:tc>
                <a:tc vMerge="1">
                  <a:txBody>
                    <a:bodyPr/>
                    <a:lstStyle/>
                    <a:p>
                      <a:endParaRPr lang="ru-RU" sz="1050" dirty="0"/>
                    </a:p>
                  </a:txBody>
                  <a:tcPr/>
                </a:tc>
                <a:tc vMerge="1">
                  <a:txBody>
                    <a:bodyPr/>
                    <a:lstStyle/>
                    <a:p>
                      <a:endParaRPr lang="ru-RU" sz="1050"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z-Cyrl-UZ" sz="3200" dirty="0" smtClean="0">
                <a:latin typeface="Times New Roman" pitchFamily="18" charset="0"/>
                <a:cs typeface="Times New Roman" pitchFamily="18" charset="0"/>
              </a:rPr>
              <a:t>Хулоса</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a:xfrm>
            <a:off x="428596" y="1285860"/>
            <a:ext cx="8229600" cy="4500594"/>
          </a:xfrm>
        </p:spPr>
        <p:txBody>
          <a:bodyPr>
            <a:normAutofit fontScale="62500" lnSpcReduction="20000"/>
          </a:bodyPr>
          <a:lstStyle/>
          <a:p>
            <a:pPr algn="just"/>
            <a:r>
              <a:rPr lang="uz-Cyrl-UZ" dirty="0" smtClean="0">
                <a:latin typeface="Times New Roman" pitchFamily="18" charset="0"/>
                <a:cs typeface="Times New Roman" pitchFamily="18" charset="0"/>
              </a:rPr>
              <a:t>      Фосфогипс билан ўтказилган тажриба натижалари, унинг узоқ йиллар давомида кўрсатган таъсирини (последействие) ўрганиш шуни кўрсатадики, ФГ ни оптимал меъёрларда қўллаш тупроқнинг сув-физикавий, физик-кимёвий, агрокимёвий хоссалари ва мелиоратив ҳолатини, қисқа вақт (2-3 йил) ичида яхшилайди, ўсимликлар физиологик ҳолатига ижобий таъсир кўрсатади, экинларнинг ғўзанинг ўсиши ва ривожланишига мақбул шароит яратади, ҳосилдорликни оширади ва кейинчали ҳам узоқ йиллар сақланиб қолади. ФГ ни юқори меъёрларда (&gt;50т/га) қўллаш тупроқдаги гипс ва фтор микдорининг ортишига олиб келиши ва тупроқ хоссаларига салбий таъсир кўрсатиши мумкин.</a:t>
            </a:r>
            <a:endParaRPr lang="ru-RU" dirty="0" smtClean="0">
              <a:latin typeface="Times New Roman" pitchFamily="18" charset="0"/>
              <a:cs typeface="Times New Roman" pitchFamily="18" charset="0"/>
            </a:endParaRPr>
          </a:p>
          <a:p>
            <a:pPr algn="just"/>
            <a:r>
              <a:rPr lang="uz-Cyrl-UZ" dirty="0" smtClean="0">
                <a:latin typeface="Times New Roman" pitchFamily="18" charset="0"/>
                <a:cs typeface="Times New Roman" pitchFamily="18" charset="0"/>
              </a:rPr>
              <a:t>       Қишлоқ хўжалик ишлаб чиқаришига жалб қилиниши мумкин бўлган ноанъанавий ўғитлар ва маъданлар, жумладан ФГ ни илмий асосда қўллаш халқ хўжалик аҳамиятига эга, республикамиз агроишлаб чиқариш комплексини ривожлантиришда муҳим аҳамият касб этади.</a:t>
            </a:r>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 </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357298"/>
            <a:ext cx="8229600" cy="4525963"/>
          </a:xfrm>
        </p:spPr>
        <p:txBody>
          <a:bodyPr/>
          <a:lstStyle/>
          <a:p>
            <a:pPr>
              <a:buNone/>
            </a:pPr>
            <a:r>
              <a:rPr lang="ru-RU" dirty="0" smtClean="0"/>
              <a:t>                 </a:t>
            </a:r>
          </a:p>
          <a:p>
            <a:pPr>
              <a:buNone/>
            </a:pPr>
            <a:endParaRPr lang="ru-RU" dirty="0" smtClean="0"/>
          </a:p>
          <a:p>
            <a:pPr algn="ctr">
              <a:buNone/>
            </a:pPr>
            <a:r>
              <a:rPr lang="ru-RU" sz="4800" dirty="0" smtClean="0"/>
              <a:t>     </a:t>
            </a:r>
            <a:r>
              <a:rPr lang="ru-RU" sz="4800" dirty="0" smtClean="0">
                <a:latin typeface="a_AntiqueGr" pitchFamily="82" charset="-52"/>
              </a:rPr>
              <a:t>ЭЪТИБОРИНГИЗ УЧУН   РАХМАТ</a:t>
            </a:r>
            <a:endParaRPr lang="ru-RU" sz="4800" dirty="0">
              <a:latin typeface="a_AntiqueGr" pitchFamily="82" charset="-52"/>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954</Words>
  <Application>Microsoft Office PowerPoint</Application>
  <PresentationFormat>Экран (4:3)</PresentationFormat>
  <Paragraphs>285</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  ЎЗБЕКИСТОН  РЕСПУБЛИКАСИ  ҚИШЛОҚ  ВА СУВ ХЎЖАЛИГИ  ВАЗИРЛИГИ  ТОШКЕНТ ДАВЛАТ АГРАР УНИВЕРСИТЕТИ  Деҳқончилик ва мелиорация кафедраси Бакалавриат  5620200 - Агрономия (Дала экинлари бўйича)  йўналиши 4-45 гуруҳ талабаси  </vt:lpstr>
      <vt:lpstr>СУҒОРИЛАДИГАН ТУПРОҚЛАР ИШЛАБ ЧИҚАРИШ ҚОБИЛИЯТИГА ТАБИИЙ МАЪДАНЛАР ВА НОАНЪАНАВИЙ ЎҒИТЛАРНИ ТАЪСИРИ</vt:lpstr>
      <vt:lpstr>Слайд 3</vt:lpstr>
      <vt:lpstr>Слайд 4</vt:lpstr>
      <vt:lpstr>Слайд 5</vt:lpstr>
      <vt:lpstr>  Ғўзанинг ўсиши ва ривожланишига қолдиқ фосфогипсни таъсири (2003-2005 йиллар тажриба-кузатув маълумотлари) </vt:lpstr>
      <vt:lpstr>Хулоса </vt:lpstr>
      <vt:lpstr>Слайд 8</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ЎЗБЕКИСТОН  РЕСПУБЛИКАСИ  ҚИШЛОҚ  ВА СУВ ХЎЖАЛИГИ  ВАЗИРЛИГИ  ТОШКЕНТ ДАВЛАТ АГРАР УНИВЕРСИТЕТИ  Деҳқончилик ва мелиорация кафедраси Бакалавриат  5620200 - Агрономия (Дала экинлари бўйича)  йўналиши 4-45 гуруҳ талабаси  </dc:title>
  <dc:creator>User</dc:creator>
  <cp:lastModifiedBy>User</cp:lastModifiedBy>
  <cp:revision>14</cp:revision>
  <dcterms:created xsi:type="dcterms:W3CDTF">2014-03-18T03:18:57Z</dcterms:created>
  <dcterms:modified xsi:type="dcterms:W3CDTF">2014-03-18T04:51:03Z</dcterms:modified>
</cp:coreProperties>
</file>