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1" d="100"/>
          <a:sy n="71" d="100"/>
        </p:scale>
        <p:origin x="12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572140"/>
            <a:ext cx="6400800" cy="785818"/>
          </a:xfrm>
          <a:noFill/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marL="0" indent="0" algn="ctr">
              <a:buNone/>
              <a:defRPr b="1" cap="all" spc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50017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0"/>
            <a:ext cx="7772400" cy="1500187"/>
          </a:xfrm>
        </p:spPr>
        <p:txBody>
          <a:bodyPr anchor="b"/>
          <a:lstStyle>
            <a:lvl1pPr marL="0" indent="0">
              <a:buNone/>
              <a:defRPr sz="2000" b="0" cap="none" spc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575315-2BEA-4699-B82F-43B2CDA12FFA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429FC3-26ED-4DE6-8EA5-1335A1481E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728" y="142852"/>
            <a:ext cx="3786214" cy="62151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142852"/>
            <a:ext cx="3857620" cy="62151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28" y="146032"/>
            <a:ext cx="38117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28728" y="785794"/>
            <a:ext cx="3811734" cy="55721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30769" y="146032"/>
            <a:ext cx="38132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30769" y="785794"/>
            <a:ext cx="3813231" cy="55721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chemeClr val="bg1"/>
            </a:gs>
            <a:gs pos="42000">
              <a:schemeClr val="tx2">
                <a:lumMod val="40000"/>
                <a:lumOff val="60000"/>
              </a:schemeClr>
            </a:gs>
            <a:gs pos="74000">
              <a:schemeClr val="tx2">
                <a:lumMod val="75000"/>
              </a:schemeClr>
            </a:gs>
            <a:gs pos="100000">
              <a:schemeClr val="tx2">
                <a:lumMod val="5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977017" y="2809373"/>
            <a:ext cx="3768584" cy="3768732"/>
          </a:xfrm>
          <a:prstGeom prst="ellipse">
            <a:avLst/>
          </a:prstGeom>
          <a:solidFill>
            <a:schemeClr val="tx2">
              <a:lumMod val="20000"/>
              <a:lumOff val="80000"/>
              <a:alpha val="22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931114" y="3494620"/>
            <a:ext cx="628103" cy="616702"/>
          </a:xfrm>
          <a:prstGeom prst="ellipse">
            <a:avLst/>
          </a:prstGeom>
          <a:gradFill flip="none" rotWithShape="1">
            <a:gsLst>
              <a:gs pos="3100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838373" y="2603828"/>
            <a:ext cx="628103" cy="616702"/>
          </a:xfrm>
          <a:prstGeom prst="ellipse">
            <a:avLst/>
          </a:prstGeom>
          <a:gradFill flip="none" rotWithShape="1">
            <a:gsLst>
              <a:gs pos="3100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722681" y="274067"/>
            <a:ext cx="2023855" cy="1987150"/>
          </a:xfrm>
          <a:prstGeom prst="ellipse">
            <a:avLst/>
          </a:prstGeom>
          <a:solidFill>
            <a:schemeClr val="tx2">
              <a:lumMod val="20000"/>
              <a:lumOff val="80000"/>
              <a:alpha val="22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908162" y="0"/>
            <a:ext cx="2023855" cy="1987150"/>
          </a:xfrm>
          <a:prstGeom prst="ellipse">
            <a:avLst/>
          </a:prstGeom>
          <a:solidFill>
            <a:schemeClr val="tx2">
              <a:lumMod val="20000"/>
              <a:lumOff val="80000"/>
              <a:alpha val="22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0" y="342589"/>
            <a:ext cx="3559217" cy="3357598"/>
          </a:xfrm>
          <a:prstGeom prst="ellipse">
            <a:avLst/>
          </a:prstGeom>
          <a:solidFill>
            <a:schemeClr val="tx2">
              <a:lumMod val="60000"/>
              <a:lumOff val="40000"/>
              <a:alpha val="53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3722063" y="2272583"/>
            <a:ext cx="5201583" cy="4296385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24475" h="5581650">
                <a:moveTo>
                  <a:pt x="0" y="0"/>
                </a:moveTo>
                <a:cubicBezTo>
                  <a:pt x="617530" y="4037015"/>
                  <a:pt x="1944668" y="4387839"/>
                  <a:pt x="5324475" y="558165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4675843" y="1750486"/>
            <a:ext cx="4257108" cy="4827619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86680 w 5411155"/>
              <a:gd name="connsiteY0" fmla="*/ 0 h 5581650"/>
              <a:gd name="connsiteX1" fmla="*/ 5411155 w 5411155"/>
              <a:gd name="connsiteY1" fmla="*/ 5581650 h 5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11155" h="5581650">
                <a:moveTo>
                  <a:pt x="86680" y="0"/>
                </a:moveTo>
                <a:cubicBezTo>
                  <a:pt x="0" y="3960788"/>
                  <a:pt x="2031348" y="4387839"/>
                  <a:pt x="5411155" y="558165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5535060" y="2033564"/>
            <a:ext cx="3397892" cy="4544541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4550043"/>
              <a:gd name="connsiteY0" fmla="*/ 0 h 5581650"/>
              <a:gd name="connsiteX1" fmla="*/ 4550043 w 4550043"/>
              <a:gd name="connsiteY1" fmla="*/ 5581650 h 5581650"/>
              <a:gd name="connsiteX0" fmla="*/ 163410 w 4713453"/>
              <a:gd name="connsiteY0" fmla="*/ 0 h 5581650"/>
              <a:gd name="connsiteX1" fmla="*/ 4713453 w 4713453"/>
              <a:gd name="connsiteY1" fmla="*/ 5581650 h 5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13453" h="5581650">
                <a:moveTo>
                  <a:pt x="163410" y="0"/>
                </a:moveTo>
                <a:cubicBezTo>
                  <a:pt x="0" y="3750856"/>
                  <a:pt x="1333646" y="4387839"/>
                  <a:pt x="4713453" y="558165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4606024" y="2766570"/>
            <a:ext cx="4047803" cy="3811534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4825343"/>
              <a:gd name="connsiteY0" fmla="*/ 0 h 4804342"/>
              <a:gd name="connsiteX1" fmla="*/ 4825343 w 4825343"/>
              <a:gd name="connsiteY1" fmla="*/ 4804342 h 4804342"/>
              <a:gd name="connsiteX0" fmla="*/ 0 w 4825343"/>
              <a:gd name="connsiteY0" fmla="*/ 0 h 4804342"/>
              <a:gd name="connsiteX1" fmla="*/ 4825343 w 4825343"/>
              <a:gd name="connsiteY1" fmla="*/ 4804342 h 4804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25343" h="4804342">
                <a:moveTo>
                  <a:pt x="0" y="0"/>
                </a:moveTo>
                <a:cubicBezTo>
                  <a:pt x="68442" y="1981382"/>
                  <a:pt x="1445536" y="3610531"/>
                  <a:pt x="4825343" y="4804342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3210272" y="2498858"/>
            <a:ext cx="5722680" cy="4079247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24475" h="5581650">
                <a:moveTo>
                  <a:pt x="0" y="0"/>
                </a:moveTo>
                <a:cubicBezTo>
                  <a:pt x="617530" y="4037015"/>
                  <a:pt x="1944668" y="4387839"/>
                  <a:pt x="5324475" y="558165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3489428" y="2681116"/>
            <a:ext cx="5443523" cy="3896989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324475" h="5581650">
                <a:moveTo>
                  <a:pt x="0" y="0"/>
                </a:moveTo>
                <a:cubicBezTo>
                  <a:pt x="617530" y="4037015"/>
                  <a:pt x="1944668" y="4387839"/>
                  <a:pt x="5324475" y="558165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5799435" y="2398238"/>
            <a:ext cx="2993971" cy="4179867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4548039"/>
              <a:gd name="connsiteY0" fmla="*/ 0 h 5973380"/>
              <a:gd name="connsiteX1" fmla="*/ 4548039 w 4548039"/>
              <a:gd name="connsiteY1" fmla="*/ 5973380 h 5973380"/>
              <a:gd name="connsiteX0" fmla="*/ 210735 w 4758774"/>
              <a:gd name="connsiteY0" fmla="*/ 0 h 5973380"/>
              <a:gd name="connsiteX1" fmla="*/ 4758774 w 4758774"/>
              <a:gd name="connsiteY1" fmla="*/ 5973380 h 597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58774" h="5973380">
                <a:moveTo>
                  <a:pt x="210735" y="0"/>
                </a:moveTo>
                <a:cubicBezTo>
                  <a:pt x="0" y="3828092"/>
                  <a:pt x="1378967" y="4779569"/>
                  <a:pt x="4758774" y="5973380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4955000" y="2307406"/>
            <a:ext cx="3419669" cy="4270699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017337"/>
              <a:gd name="connsiteY0" fmla="*/ 0 h 6403645"/>
              <a:gd name="connsiteX1" fmla="*/ 5017337 w 5017337"/>
              <a:gd name="connsiteY1" fmla="*/ 6403645 h 6403645"/>
              <a:gd name="connsiteX0" fmla="*/ 0 w 5017337"/>
              <a:gd name="connsiteY0" fmla="*/ 0 h 6403645"/>
              <a:gd name="connsiteX1" fmla="*/ 5017337 w 5017337"/>
              <a:gd name="connsiteY1" fmla="*/ 6403645 h 640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17337" h="6403645">
                <a:moveTo>
                  <a:pt x="0" y="0"/>
                </a:moveTo>
                <a:cubicBezTo>
                  <a:pt x="194292" y="4016449"/>
                  <a:pt x="1637530" y="5209834"/>
                  <a:pt x="5017337" y="6403645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3891680" y="1438902"/>
            <a:ext cx="4622505" cy="5139204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6962744"/>
              <a:gd name="connsiteY0" fmla="*/ 0 h 5581650"/>
              <a:gd name="connsiteX1" fmla="*/ 6962744 w 6962744"/>
              <a:gd name="connsiteY1" fmla="*/ 5581650 h 5581650"/>
              <a:gd name="connsiteX0" fmla="*/ 0 w 6143633"/>
              <a:gd name="connsiteY0" fmla="*/ 0 h 6040444"/>
              <a:gd name="connsiteX1" fmla="*/ 6143633 w 6143633"/>
              <a:gd name="connsiteY1" fmla="*/ 6040444 h 6040444"/>
              <a:gd name="connsiteX0" fmla="*/ 638505 w 6782138"/>
              <a:gd name="connsiteY0" fmla="*/ 0 h 6040444"/>
              <a:gd name="connsiteX1" fmla="*/ 6782138 w 6782138"/>
              <a:gd name="connsiteY1" fmla="*/ 6040444 h 6040444"/>
              <a:gd name="connsiteX0" fmla="*/ 638505 w 6782138"/>
              <a:gd name="connsiteY0" fmla="*/ 0 h 5734624"/>
              <a:gd name="connsiteX1" fmla="*/ 6782138 w 6782138"/>
              <a:gd name="connsiteY1" fmla="*/ 5734624 h 5734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782138" h="5734624">
                <a:moveTo>
                  <a:pt x="638505" y="0"/>
                </a:moveTo>
                <a:cubicBezTo>
                  <a:pt x="0" y="4230704"/>
                  <a:pt x="3402331" y="4540813"/>
                  <a:pt x="6782138" y="5734624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5373704" y="2603805"/>
            <a:ext cx="3349879" cy="3974300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4914942"/>
              <a:gd name="connsiteY0" fmla="*/ 0 h 6108259"/>
              <a:gd name="connsiteX1" fmla="*/ 4914942 w 4914942"/>
              <a:gd name="connsiteY1" fmla="*/ 6108259 h 6108259"/>
              <a:gd name="connsiteX0" fmla="*/ 0 w 4914942"/>
              <a:gd name="connsiteY0" fmla="*/ 0 h 6108259"/>
              <a:gd name="connsiteX1" fmla="*/ 4914942 w 4914942"/>
              <a:gd name="connsiteY1" fmla="*/ 6108259 h 610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14942" h="6108259">
                <a:moveTo>
                  <a:pt x="0" y="0"/>
                </a:moveTo>
                <a:cubicBezTo>
                  <a:pt x="105547" y="3910618"/>
                  <a:pt x="1535135" y="4914448"/>
                  <a:pt x="4914942" y="6108259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5234125" y="2877872"/>
            <a:ext cx="3838404" cy="3837276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631705"/>
              <a:gd name="connsiteY0" fmla="*/ 0 h 4730238"/>
              <a:gd name="connsiteX1" fmla="*/ 5631705 w 5631705"/>
              <a:gd name="connsiteY1" fmla="*/ 4730238 h 4730238"/>
              <a:gd name="connsiteX0" fmla="*/ 0 w 5631705"/>
              <a:gd name="connsiteY0" fmla="*/ 0 h 4730238"/>
              <a:gd name="connsiteX1" fmla="*/ 5631705 w 5631705"/>
              <a:gd name="connsiteY1" fmla="*/ 4730238 h 4730238"/>
              <a:gd name="connsiteX0" fmla="*/ 0 w 5631705"/>
              <a:gd name="connsiteY0" fmla="*/ 0 h 5297899"/>
              <a:gd name="connsiteX1" fmla="*/ 5631705 w 5631705"/>
              <a:gd name="connsiteY1" fmla="*/ 5297899 h 5297899"/>
              <a:gd name="connsiteX0" fmla="*/ 0 w 5631705"/>
              <a:gd name="connsiteY0" fmla="*/ 0 h 5297899"/>
              <a:gd name="connsiteX1" fmla="*/ 5631705 w 5631705"/>
              <a:gd name="connsiteY1" fmla="*/ 5297899 h 5297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31705" h="5297899">
                <a:moveTo>
                  <a:pt x="0" y="0"/>
                </a:moveTo>
                <a:cubicBezTo>
                  <a:pt x="412715" y="3803608"/>
                  <a:pt x="2251898" y="4104088"/>
                  <a:pt x="5631705" y="5297899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5792408" y="3357506"/>
            <a:ext cx="3280121" cy="3357642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119732"/>
              <a:gd name="connsiteY0" fmla="*/ 0 h 4446424"/>
              <a:gd name="connsiteX1" fmla="*/ 5119732 w 5119732"/>
              <a:gd name="connsiteY1" fmla="*/ 4446424 h 4446424"/>
              <a:gd name="connsiteX0" fmla="*/ 0 w 4812594"/>
              <a:gd name="connsiteY0" fmla="*/ 0 h 4824875"/>
              <a:gd name="connsiteX1" fmla="*/ 4812594 w 4812594"/>
              <a:gd name="connsiteY1" fmla="*/ 4824875 h 4824875"/>
              <a:gd name="connsiteX0" fmla="*/ 0 w 4812594"/>
              <a:gd name="connsiteY0" fmla="*/ 0 h 4824875"/>
              <a:gd name="connsiteX1" fmla="*/ 4812594 w 4812594"/>
              <a:gd name="connsiteY1" fmla="*/ 4824875 h 4824875"/>
              <a:gd name="connsiteX0" fmla="*/ 0 w 4812594"/>
              <a:gd name="connsiteY0" fmla="*/ 0 h 4824875"/>
              <a:gd name="connsiteX1" fmla="*/ 4812594 w 4812594"/>
              <a:gd name="connsiteY1" fmla="*/ 4824875 h 4824875"/>
              <a:gd name="connsiteX0" fmla="*/ 0 w 4812594"/>
              <a:gd name="connsiteY0" fmla="*/ 0 h 4635697"/>
              <a:gd name="connsiteX1" fmla="*/ 4812594 w 4812594"/>
              <a:gd name="connsiteY1" fmla="*/ 4635697 h 4635697"/>
              <a:gd name="connsiteX0" fmla="*/ 0 w 4812594"/>
              <a:gd name="connsiteY0" fmla="*/ 0 h 4635697"/>
              <a:gd name="connsiteX1" fmla="*/ 4812594 w 4812594"/>
              <a:gd name="connsiteY1" fmla="*/ 4635697 h 463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12594" h="4635697">
                <a:moveTo>
                  <a:pt x="0" y="0"/>
                </a:moveTo>
                <a:cubicBezTo>
                  <a:pt x="269353" y="2403461"/>
                  <a:pt x="1432787" y="3441886"/>
                  <a:pt x="4812594" y="4635697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3489396" y="3151985"/>
            <a:ext cx="5583133" cy="3563163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8191571"/>
              <a:gd name="connsiteY0" fmla="*/ 0 h 4919448"/>
              <a:gd name="connsiteX1" fmla="*/ 8191571 w 8191571"/>
              <a:gd name="connsiteY1" fmla="*/ 4919448 h 4919448"/>
              <a:gd name="connsiteX0" fmla="*/ 0 w 8191571"/>
              <a:gd name="connsiteY0" fmla="*/ 0 h 4919448"/>
              <a:gd name="connsiteX1" fmla="*/ 8191571 w 8191571"/>
              <a:gd name="connsiteY1" fmla="*/ 4919448 h 4919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91571" h="4919448">
                <a:moveTo>
                  <a:pt x="0" y="0"/>
                </a:moveTo>
                <a:cubicBezTo>
                  <a:pt x="1013459" y="3753175"/>
                  <a:pt x="4811764" y="3725637"/>
                  <a:pt x="8191571" y="4919448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3977920" y="2466761"/>
            <a:ext cx="5094609" cy="4248387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7474809"/>
              <a:gd name="connsiteY0" fmla="*/ 0 h 5865496"/>
              <a:gd name="connsiteX1" fmla="*/ 7474809 w 7474809"/>
              <a:gd name="connsiteY1" fmla="*/ 5865496 h 5865496"/>
              <a:gd name="connsiteX0" fmla="*/ 0 w 7474809"/>
              <a:gd name="connsiteY0" fmla="*/ 0 h 5865496"/>
              <a:gd name="connsiteX1" fmla="*/ 7474809 w 7474809"/>
              <a:gd name="connsiteY1" fmla="*/ 5865496 h 586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74809" h="5865496">
                <a:moveTo>
                  <a:pt x="0" y="0"/>
                </a:moveTo>
                <a:cubicBezTo>
                  <a:pt x="269391" y="4018073"/>
                  <a:pt x="4095002" y="4671685"/>
                  <a:pt x="7474809" y="5865496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4605992" y="3494574"/>
            <a:ext cx="4466537" cy="3220574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6758046"/>
              <a:gd name="connsiteY0" fmla="*/ 0 h 4824843"/>
              <a:gd name="connsiteX1" fmla="*/ 6758046 w 6758046"/>
              <a:gd name="connsiteY1" fmla="*/ 4824843 h 4824843"/>
              <a:gd name="connsiteX0" fmla="*/ 0 w 6758046"/>
              <a:gd name="connsiteY0" fmla="*/ 0 h 4824843"/>
              <a:gd name="connsiteX1" fmla="*/ 6758046 w 6758046"/>
              <a:gd name="connsiteY1" fmla="*/ 4824843 h 4824843"/>
              <a:gd name="connsiteX0" fmla="*/ 0 w 6758046"/>
              <a:gd name="connsiteY0" fmla="*/ 0 h 4824843"/>
              <a:gd name="connsiteX1" fmla="*/ 6758046 w 6758046"/>
              <a:gd name="connsiteY1" fmla="*/ 4824843 h 4824843"/>
              <a:gd name="connsiteX0" fmla="*/ 0 w 6553303"/>
              <a:gd name="connsiteY0" fmla="*/ 0 h 4446456"/>
              <a:gd name="connsiteX1" fmla="*/ 6553303 w 6553303"/>
              <a:gd name="connsiteY1" fmla="*/ 4446456 h 4446456"/>
              <a:gd name="connsiteX0" fmla="*/ 0 w 6553303"/>
              <a:gd name="connsiteY0" fmla="*/ 0 h 4446456"/>
              <a:gd name="connsiteX1" fmla="*/ 6553303 w 6553303"/>
              <a:gd name="connsiteY1" fmla="*/ 4446456 h 444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553303" h="4446456">
                <a:moveTo>
                  <a:pt x="0" y="0"/>
                </a:moveTo>
                <a:cubicBezTo>
                  <a:pt x="521938" y="2346675"/>
                  <a:pt x="3173496" y="3252645"/>
                  <a:pt x="6553303" y="4446456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4117499" y="4042776"/>
            <a:ext cx="4955030" cy="2672372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7270019"/>
              <a:gd name="connsiteY0" fmla="*/ 0 h 4037015"/>
              <a:gd name="connsiteX1" fmla="*/ 7270019 w 7270019"/>
              <a:gd name="connsiteY1" fmla="*/ 3689585 h 4037015"/>
              <a:gd name="connsiteX0" fmla="*/ 0 w 7270019"/>
              <a:gd name="connsiteY0" fmla="*/ 0 h 3689585"/>
              <a:gd name="connsiteX1" fmla="*/ 7270019 w 7270019"/>
              <a:gd name="connsiteY1" fmla="*/ 3689585 h 3689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70019" h="3689585">
                <a:moveTo>
                  <a:pt x="0" y="0"/>
                </a:moveTo>
                <a:cubicBezTo>
                  <a:pt x="1306982" y="2435015"/>
                  <a:pt x="3890212" y="2495774"/>
                  <a:pt x="7270019" y="3689585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5583071" y="3768686"/>
            <a:ext cx="3280059" cy="2740871"/>
          </a:xfrm>
          <a:custGeom>
            <a:avLst/>
            <a:gdLst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324475"/>
              <a:gd name="connsiteY0" fmla="*/ 0 h 5581650"/>
              <a:gd name="connsiteX1" fmla="*/ 5324475 w 5324475"/>
              <a:gd name="connsiteY1" fmla="*/ 5581650 h 5581650"/>
              <a:gd name="connsiteX0" fmla="*/ 0 w 5119732"/>
              <a:gd name="connsiteY0" fmla="*/ 0 h 4068005"/>
              <a:gd name="connsiteX1" fmla="*/ 5119732 w 5119732"/>
              <a:gd name="connsiteY1" fmla="*/ 4068005 h 4068005"/>
              <a:gd name="connsiteX0" fmla="*/ 0 w 5119732"/>
              <a:gd name="connsiteY0" fmla="*/ 0 h 4068005"/>
              <a:gd name="connsiteX1" fmla="*/ 5119732 w 5119732"/>
              <a:gd name="connsiteY1" fmla="*/ 4068005 h 4068005"/>
              <a:gd name="connsiteX0" fmla="*/ 0 w 5119732"/>
              <a:gd name="connsiteY0" fmla="*/ 0 h 4068005"/>
              <a:gd name="connsiteX1" fmla="*/ 5119732 w 5119732"/>
              <a:gd name="connsiteY1" fmla="*/ 4068005 h 4068005"/>
              <a:gd name="connsiteX0" fmla="*/ 0 w 4812502"/>
              <a:gd name="connsiteY0" fmla="*/ 0 h 3784159"/>
              <a:gd name="connsiteX1" fmla="*/ 4812502 w 4812502"/>
              <a:gd name="connsiteY1" fmla="*/ 3784159 h 378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812502" h="3784159">
                <a:moveTo>
                  <a:pt x="0" y="0"/>
                </a:moveTo>
                <a:cubicBezTo>
                  <a:pt x="399052" y="1753840"/>
                  <a:pt x="1432695" y="2590348"/>
                  <a:pt x="4812502" y="3784159"/>
                </a:cubicBezTo>
              </a:path>
            </a:pathLst>
          </a:custGeom>
          <a:ln w="31750">
            <a:solidFill>
              <a:schemeClr val="bg1"/>
            </a:solidFill>
            <a:headEnd type="oval"/>
          </a:ln>
          <a:effectLst>
            <a:outerShdw blurRad="177800" sx="102000" sy="102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909097" y="4728023"/>
            <a:ext cx="767681" cy="75374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746567" y="4590978"/>
            <a:ext cx="418735" cy="41113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6350783" y="4179844"/>
            <a:ext cx="558313" cy="54817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7258043" y="3905754"/>
            <a:ext cx="628103" cy="61670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7537199" y="3289053"/>
            <a:ext cx="348946" cy="34261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490362" y="3905754"/>
            <a:ext cx="558313" cy="54817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560151" y="3220530"/>
            <a:ext cx="558313" cy="54817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652892" y="4522456"/>
            <a:ext cx="628103" cy="616702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094578" y="5002113"/>
            <a:ext cx="488524" cy="479657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885211" y="3974277"/>
            <a:ext cx="488524" cy="479657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4117530" y="4316889"/>
            <a:ext cx="418735" cy="411134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629006" y="4728023"/>
            <a:ext cx="488524" cy="479657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722681" y="5344725"/>
            <a:ext cx="697892" cy="685224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4606054" y="5344725"/>
            <a:ext cx="488524" cy="479657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955000" y="4659501"/>
            <a:ext cx="418735" cy="411134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5652892" y="1301903"/>
            <a:ext cx="279157" cy="274090"/>
          </a:xfrm>
          <a:prstGeom prst="ellipse">
            <a:avLst/>
          </a:prstGeom>
          <a:gradFill flip="none" rotWithShape="1"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5583103" y="1027813"/>
            <a:ext cx="628103" cy="616702"/>
          </a:xfrm>
          <a:prstGeom prst="ellipse">
            <a:avLst/>
          </a:prstGeom>
          <a:gradFill flip="none" rotWithShape="1">
            <a:gsLst>
              <a:gs pos="3100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5722681" y="890768"/>
            <a:ext cx="488524" cy="411134"/>
          </a:xfrm>
          <a:prstGeom prst="ellipse">
            <a:avLst/>
          </a:prstGeom>
          <a:gradFill flip="none" rotWithShape="1">
            <a:gsLst>
              <a:gs pos="3100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234157" y="3220530"/>
            <a:ext cx="418735" cy="411134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6071627" y="4590978"/>
            <a:ext cx="628103" cy="616702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583103" y="5070635"/>
            <a:ext cx="488524" cy="479657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5303946" y="5481770"/>
            <a:ext cx="488524" cy="479657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6280994" y="5139158"/>
            <a:ext cx="767681" cy="753746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2023855" y="1713037"/>
            <a:ext cx="837470" cy="822269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6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3140482" y="548156"/>
            <a:ext cx="628103" cy="548179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6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140482" y="1644515"/>
            <a:ext cx="418735" cy="34261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6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428728" y="3643314"/>
            <a:ext cx="1046838" cy="1096359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6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 userDrawn="1"/>
        </p:nvSpPr>
        <p:spPr>
          <a:xfrm>
            <a:off x="0" y="0"/>
            <a:ext cx="135729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62000">
                <a:schemeClr val="tx2">
                  <a:lumMod val="75000"/>
                </a:schemeClr>
              </a:gs>
            </a:gsLst>
            <a:lin ang="2400000" scaled="0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44450" h="57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 userDrawn="1"/>
        </p:nvSpPr>
        <p:spPr>
          <a:xfrm>
            <a:off x="1357290" y="6429396"/>
            <a:ext cx="7786710" cy="42860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62000">
                <a:schemeClr val="tx2">
                  <a:lumMod val="75000"/>
                </a:scheme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 rot="16200000">
            <a:off x="-2293167" y="2578863"/>
            <a:ext cx="60150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1357290" y="0"/>
            <a:ext cx="7786710" cy="6429396"/>
          </a:xfrm>
          <a:prstGeom prst="rect">
            <a:avLst/>
          </a:prstGeom>
          <a:solidFill>
            <a:schemeClr val="bg1">
              <a:alpha val="19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65" name="Группа 64"/>
          <p:cNvGrpSpPr/>
          <p:nvPr userDrawn="1"/>
        </p:nvGrpSpPr>
        <p:grpSpPr>
          <a:xfrm>
            <a:off x="8743778" y="6483162"/>
            <a:ext cx="331471" cy="331471"/>
            <a:chOff x="4857752" y="6500834"/>
            <a:chExt cx="331471" cy="331471"/>
          </a:xfrm>
        </p:grpSpPr>
        <p:sp>
          <p:nvSpPr>
            <p:cNvPr id="66" name="Овал 65"/>
            <p:cNvSpPr/>
            <p:nvPr/>
          </p:nvSpPr>
          <p:spPr>
            <a:xfrm>
              <a:off x="5000628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5072066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143504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5072066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5000628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929190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5000628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5072066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5000628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929190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4857752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4929190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5000628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Овал 78"/>
            <p:cNvSpPr/>
            <p:nvPr/>
          </p:nvSpPr>
          <p:spPr>
            <a:xfrm>
              <a:off x="4929190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4857752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Группа 90"/>
          <p:cNvGrpSpPr/>
          <p:nvPr userDrawn="1"/>
        </p:nvGrpSpPr>
        <p:grpSpPr>
          <a:xfrm rot="10800000">
            <a:off x="8266441" y="6487365"/>
            <a:ext cx="331471" cy="331471"/>
            <a:chOff x="4857752" y="6500834"/>
            <a:chExt cx="331471" cy="331471"/>
          </a:xfrm>
        </p:grpSpPr>
        <p:sp>
          <p:nvSpPr>
            <p:cNvPr id="82" name="Овал 81"/>
            <p:cNvSpPr/>
            <p:nvPr/>
          </p:nvSpPr>
          <p:spPr>
            <a:xfrm>
              <a:off x="5000628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5072066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5143504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5072066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000628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4929190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5000628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5072066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5000628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4929190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857752" y="6500834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929190" y="6572272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5000628" y="6643710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4929190" y="6715148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857752" y="6786586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7" name="Группа 96"/>
          <p:cNvGrpSpPr/>
          <p:nvPr userDrawn="1"/>
        </p:nvGrpSpPr>
        <p:grpSpPr>
          <a:xfrm>
            <a:off x="1417970" y="6490785"/>
            <a:ext cx="474347" cy="334941"/>
            <a:chOff x="7072330" y="6500834"/>
            <a:chExt cx="474347" cy="334941"/>
          </a:xfrm>
        </p:grpSpPr>
        <p:grpSp>
          <p:nvGrpSpPr>
            <p:cNvPr id="98" name="Группа 107"/>
            <p:cNvGrpSpPr/>
            <p:nvPr/>
          </p:nvGrpSpPr>
          <p:grpSpPr>
            <a:xfrm>
              <a:off x="7072330" y="6504304"/>
              <a:ext cx="331471" cy="331471"/>
              <a:chOff x="4857752" y="6500834"/>
              <a:chExt cx="331471" cy="331471"/>
            </a:xfrm>
          </p:grpSpPr>
          <p:sp>
            <p:nvSpPr>
              <p:cNvPr id="115" name="Овал 114"/>
              <p:cNvSpPr/>
              <p:nvPr/>
            </p:nvSpPr>
            <p:spPr>
              <a:xfrm>
                <a:off x="5000628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6" name="Овал 115"/>
              <p:cNvSpPr/>
              <p:nvPr/>
            </p:nvSpPr>
            <p:spPr>
              <a:xfrm>
                <a:off x="5072066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7" name="Овал 116"/>
              <p:cNvSpPr/>
              <p:nvPr/>
            </p:nvSpPr>
            <p:spPr>
              <a:xfrm>
                <a:off x="5143504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8" name="Овал 117"/>
              <p:cNvSpPr/>
              <p:nvPr/>
            </p:nvSpPr>
            <p:spPr>
              <a:xfrm>
                <a:off x="5072066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Овал 118"/>
              <p:cNvSpPr/>
              <p:nvPr/>
            </p:nvSpPr>
            <p:spPr>
              <a:xfrm>
                <a:off x="5000628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0" name="Овал 119"/>
              <p:cNvSpPr/>
              <p:nvPr/>
            </p:nvSpPr>
            <p:spPr>
              <a:xfrm>
                <a:off x="4929190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1" name="Овал 120"/>
              <p:cNvSpPr/>
              <p:nvPr/>
            </p:nvSpPr>
            <p:spPr>
              <a:xfrm>
                <a:off x="5000628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2" name="Овал 121"/>
              <p:cNvSpPr/>
              <p:nvPr/>
            </p:nvSpPr>
            <p:spPr>
              <a:xfrm>
                <a:off x="5072066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3" name="Овал 122"/>
              <p:cNvSpPr/>
              <p:nvPr/>
            </p:nvSpPr>
            <p:spPr>
              <a:xfrm>
                <a:off x="5000628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4" name="Овал 123"/>
              <p:cNvSpPr/>
              <p:nvPr/>
            </p:nvSpPr>
            <p:spPr>
              <a:xfrm>
                <a:off x="4929190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5" name="Овал 124"/>
              <p:cNvSpPr/>
              <p:nvPr/>
            </p:nvSpPr>
            <p:spPr>
              <a:xfrm>
                <a:off x="4857752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Овал 125"/>
              <p:cNvSpPr/>
              <p:nvPr/>
            </p:nvSpPr>
            <p:spPr>
              <a:xfrm>
                <a:off x="4929190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7" name="Овал 126"/>
              <p:cNvSpPr/>
              <p:nvPr/>
            </p:nvSpPr>
            <p:spPr>
              <a:xfrm>
                <a:off x="5000628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8" name="Овал 127"/>
              <p:cNvSpPr/>
              <p:nvPr/>
            </p:nvSpPr>
            <p:spPr>
              <a:xfrm>
                <a:off x="4929190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9" name="Овал 128"/>
              <p:cNvSpPr/>
              <p:nvPr/>
            </p:nvSpPr>
            <p:spPr>
              <a:xfrm>
                <a:off x="4857752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9" name="Группа 123"/>
            <p:cNvGrpSpPr/>
            <p:nvPr/>
          </p:nvGrpSpPr>
          <p:grpSpPr>
            <a:xfrm flipH="1">
              <a:off x="7215206" y="6500834"/>
              <a:ext cx="331471" cy="331471"/>
              <a:chOff x="4857752" y="6500834"/>
              <a:chExt cx="331471" cy="331471"/>
            </a:xfrm>
          </p:grpSpPr>
          <p:sp>
            <p:nvSpPr>
              <p:cNvPr id="100" name="Овал 99"/>
              <p:cNvSpPr/>
              <p:nvPr/>
            </p:nvSpPr>
            <p:spPr>
              <a:xfrm>
                <a:off x="5000628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1" name="Овал 100"/>
              <p:cNvSpPr/>
              <p:nvPr/>
            </p:nvSpPr>
            <p:spPr>
              <a:xfrm>
                <a:off x="5072066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2" name="Овал 101"/>
              <p:cNvSpPr/>
              <p:nvPr/>
            </p:nvSpPr>
            <p:spPr>
              <a:xfrm>
                <a:off x="5143504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" name="Овал 102"/>
              <p:cNvSpPr/>
              <p:nvPr/>
            </p:nvSpPr>
            <p:spPr>
              <a:xfrm>
                <a:off x="5072066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4" name="Овал 103"/>
              <p:cNvSpPr/>
              <p:nvPr/>
            </p:nvSpPr>
            <p:spPr>
              <a:xfrm>
                <a:off x="5000628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5" name="Овал 104"/>
              <p:cNvSpPr/>
              <p:nvPr/>
            </p:nvSpPr>
            <p:spPr>
              <a:xfrm>
                <a:off x="4929190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6" name="Овал 105"/>
              <p:cNvSpPr/>
              <p:nvPr/>
            </p:nvSpPr>
            <p:spPr>
              <a:xfrm>
                <a:off x="5000628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7" name="Овал 106"/>
              <p:cNvSpPr/>
              <p:nvPr/>
            </p:nvSpPr>
            <p:spPr>
              <a:xfrm>
                <a:off x="5072066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8" name="Овал 107"/>
              <p:cNvSpPr/>
              <p:nvPr/>
            </p:nvSpPr>
            <p:spPr>
              <a:xfrm>
                <a:off x="5000628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9" name="Овал 108"/>
              <p:cNvSpPr/>
              <p:nvPr/>
            </p:nvSpPr>
            <p:spPr>
              <a:xfrm>
                <a:off x="4929190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0" name="Овал 109"/>
              <p:cNvSpPr/>
              <p:nvPr/>
            </p:nvSpPr>
            <p:spPr>
              <a:xfrm>
                <a:off x="4857752" y="6500834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1" name="Овал 110"/>
              <p:cNvSpPr/>
              <p:nvPr/>
            </p:nvSpPr>
            <p:spPr>
              <a:xfrm>
                <a:off x="4929190" y="6572272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2" name="Овал 111"/>
              <p:cNvSpPr/>
              <p:nvPr/>
            </p:nvSpPr>
            <p:spPr>
              <a:xfrm>
                <a:off x="5000628" y="6643710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3" name="Овал 112"/>
              <p:cNvSpPr/>
              <p:nvPr/>
            </p:nvSpPr>
            <p:spPr>
              <a:xfrm>
                <a:off x="4929190" y="6715148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4" name="Овал 113"/>
              <p:cNvSpPr/>
              <p:nvPr/>
            </p:nvSpPr>
            <p:spPr>
              <a:xfrm>
                <a:off x="4857752" y="6786586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2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8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1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1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4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1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1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000"/>
                            </p:stCondLst>
                            <p:childTnLst>
                              <p:par>
                                <p:cTn id="23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1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4" dur="1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2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1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9" grpId="0" animBg="1"/>
      <p:bldP spid="9" grpId="1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2" grpId="0" animBg="1"/>
      <p:bldP spid="42" grpId="1" animBg="1"/>
      <p:bldP spid="42" grpId="2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7" grpId="2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5" grpId="0" animBg="1"/>
      <p:bldP spid="55" grpId="1" animBg="1"/>
      <p:bldP spid="55" grpId="2" animBg="1"/>
      <p:bldP spid="56" grpId="0" animBg="1"/>
      <p:bldP spid="56" grpId="1" animBg="1"/>
      <p:bldP spid="56" grpId="2" animBg="1"/>
      <p:bldP spid="57" grpId="0" animBg="1"/>
      <p:bldP spid="57" grpId="1" animBg="1"/>
      <p:bldP spid="57" grpId="2" animBg="1"/>
    </p:bldLst>
  </p:timing>
  <p:txStyles>
    <p:titleStyle>
      <a:lvl1pPr algn="ctr" defTabSz="914400" rtl="0" eaLnBrk="1" latinLnBrk="0" hangingPunct="1">
        <a:spcBef>
          <a:spcPct val="0"/>
        </a:spcBef>
        <a:buNone/>
        <a:defRPr kumimoji="0" lang="ru-RU" sz="5400" b="1" i="0" u="none" strike="noStrike" kern="1200" cap="none" spc="0" normalizeH="0" baseline="0" noProof="0" smtClean="0">
          <a:ln w="31550" cmpd="sng">
            <a:gradFill>
              <a:gsLst>
                <a:gs pos="25000">
                  <a:schemeClr val="accent1">
                    <a:shade val="25000"/>
                    <a:satMod val="190000"/>
                  </a:schemeClr>
                </a:gs>
                <a:gs pos="80000">
                  <a:schemeClr val="accent1">
                    <a:tint val="75000"/>
                    <a:satMod val="190000"/>
                  </a:schemeClr>
                </a:gs>
              </a:gsLst>
              <a:lin ang="5400000"/>
            </a:gradFill>
            <a:prstDash val="solid"/>
          </a:ln>
          <a:solidFill>
            <a:srgbClr val="FFFFFF"/>
          </a:solidFill>
          <a:effectLst>
            <a:outerShdw blurRad="41275" dist="12700" dir="12000000" algn="tl" rotWithShape="0">
              <a:srgbClr val="000000">
                <a:alpha val="40000"/>
              </a:srgbClr>
            </a:outerShdw>
          </a:effectLst>
          <a:uLnTx/>
          <a:uFillTx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064404" y="5078794"/>
            <a:ext cx="655814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Bajardi</a:t>
            </a:r>
            <a:r>
              <a:rPr lang="en-US" sz="4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</a:t>
            </a:r>
            <a:r>
              <a:rPr lang="en-US" sz="44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Orifjonov</a:t>
            </a:r>
            <a:r>
              <a:rPr lang="en-US" sz="4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H.</a:t>
            </a:r>
          </a:p>
          <a:p>
            <a:r>
              <a:rPr lang="en-US" sz="44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Tekshirdi</a:t>
            </a:r>
            <a:r>
              <a:rPr lang="en-US" sz="4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</a:t>
            </a:r>
            <a:r>
              <a:rPr lang="en-US" sz="44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Qodirova</a:t>
            </a:r>
            <a:r>
              <a:rPr lang="en-US" sz="4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H.</a:t>
            </a:r>
          </a:p>
        </p:txBody>
      </p:sp>
      <p:pic>
        <p:nvPicPr>
          <p:cNvPr id="1026" name="Picture 2" descr="DSMI_fin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624"/>
            <a:ext cx="2448272" cy="197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38052" y="260648"/>
            <a:ext cx="6126435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0170"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O’zbekiston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Davlat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San’at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Madaniyat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Instituti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Adobe Fan Heiti Std B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3113991"/>
            <a:ext cx="6126435" cy="1179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0170" algn="ctr">
              <a:lnSpc>
                <a:spcPct val="107000"/>
              </a:lnSpc>
              <a:spcAft>
                <a:spcPts val="800"/>
              </a:spcAft>
            </a:pPr>
            <a:r>
              <a:rPr lang="en-US" sz="6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j-lt"/>
                <a:ea typeface="Adobe Fan Heiti Std B"/>
                <a:cs typeface="Times New Roman" panose="02020603050405020304" pitchFamily="18" charset="0"/>
              </a:rPr>
              <a:t>OPERA</a:t>
            </a:r>
            <a:endParaRPr lang="ru-RU" sz="6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1964" y="2307965"/>
            <a:ext cx="7805407" cy="1337059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r>
              <a:rPr lang="en-US" sz="40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MUSTAQIL ISH</a:t>
            </a:r>
            <a:endParaRPr lang="en-US" sz="4000" b="1" dirty="0" smtClean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  <a:p>
            <a:pPr algn="ctr"/>
            <a:endParaRPr lang="ru-RU" sz="40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0528" y="-387424"/>
            <a:ext cx="9322140" cy="5309146"/>
          </a:xfrm>
          <a:prstGeom prst="rect">
            <a:avLst/>
          </a:prstGeom>
          <a:effectLst>
            <a:softEdge rad="6350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Adabiyotlar</a:t>
            </a:r>
            <a:endParaRPr lang="en-US" sz="6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•	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Pekker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Ya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O’zbekskaya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Opera , 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M., 1984;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Murodova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D., </a:t>
            </a:r>
            <a:endParaRPr lang="en-US" sz="32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davri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O’zbekiston</a:t>
            </a:r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kompozitorlik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ijodiyoti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to’g’risida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—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Musika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ijodiyoti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masalalari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T., 2002.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085" y="4581128"/>
            <a:ext cx="3240927" cy="21101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579551"/>
            <a:ext cx="3423899" cy="227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24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0" y="2817495"/>
            <a:ext cx="9144000" cy="4040505"/>
          </a:xfrm>
          <a:prstGeom prst="plaqu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Opera  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(lot. 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Opera  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— mehnat mahsuli, asar) — musiqali dramatik 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san</a:t>
            </a:r>
            <a:r>
              <a:rPr lang="en-US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’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at 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janri. 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Opera  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qorishma (sintetik) janr 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bo</a:t>
            </a:r>
            <a:r>
              <a:rPr lang="en-US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’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lib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o</a:t>
            </a:r>
            <a:r>
              <a:rPr lang="en-US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’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zida 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bir nechta 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san</a:t>
            </a:r>
            <a:r>
              <a:rPr lang="en-US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’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at 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turlarini mujassam etadi; unda dramaturgiya, musiqa, tasviriy 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san</a:t>
            </a:r>
            <a:r>
              <a:rPr lang="en-US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’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at 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va raqs 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san</a:t>
            </a:r>
            <a:r>
              <a:rPr lang="en-US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’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ati 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shakllari yaxlit sahnaviy jarayonda uzviy 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bog</a:t>
            </a:r>
            <a:r>
              <a:rPr lang="en-US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’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lanadi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 Lekin musiqa ular orasida yetakchi 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o</a:t>
            </a:r>
            <a:r>
              <a:rPr lang="en-US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’</a:t>
            </a:r>
            <a:r>
              <a:rPr lang="uz-Latn-UZ" sz="2800" b="1" i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rin </a:t>
            </a:r>
            <a:r>
              <a:rPr lang="uz-Latn-UZ" sz="2800" b="1" i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egallaydi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88640"/>
            <a:ext cx="4716524" cy="316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8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-180528" y="0"/>
            <a:ext cx="6336704" cy="6696075"/>
          </a:xfrm>
          <a:prstGeom prst="verticalScroll">
            <a:avLst>
              <a:gd name="adj" fmla="val 896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Operaning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adabiy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asosi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librettodagi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voqealar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musiqiy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dramaturgiya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vositalari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b-n,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avvalo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vokal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musiqa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shakllarida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gavdalantiriladi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Qahramonlarning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hissiy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kechinmalari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yakkaxon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xonandalar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ijrosidagi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ariya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kavatina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tugal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musiqa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lavhalarida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o’z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ifodasini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topadi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Operadagi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rechitativ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tugal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musiqa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shakllarini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o’zaro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boglab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musiqiy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dramaturgiya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jarayonida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vazifalar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bajaradi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vokal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ansambl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{duet, trio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b.)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larda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qahramonlarning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o’zaro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munosabatlari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dramatik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voqealar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o’z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aksini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topadi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Xor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ro’y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berayotgan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voqealarning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izoxlovchi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vositasi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bajaradi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hayoti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lavhalari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gavdalanadi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img.pixland.uz/u11346f3248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757" y="908720"/>
            <a:ext cx="351825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60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5571" y="2636912"/>
            <a:ext cx="9170894" cy="4608512"/>
          </a:xfrm>
          <a:prstGeom prst="horizont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san’atning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16-a.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oxirida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Florensiya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Italiya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)da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yuzaga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Perining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Dafna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" (1598)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Evridika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" (1600)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asarlari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keyinchalik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Yevropaning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mamlakatlarida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tarqalib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rivo-ji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davomida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xillariga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bo’ldi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fransuz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liriktragediyasi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" (J.B.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Lyulli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J. F.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Ramo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(L.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Ober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J.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Meyerber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italyan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-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seria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jiddiy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A.Skarlatti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Neapolitan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maktabi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Buff-Opera  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(J.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Pergolezi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J.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Paiziyello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D.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Chimaro-za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nemis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zingshpili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(I.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Xiller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V. A.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Motsart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b.),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ballada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(J.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Pepush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ispan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sarsuela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tonadilyasi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(V.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Garsia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b. 18-a.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Yevropa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kompozitorlik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ijodiyotida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xu-susan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oʻzbek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mavzulariga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qiziqish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ku-chaygan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Italiyada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A.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Skarlatti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(1706), N.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Porpora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(1730), A. Vivaldi (1735),A.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Sakkini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(1773), A.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Sapiyensa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ugli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(1828),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Germaniyada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G.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Gendel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(1724)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G.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Teleman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(1729)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Amir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Temurni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o’z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Opera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larida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bosh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qahramon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gavdalantirishgan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uza.uz/ru/images/860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8" y="0"/>
            <a:ext cx="4649859" cy="3208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476" y="0"/>
            <a:ext cx="4289484" cy="320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документ 1"/>
          <p:cNvSpPr/>
          <p:nvPr/>
        </p:nvSpPr>
        <p:spPr>
          <a:xfrm>
            <a:off x="4808" y="15607"/>
            <a:ext cx="9139191" cy="3210401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Mazkur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qiziqish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19—20-a.larda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yanada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kengayib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bevosita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O’zbekiston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bog’liq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asarlar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Angliya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Armaniston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Belorussiya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Rossiya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b.da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ko’paydi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 19-a.da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romantik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rivojtopdi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(K. M.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Veber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V. Bellini, G.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Donitsetti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b.),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maktablari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yuzaga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Rossiyada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— M. Glinka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A.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Dargomijskiy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Polshada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S.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Monyushko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Chexiyada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B. Smetana,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Vengriyada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F.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Erkel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Ukra-inada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S.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Gulak-Artemovskiy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Gruziyada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M.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Balanchivadze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b.). 20-a.da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—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oratoriya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(A.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Onegger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—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kantata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(K.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Orf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kamer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(F.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Pulenk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qo’shiq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Opera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(K.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Vayl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rok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-Opera  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(E. L.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Uebber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yuzaga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janri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modernizm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yo’nalishlari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impressionizm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— K.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Debyussi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ekspressionizm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— R.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Shtraus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A.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Shyonberg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, A. Berg ,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neoklassitsizm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— F.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Buzoni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I.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Stravinskiy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h. k.) </a:t>
            </a:r>
            <a:r>
              <a:rPr lang="en-US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ta’sirida</a:t>
            </a:r>
            <a:r>
              <a:rPr lang="en-US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rivoj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topdi</a:t>
            </a:r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780928"/>
            <a:ext cx="587770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0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3439"/>
            <a:ext cx="3851920" cy="6096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35896" y="31286"/>
            <a:ext cx="5652120" cy="6740307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O’zbekistonda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Opera 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janri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musiqali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dramasining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rivoji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chet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el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mumtoz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Opera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sining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ta’sirida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yuzaga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. 19-a.ning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oxiri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—20-a.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boshlarida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Toshkentga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gruzin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— 1894; 1907—15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y.larda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italyan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tatar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ozarbayjon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truppalari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gastrolga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. 1918 y.dan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Toshkentda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teatri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o’z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faoliyatini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boshlagan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. 1929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y.da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M.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Qoriyoqubov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tashabbusi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musiqali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teatri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ishga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tushdi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repertuari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musiqali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dramalardan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bo’lgan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Mazkur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teatr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sahna-sida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qo’yilgan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Opera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— "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Targ’in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" (Ye.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Brusilovskiy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1937)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Nargiz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" (M.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Magoma-yev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1938)dir.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Opera 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balet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trup-pasi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musiqali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teatri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zaminida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yuzaga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1939 y.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8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483" y="3699588"/>
            <a:ext cx="9144000" cy="3139321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Vasilenko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M.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Ashrafiyning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Bo’ron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Opera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o’z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faoliyatini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boshlagan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Dastlabki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Opera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lari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kompozitorlarining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ijodiy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hamkorligi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natijasida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O’zbekistonda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ijod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kompozitorlarining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mahalliy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mavzudagi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ijodida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rivoj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(R.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Glier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T.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Sodikrv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Layli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Majnun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", 1940;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Gulsara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", 1949; A.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Kozlovskiy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"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Ulug’bek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", 1942).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davrda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jahon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mumtoz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namunalari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(J.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Bizening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Karmen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", 1944; P.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Chaykovskiyning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Yevgeniy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Onegin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", 1947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b.) ham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sahnalashtirildi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Keyinchalik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kompozitorlarining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afsonaviy-romantik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lirik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mavzulardagi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Opera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lari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bo’ldi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Dilorom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",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kalbi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 (M.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Ashrafiy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),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hamza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 (S.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Boboyev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),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Xorazm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qo’shig’i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 (M.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Yusupov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b.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hajviy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Opera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Maysaraning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ishi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 (S.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Yudakov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bo’lib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chet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mamlakatlar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teatrlarida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quyilgan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Yoriltosh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" (S.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Boboyev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Opera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sidir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-314"/>
            <a:ext cx="5472608" cy="370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9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уб 1"/>
          <p:cNvSpPr/>
          <p:nvPr/>
        </p:nvSpPr>
        <p:spPr>
          <a:xfrm>
            <a:off x="4499992" y="-27384"/>
            <a:ext cx="4608512" cy="6802279"/>
          </a:xfrm>
          <a:prstGeom prst="cube">
            <a:avLst>
              <a:gd name="adj" fmla="val 1045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1970-80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y.lari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kompozitorlari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janrini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jihatidan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boyitishdi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davr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— "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Mangulik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 (U.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Musayev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"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Fidoyilar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 (S.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Boboyev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— "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Sadoqat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 (R.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Abdullayev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atoqli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shaxslarga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bag’ishlangan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— "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Sug’d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elining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krploni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 (I.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Akbarov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"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Zebunniso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Sayfi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Jalil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"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 (M.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Burhonov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Operalar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— "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Sohilda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to’qnashuv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 (N.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Zokirov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"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qalbi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 (Hab.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Rahimov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Opera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sahnalashtirildi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735"/>
            <a:ext cx="4489850" cy="33625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6" y="3717032"/>
            <a:ext cx="4450206" cy="293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3193" y="11517"/>
            <a:ext cx="4716016" cy="314204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57" y="3072348"/>
            <a:ext cx="9144000" cy="4093428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davri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Opera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larida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janr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talqini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mazmun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doirasi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yanada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kengaytirilib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boyitil-di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jahon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mumtoz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adabiyoti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(N.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Zoki-rovning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Shekspir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tragediyalari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yaratilgan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"Hamlet"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Makbet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Opera -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dilogiyasi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zamon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ijtimoiy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muammolari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(N.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Zokirovning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Muxtoriyat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Opera -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farsi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Abdullayevaning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Vafo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", F.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YanovYanovskiyning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Orkestr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Opera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lari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shaxslar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siy-molari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(M.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Bafoyevning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Al-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Farg’oniy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")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falsafiy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mavzular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(I.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Ak-barovning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Ibtido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xatosi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Opera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oratoriyasi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janrini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rivojini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belgiladi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Mazmunni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talqin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qilishda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urg’u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umumba-shariy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ma’naviy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kadriyatlarni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taran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-num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etishga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murakkab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vaziyat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psixologik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holatlarni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chuqur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ifoda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etishga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qaratildi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davrda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kompozitorlari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Opera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asarlarida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o’zbek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musiqa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merosi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ijrochilik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an’analarini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ifoda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texnik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vositalar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uzviy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bog’lashga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ahamiyat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berdilar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" y="-1"/>
            <a:ext cx="4643151" cy="315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2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овые технологи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4188374-1973-4024-8CE6-EDC7C15133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в синих тонах</Template>
  <TotalTime>102</TotalTime>
  <Words>1129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Adobe Fan Heiti Std B</vt:lpstr>
      <vt:lpstr>Arial</vt:lpstr>
      <vt:lpstr>Calibri</vt:lpstr>
      <vt:lpstr>Times New Roman</vt:lpstr>
      <vt:lpstr>Новые технологии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998903484366</dc:creator>
  <cp:keywords/>
  <cp:lastModifiedBy>MPS</cp:lastModifiedBy>
  <cp:revision>17</cp:revision>
  <cp:lastPrinted>2014-06-08T16:45:50Z</cp:lastPrinted>
  <dcterms:created xsi:type="dcterms:W3CDTF">2014-06-06T15:42:56Z</dcterms:created>
  <dcterms:modified xsi:type="dcterms:W3CDTF">2015-12-09T12:06:51Z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TC019704619991</vt:lpwstr>
  </property>
</Properties>
</file>