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352" r:id="rId2"/>
    <p:sldId id="256" r:id="rId3"/>
    <p:sldId id="269" r:id="rId4"/>
    <p:sldId id="318" r:id="rId5"/>
    <p:sldId id="319" r:id="rId6"/>
    <p:sldId id="320" r:id="rId7"/>
    <p:sldId id="321" r:id="rId8"/>
    <p:sldId id="317" r:id="rId9"/>
    <p:sldId id="296" r:id="rId10"/>
    <p:sldId id="297" r:id="rId11"/>
    <p:sldId id="298" r:id="rId12"/>
    <p:sldId id="299" r:id="rId13"/>
    <p:sldId id="316" r:id="rId14"/>
    <p:sldId id="300" r:id="rId15"/>
    <p:sldId id="301" r:id="rId16"/>
    <p:sldId id="302" r:id="rId17"/>
    <p:sldId id="308" r:id="rId18"/>
    <p:sldId id="309" r:id="rId19"/>
    <p:sldId id="311" r:id="rId20"/>
    <p:sldId id="327" r:id="rId21"/>
    <p:sldId id="328" r:id="rId22"/>
    <p:sldId id="342" r:id="rId23"/>
    <p:sldId id="343" r:id="rId24"/>
    <p:sldId id="329" r:id="rId25"/>
    <p:sldId id="344" r:id="rId26"/>
    <p:sldId id="330" r:id="rId27"/>
    <p:sldId id="345" r:id="rId28"/>
    <p:sldId id="346" r:id="rId29"/>
    <p:sldId id="331" r:id="rId30"/>
    <p:sldId id="347" r:id="rId31"/>
    <p:sldId id="322" r:id="rId32"/>
    <p:sldId id="323" r:id="rId33"/>
    <p:sldId id="348" r:id="rId34"/>
    <p:sldId id="324" r:id="rId35"/>
    <p:sldId id="325" r:id="rId36"/>
    <p:sldId id="326" r:id="rId37"/>
    <p:sldId id="315" r:id="rId38"/>
    <p:sldId id="349" r:id="rId39"/>
    <p:sldId id="336" r:id="rId40"/>
    <p:sldId id="350" r:id="rId41"/>
    <p:sldId id="351" r:id="rId42"/>
    <p:sldId id="292" r:id="rId4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60066"/>
    <a:srgbClr val="CCFF99"/>
    <a:srgbClr val="FFCCFF"/>
    <a:srgbClr val="3333FF"/>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49" d="100"/>
          <a:sy n="49" d="100"/>
        </p:scale>
        <p:origin x="-102"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B5726D8-2ED3-4A8F-8C4E-511292933DFC}" type="datetimeFigureOut">
              <a:rPr lang="ru-RU"/>
              <a:pPr>
                <a:defRPr/>
              </a:pPr>
              <a:t>03.02.2014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201B7A-59D7-4B8D-ABB4-EE72E142CD6C}" type="slidenum">
              <a:rPr lang="ru-RU"/>
              <a:pPr>
                <a:defRPr/>
              </a:pPr>
              <a:t>‹#›</a:t>
            </a:fld>
            <a:endParaRPr lang="ru-RU"/>
          </a:p>
        </p:txBody>
      </p:sp>
    </p:spTree>
    <p:extLst>
      <p:ext uri="{BB962C8B-B14F-4D97-AF65-F5344CB8AC3E}">
        <p14:creationId xmlns:p14="http://schemas.microsoft.com/office/powerpoint/2010/main" val="332754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pPr>
              <a:defRPr/>
            </a:pPr>
            <a:fld id="{52D122AA-2FEA-4BC5-9D64-C854C3749FCF}" type="datetimeFigureOut">
              <a:rPr lang="ru-RU" smtClean="0"/>
              <a:pPr>
                <a:defRPr/>
              </a:pPr>
              <a:t>03.02.2014</a:t>
            </a:fld>
            <a:endParaRPr lang="ru-RU"/>
          </a:p>
        </p:txBody>
      </p:sp>
      <p:sp>
        <p:nvSpPr>
          <p:cNvPr id="20" name="Нижний колонтитул 19"/>
          <p:cNvSpPr>
            <a:spLocks noGrp="1"/>
          </p:cNvSpPr>
          <p:nvPr>
            <p:ph type="ftr" sz="quarter" idx="11"/>
          </p:nvPr>
        </p:nvSpPr>
        <p:spPr/>
        <p:txBody>
          <a:bodyPr/>
          <a:lstStyle>
            <a:extLst/>
          </a:lstStyle>
          <a:p>
            <a:pPr>
              <a:defRPr/>
            </a:pPr>
            <a:endParaRPr lang="ru-RU"/>
          </a:p>
        </p:txBody>
      </p:sp>
      <p:sp>
        <p:nvSpPr>
          <p:cNvPr id="10" name="Номер слайда 9"/>
          <p:cNvSpPr>
            <a:spLocks noGrp="1"/>
          </p:cNvSpPr>
          <p:nvPr>
            <p:ph type="sldNum" sz="quarter" idx="12"/>
          </p:nvPr>
        </p:nvSpPr>
        <p:spPr/>
        <p:txBody>
          <a:bodyPr/>
          <a:lstStyle>
            <a:extLst/>
          </a:lstStyle>
          <a:p>
            <a:pPr>
              <a:defRPr/>
            </a:pPr>
            <a:fld id="{0EF9F574-EDBD-482F-B54A-D874486561D8}"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5466821-F62E-47ED-BD15-C90F4DED3C04}" type="datetimeFigureOut">
              <a:rPr lang="ru-RU" smtClean="0"/>
              <a:pPr>
                <a:defRPr/>
              </a:pPr>
              <a:t>03.02.2014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EDBD01A9-7975-4E7A-A61E-3F1873662A28}"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95F008B-02C7-48F9-B7CF-8F6F6EEE2370}" type="datetimeFigureOut">
              <a:rPr lang="ru-RU" smtClean="0"/>
              <a:pPr>
                <a:defRPr/>
              </a:pPr>
              <a:t>03.02.2014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42B9308C-A7B4-435A-A4EC-654D5977C08E}"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6FA27DF5-E4AF-4B69-B756-3175F37693D3}" type="datetimeFigureOut">
              <a:rPr lang="ru-RU" smtClean="0"/>
              <a:pPr>
                <a:defRPr/>
              </a:pPr>
              <a:t>03.02.2014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FC8D857B-7373-4999-BE53-2EF4D60E8D0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77ACCDAC-8490-418A-BEA0-67F4DC69727D}" type="datetimeFigureOut">
              <a:rPr lang="ru-RU" smtClean="0"/>
              <a:pPr>
                <a:defRPr/>
              </a:pPr>
              <a:t>03.02.2014</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A45A75D-B985-439C-AA89-66B2718502CC}"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E19CECB1-0C59-4CAF-A8D3-A325F653A6EE}" type="datetimeFigureOut">
              <a:rPr lang="ru-RU" smtClean="0"/>
              <a:pPr>
                <a:defRPr/>
              </a:pPr>
              <a:t>03.02.2014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E0B3E96-98FE-4EFE-B66A-A2851A81309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B4F1301B-74C3-4E30-A9D4-A803744F3236}" type="datetimeFigureOut">
              <a:rPr lang="ru-RU" smtClean="0"/>
              <a:pPr>
                <a:defRPr/>
              </a:pPr>
              <a:t>03.02.2014</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8CB21A15-2B42-4297-B903-739C35CDE5BD}"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8A989C6F-DD9C-4130-B328-6E61FD9B2100}" type="datetimeFigureOut">
              <a:rPr lang="ru-RU" smtClean="0"/>
              <a:pPr>
                <a:defRPr/>
              </a:pPr>
              <a:t>03.02.2014</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5A61699B-B0C0-4790-A9B9-BBDD6BFDC42B}"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71638A2A-E049-4FAB-B9D0-B21FB0577BDE}" type="datetimeFigureOut">
              <a:rPr lang="ru-RU" smtClean="0"/>
              <a:pPr>
                <a:defRPr/>
              </a:pPr>
              <a:t>03.02.2014</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030BEB77-4E77-437F-A8E5-8C1788302FEB}"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9E3D5616-070E-4B43-BDC8-66425B222955}" type="datetimeFigureOut">
              <a:rPr lang="ru-RU" smtClean="0"/>
              <a:pPr>
                <a:defRPr/>
              </a:pPr>
              <a:t>03.02.2014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BE82EC2-D54A-42A7-B199-184BD3D3627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pPr>
              <a:defRPr/>
            </a:pPr>
            <a:fld id="{25170F8E-5F6B-4B8D-9014-0A3D763BC588}" type="datetimeFigureOut">
              <a:rPr lang="ru-RU" smtClean="0"/>
              <a:pPr>
                <a:defRPr/>
              </a:pPr>
              <a:t>03.02.2014</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8D84F2D-68D1-43D5-8FC0-0C2EB6FE5D89}"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79C954C3-3749-45F5-8437-F8D16C486403}" type="datetimeFigureOut">
              <a:rPr lang="ru-RU" smtClean="0"/>
              <a:pPr>
                <a:defRPr/>
              </a:pPr>
              <a:t>03.02.2014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9494A56-7581-4CE1-8597-CD7201F8E7A2}"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39.jp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188150"/>
            <a:ext cx="8568952" cy="1569660"/>
          </a:xfrm>
          <a:prstGeom prst="rect">
            <a:avLst/>
          </a:prstGeom>
          <a:noFill/>
        </p:spPr>
        <p:txBody>
          <a:bodyPr wrap="square">
            <a:spAutoFit/>
          </a:bodyPr>
          <a:lstStyle/>
          <a:p>
            <a:pPr algn="ctr"/>
            <a:r>
              <a:rPr lang="uz-Cyrl-UZ" sz="4800" dirty="0" smtClean="0">
                <a:ln w="3175">
                  <a:solidFill>
                    <a:sysClr val="windowText" lastClr="000000"/>
                  </a:solidFill>
                </a:ln>
                <a:solidFill>
                  <a:srgbClr val="0000FF"/>
                </a:solidFill>
                <a:latin typeface="Times New Roman" pitchFamily="18" charset="0"/>
                <a:cs typeface="Times New Roman" pitchFamily="18" charset="0"/>
              </a:rPr>
              <a:t>РЕСПУБЛИКА МАЪНАВИЯТ ВА МАЪРИФАТ КЕНГАШИ</a:t>
            </a:r>
            <a:endParaRPr lang="ru-RU" sz="4800" dirty="0">
              <a:ln w="3175">
                <a:solidFill>
                  <a:sysClr val="windowText" lastClr="000000"/>
                </a:solidFill>
              </a:ln>
              <a:solidFill>
                <a:srgbClr val="009900"/>
              </a:solidFill>
              <a:latin typeface="Times New Roman" pitchFamily="18" charset="0"/>
              <a:cs typeface="Times New Roman" pitchFamily="18" charset="0"/>
            </a:endParaRPr>
          </a:p>
        </p:txBody>
      </p:sp>
      <p:sp>
        <p:nvSpPr>
          <p:cNvPr id="5" name="Прямоугольник 4"/>
          <p:cNvSpPr/>
          <p:nvPr/>
        </p:nvSpPr>
        <p:spPr>
          <a:xfrm>
            <a:off x="1979712" y="3372061"/>
            <a:ext cx="5976664" cy="3016210"/>
          </a:xfrm>
          <a:prstGeom prst="rect">
            <a:avLst/>
          </a:prstGeom>
          <a:noFill/>
        </p:spPr>
        <p:txBody>
          <a:bodyPr wrap="square">
            <a:spAutoFit/>
          </a:bodyPr>
          <a:lstStyle/>
          <a:p>
            <a:pPr algn="ctr"/>
            <a:r>
              <a:rPr lang="uz-Latn-UZ" sz="5400" b="1" dirty="0" smtClean="0">
                <a:ln w="28575" cmpd="sng">
                  <a:solidFill>
                    <a:srgbClr val="6600CC"/>
                  </a:solidFill>
                  <a:prstDash val="solid"/>
                </a:ln>
                <a:solidFill>
                  <a:srgbClr val="00B050"/>
                </a:solidFill>
                <a:effectLst>
                  <a:glow rad="101600">
                    <a:schemeClr val="accent2">
                      <a:satMod val="175000"/>
                      <a:alpha val="40000"/>
                    </a:schemeClr>
                  </a:glow>
                </a:effectLst>
                <a:latin typeface="Times New Roman" pitchFamily="18" charset="0"/>
                <a:cs typeface="Times New Roman" pitchFamily="18" charset="0"/>
              </a:rPr>
              <a:t>M</a:t>
            </a:r>
            <a:r>
              <a:rPr lang="uz-Cyrl-UZ" sz="5400" b="1" dirty="0" smtClean="0">
                <a:ln w="28575" cmpd="sng">
                  <a:solidFill>
                    <a:srgbClr val="6600CC"/>
                  </a:solidFill>
                  <a:prstDash val="solid"/>
                </a:ln>
                <a:solidFill>
                  <a:srgbClr val="00B050"/>
                </a:solidFill>
                <a:effectLst>
                  <a:glow rad="101600">
                    <a:schemeClr val="accent2">
                      <a:satMod val="175000"/>
                      <a:alpha val="40000"/>
                    </a:schemeClr>
                  </a:glow>
                </a:effectLst>
                <a:latin typeface="Times New Roman" pitchFamily="18" charset="0"/>
                <a:cs typeface="Times New Roman" pitchFamily="18" charset="0"/>
              </a:rPr>
              <a:t>ЕДИА</a:t>
            </a:r>
          </a:p>
          <a:p>
            <a:pPr algn="ctr"/>
            <a:r>
              <a:rPr lang="uz-Cyrl-UZ" sz="5400" b="1" dirty="0" smtClean="0">
                <a:ln w="28575" cmpd="sng">
                  <a:solidFill>
                    <a:srgbClr val="6600CC"/>
                  </a:solidFill>
                  <a:prstDash val="solid"/>
                </a:ln>
                <a:solidFill>
                  <a:srgbClr val="00B050"/>
                </a:solidFill>
                <a:effectLst>
                  <a:glow rad="101600">
                    <a:schemeClr val="accent2">
                      <a:satMod val="175000"/>
                      <a:alpha val="40000"/>
                    </a:schemeClr>
                  </a:glow>
                </a:effectLst>
                <a:latin typeface="Times New Roman" pitchFamily="18" charset="0"/>
                <a:cs typeface="Times New Roman" pitchFamily="18" charset="0"/>
              </a:rPr>
              <a:t>ТАҚДИМОТ</a:t>
            </a:r>
            <a:endParaRPr lang="en-US" sz="5400" b="1" dirty="0" smtClean="0">
              <a:ln w="28575" cmpd="sng">
                <a:solidFill>
                  <a:srgbClr val="6600CC"/>
                </a:solidFill>
                <a:prstDash val="solid"/>
              </a:ln>
              <a:solidFill>
                <a:srgbClr val="00B050"/>
              </a:solidFill>
              <a:effectLst>
                <a:glow rad="101600">
                  <a:schemeClr val="accent2">
                    <a:satMod val="175000"/>
                    <a:alpha val="40000"/>
                  </a:schemeClr>
                </a:glow>
              </a:effectLst>
              <a:latin typeface="Times New Roman" pitchFamily="18" charset="0"/>
              <a:cs typeface="Times New Roman" pitchFamily="18" charset="0"/>
            </a:endParaRPr>
          </a:p>
          <a:p>
            <a:pPr algn="ctr"/>
            <a:endParaRPr lang="uz-Cyrl-UZ" sz="5400" b="1" dirty="0" smtClean="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endParaRPr>
          </a:p>
          <a:p>
            <a:pPr algn="r"/>
            <a:r>
              <a:rPr lang="uz-Cyrl-UZ" sz="2800" b="1" dirty="0" smtClean="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rPr>
              <a:t> </a:t>
            </a:r>
            <a:r>
              <a:rPr lang="uz-Cyrl-UZ" sz="2800" b="1" smtClean="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rPr>
              <a:t>(45) </a:t>
            </a:r>
            <a:r>
              <a:rPr lang="en-US" sz="2800" b="1" dirty="0" smtClean="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rPr>
              <a:t>2014/0</a:t>
            </a:r>
            <a:r>
              <a:rPr lang="ru-RU" sz="2800" b="1" dirty="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rPr>
              <a:t>6</a:t>
            </a:r>
            <a:endParaRPr lang="ru-RU" sz="8800" b="1" dirty="0">
              <a:ln w="28575" cmpd="sng">
                <a:noFill/>
                <a:prstDash val="solid"/>
              </a:ln>
              <a:solidFill>
                <a:sysClr val="windowText" lastClr="000000"/>
              </a:solidFill>
              <a:effectLst>
                <a:glow rad="101600">
                  <a:schemeClr val="accent2">
                    <a:satMod val="175000"/>
                    <a:alpha val="40000"/>
                  </a:schemeClr>
                </a:glow>
              </a:effectLst>
              <a:latin typeface="Times New Roman" pitchFamily="18" charset="0"/>
              <a:cs typeface="Times New Roman" pitchFamily="18" charset="0"/>
            </a:endParaRPr>
          </a:p>
        </p:txBody>
      </p:sp>
      <p:sp>
        <p:nvSpPr>
          <p:cNvPr id="6" name="Прямоугольник 5"/>
          <p:cNvSpPr/>
          <p:nvPr/>
        </p:nvSpPr>
        <p:spPr>
          <a:xfrm>
            <a:off x="1680003" y="6388271"/>
            <a:ext cx="5652120" cy="461665"/>
          </a:xfrm>
          <a:prstGeom prst="rect">
            <a:avLst/>
          </a:prstGeom>
          <a:noFill/>
        </p:spPr>
        <p:txBody>
          <a:bodyPr wrap="square">
            <a:spAutoFit/>
          </a:bodyPr>
          <a:lstStyle/>
          <a:p>
            <a:pPr algn="ctr"/>
            <a:r>
              <a:rPr lang="ru-RU" sz="2400" dirty="0" smtClean="0">
                <a:ln w="3175">
                  <a:solidFill>
                    <a:srgbClr val="002060"/>
                  </a:solidFill>
                </a:ln>
                <a:solidFill>
                  <a:sysClr val="windowText" lastClr="000000"/>
                </a:solidFill>
                <a:latin typeface="Times New Roman" pitchFamily="18" charset="0"/>
                <a:cs typeface="Times New Roman" pitchFamily="18" charset="0"/>
              </a:rPr>
              <a:t>Тошкент-2014</a:t>
            </a:r>
            <a:endParaRPr lang="ru-RU" sz="2400" dirty="0">
              <a:ln w="3175">
                <a:solidFill>
                  <a:srgbClr val="002060"/>
                </a:solidFill>
              </a:ln>
              <a:solidFill>
                <a:sysClr val="windowText" lastClr="000000"/>
              </a:solidFill>
              <a:latin typeface="Times New Roman" pitchFamily="18" charset="0"/>
              <a:cs typeface="Times New Roman" pitchFamily="18" charset="0"/>
            </a:endParaRPr>
          </a:p>
        </p:txBody>
      </p:sp>
      <p:sp>
        <p:nvSpPr>
          <p:cNvPr id="2" name="Прямоугольник 1"/>
          <p:cNvSpPr/>
          <p:nvPr/>
        </p:nvSpPr>
        <p:spPr>
          <a:xfrm>
            <a:off x="107504" y="1772816"/>
            <a:ext cx="3744416" cy="1384995"/>
          </a:xfrm>
          <a:prstGeom prst="rect">
            <a:avLst/>
          </a:prstGeom>
          <a:noFill/>
        </p:spPr>
        <p:txBody>
          <a:bodyPr wrap="square">
            <a:spAutoFit/>
          </a:bodyPr>
          <a:lstStyle/>
          <a:p>
            <a:pPr lvl="0" algn="ctr"/>
            <a:r>
              <a:rPr lang="uz-Cyrl-UZ" sz="2800" b="1" dirty="0">
                <a:solidFill>
                  <a:srgbClr val="0000CC"/>
                </a:solidFill>
                <a:latin typeface="Times New Roman" pitchFamily="18" charset="0"/>
                <a:cs typeface="Times New Roman" pitchFamily="18" charset="0"/>
              </a:rPr>
              <a:t>МИЛЛИЙ ҒОЯ ВА МАФКУРА ИЛМИЙ-АМАЛИЙ МАРКАЗИ</a:t>
            </a:r>
            <a:endParaRPr lang="ru-RU" sz="2800" b="1" dirty="0">
              <a:solidFill>
                <a:srgbClr val="0000CC"/>
              </a:solidFill>
              <a:latin typeface="Times New Roman" pitchFamily="18" charset="0"/>
              <a:cs typeface="Times New Roman" pitchFamily="18" charset="0"/>
            </a:endParaRPr>
          </a:p>
        </p:txBody>
      </p:sp>
      <p:sp>
        <p:nvSpPr>
          <p:cNvPr id="7" name="Прямоугольник 6"/>
          <p:cNvSpPr/>
          <p:nvPr/>
        </p:nvSpPr>
        <p:spPr>
          <a:xfrm>
            <a:off x="4788024" y="1755030"/>
            <a:ext cx="4032448" cy="1384995"/>
          </a:xfrm>
          <a:prstGeom prst="rect">
            <a:avLst/>
          </a:prstGeom>
          <a:noFill/>
        </p:spPr>
        <p:txBody>
          <a:bodyPr wrap="square">
            <a:spAutoFit/>
          </a:bodyPr>
          <a:lstStyle/>
          <a:p>
            <a:pPr lvl="0" algn="ctr"/>
            <a:r>
              <a:rPr lang="uz-Cyrl-UZ" sz="2800" b="1" dirty="0" smtClean="0">
                <a:solidFill>
                  <a:srgbClr val="0000CC"/>
                </a:solidFill>
                <a:latin typeface="Times New Roman" pitchFamily="18" charset="0"/>
                <a:cs typeface="Times New Roman" pitchFamily="18" charset="0"/>
              </a:rPr>
              <a:t>РЕСПУБЛИКА МАЪНАВИЯТ ТАРҒИБОТ МАРКАЗИ</a:t>
            </a:r>
            <a:endParaRPr lang="ru-RU"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37862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6" name="Rectangle 4"/>
          <p:cNvSpPr>
            <a:spLocks noChangeArrowheads="1"/>
          </p:cNvSpPr>
          <p:nvPr/>
        </p:nvSpPr>
        <p:spPr bwMode="auto">
          <a:xfrm>
            <a:off x="1691680" y="734790"/>
            <a:ext cx="7344816" cy="830997"/>
          </a:xfrm>
          <a:prstGeom prst="rect">
            <a:avLst/>
          </a:prstGeom>
          <a:noFill/>
          <a:ln w="9525">
            <a:noFill/>
            <a:miter lim="800000"/>
            <a:headEnd/>
            <a:tailEnd/>
          </a:ln>
        </p:spPr>
        <p:txBody>
          <a:bodyPr wrap="square">
            <a:spAutoFit/>
          </a:bodyPr>
          <a:lstStyle/>
          <a:p>
            <a:pPr algn="ctr"/>
            <a:r>
              <a:rPr lang="uz-Cyrl-UZ" sz="4800" b="1" dirty="0">
                <a:solidFill>
                  <a:srgbClr val="660066"/>
                </a:solidFill>
                <a:latin typeface="Times New Roman" pitchFamily="18" charset="0"/>
                <a:cs typeface="Times New Roman" pitchFamily="18" charset="0"/>
              </a:rPr>
              <a:t>ХАЛҚ ОҒЗАКИ ИЖОДИ</a:t>
            </a:r>
          </a:p>
        </p:txBody>
      </p:sp>
      <p:sp>
        <p:nvSpPr>
          <p:cNvPr id="10247" name="AutoShape 2"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0248" name="AutoShape 4"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p>
        </p:txBody>
      </p:sp>
      <p:sp>
        <p:nvSpPr>
          <p:cNvPr id="10249" name="AutoShape 6"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ru-RU"/>
          </a:p>
        </p:txBody>
      </p:sp>
      <p:pic>
        <p:nvPicPr>
          <p:cNvPr id="9225" name="Picture 10" descr="Изображение ALPOMISH / АЛПОМИШ (Узбек халк достони)"/>
          <p:cNvPicPr>
            <a:picLocks noChangeAspect="1" noChangeArrowheads="1"/>
          </p:cNvPicPr>
          <p:nvPr/>
        </p:nvPicPr>
        <p:blipFill>
          <a:blip r:embed="rId2"/>
          <a:srcRect/>
          <a:stretch>
            <a:fillRect/>
          </a:stretch>
        </p:blipFill>
        <p:spPr bwMode="auto">
          <a:xfrm>
            <a:off x="1691680" y="1677075"/>
            <a:ext cx="1554269" cy="2327989"/>
          </a:xfrm>
          <a:prstGeom prst="rect">
            <a:avLst/>
          </a:prstGeom>
          <a:ln>
            <a:noFill/>
          </a:ln>
          <a:effectLst>
            <a:softEdge rad="112500"/>
          </a:effectLst>
          <a:extLst/>
        </p:spPr>
      </p:pic>
      <p:pic>
        <p:nvPicPr>
          <p:cNvPr id="1026" name="Picture 2" descr="https://encrypted-tbn2.gstatic.com/images?q=tbn:ANd9GcQgwFZBraonwnG5QD-0SOohWoLfCDMMTgS2qH9j3QfhHKOeBfy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894" y="1677074"/>
            <a:ext cx="1612347" cy="2327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77ASs4j9DDHo87BpKiZrfpACrGO5GVEawbMM0WihECgjd_5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189" y="1661003"/>
            <a:ext cx="2326412" cy="2326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b-cLKS4WOtRiABk6OF5rciTDDMSnjIE9FQDx3U___8CGMvFu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274" y="4026790"/>
            <a:ext cx="3384222" cy="2252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MTEBUUEhMWFhUXFhoZGRgYGB4aIRgdIB0eGBwcGh4dHCggHBopHBwXIjEhJS0rLi4uHCAzODMsNygtLi0BCgoKDg0OGxAQGzYmICQsLCwvLC8vLCwsLSwsLCwsLCwsLCwsLCwsLCwsLCwsLCwsLCwsLCwsLCwsLCwsLCwsLP/AABEIAKAAaAMBEQACEQEDEQH/xAAbAAACAgMBAAAAAAAAAAAAAAAEBQIDAQYHAP/EADsQAAIBAgQDBQYFAwMFAQAAAAECEQADBBIhMQVBURMiYXGBBjJCkaHRFCMzscFSgvAVYuFTcpKi8Rb/xAAaAQACAwEBAAAAAAAAAAAAAAACAwABBAUG/8QANBEAAgEDAwEHAAkFAQEAAAAAAQIAAxEhBBIxQRMiMlFhcZEFFCNSgaGx4fAzQsHR8UQk/9oADAMBAAIRAxEAPwCv2Xt52RWkgsZ13GprC4BrWM9HpTt0m4c/vOkX8BbUJI0YwfADnG9ax5CcptQwMraxbCrKDMVzEA5oP9PryNEL3gGsT0iP2rs2jYYoIZYYEaETHMeY+tPoswaWpD8jy/WaY19/6j8644vaejsL8T16807mpSJ2mXVRdwxItdbLvUud8hRezGBMds0/8VA5K8yGim8YHxPG8ZH2qgzbeZDRp7gNo+JB8Q2bf6UaMdvMB6KbvCPiWWcQ2uv0qndgBYy6enpEm6j4nnxLSNaiO1jmA+npbh3R8Sa32neg7V/OEdLQ+4PiFeylwK1skwMx1+dOJtXvMmnB+p2nV8Rdm13CMw20n+Rp61qAN5xmQ3mMVcbu9me6N1LEbGRBg+tWB5yuzbyir24up+FcyJiAfMjQeNFRuDHUlIOfSc8tWbJy/mAGJPn4eH81zDe2J3gX3cSFyxbzLF0QZnbT61KQbYZKjPfiWfhLZX9ZRrzG/wBdpNV3t3EhdrDuyq7hEzqO1TWZMbRsd+dVZtpxGl23eEzI4epYRdQ/x56+H1qWbacSjVO69oPjcLkI76tPIbjQGTTaYJTiBvu15Xa2NA44EfS4JmXXUVE6iVVxYmTy6jzoekhMlwn9NfX96ZX8czfR/wDQWMBinAgO2g6mi7RwBYy6ahnckQfE8QvLEXXGh+I8q2adiwyZzNThsQLDcQuXMTZ7W4zBbikSZjvAnSukQBSYgdJymYlhedgNlSf01P8AaPtXnSq+U2b285H8LbO9tP8AxH2qxTW3Ere3N4N+Dtdofy00A+Abn0qjTTyhdq/3jA8Xg7JfS2ukgwo/aN9aWwRMWxDDVDncfmRFrCgTcS0JPNR5QNKtFRukpq1SmcsfmFNwTD79hbP9oo9gAt/mTt6n3jPHgeH/AOgnyqGmpljU1RwxlbcCw/8A0E+VQU1Hn8yHVVT/AHTH/wCbw5P6YGtX2fkT8y/rlb705xwr9NfX96ut/UM62hH2C+0vjYtIWTqOogx+1NpFQPW0z1wTVsJDGgZRHLr5mn0TMuoQq1jA+C2s2MsL1uqPrXVB+yb2nKbDTqP+uWrSWxdYqSI1BgkaGDsTXEp0mbC9I9iBzKMRjcPfns7hR+u0+fKl1dMwzG0a4BzkQHh+OJzKzag6EHp/BrJ2jKdrTTUogjesCvXLnalczIC4J170bFoI8Nq0b7DHzb8pgO4tYef8MKw+LGRmLGSTD7hgNo5eEUD2JO6NpqXwMzOG4pfv3MtogKvvHkPPxqu1bCqJsaglNdzzY8K6gAdqHPUsK0Krgd6YCwJwJdc2qjIJfZ2q1gmcd4d+kvl/NLq+Mz0eiH2C+0INkq3eOhXMB0+xpiOCmIhBurk/EhidiNNgfrt+9Po4mBq3and5YlXs9pj8OTyuqa6d/sW9jOdUHem83eKjsmt3LLMmdgS401M7RpXBavtbu8/E6NLSF+GHtNTxHDgGL4d8oHwsTp5N962UvpQHFZfx/wBwKv0ey5EOwQbsfzkdWQiAB3obWQdiDr5RSNXSpmzKeesmnrOgK2jnEsJGZRcOimIBUdSQJ23Hgay2wC0Lbkm0FxWCRgqq8ZichA7ojUyeVUEP7esKk4pWAE1q7irrSiWyqAmGJKqeUid9txXap0tPp03MefmYX7bUMTG3B+H2VbNiLly439IML9D3vWs9X6QVhZBYe0YNA4yczeLOJtun5bAgaQOXgazMbjEmwqci0KtPoTUSC05Dgv0V8qB81CPWeg0526YH0krFwlpGpOkddNqeVAUKJkp2uW6yb3JzSI7p06RRIAtoqooAxI8FuhMZZYgnK8wNzodq6IN6bD0nMrDvCbRi/ahg7/llVfXVdJiCSSPKkJpUY2vB3MMiKcJju1ugCy2+pHIcwM0Cl19FTQbgczQmprEbTxG2IvAE4ftnDglixMHWCCvVfDashp1UXtAoI6+VoSlD3WNvKLBjXAfOYbdmHxDXvjz10qqiBiHo/wB2LeR8o9GKArV5X8xLOF8VuJGYhbQackCQOrk/PKKJ1RPs1G5up/1KKsR2lU7R0EN4ziQmHNxpuoWlDlMInp8O28Va6c1qhQ4MR25pDcsVcM49g/jSfMxHpJ0rQ30Swze8UfpN26zd+GXcPdTPYy+MaEedZX0/Yni0IVjU5N4cD3aFZZnKME4FtCdQAD/NC4LOQJ3aZ26Ue0t4ZxEWyzBZDHTqNZGU8jtNPPIB6TCuUuOfKRuAgEkTzNHcMZpZXppe0jwPEhcXadvhYkx5GtjC1Jpxz3qgm343E3794EIVHZtAPQEGfrXBap2g7v5TaqUaRAY3i61ifzhaud/P3cpPNtNNTrE1roaNwCeIrUamk1gohHG1DCVBuIjdnlCGUyiZnfrqKumGB7tTaR+fpBDpt2sl/bkRLcu93TvQe631hvEbzTeSTfaf7h/kfpDIKiw7w6Hy9DPcHwKXrkPmePiK/lqRJMjny86JmqUltSsvv4j/AKiCELXfvHz6D2mwY7GWlLQczX7WgB7kTGgPKlKlVgXHSQPSDgMbCKcPgrad+5hkIOmq6H7GkjW10NtxmxtLQq5S02rhOCwp/NsIEYCDlJEeBAMEU5tS9RcmYTQ7NrEZjX4PlSUMszleCICLmEjLt5io19+POdv/AM4HoILmMjTYAaeGnzrQQp6zGm5TxL7eJj3gdNvP+aA07+EzR2x22cS7g11fxltiYXNJJ8jrWyx7IicpwO0uJtHtFxlmJdFnuELI+Ce9cPRSQIHPSl0Nl9zHA/WZ2B4i48GGHuI9xi97Ro5Kx2A5kjrWfUa59m1MXzf0m3R6QOSx4E2Jrd0Ycvec29oygFvU8yazU9xBPT2g6h6SnuRZ+MsOtx+6Ek9qrAZmEd3JG1GqknH4Hy9hFNXAGcWjLBv2iv2J1VVGQgac5BG8jSqAsO6P9wlqhm70QcW4d+KZQG7K5bJCaHKJ3Eeca0ej15ovtIup6fvG6jSKU3DmM/ZnH3bd/wDC4pMrsDEmQ0c1MQa6OoSnVTtFzOchZG2mbL/pyIxdBlJEGNj0061zBT2+Gau1LCxzMk935VaGQzlOFEgDyFWwz8zuobUr+QH6T2NMISNDpTaSq1SxmfUXp0Aw5i9cY/OD6V0DoqXS4nOX6QrdYdhLY7W2DpIk6bb8ufKsjC6PniEh7SouJtz4tyLYDA5GBuOROYiSq6bqokx1rGWwb8zPUBWOuHJafEvdZgS2qA6QoABJ9aA0973PH6/8jO3+zFNfW8B4/euYo9nZQ5AdyCMx+1E9ZB3Rn2mbaSRNZxNkW3Nsgk51mecBgZ9TUzyfI/4i2NgR1vGXCXfB3lNwMEcaydADrp5aVauGzCClDmPOKXUuXWRARdQBwdIcdRS61EHvDma6GosxQ8THGeJoL6hlFzJDqBoyv4NsQQda0Byo8r8/8ma/esMwi/xcOXTKQQF1OxBmSPKDQFxa4jE5tLsA5ZSDsNKCne5vGNYYnNOHnn0E08jvCdd2tSksdblPLWiof1BD1o/+cAxXZsywXmYj1rqu4AuZ59BzD1MsCc2bTICdgNCDOsc65PeCkDjrNtOmXqDZzNzsuPwvuzBGXLp3jop8TWcDundxD1ybTe0qxOIc3mLXCLgKr3E98awB9zVE+gGPicthY3uY5wHEReZD2hLFvdBjLILR4gaSaI35vaNutsZg/EOEo+PtkjQozHxiAR9RUqC42+cvsgRv8oRxS66udVKhfdbnrsDyPKYqEX7toaLfraa3jMdn7ZtcuUALKqFk+4uk5fKiAsRb9P4JlcX3Dm0dcFtgIXI7yiMg17OCZUT86AgAbj+/4x9IesH9o7LMqjTVS0HlEfc1AchoVS1jH3ArA7OCsa9Z15mjpAGLYkTm3CMLn+IA/wBJ1LDnA50dW4NxOw2oRE2sIzuYBcp7lxwJB2UDX1PSq7W1iJhfVO42niQwC9lcW5kQIGj3SZPvAZjtoDrUaq7mxme8VPh8l1l3gmD1HI/KK01HDUcTqaNLuD6TYuFWhcQq06gZIO3WennWDcbS9chODCsZgjae2kkKwAlZgFTmHUknWTQ8DJzOWUsw29ZPg4d7ykZbZX31UiW10iPhiKsAA3UftKcHfnHpH+LuKmJskmCwuKD1PdIH0ppGbxgP2Z/CI/aa5mvdm5XJ2ZIynvdQGHMSNvGrNxxj16TM+TY8RccKrBMtvKbrJmtn4UWZMbxMHxoLixYG4GB7+8HZuNgtr9PaGYfGXbS3HZRJYBQimLh2BWD3SANfSrDKOOB5/wAzDDOtywzeQaw99ULuD32BIG2wCa+TfMVHY9BCQFhk4mzcKbKCP90VdDrDqCc0wDhmgqI6TAAG+v8ANSqCDzOyVHZHdx/mOMPiywBdWKkwjL76jnJPvjboaLYRi+ZzHoHbuEF4kugbusiNHaIJ8xc5g/falE9Im3WC3DORt5BWfFdPqIpgbuETsfRZ3H2jz2dxQV6EWmnXUribXjOHWrq/0k/Euh+dUVHIP89p54joYj4dgriYpZJUsDMCcyrES3U8/SlgkG0mzF4w4xdjE4YEfE+v9v77U2oQcGOoi6N/OsXe1Bi7bMlB8TaQR57gjx01qiovxczO1wbg4Es4Vw24W7TJ2bKMvfOcMp2KkEEH70IPQZ98f9lC5O44/PEd28JEyxM+n7VYQnmMvK0wiW1YKIBYn1P+CoRg3kXHExYOValEwmE5rgbKkPnMAKT68qY7MHG3mdStYUrHrGGCvGF8oE66eHSmMq7zBqEjTEjpD2sjKWSQU0HUk6EdCNt+goH73iHMyIoe14rvvoVKBSpEEHQnY6R3eXUaVnsR1xOpoaDUqvoR+krsYjKZmjUzpV1G3Mf4f2oVV1n6a/M1YI85w6mmze883tMpe24julpl1EgiI+cfKg3WPX4gjTrtIJGZjF8ZN65auBQBaYtl7RTmkAaHlUeqOM/EiUVRWXcM4hl7jCtctubTQquCAVJM5Y5wRoaovTbn9IrsLAjcOkZrx+2N0ur52zH0mmLVpnhhEHTv5S+3xS285GDRv1HmNxTCRzF9mV5mWuSKUTcYlgWMqvGF9CfpUTAhdZyxG3Hl+9bFHBm52yQfT84zwWIyjYHXn/nrS2XdGMoA5jnAP3X8Bv8AKP5onAwInhswbidgwAOUkabzvPjWZl6ztaZgCSesTXdqBeZqrC6ym4Swg7eVXvtxMDUC4sZXoFAbVBOmm/8ANGrEmZ6mnCjzEnYwqaZxLxodNPDaKIueBM/1QWzJ4a2okIFAK5XzAHXw2g1C9ucmKOmvxMW7j4Wci9sGQAZ2YwSeUGKIMtXxdJmq6dqXh6zceCcPW0gLnNdOrMeRPJdTCis7WORIEYcx5b2gVYGIJGZHHGE/tb9qscSL4pzO5bEWyNSS/wBI+9PRsn2mx81AI/tNaXDns4JYKHzb5t9PCJ1o1GZMk5/D95nBn6xVuDfEcmweKMsgZYP/AMpZUxy1ADcTXeJYYqT/AJ/gpJUgzpU6odbXi1zpSoR4ld3Y0dPxCIrKNpvPdqfpRiLZT08pXdMAAE+PjR07EmZatMqBDeHuxZC50TVfE9TQVLXNpKVFmsWjq3xAydaAjAkNKMsNxOKERL0IXi+Ig24/2N+1MMzCjY3mgGwwdmmAFDH/ALSYrSCClvwkJtUJvC8Ce8CdeXpQA24mlM2Zo/sICQo3Pyq+0IFzDqoOkLUZSR050xXDZmTaRM38EbqmFJgax+1EdpkDskV46x2H4eFW6IzIxSJkxlYZu+Q3X+ajUaYA3flDp1alQNY284k4nhwruqtnAJ7wWAddSBrpSHQJVHA9JvpVS9DIksJgVdcz3VtLsCQWJjeAvIaamgp03bwjr1xLr6jYQoW5t0geMADQGzAbGInxjlTEpmmSCc+kjVDUAJFpKy0DflSKniM1UfCJZavHX0q24EWoyYTaxWlA3Mm24lwxkr6Gj6zMy92Lb1wudY0GXbYfzTk2peYmQk4lmEVqPckJKb2jnBX2XlvrQsiPJd0xaNe2zQT0olTaIlmvGVjHIoAgjbNBnNy1miAgEH3geNxCrbYLBzNms94FkY91pA1AjXWNQK0IoI7wwIC3Zrg+8A4bhcl62FfuC4HK5gsHbMZ95QOXnSKdySSOTza/4TXqShT1taQxLt2dk4dwWS9czlYUGXBRyCf0yubqBJo6lkW20c8cxaBSzGp90W+IVeAk3cCiMEv3C65sukjISJE2yM2nKavsqdM5H5XiizNZap6C3885VgbQexaAKq5u3zb2yZu6UUzyPeyzpVGjTNztkdiHv6C81W47F3Le8SSdI156cqx1iC2Bb0nZ0wATHEhYOlLqDvR1LKz1ttPSp/dFMO4faE2hofOiqcwaXEIweHz3AgYKSDBI0nkD0nrR0U34MXqXFMbgIxtWiELTsdiIJlsk79ad9VOczOdULgWjG2ggmZyqrExyJYTHhlJouwqDrFGsvNpDD3g6kqNisjY66T5DnV9m/Qy3KLYESJtd8hVWc4QkmNZZZ22lT9KLbV4gb6fPnmDXlZ4UqkligDD4gucrqN4jw1oUSopMd2tPbBMV3kVmylTIGm0KHPLTQiqC1hx1jTUpXtbiCYngrliFAlSFMttJCjl1YVKfbIuLyqmppNzI2+C3CBAUzAkGZ7/ZxtybegLagYzDFfTWyP5a8XlSCwO4JB9NKXV3Fhu5mmgVKErxMWNqCr4odHwySHT0oR4oD+A+xhSHQ+f3omGYtDZZVcvEbEiRB8adp22kwK4DAXh1nFYhvce4eveO5M66+BPzo/rbX4EU2npCxMzaxF8QVL8ogHlMfKT8zSvrzeQjjpKRggxF5Zy5hrOgI/wU5dSFyoxFvRU4Y8S25xW+DIZuu3Qkjl1J+dUurvyBI+jpiQucRvZRqdhy6AqDMaHKYnpFT62p6S/qiAcyD4+4RlJ01MZRpmhTGmmgA9Kr62v3fzh/U05Blyceui4C5zAMGIgDN3g5ExpqopqapWti34xNTQqL7ZX/AKvcElWgEgxA0hu0H/tr41TapVawGPeWNCCgLHP8ECNwtmY7nU+Z1NZajbnvNVJdlO0zY29f4oKvih0eJ5Tp6VB44FX+mfYwvLCmjPiiQe7Kr67UdLkyqh4klvOvukiQJpawm2kZhlviF4AAO2g0pVzG9lTOSJQ3Fbw2Y7nkPtTxxxEmml55uJ31gBzA8OuvSgXPSMeml5F+J3oHePy/48atOSLSNTTaJJ+JXS2adcoG3n95oMeUPskAtIXeMXtRp55aYqggYi2pIGMyeK3gg206rPKgVBu4hPTQLAmk5iRqdfnVjkRgsFImMODrUqdJVIjMmBC+lRfGIusfsT7G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4" name="Picture 10" descr="http://turonlib.uz/images/pic_news/n19_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7030" y="1661003"/>
            <a:ext cx="1728192" cy="2326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AutoShape 12" descr="data:image/jpeg;base64,/9j/4AAQSkZJRgABAQAAAQABAAD/2wBDAAkGBwgHBgkIBwgKCgkLDRYPDQwMDRsUFRAWIB0iIiAdHx8kKDQsJCYxJx8fLT0tMTU3Ojo6Iys/RD84QzQ5Ojf/2wBDAQoKCg0MDRoPDxo3JR8lNzc3Nzc3Nzc3Nzc3Nzc3Nzc3Nzc3Nzc3Nzc3Nzc3Nzc3Nzc3Nzc3Nzc3Nzc3Nzc3Nzf/wAARCAEQALkDASIAAhEBAxEB/8QAGwAAAgMBAQEAAAAAAAAAAAAABAUCAwYBAAf/xAA/EAACAQMDAgQEBAQEBQMFAAABAgMABBEFEiETMQYiQVEUMmFxFSOBkUJSobEkM2LBQ1NUcpIHFiZEVWN04f/EABkBAAMBAQEAAAAAAAAAAAAAAAIDBAEABf/EACYRAAIDAAICAwACAwEBAAAAAAABAgMREiEEMRMiQRRRIzJhJHH/2gAMAwEAAhEDEQA/ANjqOr3kN9cAXUyxo21RupZrGvahYRqsd/KZZB/Ec4FB+LruKC9niycmXuO1J72K9u7kXQt5DCqYDYNeRO2bPdooqcdaK4/FviOKXc9/K6s2AK1nhzxFquofEFpmJhXs3rQFo8ElzbW8FspAXLlx2NGXd4lluj01oghIMh9cnuKJWSwGcKm8SGlnq8l3KTFfSpP2Mch8tX/H3YdVkmmEp42g0rl06a92zRth8fL2FNmgkit0ZzELg8bmPFKlObFuuC/DjardW2wSXDmZywCseABSSDW9RnuLvffyoQvkAPGc0bLpMnUunLiUOgKYPIb1pFpvVSxlM3kkVzlW7mu+SaHU0Vy6Y2fVby5suu+qSxCM4JibGfvRunare3EKyC6l6YVtpZvnNYvSpHS5CopKsTujbsfrWxW0iMcfTUhVB8nsTW/NMzyPGrh6QZ+J3nSX/EPvI5HtRfxU0Ft1bm8kHHbPNLIBFHdRRNMBK/yxHvRN10HJ+MMrKOMKOB96ZVNv9IZVoFi1a/mi/Lmm3M3GT2FM7S9mxuM0r+hBPrS65h03YsttdKsnom7k1VBP0bmaKN49iorHceQTWWykjY1xYdfX17HNhZpACc4zQv4jff8AUzf+Vd1CUSPbvtBWROMe9UInHtj0psbJ8R8KoNeggahff9TN+9SN7ehSfi5uP9VDhPXIqm7bZbnHdsgfpXTtmkGqIN+gOfXNRE+1bycKD/NVCazqxbAv5zg/zUAgMg8w8z8iroQVt55BGWIGBj1+1STumVrxa89DSbUNXXDJqbbSOx70Dc6zqC4Bvb9m/wDxuBQ1rd5gjEuA5JGSfavSIqMbiR2CAZwKmfkT0F+LX/Qcmv6lMqFbi6UEhT5hRX4hff8A3C7/APOkG6YC5EUp2dMuhx2pJ8Zf/wDUf1olfP8AsD+LD+hzfKLnxPcx3Hm3z7Qp+laF5pRqJtotqwxrlkIpX4rMNtrUs0I/OWTP61o9iGyExiBmuFyx+tUuXYTlxhF57FqXDXd8JbaFIoVGHfHfFLS63Wotb2KBgW3Sk+lMUWe1smjCAqz5b7VPTZ7J3njtolikCktJ3z9KzmzOv1BSXEbStbW8rdNF/MkH8Jrg1WOdxaQxvIB/xDnvQFukcGmM3UEa3DYZ8fw1aGHTSPT/ADY+uCaFzZqgmW6Td30QuzLiRUIwo70Tc28V/Z/ERJ05UYllI+lLobme2uCs0DICMsVPc+lNNMuw93tx+XLHnaf5/UUyM012LnHg9Qj0uyliujPLJHtY5A44p3NNArgl2P0WgZbHMDGI/mKTuAHFI77U2sL6NOmSoGWGc/0piimLss1dmt6aTTreSQqHUBY33dhRKQwyzyWc4KSMdyyFuGpbY38NzbjqDYSAQPpVniN44bW3uIZG3R8I2c/vQ1amIk99At5ZJa3nQnURsBmJx2J9KrEcpvpINu/qKu5x/aiZLmTU7WGW7VE6JDxsRyxH+1FaXJGLSRn8p3l2Y9/eutkauogHiS5Nl8FboMGPzE1fbydaLqA9xS/WWj1FGniySnmznuPaoaFcll6MuAV7Cnw1xG1x6GyEAeY0ua4FzK6Z8qEkVbqc4hiKqfORihre0b4dZQ3J71PbYU1RW9i9UMrbFO1ydq1Y90Az21t3t1yTj5verYFJu5HA5j7feh5AkQYSbYwzbifVvpn2qSUmyr36K7mCF03o+ETa+B7nvQ/S+MRpGMhhEhXAJ7VOKU3D3K7ANyjb9hSyCSfYI4pZME5ABpeBKIztDtsbmM8lYyuaS9I+xpzK66dDHC+C0p3TZ5OPpXPiNK/lk/et1GNIu8VeXxLcZ+XfWyZTIlsMHp9L096z+uaJJda7cOG2xtKeo59KfoobR+jC3VEAwGB7iq3FnnuW1wB7oL8HPBApZwOaC0WwtrCBppI2LyDLO3agriTFgRah1Jk/MyeaOmlX8HtpJlZ8OVAX/esXsa+kXNf6ZdSLahAscRzkjjFV6np1tbvayxu6h2/gqNu8nQaNemHPIBUdq7dSzLLa29vKiSZxKo82BRfVg4/wOlFtFMIppx02AJDd6lZWaJdSXUbgw7d0f0+tAmK3t9QfY1ur7P8AMkl82T9DU5NaWz0lpX2zPnpgQ8r+9C+vQtplml6hCJZYpW6TMxqnVtNtYrr4mPTuvKVyJU+ak86W2qQDbIBMOchsOv2HqPrRWlalqFtItpdQtcQjgSxcso+ooG5fgmwR3MsMUju95qEIbAljlC/p/Wnr3J/BwtskjTA7is2Mu1Ojc2EzLma2Zwfl4LfqKUa3+DWUiSSZ+IkfKkuQAaKF8vWC0kLdA1C4vNRMV1GY0i5Zm4VaL1fVYXMsOmyqVk4kf049qReJ722ubPrC7kiZyABEnB9O4rHLNJbjckrA7vKRzn7inxevWavqz6Pp9ubiyMc0h2g7gV9fpVCg2N/5SdoPrSHw5ql3cXSxbWkVeWOMelXfFwyXDr1vMp+QnkV3Nt4iuFKf20fX1yJ5tx7Yom1lZbTcDlQazzebDcgH600lGzTooIQeo7Z/SjtoSXs13Y8RN5G+AuJlJG5tp96SRLJNhIg5Ps9OI52gf4W3AO0b3J5GaBa7uZJ3t41HmPcDtXnzhjLarFgRplpJFdLJMDEu1gVb6irQbXTELCMOYx7VRFts5IzdMzzZHGajqGoXCXE2woUY5CECl4a5PdAYWbUdU6k2dhPA+lPPw2x9h+9eilb4OOYoolk4wBXN8vt/SnRq1aIlZ2aDxUJJ76SyhbYsjEkjvmh7a5i06SxtUnKyAYdO+4596ldOwv8AUbib0mKx5qu3sYoIxdXh3S91+hq2bIqocopMM2Wd8ZZLdgMtiRSNuDRMNrHBafDkbsNuBI4ANZZ5psXZnDKp8w2+hHajZry6Ph62mjkYned4BqefaHSi+kF6304rWYopVymRIKVaOim0eY7nu5DwzNjAquy1ae5vYorpVMPysGpn0rW4eXDKhRTjbxtoYobjihZ8C2p6tsLr5AM4GCaL1RbSwu47PaFULvYAeUn6ipaILe0mku3ukuSqkmRQQE+hzWX8Q3095JNKquTKTtKe1Mzrr2DZNbv4F3dhBfy/E6dcmCX/AEtkn7Y7CjLXVbqwRbT4YtK//FRu/wB6y2kWd1FMJEkkTqfwRnkj3NbW3ghsbISBTPK3zEfw/erKauS/6eXdNuX/AAoRdR6zzLDZ27fzGMMSaUa/peqajOk84SZUGcJ5M1pcRmMPJjJGQq9z9qitwsnkWF4z6JNyz/8AbinfHH1gvsx+qPpJs1tJhPBPGvlTB5NZiSFRkKSoxk85Jr6Tc2EOpLJFqBjjuQPygo/MH3PbFYPVLF9OuTHdo43N5XHZqx1RSNTYLaTXEVwnw8skZbACqeWozxVaR2l+JIZDHJLhiA2fQe1E+HLKefVUkSDqPEC2COMYpBdCRbh1uHJYE4Ge1SpfYdFvPYx0XU7htQt7WRzIkkirn71uH1Kya9mshOqzwjYgIxn071gfD8Bn1BViOJIAZQ3tii9DsxrHiGSS5l4WQysxPzHPArLNfQcZYzZdM28QiZhvbzO/+1WWgWGF5dmXBwPeh5m6kjM6CMyPkxN2jPvV9yl30EFvbOxThpRjac157T5YepGceJ6+spLm6jmi2hcDJLetQ1XTmlukMKjyqAx3Y5+1M7fThHbxTXIe4Y5yIDjaf1qM1iggMz3DxqTsJlOXUj7etN+NoF270ii5H5qhcgIOBjio9Zvaqp7eeG3eezvFukA535NKvxC+/wCTD+xp8JNLBbr5d6bLWYZJr94EPBuCT+1clR7m9Dk/4dRhcfxUy1GIDVrh0Hyeb9TxSjUHNtbx2kBySh3H2Gff0rbGKoepA+r3/TmFtDArgjlieDTKdFGgYt8KwAYg+/qKz+o6nHAqRQhZHC4aT/b/APtO9MaSOxtGIDLI7B9x4AI4pS7KbY8UmZ6W5sbk9S4ie3cnAdBxRFuy3uIQ11cAdh08D9xR97pWm6W7zX8jSEtmOMA4FKbjVJpjsgTZk8FG2/2rl7GQfOLNLe29uYYo77ESKo2oPX3BpO9zuums9HhjjhA/MkHJA+mahdnZpkVnMXkvGOQScnB9aJtNMeO2EVpkMBln/m+lX0xivtI8m+xt8UX6VBDDcPtXCkbtx/iq27m+Li/JjUqh83pih3ZkZbRiBK43n6AelEW8BlUrDwOzfWmvYvmhK+y4lMSk4LHdntn0FTf8hyJEEikdzximsNgqQLI3GDtqctgskjwuey5rPl16dxxYIirQjjmJvTHb9e9duoLS+tngaEM5GVc9xTG8tGCBQuVHrQDgRqSARJnapH1rnLQcMzp15LZPLZpbsLuIlg5GDInYCsLqW74uQSx7ZN3Kj0r6p4hsybWG6t3/AMXY8nA5kPY1lPF+lpNaRaxp6Fkfl+OxpVkc7HR9CXwhP0NXkZ14eF14+1K7ppba5lIco+7Kle45pn4QKNrsYY5GxmP0oTXIJ1u3uJYGSOSZum5GA6+mKHOzG8ZoNC8UpcvFaavF1HfCide/3xX0Sc2rlZ9Rk6Om2ajLudokJHA+9YXwDoFujQ6nqgwJW/w0ZHf6n6VtLnR7e6uY1126X4dDut7MnG85zuP2pEq059Gux5hGTUIfEcQksIBFHbk9J5CV3g/SiwjxWtv8QqZB5djxUbm3v5plEF7Bb2KgBYFgGfvuqcOntHKZppZZEHaPYSKKSS6Cgv3SE4WPfGVQAj5M4FBdOH/kQ/8AlVlza3Zlkm87ccAx0Li+/wCSf/Cgwes/s1vxltd308SFVmDkMG9ay3iO1vusVt4iVxyR6j2+1LNYmnXW51gLB+qdm3ua1I1A2enwjUiDcEYIHOPvXTlrGVw+Fpoy9ppfQUT3S5LHmPHetLPGTp9uEi6a5+U9h7VbLcOsaMVhcNyqj5sVCcPe2ypMkyMOVAHzfSgTwKy1zefhbGltqVpGjvFLcQtgkLx+tJ7ltJ0yaRkiMpPIAHb3FXq+pQ+W3s0i9Tj1+9L5559WvVgkhjiEZyxj559Kd48XvaEW2fDHplumxtdXfx867erhVVuSi/Snk00UCmKJuzHJHoKXqYVwVY7ydmw9waA8QTHTdOvHkO12HTXP81W/E5SRC39NEmkay134muS3MczdNCf4T9K38Qjs1hVdrYzk7hXyzwpB19ZjiVjhX6hxX0+Wz0SWH88o5GfMT61ZfVmRFQngxEEs0axAq4Y78oe1daCcTySgjIXALdv1oTSLCaym3WN0Jrdh8sx4UewozU7WW8gMMVw1rGfnMXqP1qJ1pSD5AM15Fbsge4jJJ84PIoS5MXxMBhGVkDkn0PHoKpJ0GwuTDHC01wBy/djV918P8TayxI0aOjDz+hxTJw6Ci++wRLc5RTyZB3pdDaiw1K70S9x8Jd8wk9lbHYf1rR2igohPdP6Uo16NtRhuXH+bFKOmw/hOKmjZzi6/0Y5I+aC2k0LxNNCyDqbWhwexDdjT+DRm1KW3n1aZzpVltWQBseYcYAqzV7OTXZdKvIBtu4mIuSPYHhjVrCfXNZhsbKMvp0D7ppTwsjjvQuLWIHkmM/DzHU/GF8Hi2WFpH04ImHlKjkEUk8d62JtWMdnE8t7jpqcZ6XsB963Oh2V1DJqtxfssEAlIt89hHgc/vQcmmWdsLrUbhY2l+cSe5HaglL4+zoRbZRoLXBs0sL/qCfpglgexqiW9v4JWi+LlUoe2T39qbPJb9KK9MuyRkB2n+I4pdMZroi5S3DA8E+596nc+T09OqCS7LY9YvCMCZjgc7ql+L3vuv7VGVI57MzQ9MOvzKO4pZuk9hTo5gE1HR6mnJBqd7f3Q8okJjzQ0UUmp3MN1Oo6BG58nHGcUw8V3C/ENa7tgLkkmhY51ltYIowAkqFx/pA4wann/AGFWm4Jv9K7qNIpgkMO/dkoTIRgCq4ZLeV2jaJ492A56pzj0xULzT7q9sXnhJEgYLGFOML61Gz0+4trFvxNcDcSOfNx9aVCzlLEE5RUcZZrE0lrF0nUySFf8MS5XqfQ1do1l0ejE58zcSP8A6ieKX6YGuZG1C8YvDGPyFfnaPcU+swqooc4Utz7g+hr01JpYjy5SdssA9R0+VbwiHtGQd3ufSs94+O+wto2jdnMmG5/ix3raakCvT3ZCE5JHrjt+9Y3xJMG1q0tGcEFeq6+2c+tV+LN2T/8Agqx5HAPwsptPEFsnT2q2N0nt9K3utaE+pvCIJ1VEYkqABmsRpMiW6dSV8SGTrKDzkDjFfSracyRxs4VQyArtHfIp/lTfNP8ADK4fjI6dZtawshbj0FEMhkhZF7HirADtGOT65NQjYKxGf0qGUnyGcRXJoNq14l2DkjhqV+LnWGSxjiON0o/bPNaWQkKoU8FuaxPi2SSXV42VC0VupJ+5p8JcpJHNYPNR1CGC0ZIRmTfz9qXC5WaGfaNrK4bH83FViIXNtBPGclowzL9aYyWkUNrbybQZdhDAepoZwhCLkvYOSwxOr295bysLZukl4drNnAQ+x+9aLRtNi02wt5rqZIhbFgVD8sxGBx6jOKsu7RdRt5LWTtKR+jDtS/Q9Kk1DUIra8kMjQP05RnGFXsf3paalFP8AQIsP1K6Nnp1toU77tQ1Rd8nnztJ9Pp2pH4f09JLSNdSuJWdCwdCT6HileuSX1/8A+oUzAFTYy4UhcYUf3rXXFqTLHd2sbGMjMi+oNR3d9HoePH9ZdIsWoTxRwgxwQDDZHcVdc3EsN5arbgdJD5VHrx61SdRt4FxGcsR5fIRg+x96c6Z0zbrPcIpldNwB9ftSowwfOWCtJ4beSWZoisb+h9ar/E7D/lil+s3sl3cbOn0o1baU9aE6EX1rW2h0a21oT40laXW5owSOQBRBQwRCJPM4AjA+/NB+Lz/8kkYjaFk5+tETShdS3Y3LxIv6DFL8npYgoR/wwHmn3aQW6xPGQR3+9J9SuX1nW4tPt3IjXmVs8ACvajdCCyknzgycIPY0LokTwQNMzZeQ+d/XNM8OhZzZ53lWY2kN441MrqoCxxHcE9Cfar7qJUlXpSbgwywHpQk0btbgKSXByCPRqot4Lu1bfKpCtwcnuD3NejUk4b+ksdj2xtmW/kjjbgZ5H0HasfJafinie8CN+SF6Rf1XBrY2UrxLNcsoaRYyFB4woHBr538fJZrNqNpOWuJbxg4/0mq/FgobIXe/RppPDsQszbW7lmUYjkPtWj8OyN8KlndODNbj3/aldzqEtvoSXXw/5gTPSFIvCGoXF1riSyuQ9yrEp/29hWTg5xf/AA5PJI+i3NyiEdYMq+pFVwXltuxBl8+9XLIkybJwA31FUx2kFmxkXzN3FSDyy6dI4Gndto9M1nmhNx1RjPVBya944uJl06N1kMKGVVCD1qOnSTx2QaYKXCkqCcEjFNUMWoXNg8SLbBIEzwMUSkzGSBWJKrIDk+1DaBLeSyNJqSxqkkxaMeyY4FMLuJGV5IOEAyAPalzlFLsZF9AFskjXTAZ/zdwP0zVfiVbjTrwX9l5Euvymx6MPU/emen86kVHooI/aqPED/Gw3Nv8A6f6j1FTKzZYgcSWlml6ebm3W7uEVb9k2SuB8/rmjzA9pEx3jBIIX3pP4f1RhpiQKC9yh2MfY+9OLm6j6SR3cywuR78munHvSmhtrEJr2+RmkWa0VSgyrAd81O4laSxs7gsVaIhio/loW5CXqzWLKY5kwyyn1HertKlW4sAJnyVcxFz/Eo7ClprStwbQLr0YTUGkX5ZlDLS3B96aaxg2Vo5GXQbc/TNKtxrmkUVy+ob4wMb67cxPjJOcivWnkeyZ1yGjIPH1qPjO2aO7uJFwpMxOT3rulzGaCOM5yvn3++PSlTjrwyuf/AJ0/6B7qE3GqwWrNmONWcjPr6U0sokhG+Q+QnAWlti/WuLi7xgtIFH2Hei2uVkcFUbKuVx9Ksqh9eJ4sv8k+THVu9tEvBznsT7e9DzTNeOgDEAHkfT2/WhsKmSGZt/8ABTHTIljYtOM7+K6tNTDmlJFOqqz2ckSPsLKBuB5+32rNRaNapBBZ/wAcMnVZv5j7VotYw1wzR4TyhVzSaNSHw8hLgYOe1G7LYy4JCZxTQ1Z4o0eeeeM2u35SwzwPasj4Lmx4gt5M5ikMxU+oANJdXu45demMH5hjQlh3GaeeHJE/E0uEiOxFARUGOT3r041uqpyl+ik+Uj6puhIGWXB7c1ZGY8HBUn2zWe+JhMgMy9JhwAe5q57m3gUyOQueeD3ryn0yxQbAv/ULz6JujG6WKRWA9BiltlqtrfvFbKXN0IVMgGcKMUbq97Hd2ktvtCxyKRkepxWIs/xfT9aRba0LeXa7Y7p6VdCHyQxE8k4s1rzCW4XYTtB8vPFFW1y7pJGw25Xbg0ntNQs72draBtk0R2vAfQ+9ETrNGY0UliTuL+7elebGicrMkbyeDi0fp3sDnjqAqc/TioXK4vDjvuOfrQKB0gtusxLAszffPFXzzN1Em/jwD+9FYlGSwHd6F9u/4dr8gDbY7kYzj1qvWfiJrgr0mkROQ4Oau1mIvatNGxE0B3oPc1DQr2TUJJIg5hCr5SPU+v8AWhulsdL/AA5qAXo8g1K0ltp2xcIvlkxgnvQkErtbPGQFlsnzgHh/Si7Zohfxyr5ZEDLIPckYFBxRKrTWEq9OaRtyN9c1NF/pfvsYa2m2yA/lkUfuKS7fqKaa5J/gwme8qn9hSWmadGPRoNeZLrWbmEQPNhj5iPL+9Lp2is7VGkkCyBTiJD9ao8UXkq6vdgk+WYgbTt/tQd4Z7+S3AG2BUweOc/emcfsSQk1XxHWlKggVpBlQeAvuaY3Sx9B4wjmX0EQyf1ofSbcRwRqxzwf6UytdxRgMLI5I3n2FP1b0Scc6A9NjYosTbhKDg5HNHTxFEDITgnAz6GhkElrejLb2k/M3VDUr4w2887YWGNS4z6kUxZa1gMtwx3jnUZZr+ysLOVhLG++bb/L3q+PXRqNhexi3dWt0/wAwDlvTikVg82om81mGFmmuCYox7AHFO9I0B9OsI/iJG3M26Qe/FXWyhCH/AEVCEpsbeAPC9ounfGXVsslzcHO9/mA9q0y2UBe4tBEyRrt2ELyDVOh30K2kSMjIyny49qNhcPdXMvm2Hbip5W2WQyXo7jwkCjSLfftuHdjjvVI0fE5DSK0GezHnFM2zuA+lcYqrHeeKncN9DvkaAl0m1LBl34DBsMODijLJUmeWWWPbuO3IHYDtXjJ5Q7thADge9Ko9VmhZio3Rs5GPbmnQbj6FtuXTMn41sFsfFlrq1uvTjUbZlj7uT64/WtO86pbi1VBlCCC315pd4i6OpH5trZ2/tzRlvH8TGrbtxYZB98cUEr3LqawOMMRUxaQPuXuwNdY+YSMfKvpTC+6YZY1XvGT+uKWDmONT7c1JKXsXZHPR05dgGXcH7/QUHpCpayzRMVCxtlSe5B5o0r04snOScAj2pLdrEl0hdnAwd3Pc0p/aI/xk9DeqkxJJI6svlx34NchZ5dYuJ5eekPy89wfrQ2lmNp2uSSIYD5Q3qT3qct0PipJU/wCI2w/T1rFHEekjurXA6dsrHk+Yj9aE+IT2NUatKWuY5AMbYzx+tAfGt/JWaPiujU+KraKTVbl1BZxOeB2H3oZnSGOFWbczrk7ewojXbhTql9BnZ+e3nPrSOdjHJAvZNp49+aol/sedWnw7NVpspkiGWHl7Cm0RVgWbsF4H1rN6M6NuAbn2p/CT0/P6Ct9MB40BNKGvdi52qOfvSXx91L9bbS7KXY0vzke1aTTYorhJJvWRsivn+pXh1HxjPbITD8NgKfriq6I5PV6J5LrBxYPDBYra6cm3onbzySw+amrF59OkVixbPJ9RQEMPw8qmJPylxl/qe9aG3tkaIjcPNSbW+XZUuKXRn5b+e3uYkjbybNrZ55pt4c1CWWWaC4kyvDLtGDQGraey36CFh0z82fejtCsjYXkjSOpJHH7VepqVOENibl2Psgndk5rxwxIb1rgOBk4yea5uyeBn6VE3jDwD1a5SG2Vz8wbAA7YpZZuX+IYLhQAVH3qesyiWZbbbjHH70dZ2ANtzJjy4+9FZPI9BRS3RHcwGVM4Clhj9aZ+HFK2FoAQzRoyn68ml+ss9uUiI7jv9a54auuhYSzSH/KlCIPfNJcXasY+xZHR1esHdJUHAO3H3pWq7iwzyJCD9qCt9TmM+5h88vb2GaNusI0kkfYnNLtqdeIlclI5fTjcyKcBeFNZu+Wa5kMcbc5y1MrmVihz3bkUJHiCMvIfOaX6RR46Kr+5WJbe3hPCnzY9TVpkK3DRqhLMd5+gpfPtefKDO4ZB+tTeaRYpJQ+JTCFH3zQPT0UtOalKHvy6njbjvVG1fb+tArIScs/NT3/66HB0YvDQeK5Cmv3ewHPWNUyqskFkZu5X0+9WeMHEfiC7x36xpdPIehZzZ4Axj9arktkQQ7gOrK8igukjBA3KTz9KetdKbZMPkNgd/esRbXUR1BZZR+WqkZ+9aNbqwNsXjkP5agkYopLsnlEdXKGzt8I4UDn+lfOPCBN/rV7eTpumL7d2OPatF4i1yJ/DdxK0pSVk2R+5es94a6tppXSXCSs28v+9VVv46dfsCulynhsLFGktplD7cOSQfXFHWmqo8Khg4KnBO3vSrTr6F1SzYEM7cyA4p7LYQvazxxo8ZjXhs9zS2uYXGVdmP0ByXMdzeIDlQreoxmmt2be1VJichCM/rWSs7S6neOVt+wHG73p+qtcxNbEbnznmir3cAtS3Rol5YzoTHcKD7E9ql8XB0yQ4LKPSsNeW89lcMkkTR5PfNHaLDc3LHaGaP1JNLUXz7Hyqh8fT7HjIvwPXZhncWye9di1OFIdkjY9aWavfR21u1tGSWU9vpS9In1NsINqIo3HNdZAXTU1FtjKVDq8p2t+WvY0PZwdI3to/YOJB+gqekKLK5a2uZNgI8p964s8MusssUm9DAyk+5zSk5RfSNnLkuITYWVvFPKZCM7OM+5FVSydK4KHlXQCvOsjMquNrGhrjhYt58wciitm7MF/GoroplAikYAZHfmlWpS7/KKZ3Mhe2bA86tk/as7czHdn3PFSPU+yjx12RjlMW5fpUlk6kTUHI5O7+btUbWZlVlbg0WHoxR0Jlqn0x71SsmW5qzdWYc5ND7xs4/H74+0zUquSUtLJf5l/3o7xwf/kOop2HVJzQF6/8Ah7D2EZ/vT28kTUuKiiaRqsRz3NM7eFU08CQnFwdoP2ofw/bi+uOm+dvvWv8AwyM27LIrCNflIHY+9TW+Q+SEzjrZ8616DrfD2qt5pJsBR9q08ekiLTdzHDAUJHaJFrdw843xwrmNm7g01s7xJi0Mp4I4qi/yOcEiiiGdiZWK4IONpzn609sNXvrmSKCZgySPjilF1GbeZkI8rHir9J3nUIjADlDkitqk/Y/yK4OG/pql60atBEFKx/0oWXMTJdW8gaVT5lpPf6jLFdTmFsEthgTV/h599nf9VsybCwJPaqoRb+2njywaSa1ZSsTexLux3cZrn47Y2sG2xi3O542dqzGmZluFRsOWXkn0OKvMEgtXuFiUGJ8cHsPei7Y7hFLSu7Ms081xKNv0ovSkijZmuboxiUDYF9cVGwU3cF71mPkTK8d+KTLM2+IEsCTjGO1DKptBqaaw0F/Atzp811FMSYGxuNLdOIi1O3ZT8zAGjbOXday2chURynJYnmh9ZiitZbeaIkADdx2yKFxaXQCkk/Rp2ImVQQAy5pLdHb5H7qxbNXi/MW8uBhlBB/ShdSmRs7SG3ICfpUfGS1ikm36BIXMlw0SZIc4P2rPaiPh7l4TnhuDW70uz32gaKMFnTcWJ7Uo8UWUcVmCyAOpzuHc1Mr/vjK6YuJkGkJJJqKtt81VnLc14k4weKoeb0Xe0WRupb5at3L7GqEOGHNW76wzDReOhnxDqBA/jNKdQObGyxwdh/vTnxjg67qBPbrEUlviDp1qO5CH+9Ns6kTUZxRdoOoy2MxIGa0C+J7rDKVBU+lZfT1DMQcAgUVypBOM4rz7YtyPRppg9bLp7l5pnnb+PjAr0LtEyuM7hVOBjIIz7V3JHINatawpVVYfe6ibkJlMY7mp2Fxc2EjXccZZXGBxSsncCM/Wj4dRaK2hjOSFbcR9PahdlkV0LnVFrDl4bhy00sJUvzULW5lt5CoRsSKQf2pgNaPMZhRxjuw7UK2qBriKbpLgg+UCjj5F3AQqaX1hG2nkgnEkULeUYNT/EZ1glgMTYmqb6wdhZIU5PYCovqi7opmtyHQ5AxwaH+Rca6IbmAkU1xGHKLIA4wRg1FyzhQYpAR2ODR76ywYgRJhhnGO1VnVphtzGMAnnFd/JvfQT8euK3AaE3SvvWNmC+hqy/v3vbdoim1hwB7UQutTLGymGHDeu2gNxLFyuT3NGrrv0yHj1buE7m6lmRFJwFABxVMUrBzycYwM1wkA89178981Eup7sK35ZjV49S/BhDq17BCI43wq0Jq2oXNxbr1GyACDUMqVI3DtQ94V+HwCM0uMNlrQMqq0hfnPNcY5rhrmMVWIeHgDuFWYNQUBjxmp7Pqa4HDTeMWU6vqXmG4XLA/wBKR3JzaQjOcL/Sm/i5SdZ1U4/+qb+wpPMCYYc9th/vTZ+yTx4/Qnp1lLdzN0WJYRlsD2HehGmkU7TJnBxWl8AqH10Bx+WYXX+1B6zozW/iQ2SpxJJlf+3NSynHng9XNdAlxaT29pFcMxAlGUz/ABfaho53XhjW58WaS0ttpenWa5dAMEegpbN4KuBEGgu45GjGXAxWQsiEr2ZoSkyZDUR1D8o5yNv61bpulXOpTXMaYPw4LNiu6Zps15BcTBsG2Xcw+tMjKOjPn1YeVc3UQySWHmApxrlnDbXQt7fHljB/cUt0exl1a7kAbYsSZJHc1pNe0p5bia5kkEcEcSDJPJ4rrL4f6okjZJT7MgsvT+U4IPOaMvNTla0EbRrgjBI70dYeGVubc3F7drBG/wDl5xzUr3wdJAkn+L3iKHrf9wrFdB9D3bHfYghfEyqW4Yd6PlzJB0Y2Ax3PvQmiacb+S4VW5iVm/ahhKwZoUO5y2B+9GpxXeGWTTXsJMESxlSXLr3q/R7ePULoWrz9PcpAJ96c2vhiCSGFrvUFgnlHKnFUan4WOmWlxcLds8kDjlV+lKlcpdYApJfot8RaWmitEBdGV5Adyg/L7Uj3s7YBOad6bpMmtWl3cy3EnUTACsO59q1tjpenRRWkV20cd+sfEX82Rxk1jsjAL5ePpnzdSRzvPJxivcsdpJOK19p4TSZby4vbhLWOGYq/r9eKD1zw9b2lmLzTLj4i0yAxHcVsLU/Ryu5GbPl4r2c1LaAOAcema8ftTfYenVfbxgVPrN7Cq8EnOKlg+1cdpo/Fjn8Y1df5blv8AakrOXSBccAc048VgjXNZ/wD2G/2pI3mSPBwQuabOLbJvHf0H/gdj+MShCPLBIQfY8VpYJba9tV1WUgzWm6OTnngYBr57aXs1lIZ7byuVKn9a4l/OlvNEjsElGZR71JZRr6C+Pl6PpenXLS2VlK7qJ57bbE5/mzSfwnZajb3l290JFjMb5LfxGsauqXoitkWRgsXMP+mmM/ivWZI9qzOAeOKWvHa3DfhZorGVNBsIzMmJ7y5Kn327qst7JINR1izVtpuo8wn0bmsTqGp3dzsW8nlbb/lkH5Sa8dXvlZJWuZTPBxGc9xROmWezviZsvCOj3dpJez3URjQxMqk+ppl4utW1WwNvby4uYVVnjH8QxWHuPE+sSJ5ruUIRjAPrQo1fUluesl3L1yuJCT3FAqJOXI50t9ms1/TrrVLTT209WdY4wrIpxtIp20Zjgh0+4cLdTWWwE85Oe1fOrfX9TsiyRXkqpISc5qi41e/lnSWa8maWJcK2e1F8Ev7O+J6a/wAM6Je2Euo3F1H0kEToCT82ayELJFqKyMcbZ+frzVs2u6xMNkl5MYiORnvS/du8zF8E5O6mqEv0P42zeaxot7qmrWtzZANC6qQ2RhKc6xH8bDeaZGwW5OCNp+bAFfOINb1O3g6UN06IO3PpURql311mNy/VCnEmeaXKlsB1vejd+HNJuNF0y7l1Bdm90OwsCQB600u3mlmimtdMhuYGXf18qGH0zXzO41fUJkdLm8eUNjjNcg1bUIYFiS6kSNSRtB9KH4HJ62Z8TZvx1fEGhahtjRJxOcR8c8ds0omspdC8LT294yC5ncMsQPygVRpM8lv4TuWSbZM9z1A2eflrNXNzdXhDXEryyD3NbCqSliMjW1LCt8rjn05rw5Gc1UdoXyZx9akM7aqazoofXRYm4DGMmu4k9qipX0JqXH8xrDDReLYX/F9WkPytctx+gpBIgEMJx5ipx+9PfFrytreqJnyC6b+wpPOC0FuVHZDmmTT3Sbx/9C3T9Lm1GQiJuUwG/WmT+EL1Q7ScAe1T8J3EUV465IaTB/atbd3q9CTryskYJ2sOdx9q82+6UZdDlpjbfwneXCMyMOOwB4r03hS7t4wzthj/AAj0rR6RqYkV0RmSb+GL0b9anq2ooturoxabPIPpSf5FgWsz8fgu9ZFMbK4bvk9qjL4SljnSMy4yMA+1amz1JDaJIsrKezCgr/VFS/jjUlol5J9a7+RYztYrTwNPuw8g2AfPn1oaHwpJLM8bTkOp5Hvitkb6JiC0jBHXKj60psNWWXVHMi46hwmPpWK+w7WKX8FTLbO0khXb5go9aqtfCLXsLSRysCDgAj5q1d7qaRQSyCUuU4Kke/FC6JqsfwbrM214uBgdzWryLGtOTZnbzwp8KqOZW3HjAFXr4KkeJXEnDYJz6U31zVlSGNIzubOSSKMt9Wt3tYpBI2RgSDBrvmswLWZf/wBqYuzCJd2BRb+CzEkjNIBkc0XPrEZ1YmNdsfqaayavCEmZ8tCfkzWfNYDj0zFn4S+J3KJQoH9anN4PW3QuZxkjtR2ma0guHUjhuF+9E6pqyJbmJ1/NrvlsTwJp6Krbwl1rcFLg4zyueAKC17w1+FWxn6nUIIHB7Zp/pOrI1t0cYk7sfpSvxTqkdzDJBCT8wJz9KOu2zmDxfIyW3fgA/evYJfaDXo8NkKeRXQVIIHcV6W77OfslCm75uKt6Sfz1QCR25r24+1cZ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14" descr="http://photoload.ru/data/6c/6c/78/6c6c78b59810a8b5121953dd7e9edb5d.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fikr.uz/uploads/images/b/5/c/b/103/491ba9034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026790"/>
            <a:ext cx="2815059" cy="2252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2" name="Picture 18" descr="http://nmm.uz/userfiles/image/suppliers/13425496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09067" y="4026790"/>
            <a:ext cx="1543207" cy="2252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8" name="Picture 4" descr="http://venividi.ru/files/img/6360/16.jpg"/>
          <p:cNvPicPr>
            <a:picLocks noChangeAspect="1" noChangeArrowheads="1"/>
          </p:cNvPicPr>
          <p:nvPr/>
        </p:nvPicPr>
        <p:blipFill rotWithShape="1">
          <a:blip r:embed="rId2"/>
          <a:srcRect t="20919" b="19148"/>
          <a:stretch/>
        </p:blipFill>
        <p:spPr bwMode="auto">
          <a:xfrm>
            <a:off x="-108520" y="3717032"/>
            <a:ext cx="9433048" cy="3168352"/>
          </a:xfrm>
          <a:prstGeom prst="rect">
            <a:avLst/>
          </a:prstGeom>
          <a:ln>
            <a:noFill/>
          </a:ln>
          <a:effectLst>
            <a:softEdge rad="112500"/>
          </a:effectLst>
          <a:extLst/>
        </p:spPr>
      </p:pic>
      <p:sp>
        <p:nvSpPr>
          <p:cNvPr id="11270" name="Rectangle 4"/>
          <p:cNvSpPr>
            <a:spLocks noChangeArrowheads="1"/>
          </p:cNvSpPr>
          <p:nvPr/>
        </p:nvSpPr>
        <p:spPr bwMode="auto">
          <a:xfrm>
            <a:off x="1835696" y="662782"/>
            <a:ext cx="7272808" cy="851297"/>
          </a:xfrm>
          <a:prstGeom prst="roundRect">
            <a:avLst/>
          </a:prstGeom>
          <a:solidFill>
            <a:srgbClr val="7030A0"/>
          </a:solidFill>
          <a:ln w="9525">
            <a:noFill/>
            <a:miter lim="800000"/>
            <a:headEnd/>
            <a:tailEnd/>
          </a:ln>
        </p:spPr>
        <p:txBody>
          <a:bodyPr wrap="square">
            <a:spAutoFit/>
          </a:bodyPr>
          <a:lstStyle/>
          <a:p>
            <a:pPr algn="ctr"/>
            <a:r>
              <a:rPr lang="uz-Cyrl-UZ" sz="4400" b="1" dirty="0">
                <a:ln>
                  <a:solidFill>
                    <a:srgbClr val="00FFFF"/>
                  </a:solidFill>
                </a:ln>
                <a:solidFill>
                  <a:srgbClr val="00B050"/>
                </a:solidFill>
                <a:effectLst>
                  <a:glow rad="101600">
                    <a:schemeClr val="accent1">
                      <a:satMod val="175000"/>
                      <a:alpha val="40000"/>
                    </a:schemeClr>
                  </a:glow>
                </a:effectLst>
                <a:latin typeface="Times New Roman" pitchFamily="18" charset="0"/>
                <a:cs typeface="Times New Roman" pitchFamily="18" charset="0"/>
              </a:rPr>
              <a:t>МУҚАДДАС ДИНИМИЗ</a:t>
            </a:r>
          </a:p>
        </p:txBody>
      </p:sp>
      <p:sp>
        <p:nvSpPr>
          <p:cNvPr id="11272" name="AutoShape 2"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73" name="AutoShape 4"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p>
        </p:txBody>
      </p:sp>
      <p:sp>
        <p:nvSpPr>
          <p:cNvPr id="11274" name="AutoShape 6" descr="data:image/jpeg;base64,/9j/4AAQSkZJRgABAQAAAQABAAD/2wCEAAkGBhQSERQUEhQVFBQWGBcVFxUXFRYYFhcYGBgYFRcVFRcXHCYfFxokGhUYHy8gIycpLSwtFR4xNTAqNSYsLCkBCQoKDgwOGg8PGiwlHyQtLCosLCwwLSwpLCwsLCwsLCwsLCwsLCwsLywsLCwsKSwpLCwsLCwsLCwsLCksLCwpLP/AABEIAKgBAAMBIgACEQEDEQH/xAAcAAABBQEBAQAAAAAAAAAAAAAFAQIDBAYABwj/xABCEAACAQIEAwUEBwcDAwUBAAABAhEAAwQSITEFQVEGEyJhcTKBkbEHQlKSocHRFCNicuHw8RVTghaT0jNDRIOyJP/EABoBAAMBAQEBAAAAAAAAAAAAAAABAgMEBQb/xAAtEQACAgICAAUCBQUBAAAAAAAAAQIRAyESMQQTQVHwImEUMnGBwVKhsdHhBf/aAAwDAQACEQMRAD8A8wFOimCn1kzZHEUlPikikMQin0hFKKQzqVq4VzbUhiKalU1CKlBoAnU61MrVWBp4aqQmXEuVOt6h3eU4Xa0TM2gqMRSPiaG9/SNfp2TRLfxHzHzqS3iKF3rnzFKl6lY2g8mJ0pxv0IW/Uov07FRduXqrXbtRG7UL3KVjSFuPVfNpT7j1EahloaTTTTqYaksYxqNqdSVRDOUU6uiuAoARqZT2FNimSx9SAU0rFOVqkpCrXMKQGnEUihKULSCnA0mCGinGkpTQAynoaYpp4oGPmlzVGa6aBjjcpBcqF2qPvatEPssNdpO9qs12u73SnYiW49JnqF7lItygTLa3KlF6qQuU8XKdgXu9qPPUQeuFKx0TU1jSrSGoKGimttT2pr0hkRFIBTzXKKokQilApa4UAMamxTmpKokmuGYPu94plcjyI9/wps1KKHk05TUQNODUMESGkBpuakzUhj6WajzVxagBQd6cGqItrSZ6KAlZqYbtMZ6jJooLFuXartdpXqI1SJY43K7PTK6mIcz0gekNIKAJFuU4XaiFLQBaS9Uq3appUwpFWXFelDVXU09TSGTU0muFRzSAdTqjmlLUwFpRTSabnoEOakps100yRi3K5zrUYI6/L9aS4w0g/wB/GgCQNT1eq6tT0ahoEyXPXB6iZqbmoodkweu7yncN4dcxFxbdpSznlyA6seQ8zXqHAPorsoM2KPfN9kEqi/jLe+PSplJR7BbPKner2D4Lfvf+nadvdE+kxPur2GzhcNbB/Z7NtQv11W3EgHdmMlRz15b1ZxqsbICMS0CYBE9ZJB030rN5R0eW2/o7xjAErbE8u8UsJ+0qTFE8J9F+YHPiJKgkpbtEmRPhDOV1MdI51sMGrKjd4uYKcpRSsw0QhAUE6GY3q/Z4OjjPbBs5lMAKEIMQMwy5jrHurJ5ZDozeE+iHDFfHcxMxmJhVCjzOTKT76lb6G8Ey6X8RbI6m25YciFC6A1q0xBe0ypauEhQrF1CK5IykKbiiRuTKx61fwNhzba2yvK+GST4h9pXyqDoY2Gxoc5L1A81v/QqjD9zinRo1F60rCddc1lzlGnMGJrAdouzN/A3u6xCwYzKymUuL9pG5j8Rzr6MNhVUrcQOmxW5JGuntEso9+UedZT6VeHjFYFyqNnwxNxSYkAKM496nb+EHUa1pHK7pk0eR9mOyGJ4hcKYdJyxndjltoDtmbqeQEk9K9L4H9CGFOU3sVcukk6WlFtGI9oKzSzAdR05VoOzVj9hw+Fs2iBmTvLpaBbDlAzu7ATpPUDRRI2J97QuL41FxVLBFtOVDAiCGkgDmCJ5+6pnld6CjHYr6FsAzlbZxSQQCe8TLJ2C96vjPoaDYn6F7EkJjLiHaLlq2wB6EpcHyr0dVu3ZUEBVIBUscojYCLMMB6mDzppa7cYqzHwMNS8Az9ZfApcb86SyP3FR5Zi/oRvomdcVhmTTxMLiROgmFb51TxP0OcRtkDLZaTAIvoNf+cGvYH/dXFDMhzbMVW2ViSTnL5m9NdqmxZtlVS5N0OQVHiOxBzBtVkb7gkAxT81jpnitv6J+ImD3VsA+ye/tQ06jKQddKs2fod4gdxZX1vD8ga9Zu4sAMoVyjar4Cnd7+wO6ABB1Ek1Nw/iRdYYQ4nTmQNm0AHupPLIaR86cSwVzD3GtXVKOpggiOZAI6gxoedU81fRHGeFYfER+0WUuQMoLDVZ+yRqJgV5t2i+iwg5sG0jX91cbUfyvz9D8auGaL7G0zAZ6VWpcZgrlpslxGRujCPh19RUa1uSSM9NLVGTSZqKBslJpCajL1wamI9U/Y7c+wv3V/Sm3uF2riFWRYOhhQD7iBIpi8Xs/7ifGnHitn/dT71PRnsHr2Mwx+o3/calPYvDD6r/8AcP6UVw2LVxmRg0aGD86pYzirO5sYcB725P1LY+056+X+KWh2wXiezuDV1tkXO8b2UV2Zj5wBoPM0Qs/R3YPtZ1HQPJ+VGOC8CWwCZz3W/wDUun2m8h9lfKtLg8KAJI15Vyzy/wBJql7lfgvBrWHTLaQIPxPmxOpPmaS5imuFw3gtEC2CwcZy0yUYDxDL00Akz0bxjHgt+zza8S5rgud43gJgKEtwzloOkjQGfMdwXh473NluKCIJXCPaAH2VuXHLop5xBM71CXqwbLa423bBtnKZGRbTFUVwNB4CXdpgeJ+VTY3DslhhdW5lPtFLilvGYKKcqnLrG21EbuGZbq3bdoux8JAdUCrMloI8TE/IdKkxCsWBfNbA5G+iKf5o1PxotMDLcOwqB28dlVBlFhCUaIJQGVHLXcmdtqK8JstdFxWug6lTlFoMU2UkqAwld460WtPbvPk7xZ+zbunMY5yvL0qrcUWnys5Egol2/eV2RZJ8CQTud2M6CTAildjoTimFF4EX3S3ZBADl0LFxyCMpRfU6+Qrr9u1DHD2EueGUu2mJm4Ccyt3LBhoBqNyT0okbCoP/AOY2yzOGYd5oQTNwqJjORzjc0mMwqqS9whbYEkd3bGXzNxRn/GhMVAXBcQS5czXg9sAFGvL4ipEFVuX0C3LUH6t5CCOdEcTbyyjEOrKdREMrCIIGg0O2gMkrGq1SupbdrWIXF5bTeEXAPHzAXvwIyydVug7ab042shddJWEkLlVpKtoo0X2tVGk6rEkUpvQ4rYt3HhZAhskhQxyqCNYiJMSPZVm+NWEytby5LlvvINxwTaILatlzHOCx5KJPlvQ9sKz3myLJ9l2Mouw9px42EGAiQNCSat4e8MNMqg2Cl1tYa3t9T2rr8hrNSlY2wvcVjlQZgsauQjLA2U5zJJjoap2uEKWcbW1Ah+7wwQzJhf3Ww6zUeCwZxDs0oCYlhhWZdNAA+I3/AOKirnDsJeJTvGvrlElQtpbJ1jKMokjny0p1RIN7gI4NllugiZVbTLvBBS3cTN901MmFi33rp3UghraqUjxEK0qAwnTcwJp3anBEhVWydSS7rh0ueGCfCTrmzR0nWhbhQIzLbkQYGKwhE+me2D7qdWgslt4y6lwvlU+z3ffXLgdFPtiShGYzGjQYEzFSXMZee5mhmGkKjWzAHLS4pb3irmFx47pcqvcAAUtba1cJ6sShGvXwj0qm3D3zZg8KvicC7fNxQ3iEqcwzQTp8KkYSsY5bqyB5MCVJB88pIHXeoMQhHodqGpj7VppF793BLW2VbZnk3iRZ9JmY3onZxaOgZCGRhII6H5GpaaKTAHGuEpeVkdQVM78p6Hka80udi7gLAXLcAkbtOhjXw717FctAyP7jrWe4twfxF7Y8W5XbPHyf57HkRrinxdMJK+jzk9iL327X3m/8aT/oi/8AatffP6VubN4MsjX8uREcjyIrnau0wswZ7E4jra+//SkPYvED/b++K3hauNyBrTCzz4Gl0qn+0/5ovwDs9cxZnVLI3fmeoTqfPYedQ9bZdncGwV6+5SwxRfr3JIUfDc+Veh8H4Nbw9vJbHmzH2nP2mP5VJh8Law9oKoCIu3mep5k+dBuJ9oM/ht5gvM7E/oKxfLJpdBpB9sfbt6u0eQ1pl7t1ZHsqzfdH51iTbn6p9804Yf8Ahq1iS7J5MOXe3JSe5tKhY5izFnJPU7T8ulVMT2wxT7XMv8qKKpJZjoPcKcbY6mr4R9hWyC/xK83tXLrnzdo+Aqjc11YFj/LJ/EUS7sAf4/SmsRzJ+FVQrKCjnlK+9R8qXJP+W/OrbXB1Y1GSeh9Sf0oGVThBuFE9RE/Her2C7R4vDx3d+4B9ljnX0hpqsVB8v7+NMYadR0/SoaT7KVm17N9vbL3GGKspau3FFs3lUd3cXpcH1fl10o3ftC0GRc+VbloAPOgJEBG+tb105jUbRXkt2171P4H8jWv7Ldoj+ztbvsT3BVxO/dKZI9xH4iufJD1RcWafjvFrGFYtdvFDcUStsk33VfZW3yspJaWOpLHaspjPpMdSThcPbsFt7tz95dbzLtv7prIYjiT4m619z4nM+g+qAPIaAcoqRbYB6tz6+88vQVSx12FhO920x90nNirvokIPwAqmeL4qZ/aMR/3Wj4Zqi75Z2n02+VPDryDfdX9a1UUTbJrHF8SpkYm+D5XH+RNXB2q4gvs4m772J+YqgiiNvin5iaRoHX4foKOCDkG8N28xyEFrttv50SfvAA1eft1duMGexadwIBUzp/wM8z6SetZhLinp8Y/SaRsP6Efzf0peVFi5GmXtxcAOewY/hvXUj7zEfhSYf6RYMGy8edzNHoI/OsytvoZ9NaXuP4Sfw+dHkxfYczaD6RBAnD3iOoEjz5a0Tw3anDXtAxQnYOCuvTXevOFw38J9JWPxNSrZC75V+E0vw6H5hs+K4EybtiHb/wBy2CPGI9peQuAfEaHkaz69qrXNX002EiNwdd6iwN82zNtiD1E6/kah4th++OcwLh9ptg/QsBs3mN+dVFOOiW0ye72qtbgP8P60rdqLRGz/AHf61mr+HZDDAj15+nWq+eKsfFF7szwmzebNfuoiLr3eaHeNyY9lfxPKtzd7SYdLYFp7QjQBmVAANIiZrysrU9rhbPAGhYwojUzoI99S4pvYbSNdjeNW3MviLU+VwtHkByqqOL2f90H0/qaHPwqyMxQC54iupAadR4LayxSQYPSg/HuG93eZVgZQJAPstGqnzB0rRV0TT7NUOMWft/L/AMqevFLX2p/5IPzrI8M4E1xzJAVQWYk6eQ8yTy51etcAURKsQRox0DbSVETpIrOWSEXRSxyD/wDqdr7QPvFd/qVvaVPoRQninZfuELPbMAcmB30HPQzUPZ7ss99mm0zCAQq6767jy5cucUoZoTXJdFywTjphxcfbP+Yrjik5f/o0i9gCf/j3vusdOu1DOIdmBZJFzD31Ual4OUAzGse0TAC761anFmbg12EbnELa7lAPMgfPWh9/tBamA6/dY/jpWduYJiZVGA5aE/jFW8JwB29pLhmNFQk66idNJGtEpRirkxRTk6QdW6W2+IOnwPyNIGaRpHXUUOxPeWQFDXNvYKQY5brpUmEwOOuILkOts6h2Uqp6RK6g9RUKSas0cGnRc1nlr5j+/wCxS3DC3OZZDb010Yjf4U09muIshuWw9xACS1sgwAJOg15GoeD8Dv31JN24ruB3Q7yA5nZifZkA5TzMDSpnJKPJvRcYNukmJZtlRy6CCPjTdfd1NWsT2cxSHKLlwvrCZlYtG+XXxR5TQZsRihvnH/1/HlSx5I5NxaZM48O/n9y+xCiWiOrEAe6aRcam3eL94VUucGuXctwi9cBGuW2SVYQCpGyjYzzBpcH2VuMDmR0IE6oRpEkkRI9TW30pbZCTbpBG23Txeja/CphJ6+lBrvZx0PiVxtByGNRO/pTrfZ92PhFw7bK3OlKUYq2ylCUnSQYRzsdvX84p402+f5is3f4TcVypDjoWVo9PWdKju8NIt58r+0F1U5didD102pqUX0yHGRpnvRuAfUt+YqI3P4V+Bn5Vk+5Ycjp5GidrgxzKuW6WZQ0KI318IPtQOlX0TTDGYayW9yx8zSWr6L9U+/IPlQfGcHCqGBcgkqFKsHDLGYNIhYJjnUI4K4OW4Gt6TqjHfaANx6UuSXqFN9GibjIGwT1LGaX/AF0Dz9Avzmstb4a0gFTrpoI/E6D30S/6UfMRl1iQhgORvoJ8XPQa0m43VhTL93j6MIZJHm0knyAiDQprvTaoRg1HKn7Ua9C0mEuH8ILLnaAgElm0UdCx+Q3PStjwRLZu2hduX1vRAD2VClCCFCZgcqaGTl8U8taH9nsCMRZ7t8ndrsBIuC4QJYtqviXTXYGm8cwaYW0zd4xuFTbQO0kKQfCkbATpyHvqXFMSuwl2p7Z2rYa1hAi3NmuqFGXUyq7HNqddhJisJhOHPecC2rM0yeoj2nY6xHnQ57pgAsT6k/nR7szibii+6e2FUZoBI8WvKTtselKa8uDa7NIyUnT6NZw7s1bNjulLq0hmZkKlpHplIg6Dca6VdwnZpVKm4zXWUEANOWNIXL0EVmrXaS8oDOysrGDGjLOuUrpMf2aMrxNyAwcwddfjz5x8a8HPDxCf5tP58R2wljl6FTtXgXF633eZnf2VAYnMCCMuUHz0o52U7F3Vy3L9x5K5gkkZSukHqRJrLY3tIbeJs3FuKGRiC8FiFIII8PtLHLcGtva4zcIzK/hILggwPNxOqj+4r1cMJeTGL9iMmdqbkvmgTjsJjL19i1u63s5CrG0gMsAxBz/VmdidCYmKh7QNdt2rGHvO7MF7x8xnxvJCgk65Rpz1ZutXeNYq7dBz4l7VvJDL4FU5pk3GYTqOQiAKy/FrjMqFLwu3ERVuQJYhPAH1BJiACOWhO9dPF6OK+ybB4bvLltJkMRO8ieX5Vt+I8OBBuJbVroTIpJIBGkK3VfU++vKLXF7ikGdjK7xIPQbmaNnj96+4uSz5UKd0CB4yTLrMCY+sJK15vj/DTyOMk9K/n79HR4bJGMXFrZJ2ge6cZdBViA0QgLkplACheQIESTpmJHQbzieDXHizdw1xGW2I7h5Cgk6KwGqtyjoKweLxdx0RmBFxfAhCqzBdQiss5Wyk6HUj3mguIs4hbudSjNlyKCQTkgqNGg6AmCdRl02rTC4vGotpNKvto1yNv3PWOGYccOa7evumdlOXDWAzEwfqruTIGugEnWsLwa5dvYpVQEAPm0tsoQAl4cTpElMzCfCIIoJhcTetoM5RUMjWGLFgyhsyS2YSYIOgFFX4vcSFgkHITcCS7MCIDEDRAAPBEEedPI1GLjHb6Xt8Xz3HjfD6jfWeGZyjtntDMbhsHu/azhwWZRO6gwCOlZPiDHvLske2Y1G+bXY+Z3/Ch+C7ZX8PbuZiDnuM1tYIChtwqnVUnYeVA37R3Dvl3k6e/rXN/wCf4TJicpSar0+f7M/FZIuCilv1PRezoY2boN58Olu5au5/qkhsuVtdQcw98aHatTg+1WHc5O9ObTW5kEkl98uUSAhO2xU8xXmHDca9zDvalBcuFbgUnXLbkiYEqCzAyZ9kV2ITFXSguZSE0UKba+EtBju1BJyhWEzGXzr0vLT7OdTca0ep9pb5XDuxIkbBiTmf6sEczyJ9IFDeFcSFy34cwKnKwIIIaASsHf12rJdo+1D9y1ttYCoGJEkCNDykwZjqazvDu1tyzdLqoAMykkLlaYEnaIGuted4vwD8Tjpdro7o+J8qovp7PVri59HAYfxDNqPmfPWgvGcFeuhrK21COpYEEQlxfEJIAIzagiDvM1TsdtZXNliVGonYSSRp0rOjtpibjM6EIqhhlkBQGkoQDuRr4j8a8jw3gfEY5t6Ve/V+nX3N8ueGvv7Ak2yr5W39lgSBDToGJPh1r0XsbiMPjMOMNiUV7loQpOjFNYNthBIEny1BjnXn/HeNC8q3SsMD3btzc5QwOWQEMToPWhuB481lg1uVcGQw0bbY9eQ1nQba19crywTen/J5zmlr0PS+1XZcgLaw9hgAbl22VbNmBy94m/gIOVlGsjMNxrke8TKsZs8Q+Y5QP5SDr01iiXG+3d7EYawyHuhqt7LqpIyrqA2bKFMxqDm61DgLhutdeXUWwWtYlxDEroe8RZDgkMJ1ZYElprPhKjCVKWgjhsTgntAXALTgakBpk7MG2I5kEVnQqq4LqYB1g5SR1U7Tt/SmYriF0P3xQPOucIDbaNCfCI3669aR+N2v2dUVX72crA6qRJPh5jU7DnPWsIYXj93f3uv5ouebmtpa+3YzjOE7x2ZFfNGY5hDOsTnPVoBk8xruDIMitPwviF03rBulwqEFQ4ZmABHsoBnIMATtVHtbgLVnEFbLEq0sUMTaJY/u9NCAIjyroSaVMUJX2WUxK8OWCGa8UysPqEnVSD0AB25mstxHiVzEXM1xpY7D6qg8gOQrYfSGgDWyEU954Cx3BU6AGYHtb+VZccJAKm4y5SYi2CSTp4SPqzG5901amqtk8X0ipgsC91gqCSfcB1JPKtLw97dlFRbjqQwZ3Cko86Bf5fnNO4bjEZlRVayy7LPhMGYcAguY5n3VbxHBtTkcoG3WJEnf8JFcWbOpPjPS+fqbwhSuOyZ+FWnhsqyeaGAdZnT+9adiMNlQ5BAAMCNoGn9zUaXhh0CsZA5+ZnQDlUP/AFJabwrmzN4QCI1I316GuaEc1pxto6E4x70zKhM3QkmPMH8x1M0R4fxu9h5CmbZEZSJXKTpln2d/aqp3REBwVYgzmDkkTyCzAgfhU7YXwBgXcMCRCeZDEKWkxI+I6V7Vo41FmhuYk8QtwCq3FIaMzZWMRAJABJAB8tetScP7N3g9suFRbf2B4n01k85kqZ0gERB0E9nLvdX1Yoypl8bMMo19kjX0G556VvbjaeHXQny0jePWouglHrRhuM8LTvSluQ/O0VIJ0k9z9saaARtzoL4kOhOmm8EQZIkee5Fei8UlVZ0tqzglgCAPEohWnf2ZOm8QKyKY43ymcC87uQym3k7vLtluDXnm1BAjaghkOE7SOujjN57Haff0ipH4xaZw4ZkMQVIJUiDG2oIzHUVJiuz4N427YYgAHMwDKMw8Eka6mTsZ0obiOEZXKd5azAxGeI1jdhBMee9YPw+Nu6r9DXzZpU9l/BcRtW1YFy8kn2IUDRYA6RvUWL7Rcrax/Ny9BVa9wV0ClyqhtpuAzoTICySBpr50/FcG7pUd30bbIJMhQd2IEfrU/h8fK3sfnTqloG3bzMZMk9T+Qq/huG5Ar3Q0N7CDQ3DoPaOirqNT8KK8MwVlma0Ve1eGpZoZ4GpymMqnmI1jY0bPCw1lbd6GKyM0sZO2eW1BPMSRy1FbuVaMqvYOs37JvQ9t7N6V2lSCFAgRGUROhkEAc60IBk/DnG09elAX4UmGBvEsxHN5OkAAagSdNP5jVVu1rqTKyxOiggmSIgxsQOVT30Wo6thPtZbAsTucwA3056BRAHOsYizJ6c9uXUR+VXcXjrmIeX0IgCREaaRzzQPfFVrlrYrqJ2Op1009T/elWtES2abg9o92hPrM/Ikn51z8BslpIPORJA1mSZBP4xU+Bx1tlAUiQACsZdfTp51Y/WOVePmyZOb9DvUYuK9QRi79t1XDopytCo4nKH3AOYeIdTrvtWZxmDZWKkEMOXL/AB5zWk4lxhxc7sHIBHiOsTt10O350zCocQWF050UEi5GU+UEiCBqIO29deCbxRtrXfdv9f8AhzTSk69QPwTjTYd5HiBjMh9lvXrrt862+C7YYa6Mt3wTuGErvzPPXrvWQHB+8nu2DZYJLgoQDOonQgR1JPlVZuEvMAGRpoVaIEkeGdgdfWNd67vMhL1MeL9jS9oLzXTbFgjulg/uriKxdj4yADI5wSI3OtS8LIt3mu3ryoozBLbXs5AIgEnUMIBIIMnoKx/+nPMZG+rvbbeNvhv+tdZ4ZcI0Vtp9iNJgSTsfkKrXuLj9jY4jj1rvXbB2s99lIN0CBEhixJ9o7a+UeVZh8BcJJKsSdSeZ5zR/s1wYEMUOZsuVjqFBnUTpPw/WiNzgV3+H4iuV5bbro2UaWy92h4Wt+xDT4WDiN9NDv1BrLNgu/UMrZXtnIxO8Lpr1JWN63uSQR1BFYniLNZuhlHPKRMAzp6D8K55OVpL9vn3KilWyng7AslmZpb6zEmPcP72qwvae1OXxE9QpPw5mZ3oUf3uIVLmrFwIIOROojdm0iSOdau7gsOqMtxERY8JHtmdyIGaRECJrpeCE19fYPLWomd4pjzeUEW5UaHMdQfNQRG3Ohz3REMuXUnQAKoERAgzrpM1f4Dbe3cVjZvMhBGYgsAZnMFjoNRRLitu33bZRleNMiMMw6MoEEetHPymsai69xVyXK9gHEYx48TEMsLMlWMiYBGrR1PI0tq2CQSramQsySCCRLZuUcxy8q0XZ/EWMp71R3wJIa8pAK8oaIHMQOlVe0C2rd1GssxmTcVPEDAlWJ6zXQTyTdsDWMQ2ZVEnRhLEuHB9rL5ZdNNaWxcdAp7xk9kTL7xtC6KBqNehrQ4O5Zu2kDQ2niDnxBgNd/PnQv93+1BXuDu5Cz9YA6xn8jAncTWGPMpycaaLnHik7K9jj1xQZfMFAWWlgIJAClTLTvr0rc8PxS3LaspDaASANSP7PxoXjezNqGdJDqCVZ4dW5z6ee/OgPZxAxZxcIuDlbME6TJnfcjpV5JRguTJVz+k2l67G50mZ8xqPXmIrJtwpWuOlu8gDkMwbcQSVCkySQWM7be+p+MYu5bykEFSQsNOnMEkHUetP4LwtblsXSd2MKoJCnUCSdZ1PoDUQnyXKPQ3CK+mXYWTBAWlttrAUTt7JkEHffX8Kj4nglvLDzvmB0kGNxPl6g0K4nxi7Yui1CODlgliDqcokb/PSn4pbjiDdy+SqAPxmonNQq2OGPl0QYe3ZsXM8ydlzttIjaOcUUtdo7BGrxvv8AiSfURFZ3B8FzXVX2yZBzcgu7SPWPfVvE9lSiM1t1bIZmTmEakQfCY9RWte7JbXoq/wAi9oeMpcQBJIBUyAIkGYbmKoXyj3A6sbZkkkjMAeWgPhBB5jrUeCw5vHKskaZi6sPDuuYzrPQfGr13hTqGhh4jIMkZRvEDqaXKKlxvY6k1daB9pk5hVBmSGcjYwY232qcWldgoNsQoMOXENlE71fwnAbreIa89TIkQFJJ1aPjtVfEWO4uZL0Q3iUZM6zMGJ1PLWa0IX7CvZa3L227y4VytlM5SdsqgaxHWlGPZO6BmQv7xTEmdvfufSprfCLhYE5YnNquUqRsMoOg9/rUdrhN0vcnLmbYiSSekbhTpPpWcZRlpOy3cdrQZwpS4J0YA6ZhsfQjQ/rUzICIgRtEDL1GlCjwLEWgWUhQAM2UgnQatA3Pwqpbu37hYW7mggGTEe+IE+eu9cmXwrcnLlSNFmv02EuM2XdAEb1U6T5E7Rz2NVcPwZhcVzlQKdkJE8wQZkSZnfQCnravjVmtxrpBPukRV+zcZhEepEkedJwlHHWPaH9Mpb7GtgwbneSc0eGCRBG5MHXQ7eVBBmF2b4LLmMSYU6yQuYnQgaCimK4gtvRpHWVYx6wK7hrriLgKzkt6k8iTsANztuelLFGeNOUlpCmoy0jZYLBpbQBFidT120BPONq4iq/D8VPgO+4/MVaiqjPnsykuLoo8QxmRdD4jt5edY7j3Db14eAFlG8akTvm6qfyrq6ujGtoiXRBc4NdvqtxvCMqq8TmJQwSRETGutX04glkZbaFyBqxOblEMx1PPSurq3S4qkC+oQ8dutqSBO4UAaec1OOOXY3B9VEjluIrq6roxcmhTx+4JkKTuZBJ29fL8BUV3tHcMEAR5qTvGoE+VdXUi7ZLZ4hecDwplkaEQD+O3lUFnjKMSuS3JJXW2QpIA2kGDrXV1cayylKS9jZqkvuWmywIs2+m+h9QV091Ur3Erae3h1U8iMv4CNR5Gurqnw+aU58ZGuSCjFtEX+sYdj4rKjSI9TGpPrSpxSwvs2mUTqynWNgTDaevlXV1drikYRlZFdvYYgs1lyTrJkxy3nyqRuJWPtXB11Px+J/wA11dUcFLsptx6GYZsMLhdLjq+okSeXPQg0RxF4XFK97dgjxHLBj1CfjXV1DVBGmrK2FwNuzmi80GPCwEbRzAI6flVgorQO/SPID3c66uqeEXLlWwcnxou4a9C5RctMBqAQJMc4Df1qrxDAC9cDtigCAIAyhdCCBBJzSRJ9K6urQmiwyAb3rc7TA16Qc8a/3tXWwqsCMRbnXkp13686SuqI44w/Khyk5dk13EZ1YLftqDOwUMZ3I135RvVPDYNUzBcQrTqc4XTSBENJrq6qlFSVMlOnomuYNjP7y3A8jG0gghjNTWrrqglCQsHwMNdY1Ux8K6uojFRVIJe7BHGXe7cULburEjNlhtSNTHLfSa0/CuHJ+zE29XzEk/WOXQKfd866urHOuS2VF10UjiCIIkEfhR3DYgXFDD3+R5iurq4MOnRvl6s//9k="/>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ru-RU"/>
          </a:p>
        </p:txBody>
      </p:sp>
      <p:pic>
        <p:nvPicPr>
          <p:cNvPr id="10249" name="Picture 6" descr="http://towardsenlightment.files.wordpress.com/2008/03/qurancompanion.jpg?w=510"/>
          <p:cNvPicPr>
            <a:picLocks noChangeAspect="1" noChangeArrowheads="1"/>
          </p:cNvPicPr>
          <p:nvPr/>
        </p:nvPicPr>
        <p:blipFill>
          <a:blip r:embed="rId3"/>
          <a:srcRect/>
          <a:stretch>
            <a:fillRect/>
          </a:stretch>
        </p:blipFill>
        <p:spPr bwMode="auto">
          <a:xfrm>
            <a:off x="1691680" y="1608481"/>
            <a:ext cx="2376264" cy="2180559"/>
          </a:xfrm>
          <a:prstGeom prst="rect">
            <a:avLst/>
          </a:prstGeom>
          <a:ln>
            <a:noFill/>
          </a:ln>
          <a:effectLst>
            <a:softEdge rad="112500"/>
          </a:effectLst>
          <a:extLst/>
        </p:spPr>
      </p:pic>
      <p:pic>
        <p:nvPicPr>
          <p:cNvPr id="1026" name="Picture 2" descr="D:\Изображения\Бухорий ва китоблар\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548" y="1558533"/>
            <a:ext cx="1536572" cy="2230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www.kamolon.uz/images/stories/2012/02-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6594" y="3789040"/>
            <a:ext cx="2817406" cy="30689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7" descr="8"/>
          <p:cNvPicPr>
            <a:picLocks noChangeAspect="1" noChangeArrowheads="1"/>
          </p:cNvPicPr>
          <p:nvPr/>
        </p:nvPicPr>
        <p:blipFill>
          <a:blip r:embed="rId6">
            <a:extLst>
              <a:ext uri="{28A0092B-C50C-407E-A947-70E740481C1C}">
                <a14:useLocalDpi xmlns:a14="http://schemas.microsoft.com/office/drawing/2010/main" val="0"/>
              </a:ext>
            </a:extLst>
          </a:blip>
          <a:srcRect b="5327"/>
          <a:stretch>
            <a:fillRect/>
          </a:stretch>
        </p:blipFill>
        <p:spPr bwMode="auto">
          <a:xfrm>
            <a:off x="5630250" y="1586524"/>
            <a:ext cx="3478254" cy="22024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4" name="Rectangle 4"/>
          <p:cNvSpPr>
            <a:spLocks noChangeArrowheads="1"/>
          </p:cNvSpPr>
          <p:nvPr/>
        </p:nvSpPr>
        <p:spPr bwMode="auto">
          <a:xfrm>
            <a:off x="1754116" y="670044"/>
            <a:ext cx="7354388" cy="3046988"/>
          </a:xfrm>
          <a:prstGeom prst="rect">
            <a:avLst/>
          </a:prstGeom>
          <a:noFill/>
          <a:ln w="9525">
            <a:noFill/>
            <a:miter lim="800000"/>
            <a:headEnd/>
            <a:tailEnd/>
          </a:ln>
        </p:spPr>
        <p:txBody>
          <a:bodyPr wrap="square">
            <a:spAutoFit/>
          </a:bodyPr>
          <a:lstStyle/>
          <a:p>
            <a:pPr algn="ctr">
              <a:lnSpc>
                <a:spcPct val="120000"/>
              </a:lnSpc>
            </a:pPr>
            <a:r>
              <a:rPr lang="uz-Cyrl-UZ" sz="3200" b="1" dirty="0">
                <a:solidFill>
                  <a:srgbClr val="3333CC"/>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БУЮК АЛЛОМАЛАРИМИЗ, МУТАФАККИР БОБОЛАРИМИЗНИНГ ИБРАТЛИ ҲАЁТИ ВА ФАОЛИЯТИ, БЕМИСЛ ИЛМИЙ-ИЖОДИЙ КАШФИЁТЛАРИ </a:t>
            </a:r>
          </a:p>
        </p:txBody>
      </p:sp>
      <p:pic>
        <p:nvPicPr>
          <p:cNvPr id="11269" name="Picture 2" descr="http://fikr.uz/uploads/images/e/9/4/0/33/21a8237ec9.jpg"/>
          <p:cNvPicPr>
            <a:picLocks noChangeAspect="1" noChangeArrowheads="1"/>
          </p:cNvPicPr>
          <p:nvPr/>
        </p:nvPicPr>
        <p:blipFill>
          <a:blip r:embed="rId2">
            <a:extLst/>
          </a:blip>
          <a:srcRect/>
          <a:stretch>
            <a:fillRect/>
          </a:stretch>
        </p:blipFill>
        <p:spPr bwMode="auto">
          <a:xfrm>
            <a:off x="1619672" y="3717029"/>
            <a:ext cx="1905000" cy="2486025"/>
          </a:xfrm>
          <a:prstGeom prst="rect">
            <a:avLst/>
          </a:prstGeom>
          <a:ln>
            <a:noFill/>
          </a:ln>
          <a:effectLst>
            <a:softEdge rad="112500"/>
          </a:effectLst>
          <a:extLst/>
        </p:spPr>
      </p:pic>
      <p:pic>
        <p:nvPicPr>
          <p:cNvPr id="11270" name="Picture 7" descr="http://uzbekny.tv/wp-content/uploads/2012/07/%D0%A4%D0%B0%D1%80%D0%B3%D0%BE%D0%BD%D0%B8.jpg"/>
          <p:cNvPicPr>
            <a:picLocks noChangeAspect="1" noChangeArrowheads="1"/>
          </p:cNvPicPr>
          <p:nvPr/>
        </p:nvPicPr>
        <p:blipFill>
          <a:blip r:embed="rId3">
            <a:extLst/>
          </a:blip>
          <a:srcRect r="50000"/>
          <a:stretch>
            <a:fillRect/>
          </a:stretch>
        </p:blipFill>
        <p:spPr bwMode="auto">
          <a:xfrm>
            <a:off x="7257479" y="3717032"/>
            <a:ext cx="1851025" cy="2486025"/>
          </a:xfrm>
          <a:prstGeom prst="rect">
            <a:avLst/>
          </a:prstGeom>
          <a:ln>
            <a:noFill/>
          </a:ln>
          <a:effectLst>
            <a:softEdge rad="112500"/>
          </a:effectLst>
          <a:extLst/>
        </p:spPr>
      </p:pic>
      <p:pic>
        <p:nvPicPr>
          <p:cNvPr id="11271" name="Picture 9" descr="http://www.andijan.uz/IMAGES/ibnsino.gif"/>
          <p:cNvPicPr>
            <a:picLocks noChangeAspect="1" noChangeArrowheads="1"/>
          </p:cNvPicPr>
          <p:nvPr/>
        </p:nvPicPr>
        <p:blipFill>
          <a:blip r:embed="rId4">
            <a:extLst/>
          </a:blip>
          <a:srcRect/>
          <a:stretch>
            <a:fillRect/>
          </a:stretch>
        </p:blipFill>
        <p:spPr bwMode="auto">
          <a:xfrm>
            <a:off x="5366687" y="3717031"/>
            <a:ext cx="1863725" cy="2486025"/>
          </a:xfrm>
          <a:prstGeom prst="rect">
            <a:avLst/>
          </a:prstGeom>
          <a:ln>
            <a:noFill/>
          </a:ln>
          <a:effectLst>
            <a:softEdge rad="112500"/>
          </a:effectLst>
          <a:extLst/>
        </p:spPr>
      </p:pic>
      <p:pic>
        <p:nvPicPr>
          <p:cNvPr id="11272" name="Picture 11" descr="http://www.andijan.uz/IMAGES/beruniy.gif"/>
          <p:cNvPicPr>
            <a:picLocks noChangeAspect="1" noChangeArrowheads="1"/>
          </p:cNvPicPr>
          <p:nvPr/>
        </p:nvPicPr>
        <p:blipFill>
          <a:blip r:embed="rId5">
            <a:extLst/>
          </a:blip>
          <a:srcRect/>
          <a:stretch>
            <a:fillRect/>
          </a:stretch>
        </p:blipFill>
        <p:spPr bwMode="auto">
          <a:xfrm>
            <a:off x="3488938" y="3717030"/>
            <a:ext cx="1863725" cy="2486025"/>
          </a:xfrm>
          <a:prstGeom prst="rect">
            <a:avLst/>
          </a:prstGeom>
          <a:ln>
            <a:noFill/>
          </a:ln>
          <a:effectLst>
            <a:softEdge rad="112500"/>
          </a:effectLs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649652" y="2924944"/>
            <a:ext cx="7488832" cy="3970318"/>
          </a:xfrm>
          <a:prstGeom prst="rect">
            <a:avLst/>
          </a:prstGeom>
          <a:solidFill>
            <a:schemeClr val="bg1"/>
          </a:solidFill>
          <a:ln w="9525">
            <a:noFill/>
            <a:miter lim="800000"/>
            <a:headEnd/>
            <a:tailEnd/>
          </a:ln>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Бизнинг ўз олдимизга қўйган мақсадимиз эса, бундай улуғ зотларнинг ҳаёт йўли ва қолдирган меросини тўлиқ тасвирлаш эмас, балки уларнинг энг буюк намояндалари тимсолида маърифат, илму фан, маданият, дин каби соҳаларнинг барчасини ўзида уйғунлаштирган халқимизнинг маънавий олами нақадар бой ва ранг-баранг эканини исботлаб беришдан иборатдир. </a:t>
            </a:r>
          </a:p>
        </p:txBody>
      </p:sp>
      <p:pic>
        <p:nvPicPr>
          <p:cNvPr id="12293" name="Picture 2" descr="http://www.andijan.uz/IMAGES/Temur.gif"/>
          <p:cNvPicPr>
            <a:picLocks noChangeAspect="1" noChangeArrowheads="1"/>
          </p:cNvPicPr>
          <p:nvPr/>
        </p:nvPicPr>
        <p:blipFill>
          <a:blip r:embed="rId2">
            <a:extLst/>
          </a:blip>
          <a:srcRect/>
          <a:stretch>
            <a:fillRect/>
          </a:stretch>
        </p:blipFill>
        <p:spPr bwMode="auto">
          <a:xfrm>
            <a:off x="1802005" y="575718"/>
            <a:ext cx="1781042" cy="2376264"/>
          </a:xfrm>
          <a:prstGeom prst="rect">
            <a:avLst/>
          </a:prstGeom>
          <a:ln>
            <a:noFill/>
          </a:ln>
          <a:effectLst>
            <a:softEdge rad="112500"/>
          </a:effectLst>
          <a:extLst/>
        </p:spPr>
      </p:pic>
      <p:pic>
        <p:nvPicPr>
          <p:cNvPr id="12294" name="Picture 4" descr="http://www.andijan.uz/IMAGES/ulugbek.gif"/>
          <p:cNvPicPr>
            <a:picLocks noChangeAspect="1" noChangeArrowheads="1"/>
          </p:cNvPicPr>
          <p:nvPr/>
        </p:nvPicPr>
        <p:blipFill>
          <a:blip r:embed="rId3">
            <a:extLst/>
          </a:blip>
          <a:srcRect/>
          <a:stretch>
            <a:fillRect/>
          </a:stretch>
        </p:blipFill>
        <p:spPr bwMode="auto">
          <a:xfrm>
            <a:off x="3590926" y="577893"/>
            <a:ext cx="1781041" cy="2376264"/>
          </a:xfrm>
          <a:prstGeom prst="rect">
            <a:avLst/>
          </a:prstGeom>
          <a:ln>
            <a:noFill/>
          </a:ln>
          <a:effectLst>
            <a:softEdge rad="112500"/>
          </a:effectLst>
          <a:extLst/>
        </p:spPr>
      </p:pic>
      <p:pic>
        <p:nvPicPr>
          <p:cNvPr id="12295" name="Picture 6" descr="http://www.andijan.uz/IMAGES/Navoiy.gif"/>
          <p:cNvPicPr>
            <a:picLocks noChangeAspect="1" noChangeArrowheads="1"/>
          </p:cNvPicPr>
          <p:nvPr/>
        </p:nvPicPr>
        <p:blipFill>
          <a:blip r:embed="rId4">
            <a:extLst/>
          </a:blip>
          <a:srcRect/>
          <a:stretch>
            <a:fillRect/>
          </a:stretch>
        </p:blipFill>
        <p:spPr bwMode="auto">
          <a:xfrm>
            <a:off x="5392353" y="575718"/>
            <a:ext cx="1781041" cy="2376264"/>
          </a:xfrm>
          <a:prstGeom prst="rect">
            <a:avLst/>
          </a:prstGeom>
          <a:ln>
            <a:noFill/>
          </a:ln>
          <a:effectLst>
            <a:softEdge rad="112500"/>
          </a:effectLst>
          <a:extLst/>
        </p:spPr>
      </p:pic>
      <p:pic>
        <p:nvPicPr>
          <p:cNvPr id="2050" name="Picture 2" descr="D:\Изображения\gggg\20130611_1157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950943" y="869371"/>
            <a:ext cx="2349226" cy="1761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Rectangle 4"/>
          <p:cNvSpPr>
            <a:spLocks noChangeArrowheads="1"/>
          </p:cNvSpPr>
          <p:nvPr/>
        </p:nvSpPr>
        <p:spPr bwMode="auto">
          <a:xfrm>
            <a:off x="1666925" y="404664"/>
            <a:ext cx="7477075" cy="1015663"/>
          </a:xfrm>
          <a:prstGeom prst="rect">
            <a:avLst/>
          </a:prstGeom>
          <a:noFill/>
          <a:ln w="9525">
            <a:noFill/>
            <a:miter lim="800000"/>
            <a:headEnd/>
            <a:tailEnd/>
          </a:ln>
        </p:spPr>
        <p:txBody>
          <a:bodyPr wrap="square">
            <a:spAutoFit/>
          </a:bodyPr>
          <a:lstStyle/>
          <a:p>
            <a:pPr algn="ctr"/>
            <a:r>
              <a:rPr lang="uz-Cyrl-UZ" sz="6000" b="1" dirty="0" smtClean="0">
                <a:solidFill>
                  <a:srgbClr val="660066"/>
                </a:solidFill>
                <a:latin typeface="Times New Roman" pitchFamily="18" charset="0"/>
                <a:cs typeface="Times New Roman" pitchFamily="18" charset="0"/>
              </a:rPr>
              <a:t>ОИЛА</a:t>
            </a:r>
            <a:endParaRPr lang="uz-Cyrl-UZ" sz="6000" b="1" dirty="0">
              <a:solidFill>
                <a:srgbClr val="660066"/>
              </a:solidFill>
              <a:latin typeface="Times New Roman" pitchFamily="18" charset="0"/>
              <a:cs typeface="Times New Roman" pitchFamily="18" charset="0"/>
            </a:endParaRPr>
          </a:p>
        </p:txBody>
      </p:sp>
      <p:sp>
        <p:nvSpPr>
          <p:cNvPr id="14343" name="Rectangle 4"/>
          <p:cNvSpPr>
            <a:spLocks noChangeArrowheads="1"/>
          </p:cNvSpPr>
          <p:nvPr/>
        </p:nvSpPr>
        <p:spPr bwMode="auto">
          <a:xfrm>
            <a:off x="1666925" y="1124744"/>
            <a:ext cx="7369571" cy="3108543"/>
          </a:xfrm>
          <a:prstGeom prst="rect">
            <a:avLst/>
          </a:prstGeom>
          <a:noFill/>
          <a:ln w="9525">
            <a:noFill/>
            <a:miter lim="800000"/>
            <a:headEnd/>
            <a:tailEnd/>
          </a:ln>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Ҳар қайси миллатнинг ўзига хос маънавиятини шакллантириш ва юксалтиришда, ҳеч шубҳасиз, оиланинг ўрни ва таъсири беқиёсдир. Чунки инсоннинг энг соф ва покиза туйғулари, илк ҳаётий тушунча ва тасаввурлари биринчи галда оила бағрида шаклланади.</a:t>
            </a:r>
          </a:p>
        </p:txBody>
      </p:sp>
      <p:sp>
        <p:nvSpPr>
          <p:cNvPr id="14344" name="Rectangle 4"/>
          <p:cNvSpPr>
            <a:spLocks noChangeArrowheads="1"/>
          </p:cNvSpPr>
          <p:nvPr/>
        </p:nvSpPr>
        <p:spPr bwMode="auto">
          <a:xfrm>
            <a:off x="1666924" y="4077072"/>
            <a:ext cx="7369571" cy="2246769"/>
          </a:xfrm>
          <a:prstGeom prst="rect">
            <a:avLst/>
          </a:prstGeom>
          <a:noFill/>
          <a:ln w="9525">
            <a:noFill/>
            <a:miter lim="800000"/>
            <a:headEnd/>
            <a:tailEnd/>
          </a:ln>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...бу ёруғ дунёда ҳаёт бор экан, оила бор. Оила бор экан, фарзанд деб аталмиш бебаҳо неъмат бор. Фарзанд бор экан, одамзот ҳамиша эзгу орзу ва интилишлар билан яшайди.</a:t>
            </a:r>
            <a:endParaRPr lang="ru-RU" sz="2800"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6" name="Rectangle 4"/>
          <p:cNvSpPr>
            <a:spLocks noChangeArrowheads="1"/>
          </p:cNvSpPr>
          <p:nvPr/>
        </p:nvSpPr>
        <p:spPr bwMode="auto">
          <a:xfrm>
            <a:off x="1691680" y="488866"/>
            <a:ext cx="7344816" cy="707886"/>
          </a:xfrm>
          <a:prstGeom prst="rect">
            <a:avLst/>
          </a:prstGeom>
          <a:noFill/>
          <a:ln w="9525">
            <a:noFill/>
            <a:miter lim="800000"/>
            <a:headEnd/>
            <a:tailEnd/>
          </a:ln>
        </p:spPr>
        <p:txBody>
          <a:bodyPr wrap="square">
            <a:spAutoFit/>
          </a:bodyPr>
          <a:lstStyle/>
          <a:p>
            <a:pPr algn="ctr"/>
            <a:r>
              <a:rPr lang="uz-Cyrl-UZ" sz="4000" b="1" dirty="0">
                <a:solidFill>
                  <a:srgbClr val="002060"/>
                </a:solidFill>
                <a:latin typeface="Times New Roman" pitchFamily="18" charset="0"/>
                <a:cs typeface="Times New Roman" pitchFamily="18" charset="0"/>
              </a:rPr>
              <a:t>МАҲАЛЛА</a:t>
            </a:r>
          </a:p>
        </p:txBody>
      </p:sp>
      <p:sp>
        <p:nvSpPr>
          <p:cNvPr id="15367" name="Rectangle 4"/>
          <p:cNvSpPr>
            <a:spLocks noChangeArrowheads="1"/>
          </p:cNvSpPr>
          <p:nvPr/>
        </p:nvSpPr>
        <p:spPr bwMode="auto">
          <a:xfrm>
            <a:off x="1547664" y="1052736"/>
            <a:ext cx="7524328" cy="5293757"/>
          </a:xfrm>
          <a:prstGeom prst="rect">
            <a:avLst/>
          </a:prstGeom>
          <a:noFill/>
          <a:ln w="9525">
            <a:noFill/>
            <a:miter lim="800000"/>
            <a:headEnd/>
            <a:tailEnd/>
          </a:ln>
        </p:spPr>
        <p:txBody>
          <a:bodyPr wrap="square">
            <a:spAutoFit/>
          </a:bodyPr>
          <a:lstStyle/>
          <a:p>
            <a:pPr indent="360363" algn="just"/>
            <a:r>
              <a:rPr lang="uz-Cyrl-UZ" sz="2600" b="1" dirty="0">
                <a:solidFill>
                  <a:srgbClr val="3333CC"/>
                </a:solidFill>
                <a:latin typeface="Times New Roman" pitchFamily="18" charset="0"/>
                <a:cs typeface="Times New Roman" pitchFamily="18" charset="0"/>
              </a:rPr>
              <a:t>Маънавий ҳаётимизни юксалтириш ҳақида гапирганда, маҳалланинг роли ва таъсири хусусида тўхталиш албатта ўринлидир. Маълумки, азалдан ўзбек маҳаллалари чинакам миллий қадриятлар маскани бўлиб келади. Ўзаро меҳр-оқибат, аҳиллик ва тотувлик, эҳтиёжманд, ёрдамга муҳтож кимсалар ҳолидан хабар олиш, етим-есирларнинг бошини силаш, тўй-томоша, ҳашар ва маъракаларни кўпчилик билан бамаслаҳат ўтказиш, яхши кунда ҳам, ёмон кунда ҳам бирга бўлиш каби халқимизга хос урф-одат ва анъаналар авваламбор маҳалла муҳитида шаклланган ва ривожланган.</a:t>
            </a:r>
          </a:p>
        </p:txBody>
      </p:sp>
      <p:sp>
        <p:nvSpPr>
          <p:cNvPr id="15368" name="AutoShape 6" descr="http://www.mahallafond.uz/mf/images/stories/photopanorama/6m1.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5369" name="AutoShape 8" descr="http://www.mahallafond.uz/mf/images/stories/photopanorama/6m1.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p>
        </p:txBody>
      </p:sp>
      <p:sp>
        <p:nvSpPr>
          <p:cNvPr id="15370" name="AutoShape 10" descr="http://www.mahallafond.uz/mf/images/stories/photopanorama/6m1.jpg"/>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0" name="Rectangle 4"/>
          <p:cNvSpPr>
            <a:spLocks noChangeArrowheads="1"/>
          </p:cNvSpPr>
          <p:nvPr/>
        </p:nvSpPr>
        <p:spPr bwMode="auto">
          <a:xfrm>
            <a:off x="1763688" y="548680"/>
            <a:ext cx="7200800" cy="646331"/>
          </a:xfrm>
          <a:prstGeom prst="rect">
            <a:avLst/>
          </a:prstGeom>
          <a:noFill/>
          <a:ln w="9525">
            <a:noFill/>
            <a:miter lim="800000"/>
            <a:headEnd/>
            <a:tailEnd/>
          </a:ln>
        </p:spPr>
        <p:txBody>
          <a:bodyPr wrap="square">
            <a:spAutoFit/>
          </a:bodyPr>
          <a:lstStyle/>
          <a:p>
            <a:pPr algn="ctr"/>
            <a:r>
              <a:rPr lang="uz-Cyrl-UZ" sz="36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ТАЪЛИМ</a:t>
            </a:r>
            <a:r>
              <a:rPr lang="uz-Cyrl-UZ" sz="3600"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a:t>
            </a:r>
            <a:r>
              <a:rPr lang="uz-Cyrl-UZ" sz="3600" b="1" dirty="0">
                <a:solidFill>
                  <a:srgbClr val="00206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ТАРБИЯ ТИЗИМИ</a:t>
            </a:r>
          </a:p>
        </p:txBody>
      </p:sp>
      <p:pic>
        <p:nvPicPr>
          <p:cNvPr id="15365" name="Picture 10" descr="http://www.uzbekistonovozi.uz/upload/iblock/741/1204128.jpg"/>
          <p:cNvPicPr>
            <a:picLocks noChangeAspect="1" noChangeArrowheads="1"/>
          </p:cNvPicPr>
          <p:nvPr/>
        </p:nvPicPr>
        <p:blipFill>
          <a:blip r:embed="rId2">
            <a:extLst/>
          </a:blip>
          <a:srcRect/>
          <a:stretch>
            <a:fillRect/>
          </a:stretch>
        </p:blipFill>
        <p:spPr bwMode="auto">
          <a:xfrm>
            <a:off x="1491201" y="1196751"/>
            <a:ext cx="3283876" cy="2137589"/>
          </a:xfrm>
          <a:prstGeom prst="rect">
            <a:avLst/>
          </a:prstGeom>
          <a:ln>
            <a:noFill/>
          </a:ln>
          <a:effectLst>
            <a:softEdge rad="112500"/>
          </a:effectLst>
          <a:extLst/>
        </p:spPr>
      </p:pic>
      <p:sp>
        <p:nvSpPr>
          <p:cNvPr id="16393" name="AutoShape 12" descr="http://www.multimedia.uz/apache/info_uzb/59/files/talim.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15367" name="Picture 14" descr="http://terdu.uz/uploads/posts/2012-12/1355229319_1511126.jpg"/>
          <p:cNvPicPr>
            <a:picLocks noChangeAspect="1" noChangeArrowheads="1"/>
          </p:cNvPicPr>
          <p:nvPr/>
        </p:nvPicPr>
        <p:blipFill>
          <a:blip r:embed="rId3">
            <a:extLst/>
          </a:blip>
          <a:srcRect/>
          <a:stretch>
            <a:fillRect/>
          </a:stretch>
        </p:blipFill>
        <p:spPr bwMode="auto">
          <a:xfrm>
            <a:off x="5292080" y="3662267"/>
            <a:ext cx="3838019" cy="2575045"/>
          </a:xfrm>
          <a:prstGeom prst="rect">
            <a:avLst/>
          </a:prstGeom>
          <a:ln>
            <a:noFill/>
          </a:ln>
          <a:effectLst>
            <a:softEdge rad="112500"/>
          </a:effectLst>
          <a:extLst/>
        </p:spPr>
      </p:pic>
      <p:sp>
        <p:nvSpPr>
          <p:cNvPr id="16395" name="Rectangle 4"/>
          <p:cNvSpPr>
            <a:spLocks noChangeArrowheads="1"/>
          </p:cNvSpPr>
          <p:nvPr/>
        </p:nvSpPr>
        <p:spPr bwMode="auto">
          <a:xfrm>
            <a:off x="1567960" y="3334340"/>
            <a:ext cx="3811117" cy="3046988"/>
          </a:xfrm>
          <a:prstGeom prst="rect">
            <a:avLst/>
          </a:prstGeom>
          <a:solidFill>
            <a:schemeClr val="bg1"/>
          </a:solidFill>
          <a:ln w="9525">
            <a:noFill/>
            <a:miter lim="800000"/>
            <a:headEnd/>
            <a:tailEnd/>
          </a:ln>
        </p:spPr>
        <p:txBody>
          <a:bodyPr wrap="square">
            <a:spAutoFit/>
          </a:bodyPr>
          <a:lstStyle/>
          <a:p>
            <a:pPr indent="360363" algn="just"/>
            <a:r>
              <a:rPr lang="uz-Cyrl-UZ" sz="2400" b="1" dirty="0">
                <a:solidFill>
                  <a:srgbClr val="3333CC"/>
                </a:solidFill>
                <a:latin typeface="Times New Roman" pitchFamily="18" charset="0"/>
                <a:cs typeface="Times New Roman" pitchFamily="18" charset="0"/>
              </a:rPr>
              <a:t>Маълумки, ота-боболаримиз қадимдан бебаҳо бойлик бўлмиш илму маърифат, таълим ва тарбияни инсон </a:t>
            </a:r>
            <a:r>
              <a:rPr lang="uz-Cyrl-UZ" sz="2400" b="1" dirty="0" smtClean="0">
                <a:solidFill>
                  <a:srgbClr val="3333CC"/>
                </a:solidFill>
                <a:latin typeface="Times New Roman" pitchFamily="18" charset="0"/>
                <a:cs typeface="Times New Roman" pitchFamily="18" charset="0"/>
              </a:rPr>
              <a:t>камо-лоти </a:t>
            </a:r>
            <a:r>
              <a:rPr lang="uz-Cyrl-UZ" sz="2400" b="1" dirty="0">
                <a:solidFill>
                  <a:srgbClr val="3333CC"/>
                </a:solidFill>
                <a:latin typeface="Times New Roman" pitchFamily="18" charset="0"/>
                <a:cs typeface="Times New Roman" pitchFamily="18" charset="0"/>
              </a:rPr>
              <a:t>ва миллат </a:t>
            </a:r>
            <a:r>
              <a:rPr lang="uz-Cyrl-UZ" sz="2400" b="1" dirty="0" smtClean="0">
                <a:solidFill>
                  <a:srgbClr val="3333CC"/>
                </a:solidFill>
                <a:latin typeface="Times New Roman" pitchFamily="18" charset="0"/>
                <a:cs typeface="Times New Roman" pitchFamily="18" charset="0"/>
              </a:rPr>
              <a:t>равнақи-нинг </a:t>
            </a:r>
            <a:r>
              <a:rPr lang="uz-Cyrl-UZ" sz="2400" b="1" dirty="0">
                <a:solidFill>
                  <a:srgbClr val="3333CC"/>
                </a:solidFill>
                <a:latin typeface="Times New Roman" pitchFamily="18" charset="0"/>
                <a:cs typeface="Times New Roman" pitchFamily="18" charset="0"/>
              </a:rPr>
              <a:t>энг асосий шарти ва гарови деб билган.</a:t>
            </a:r>
          </a:p>
        </p:txBody>
      </p:sp>
      <p:sp>
        <p:nvSpPr>
          <p:cNvPr id="16391" name="Rectangle 4"/>
          <p:cNvSpPr>
            <a:spLocks noChangeArrowheads="1"/>
          </p:cNvSpPr>
          <p:nvPr/>
        </p:nvSpPr>
        <p:spPr bwMode="auto">
          <a:xfrm>
            <a:off x="4716016" y="1196752"/>
            <a:ext cx="4427984" cy="2308324"/>
          </a:xfrm>
          <a:prstGeom prst="rect">
            <a:avLst/>
          </a:prstGeom>
          <a:solidFill>
            <a:schemeClr val="bg1"/>
          </a:solidFill>
          <a:ln w="9525">
            <a:noFill/>
            <a:miter lim="800000"/>
            <a:headEnd/>
            <a:tailEnd/>
          </a:ln>
        </p:spPr>
        <p:txBody>
          <a:bodyPr wrap="square">
            <a:spAutoFit/>
          </a:bodyPr>
          <a:lstStyle/>
          <a:p>
            <a:pPr indent="360363" algn="just"/>
            <a:r>
              <a:rPr lang="uz-Cyrl-UZ" sz="2400" b="1" dirty="0">
                <a:solidFill>
                  <a:srgbClr val="3333CC"/>
                </a:solidFill>
                <a:latin typeface="Times New Roman" pitchFamily="18" charset="0"/>
                <a:cs typeface="Times New Roman" pitchFamily="18" charset="0"/>
              </a:rPr>
              <a:t>Маънавиятни </a:t>
            </a:r>
            <a:r>
              <a:rPr lang="uz-Cyrl-UZ" sz="2400" b="1" dirty="0" smtClean="0">
                <a:solidFill>
                  <a:srgbClr val="3333CC"/>
                </a:solidFill>
                <a:latin typeface="Times New Roman" pitchFamily="18" charset="0"/>
                <a:cs typeface="Times New Roman" pitchFamily="18" charset="0"/>
              </a:rPr>
              <a:t>шаклланти-ришга </a:t>
            </a:r>
            <a:r>
              <a:rPr lang="uz-Cyrl-UZ" sz="2400" b="1" dirty="0">
                <a:solidFill>
                  <a:srgbClr val="3333CC"/>
                </a:solidFill>
                <a:latin typeface="Times New Roman" pitchFamily="18" charset="0"/>
                <a:cs typeface="Times New Roman" pitchFamily="18" charset="0"/>
              </a:rPr>
              <a:t>бевосита </a:t>
            </a:r>
            <a:r>
              <a:rPr lang="uz-Cyrl-UZ" sz="2400" b="1" dirty="0" smtClean="0">
                <a:solidFill>
                  <a:srgbClr val="3333CC"/>
                </a:solidFill>
                <a:latin typeface="Times New Roman" pitchFamily="18" charset="0"/>
                <a:cs typeface="Times New Roman" pitchFamily="18" charset="0"/>
              </a:rPr>
              <a:t>таъсир </a:t>
            </a:r>
            <a:r>
              <a:rPr lang="uz-Cyrl-UZ" sz="2400" b="1" dirty="0">
                <a:solidFill>
                  <a:srgbClr val="3333CC"/>
                </a:solidFill>
                <a:latin typeface="Times New Roman" pitchFamily="18" charset="0"/>
                <a:cs typeface="Times New Roman" pitchFamily="18" charset="0"/>
              </a:rPr>
              <a:t>қиладиган яна бир муҳим ҳаётий омил </a:t>
            </a:r>
            <a:r>
              <a:rPr lang="uz-Cyrl-UZ" sz="2400" b="1" dirty="0" smtClean="0">
                <a:solidFill>
                  <a:srgbClr val="3333CC"/>
                </a:solidFill>
                <a:latin typeface="Times New Roman" pitchFamily="18" charset="0"/>
                <a:cs typeface="Times New Roman" pitchFamily="18" charset="0"/>
              </a:rPr>
              <a:t>– бу таълим-тарбия </a:t>
            </a:r>
            <a:r>
              <a:rPr lang="uz-Cyrl-UZ" sz="2400" b="1" dirty="0">
                <a:solidFill>
                  <a:srgbClr val="3333CC"/>
                </a:solidFill>
                <a:latin typeface="Times New Roman" pitchFamily="18" charset="0"/>
                <a:cs typeface="Times New Roman" pitchFamily="18" charset="0"/>
              </a:rPr>
              <a:t>тизими билан </a:t>
            </a:r>
            <a:r>
              <a:rPr lang="uz-Cyrl-UZ" sz="2400" b="1" dirty="0" smtClean="0">
                <a:solidFill>
                  <a:srgbClr val="3333CC"/>
                </a:solidFill>
                <a:latin typeface="Times New Roman" pitchFamily="18" charset="0"/>
                <a:cs typeface="Times New Roman" pitchFamily="18" charset="0"/>
              </a:rPr>
              <a:t>чамбар-час боғлиқдир</a:t>
            </a:r>
            <a:r>
              <a:rPr lang="uz-Cyrl-UZ" sz="2400" b="1" dirty="0">
                <a:solidFill>
                  <a:srgbClr val="3333CC"/>
                </a:solidFill>
                <a:latin typeface="Times New Roman" pitchFamily="18" charset="0"/>
                <a:cs typeface="Times New Roman" pitchFamily="18" charset="0"/>
              </a:rPr>
              <a:t>.</a:t>
            </a:r>
            <a:endParaRPr lang="ru-RU" sz="24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1679632" y="1916832"/>
            <a:ext cx="7386844" cy="4188381"/>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indent="360363" algn="ctr"/>
            <a:r>
              <a:rPr lang="uz-Cyrl-UZ" sz="2400" b="1" dirty="0">
                <a:solidFill>
                  <a:srgbClr val="3333CC"/>
                </a:solidFill>
                <a:latin typeface="Times New Roman" pitchFamily="18" charset="0"/>
                <a:cs typeface="Times New Roman" pitchFamily="18" charset="0"/>
              </a:rPr>
              <a:t>АЛБАТТА, </a:t>
            </a:r>
            <a:r>
              <a:rPr lang="uz-Cyrl-UZ" sz="2400" b="1" dirty="0" smtClean="0">
                <a:solidFill>
                  <a:srgbClr val="3333CC"/>
                </a:solidFill>
                <a:latin typeface="Times New Roman" pitchFamily="18" charset="0"/>
                <a:cs typeface="Times New Roman" pitchFamily="18" charset="0"/>
              </a:rPr>
              <a:t>ТАЪЛИМ-ТАРБИЯ – ОНГ МАҲСУЛИ</a:t>
            </a:r>
            <a:r>
              <a:rPr lang="uz-Cyrl-UZ" sz="2400" b="1" dirty="0">
                <a:solidFill>
                  <a:srgbClr val="3333CC"/>
                </a:solidFill>
                <a:latin typeface="Times New Roman" pitchFamily="18" charset="0"/>
                <a:cs typeface="Times New Roman" pitchFamily="18" charset="0"/>
              </a:rPr>
              <a:t>, ЛЕКИН АЙНИ ВАҚТДА ОНГ ДАРАЖАСИ ВА УНИНГ РИВОЖИНИ ҲАМ БЕЛГИЛАЙДИГАН, ЯЪНИ ХАЛҚ МАЪНАВИЯТИНИ ШАКЛЛАНТИРАДИГАН ВА БОЙИТАДИГАН ЭНГ МУҲИМ ОМИЛДИР. БИНОБАРИН, ТАЪЛИМ</a:t>
            </a:r>
            <a:r>
              <a:rPr lang="uz-Cyrl-UZ" sz="2400" dirty="0">
                <a:solidFill>
                  <a:srgbClr val="3333CC"/>
                </a:solidFill>
                <a:latin typeface="Times New Roman" pitchFamily="18" charset="0"/>
                <a:cs typeface="Times New Roman" pitchFamily="18" charset="0"/>
              </a:rPr>
              <a:t>-</a:t>
            </a:r>
            <a:r>
              <a:rPr lang="uz-Cyrl-UZ" sz="2400" b="1" dirty="0">
                <a:solidFill>
                  <a:srgbClr val="3333CC"/>
                </a:solidFill>
                <a:latin typeface="Times New Roman" pitchFamily="18" charset="0"/>
                <a:cs typeface="Times New Roman" pitchFamily="18" charset="0"/>
              </a:rPr>
              <a:t>ТАРБИЯ ТИЗИМИНИ ВА ШУ АСОСДА ОНГНИ ЎЗГАРТИРМАСДАН ТУРИБ, МАЪНАВИЯТНИ РИВОЖЛАНТИРИБ БЎЛМАЙДИ.</a:t>
            </a:r>
            <a:endParaRPr lang="ru-RU" sz="2400" b="1" dirty="0">
              <a:solidFill>
                <a:srgbClr val="3333CC"/>
              </a:solidFill>
              <a:latin typeface="Times New Roman" pitchFamily="18" charset="0"/>
              <a:cs typeface="Times New Roman" pitchFamily="18" charset="0"/>
            </a:endParaRPr>
          </a:p>
        </p:txBody>
      </p:sp>
      <p:sp>
        <p:nvSpPr>
          <p:cNvPr id="17415" name="Rectangle 4"/>
          <p:cNvSpPr>
            <a:spLocks noChangeArrowheads="1"/>
          </p:cNvSpPr>
          <p:nvPr/>
        </p:nvSpPr>
        <p:spPr bwMode="auto">
          <a:xfrm>
            <a:off x="1679632" y="665658"/>
            <a:ext cx="7416824" cy="1055608"/>
          </a:xfrm>
          <a:prstGeom prst="round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uz-Cyrl-UZ" sz="2800" b="1" dirty="0">
                <a:solidFill>
                  <a:srgbClr val="660066"/>
                </a:solidFill>
                <a:latin typeface="Times New Roman" pitchFamily="18" charset="0"/>
                <a:cs typeface="Times New Roman" pitchFamily="18" charset="0"/>
              </a:rPr>
              <a:t>МАЪНАВИЯТНИ РИВОЖЛАНТИРИШ УЧУН НИМАНИ ЎЗГАРТИРИШ КЕРАК? </a:t>
            </a:r>
            <a:endParaRPr lang="ru-RU" sz="2800" b="1" dirty="0">
              <a:solidFill>
                <a:srgbClr val="66006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4"/>
          <p:cNvSpPr>
            <a:spLocks noChangeArrowheads="1"/>
          </p:cNvSpPr>
          <p:nvPr/>
        </p:nvSpPr>
        <p:spPr bwMode="auto">
          <a:xfrm>
            <a:off x="1677040" y="1490008"/>
            <a:ext cx="7456938" cy="1938992"/>
          </a:xfrm>
          <a:prstGeom prst="rect">
            <a:avLst/>
          </a:prstGeom>
          <a:solidFill>
            <a:schemeClr val="bg1"/>
          </a:solidFill>
          <a:ln w="9525">
            <a:noFill/>
            <a:miter lim="800000"/>
            <a:headEnd/>
            <a:tailEnd/>
          </a:ln>
        </p:spPr>
        <p:txBody>
          <a:bodyPr wrap="square">
            <a:spAutoFit/>
          </a:bodyPr>
          <a:lstStyle/>
          <a:p>
            <a:pPr indent="360363" algn="just"/>
            <a:r>
              <a:rPr lang="uz-Cyrl-UZ" sz="2400" b="1" dirty="0">
                <a:solidFill>
                  <a:srgbClr val="3333CC"/>
                </a:solidFill>
                <a:latin typeface="Times New Roman" pitchFamily="18" charset="0"/>
                <a:cs typeface="Times New Roman" pitchFamily="18" charset="0"/>
              </a:rPr>
              <a:t>Шуни унутмаслигимиз керакки, келажагимиз пойдевори билим даргохларида яратилади, бошқача айтганда, халқимизнинг эртанги куни қандай бўлиши фарзандларимизнинг бугун қандай таълим ва тарбия олишига боғлиқ.</a:t>
            </a:r>
            <a:endParaRPr lang="ru-RU" sz="2400" b="1" dirty="0">
              <a:solidFill>
                <a:srgbClr val="3333CC"/>
              </a:solidFill>
              <a:latin typeface="Times New Roman" pitchFamily="18" charset="0"/>
              <a:cs typeface="Times New Roman" pitchFamily="18" charset="0"/>
            </a:endParaRPr>
          </a:p>
        </p:txBody>
      </p:sp>
      <p:sp>
        <p:nvSpPr>
          <p:cNvPr id="18439" name="Rectangle 4"/>
          <p:cNvSpPr>
            <a:spLocks noChangeArrowheads="1"/>
          </p:cNvSpPr>
          <p:nvPr/>
        </p:nvSpPr>
        <p:spPr bwMode="auto">
          <a:xfrm>
            <a:off x="1677040" y="838453"/>
            <a:ext cx="7473492" cy="646331"/>
          </a:xfrm>
          <a:prstGeom prst="rect">
            <a:avLst/>
          </a:prstGeom>
          <a:solidFill>
            <a:schemeClr val="bg1"/>
          </a:solidFill>
          <a:ln w="9525">
            <a:noFill/>
            <a:miter lim="800000"/>
            <a:headEnd/>
            <a:tailEnd/>
          </a:ln>
        </p:spPr>
        <p:txBody>
          <a:bodyPr wrap="square">
            <a:spAutoFit/>
          </a:bodyPr>
          <a:lstStyle/>
          <a:p>
            <a:pPr algn="ctr"/>
            <a:r>
              <a:rPr lang="uz-Cyrl-UZ" sz="3600" b="1" dirty="0" smtClean="0">
                <a:ln>
                  <a:solidFill>
                    <a:srgbClr val="00FFFF"/>
                  </a:solidFill>
                </a:ln>
                <a:solidFill>
                  <a:srgbClr val="00206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ҲАР </a:t>
            </a:r>
            <a:r>
              <a:rPr lang="uz-Cyrl-UZ" sz="3600" b="1" dirty="0">
                <a:ln>
                  <a:solidFill>
                    <a:srgbClr val="00FFFF"/>
                  </a:solidFill>
                </a:ln>
                <a:solidFill>
                  <a:srgbClr val="00206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БИР БОЛА </a:t>
            </a:r>
            <a:r>
              <a:rPr lang="uz-Cyrl-UZ" sz="3600" b="1" dirty="0" smtClean="0">
                <a:ln>
                  <a:solidFill>
                    <a:srgbClr val="00FFFF"/>
                  </a:solidFill>
                </a:ln>
                <a:solidFill>
                  <a:srgbClr val="00206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ТИМСОЛИДА...</a:t>
            </a:r>
            <a:endParaRPr lang="ru-RU" sz="3600" b="1" dirty="0">
              <a:ln>
                <a:solidFill>
                  <a:srgbClr val="00FFFF"/>
                </a:solidFill>
              </a:ln>
              <a:solidFill>
                <a:srgbClr val="002060"/>
              </a:solidFill>
              <a:effectLst>
                <a:glow rad="63500">
                  <a:schemeClr val="accent1">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22533" name="Picture 6" descr="http://uza.uz/ru/images/2902.jpg"/>
          <p:cNvPicPr>
            <a:picLocks noChangeAspect="1" noChangeArrowheads="1"/>
          </p:cNvPicPr>
          <p:nvPr/>
        </p:nvPicPr>
        <p:blipFill>
          <a:blip r:embed="rId2"/>
          <a:srcRect t="6313"/>
          <a:stretch>
            <a:fillRect/>
          </a:stretch>
        </p:blipFill>
        <p:spPr bwMode="auto">
          <a:xfrm>
            <a:off x="1475655" y="4869159"/>
            <a:ext cx="2224307" cy="1473785"/>
          </a:xfrm>
          <a:prstGeom prst="rect">
            <a:avLst/>
          </a:prstGeom>
          <a:ln>
            <a:noFill/>
          </a:ln>
          <a:effectLst>
            <a:softEdge rad="112500"/>
          </a:effectLst>
          <a:extLst/>
        </p:spPr>
      </p:pic>
      <p:pic>
        <p:nvPicPr>
          <p:cNvPr id="22534" name="Picture 8" descr="http://uza.uz/ru/images/7143.jpg"/>
          <p:cNvPicPr>
            <a:picLocks noChangeAspect="1" noChangeArrowheads="1"/>
          </p:cNvPicPr>
          <p:nvPr/>
        </p:nvPicPr>
        <p:blipFill>
          <a:blip r:embed="rId3"/>
          <a:srcRect b="7422"/>
          <a:stretch>
            <a:fillRect/>
          </a:stretch>
        </p:blipFill>
        <p:spPr bwMode="auto">
          <a:xfrm>
            <a:off x="1475656" y="3429000"/>
            <a:ext cx="2224308" cy="1430107"/>
          </a:xfrm>
          <a:prstGeom prst="rect">
            <a:avLst/>
          </a:prstGeom>
          <a:ln>
            <a:noFill/>
          </a:ln>
          <a:effectLst>
            <a:softEdge rad="112500"/>
          </a:effectLst>
          <a:extLst/>
        </p:spPr>
      </p:pic>
      <p:sp>
        <p:nvSpPr>
          <p:cNvPr id="18442" name="Rectangle 4"/>
          <p:cNvSpPr>
            <a:spLocks noChangeArrowheads="1"/>
          </p:cNvSpPr>
          <p:nvPr/>
        </p:nvSpPr>
        <p:spPr bwMode="auto">
          <a:xfrm>
            <a:off x="3700683" y="3407509"/>
            <a:ext cx="5479829" cy="3477875"/>
          </a:xfrm>
          <a:prstGeom prst="rect">
            <a:avLst/>
          </a:prstGeom>
          <a:solidFill>
            <a:schemeClr val="bg1"/>
          </a:solidFill>
          <a:ln w="9525">
            <a:noFill/>
            <a:miter lim="800000"/>
            <a:headEnd/>
            <a:tailEnd/>
          </a:ln>
        </p:spPr>
        <p:txBody>
          <a:bodyPr wrap="square">
            <a:spAutoFit/>
          </a:bodyPr>
          <a:lstStyle/>
          <a:p>
            <a:pPr algn="just"/>
            <a:r>
              <a:rPr lang="uz-Cyrl-UZ" sz="2200" b="1" dirty="0">
                <a:solidFill>
                  <a:srgbClr val="3333CC"/>
                </a:solidFill>
                <a:latin typeface="Times New Roman" pitchFamily="18" charset="0"/>
                <a:cs typeface="Times New Roman" pitchFamily="18" charset="0"/>
              </a:rPr>
              <a:t>Бунинг учун ҳар қайси ота-она, устоз ва </a:t>
            </a:r>
            <a:r>
              <a:rPr lang="uz-Cyrl-UZ" sz="2200" b="1" dirty="0" smtClean="0">
                <a:solidFill>
                  <a:srgbClr val="3333CC"/>
                </a:solidFill>
                <a:latin typeface="Times New Roman" pitchFamily="18" charset="0"/>
                <a:cs typeface="Times New Roman" pitchFamily="18" charset="0"/>
              </a:rPr>
              <a:t>мураббий </a:t>
            </a:r>
            <a:r>
              <a:rPr lang="uz-Cyrl-UZ" sz="2200" b="1" u="sng" dirty="0" smtClean="0">
                <a:latin typeface="Times New Roman" pitchFamily="18" charset="0"/>
                <a:cs typeface="Times New Roman" pitchFamily="18" charset="0"/>
              </a:rPr>
              <a:t>ҳар бир бола тимсолида аввало шахсни кўриши зарур.</a:t>
            </a:r>
            <a:r>
              <a:rPr lang="uz-Cyrl-UZ" sz="2200" b="1" dirty="0" smtClean="0">
                <a:solidFill>
                  <a:srgbClr val="3333CC"/>
                </a:solidFill>
                <a:latin typeface="Times New Roman" pitchFamily="18" charset="0"/>
                <a:cs typeface="Times New Roman" pitchFamily="18" charset="0"/>
              </a:rPr>
              <a:t> </a:t>
            </a:r>
            <a:r>
              <a:rPr lang="uz-Cyrl-UZ" sz="2200" b="1" dirty="0">
                <a:solidFill>
                  <a:srgbClr val="3333CC"/>
                </a:solidFill>
                <a:latin typeface="Times New Roman" pitchFamily="18" charset="0"/>
                <a:cs typeface="Times New Roman" pitchFamily="18" charset="0"/>
              </a:rPr>
              <a:t>Ана шу оддий талабдан келиб чиққан ҳолда, фарзандларимизни мустақил ва кенг фикрлаш </a:t>
            </a:r>
            <a:r>
              <a:rPr lang="uz-Cyrl-UZ" sz="2200" b="1" dirty="0" smtClean="0">
                <a:solidFill>
                  <a:srgbClr val="3333CC"/>
                </a:solidFill>
                <a:latin typeface="Times New Roman" pitchFamily="18" charset="0"/>
                <a:cs typeface="Times New Roman" pitchFamily="18" charset="0"/>
              </a:rPr>
              <a:t>қобилиятига </a:t>
            </a:r>
            <a:r>
              <a:rPr lang="uz-Cyrl-UZ" sz="2200" b="1" dirty="0">
                <a:solidFill>
                  <a:srgbClr val="3333CC"/>
                </a:solidFill>
                <a:latin typeface="Times New Roman" pitchFamily="18" charset="0"/>
                <a:cs typeface="Times New Roman" pitchFamily="18" charset="0"/>
              </a:rPr>
              <a:t>эга бўлган, онгли яшайдиган комил инсонлар этиб вояга етказиш </a:t>
            </a:r>
            <a:r>
              <a:rPr lang="uz-Cyrl-UZ" sz="2200" b="1" dirty="0" smtClean="0">
                <a:solidFill>
                  <a:srgbClr val="3333CC"/>
                </a:solidFill>
                <a:latin typeface="Times New Roman" pitchFamily="18" charset="0"/>
                <a:cs typeface="Times New Roman" pitchFamily="18" charset="0"/>
              </a:rPr>
              <a:t>– таълим-тарбия </a:t>
            </a:r>
            <a:r>
              <a:rPr lang="uz-Cyrl-UZ" sz="2200" b="1" dirty="0">
                <a:solidFill>
                  <a:srgbClr val="3333CC"/>
                </a:solidFill>
                <a:latin typeface="Times New Roman" pitchFamily="18" charset="0"/>
                <a:cs typeface="Times New Roman" pitchFamily="18" charset="0"/>
              </a:rPr>
              <a:t>соҳасининг асосий мақсади ва вазифаси бўлиши лозим, деб қабул қилишимиз керак.</a:t>
            </a:r>
            <a:endParaRPr lang="ru-RU" sz="22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3" name="Rectangle 4"/>
          <p:cNvSpPr>
            <a:spLocks noChangeArrowheads="1"/>
          </p:cNvSpPr>
          <p:nvPr/>
        </p:nvSpPr>
        <p:spPr bwMode="auto">
          <a:xfrm>
            <a:off x="1835696" y="620688"/>
            <a:ext cx="7183387" cy="9787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pPr>
            <a:r>
              <a:rPr lang="uz-Cyrl-UZ" sz="2400" b="1" dirty="0" smtClean="0">
                <a:solidFill>
                  <a:srgbClr val="3333FF"/>
                </a:solidFill>
                <a:effectLst>
                  <a:glow rad="63500">
                    <a:schemeClr val="accent1">
                      <a:satMod val="175000"/>
                      <a:alpha val="40000"/>
                    </a:schemeClr>
                  </a:glow>
                </a:effectLst>
                <a:latin typeface="Times New Roman" pitchFamily="18" charset="0"/>
                <a:cs typeface="Times New Roman" pitchFamily="18" charset="0"/>
              </a:rPr>
              <a:t>“КАДРЛАР </a:t>
            </a:r>
            <a:r>
              <a:rPr lang="uz-Cyrl-UZ" sz="2400" b="1" dirty="0">
                <a:solidFill>
                  <a:srgbClr val="3333FF"/>
                </a:solidFill>
                <a:effectLst>
                  <a:glow rad="63500">
                    <a:schemeClr val="accent1">
                      <a:satMod val="175000"/>
                      <a:alpha val="40000"/>
                    </a:schemeClr>
                  </a:glow>
                </a:effectLst>
                <a:latin typeface="Times New Roman" pitchFamily="18" charset="0"/>
                <a:cs typeface="Times New Roman" pitchFamily="18" charset="0"/>
              </a:rPr>
              <a:t>ТАЙЁРЛАШ МИЛЛИЙ ДАСТУРИ” УСТИДА </a:t>
            </a:r>
            <a:r>
              <a:rPr lang="uz-Cyrl-UZ" sz="2400" b="1" dirty="0" smtClean="0">
                <a:solidFill>
                  <a:srgbClr val="3333FF"/>
                </a:solidFill>
                <a:effectLst>
                  <a:glow rad="63500">
                    <a:schemeClr val="accent1">
                      <a:satMod val="175000"/>
                      <a:alpha val="40000"/>
                    </a:schemeClr>
                  </a:glow>
                </a:effectLst>
                <a:latin typeface="Times New Roman" pitchFamily="18" charset="0"/>
                <a:cs typeface="Times New Roman" pitchFamily="18" charset="0"/>
              </a:rPr>
              <a:t>ИШЛАШ</a:t>
            </a:r>
            <a:endParaRPr lang="ru-RU" sz="2400" b="1" dirty="0">
              <a:solidFill>
                <a:srgbClr val="3333FF"/>
              </a:solidFill>
              <a:effectLst>
                <a:glow rad="63500">
                  <a:schemeClr val="accent1">
                    <a:satMod val="175000"/>
                    <a:alpha val="40000"/>
                  </a:schemeClr>
                </a:glow>
              </a:effectLst>
              <a:latin typeface="Times New Roman" pitchFamily="18" charset="0"/>
              <a:cs typeface="Times New Roman" pitchFamily="18" charset="0"/>
            </a:endParaRPr>
          </a:p>
        </p:txBody>
      </p:sp>
      <p:sp>
        <p:nvSpPr>
          <p:cNvPr id="19459" name="Rectangle 4"/>
          <p:cNvSpPr>
            <a:spLocks noChangeArrowheads="1"/>
          </p:cNvSpPr>
          <p:nvPr/>
        </p:nvSpPr>
        <p:spPr bwMode="auto">
          <a:xfrm>
            <a:off x="1547664" y="1477228"/>
            <a:ext cx="7596336" cy="483209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360363" algn="just"/>
            <a:r>
              <a:rPr lang="uz-Cyrl-UZ" sz="2800" b="1" dirty="0">
                <a:solidFill>
                  <a:srgbClr val="3333CC"/>
                </a:solidFill>
                <a:latin typeface="Times New Roman" pitchFamily="18" charset="0"/>
                <a:cs typeface="Times New Roman" pitchFamily="18" charset="0"/>
              </a:rPr>
              <a:t>...мустақилликнинг дастлабки </a:t>
            </a:r>
            <a:r>
              <a:rPr lang="uz-Cyrl-UZ" sz="2800" b="1" dirty="0" smtClean="0">
                <a:solidFill>
                  <a:srgbClr val="3333CC"/>
                </a:solidFill>
                <a:latin typeface="Times New Roman" pitchFamily="18" charset="0"/>
                <a:cs typeface="Times New Roman" pitchFamily="18" charset="0"/>
              </a:rPr>
              <a:t>йиллари-даноқ </a:t>
            </a:r>
            <a:r>
              <a:rPr lang="uz-Cyrl-UZ" sz="2800" b="1" dirty="0">
                <a:solidFill>
                  <a:srgbClr val="3333CC"/>
                </a:solidFill>
                <a:latin typeface="Times New Roman" pitchFamily="18" charset="0"/>
                <a:cs typeface="Times New Roman" pitchFamily="18" charset="0"/>
              </a:rPr>
              <a:t>бутун мамлакат миқёсида таълим ва тарбия, илм-фан, касб-ҳунар ўргатиш тизимларини тубдан ислоҳ қилишга ниҳоятда катта зарурат сезила бошлади. </a:t>
            </a:r>
            <a:r>
              <a:rPr lang="uz-Cyrl-UZ" sz="2800" b="1" dirty="0" smtClean="0">
                <a:solidFill>
                  <a:srgbClr val="3333CC"/>
                </a:solidFill>
                <a:latin typeface="Times New Roman" pitchFamily="18" charset="0"/>
                <a:cs typeface="Times New Roman" pitchFamily="18" charset="0"/>
              </a:rPr>
              <a:t>Кадрлар </a:t>
            </a:r>
            <a:r>
              <a:rPr lang="uz-Cyrl-UZ" sz="2800" b="1" dirty="0">
                <a:solidFill>
                  <a:srgbClr val="3333CC"/>
                </a:solidFill>
                <a:latin typeface="Times New Roman" pitchFamily="18" charset="0"/>
                <a:cs typeface="Times New Roman" pitchFamily="18" charset="0"/>
              </a:rPr>
              <a:t>тайёрлаш миллий дастурини ишлаб чиқиш билан боғлиқ жараён узоқ йиллар мобайнида бу соҳада талай муаммолар </a:t>
            </a:r>
            <a:r>
              <a:rPr lang="uz-Cyrl-UZ" sz="2800" b="1" dirty="0" smtClean="0">
                <a:solidFill>
                  <a:srgbClr val="3333CC"/>
                </a:solidFill>
                <a:latin typeface="Times New Roman" pitchFamily="18" charset="0"/>
                <a:cs typeface="Times New Roman" pitchFamily="18" charset="0"/>
              </a:rPr>
              <a:t>йиғи-либ </a:t>
            </a:r>
            <a:r>
              <a:rPr lang="uz-Cyrl-UZ" sz="2800" b="1" dirty="0">
                <a:solidFill>
                  <a:srgbClr val="3333CC"/>
                </a:solidFill>
                <a:latin typeface="Times New Roman" pitchFamily="18" charset="0"/>
                <a:cs typeface="Times New Roman" pitchFamily="18" charset="0"/>
              </a:rPr>
              <a:t>қолганини кўрсатди. Мен бунга ушбу дастур лойиҳаси устида </a:t>
            </a:r>
            <a:r>
              <a:rPr lang="uz-Cyrl-UZ" sz="2800" b="1" u="sng" dirty="0">
                <a:solidFill>
                  <a:srgbClr val="660066"/>
                </a:solidFill>
                <a:latin typeface="Times New Roman" pitchFamily="18" charset="0"/>
                <a:cs typeface="Times New Roman" pitchFamily="18" charset="0"/>
              </a:rPr>
              <a:t>саккиз ой мобайнида</a:t>
            </a:r>
            <a:r>
              <a:rPr lang="uz-Cyrl-UZ" sz="2800" b="1" dirty="0">
                <a:solidFill>
                  <a:srgbClr val="3333CC"/>
                </a:solidFill>
                <a:latin typeface="Times New Roman" pitchFamily="18" charset="0"/>
                <a:cs typeface="Times New Roman" pitchFamily="18" charset="0"/>
              </a:rPr>
              <a:t> ишлаш жараёнида шахсан амин бўлдим. </a:t>
            </a:r>
            <a:endParaRPr lang="ru-RU" sz="28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1"/>
          <p:cNvSpPr>
            <a:spLocks noChangeArrowheads="1"/>
          </p:cNvSpPr>
          <p:nvPr/>
        </p:nvSpPr>
        <p:spPr bwMode="auto">
          <a:xfrm>
            <a:off x="1547664" y="1452840"/>
            <a:ext cx="7596336" cy="3416320"/>
          </a:xfrm>
          <a:prstGeom prst="rect">
            <a:avLst/>
          </a:prstGeom>
          <a:noFill/>
          <a:ln w="9525">
            <a:noFill/>
            <a:miter lim="800000"/>
            <a:headEnd/>
            <a:tailEnd/>
          </a:ln>
        </p:spPr>
        <p:txBody>
          <a:bodyPr wrap="square" anchor="ctr">
            <a:spAutoFit/>
          </a:bodyPr>
          <a:lstStyle/>
          <a:p>
            <a:pPr algn="ctr"/>
            <a:r>
              <a:rPr lang="ru-RU" sz="3600" b="1" dirty="0" smtClean="0">
                <a:solidFill>
                  <a:srgbClr val="3333CC"/>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ЎЗБЕКИСТОН РЕСПУБЛИКАСИ ПРЕЗИДЕНТИ ИСЛОМ КАРИМОВНИНГ </a:t>
            </a:r>
            <a:br>
              <a:rPr lang="ru-RU" sz="3600" b="1" dirty="0" smtClean="0">
                <a:solidFill>
                  <a:srgbClr val="3333CC"/>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br>
            <a:r>
              <a:rPr lang="ru-RU" sz="3600" b="1" dirty="0" smtClean="0">
                <a:solidFill>
                  <a:srgbClr val="3333CC"/>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“ЮКСАК МАЪНАВИЯТ – ЕНГИЛМАС КУЧ” АСАРИ МАЗМУН-МОҲИЯТИ. </a:t>
            </a:r>
            <a:endParaRPr lang="uz-Cyrl-UZ" sz="1200" b="1" dirty="0">
              <a:solidFill>
                <a:srgbClr val="3333CC"/>
              </a:solidFill>
              <a:effectLst>
                <a:glow rad="63500">
                  <a:schemeClr val="accent4">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2052" name="Rectangle 1"/>
          <p:cNvSpPr>
            <a:spLocks noChangeArrowheads="1"/>
          </p:cNvSpPr>
          <p:nvPr/>
        </p:nvSpPr>
        <p:spPr bwMode="auto">
          <a:xfrm>
            <a:off x="3131840" y="5597053"/>
            <a:ext cx="3576439" cy="738664"/>
          </a:xfrm>
          <a:prstGeom prst="rect">
            <a:avLst/>
          </a:prstGeom>
          <a:noFill/>
          <a:ln w="9525">
            <a:noFill/>
            <a:miter lim="800000"/>
            <a:headEnd/>
            <a:tailEnd/>
          </a:ln>
        </p:spPr>
        <p:txBody>
          <a:bodyPr wrap="square" anchor="ctr">
            <a:spAutoFit/>
          </a:bodyPr>
          <a:lstStyle/>
          <a:p>
            <a:pPr algn="ctr">
              <a:lnSpc>
                <a:spcPct val="150000"/>
              </a:lnSpc>
            </a:pPr>
            <a:r>
              <a:rPr lang="uz-Cyrl-UZ" sz="2800" b="1" dirty="0">
                <a:solidFill>
                  <a:srgbClr val="000066"/>
                </a:solidFill>
                <a:latin typeface="Times New Roman" pitchFamily="18" charset="0"/>
                <a:cs typeface="Times New Roman" pitchFamily="18" charset="0"/>
              </a:rPr>
              <a:t>ТОШКЕНТ - </a:t>
            </a:r>
            <a:r>
              <a:rPr lang="uz-Cyrl-UZ" sz="2800" b="1" dirty="0" smtClean="0">
                <a:solidFill>
                  <a:srgbClr val="000066"/>
                </a:solidFill>
                <a:latin typeface="Times New Roman" pitchFamily="18" charset="0"/>
                <a:cs typeface="Times New Roman" pitchFamily="18" charset="0"/>
              </a:rPr>
              <a:t>2014</a:t>
            </a:r>
            <a:endParaRPr lang="uz-Cyrl-UZ" sz="2800" b="1" dirty="0">
              <a:solidFill>
                <a:srgbClr val="3333CC"/>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1619671" y="2060848"/>
            <a:ext cx="7524329" cy="4093428"/>
          </a:xfrm>
          <a:prstGeom prst="rect">
            <a:avLst/>
          </a:prstGeom>
          <a:ln w="38100">
            <a:prstDash val="dashDot"/>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360363" algn="just"/>
            <a:r>
              <a:rPr lang="uz-Cyrl-UZ" sz="2000" b="1" dirty="0">
                <a:solidFill>
                  <a:srgbClr val="3333CC"/>
                </a:solidFill>
                <a:latin typeface="Times New Roman" pitchFamily="18" charset="0"/>
                <a:cs typeface="Times New Roman" pitchFamily="18" charset="0"/>
              </a:rPr>
              <a:t>МАЪНАВИЯТНИНГ ИНСОН ВА ЖАМИЯТ ҲАЁТИДАГИ МОҲИЯТИ ВА АҲАМИЯТИ ҲАҚИДА ФИКР ЮРИТГАНДА, БУ БОРАДА АСРЛАР ДАВОМИДА ҚИЗҒИН БАҲС-МУНОЗАРАЛАРГА САБАБ БЎЛИБ КЕЛАЁТГАН БИР МАСАЛАГА АЛОҲИДА ТЎХТАЛИБ ЎТИШ ЛОЗИМ, ДЕБ ЎЙЛАЙМАН. ЯЪНИ, ОДАМНИНГ КУНДАЛИК ҲАЁТИ ВА ФАОЛИЯТИДА </a:t>
            </a:r>
            <a:r>
              <a:rPr lang="uz-Cyrl-UZ" sz="2000" b="1" dirty="0">
                <a:solidFill>
                  <a:srgbClr val="FF0000"/>
                </a:solidFill>
                <a:latin typeface="Times New Roman" pitchFamily="18" charset="0"/>
                <a:cs typeface="Times New Roman" pitchFamily="18" charset="0"/>
              </a:rPr>
              <a:t>МОДДИЙ ВА МАЪНАВИЙ АСОСЛАР </a:t>
            </a:r>
            <a:r>
              <a:rPr lang="uz-Cyrl-UZ" sz="2000" b="1" dirty="0">
                <a:solidFill>
                  <a:srgbClr val="3333CC"/>
                </a:solidFill>
                <a:latin typeface="Times New Roman" pitchFamily="18" charset="0"/>
                <a:cs typeface="Times New Roman" pitchFamily="18" charset="0"/>
              </a:rPr>
              <a:t>БИР-БИРИГА НИСБАТАН ҚАНДАЙ ЎРИН ТУТИШИ, УЛАРНИНГ ҚАЙСИ БИРИ УСТУВОРЛИК КАСБ ЭТИШИ ҲАҚИДА ТУРЛИ-ТУМАН, БАЪЗАН ЭСА ЗИДДИЯТЛИ ФИКР ВА ҚАРАШЛАР МАВЖУД БЎЛГАНИНИ ВА БУНДАЙ ТОРТИШУВЛАР ҲОЗИРГАЧА ДАВОМ ЭТАЁТГАНИНИ КУЗАТИШ ҚИЙИН ЭМАС.</a:t>
            </a:r>
            <a:endParaRPr lang="ru-RU" sz="2000" b="1" dirty="0">
              <a:solidFill>
                <a:srgbClr val="3333CC"/>
              </a:solidFill>
              <a:latin typeface="Times New Roman" pitchFamily="18" charset="0"/>
              <a:cs typeface="Times New Roman" pitchFamily="18" charset="0"/>
            </a:endParaRPr>
          </a:p>
        </p:txBody>
      </p:sp>
      <p:sp>
        <p:nvSpPr>
          <p:cNvPr id="20487" name="Rectangle 4"/>
          <p:cNvSpPr>
            <a:spLocks noChangeArrowheads="1"/>
          </p:cNvSpPr>
          <p:nvPr/>
        </p:nvSpPr>
        <p:spPr bwMode="auto">
          <a:xfrm>
            <a:off x="1835696" y="690849"/>
            <a:ext cx="7200800" cy="1246299"/>
          </a:xfrm>
          <a:prstGeom prst="roundRect">
            <a:avLst/>
          </a:prstGeom>
          <a:ln>
            <a:solidFill>
              <a:schemeClr val="accent1"/>
            </a:solid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20000"/>
              </a:lnSpc>
            </a:pPr>
            <a:r>
              <a:rPr lang="uz-Cyrl-UZ" sz="2800" b="1" dirty="0">
                <a:solidFill>
                  <a:srgbClr val="660066"/>
                </a:solidFill>
                <a:latin typeface="Times New Roman" pitchFamily="18" charset="0"/>
                <a:cs typeface="Times New Roman" pitchFamily="18" charset="0"/>
              </a:rPr>
              <a:t>ЖАМИЯТНИНГ РИВОЖЛАНИШИДА МАЪНАВИЯТНИНГ ЎРНИ</a:t>
            </a:r>
            <a:endParaRPr lang="ru-RU" sz="2800" b="1" dirty="0">
              <a:solidFill>
                <a:srgbClr val="66006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1691680" y="710406"/>
            <a:ext cx="7344816" cy="5478423"/>
          </a:xfrm>
          <a:prstGeom prst="rect">
            <a:avLst/>
          </a:prstGeom>
          <a:solidFill>
            <a:schemeClr val="bg1"/>
          </a:solidFill>
          <a:ln w="9525">
            <a:noFill/>
            <a:miter lim="800000"/>
            <a:headEnd/>
            <a:tailEnd/>
          </a:ln>
        </p:spPr>
        <p:txBody>
          <a:bodyPr wrap="square">
            <a:spAutoFit/>
          </a:bodyPr>
          <a:lstStyle/>
          <a:p>
            <a:pPr indent="360363" algn="ctr"/>
            <a:r>
              <a:rPr lang="uz-Cyrl-UZ" sz="3200" b="1" dirty="0">
                <a:solidFill>
                  <a:srgbClr val="660066"/>
                </a:solidFill>
                <a:latin typeface="Times New Roman" pitchFamily="18" charset="0"/>
                <a:cs typeface="Times New Roman" pitchFamily="18" charset="0"/>
              </a:rPr>
              <a:t>МИЛЛИЙ ҒОЯ ВА МАЪНАВИЙ ҲАЁТ</a:t>
            </a:r>
            <a:endParaRPr lang="ru-RU" sz="3200" b="1" dirty="0">
              <a:solidFill>
                <a:srgbClr val="660066"/>
              </a:solidFill>
              <a:latin typeface="Times New Roman" pitchFamily="18" charset="0"/>
              <a:cs typeface="Times New Roman" pitchFamily="18" charset="0"/>
            </a:endParaRPr>
          </a:p>
          <a:p>
            <a:pPr indent="360363" algn="just"/>
            <a:r>
              <a:rPr lang="uz-Cyrl-UZ" sz="2600" b="1" dirty="0" smtClean="0">
                <a:solidFill>
                  <a:srgbClr val="3333CC"/>
                </a:solidFill>
                <a:latin typeface="Times New Roman" pitchFamily="18" charset="0"/>
                <a:cs typeface="Times New Roman" pitchFamily="18" charset="0"/>
              </a:rPr>
              <a:t>Миллий </a:t>
            </a:r>
            <a:r>
              <a:rPr lang="uz-Cyrl-UZ" sz="2600" b="1" dirty="0">
                <a:solidFill>
                  <a:srgbClr val="3333CC"/>
                </a:solidFill>
                <a:latin typeface="Times New Roman" pitchFamily="18" charset="0"/>
                <a:cs typeface="Times New Roman" pitchFamily="18" charset="0"/>
              </a:rPr>
              <a:t>ғоя деганда, аждодлардан авлодларга ўтиб</a:t>
            </a:r>
            <a:r>
              <a:rPr lang="uz-Cyrl-UZ" sz="2600" b="1" i="1" dirty="0">
                <a:solidFill>
                  <a:srgbClr val="3333CC"/>
                </a:solidFill>
                <a:latin typeface="Times New Roman" pitchFamily="18" charset="0"/>
                <a:cs typeface="Times New Roman" pitchFamily="18" charset="0"/>
              </a:rPr>
              <a:t>, </a:t>
            </a:r>
            <a:r>
              <a:rPr lang="uz-Cyrl-UZ" sz="2600" b="1" dirty="0">
                <a:solidFill>
                  <a:srgbClr val="3333CC"/>
                </a:solidFill>
                <a:latin typeface="Times New Roman" pitchFamily="18" charset="0"/>
                <a:cs typeface="Times New Roman" pitchFamily="18" charset="0"/>
              </a:rPr>
              <a:t>асрлар давомида эъзозлаб келинаётган, шу юртда яшаётган ҳар бир инсон ва бутун халқнинг қалбида чуқур илдиз отиб, унинг маънавий эҳтиёжи ва ҳаёт талабига айланиб кетган, таъбир жоиз бўлса, ҳар қайси миллатнинг энг эзгу орзу-интилиши ва умид-мақсадларини ўзимизга тасаввур қиладиган бўлсак, ўйлайманки, бундай кенг маъноли тушунчанинг мазмун-моҳиятини ифода қилган бўламиз</a:t>
            </a:r>
            <a:r>
              <a:rPr lang="uz-Cyrl-UZ" sz="2600" b="1" dirty="0" smtClean="0">
                <a:solidFill>
                  <a:srgbClr val="3333CC"/>
                </a:solidFill>
                <a:latin typeface="Times New Roman" pitchFamily="18" charset="0"/>
                <a:cs typeface="Times New Roman" pitchFamily="18" charset="0"/>
              </a:rPr>
              <a:t>.</a:t>
            </a:r>
            <a:endParaRPr lang="ru-RU" sz="26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1691680" y="870967"/>
            <a:ext cx="7344816" cy="5078313"/>
          </a:xfrm>
          <a:prstGeom prst="rect">
            <a:avLst/>
          </a:prstGeom>
          <a:solidFill>
            <a:schemeClr val="bg1"/>
          </a:solidFill>
          <a:ln w="9525">
            <a:noFill/>
            <a:miter lim="800000"/>
            <a:headEnd/>
            <a:tailEnd/>
          </a:ln>
        </p:spPr>
        <p:txBody>
          <a:bodyPr wrap="square">
            <a:spAutoFit/>
          </a:bodyPr>
          <a:lstStyle/>
          <a:p>
            <a:pPr indent="360363" algn="ctr"/>
            <a:r>
              <a:rPr lang="uz-Cyrl-UZ" sz="3200" b="1" dirty="0">
                <a:solidFill>
                  <a:srgbClr val="660066"/>
                </a:solidFill>
                <a:latin typeface="Times New Roman" pitchFamily="18" charset="0"/>
                <a:cs typeface="Times New Roman" pitchFamily="18" charset="0"/>
              </a:rPr>
              <a:t>МИЛЛИЙ ҒОЯ ВА МАЪНАВИЙ ҲАЁТ</a:t>
            </a:r>
            <a:endParaRPr lang="ru-RU" sz="3200" b="1" dirty="0">
              <a:solidFill>
                <a:srgbClr val="660066"/>
              </a:solidFill>
              <a:latin typeface="Times New Roman" pitchFamily="18" charset="0"/>
              <a:cs typeface="Times New Roman" pitchFamily="18" charset="0"/>
            </a:endParaRPr>
          </a:p>
          <a:p>
            <a:pPr indent="360363" algn="just"/>
            <a:r>
              <a:rPr lang="uz-Cyrl-UZ" sz="2600" b="1" dirty="0" smtClean="0">
                <a:solidFill>
                  <a:srgbClr val="3333CC"/>
                </a:solidFill>
                <a:latin typeface="Times New Roman" pitchFamily="18" charset="0"/>
                <a:cs typeface="Times New Roman" pitchFamily="18" charset="0"/>
              </a:rPr>
              <a:t>...табиийки</a:t>
            </a:r>
            <a:r>
              <a:rPr lang="uz-Cyrl-UZ" sz="2600" b="1" dirty="0">
                <a:solidFill>
                  <a:srgbClr val="3333CC"/>
                </a:solidFill>
                <a:latin typeface="Times New Roman" pitchFamily="18" charset="0"/>
                <a:cs typeface="Times New Roman" pitchFamily="18" charset="0"/>
              </a:rPr>
              <a:t>, миллий ғоямиз шу юртда яшаётган барча одамларнинг олижаноб ниятларини, ҳаётий манфаатларини мужассам этадиган юрт тинчлиги, Ватан равнақи, халқ фаровонлиги деган юксак тушунчаларни ўз ичига олади.</a:t>
            </a:r>
          </a:p>
          <a:p>
            <a:pPr indent="360363" algn="just"/>
            <a:r>
              <a:rPr lang="uz-Cyrl-UZ" sz="2600" b="1" dirty="0">
                <a:solidFill>
                  <a:srgbClr val="3333CC"/>
                </a:solidFill>
                <a:latin typeface="Times New Roman" pitchFamily="18" charset="0"/>
                <a:cs typeface="Times New Roman" pitchFamily="18" charset="0"/>
              </a:rPr>
              <a:t>Миллий ғоямизнинг асосий мазмунини ифода этадиган йўналишлар ҳақида гапирганда, ҳеч шубҳасиз, биз Ватан равнақи ва тараққиётини ўзимизга тасаввур қиламиз</a:t>
            </a:r>
            <a:r>
              <a:rPr lang="uz-Cyrl-UZ" sz="2600" b="1" dirty="0" smtClean="0">
                <a:solidFill>
                  <a:srgbClr val="3333CC"/>
                </a:solidFill>
                <a:latin typeface="Times New Roman" pitchFamily="18" charset="0"/>
                <a:cs typeface="Times New Roman" pitchFamily="18" charset="0"/>
              </a:rPr>
              <a:t>.</a:t>
            </a:r>
            <a:endParaRPr lang="ru-RU" sz="26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17459405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1691680" y="710406"/>
            <a:ext cx="7344816" cy="5478423"/>
          </a:xfrm>
          <a:prstGeom prst="rect">
            <a:avLst/>
          </a:prstGeom>
          <a:solidFill>
            <a:schemeClr val="bg1"/>
          </a:solidFill>
          <a:ln w="9525">
            <a:noFill/>
            <a:miter lim="800000"/>
            <a:headEnd/>
            <a:tailEnd/>
          </a:ln>
        </p:spPr>
        <p:txBody>
          <a:bodyPr wrap="square">
            <a:spAutoFit/>
          </a:bodyPr>
          <a:lstStyle/>
          <a:p>
            <a:pPr indent="360363" algn="ctr"/>
            <a:r>
              <a:rPr lang="uz-Cyrl-UZ" sz="3200" b="1" dirty="0">
                <a:solidFill>
                  <a:srgbClr val="660066"/>
                </a:solidFill>
                <a:latin typeface="Times New Roman" pitchFamily="18" charset="0"/>
                <a:cs typeface="Times New Roman" pitchFamily="18" charset="0"/>
              </a:rPr>
              <a:t>МИЛЛИЙ ҒОЯ ВА МАЪНАВИЙ ҲАЁТ</a:t>
            </a:r>
            <a:endParaRPr lang="ru-RU" sz="3200" b="1" dirty="0">
              <a:solidFill>
                <a:srgbClr val="660066"/>
              </a:solidFill>
              <a:latin typeface="Times New Roman" pitchFamily="18" charset="0"/>
              <a:cs typeface="Times New Roman" pitchFamily="18" charset="0"/>
            </a:endParaRPr>
          </a:p>
          <a:p>
            <a:pPr indent="360363" algn="just"/>
            <a:r>
              <a:rPr lang="uz-Cyrl-UZ" sz="2600" b="1" dirty="0" smtClean="0">
                <a:solidFill>
                  <a:srgbClr val="3333CC"/>
                </a:solidFill>
                <a:latin typeface="Times New Roman" pitchFamily="18" charset="0"/>
                <a:cs typeface="Times New Roman" pitchFamily="18" charset="0"/>
              </a:rPr>
              <a:t>Ўз </a:t>
            </a:r>
            <a:r>
              <a:rPr lang="uz-Cyrl-UZ" sz="2600" b="1" dirty="0">
                <a:solidFill>
                  <a:srgbClr val="3333CC"/>
                </a:solidFill>
                <a:latin typeface="Times New Roman" pitchFamily="18" charset="0"/>
                <a:cs typeface="Times New Roman" pitchFamily="18" charset="0"/>
              </a:rPr>
              <a:t>киндик қони тўкилган, ота-боболари хоки ётган она юртни дунёда тенгсиз, муқаддас Ватан деб биладиган одамнинг мақсад-муддаолари акиқ, ғурур ва ифтихори юксак бўлади.</a:t>
            </a:r>
            <a:endParaRPr lang="ru-RU" sz="2600" b="1" dirty="0">
              <a:solidFill>
                <a:srgbClr val="3333CC"/>
              </a:solidFill>
              <a:latin typeface="Times New Roman" pitchFamily="18" charset="0"/>
              <a:cs typeface="Times New Roman" pitchFamily="18" charset="0"/>
            </a:endParaRPr>
          </a:p>
          <a:p>
            <a:pPr indent="360363" algn="just"/>
            <a:r>
              <a:rPr lang="uz-Cyrl-UZ" sz="2600" b="1" dirty="0" smtClean="0">
                <a:solidFill>
                  <a:srgbClr val="3333CC"/>
                </a:solidFill>
                <a:latin typeface="Times New Roman" pitchFamily="18" charset="0"/>
                <a:cs typeface="Times New Roman" pitchFamily="18" charset="0"/>
              </a:rPr>
              <a:t>...маънавият </a:t>
            </a:r>
            <a:r>
              <a:rPr lang="uz-Cyrl-UZ" sz="2600" b="1" dirty="0">
                <a:solidFill>
                  <a:srgbClr val="3333CC"/>
                </a:solidFill>
                <a:latin typeface="Times New Roman" pitchFamily="18" charset="0"/>
                <a:cs typeface="Times New Roman" pitchFamily="18" charset="0"/>
              </a:rPr>
              <a:t>қотиб қолган ақидалар йиғиндиси эмас, аксинча, доимий ҳаракатдаги узлуксиз жараён бўлиб, тараққиёт давом этар экан, унинг шиддатли юриши туфайли маънавий ҳаёт олдига қўйиладиган талаблар ҳам муттасил пайдо бўлаверади</a:t>
            </a:r>
            <a:r>
              <a:rPr lang="uz-Cyrl-UZ" sz="2600" b="1" dirty="0" smtClean="0">
                <a:solidFill>
                  <a:srgbClr val="3333CC"/>
                </a:solidFill>
                <a:latin typeface="Times New Roman" pitchFamily="18" charset="0"/>
                <a:cs typeface="Times New Roman" pitchFamily="18" charset="0"/>
              </a:rPr>
              <a:t>.</a:t>
            </a:r>
            <a:endParaRPr lang="ru-RU" sz="26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8749188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1691680" y="1712997"/>
            <a:ext cx="7344816" cy="4524315"/>
          </a:xfrm>
          <a:prstGeom prst="rect">
            <a:avLst/>
          </a:prstGeom>
          <a:solidFill>
            <a:srgbClr val="FFCCFF"/>
          </a:solidFill>
          <a:ln w="9525">
            <a:noFill/>
            <a:miter lim="800000"/>
            <a:headEnd/>
            <a:tailEnd/>
          </a:ln>
        </p:spPr>
        <p:txBody>
          <a:bodyPr wrap="square">
            <a:spAutoFit/>
          </a:bodyPr>
          <a:lstStyle/>
          <a:p>
            <a:pPr indent="360363" algn="just"/>
            <a:r>
              <a:rPr lang="uz-Cyrl-UZ" sz="2400" b="1" dirty="0">
                <a:solidFill>
                  <a:srgbClr val="3333CC"/>
                </a:solidFill>
                <a:latin typeface="Times New Roman" pitchFamily="18" charset="0"/>
                <a:cs typeface="Times New Roman" pitchFamily="18" charset="0"/>
              </a:rPr>
              <a:t>Бугунги кунда мамлакатимизда янги ҳаёт, янги жамият пойдеворини барпо этишда эркин фуқаро маънавиятини шакллантириш масаласи биз учун ғоят долзарб аҳамиятга эга.</a:t>
            </a:r>
            <a:endParaRPr lang="ru-RU" sz="2400" b="1" dirty="0">
              <a:solidFill>
                <a:srgbClr val="3333CC"/>
              </a:solidFill>
              <a:latin typeface="Times New Roman" pitchFamily="18" charset="0"/>
              <a:cs typeface="Times New Roman" pitchFamily="18" charset="0"/>
            </a:endParaRPr>
          </a:p>
          <a:p>
            <a:pPr indent="360363" algn="just"/>
            <a:r>
              <a:rPr lang="uz-Cyrl-UZ" sz="2400" b="1" dirty="0">
                <a:solidFill>
                  <a:srgbClr val="3333CC"/>
                </a:solidFill>
                <a:latin typeface="Times New Roman" pitchFamily="18" charset="0"/>
                <a:cs typeface="Times New Roman" pitchFamily="18" charset="0"/>
              </a:rPr>
              <a:t>Ҳаётимизнинг барча соҳаларида амалга оширилаётган кенг кўламли ислоҳотларимизнинг самарадорлиги аввало халқ маънавиятининг тикланиши, бой тарихий меросимизнинг чуқур ўрганилиши, анъана ва урф-одатларимизнинг сақланиши, маданият ва санъат, фан ва таълим ривожи, энг муҳими, жамият тафаккурининг ўзгариши и ва юксалиши билан узвий боғлиқцир</a:t>
            </a:r>
            <a:r>
              <a:rPr lang="uz-Cyrl-UZ" sz="2400" b="1" dirty="0" smtClean="0">
                <a:solidFill>
                  <a:srgbClr val="3333CC"/>
                </a:solidFill>
                <a:latin typeface="Times New Roman" pitchFamily="18" charset="0"/>
                <a:cs typeface="Times New Roman" pitchFamily="18" charset="0"/>
              </a:rPr>
              <a:t>.</a:t>
            </a:r>
            <a:endParaRPr lang="ru-RU" sz="2400" b="1" dirty="0">
              <a:solidFill>
                <a:srgbClr val="3333CC"/>
              </a:solidFill>
              <a:latin typeface="Times New Roman" pitchFamily="18" charset="0"/>
              <a:cs typeface="Times New Roman" pitchFamily="18" charset="0"/>
            </a:endParaRPr>
          </a:p>
        </p:txBody>
      </p:sp>
      <p:sp>
        <p:nvSpPr>
          <p:cNvPr id="22535" name="Rectangle 4"/>
          <p:cNvSpPr>
            <a:spLocks noChangeArrowheads="1"/>
          </p:cNvSpPr>
          <p:nvPr/>
        </p:nvSpPr>
        <p:spPr bwMode="auto">
          <a:xfrm>
            <a:off x="1835696" y="628004"/>
            <a:ext cx="7200800" cy="1081322"/>
          </a:xfrm>
          <a:prstGeom prst="rect">
            <a:avLst/>
          </a:prstGeom>
          <a:solidFill>
            <a:srgbClr val="FFCCFF"/>
          </a:solidFill>
          <a:ln w="9525">
            <a:noFill/>
            <a:miter lim="800000"/>
            <a:headEnd/>
            <a:tailEnd/>
          </a:ln>
        </p:spPr>
        <p:txBody>
          <a:bodyPr wrap="square">
            <a:spAutoFit/>
          </a:bodyPr>
          <a:lstStyle/>
          <a:p>
            <a:pPr algn="ctr">
              <a:lnSpc>
                <a:spcPct val="120000"/>
              </a:lnSpc>
            </a:pPr>
            <a:r>
              <a:rPr lang="uz-Cyrl-UZ" sz="2800" b="1" dirty="0">
                <a:solidFill>
                  <a:srgbClr val="660066"/>
                </a:solidFill>
                <a:latin typeface="Times New Roman" pitchFamily="18" charset="0"/>
                <a:cs typeface="Times New Roman" pitchFamily="18" charset="0"/>
              </a:rPr>
              <a:t>МАЪНАВИЯТ ВА ЖАМИЯТНИНГ ЯНГИЛАНИШИ</a:t>
            </a:r>
            <a:endParaRPr lang="ru-RU" sz="2800" b="1" dirty="0">
              <a:solidFill>
                <a:srgbClr val="66006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1547664" y="1617762"/>
            <a:ext cx="7596336" cy="5262979"/>
          </a:xfrm>
          <a:prstGeom prst="rect">
            <a:avLst/>
          </a:prstGeom>
          <a:solidFill>
            <a:schemeClr val="bg1"/>
          </a:solidFill>
          <a:ln w="9525">
            <a:noFill/>
            <a:miter lim="800000"/>
            <a:headEnd/>
            <a:tailEnd/>
          </a:ln>
        </p:spPr>
        <p:txBody>
          <a:bodyPr wrap="square">
            <a:spAutoFit/>
          </a:bodyPr>
          <a:lstStyle/>
          <a:p>
            <a:pPr indent="360363" algn="just"/>
            <a:r>
              <a:rPr lang="uz-Cyrl-UZ" sz="2400" b="1" dirty="0" smtClean="0">
                <a:solidFill>
                  <a:srgbClr val="3333CC"/>
                </a:solidFill>
                <a:latin typeface="Times New Roman" pitchFamily="18" charset="0"/>
                <a:cs typeface="Times New Roman" pitchFamily="18" charset="0"/>
              </a:rPr>
              <a:t>... </a:t>
            </a:r>
            <a:r>
              <a:rPr lang="uz-Cyrl-UZ" sz="2400" b="1" dirty="0">
                <a:solidFill>
                  <a:srgbClr val="3333CC"/>
                </a:solidFill>
                <a:latin typeface="Times New Roman" pitchFamily="18" charset="0"/>
                <a:cs typeface="Times New Roman" pitchFamily="18" charset="0"/>
              </a:rPr>
              <a:t>Шу билан бирга, тарихий қадриятлар, урф-одат ва анъаналар, турмуш тарзига орқа-олдини ўйламасдан, ёпиасига бетартиб қайтиш бошқа бир кескинлик, дейлик, бугунги давр ҳаётини қабул қилмаслик, жамиятни янгилаш заруратини инкор этиш каби номақбул ҳолатларга олиб келиши мумкинлигини ҳам унутмаслик зарур эди.</a:t>
            </a:r>
            <a:endParaRPr lang="ru-RU" sz="2400" b="1" dirty="0">
              <a:solidFill>
                <a:srgbClr val="3333CC"/>
              </a:solidFill>
              <a:latin typeface="Times New Roman" pitchFamily="18" charset="0"/>
              <a:cs typeface="Times New Roman" pitchFamily="18" charset="0"/>
            </a:endParaRPr>
          </a:p>
          <a:p>
            <a:pPr indent="360363" algn="just"/>
            <a:r>
              <a:rPr lang="uz-Cyrl-UZ" sz="2400" b="1" dirty="0">
                <a:solidFill>
                  <a:srgbClr val="3333CC"/>
                </a:solidFill>
                <a:latin typeface="Times New Roman" pitchFamily="18" charset="0"/>
                <a:cs typeface="Times New Roman" pitchFamily="18" charset="0"/>
              </a:rPr>
              <a:t>Барчамизга маълумки, миллат ва халқнинг руҳи, дунёқараши ва турмуш тарзини ифода этадиган миллий маънавиятга муносабат, уни замон талаблари асосида ривожлантириш, одамларнинг дунёқараши ва тафаккурини ўзгартириш масаласи ҳар томонлама чуқур ва пухта ўйлаб иш юритишни талаб қилади.</a:t>
            </a:r>
            <a:endParaRPr lang="ru-RU" sz="2400" b="1" dirty="0">
              <a:solidFill>
                <a:srgbClr val="3333CC"/>
              </a:solidFill>
              <a:latin typeface="Times New Roman" pitchFamily="18" charset="0"/>
              <a:cs typeface="Times New Roman" pitchFamily="18" charset="0"/>
            </a:endParaRPr>
          </a:p>
        </p:txBody>
      </p:sp>
      <p:sp>
        <p:nvSpPr>
          <p:cNvPr id="22535" name="Rectangle 4"/>
          <p:cNvSpPr>
            <a:spLocks noChangeArrowheads="1"/>
          </p:cNvSpPr>
          <p:nvPr/>
        </p:nvSpPr>
        <p:spPr bwMode="auto">
          <a:xfrm>
            <a:off x="1835696" y="628004"/>
            <a:ext cx="7308304" cy="1126462"/>
          </a:xfrm>
          <a:prstGeom prst="rect">
            <a:avLst/>
          </a:prstGeom>
          <a:solidFill>
            <a:schemeClr val="bg1"/>
          </a:solidFill>
          <a:ln w="9525">
            <a:noFill/>
            <a:miter lim="800000"/>
            <a:headEnd/>
            <a:tailEnd/>
          </a:ln>
        </p:spPr>
        <p:txBody>
          <a:bodyPr wrap="square">
            <a:spAutoFit/>
          </a:bodyPr>
          <a:lstStyle/>
          <a:p>
            <a:pPr algn="ctr">
              <a:lnSpc>
                <a:spcPct val="120000"/>
              </a:lnSpc>
            </a:pPr>
            <a:r>
              <a:rPr lang="uz-Cyrl-UZ" sz="2800" b="1" dirty="0">
                <a:solidFill>
                  <a:srgbClr val="660066"/>
                </a:solidFill>
                <a:latin typeface="Times New Roman" pitchFamily="18" charset="0"/>
                <a:cs typeface="Times New Roman" pitchFamily="18" charset="0"/>
              </a:rPr>
              <a:t>МАЪНАВИЯТ ВА ЖАМИЯТНИНГ ЯНГИЛАНИШИ</a:t>
            </a:r>
            <a:endParaRPr lang="ru-RU" sz="2800" b="1" dirty="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16029913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8" name="Rectangle 4"/>
          <p:cNvSpPr>
            <a:spLocks noChangeArrowheads="1"/>
          </p:cNvSpPr>
          <p:nvPr/>
        </p:nvSpPr>
        <p:spPr bwMode="auto">
          <a:xfrm>
            <a:off x="1403648" y="1556792"/>
            <a:ext cx="7560840" cy="4832092"/>
          </a:xfrm>
          <a:prstGeom prst="rect">
            <a:avLst/>
          </a:prstGeom>
          <a:noFill/>
          <a:ln w="38100">
            <a:solidFill>
              <a:schemeClr val="accent1"/>
            </a:solidFill>
            <a:prstDash val="dashDot"/>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indent="360363" algn="just"/>
            <a:r>
              <a:rPr lang="uz-Cyrl-UZ" sz="2800" b="1" dirty="0">
                <a:solidFill>
                  <a:srgbClr val="FFFF00"/>
                </a:solidFill>
                <a:latin typeface="Times New Roman" pitchFamily="18" charset="0"/>
                <a:cs typeface="Times New Roman" pitchFamily="18" charset="0"/>
              </a:rPr>
              <a:t>Глобаллашув жараёни ҳаётимизга тобора тез ва чуқур кириб келаётганининг асосий омили ва сабаби хусусида гапирганда шуни объектив тан олил керак </a:t>
            </a:r>
            <a:r>
              <a:rPr lang="uz-Cyrl-UZ" sz="2800" b="1" dirty="0" smtClean="0">
                <a:solidFill>
                  <a:srgbClr val="FFFF00"/>
                </a:solidFill>
                <a:latin typeface="Times New Roman" pitchFamily="18" charset="0"/>
                <a:cs typeface="Times New Roman" pitchFamily="18" charset="0"/>
              </a:rPr>
              <a:t>– бугунги кунда </a:t>
            </a:r>
            <a:r>
              <a:rPr lang="uz-Cyrl-UZ" sz="2800" b="1" dirty="0">
                <a:solidFill>
                  <a:srgbClr val="FFFF00"/>
                </a:solidFill>
                <a:latin typeface="Times New Roman" pitchFamily="18" charset="0"/>
                <a:cs typeface="Times New Roman" pitchFamily="18" charset="0"/>
              </a:rPr>
              <a:t>ҳар қайси давлатнинг тараққиёти ва </a:t>
            </a:r>
            <a:r>
              <a:rPr lang="uz-Cyrl-UZ" sz="2800" b="1" dirty="0" smtClean="0">
                <a:solidFill>
                  <a:srgbClr val="FFFF00"/>
                </a:solidFill>
                <a:latin typeface="Times New Roman" pitchFamily="18" charset="0"/>
                <a:cs typeface="Times New Roman" pitchFamily="18" charset="0"/>
              </a:rPr>
              <a:t>рав-нақи </a:t>
            </a:r>
            <a:r>
              <a:rPr lang="uz-Cyrl-UZ" sz="2800" b="1" dirty="0">
                <a:solidFill>
                  <a:srgbClr val="FFFF00"/>
                </a:solidFill>
                <a:latin typeface="Times New Roman" pitchFamily="18" charset="0"/>
                <a:cs typeface="Times New Roman" pitchFamily="18" charset="0"/>
              </a:rPr>
              <a:t>нафақат яқин ва узоқ қушнилар, балки жаҳон миқёсида бошқа минтақа ва </a:t>
            </a:r>
            <a:r>
              <a:rPr lang="uz-Cyrl-UZ" sz="2800" b="1" dirty="0" smtClean="0">
                <a:solidFill>
                  <a:srgbClr val="FFFF00"/>
                </a:solidFill>
                <a:latin typeface="Times New Roman" pitchFamily="18" charset="0"/>
                <a:cs typeface="Times New Roman" pitchFamily="18" charset="0"/>
              </a:rPr>
              <a:t>ҳудудлар </a:t>
            </a:r>
            <a:r>
              <a:rPr lang="uz-Cyrl-UZ" sz="2800" b="1" dirty="0">
                <a:solidFill>
                  <a:srgbClr val="FFFF00"/>
                </a:solidFill>
                <a:latin typeface="Times New Roman" pitchFamily="18" charset="0"/>
                <a:cs typeface="Times New Roman" pitchFamily="18" charset="0"/>
              </a:rPr>
              <a:t>билан шундай чамбарчас боғланиб боряптики, бирон мамлакатнинг бу </a:t>
            </a:r>
            <a:r>
              <a:rPr lang="uz-Cyrl-UZ" sz="2800" b="1" dirty="0" smtClean="0">
                <a:solidFill>
                  <a:srgbClr val="FFFF00"/>
                </a:solidFill>
                <a:latin typeface="Times New Roman" pitchFamily="18" charset="0"/>
                <a:cs typeface="Times New Roman" pitchFamily="18" charset="0"/>
              </a:rPr>
              <a:t>жараён-дан </a:t>
            </a:r>
            <a:r>
              <a:rPr lang="uz-Cyrl-UZ" sz="2800" b="1" dirty="0">
                <a:solidFill>
                  <a:srgbClr val="FFFF00"/>
                </a:solidFill>
                <a:latin typeface="Times New Roman" pitchFamily="18" charset="0"/>
                <a:cs typeface="Times New Roman" pitchFamily="18" charset="0"/>
              </a:rPr>
              <a:t>четда туриши ижобий натижаларга олиб </a:t>
            </a:r>
            <a:r>
              <a:rPr lang="uz-Cyrl-UZ" sz="2800" b="1" dirty="0" smtClean="0">
                <a:solidFill>
                  <a:srgbClr val="FFFF00"/>
                </a:solidFill>
                <a:latin typeface="Times New Roman" pitchFamily="18" charset="0"/>
                <a:cs typeface="Times New Roman" pitchFamily="18" charset="0"/>
              </a:rPr>
              <a:t>келмаслигини </a:t>
            </a:r>
            <a:r>
              <a:rPr lang="uz-Cyrl-UZ" sz="2800" b="1" dirty="0">
                <a:solidFill>
                  <a:srgbClr val="FFFF00"/>
                </a:solidFill>
                <a:latin typeface="Times New Roman" pitchFamily="18" charset="0"/>
                <a:cs typeface="Times New Roman" pitchFamily="18" charset="0"/>
              </a:rPr>
              <a:t>тушуниш, англаш қийин эмас.</a:t>
            </a:r>
            <a:endParaRPr lang="ru-RU" sz="2800" b="1" dirty="0">
              <a:solidFill>
                <a:srgbClr val="FFFF00"/>
              </a:solidFill>
              <a:latin typeface="Times New Roman" pitchFamily="18" charset="0"/>
              <a:cs typeface="Times New Roman" pitchFamily="18" charset="0"/>
            </a:endParaRPr>
          </a:p>
        </p:txBody>
      </p:sp>
      <p:sp>
        <p:nvSpPr>
          <p:cNvPr id="23568" name="Rectangle 4"/>
          <p:cNvSpPr>
            <a:spLocks noChangeArrowheads="1"/>
          </p:cNvSpPr>
          <p:nvPr/>
        </p:nvSpPr>
        <p:spPr bwMode="auto">
          <a:xfrm>
            <a:off x="1331640" y="260648"/>
            <a:ext cx="7704856" cy="1081322"/>
          </a:xfrm>
          <a:prstGeom prst="rect">
            <a:avLst/>
          </a:prstGeom>
          <a:noFill/>
          <a:ln w="9525">
            <a:solidFill>
              <a:schemeClr val="accent1"/>
            </a:solidFill>
            <a:miter lim="800000"/>
            <a:headEnd/>
            <a:tailEnd/>
          </a:ln>
        </p:spPr>
        <p:txBody>
          <a:bodyPr wrap="square">
            <a:spAutoFit/>
          </a:bodyPr>
          <a:lstStyle/>
          <a:p>
            <a:pPr algn="ctr">
              <a:lnSpc>
                <a:spcPct val="120000"/>
              </a:lnSpc>
            </a:pPr>
            <a:r>
              <a:rPr lang="uz-Cyrl-UZ"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МАЪНАВИЯТГА ТАҲДИД </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uz-Cyrl-UZ"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ЎЗЛИГИМИЗ ВА КЕЛАЖАГИМИЗГА ТАҲДИД</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74" name="Rectangle 4"/>
          <p:cNvSpPr>
            <a:spLocks noChangeArrowheads="1"/>
          </p:cNvSpPr>
          <p:nvPr/>
        </p:nvSpPr>
        <p:spPr bwMode="auto">
          <a:xfrm>
            <a:off x="1331640" y="1556792"/>
            <a:ext cx="7704856" cy="5016758"/>
          </a:xfrm>
          <a:prstGeom prst="rect">
            <a:avLst/>
          </a:prstGeom>
          <a:noFill/>
          <a:ln w="38100">
            <a:solidFill>
              <a:schemeClr val="accent1"/>
            </a:solidFill>
            <a:prstDash val="dashDot"/>
            <a:miter lim="800000"/>
            <a:headEnd/>
            <a:tailEnd/>
          </a:ln>
        </p:spPr>
        <p:txBody>
          <a:bodyPr wrap="square">
            <a:spAutoFit/>
          </a:bodyPr>
          <a:lstStyle/>
          <a:p>
            <a:pPr indent="360363" algn="just"/>
            <a:r>
              <a:rPr lang="uz-Cyrl-UZ" sz="3200" b="1" dirty="0">
                <a:solidFill>
                  <a:srgbClr val="FFFF00"/>
                </a:solidFill>
                <a:latin typeface="Times New Roman" pitchFamily="18" charset="0"/>
                <a:cs typeface="Times New Roman" pitchFamily="18" charset="0"/>
              </a:rPr>
              <a:t>Барчамизга аён бўлиши керакки, қаердаки бепарволик ва лоқайдлик ҳукм сурса, энг долзарб масалалар ўзибўларчиликка ташлаб қўиилса, ўша ерда маънавият энг ожиз ва заиф нуқтага айланади. Ва аксинча </a:t>
            </a:r>
            <a:r>
              <a:rPr lang="uz-Cyrl-UZ" sz="3200" b="1" dirty="0" smtClean="0">
                <a:solidFill>
                  <a:srgbClr val="FFFF00"/>
                </a:solidFill>
                <a:latin typeface="Times New Roman" pitchFamily="18" charset="0"/>
                <a:cs typeface="Times New Roman" pitchFamily="18" charset="0"/>
              </a:rPr>
              <a:t>– қаерда ҳушёрлик </a:t>
            </a:r>
            <a:r>
              <a:rPr lang="uz-Cyrl-UZ" sz="3200" b="1" dirty="0">
                <a:solidFill>
                  <a:srgbClr val="FFFF00"/>
                </a:solidFill>
                <a:latin typeface="Times New Roman" pitchFamily="18" charset="0"/>
                <a:cs typeface="Times New Roman" pitchFamily="18" charset="0"/>
              </a:rPr>
              <a:t>ва жонкуярлик, юксак ақл-идрок ва тафаккур ҳукмрон бўлса, ўша ерда маънавият қудратли кучга айланади.</a:t>
            </a:r>
            <a:endParaRPr lang="ru-RU" sz="3200" b="1" dirty="0">
              <a:solidFill>
                <a:srgbClr val="FFFF00"/>
              </a:solidFill>
              <a:latin typeface="Times New Roman" pitchFamily="18" charset="0"/>
              <a:cs typeface="Times New Roman" pitchFamily="18" charset="0"/>
            </a:endParaRPr>
          </a:p>
        </p:txBody>
      </p:sp>
      <p:sp>
        <p:nvSpPr>
          <p:cNvPr id="5" name="Rectangle 4"/>
          <p:cNvSpPr>
            <a:spLocks noChangeArrowheads="1"/>
          </p:cNvSpPr>
          <p:nvPr/>
        </p:nvSpPr>
        <p:spPr bwMode="auto">
          <a:xfrm>
            <a:off x="1331640" y="260648"/>
            <a:ext cx="7704856" cy="1081322"/>
          </a:xfrm>
          <a:prstGeom prst="rect">
            <a:avLst/>
          </a:prstGeom>
          <a:noFill/>
          <a:ln w="9525">
            <a:solidFill>
              <a:schemeClr val="accent1"/>
            </a:solidFill>
            <a:miter lim="800000"/>
            <a:headEnd/>
            <a:tailEnd/>
          </a:ln>
        </p:spPr>
        <p:txBody>
          <a:bodyPr wrap="square">
            <a:spAutoFit/>
          </a:bodyPr>
          <a:lstStyle/>
          <a:p>
            <a:pPr algn="ctr">
              <a:lnSpc>
                <a:spcPct val="120000"/>
              </a:lnSpc>
            </a:pPr>
            <a:r>
              <a:rPr lang="uz-Cyrl-UZ"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МАЪНАВИЯТГА ТАҲДИД </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uz-Cyrl-UZ"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ЎЗЛИГИМИЗ ВА КЕЛАЖАГИМИЗГА ТАҲДИД</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807466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73" name="Rectangle 4"/>
          <p:cNvSpPr>
            <a:spLocks noChangeArrowheads="1"/>
          </p:cNvSpPr>
          <p:nvPr/>
        </p:nvSpPr>
        <p:spPr bwMode="auto">
          <a:xfrm>
            <a:off x="1691680" y="1484784"/>
            <a:ext cx="7344816" cy="4832092"/>
          </a:xfrm>
          <a:prstGeom prst="rect">
            <a:avLst/>
          </a:prstGeom>
          <a:solidFill>
            <a:srgbClr val="CCFF99"/>
          </a:solidFill>
          <a:ln w="38100">
            <a:solidFill>
              <a:schemeClr val="tx1"/>
            </a:solidFill>
            <a:prstDash val="dashDot"/>
            <a:miter lim="800000"/>
            <a:headEnd/>
            <a:tailEnd/>
          </a:ln>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Таъбир жоиз бўлса, айтиш мумкинки, бугунги замонда </a:t>
            </a:r>
            <a:r>
              <a:rPr lang="uz-Cyrl-UZ" sz="2800" b="1" u="sng" dirty="0">
                <a:solidFill>
                  <a:srgbClr val="660066"/>
                </a:solidFill>
                <a:latin typeface="Times New Roman" pitchFamily="18" charset="0"/>
                <a:cs typeface="Times New Roman" pitchFamily="18" charset="0"/>
              </a:rPr>
              <a:t>мафкура полигонлари ядро полигонларидан ҳам кўпроқ кучга эга</a:t>
            </a:r>
            <a:r>
              <a:rPr lang="uz-Cyrl-UZ" sz="2800" b="1" dirty="0">
                <a:latin typeface="Times New Roman" pitchFamily="18" charset="0"/>
                <a:cs typeface="Times New Roman" pitchFamily="18" charset="0"/>
              </a:rPr>
              <a:t>. </a:t>
            </a:r>
            <a:endParaRPr lang="ru-RU" sz="2800" b="1" dirty="0">
              <a:solidFill>
                <a:srgbClr val="3333CC"/>
              </a:solidFill>
              <a:latin typeface="Times New Roman" pitchFamily="18" charset="0"/>
              <a:cs typeface="Times New Roman" pitchFamily="18" charset="0"/>
            </a:endParaRPr>
          </a:p>
          <a:p>
            <a:pPr indent="360363" algn="just"/>
            <a:r>
              <a:rPr lang="uz-Cyrl-UZ" sz="2800" b="1" dirty="0" smtClean="0">
                <a:solidFill>
                  <a:srgbClr val="3333CC"/>
                </a:solidFill>
                <a:latin typeface="Times New Roman" pitchFamily="18" charset="0"/>
                <a:cs typeface="Times New Roman" pitchFamily="18" charset="0"/>
              </a:rPr>
              <a:t>Шуни </a:t>
            </a:r>
            <a:r>
              <a:rPr lang="uz-Cyrl-UZ" sz="2800" b="1" dirty="0">
                <a:solidFill>
                  <a:srgbClr val="3333CC"/>
                </a:solidFill>
                <a:latin typeface="Times New Roman" pitchFamily="18" charset="0"/>
                <a:cs typeface="Times New Roman" pitchFamily="18" charset="0"/>
              </a:rPr>
              <a:t>унутмаслик керакки, бугунги кунда инсон маънавиятига қарши йўналтирилган, бир қарашда арзимас бўлиб туюладиган кичкина </a:t>
            </a:r>
            <a:r>
              <a:rPr lang="uz-Cyrl-UZ" sz="2800" b="1" dirty="0" smtClean="0">
                <a:solidFill>
                  <a:srgbClr val="3333CC"/>
                </a:solidFill>
                <a:latin typeface="Times New Roman" pitchFamily="18" charset="0"/>
                <a:cs typeface="Times New Roman" pitchFamily="18" charset="0"/>
              </a:rPr>
              <a:t>хабар </a:t>
            </a:r>
            <a:r>
              <a:rPr lang="uz-Cyrl-UZ" sz="2800" b="1" dirty="0">
                <a:solidFill>
                  <a:srgbClr val="3333CC"/>
                </a:solidFill>
                <a:latin typeface="Times New Roman" pitchFamily="18" charset="0"/>
                <a:cs typeface="Times New Roman" pitchFamily="18" charset="0"/>
              </a:rPr>
              <a:t>ҳам ахборот оламидаги глобаллашув шидда-тидан куч олиб, кўзга кўринмайдиган, лекин зарарини ҳеч нарса билан қоплаб бўлмайдиган улсан зиён етказиши мумкин.</a:t>
            </a:r>
            <a:endParaRPr lang="ru-RU" sz="2800" b="1" dirty="0">
              <a:solidFill>
                <a:srgbClr val="3333CC"/>
              </a:solidFill>
              <a:latin typeface="Times New Roman" pitchFamily="18" charset="0"/>
              <a:cs typeface="Times New Roman" pitchFamily="18" charset="0"/>
            </a:endParaRPr>
          </a:p>
        </p:txBody>
      </p:sp>
      <p:sp>
        <p:nvSpPr>
          <p:cNvPr id="4" name="Rectangle 4"/>
          <p:cNvSpPr>
            <a:spLocks noChangeArrowheads="1"/>
          </p:cNvSpPr>
          <p:nvPr/>
        </p:nvSpPr>
        <p:spPr bwMode="auto">
          <a:xfrm>
            <a:off x="1634662" y="548680"/>
            <a:ext cx="7401834" cy="940066"/>
          </a:xfrm>
          <a:prstGeom prst="rect">
            <a:avLst/>
          </a:prstGeom>
          <a:solidFill>
            <a:schemeClr val="bg1"/>
          </a:solidFill>
          <a:ln w="9525">
            <a:solidFill>
              <a:schemeClr val="accent1"/>
            </a:solidFill>
            <a:miter lim="800000"/>
            <a:headEnd/>
            <a:tailEnd/>
          </a:ln>
        </p:spPr>
        <p:txBody>
          <a:bodyPr wrap="square">
            <a:spAutoFit/>
          </a:bodyPr>
          <a:lstStyle/>
          <a:p>
            <a:pPr algn="ctr">
              <a:lnSpc>
                <a:spcPct val="120000"/>
              </a:lnSpc>
            </a:pPr>
            <a:r>
              <a:rPr lang="uz-Cyrl-UZ" sz="2400" b="1" dirty="0">
                <a:solidFill>
                  <a:srgbClr val="3333CC"/>
                </a:solidFill>
                <a:latin typeface="Times New Roman" pitchFamily="18" charset="0"/>
                <a:cs typeface="Times New Roman" pitchFamily="18" charset="0"/>
              </a:rPr>
              <a:t>МАЪНАВИЯТГА ТАҲДИД </a:t>
            </a:r>
            <a:r>
              <a:rPr lang="ru-RU" sz="2400" b="1" dirty="0">
                <a:solidFill>
                  <a:srgbClr val="3333CC"/>
                </a:solidFill>
                <a:latin typeface="Times New Roman" pitchFamily="18" charset="0"/>
                <a:cs typeface="Times New Roman" pitchFamily="18" charset="0"/>
              </a:rPr>
              <a:t>– </a:t>
            </a:r>
            <a:r>
              <a:rPr lang="uz-Cyrl-UZ" sz="2400" b="1" dirty="0">
                <a:solidFill>
                  <a:srgbClr val="3333CC"/>
                </a:solidFill>
                <a:latin typeface="Times New Roman" pitchFamily="18" charset="0"/>
                <a:cs typeface="Times New Roman" pitchFamily="18" charset="0"/>
              </a:rPr>
              <a:t>ЎЗЛИГИМИЗ ВА КЕЛАЖАГИМИЗГА ТАҲДИД</a:t>
            </a:r>
            <a:endParaRPr lang="ru-RU" sz="24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26097912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37484" y="2843058"/>
            <a:ext cx="8829946" cy="3970318"/>
          </a:xfrm>
          <a:prstGeom prst="rect">
            <a:avLst/>
          </a:prstGeom>
          <a:solidFill>
            <a:schemeClr val="bg1"/>
          </a:solidFill>
          <a:ln w="38100">
            <a:solidFill>
              <a:srgbClr val="3333CC"/>
            </a:solidFill>
            <a:miter lim="800000"/>
            <a:headEnd/>
            <a:tailEnd/>
          </a:ln>
        </p:spPr>
        <p:txBody>
          <a:bodyPr wrap="square">
            <a:spAutoFit/>
          </a:bodyPr>
          <a:lstStyle/>
          <a:p>
            <a:pPr indent="360363" algn="just"/>
            <a:r>
              <a:rPr lang="uz-Cyrl-UZ" sz="2800" b="1" dirty="0">
                <a:latin typeface="Times New Roman" pitchFamily="18" charset="0"/>
                <a:cs typeface="Times New Roman" pitchFamily="18" charset="0"/>
              </a:rPr>
              <a:t>Табиийки, «оммавий маданият» деган ниқоб остида ахлоқий бузуқлик ва зўравонлик, индивидуализм, эгоцентризм ғояларини тарқатиш, керак бўлса, шунинг ҳисобидан бойлик орттириш, бошқа халқларнинг неча минг йиллик анъана ва қадриятлари, турмуш тарзининг маънавий негизларига беписандлик, уларни қўпоришга қаратилган хатарли таҳдидлар одамни ташвишга солмай қўймайди.</a:t>
            </a:r>
            <a:endParaRPr lang="ru-RU" sz="2800" b="1" dirty="0">
              <a:latin typeface="Times New Roman" pitchFamily="18" charset="0"/>
              <a:cs typeface="Times New Roman" pitchFamily="18" charset="0"/>
            </a:endParaRPr>
          </a:p>
        </p:txBody>
      </p:sp>
      <p:sp>
        <p:nvSpPr>
          <p:cNvPr id="24583" name="Rectangle 4"/>
          <p:cNvSpPr>
            <a:spLocks noChangeArrowheads="1"/>
          </p:cNvSpPr>
          <p:nvPr/>
        </p:nvSpPr>
        <p:spPr bwMode="auto">
          <a:xfrm>
            <a:off x="137484" y="116632"/>
            <a:ext cx="8829946" cy="766557"/>
          </a:xfrm>
          <a:prstGeom prst="rect">
            <a:avLst/>
          </a:prstGeom>
          <a:blipFill>
            <a:blip r:embed="rId3"/>
            <a:tile tx="0" ty="0" sx="100000" sy="100000" flip="none" algn="tl"/>
          </a:blipFill>
          <a:ln w="38100">
            <a:solidFill>
              <a:srgbClr val="3333CC"/>
            </a:solidFill>
            <a:miter lim="800000"/>
            <a:headEnd/>
            <a:tailEnd/>
          </a:ln>
        </p:spPr>
        <p:txBody>
          <a:bodyPr wrap="square">
            <a:spAutoFit/>
          </a:bodyPr>
          <a:lstStyle/>
          <a:p>
            <a:pPr algn="ctr">
              <a:lnSpc>
                <a:spcPct val="120000"/>
              </a:lnSpc>
            </a:pPr>
            <a:r>
              <a:rPr lang="uz-Cyrl-UZ" sz="4000" b="1" dirty="0">
                <a:effectLst>
                  <a:outerShdw blurRad="38100" dist="38100" dir="2700000" algn="tl">
                    <a:srgbClr val="000000">
                      <a:alpha val="43137"/>
                    </a:srgbClr>
                  </a:outerShdw>
                </a:effectLst>
                <a:latin typeface="Times New Roman" pitchFamily="18" charset="0"/>
                <a:cs typeface="Times New Roman" pitchFamily="18" charset="0"/>
              </a:rPr>
              <a:t>“ОММАВИЙ МАДАНИЯТ</a:t>
            </a:r>
            <a:r>
              <a:rPr lang="uz-Cyrl-UZ" sz="4000" b="1" dirty="0" smtClean="0">
                <a:effectLst>
                  <a:outerShdw blurRad="38100" dist="38100" dir="2700000" algn="tl">
                    <a:srgbClr val="000000">
                      <a:alpha val="43137"/>
                    </a:srgbClr>
                  </a:outerShdw>
                </a:effectLst>
                <a:latin typeface="Times New Roman" pitchFamily="18" charset="0"/>
                <a:cs typeface="Times New Roman" pitchFamily="18" charset="0"/>
              </a:rPr>
              <a:t>” ХАВФИ </a:t>
            </a:r>
            <a:endParaRPr lang="ru-RU" sz="4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descr="D:\Изображения\расмлар\дис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1" y="976672"/>
            <a:ext cx="2793322" cy="187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D:\Изображения\расмлар\песня.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7290" y="979639"/>
            <a:ext cx="2451214" cy="1840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D:\Изображения\расмлар\татту.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0746" y="949660"/>
            <a:ext cx="1791867" cy="1840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D:\Изображения\расмлар\фанат.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6804" y="980728"/>
            <a:ext cx="2455436" cy="1839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619673" y="620688"/>
            <a:ext cx="7524328" cy="5632311"/>
          </a:xfrm>
          <a:prstGeom prst="rect">
            <a:avLst/>
          </a:prstGeom>
          <a:noFill/>
          <a:ln>
            <a:noFill/>
          </a:ln>
          <a:extLst/>
        </p:spPr>
        <p:txBody>
          <a:bodyPr wrap="square">
            <a:spAutoFit/>
          </a:bodyPr>
          <a:lstStyle/>
          <a:p>
            <a:pPr indent="457200" algn="just">
              <a:defRPr/>
            </a:pPr>
            <a:r>
              <a:rPr lang="uz-Cyrl-UZ"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“Маънавият </a:t>
            </a:r>
            <a:r>
              <a:rPr lang="en-US"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 </a:t>
            </a:r>
            <a:r>
              <a:rPr lang="uz-Cyrl-UZ"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инсонни руҳан покланиш, қалбан улғайишга чорлайдиган, одамнинг ички дунёси, иродасини бақувват, иймон</a:t>
            </a:r>
            <a:r>
              <a:rPr lang="ru-RU"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a:t>
            </a:r>
            <a:r>
              <a:rPr lang="uz-Cyrl-UZ"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эътиқодини бутун </a:t>
            </a:r>
            <a:r>
              <a:rPr lang="uz-Cyrl-UZ" sz="4000" b="1" i="1" dirty="0" smtClean="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қила-диган</a:t>
            </a:r>
            <a:r>
              <a:rPr lang="uz-Cyrl-UZ"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 виждонини уйғотадиган беқиёс куч, унинг барча </a:t>
            </a:r>
            <a:r>
              <a:rPr lang="uz-Cyrl-UZ" sz="4000" b="1" i="1" dirty="0" smtClean="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қараш-ларининг </a:t>
            </a:r>
            <a:r>
              <a:rPr lang="uz-Cyrl-UZ" sz="4000" b="1" i="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мезонидир”.</a:t>
            </a:r>
          </a:p>
          <a:p>
            <a:pPr indent="457200" algn="r">
              <a:defRPr/>
            </a:pPr>
            <a:r>
              <a:rPr lang="uz-Cyrl-UZ" sz="4000" b="1" i="1" dirty="0" smtClean="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И.А.КАРИМОВ</a:t>
            </a:r>
            <a:endParaRPr lang="ru-RU" sz="40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pic>
        <p:nvPicPr>
          <p:cNvPr id="6" name="Picture 3" descr="C:\Users\Z-TECH\Desktop\информационная безопасность\images (2).jpg"/>
          <p:cNvPicPr>
            <a:picLocks noChangeAspect="1" noChangeArrowheads="1"/>
          </p:cNvPicPr>
          <p:nvPr/>
        </p:nvPicPr>
        <p:blipFill rotWithShape="1">
          <a:blip r:embed="rId3">
            <a:extLst/>
          </a:blip>
          <a:srcRect t="7844"/>
          <a:stretch/>
        </p:blipFill>
        <p:spPr bwMode="auto">
          <a:xfrm>
            <a:off x="4860032" y="5423718"/>
            <a:ext cx="1934387" cy="1374124"/>
          </a:xfrm>
          <a:prstGeom prst="rect">
            <a:avLst/>
          </a:prstGeom>
          <a:ln>
            <a:noFill/>
          </a:ln>
          <a:effectLst>
            <a:softEdge rad="112500"/>
          </a:effectLst>
          <a:extLst/>
        </p:spPr>
      </p:pic>
      <p:pic>
        <p:nvPicPr>
          <p:cNvPr id="7" name="Picture 3" descr="C:\Users\Z-TECH\Desktop\информационная безопасность\fanatkikult.jpg"/>
          <p:cNvPicPr>
            <a:picLocks noChangeAspect="1" noChangeArrowheads="1"/>
          </p:cNvPicPr>
          <p:nvPr/>
        </p:nvPicPr>
        <p:blipFill>
          <a:blip r:embed="rId4">
            <a:extLst/>
          </a:blip>
          <a:srcRect/>
          <a:stretch>
            <a:fillRect/>
          </a:stretch>
        </p:blipFill>
        <p:spPr bwMode="auto">
          <a:xfrm>
            <a:off x="6897238" y="5379638"/>
            <a:ext cx="2240383" cy="1493588"/>
          </a:xfrm>
          <a:prstGeom prst="rect">
            <a:avLst/>
          </a:prstGeom>
          <a:ln>
            <a:noFill/>
          </a:ln>
          <a:effectLst>
            <a:softEdge rad="112500"/>
          </a:effectLst>
          <a:extLst/>
        </p:spPr>
      </p:pic>
      <p:sp>
        <p:nvSpPr>
          <p:cNvPr id="24586" name="Rectangle 4"/>
          <p:cNvSpPr>
            <a:spLocks noChangeArrowheads="1"/>
          </p:cNvSpPr>
          <p:nvPr/>
        </p:nvSpPr>
        <p:spPr bwMode="auto">
          <a:xfrm>
            <a:off x="35496" y="1474906"/>
            <a:ext cx="8988425" cy="3970318"/>
          </a:xfrm>
          <a:prstGeom prst="rect">
            <a:avLst/>
          </a:prstGeom>
          <a:noFill/>
          <a:ln w="9525">
            <a:noFill/>
            <a:miter lim="800000"/>
            <a:headEnd/>
            <a:tailEnd/>
          </a:ln>
        </p:spPr>
        <p:txBody>
          <a:bodyPr wrap="square">
            <a:spAutoFit/>
          </a:bodyPr>
          <a:lstStyle/>
          <a:p>
            <a:pPr indent="360363" algn="just"/>
            <a:r>
              <a:rPr lang="uz-Cyrl-UZ" sz="2800" b="1" dirty="0">
                <a:solidFill>
                  <a:srgbClr val="FFFF00"/>
                </a:solidFill>
                <a:latin typeface="Times New Roman" pitchFamily="18" charset="0"/>
                <a:cs typeface="Times New Roman" pitchFamily="18" charset="0"/>
              </a:rPr>
              <a:t>Ҳозирги вақтда ахлоқсизликни маданият деб билиш ва аксинча, асл маънавий қадриятларни менсимасдан, эскилик </a:t>
            </a:r>
            <a:r>
              <a:rPr lang="uz-Cyrl-UZ" sz="2800" b="1" dirty="0" smtClean="0">
                <a:solidFill>
                  <a:srgbClr val="FFFF00"/>
                </a:solidFill>
                <a:latin typeface="Times New Roman" pitchFamily="18" charset="0"/>
                <a:cs typeface="Times New Roman" pitchFamily="18" charset="0"/>
              </a:rPr>
              <a:t>сар-қити </a:t>
            </a:r>
            <a:r>
              <a:rPr lang="uz-Cyrl-UZ" sz="2800" b="1" dirty="0">
                <a:solidFill>
                  <a:srgbClr val="FFFF00"/>
                </a:solidFill>
                <a:latin typeface="Times New Roman" pitchFamily="18" charset="0"/>
                <a:cs typeface="Times New Roman" pitchFamily="18" charset="0"/>
              </a:rPr>
              <a:t>деб қараш билан боғлиқ ҳолатлар </a:t>
            </a:r>
            <a:r>
              <a:rPr lang="uz-Cyrl-UZ" sz="2800" b="1" dirty="0" smtClean="0">
                <a:solidFill>
                  <a:srgbClr val="FFFF00"/>
                </a:solidFill>
                <a:latin typeface="Times New Roman" pitchFamily="18" charset="0"/>
                <a:cs typeface="Times New Roman" pitchFamily="18" charset="0"/>
              </a:rPr>
              <a:t>бугунги </a:t>
            </a:r>
            <a:r>
              <a:rPr lang="uz-Cyrl-UZ" sz="2800" b="1" dirty="0">
                <a:solidFill>
                  <a:srgbClr val="FFFF00"/>
                </a:solidFill>
                <a:latin typeface="Times New Roman" pitchFamily="18" charset="0"/>
                <a:cs typeface="Times New Roman" pitchFamily="18" charset="0"/>
              </a:rPr>
              <a:t>тараққиётга, инсон ҳаёти, оила </a:t>
            </a:r>
            <a:r>
              <a:rPr lang="uz-Cyrl-UZ" sz="2800" b="1" dirty="0" smtClean="0">
                <a:solidFill>
                  <a:srgbClr val="FFFF00"/>
                </a:solidFill>
                <a:latin typeface="Times New Roman" pitchFamily="18" charset="0"/>
                <a:cs typeface="Times New Roman" pitchFamily="18" charset="0"/>
              </a:rPr>
              <a:t>муқаддаслиги </a:t>
            </a:r>
            <a:r>
              <a:rPr lang="uz-Cyrl-UZ" sz="2800" b="1" dirty="0">
                <a:solidFill>
                  <a:srgbClr val="FFFF00"/>
                </a:solidFill>
                <a:latin typeface="Times New Roman" pitchFamily="18" charset="0"/>
                <a:cs typeface="Times New Roman" pitchFamily="18" charset="0"/>
              </a:rPr>
              <a:t>ва ёшлар тарбиясига катта хавф солмоқда ва кўпчилик бутун жаҳонда бамисоли балоқазодек тарқалиб бораётган бундай хуружларга қарши курашиш нақадар муҳим эканини англаб олмоқда.</a:t>
            </a:r>
            <a:endParaRPr lang="ru-RU" sz="2800" b="1" dirty="0">
              <a:solidFill>
                <a:srgbClr val="FFFF00"/>
              </a:solidFill>
              <a:latin typeface="Times New Roman" pitchFamily="18" charset="0"/>
              <a:cs typeface="Times New Roman" pitchFamily="18" charset="0"/>
            </a:endParaRPr>
          </a:p>
        </p:txBody>
      </p:sp>
      <p:sp>
        <p:nvSpPr>
          <p:cNvPr id="2" name="AutoShape 2" descr="data:image/jpeg;base64,/9j/4AAQSkZJRgABAQAAAQABAAD/2wCEAAkGBxISEhQUEBQWFRQVGRgXFxQXFBcXFBsVFhwWGhcXFRcaHSghGBolHBgaITIjJTUtLi4uHSQ2ODMsNygtOisBCgoKDg0OGhAQGzcmICQyNi0sLCwwNCwsNC8rLywsNDQxLC0vLCwtLCwsLCwsLC8tLCwsNCwsLCwsLCwsLy0sLP/AABEIAKAAfwMBIgACEQEDEQH/xAAbAAACAwEBAQAAAAAAAAAAAAAABgMEBQcBAv/EAEAQAAIBAgMFAwgIBQMFAAAAAAECEQADBBIhBRMxQVEGImEyUnGBkZKh0RQjM0JysbLBBxVic6JDguFTY5Ozwv/EABkBAAIDAQAAAAAAAAAAAAAAAAAEAQMFAv/EAC4RAAICAQMCBAQGAwAAAAAAAAABAhEDEiExBEEFEyJhFVGR0TJCUqGx8BQjcf/aAAwDAQACEQMRAD8ArbMxj4q2Le6m6ozo2QZXW3BLacCvAjnpHGBrbI2ubGHzFUuFnYpmKwQcgJIIJKqZ8iTMiBxqTaOyJC3rKjeZNRHGQpzJ5rggHxio9oWxesPmvLeRiUzNbFsJM3FMAkqc2cGeBAjnNTm4yS4LPLjKO4wYHtDg2w++cWsypmdUtAgNElVkax8K1NjYzC4q2bmHCMgYrO7A7wiRBHjXF9+4uOMMcuaLZCEQwEwCxHp8dTTVg+0JweHwz2LKviMbduBbIOW2TKqXMDyVC2wANdTTMcyboq6jo/LScXd8HTPolv8A6ae4vyr36Lb8xPcX5VS7P7WGKsi6BGrKRrGZTBInWPTWnTCp8CDtOmQjC2/MT3F+VejDJ5ie4vyqWippEWRfRk8xPcX5V59Ft+YnuL8qmoopBbIfotvzE9xflXow6eYvur8qloopBZHuF81fdHyo3C+avuj5VJRRSCyLcL5q+6vyo3Keavur8qlryooLFdLLolsPqCq5XiAdAYI5MPjxHQLnarY73LVzcHKzwWXziuqsOjj410HC2w1lAwBBRZHqFY20MGbR5lDwY8QfNb9jz9PFbJi2HMWbemcuwyNcdtSN5dAZmeLuVyVKjqSOIPMeNMOOU7i2Glt2sJCxwncjTSQIY9S019dpNiG4DcsHLd8NM0cNRwNRLcItqVvHeFWuEBiCAsAggyDGiwenGs/LcLvuamtZWq7G52Lu3FK2QSNJIOokeW3jMq3t609Azw4VzXA4lrOIsnEsoCWSA3kpcKo8W2nQN3o8YqLsdtzEi9fvX7g+h20Jc5AF3py5Etnix1OnHh1p/BPTHSzM6iGuWqJ1Cikrsz27OKxJsXcMbMglGLkzl4q6lRlPjJ16U5W7gYSpBHUGaajJPdCkoOLpn3RRRUnAUUUVIBRRRQAV5XtFQSV9n/ZW/wAC/pFTOgIIIBB0IOoI6VDgPsrf4F/SKsVACztXZxtd5ZNvrzXwbqvj7aVNsbMMtdsgC6UZCI8oN++ldQIpZ2zsndgvbE2+a808R1X8vRwXy4VJDeDqHFiN2ewwxYLXFYtZfK7uSwdiJACyMuhE9NImodi7DF9r6Pda0M4a2nkWroD7sFHaZaSVke2tXHrcRbjYcwzqQw5Exow6MOtJ9raWLVwyXGW7G7CqYUK33AhlSpJmNdazoxnHNKU+OyNTHHXDTj/62xjxOyLoxzWn77Q9xbZaeWYq5QamZPWSKaX2+LC2LVhUm5oxWZzjQv8AgK5TJ5HjpUHZG/awT3rTKRni6GUs4CqIZSOKwxJk6GeUUvbTC4lHuC4qMwdQog3VLZi5I+7xEeGvOtSGNyj6eexj58qjL18dzquDvZkUkgkjUjQZuBEHnMiKnpAOMbD2bNm5cXequcnOCw3hJXNMSxED1EnlUF7beJ3gXD3szlggtkq+p5MI5c/Qar/yUmovnuSuncraex0ava+U4CYJgSRwnw8K+qaFgoooqQCiiioAr7P+yt/gX9IqxVfZ/wBlb/An5CrFCJCiiigBX27sMiblgacWtjl4oP8A59lIG2sCDF62SrIQ2ZYnTXMviOOuldmpM7XbNDPlwylrzg5kEBdQ0MSSIOh05x7V80IpWNdPmknQlLjrLs90FkvDUIXBDqYEkwM08CBEcq1LFjfWhdy3VthWW2pMqWGhAMSyCYERJIFY9vYv0Zi9+C6qbSjIYUvoXk8e7Ptq9a25iwytcbPZXRLMBZjgVgQAomJ09HGuH1GmFNW+z+xZLp9U9nS7r7kO2e/nCDuhspSQvd5ljEyaqbK25btpqi7923e+4WktHKIVdSeGuoBgV9Y28cWTuEItgB37uXNr5JI01g9Z9VYTtn5HmCIyjlAjoNZPP1VV0uLdOSNTHjhkel7/AN7j92f7T41mtqN0671bbWpAcWjlz3DxyhRJnw4V0TBY63eDG04cKxUkcmABj2EVx3FdnrmGtBzcUrdRWIBaSphlSSPiPZpXR+xW2LeItMFtrauWym8tqZ1dQQW55oEEGT3eNMxnU9NmZ1mLGm5Y+Bkoooq8zwooooArbO+yt/gT9IqzVbZp+ptfgT9IqzQiQoomigg8rDxaYRrl5MUQrzbKuZXulAFG84TmVtDW5WFtq3lvI4/1ENtvShzp8GuCqssVKNMuwupFHG9m0cSt+4y/iFxfbzFY2N2LcBb66cwgzb70eBzaf8VqXcFbJnIs9QoB9oqB8Gv9XquP86V8qI7rZh3cNdVGti7CMQSBbE6AKBMzED8+tYmKwKiSQPZA+JIpuuYBDxDH0u5/eqzbPtDhbT0lQT8alRrj+WdRzTjdOrEbGXHfu22dyBACkkgch3eAp7/grsp7NnFNcGUvdUBdJARAZMdc/wAKiudOXTl7KbexVjLhyx/1Ljv6u6g/RPrq3FFJ7C+eT0jBRRRTIkFFFFDJKuyz9Ta/tp+kVDt3aBw9h7qobhUTlBj1k8gOJqXZI+os/wBtP0irRFcu62OotKVtWjmu0e0N61cF0386j66yfs7V215N6wySQtwRpxIYHzhXQtn41L1tLtoyjiQefoI5EcDXJ+3eyBhcQqYfhdi4qSSbbTlhVPd7xCwf6IOgFS9lfpOCuWi1w/RjcdbiAygMCTqOMmYUCcvHWuI1jXrlu+w1kXnb440kdcrP23hy9psgl076DqU1y+sSvrq3h763FDowZWEhgZBHgakqzlCa2Yq5gQCNQRIPgeBqJqsYzD7q4UjumXt9InvL6VJ9jDpVZ6Wapj8Xasheq12rL1Vu1BJTuKxIVBLMQqj+pjC+qTPoro2DwwtIlteCKFHqETSp2VwWe8bh8m1oPG4w5fhU/wCQpyFX41tYrmlboKKKKsKArw17XhoAqbI+ws/20/SKtmq2y/sbX9tP0irJoXBLFHt4thDYu3FGfPlV9c0AFgoA46njy9dLOzsbaxRt4ZLjI10u5zICmYGbQ1OmbWY6QRWr/ES6Det2zytEgdc7Gf0CknBYsWBdUiSxR7V4Cblq6jSCDxggsDyOmnGuZ+HudZ07fFexdg8QUFLBJe6fv72duwIbdpnUK+UZlEQGjvRGkTNfOOxDIoKgHUDUwNfRqSeAA5mlvZXb/CXLaG4xR2EMMjFc40YAqDpNae3Mar4Y7i9ZBuIShZhDpEkJBBkjSfGidwiVLdnztHHWL1uBcCsDKM0hQ40ALcIPknXnS/jcfkUsUIg5WzsEAfmhJmW9E19YTD3r1tl3eFFyWGYvcW7PFQQV8kgju8I0rC2ntZwluyVVXhLaQ7ZwCzTEiZOZZP8AR6YShmcqc1yr2H4Y0m0n9S3gNs75iioMwEj61YI5lTGtS4l7oBi2Jgx9YOPLlSj2aR2xqHkCST1hGDN6DKimzE7UsnNDggEAsPJBMxJ4Rpx4UxljGLVcBXYeOz+73FsWjIK5tdGLE98sORzT6KvNdUEKSMxkhZEkDiQOJpQ2JtDdYcQhuMGuuFBgBZ1LMRoPDWcw04VLszC/SMRvHIS5bZXYBjmBCkBEnggDQTzk6azU+ZVJC3lXcnwNworyirig9rw17QaCCrss/U2tI+rTT/aKtGqeyPsLP9tOc/dHOrdC4JZz/wDiLbG+SfvWvijtw6HvVzvEMQeo+P8AzXTf4kJrh28Lq/8AqYfka5tdsly0cANT48hWr07/ANK+ZnS2zu+DZ7JbJGKYLYyLcVd41y6CQ0tGVVHEAQJMcTTLszsk7M6X743b6Pas2zl0Jld5ACcjzOvKKVeye2Bg74vFCUZSrIDBCsQQyg6EiBppNdb2bjcPiYvWGDxoSPKE/dcHUeuszqOnqdy3s1cfVycai6KOH7P2cPaJzMQgzEmJy2wSB+ZnqawcTs8OplnUtLNlMd59X4gxJJmImmvbz/VhfPZV9Q7x+CkeulXbWN3a6asZjnEcWI58RpzJApPJjhSjWyGMU5NuTe5n29mC1JQliYnNlhgpnIYXRfR8aytpbKt23OJts6WmlXtqiuFYkZkuKWXueIIgwab8F2WuJh3uXLjtiWGchmOQQJFoJwGmkjWT0FY1pgSx4obbMyx5SrB9sE1E4vllkMib2LPZq8ji2isrM8hWyboE2/JRzLEso1CgDrV3Fwty4uV1vhQyvbKhkKggks0Dd5SG1+E0k3sAmDe65a6bVzJu1QhSrqSSzFgYZRw4E8Jpt2di7OJubzeK7i2rF2yWlZF1zkic5Gk8BounCq1s/csfFXsTJh72Ma2LjZbiKp46W4KkXAOLXTAMSBrExxeBSAm07ZY3E3qsYCXkTOJWQUKgyw7wOnU1q7P2/iDdtWri2iWIViGOc6Etcy/c0E5dddJ51dimlzyxfPibfpWyGuivKKZEinsgRh7PQW0/SKjxW0WW9atLbLi4GYvIgKsAkddSvqOlQ4XDvdw+HTgpRM58Mq92Ohkz6PGlfZjXne69tr7ONBDZlFt2Yrq0AscusdBpHGjLk0pV+xfjx629/qav8QsMz2LZRSxW4NAJPfDLHtK0k7a7PXcIqi7lIcsM6ni0SQRyMSB1y1sNitp71lH0rLkn7OBM+dl4xyB51jbUfEERe+kEAzFwXYnUT3hHOtLo5ylFNNJfJ8mb1cYxm402/muC3srsqMerXbNxbOVUQ28mZd8o75IBGVWXKwidWOmlZW0dnYvZl5HkKxnJcQ5kYCMysDEjUd0+rwZ/4X7wXL/dbdsiHMQQudSYgnicrHh0pi7e4Bb2BvTE2xvVJ6pqdeUiR66iWRwm4N3EYxJOpNblPD7aXGJZuKIhGZ1mctwnJHqyN6jUezMIL2JUtqE73qttCD13Mx/20qfw/wAUETEjKZ0uqcpAaFykA84IX3q6L2ewuTezxBS3PXdoCf8AN2pCcV5jSHpemBriuZBcr5Bwm7b9UXB+wrp1cxxTRdJ/7z/5M4/ejKcYO5ubb2SuIwq3QMwe0puLHHuj6xf6hz6j0a5HZDZmMvHeYhFKKsWnuEpdgiCFgGbZHJhHSm7sbfz4OyegZfcZl/ati44AkmB19Og/Oo8tS3DzpRWlCttLDlWYNpddVAuFi5yswQENoe6Tw0+NX9iXlFt7a5bdyx3LogKvPKS0cxrPKqe2tqW97baRlVS4khcxDEgCerW1Hrq1jQ94AthieBzC4VDR5MwoYgcQDHGuIxUW6Lck3OEU/t9j3Edo7YVwjJcugHKASEJHEs0QqjQnXw6TN2cxd64jm9r3hkcLAKwJjrDA+qNTWTi8IbjIl0lXYgLKwoAkqqJMZc0AjjrxmK3NlY+4zNbvpluIAc0kq4MjMpj2+muoScpbnGSEYQpbsrbM25YFq13mkIn+nc5Af01HsnEYbDpkR2MktJttOvAaLyAA9VYWC+zt/gX8hU9Yb8Xmn+FFIxnbdjzj/wCN/lR/PbI++3uXPlS5RR8ZyfpRGkZP55ZP329aP8qye03aFVslbSrcZwVyurhdR5Ogkkzpw4VRr4uWlPlAH0gH86PjGR/lRMUk7Yv39sXGtW7zaPaIzlwcpQFSX4aqwAbToaa+zfaMnu37ZQsu9NwZyhdzJTLkBBE9TWF/JhvTcDKo4qi2lABiJaSc/XgINWsBg90CM7MCZAIAVfBAOA8KmPiKxx9P0GcuSM4r5jTjNtoF+qYFzoMyvlBP3mhdQOlc42ycQgJRBdbNnlEuAFs2bQFetNNEVzLxbI/yophLTwfPYvHnDhsNe1Rc1xb4VwCbjSbeQroRPHn0FMp2xYPFpH4HP7Us3bYYFTIBESDB16EcK+cLhxbQIswogSZMek10vF5pfhRzLd2Mr7QwrCGykAyAbRInqAV41L/OLHn/AOD/ACpaoo+M5P0o5o09ubQtOqBGJcOCvdYGRJESOMgVopt2wwlXkHorR+VKr4VWJLCZ0g6j2V9WrKrIURJk+k8z7Kn4vLnTudutN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data:image/jpeg;base64,/9j/4AAQSkZJRgABAQAAAQABAAD/2wCEAAkGBxISEhQUEBQWFRQVGRgXFxQXFBcXFBsVFhwWGhcXFRcaHSghGBolHBgaITIjJTUtLi4uHSQ2ODMsNygtOisBCgoKDg0OGhAQGzcmICQyNi0sLCwwNCwsNC8rLywsNDQxLC0vLCwtLCwsLCwsLC8tLCwsNCwsLCwsLCwsLy0sLP/AABEIAKAAfwMBIgACEQEDEQH/xAAbAAACAwEBAQAAAAAAAAAAAAAABgMEBQcBAv/EAEAQAAIBAgMFAwgIBQMFAAAAAAECEQADBBIhBRMxQVEGImEyUnGBkZKh0RQjM0JysbLBBxVic6JDguFTY5Ozwv/EABkBAAIDAQAAAAAAAAAAAAAAAAAEAQMFAv/EAC4RAAICAQMCBAQGAwAAAAAAAAABAhEDEiExBEEFEyJhFVGR0TJCUqGx8BQjcf/aAAwDAQACEQMRAD8ArbMxj4q2Le6m6ozo2QZXW3BLacCvAjnpHGBrbI2ubGHzFUuFnYpmKwQcgJIIJKqZ8iTMiBxqTaOyJC3rKjeZNRHGQpzJ5rggHxio9oWxesPmvLeRiUzNbFsJM3FMAkqc2cGeBAjnNTm4yS4LPLjKO4wYHtDg2w++cWsypmdUtAgNElVkax8K1NjYzC4q2bmHCMgYrO7A7wiRBHjXF9+4uOMMcuaLZCEQwEwCxHp8dTTVg+0JweHwz2LKviMbduBbIOW2TKqXMDyVC2wANdTTMcyboq6jo/LScXd8HTPolv8A6ae4vyr36Lb8xPcX5VS7P7WGKsi6BGrKRrGZTBInWPTWnTCp8CDtOmQjC2/MT3F+VejDJ5ie4vyqWippEWRfRk8xPcX5V59Ft+YnuL8qmoopBbIfotvzE9xflXow6eYvur8qloopBZHuF81fdHyo3C+avuj5VJRRSCyLcL5q+6vyo3Keavur8qlryooLFdLLolsPqCq5XiAdAYI5MPjxHQLnarY73LVzcHKzwWXziuqsOjj410HC2w1lAwBBRZHqFY20MGbR5lDwY8QfNb9jz9PFbJi2HMWbemcuwyNcdtSN5dAZmeLuVyVKjqSOIPMeNMOOU7i2Glt2sJCxwncjTSQIY9S019dpNiG4DcsHLd8NM0cNRwNRLcItqVvHeFWuEBiCAsAggyDGiwenGs/LcLvuamtZWq7G52Lu3FK2QSNJIOokeW3jMq3t609Azw4VzXA4lrOIsnEsoCWSA3kpcKo8W2nQN3o8YqLsdtzEi9fvX7g+h20Jc5AF3py5Etnix1OnHh1p/BPTHSzM6iGuWqJ1Cikrsz27OKxJsXcMbMglGLkzl4q6lRlPjJ16U5W7gYSpBHUGaajJPdCkoOLpn3RRRUnAUUUVIBRRRQAV5XtFQSV9n/ZW/wAC/pFTOgIIIBB0IOoI6VDgPsrf4F/SKsVACztXZxtd5ZNvrzXwbqvj7aVNsbMMtdsgC6UZCI8oN++ldQIpZ2zsndgvbE2+a808R1X8vRwXy4VJDeDqHFiN2ewwxYLXFYtZfK7uSwdiJACyMuhE9NImodi7DF9r6Pda0M4a2nkWroD7sFHaZaSVke2tXHrcRbjYcwzqQw5Exow6MOtJ9raWLVwyXGW7G7CqYUK33AhlSpJmNdazoxnHNKU+OyNTHHXDTj/62xjxOyLoxzWn77Q9xbZaeWYq5QamZPWSKaX2+LC2LVhUm5oxWZzjQv8AgK5TJ5HjpUHZG/awT3rTKRni6GUs4CqIZSOKwxJk6GeUUvbTC4lHuC4qMwdQog3VLZi5I+7xEeGvOtSGNyj6eexj58qjL18dzquDvZkUkgkjUjQZuBEHnMiKnpAOMbD2bNm5cXequcnOCw3hJXNMSxED1EnlUF7beJ3gXD3szlggtkq+p5MI5c/Qar/yUmovnuSuncraex0ava+U4CYJgSRwnw8K+qaFgoooqQCiiioAr7P+yt/gX9IqxVfZ/wBlb/An5CrFCJCiiigBX27sMiblgacWtjl4oP8A59lIG2sCDF62SrIQ2ZYnTXMviOOuldmpM7XbNDPlwylrzg5kEBdQ0MSSIOh05x7V80IpWNdPmknQlLjrLs90FkvDUIXBDqYEkwM08CBEcq1LFjfWhdy3VthWW2pMqWGhAMSyCYERJIFY9vYv0Zi9+C6qbSjIYUvoXk8e7Ptq9a25iwytcbPZXRLMBZjgVgQAomJ09HGuH1GmFNW+z+xZLp9U9nS7r7kO2e/nCDuhspSQvd5ljEyaqbK25btpqi7923e+4WktHKIVdSeGuoBgV9Y28cWTuEItgB37uXNr5JI01g9Z9VYTtn5HmCIyjlAjoNZPP1VV0uLdOSNTHjhkel7/AN7j92f7T41mtqN0671bbWpAcWjlz3DxyhRJnw4V0TBY63eDG04cKxUkcmABj2EVx3FdnrmGtBzcUrdRWIBaSphlSSPiPZpXR+xW2LeItMFtrauWym8tqZ1dQQW55oEEGT3eNMxnU9NmZ1mLGm5Y+Bkoooq8zwooooArbO+yt/gT9IqzVbZp+ptfgT9IqzQiQoomigg8rDxaYRrl5MUQrzbKuZXulAFG84TmVtDW5WFtq3lvI4/1ENtvShzp8GuCqssVKNMuwupFHG9m0cSt+4y/iFxfbzFY2N2LcBb66cwgzb70eBzaf8VqXcFbJnIs9QoB9oqB8Gv9XquP86V8qI7rZh3cNdVGti7CMQSBbE6AKBMzED8+tYmKwKiSQPZA+JIpuuYBDxDH0u5/eqzbPtDhbT0lQT8alRrj+WdRzTjdOrEbGXHfu22dyBACkkgch3eAp7/grsp7NnFNcGUvdUBdJARAZMdc/wAKiudOXTl7KbexVjLhyx/1Ljv6u6g/RPrq3FFJ7C+eT0jBRRRTIkFFFFDJKuyz9Ta/tp+kVDt3aBw9h7qobhUTlBj1k8gOJqXZI+os/wBtP0irRFcu62OotKVtWjmu0e0N61cF0386j66yfs7V215N6wySQtwRpxIYHzhXQtn41L1tLtoyjiQefoI5EcDXJ+3eyBhcQqYfhdi4qSSbbTlhVPd7xCwf6IOgFS9lfpOCuWi1w/RjcdbiAygMCTqOMmYUCcvHWuI1jXrlu+w1kXnb440kdcrP23hy9psgl076DqU1y+sSvrq3h763FDowZWEhgZBHgakqzlCa2Yq5gQCNQRIPgeBqJqsYzD7q4UjumXt9InvL6VJ9jDpVZ6Wapj8Xasheq12rL1Vu1BJTuKxIVBLMQqj+pjC+qTPoro2DwwtIlteCKFHqETSp2VwWe8bh8m1oPG4w5fhU/wCQpyFX41tYrmlboKKKKsKArw17XhoAqbI+ws/20/SKtmq2y/sbX9tP0irJoXBLFHt4thDYu3FGfPlV9c0AFgoA46njy9dLOzsbaxRt4ZLjI10u5zICmYGbQ1OmbWY6QRWr/ES6Det2zytEgdc7Gf0CknBYsWBdUiSxR7V4Cblq6jSCDxggsDyOmnGuZ+HudZ07fFexdg8QUFLBJe6fv72duwIbdpnUK+UZlEQGjvRGkTNfOOxDIoKgHUDUwNfRqSeAA5mlvZXb/CXLaG4xR2EMMjFc40YAqDpNae3Mar4Y7i9ZBuIShZhDpEkJBBkjSfGidwiVLdnztHHWL1uBcCsDKM0hQ40ALcIPknXnS/jcfkUsUIg5WzsEAfmhJmW9E19YTD3r1tl3eFFyWGYvcW7PFQQV8kgju8I0rC2ntZwluyVVXhLaQ7ZwCzTEiZOZZP8AR6YShmcqc1yr2H4Y0m0n9S3gNs75iioMwEj61YI5lTGtS4l7oBi2Jgx9YOPLlSj2aR2xqHkCST1hGDN6DKimzE7UsnNDggEAsPJBMxJ4Rpx4UxljGLVcBXYeOz+73FsWjIK5tdGLE98sORzT6KvNdUEKSMxkhZEkDiQOJpQ2JtDdYcQhuMGuuFBgBZ1LMRoPDWcw04VLszC/SMRvHIS5bZXYBjmBCkBEnggDQTzk6azU+ZVJC3lXcnwNworyirig9rw17QaCCrss/U2tI+rTT/aKtGqeyPsLP9tOc/dHOrdC4JZz/wDiLbG+SfvWvijtw6HvVzvEMQeo+P8AzXTf4kJrh28Lq/8AqYfka5tdsly0cANT48hWr07/ANK+ZnS2zu+DZ7JbJGKYLYyLcVd41y6CQ0tGVVHEAQJMcTTLszsk7M6X743b6Pas2zl0Jld5ACcjzOvKKVeye2Bg74vFCUZSrIDBCsQQyg6EiBppNdb2bjcPiYvWGDxoSPKE/dcHUeuszqOnqdy3s1cfVycai6KOH7P2cPaJzMQgzEmJy2wSB+ZnqawcTs8OplnUtLNlMd59X4gxJJmImmvbz/VhfPZV9Q7x+CkeulXbWN3a6asZjnEcWI58RpzJApPJjhSjWyGMU5NuTe5n29mC1JQliYnNlhgpnIYXRfR8aytpbKt23OJts6WmlXtqiuFYkZkuKWXueIIgwab8F2WuJh3uXLjtiWGchmOQQJFoJwGmkjWT0FY1pgSx4obbMyx5SrB9sE1E4vllkMib2LPZq8ji2isrM8hWyboE2/JRzLEso1CgDrV3Fwty4uV1vhQyvbKhkKggks0Dd5SG1+E0k3sAmDe65a6bVzJu1QhSrqSSzFgYZRw4E8Jpt2di7OJubzeK7i2rF2yWlZF1zkic5Gk8BounCq1s/csfFXsTJh72Ma2LjZbiKp46W4KkXAOLXTAMSBrExxeBSAm07ZY3E3qsYCXkTOJWQUKgyw7wOnU1q7P2/iDdtWri2iWIViGOc6Etcy/c0E5dddJ51dimlzyxfPibfpWyGuivKKZEinsgRh7PQW0/SKjxW0WW9atLbLi4GYvIgKsAkddSvqOlQ4XDvdw+HTgpRM58Mq92Ohkz6PGlfZjXne69tr7ONBDZlFt2Yrq0AscusdBpHGjLk0pV+xfjx629/qav8QsMz2LZRSxW4NAJPfDLHtK0k7a7PXcIqi7lIcsM6ni0SQRyMSB1y1sNitp71lH0rLkn7OBM+dl4xyB51jbUfEERe+kEAzFwXYnUT3hHOtLo5ylFNNJfJ8mb1cYxm402/muC3srsqMerXbNxbOVUQ28mZd8o75IBGVWXKwidWOmlZW0dnYvZl5HkKxnJcQ5kYCMysDEjUd0+rwZ/4X7wXL/dbdsiHMQQudSYgnicrHh0pi7e4Bb2BvTE2xvVJ6pqdeUiR66iWRwm4N3EYxJOpNblPD7aXGJZuKIhGZ1mctwnJHqyN6jUezMIL2JUtqE73qttCD13Mx/20qfw/wAUETEjKZ0uqcpAaFykA84IX3q6L2ewuTezxBS3PXdoCf8AN2pCcV5jSHpemBriuZBcr5Bwm7b9UXB+wrp1cxxTRdJ/7z/5M4/ejKcYO5ubb2SuIwq3QMwe0puLHHuj6xf6hz6j0a5HZDZmMvHeYhFKKsWnuEpdgiCFgGbZHJhHSm7sbfz4OyegZfcZl/ati44AkmB19Og/Oo8tS3DzpRWlCttLDlWYNpddVAuFi5yswQENoe6Tw0+NX9iXlFt7a5bdyx3LogKvPKS0cxrPKqe2tqW97baRlVS4khcxDEgCerW1Hrq1jQ94AthieBzC4VDR5MwoYgcQDHGuIxUW6Lck3OEU/t9j3Edo7YVwjJcugHKASEJHEs0QqjQnXw6TN2cxd64jm9r3hkcLAKwJjrDA+qNTWTi8IbjIl0lXYgLKwoAkqqJMZc0AjjrxmK3NlY+4zNbvpluIAc0kq4MjMpj2+muoScpbnGSEYQpbsrbM25YFq13mkIn+nc5Af01HsnEYbDpkR2MktJttOvAaLyAA9VYWC+zt/gX8hU9Yb8Xmn+FFIxnbdjzj/wCN/lR/PbI++3uXPlS5RR8ZyfpRGkZP55ZP329aP8qye03aFVslbSrcZwVyurhdR5Ogkkzpw4VRr4uWlPlAH0gH86PjGR/lRMUk7Yv39sXGtW7zaPaIzlwcpQFSX4aqwAbToaa+zfaMnu37ZQsu9NwZyhdzJTLkBBE9TWF/JhvTcDKo4qi2lABiJaSc/XgINWsBg90CM7MCZAIAVfBAOA8KmPiKxx9P0GcuSM4r5jTjNtoF+qYFzoMyvlBP3mhdQOlc42ycQgJRBdbNnlEuAFs2bQFetNNEVzLxbI/yophLTwfPYvHnDhsNe1Rc1xb4VwCbjSbeQroRPHn0FMp2xYPFpH4HP7Us3bYYFTIBESDB16EcK+cLhxbQIswogSZMek10vF5pfhRzLd2Mr7QwrCGykAyAbRInqAV41L/OLHn/AOD/ACpaoo+M5P0o5o09ubQtOqBGJcOCvdYGRJESOMgVopt2wwlXkHorR+VKr4VWJLCZ0g6j2V9WrKrIURJk+k8z7Kn4vLnTudutN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https://encrypted-tbn1.gstatic.com/images?q=tbn:ANd9GcSOGxQAcpIRqtsHCcO2rxVjFZTM0H-6Kn-pxBAsfzn-rE0AGMZ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5423718"/>
            <a:ext cx="2501330" cy="1405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ttps://encrypted-tbn0.gstatic.com/images?q=tbn:ANd9GcQsrfGooM3Y6u6jc6wJsczyY1ksXR3qhmROZCr8gW-ze3IL1Xh5v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7" y="5483876"/>
            <a:ext cx="2064939" cy="13741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1" name="Picture 9" descr="D:\Изображения\расмлар\тату.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27077"/>
            <a:ext cx="1185118" cy="1447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D:\Изображения\расмлар\ужас тат.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380" y="27077"/>
            <a:ext cx="963464" cy="14478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3" name="Picture 11" descr="D:\Изображения\расмлар\тилга тат.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3703" y="-27384"/>
            <a:ext cx="1190218" cy="1513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4" name="Picture 12" descr="D:\Изображения\расмлар\куши.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40848" y="-22164"/>
            <a:ext cx="2171512" cy="14428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5" name="Picture 13" descr="D:\Изображения\расмлар\загруженное.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5367" y="30502"/>
            <a:ext cx="1146496" cy="1444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6" name="Picture 14" descr="D:\Изображения\расмлар\юрак.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8730" y="57472"/>
            <a:ext cx="1396672" cy="1390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1995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1691681" y="1895451"/>
            <a:ext cx="7346560" cy="4662815"/>
          </a:xfrm>
          <a:prstGeom prst="rect">
            <a:avLst/>
          </a:prstGeom>
          <a:solidFill>
            <a:schemeClr val="bg1"/>
          </a:solidFill>
          <a:ln w="9525">
            <a:noFill/>
            <a:miter lim="800000"/>
            <a:headEnd/>
            <a:tailEnd/>
          </a:ln>
        </p:spPr>
        <p:txBody>
          <a:bodyPr wrap="square">
            <a:spAutoFit/>
          </a:bodyPr>
          <a:lstStyle/>
          <a:p>
            <a:pPr indent="360363" algn="just"/>
            <a:r>
              <a:rPr lang="uz-Cyrl-UZ" sz="2700" b="1" dirty="0" smtClean="0">
                <a:solidFill>
                  <a:srgbClr val="3333CC"/>
                </a:solidFill>
                <a:latin typeface="Times New Roman" pitchFamily="18" charset="0"/>
                <a:cs typeface="Times New Roman" pitchFamily="18" charset="0"/>
              </a:rPr>
              <a:t>...биз </a:t>
            </a:r>
            <a:r>
              <a:rPr lang="uz-Cyrl-UZ" sz="2700" b="1" dirty="0">
                <a:solidFill>
                  <a:srgbClr val="3333CC"/>
                </a:solidFill>
                <a:latin typeface="Times New Roman" pitchFamily="18" charset="0"/>
                <a:cs typeface="Times New Roman" pitchFamily="18" charset="0"/>
              </a:rPr>
              <a:t>бугунги кунда таълим-тарбия соҳасидан бошлаб, матбуот, телевидение, Интернет ва бошқа оммавий ахборот воситалари, театр, кино, адабиёт, мусиқа, рассомлик ва ҳайкалтарошлик </a:t>
            </a:r>
            <a:r>
              <a:rPr lang="uz-Cyrl-UZ" sz="2700" b="1" dirty="0" smtClean="0">
                <a:solidFill>
                  <a:srgbClr val="3333CC"/>
                </a:solidFill>
                <a:latin typeface="Times New Roman" pitchFamily="18" charset="0"/>
                <a:cs typeface="Times New Roman" pitchFamily="18" charset="0"/>
              </a:rPr>
              <a:t>санъати-гача</a:t>
            </a:r>
            <a:r>
              <a:rPr lang="uz-Cyrl-UZ" sz="2700" b="1" dirty="0">
                <a:solidFill>
                  <a:srgbClr val="3333CC"/>
                </a:solidFill>
                <a:latin typeface="Times New Roman" pitchFamily="18" charset="0"/>
                <a:cs typeface="Times New Roman" pitchFamily="18" charset="0"/>
              </a:rPr>
              <a:t>, бир сўз билан айтганда, инсоннинг қалби ва тафаккурига бевосита таъсир ўтказадиган барча соҳалардаги фаолия-тимизни халқнинг маънавий эҳтиёжлари, замон талаблари асосида янада </a:t>
            </a:r>
            <a:r>
              <a:rPr lang="uz-Cyrl-UZ" sz="2700" b="1" dirty="0" smtClean="0">
                <a:solidFill>
                  <a:srgbClr val="3333CC"/>
                </a:solidFill>
                <a:latin typeface="Times New Roman" pitchFamily="18" charset="0"/>
                <a:cs typeface="Times New Roman" pitchFamily="18" charset="0"/>
              </a:rPr>
              <a:t>кучай-тиришимиз</a:t>
            </a:r>
            <a:r>
              <a:rPr lang="uz-Cyrl-UZ" sz="2700" b="1" dirty="0">
                <a:solidFill>
                  <a:srgbClr val="3333CC"/>
                </a:solidFill>
                <a:latin typeface="Times New Roman" pitchFamily="18" charset="0"/>
                <a:cs typeface="Times New Roman" pitchFamily="18" charset="0"/>
              </a:rPr>
              <a:t>, янги босқичга кўтаришимиз зарур.</a:t>
            </a:r>
            <a:endParaRPr lang="ru-RU" sz="2700" b="1" dirty="0">
              <a:solidFill>
                <a:srgbClr val="3333CC"/>
              </a:solidFill>
              <a:latin typeface="Times New Roman" pitchFamily="18" charset="0"/>
              <a:cs typeface="Times New Roman" pitchFamily="18" charset="0"/>
            </a:endParaRPr>
          </a:p>
        </p:txBody>
      </p:sp>
      <p:sp>
        <p:nvSpPr>
          <p:cNvPr id="25607" name="Rectangle 4"/>
          <p:cNvSpPr>
            <a:spLocks noChangeArrowheads="1"/>
          </p:cNvSpPr>
          <p:nvPr/>
        </p:nvSpPr>
        <p:spPr bwMode="auto">
          <a:xfrm>
            <a:off x="1691680" y="317666"/>
            <a:ext cx="7346561" cy="1569660"/>
          </a:xfrm>
          <a:prstGeom prst="rect">
            <a:avLst/>
          </a:prstGeom>
          <a:solidFill>
            <a:schemeClr val="bg1"/>
          </a:solidFill>
          <a:ln w="9525">
            <a:noFill/>
            <a:miter lim="800000"/>
            <a:headEnd/>
            <a:tailEnd/>
          </a:ln>
        </p:spPr>
        <p:txBody>
          <a:bodyPr wrap="square">
            <a:spAutoFit/>
          </a:bodyPr>
          <a:lstStyle/>
          <a:p>
            <a:pPr algn="ctr"/>
            <a:r>
              <a:rPr lang="uz-Cyrl-UZ" sz="2400" b="1" dirty="0">
                <a:solidFill>
                  <a:srgbClr val="660066"/>
                </a:solidFill>
                <a:latin typeface="Times New Roman" pitchFamily="18" charset="0"/>
                <a:cs typeface="Times New Roman" pitchFamily="18" charset="0"/>
              </a:rPr>
              <a:t>МАЪНАВИЯТНИ ҚУДРАТЛИ КУЧГА АЙЛАНТИРИШ УЧУН </a:t>
            </a:r>
            <a:r>
              <a:rPr lang="uz-Cyrl-UZ" sz="2400" b="1" dirty="0" smtClean="0">
                <a:solidFill>
                  <a:srgbClr val="660066"/>
                </a:solidFill>
                <a:latin typeface="Times New Roman" pitchFamily="18" charset="0"/>
                <a:cs typeface="Times New Roman" pitchFamily="18" charset="0"/>
              </a:rPr>
              <a:t>ЭЪТИБОР </a:t>
            </a:r>
            <a:r>
              <a:rPr lang="uz-Cyrl-UZ" sz="2400" b="1" dirty="0">
                <a:solidFill>
                  <a:srgbClr val="660066"/>
                </a:solidFill>
                <a:latin typeface="Times New Roman" pitchFamily="18" charset="0"/>
                <a:cs typeface="Times New Roman" pitchFamily="18" charset="0"/>
              </a:rPr>
              <a:t>БЕРИШИМИЗ, </a:t>
            </a:r>
            <a:r>
              <a:rPr lang="uz-Cyrl-UZ" sz="2400" b="1" dirty="0" smtClean="0">
                <a:solidFill>
                  <a:srgbClr val="660066"/>
                </a:solidFill>
                <a:latin typeface="Times New Roman" pitchFamily="18" charset="0"/>
                <a:cs typeface="Times New Roman" pitchFamily="18" charset="0"/>
              </a:rPr>
              <a:t>АМАЛГА ОШИРИШИМИЗ ЛОЗИМ БЎЛГАН ИШЛАР</a:t>
            </a:r>
            <a:endParaRPr lang="ru-RU" sz="2400" b="1" dirty="0">
              <a:solidFill>
                <a:srgbClr val="66006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631" name="Rectangle 4"/>
          <p:cNvSpPr>
            <a:spLocks noChangeArrowheads="1"/>
          </p:cNvSpPr>
          <p:nvPr/>
        </p:nvSpPr>
        <p:spPr bwMode="auto">
          <a:xfrm>
            <a:off x="3263350" y="44624"/>
            <a:ext cx="5701138" cy="13639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20000"/>
              </a:lnSpc>
            </a:pPr>
            <a:r>
              <a:rPr lang="uz-Cyrl-UZ" sz="3600" b="1" dirty="0" smtClean="0">
                <a:solidFill>
                  <a:sysClr val="windowText" lastClr="00000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АДАБИЁТ ЯШАСА – МИЛЛАТ ЯШАЙДИ</a:t>
            </a:r>
            <a:endParaRPr lang="ru-RU" sz="3600" b="1" dirty="0">
              <a:solidFill>
                <a:sysClr val="windowText" lastClr="000000"/>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51202" name="Picture 2" descr="http://fikr.uz/uploads/images/6/4/e/8/333/4e6fc9acfb.jpg"/>
          <p:cNvPicPr>
            <a:picLocks noChangeAspect="1" noChangeArrowheads="1"/>
          </p:cNvPicPr>
          <p:nvPr/>
        </p:nvPicPr>
        <p:blipFill>
          <a:blip r:embed="rId3"/>
          <a:srcRect/>
          <a:stretch>
            <a:fillRect/>
          </a:stretch>
        </p:blipFill>
        <p:spPr bwMode="auto">
          <a:xfrm>
            <a:off x="1115616" y="0"/>
            <a:ext cx="799259" cy="614596"/>
          </a:xfrm>
          <a:prstGeom prst="rect">
            <a:avLst/>
          </a:prstGeom>
          <a:ln>
            <a:noFill/>
          </a:ln>
          <a:effectLst>
            <a:softEdge rad="112500"/>
          </a:effectLst>
          <a:extLst/>
        </p:spPr>
      </p:pic>
      <p:pic>
        <p:nvPicPr>
          <p:cNvPr id="7" name="Picture 4" descr="http://www.karmina.uz/uploads/1/0/3/2/10326035/331262.jpg?326"/>
          <p:cNvPicPr>
            <a:picLocks noChangeAspect="1" noChangeArrowheads="1"/>
          </p:cNvPicPr>
          <p:nvPr/>
        </p:nvPicPr>
        <p:blipFill rotWithShape="1">
          <a:blip r:embed="rId4"/>
          <a:srcRect t="11880" b="24292"/>
          <a:stretch/>
        </p:blipFill>
        <p:spPr bwMode="auto">
          <a:xfrm>
            <a:off x="1951387" y="28299"/>
            <a:ext cx="1864734" cy="896739"/>
          </a:xfrm>
          <a:prstGeom prst="rect">
            <a:avLst/>
          </a:prstGeom>
          <a:ln>
            <a:noFill/>
          </a:ln>
          <a:effectLst>
            <a:softEdge rad="112500"/>
          </a:effectLst>
          <a:extLst/>
        </p:spPr>
      </p:pic>
      <p:pic>
        <p:nvPicPr>
          <p:cNvPr id="9" name="Picture 4" descr="http://www.karmina.uz/uploads/1/0/3/2/10326035/331262.jpg?326"/>
          <p:cNvPicPr>
            <a:picLocks noChangeAspect="1" noChangeArrowheads="1"/>
          </p:cNvPicPr>
          <p:nvPr/>
        </p:nvPicPr>
        <p:blipFill rotWithShape="1">
          <a:blip r:embed="rId4"/>
          <a:srcRect t="11880" b="24292"/>
          <a:stretch/>
        </p:blipFill>
        <p:spPr bwMode="auto">
          <a:xfrm flipH="1">
            <a:off x="-29799" y="614596"/>
            <a:ext cx="1939816" cy="999137"/>
          </a:xfrm>
          <a:prstGeom prst="rect">
            <a:avLst/>
          </a:prstGeom>
          <a:ln>
            <a:noFill/>
          </a:ln>
          <a:effectLst>
            <a:softEdge rad="112500"/>
          </a:effectLst>
          <a:extLst/>
        </p:spPr>
      </p:pic>
      <p:sp>
        <p:nvSpPr>
          <p:cNvPr id="26627" name="Rectangle 4"/>
          <p:cNvSpPr>
            <a:spLocks noChangeArrowheads="1"/>
          </p:cNvSpPr>
          <p:nvPr/>
        </p:nvSpPr>
        <p:spPr bwMode="auto">
          <a:xfrm>
            <a:off x="251520" y="1467033"/>
            <a:ext cx="8640960" cy="3970318"/>
          </a:xfrm>
          <a:prstGeom prst="rect">
            <a:avLst/>
          </a:prstGeom>
          <a:noFill/>
          <a:ln w="9525">
            <a:noFill/>
            <a:miter lim="800000"/>
            <a:headEnd/>
            <a:tailEnd/>
          </a:ln>
        </p:spPr>
        <p:txBody>
          <a:bodyPr wrap="square">
            <a:spAutoFit/>
          </a:bodyPr>
          <a:lstStyle/>
          <a:p>
            <a:pPr indent="360363" algn="just"/>
            <a:r>
              <a:rPr lang="uz-Cyrl-UZ" sz="28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Инсонни, унинг маънавий оламини кашф этадиган яна бир қудратли восита борки, у ҳам бўлса, сўз санъати, бадиий адабиётдир. Адабиётнинг инсоншунослик деб, шоир ва ёзувчиларнинг эса инсон руҳининг </a:t>
            </a:r>
            <a:r>
              <a:rPr lang="uz-Cyrl-UZ" sz="2800" b="1" dirty="0" smtClean="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муҳандислари</a:t>
            </a:r>
            <a:r>
              <a:rPr lang="uz-Cyrl-UZ" sz="28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 деб таърифланиши бежиз эмас, албатта.</a:t>
            </a:r>
            <a:endParaRPr lang="ru-RU" sz="28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endParaRPr>
          </a:p>
          <a:p>
            <a:pPr indent="360363" algn="just"/>
            <a:r>
              <a:rPr lang="uz-Cyrl-UZ" sz="28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Адабиёт, сўз санъати азалдан халқ қалбининг ифодачиси, ҳақиқат ва адолат жарчиси бўлиб келади. </a:t>
            </a:r>
            <a:endParaRPr lang="ru-RU" sz="2800" b="1" dirty="0">
              <a:solidFill>
                <a:srgbClr val="3333CC"/>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Picture 2" descr="http://fikr.uz/uploads/images/6/4/e/8/333/4e6fc9acfb.jpg"/>
          <p:cNvPicPr>
            <a:picLocks noChangeAspect="1" noChangeArrowheads="1"/>
          </p:cNvPicPr>
          <p:nvPr/>
        </p:nvPicPr>
        <p:blipFill>
          <a:blip r:embed="rId3"/>
          <a:srcRect/>
          <a:stretch>
            <a:fillRect/>
          </a:stretch>
        </p:blipFill>
        <p:spPr bwMode="auto">
          <a:xfrm>
            <a:off x="1910017" y="942196"/>
            <a:ext cx="799259" cy="614596"/>
          </a:xfrm>
          <a:prstGeom prst="rect">
            <a:avLst/>
          </a:prstGeom>
          <a:ln>
            <a:noFill/>
          </a:ln>
          <a:effectLst>
            <a:softEdge rad="112500"/>
          </a:effectLs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49532" y="11702"/>
            <a:ext cx="8856984" cy="5693866"/>
          </a:xfrm>
          <a:prstGeom prst="rect">
            <a:avLst/>
          </a:prstGeom>
          <a:noFill/>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Хусусан, мустақиллик йилларида юртимизда маънавиятимизнинг ғоят муҳим ва узвий қисми бўлган адабиётни ривожлантириш, шоир ва </a:t>
            </a:r>
            <a:r>
              <a:rPr lang="uz-Cyrl-UZ" sz="2800" b="1" dirty="0" smtClean="0">
                <a:solidFill>
                  <a:srgbClr val="3333CC"/>
                </a:solidFill>
                <a:latin typeface="Times New Roman" pitchFamily="18" charset="0"/>
                <a:cs typeface="Times New Roman" pitchFamily="18" charset="0"/>
              </a:rPr>
              <a:t>ёзувчиларимизнинг </a:t>
            </a:r>
            <a:r>
              <a:rPr lang="uz-Cyrl-UZ" sz="2800" b="1" dirty="0">
                <a:solidFill>
                  <a:srgbClr val="3333CC"/>
                </a:solidFill>
                <a:latin typeface="Times New Roman" pitchFamily="18" charset="0"/>
                <a:cs typeface="Times New Roman" pitchFamily="18" charset="0"/>
              </a:rPr>
              <a:t>эзгу меҳнатини қадрлаш ва муносиб рағбатлантириш бўйича амалга </a:t>
            </a:r>
            <a:r>
              <a:rPr lang="uz-Cyrl-UZ" sz="2800" b="1" dirty="0" smtClean="0">
                <a:solidFill>
                  <a:srgbClr val="3333CC"/>
                </a:solidFill>
                <a:latin typeface="Times New Roman" pitchFamily="18" charset="0"/>
                <a:cs typeface="Times New Roman" pitchFamily="18" charset="0"/>
              </a:rPr>
              <a:t>оширила-ётган </a:t>
            </a:r>
            <a:r>
              <a:rPr lang="uz-Cyrl-UZ" sz="2800" b="1" dirty="0">
                <a:solidFill>
                  <a:srgbClr val="3333CC"/>
                </a:solidFill>
                <a:latin typeface="Times New Roman" pitchFamily="18" charset="0"/>
                <a:cs typeface="Times New Roman" pitchFamily="18" charset="0"/>
              </a:rPr>
              <a:t>ишлар ўз ҳосилини бераётгани, бадиий адабиётимиз мавзулар кўлами жиҳатидан ҳ</a:t>
            </a:r>
            <a:r>
              <a:rPr lang="uz-Cyrl-UZ" sz="2800" b="1" dirty="0" smtClean="0">
                <a:solidFill>
                  <a:srgbClr val="3333CC"/>
                </a:solidFill>
                <a:latin typeface="Times New Roman" pitchFamily="18" charset="0"/>
                <a:cs typeface="Times New Roman" pitchFamily="18" charset="0"/>
              </a:rPr>
              <a:t>ам</a:t>
            </a:r>
            <a:r>
              <a:rPr lang="uz-Cyrl-UZ" sz="2800" b="1" dirty="0">
                <a:solidFill>
                  <a:srgbClr val="3333CC"/>
                </a:solidFill>
                <a:latin typeface="Times New Roman" pitchFamily="18" charset="0"/>
                <a:cs typeface="Times New Roman" pitchFamily="18" charset="0"/>
              </a:rPr>
              <a:t>, жанрлар нуқтаи назаридан ҳам ранг-баранг бўлиб бораётгани, адабиёт майдонида янги-янги номлар пайдо бўлаётгани </a:t>
            </a:r>
            <a:r>
              <a:rPr lang="uz-Cyrl-UZ" sz="2800" b="1" dirty="0" smtClean="0">
                <a:solidFill>
                  <a:srgbClr val="3333CC"/>
                </a:solidFill>
                <a:latin typeface="Times New Roman" pitchFamily="18" charset="0"/>
                <a:cs typeface="Times New Roman" pitchFamily="18" charset="0"/>
              </a:rPr>
              <a:t>китобхон </a:t>
            </a:r>
            <a:r>
              <a:rPr lang="uz-Cyrl-UZ" sz="2800" b="1" dirty="0">
                <a:solidFill>
                  <a:srgbClr val="3333CC"/>
                </a:solidFill>
                <a:latin typeface="Times New Roman" pitchFamily="18" charset="0"/>
                <a:cs typeface="Times New Roman" pitchFamily="18" charset="0"/>
              </a:rPr>
              <a:t>халқимизни албатта қувонтиради.</a:t>
            </a:r>
            <a:endParaRPr lang="ru-RU" sz="2800" b="1" dirty="0">
              <a:solidFill>
                <a:srgbClr val="3333CC"/>
              </a:solidFill>
              <a:latin typeface="Times New Roman" pitchFamily="18" charset="0"/>
              <a:cs typeface="Times New Roman" pitchFamily="18" charset="0"/>
            </a:endParaRPr>
          </a:p>
          <a:p>
            <a:pPr indent="360363" algn="just"/>
            <a:r>
              <a:rPr lang="uz-Cyrl-UZ" sz="2800" b="1" dirty="0">
                <a:solidFill>
                  <a:srgbClr val="3333CC"/>
                </a:solidFill>
                <a:latin typeface="Times New Roman" pitchFamily="18" charset="0"/>
                <a:cs typeface="Times New Roman" pitchFamily="18" charset="0"/>
              </a:rPr>
              <a:t>...улуғ адиб Чўлпон айтганидек, адабиёт яшаса </a:t>
            </a:r>
            <a:r>
              <a:rPr lang="uz-Cyrl-UZ" sz="2800" b="1" dirty="0" smtClean="0">
                <a:solidFill>
                  <a:srgbClr val="3333CC"/>
                </a:solidFill>
                <a:latin typeface="Times New Roman" pitchFamily="18" charset="0"/>
                <a:cs typeface="Times New Roman" pitchFamily="18" charset="0"/>
              </a:rPr>
              <a:t>– миллат яшайди</a:t>
            </a:r>
            <a:r>
              <a:rPr lang="uz-Cyrl-UZ" sz="2800" b="1" dirty="0">
                <a:solidFill>
                  <a:srgbClr val="3333CC"/>
                </a:solidFill>
                <a:latin typeface="Times New Roman" pitchFamily="18" charset="0"/>
                <a:cs typeface="Times New Roman" pitchFamily="18" charset="0"/>
              </a:rPr>
              <a:t>.</a:t>
            </a:r>
            <a:endParaRPr lang="ru-RU" sz="28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14951810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7651" name="Rectangle 4"/>
          <p:cNvSpPr>
            <a:spLocks noChangeArrowheads="1"/>
          </p:cNvSpPr>
          <p:nvPr/>
        </p:nvSpPr>
        <p:spPr bwMode="auto">
          <a:xfrm>
            <a:off x="59592" y="1109754"/>
            <a:ext cx="8964488" cy="4693593"/>
          </a:xfrm>
          <a:prstGeom prst="rect">
            <a:avLst/>
          </a:prstGeom>
          <a:noFill/>
          <a:ln w="9525">
            <a:noFill/>
            <a:miter lim="800000"/>
            <a:headEnd/>
            <a:tailEnd/>
          </a:ln>
        </p:spPr>
        <p:txBody>
          <a:bodyPr wrap="square">
            <a:spAutoFit/>
          </a:bodyPr>
          <a:lstStyle/>
          <a:p>
            <a:pPr indent="360363" algn="just"/>
            <a:r>
              <a:rPr lang="uz-Cyrl-UZ" sz="2300" b="1" dirty="0">
                <a:solidFill>
                  <a:srgbClr val="3333CC"/>
                </a:solidFill>
                <a:latin typeface="Times New Roman" pitchFamily="18" charset="0"/>
                <a:cs typeface="Times New Roman" pitchFamily="18" charset="0"/>
              </a:rPr>
              <a:t>Энг оммавий санъат тури бўлмиш кино соҳасини оладиган бўлсак, ўз вақтида бу борада бизда ўзига хос ижодий мактаб яратилганини мамнуният билан қайд этиш лозим.</a:t>
            </a:r>
            <a:endParaRPr lang="ru-RU" sz="2300" b="1" dirty="0">
              <a:solidFill>
                <a:srgbClr val="3333CC"/>
              </a:solidFill>
              <a:latin typeface="Times New Roman" pitchFamily="18" charset="0"/>
              <a:cs typeface="Times New Roman" pitchFamily="18" charset="0"/>
            </a:endParaRPr>
          </a:p>
          <a:p>
            <a:pPr indent="360363" algn="just"/>
            <a:r>
              <a:rPr lang="uz-Cyrl-UZ" sz="2300" b="1" dirty="0">
                <a:solidFill>
                  <a:srgbClr val="3333CC"/>
                </a:solidFill>
                <a:latin typeface="Times New Roman" pitchFamily="18" charset="0"/>
                <a:cs typeface="Times New Roman" pitchFamily="18" charset="0"/>
              </a:rPr>
              <a:t>Кино санъатининг инсон онги ва тафаккури, жамият ҳаётига таъсири беқиёс эканини ҳисобга олган ҳолда, истиқлол йилларида миллий кинематографияни ҳам ҳар томонлама </a:t>
            </a:r>
            <a:r>
              <a:rPr lang="uz-Cyrl-UZ" sz="2300" b="1" dirty="0" smtClean="0">
                <a:solidFill>
                  <a:srgbClr val="3333CC"/>
                </a:solidFill>
                <a:latin typeface="Times New Roman" pitchFamily="18" charset="0"/>
                <a:cs typeface="Times New Roman" pitchFamily="18" charset="0"/>
              </a:rPr>
              <a:t>ривожлантириш</a:t>
            </a:r>
            <a:r>
              <a:rPr lang="uz-Cyrl-UZ" sz="2300" b="1" dirty="0">
                <a:solidFill>
                  <a:srgbClr val="3333CC"/>
                </a:solidFill>
                <a:latin typeface="Times New Roman" pitchFamily="18" charset="0"/>
                <a:cs typeface="Times New Roman" pitchFamily="18" charset="0"/>
              </a:rPr>
              <a:t>, бу борада зарур моддий ва маънавий </a:t>
            </a:r>
            <a:r>
              <a:rPr lang="uz-Cyrl-UZ" sz="2300" b="1" dirty="0" smtClean="0">
                <a:solidFill>
                  <a:srgbClr val="3333CC"/>
                </a:solidFill>
                <a:latin typeface="Times New Roman" pitchFamily="18" charset="0"/>
                <a:cs typeface="Times New Roman" pitchFamily="18" charset="0"/>
              </a:rPr>
              <a:t>шарт-шароитларни </a:t>
            </a:r>
            <a:r>
              <a:rPr lang="uz-Cyrl-UZ" sz="2300" b="1" dirty="0">
                <a:solidFill>
                  <a:srgbClr val="3333CC"/>
                </a:solidFill>
                <a:latin typeface="Times New Roman" pitchFamily="18" charset="0"/>
                <a:cs typeface="Times New Roman" pitchFamily="18" charset="0"/>
              </a:rPr>
              <a:t>яратиш бўйича амалга оширилган кенг кўламли чора-тадбирлар </a:t>
            </a:r>
            <a:r>
              <a:rPr lang="uz-Cyrl-UZ" sz="2300" b="1" dirty="0" smtClean="0">
                <a:solidFill>
                  <a:srgbClr val="3333CC"/>
                </a:solidFill>
                <a:latin typeface="Times New Roman" pitchFamily="18" charset="0"/>
                <a:cs typeface="Times New Roman" pitchFamily="18" charset="0"/>
              </a:rPr>
              <a:t>туфайли </a:t>
            </a:r>
            <a:r>
              <a:rPr lang="uz-Cyrl-UZ" sz="2300" b="1" dirty="0">
                <a:solidFill>
                  <a:srgbClr val="3333CC"/>
                </a:solidFill>
                <a:latin typeface="Times New Roman" pitchFamily="18" charset="0"/>
                <a:cs typeface="Times New Roman" pitchFamily="18" charset="0"/>
              </a:rPr>
              <a:t>янги-янги фильмлар суратга </a:t>
            </a:r>
            <a:r>
              <a:rPr lang="uz-Cyrl-UZ" sz="2300" b="1" dirty="0" smtClean="0">
                <a:solidFill>
                  <a:srgbClr val="3333CC"/>
                </a:solidFill>
                <a:latin typeface="Times New Roman" pitchFamily="18" charset="0"/>
                <a:cs typeface="Times New Roman" pitchFamily="18" charset="0"/>
              </a:rPr>
              <a:t>олин-моқда</a:t>
            </a:r>
            <a:r>
              <a:rPr lang="uz-Cyrl-UZ" sz="2300" b="1" dirty="0">
                <a:solidFill>
                  <a:srgbClr val="3333CC"/>
                </a:solidFill>
                <a:latin typeface="Times New Roman" pitchFamily="18" charset="0"/>
                <a:cs typeface="Times New Roman" pitchFamily="18" charset="0"/>
              </a:rPr>
              <a:t>, улар орқали тарихимиз ва бугунги ҳаётимиз билан </a:t>
            </a:r>
            <a:r>
              <a:rPr lang="uz-Cyrl-UZ" sz="2300" b="1" dirty="0" smtClean="0">
                <a:solidFill>
                  <a:srgbClr val="3333CC"/>
                </a:solidFill>
                <a:latin typeface="Times New Roman" pitchFamily="18" charset="0"/>
                <a:cs typeface="Times New Roman" pitchFamily="18" charset="0"/>
              </a:rPr>
              <a:t>боғ-лиқ </a:t>
            </a:r>
            <a:r>
              <a:rPr lang="uz-Cyrl-UZ" sz="2300" b="1" dirty="0">
                <a:solidFill>
                  <a:srgbClr val="3333CC"/>
                </a:solidFill>
                <a:latin typeface="Times New Roman" pitchFamily="18" charset="0"/>
                <a:cs typeface="Times New Roman" pitchFamily="18" charset="0"/>
              </a:rPr>
              <a:t>турли мавзулар ёритилмокда. Ўзбек кинолари нуфузли </a:t>
            </a:r>
            <a:r>
              <a:rPr lang="uz-Cyrl-UZ" sz="2300" b="1" dirty="0" smtClean="0">
                <a:solidFill>
                  <a:srgbClr val="3333CC"/>
                </a:solidFill>
                <a:latin typeface="Times New Roman" pitchFamily="18" charset="0"/>
                <a:cs typeface="Times New Roman" pitchFamily="18" charset="0"/>
              </a:rPr>
              <a:t>хал-қаро </a:t>
            </a:r>
            <a:r>
              <a:rPr lang="uz-Cyrl-UZ" sz="2300" b="1" dirty="0">
                <a:solidFill>
                  <a:srgbClr val="3333CC"/>
                </a:solidFill>
                <a:latin typeface="Times New Roman" pitchFamily="18" charset="0"/>
                <a:cs typeface="Times New Roman" pitchFamily="18" charset="0"/>
              </a:rPr>
              <a:t>фестивалларда совринли ўринларга сазовор бўлаётгани, </a:t>
            </a:r>
            <a:r>
              <a:rPr lang="uz-Cyrl-UZ" sz="2300" b="1" dirty="0" smtClean="0">
                <a:solidFill>
                  <a:srgbClr val="3333CC"/>
                </a:solidFill>
                <a:latin typeface="Times New Roman" pitchFamily="18" charset="0"/>
                <a:cs typeface="Times New Roman" pitchFamily="18" charset="0"/>
              </a:rPr>
              <a:t>албатта</a:t>
            </a:r>
            <a:r>
              <a:rPr lang="uz-Cyrl-UZ" sz="2300" b="1" dirty="0">
                <a:solidFill>
                  <a:srgbClr val="3333CC"/>
                </a:solidFill>
                <a:latin typeface="Times New Roman" pitchFamily="18" charset="0"/>
                <a:cs typeface="Times New Roman" pitchFamily="18" charset="0"/>
              </a:rPr>
              <a:t>, қувонарлидир.</a:t>
            </a:r>
            <a:endParaRPr lang="ru-RU" sz="2300" b="1" dirty="0">
              <a:solidFill>
                <a:srgbClr val="3333CC"/>
              </a:solidFill>
              <a:latin typeface="Times New Roman" pitchFamily="18" charset="0"/>
              <a:cs typeface="Times New Roman" pitchFamily="18" charset="0"/>
            </a:endParaRPr>
          </a:p>
        </p:txBody>
      </p:sp>
      <p:sp>
        <p:nvSpPr>
          <p:cNvPr id="27655" name="Rectangle 4"/>
          <p:cNvSpPr>
            <a:spLocks noChangeArrowheads="1"/>
          </p:cNvSpPr>
          <p:nvPr/>
        </p:nvSpPr>
        <p:spPr bwMode="auto">
          <a:xfrm>
            <a:off x="6620" y="14990"/>
            <a:ext cx="2333132" cy="1002519"/>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lnSpc>
                <a:spcPct val="120000"/>
              </a:lnSpc>
            </a:pPr>
            <a:r>
              <a:rPr lang="uz-Cyrl-UZ" sz="5400" b="1" dirty="0" smtClean="0">
                <a:solidFill>
                  <a:schemeClr val="bg1"/>
                </a:solidFill>
                <a:latin typeface="Times New Roman" pitchFamily="18" charset="0"/>
                <a:cs typeface="Times New Roman" pitchFamily="18" charset="0"/>
              </a:rPr>
              <a:t>КИНО</a:t>
            </a:r>
            <a:endParaRPr lang="ru-RU" sz="5400" b="1" dirty="0">
              <a:solidFill>
                <a:schemeClr val="bg1"/>
              </a:solidFill>
              <a:latin typeface="Times New Roman" pitchFamily="18" charset="0"/>
              <a:cs typeface="Times New Roman" pitchFamily="18" charset="0"/>
            </a:endParaRPr>
          </a:p>
        </p:txBody>
      </p:sp>
      <p:pic>
        <p:nvPicPr>
          <p:cNvPr id="50178" name="Picture 2" descr="http://www.vtinform.ru/upload/iblock/349/epbyswfkc%20g%20vwvqj%20.rosbalt.ru.jpg"/>
          <p:cNvPicPr>
            <a:picLocks noChangeAspect="1" noChangeArrowheads="1"/>
          </p:cNvPicPr>
          <p:nvPr/>
        </p:nvPicPr>
        <p:blipFill>
          <a:blip r:embed="rId3">
            <a:extLst/>
          </a:blip>
          <a:srcRect/>
          <a:stretch>
            <a:fillRect/>
          </a:stretch>
        </p:blipFill>
        <p:spPr bwMode="auto">
          <a:xfrm>
            <a:off x="6957875" y="5675738"/>
            <a:ext cx="1613965" cy="1213922"/>
          </a:xfrm>
          <a:prstGeom prst="rect">
            <a:avLst/>
          </a:prstGeom>
          <a:ln>
            <a:noFill/>
          </a:ln>
          <a:effectLst>
            <a:softEdge rad="112500"/>
          </a:effectLst>
          <a:extLst/>
        </p:spPr>
      </p:pic>
      <p:pic>
        <p:nvPicPr>
          <p:cNvPr id="50180" name="Picture 4" descr="http://www.arthouse.ru/img/pub/0805/logo_uzbek_kino.jpg"/>
          <p:cNvPicPr>
            <a:picLocks noChangeAspect="1" noChangeArrowheads="1"/>
          </p:cNvPicPr>
          <p:nvPr/>
        </p:nvPicPr>
        <p:blipFill>
          <a:blip r:embed="rId4">
            <a:extLst/>
          </a:blip>
          <a:srcRect/>
          <a:stretch>
            <a:fillRect/>
          </a:stretch>
        </p:blipFill>
        <p:spPr bwMode="auto">
          <a:xfrm>
            <a:off x="7092280" y="-42374"/>
            <a:ext cx="1345156" cy="1213922"/>
          </a:xfrm>
          <a:prstGeom prst="rect">
            <a:avLst/>
          </a:prstGeom>
          <a:ln>
            <a:noFill/>
          </a:ln>
          <a:effectLst>
            <a:softEdge rad="112500"/>
          </a:effectLs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8675" name="Rectangle 4"/>
          <p:cNvSpPr>
            <a:spLocks noChangeArrowheads="1"/>
          </p:cNvSpPr>
          <p:nvPr/>
        </p:nvSpPr>
        <p:spPr bwMode="auto">
          <a:xfrm>
            <a:off x="179512" y="0"/>
            <a:ext cx="8856984" cy="5386090"/>
          </a:xfrm>
          <a:prstGeom prst="rect">
            <a:avLst/>
          </a:prstGeom>
          <a:noFill/>
          <a:ln w="9525">
            <a:noFill/>
            <a:miter lim="800000"/>
            <a:headEnd/>
            <a:tailEnd/>
          </a:ln>
        </p:spPr>
        <p:txBody>
          <a:bodyPr wrap="square">
            <a:spAutoFit/>
          </a:bodyPr>
          <a:lstStyle/>
          <a:p>
            <a:pPr indent="360363" algn="just"/>
            <a:r>
              <a:rPr lang="uz-Cyrl-UZ" sz="3600" b="1" dirty="0" smtClean="0">
                <a:solidFill>
                  <a:srgbClr val="3333CC"/>
                </a:solidFill>
                <a:effectLst>
                  <a:outerShdw blurRad="38100" dist="38100" dir="2700000" algn="tl">
                    <a:srgbClr val="000000">
                      <a:alpha val="43137"/>
                    </a:srgbClr>
                  </a:outerShdw>
                </a:effectLst>
                <a:latin typeface="Times New Roman" pitchFamily="18" charset="0"/>
                <a:cs typeface="Times New Roman" pitchFamily="18" charset="0"/>
              </a:rPr>
              <a:t>САНЪАТ</a:t>
            </a:r>
            <a:r>
              <a:rPr lang="uz-Cyrl-UZ" sz="2800" b="1" dirty="0" smtClean="0">
                <a:effectLst>
                  <a:outerShdw blurRad="38100" dist="38100" dir="2700000" algn="tl">
                    <a:srgbClr val="000000">
                      <a:alpha val="43137"/>
                    </a:srgbClr>
                  </a:outerShdw>
                </a:effectLst>
                <a:latin typeface="Times New Roman" pitchFamily="18" charset="0"/>
                <a:cs typeface="Times New Roman" pitchFamily="18" charset="0"/>
              </a:rPr>
              <a:t> ва </a:t>
            </a:r>
            <a:r>
              <a:rPr lang="uz-Cyrl-UZ" sz="2800" b="1" dirty="0">
                <a:effectLst>
                  <a:outerShdw blurRad="38100" dist="38100" dir="2700000" algn="tl">
                    <a:srgbClr val="000000">
                      <a:alpha val="43137"/>
                    </a:srgbClr>
                  </a:outerShdw>
                </a:effectLst>
                <a:latin typeface="Times New Roman" pitchFamily="18" charset="0"/>
                <a:cs typeface="Times New Roman" pitchFamily="18" charset="0"/>
              </a:rPr>
              <a:t>маданиятдек қудратли куч орқали инсон қалбига йўл топиш ҳақида сўз юритар эканмиз, ҳаммамиз яхши тушунамизки, ҳар қайси истеъдод эгаси ўзига хос бир олам, шу сабабли ижод ахлига қандайдир ақл ўргатиш, энг асосийси, уларни бошқаришга уриниш мумкин эмас. </a:t>
            </a:r>
            <a:r>
              <a:rPr lang="uz-Cyrl-UZ" sz="2800" b="1" dirty="0" smtClean="0">
                <a:effectLst>
                  <a:outerShdw blurRad="38100" dist="38100" dir="2700000" algn="tl">
                    <a:srgbClr val="000000">
                      <a:alpha val="43137"/>
                    </a:srgbClr>
                  </a:outerShdw>
                </a:effectLst>
                <a:latin typeface="Times New Roman" pitchFamily="18" charset="0"/>
                <a:cs typeface="Times New Roman" pitchFamily="18" charset="0"/>
              </a:rPr>
              <a:t>...Агарки </a:t>
            </a:r>
            <a:r>
              <a:rPr lang="uz-Cyrl-UZ" sz="2800" b="1" dirty="0">
                <a:effectLst>
                  <a:outerShdw blurRad="38100" dist="38100" dir="2700000" algn="tl">
                    <a:srgbClr val="000000">
                      <a:alpha val="43137"/>
                    </a:srgbClr>
                  </a:outerShdw>
                </a:effectLst>
                <a:latin typeface="Times New Roman" pitchFamily="18" charset="0"/>
                <a:cs typeface="Times New Roman" pitchFamily="18" charset="0"/>
              </a:rPr>
              <a:t>ҳар қайси ижодкор ўз асарларида ана шу ўлмас ғояларни бош мақсад қилиб қўйса, уларни бадиий маҳорат билан ифода эта олса, ҳеч шубҳасиз, адабиёт ҳам, маданият ва санъат ҳам том маънода маънавий юксалишга хизмат қилиб, ўзининг ижтимоий вазифасини тўлиқ адо этишга эришган </a:t>
            </a:r>
            <a:r>
              <a:rPr lang="uz-Cyrl-UZ" sz="2800" b="1" dirty="0" smtClean="0">
                <a:effectLst>
                  <a:outerShdw blurRad="38100" dist="38100" dir="2700000" algn="tl">
                    <a:srgbClr val="000000">
                      <a:alpha val="43137"/>
                    </a:srgbClr>
                  </a:outerShdw>
                </a:effectLst>
                <a:latin typeface="Times New Roman" pitchFamily="18" charset="0"/>
                <a:cs typeface="Times New Roman" pitchFamily="18" charset="0"/>
              </a:rPr>
              <a:t>бўлади.</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9154" name="Picture 2" descr="http://madaniyat.zn.uz/files/k0142.jpg"/>
          <p:cNvPicPr>
            <a:picLocks noChangeAspect="1" noChangeArrowheads="1"/>
          </p:cNvPicPr>
          <p:nvPr/>
        </p:nvPicPr>
        <p:blipFill>
          <a:blip r:embed="rId3">
            <a:extLst/>
          </a:blip>
          <a:srcRect/>
          <a:stretch>
            <a:fillRect/>
          </a:stretch>
        </p:blipFill>
        <p:spPr bwMode="auto">
          <a:xfrm>
            <a:off x="7424861" y="5386090"/>
            <a:ext cx="1755651" cy="1471910"/>
          </a:xfrm>
          <a:prstGeom prst="rect">
            <a:avLst/>
          </a:prstGeom>
          <a:ln>
            <a:noFill/>
          </a:ln>
          <a:effectLst>
            <a:softEdge rad="112500"/>
          </a:effectLst>
          <a:extLst/>
        </p:spPr>
      </p:pic>
      <p:pic>
        <p:nvPicPr>
          <p:cNvPr id="49156" name="Picture 4" descr="http://fondforum.uz/imgs/news/vesna-mart-i-bazar-art/2.jpg"/>
          <p:cNvPicPr>
            <a:picLocks noChangeAspect="1" noChangeArrowheads="1"/>
          </p:cNvPicPr>
          <p:nvPr/>
        </p:nvPicPr>
        <p:blipFill>
          <a:blip r:embed="rId4">
            <a:extLst/>
          </a:blip>
          <a:srcRect/>
          <a:stretch>
            <a:fillRect/>
          </a:stretch>
        </p:blipFill>
        <p:spPr bwMode="auto">
          <a:xfrm>
            <a:off x="-36512" y="5386090"/>
            <a:ext cx="2240144" cy="1470095"/>
          </a:xfrm>
          <a:prstGeom prst="rect">
            <a:avLst/>
          </a:prstGeom>
          <a:ln>
            <a:noFill/>
          </a:ln>
          <a:effectLst>
            <a:softEdge rad="112500"/>
          </a:effectLst>
          <a:extLst/>
        </p:spPr>
      </p:pic>
      <p:pic>
        <p:nvPicPr>
          <p:cNvPr id="4098" name="Picture 2" descr="D:\Изображения\2013-05-11\3akmal-nu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5359600"/>
            <a:ext cx="1774329" cy="14965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D:\Изображения\2013-05-11\gogh.irises-400x3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5386090"/>
            <a:ext cx="1797819" cy="1456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1" name="Picture 5" descr="D:\Изображения\2013-05-11\28akmal-nu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3728" y="5386090"/>
            <a:ext cx="1828943" cy="14041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699" name="Rectangle 4"/>
          <p:cNvSpPr>
            <a:spLocks noChangeArrowheads="1"/>
          </p:cNvSpPr>
          <p:nvPr/>
        </p:nvSpPr>
        <p:spPr bwMode="auto">
          <a:xfrm>
            <a:off x="35496" y="1116027"/>
            <a:ext cx="8988424" cy="4401205"/>
          </a:xfrm>
          <a:prstGeom prst="rect">
            <a:avLst/>
          </a:prstGeom>
          <a:noFill/>
          <a:ln w="9525">
            <a:noFill/>
            <a:miter lim="800000"/>
            <a:headEnd/>
            <a:tailEnd/>
          </a:ln>
        </p:spPr>
        <p:txBody>
          <a:bodyPr wrap="square">
            <a:spAutoFit/>
          </a:bodyPr>
          <a:lstStyle/>
          <a:p>
            <a:pPr indent="360363" algn="just"/>
            <a:r>
              <a:rPr lang="uz-Cyrl-UZ" sz="2800" b="1" dirty="0">
                <a:ln>
                  <a:solidFill>
                    <a:srgbClr val="660066"/>
                  </a:solidFill>
                </a:ln>
                <a:latin typeface="Times New Roman" pitchFamily="18" charset="0"/>
                <a:cs typeface="Times New Roman" pitchFamily="18" charset="0"/>
              </a:rPr>
              <a:t>Жаҳон миқёсида воқеалар шиддат билан кечаётган бир пайтда замонавий ахборот-коммуникация </a:t>
            </a:r>
            <a:r>
              <a:rPr lang="uz-Cyrl-UZ" sz="2800" b="1" dirty="0" smtClean="0">
                <a:ln>
                  <a:solidFill>
                    <a:srgbClr val="660066"/>
                  </a:solidFill>
                </a:ln>
                <a:latin typeface="Times New Roman" pitchFamily="18" charset="0"/>
                <a:cs typeface="Times New Roman" pitchFamily="18" charset="0"/>
              </a:rPr>
              <a:t>технологияларидан</a:t>
            </a:r>
            <a:r>
              <a:rPr lang="uz-Cyrl-UZ" sz="2800" b="1" dirty="0">
                <a:ln>
                  <a:solidFill>
                    <a:srgbClr val="660066"/>
                  </a:solidFill>
                </a:ln>
                <a:latin typeface="Times New Roman" pitchFamily="18" charset="0"/>
                <a:cs typeface="Times New Roman" pitchFamily="18" charset="0"/>
              </a:rPr>
              <a:t>, Интернетнинг беқиёс </a:t>
            </a:r>
            <a:r>
              <a:rPr lang="uz-Cyrl-UZ" sz="2800" b="1" dirty="0" smtClean="0">
                <a:ln>
                  <a:solidFill>
                    <a:srgbClr val="660066"/>
                  </a:solidFill>
                </a:ln>
                <a:latin typeface="Times New Roman" pitchFamily="18" charset="0"/>
                <a:cs typeface="Times New Roman" pitchFamily="18" charset="0"/>
              </a:rPr>
              <a:t>имконият-ларидан </a:t>
            </a:r>
            <a:r>
              <a:rPr lang="uz-Cyrl-UZ" sz="2800" b="1" dirty="0">
                <a:ln>
                  <a:solidFill>
                    <a:srgbClr val="660066"/>
                  </a:solidFill>
                </a:ln>
                <a:latin typeface="Times New Roman" pitchFamily="18" charset="0"/>
                <a:cs typeface="Times New Roman" pitchFamily="18" charset="0"/>
              </a:rPr>
              <a:t>кенг фойдаланишга тайёр бўлиш матбуот, ахборот ва медиа тармоқлари, жумладан, телевидение ва радио соҳасида хизмат қилишга ўзини бағишлаган, етук мутахассис бўлишга аҳд қилган ва бу соҳада ўз келажагини кўрмоқчи бўлган оммавий ахборот воситалари ходимларининг фаолият мезонига айланиши зарурлигини барчамиз яхши англаймиз.</a:t>
            </a:r>
            <a:endParaRPr lang="ru-RU" sz="2800" b="1" dirty="0">
              <a:ln>
                <a:solidFill>
                  <a:srgbClr val="660066"/>
                </a:solidFill>
              </a:ln>
              <a:latin typeface="Times New Roman" pitchFamily="18" charset="0"/>
              <a:cs typeface="Times New Roman" pitchFamily="18" charset="0"/>
            </a:endParaRPr>
          </a:p>
        </p:txBody>
      </p:sp>
      <p:sp>
        <p:nvSpPr>
          <p:cNvPr id="29703" name="Rectangle 4"/>
          <p:cNvSpPr>
            <a:spLocks noChangeArrowheads="1"/>
          </p:cNvSpPr>
          <p:nvPr/>
        </p:nvSpPr>
        <p:spPr bwMode="auto">
          <a:xfrm>
            <a:off x="0" y="7937"/>
            <a:ext cx="9144000" cy="1204817"/>
          </a:xfrm>
          <a:prstGeom prst="rect">
            <a:avLst/>
          </a:prstGeom>
          <a:noFill/>
          <a:ln w="9525">
            <a:noFill/>
            <a:miter lim="800000"/>
            <a:headEnd/>
            <a:tailEnd/>
          </a:ln>
        </p:spPr>
        <p:txBody>
          <a:bodyPr wrap="square">
            <a:spAutoFit/>
          </a:bodyPr>
          <a:lstStyle/>
          <a:p>
            <a:pPr algn="ctr">
              <a:lnSpc>
                <a:spcPct val="120000"/>
              </a:lnSpc>
            </a:pPr>
            <a:r>
              <a:rPr lang="uz-Cyrl-UZ" sz="6600" b="1" dirty="0">
                <a:solidFill>
                  <a:schemeClr val="bg1"/>
                </a:solidFill>
                <a:latin typeface="Times New Roman" pitchFamily="18" charset="0"/>
                <a:cs typeface="Times New Roman" pitchFamily="18" charset="0"/>
              </a:rPr>
              <a:t>И Н Т Е Р Н Е Т</a:t>
            </a:r>
            <a:endParaRPr lang="ru-RU" sz="6600" b="1" dirty="0">
              <a:solidFill>
                <a:schemeClr val="bg1"/>
              </a:solidFill>
              <a:latin typeface="Times New Roman" pitchFamily="18" charset="0"/>
              <a:cs typeface="Times New Roman" pitchFamily="18" charset="0"/>
            </a:endParaRPr>
          </a:p>
        </p:txBody>
      </p:sp>
      <p:pic>
        <p:nvPicPr>
          <p:cNvPr id="48130" name="Picture 2" descr="http://www.bi-plan.ru/i/cat_img/big/97591234Internet.jpg"/>
          <p:cNvPicPr>
            <a:picLocks noChangeAspect="1" noChangeArrowheads="1"/>
          </p:cNvPicPr>
          <p:nvPr/>
        </p:nvPicPr>
        <p:blipFill>
          <a:blip r:embed="rId3">
            <a:extLst/>
          </a:blip>
          <a:srcRect/>
          <a:stretch>
            <a:fillRect/>
          </a:stretch>
        </p:blipFill>
        <p:spPr bwMode="auto">
          <a:xfrm>
            <a:off x="-46958" y="5553673"/>
            <a:ext cx="1810646" cy="1359246"/>
          </a:xfrm>
          <a:prstGeom prst="rect">
            <a:avLst/>
          </a:prstGeom>
          <a:ln>
            <a:noFill/>
          </a:ln>
          <a:effectLst>
            <a:softEdge rad="112500"/>
          </a:effectLst>
          <a:extLst/>
        </p:spPr>
      </p:pic>
      <p:sp>
        <p:nvSpPr>
          <p:cNvPr id="29705" name="AutoShape 4" descr="http://seoshka.net/wp-content/uploads/2012/02/www.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48138" name="Picture 10" descr="http://seoshka.net/wp-content/uploads/2012/02/www.jpg"/>
          <p:cNvPicPr>
            <a:picLocks noChangeAspect="1" noChangeArrowheads="1"/>
          </p:cNvPicPr>
          <p:nvPr/>
        </p:nvPicPr>
        <p:blipFill rotWithShape="1">
          <a:blip r:embed="rId4" cstate="print">
            <a:extLst/>
          </a:blip>
          <a:srcRect t="30389"/>
          <a:stretch/>
        </p:blipFill>
        <p:spPr bwMode="auto">
          <a:xfrm>
            <a:off x="1475656" y="5553602"/>
            <a:ext cx="2559505" cy="1336267"/>
          </a:xfrm>
          <a:prstGeom prst="rect">
            <a:avLst/>
          </a:prstGeom>
          <a:ln>
            <a:noFill/>
          </a:ln>
          <a:effectLst>
            <a:softEdge rad="112500"/>
          </a:effectLst>
          <a:extLst/>
        </p:spPr>
      </p:pic>
      <p:pic>
        <p:nvPicPr>
          <p:cNvPr id="48140" name="Picture 12" descr="http://t2.gstatic.com/images?q=tbn:ANd9GcQtvAzu2bDn4T8Bj0sZCjgb1pXOf8jQ3TLUGbzLvoCnCP_Y9dMpDw"/>
          <p:cNvPicPr>
            <a:picLocks noChangeAspect="1" noChangeArrowheads="1"/>
          </p:cNvPicPr>
          <p:nvPr/>
        </p:nvPicPr>
        <p:blipFill>
          <a:blip r:embed="rId5">
            <a:extLst/>
          </a:blip>
          <a:srcRect/>
          <a:stretch>
            <a:fillRect/>
          </a:stretch>
        </p:blipFill>
        <p:spPr bwMode="auto">
          <a:xfrm>
            <a:off x="3851920" y="5588559"/>
            <a:ext cx="1234702" cy="1234703"/>
          </a:xfrm>
          <a:prstGeom prst="rect">
            <a:avLst/>
          </a:prstGeom>
          <a:ln>
            <a:noFill/>
          </a:ln>
          <a:effectLst>
            <a:softEdge rad="112500"/>
          </a:effectLst>
          <a:extLst/>
        </p:spPr>
      </p:pic>
      <p:pic>
        <p:nvPicPr>
          <p:cNvPr id="48142" name="Picture 14" descr="http://t2.gstatic.com/images?q=tbn:ANd9GcQFU97Vk9izSGyGf8cb0yioaNztcxO_7Hau4PAJAdy1ysFVTJUwbA"/>
          <p:cNvPicPr>
            <a:picLocks noChangeAspect="1" noChangeArrowheads="1"/>
          </p:cNvPicPr>
          <p:nvPr/>
        </p:nvPicPr>
        <p:blipFill rotWithShape="1">
          <a:blip r:embed="rId6">
            <a:extLst/>
          </a:blip>
          <a:srcRect l="9623"/>
          <a:stretch/>
        </p:blipFill>
        <p:spPr bwMode="auto">
          <a:xfrm>
            <a:off x="4932040" y="5588559"/>
            <a:ext cx="1489772" cy="1234703"/>
          </a:xfrm>
          <a:prstGeom prst="rect">
            <a:avLst/>
          </a:prstGeom>
          <a:ln>
            <a:noFill/>
          </a:ln>
          <a:effectLst>
            <a:softEdge rad="112500"/>
          </a:effectLst>
          <a:extLst/>
        </p:spPr>
      </p:pic>
      <p:pic>
        <p:nvPicPr>
          <p:cNvPr id="5122" name="Picture 2" descr="C:\Users\Админ\Pictures\Мульт-одам\R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8932" y="5603644"/>
            <a:ext cx="1376401" cy="1232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D:\Изображения\аралаш\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5629274"/>
            <a:ext cx="1611882" cy="11939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747" name="Rectangle 4"/>
          <p:cNvSpPr>
            <a:spLocks noChangeArrowheads="1"/>
          </p:cNvSpPr>
          <p:nvPr/>
        </p:nvSpPr>
        <p:spPr bwMode="auto">
          <a:xfrm>
            <a:off x="539552" y="1906954"/>
            <a:ext cx="7920880" cy="3970318"/>
          </a:xfrm>
          <a:prstGeom prst="rect">
            <a:avLst/>
          </a:prstGeom>
          <a:noFill/>
          <a:ln w="9525">
            <a:noFill/>
            <a:miter lim="800000"/>
            <a:headEnd/>
            <a:tailEnd/>
          </a:ln>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Айниқса, бизнинг миллий анъаналаримизга, ахлоқ-одоб қоидаларига мутлақо тўғри келмайдиган клиплар, турли тиллардаги сўзларни қориштириб ёки талаффузни атайлаб бузиб айтиш каби номуносиб ҳаракатларни айрим ёш ижрочилар ўзи учун қандайдир янгича услуб деб билаётгани, менимча, санъатни, унинг моҳияти ва аҳамиятини тушунмасликдан бошқа нарса эмас. </a:t>
            </a:r>
            <a:endParaRPr lang="ru-RU" sz="2800" b="1" dirty="0">
              <a:solidFill>
                <a:srgbClr val="3333CC"/>
              </a:solidFill>
              <a:latin typeface="Times New Roman" pitchFamily="18" charset="0"/>
              <a:cs typeface="Times New Roman" pitchFamily="18" charset="0"/>
            </a:endParaRPr>
          </a:p>
        </p:txBody>
      </p:sp>
      <p:sp>
        <p:nvSpPr>
          <p:cNvPr id="31751" name="Rectangle 4"/>
          <p:cNvSpPr>
            <a:spLocks noChangeArrowheads="1"/>
          </p:cNvSpPr>
          <p:nvPr/>
        </p:nvSpPr>
        <p:spPr bwMode="auto">
          <a:xfrm>
            <a:off x="539552" y="603845"/>
            <a:ext cx="7920880" cy="1384995"/>
          </a:xfrm>
          <a:prstGeom prst="rect">
            <a:avLst/>
          </a:prstGeom>
          <a:noFill/>
          <a:ln w="9525">
            <a:noFill/>
            <a:miter lim="800000"/>
            <a:headEnd/>
            <a:tailEnd/>
          </a:ln>
        </p:spPr>
        <p:txBody>
          <a:bodyPr wrap="square">
            <a:spAutoFit/>
          </a:bodyPr>
          <a:lstStyle/>
          <a:p>
            <a:pPr algn="ctr"/>
            <a:r>
              <a:rPr lang="uz-Cyrl-UZ" sz="2800" b="1" dirty="0">
                <a:effectLst>
                  <a:outerShdw blurRad="38100" dist="38100" dir="2700000" algn="tl">
                    <a:srgbClr val="000000">
                      <a:alpha val="43137"/>
                    </a:srgbClr>
                  </a:outerShdw>
                </a:effectLst>
                <a:latin typeface="Times New Roman" pitchFamily="18" charset="0"/>
                <a:cs typeface="Times New Roman" pitchFamily="18" charset="0"/>
              </a:rPr>
              <a:t>АХЛОҚИЙ НОМАЪҚУЛ, МАЪНАВИЯТИМИЗГА БЕГОНА АХБОРОТ ВА </a:t>
            </a:r>
            <a:r>
              <a:rPr lang="uz-Cyrl-UZ" sz="2800" b="1" dirty="0" smtClean="0">
                <a:effectLst>
                  <a:outerShdw blurRad="38100" dist="38100" dir="2700000" algn="tl">
                    <a:srgbClr val="000000">
                      <a:alpha val="43137"/>
                    </a:srgbClr>
                  </a:outerShdw>
                </a:effectLst>
                <a:latin typeface="Times New Roman" pitchFamily="18" charset="0"/>
                <a:cs typeface="Times New Roman" pitchFamily="18" charset="0"/>
              </a:rPr>
              <a:t>ОДАТЛАР</a:t>
            </a:r>
            <a:endParaRPr lang="ru-RU"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79512" y="3212976"/>
            <a:ext cx="8784976" cy="3108543"/>
          </a:xfrm>
          <a:prstGeom prst="rect">
            <a:avLst/>
          </a:prstGeom>
          <a:solidFill>
            <a:schemeClr val="bg1"/>
          </a:solidFill>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Биз учун </a:t>
            </a:r>
            <a:r>
              <a:rPr lang="uz-Cyrl-UZ" sz="2800" b="1" u="sng" dirty="0">
                <a:solidFill>
                  <a:srgbClr val="660066"/>
                </a:solidFill>
                <a:latin typeface="Times New Roman" pitchFamily="18" charset="0"/>
                <a:cs typeface="Times New Roman" pitchFamily="18" charset="0"/>
              </a:rPr>
              <a:t>ахлоқий жиҳатдан номаъқул, миллий қадрият ва қарашларимизга ёт бўлган, лекин ҳозирги вақтда ҳаётимизга кириб бораётган мана шундай кўринишларни бамисоли юқумли касаллик деб қабул қилишимиз лозим</a:t>
            </a:r>
            <a:r>
              <a:rPr lang="uz-Cyrl-UZ" sz="2800" b="1" dirty="0">
                <a:solidFill>
                  <a:srgbClr val="3333CC"/>
                </a:solidFill>
                <a:latin typeface="Times New Roman" pitchFamily="18" charset="0"/>
                <a:cs typeface="Times New Roman" pitchFamily="18" charset="0"/>
              </a:rPr>
              <a:t>. Ва айни шу асосда бундай хуружларнинг ўта хавфли ҳолат эканини англашимиз зарур.</a:t>
            </a:r>
            <a:endParaRPr lang="ru-RU" sz="2800" b="1" dirty="0">
              <a:solidFill>
                <a:srgbClr val="3333CC"/>
              </a:solidFill>
              <a:latin typeface="Times New Roman" pitchFamily="18" charset="0"/>
              <a:cs typeface="Times New Roman" pitchFamily="18" charset="0"/>
            </a:endParaRPr>
          </a:p>
        </p:txBody>
      </p:sp>
      <p:sp>
        <p:nvSpPr>
          <p:cNvPr id="5" name="Прямоугольник 4"/>
          <p:cNvSpPr/>
          <p:nvPr/>
        </p:nvSpPr>
        <p:spPr>
          <a:xfrm>
            <a:off x="179512" y="188640"/>
            <a:ext cx="8784976" cy="3108543"/>
          </a:xfrm>
          <a:prstGeom prst="rect">
            <a:avLst/>
          </a:prstGeom>
          <a:solidFill>
            <a:schemeClr val="bg1"/>
          </a:solidFill>
        </p:spPr>
        <p:txBody>
          <a:bodyPr wrap="square">
            <a:spAutoFit/>
          </a:bodyPr>
          <a:lstStyle/>
          <a:p>
            <a:pPr indent="360363" algn="just"/>
            <a:r>
              <a:rPr lang="uz-Cyrl-UZ" sz="2800" b="1" dirty="0">
                <a:solidFill>
                  <a:srgbClr val="3333CC"/>
                </a:solidFill>
                <a:latin typeface="Times New Roman" pitchFamily="18" charset="0"/>
                <a:cs typeface="Times New Roman" pitchFamily="18" charset="0"/>
              </a:rPr>
              <a:t>Маданий жамоатчилигимиз, авваламбор мусиқашунос олимлар, устоз санъаткорлар, композиторлар, ёзувчи ва журналистлар, кўп сонли санъат ихлосмандлари бундай масалалар юзасидан ўз фикрини очиқ билдириб бориши, шу тариқа ёшларимизга тўғри тарбия беришимиз ҳам қарз, ҳам фарз, деб ўйлайман.</a:t>
            </a:r>
            <a:endParaRPr lang="ru-RU" sz="2800" b="1" dirty="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255903671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11702"/>
            <a:ext cx="8856984" cy="2062103"/>
          </a:xfrm>
          <a:prstGeom prst="rect">
            <a:avLst/>
          </a:prstGeom>
        </p:spPr>
        <p:txBody>
          <a:bodyPr wrap="square">
            <a:spAutoFit/>
          </a:bodyPr>
          <a:lstStyle/>
          <a:p>
            <a:pPr marL="0" indent="0" algn="ctr">
              <a:buNone/>
            </a:pPr>
            <a:r>
              <a:rPr lang="uz-Cyrl-UZ" sz="3200" b="1" dirty="0">
                <a:ln>
                  <a:solidFill>
                    <a:srgbClr val="660066"/>
                  </a:solidFill>
                </a:ln>
                <a:solidFill>
                  <a:srgbClr val="C00000"/>
                </a:solidFill>
                <a:latin typeface="Times New Roman" pitchFamily="18" charset="0"/>
                <a:cs typeface="Times New Roman" pitchFamily="18" charset="0"/>
              </a:rPr>
              <a:t>АСАРНИНГ МАЗМУН-МОҲИЯТИДАН КЕЛИБ ЧИҚҚАН ҲОЛДА </a:t>
            </a:r>
            <a:r>
              <a:rPr lang="uz-Cyrl-UZ" sz="3200" b="1" dirty="0" smtClean="0">
                <a:ln>
                  <a:solidFill>
                    <a:srgbClr val="660066"/>
                  </a:solidFill>
                </a:ln>
                <a:solidFill>
                  <a:srgbClr val="C00000"/>
                </a:solidFill>
                <a:latin typeface="Times New Roman" pitchFamily="18" charset="0"/>
                <a:cs typeface="Times New Roman" pitchFamily="18" charset="0"/>
              </a:rPr>
              <a:t>МАҲАЛЛИЙ ҲОКИМЛИКЛАРНИНГ </a:t>
            </a:r>
            <a:r>
              <a:rPr lang="uz-Cyrl-UZ" sz="3200" b="1" dirty="0">
                <a:ln>
                  <a:solidFill>
                    <a:srgbClr val="660066"/>
                  </a:solidFill>
                </a:ln>
                <a:solidFill>
                  <a:srgbClr val="C00000"/>
                </a:solidFill>
                <a:latin typeface="Times New Roman" pitchFamily="18" charset="0"/>
                <a:cs typeface="Times New Roman" pitchFamily="18" charset="0"/>
              </a:rPr>
              <a:t>ВАЗИФАЛАРИ ҚУЙИДАГИЛАРДАН ИБОРАТ:</a:t>
            </a:r>
          </a:p>
        </p:txBody>
      </p:sp>
      <p:sp>
        <p:nvSpPr>
          <p:cNvPr id="5" name="Прямоугольник 4"/>
          <p:cNvSpPr/>
          <p:nvPr/>
        </p:nvSpPr>
        <p:spPr>
          <a:xfrm>
            <a:off x="114124" y="2030868"/>
            <a:ext cx="8850364"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 typeface="Wingdings" pitchFamily="2" charset="2"/>
              <a:buChar char="ü"/>
            </a:pPr>
            <a:r>
              <a:rPr lang="uz-Cyrl-UZ" sz="2800" b="1" dirty="0" smtClean="0">
                <a:solidFill>
                  <a:srgbClr val="3333CC"/>
                </a:solidFill>
                <a:latin typeface="Times New Roman" pitchFamily="18" charset="0"/>
                <a:cs typeface="Times New Roman" pitchFamily="18" charset="0"/>
              </a:rPr>
              <a:t>Маънавият ва маърифат кенгаши  фаолияти назоратини кучайтириш;</a:t>
            </a:r>
          </a:p>
          <a:p>
            <a:pPr marL="457200" indent="-457200" algn="just">
              <a:buFont typeface="Wingdings" pitchFamily="2" charset="2"/>
              <a:buChar char="ü"/>
            </a:pPr>
            <a:r>
              <a:rPr lang="uz-Cyrl-UZ" sz="2800" b="1" dirty="0" smtClean="0">
                <a:solidFill>
                  <a:srgbClr val="3333CC"/>
                </a:solidFill>
                <a:latin typeface="Times New Roman" pitchFamily="18" charset="0"/>
                <a:cs typeface="Times New Roman" pitchFamily="18" charset="0"/>
              </a:rPr>
              <a:t>Туман/шаҳарлардаги маънавий муҳитни ўрганиб бориш;</a:t>
            </a:r>
          </a:p>
          <a:p>
            <a:pPr marL="457200" indent="-457200" algn="just">
              <a:buFont typeface="Wingdings" pitchFamily="2" charset="2"/>
              <a:buChar char="ü"/>
            </a:pPr>
            <a:r>
              <a:rPr lang="uz-Cyrl-UZ" sz="2800" b="1" dirty="0">
                <a:solidFill>
                  <a:srgbClr val="3333CC"/>
                </a:solidFill>
                <a:latin typeface="Times New Roman" pitchFamily="18" charset="0"/>
                <a:cs typeface="Times New Roman" pitchFamily="18" charset="0"/>
              </a:rPr>
              <a:t>мамлакатимизда амалга оширилаётган ислоҳотлар натижаларини, эришган ютуқларимизни Президентимизнинг нутқ ва маърузалари асосида тушунтиришга </a:t>
            </a:r>
            <a:r>
              <a:rPr lang="uz-Cyrl-UZ" sz="2800" b="1" dirty="0" smtClean="0">
                <a:solidFill>
                  <a:srgbClr val="3333CC"/>
                </a:solidFill>
                <a:latin typeface="Times New Roman" pitchFamily="18" charset="0"/>
                <a:cs typeface="Times New Roman" pitchFamily="18" charset="0"/>
              </a:rPr>
              <a:t>қаратилган “Ўзбек модели”: юксалиш одимлари” рукнида тезкор тарғибот ишлари олиб борилишини таъминлаш;</a:t>
            </a:r>
            <a:endParaRPr lang="ru-RU" sz="2800" dirty="0">
              <a:solidFill>
                <a:srgbClr val="3333CC"/>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кругленный прямоугольник 5"/>
          <p:cNvSpPr/>
          <p:nvPr/>
        </p:nvSpPr>
        <p:spPr>
          <a:xfrm>
            <a:off x="1763686" y="692696"/>
            <a:ext cx="7128793" cy="1656184"/>
          </a:xfrm>
          <a:prstGeom prst="roundRect">
            <a:avLst/>
          </a:prstGeom>
          <a:solidFill>
            <a:schemeClr val="bg1"/>
          </a:solidFill>
          <a:ln>
            <a:solidFill>
              <a:schemeClr val="bg1"/>
            </a:solidFill>
          </a:ln>
          <a:effectLst>
            <a:glow rad="1397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smtClean="0">
                <a:solidFill>
                  <a:srgbClr val="660066"/>
                </a:solidFill>
                <a:latin typeface="Times New Roman" pitchFamily="18" charset="0"/>
                <a:cs typeface="Times New Roman" pitchFamily="18" charset="0"/>
              </a:rPr>
              <a:t>I. </a:t>
            </a:r>
            <a:r>
              <a:rPr lang="uz-Cyrl-UZ" sz="3600" b="1" dirty="0" smtClean="0">
                <a:solidFill>
                  <a:srgbClr val="660066"/>
                </a:solidFill>
                <a:latin typeface="Times New Roman" pitchFamily="18" charset="0"/>
                <a:cs typeface="Times New Roman" pitchFamily="18" charset="0"/>
              </a:rPr>
              <a:t>МАЪНАВИЯТ </a:t>
            </a:r>
            <a:r>
              <a:rPr lang="uz-Cyrl-UZ" sz="3600" b="1" dirty="0">
                <a:solidFill>
                  <a:srgbClr val="660066"/>
                </a:solidFill>
                <a:latin typeface="Times New Roman" pitchFamily="18" charset="0"/>
                <a:cs typeface="Times New Roman" pitchFamily="18" charset="0"/>
              </a:rPr>
              <a:t>—</a:t>
            </a:r>
            <a:r>
              <a:rPr lang="uz-Cyrl-UZ" sz="3600" dirty="0">
                <a:solidFill>
                  <a:srgbClr val="660066"/>
                </a:solidFill>
                <a:latin typeface="Times New Roman" pitchFamily="18" charset="0"/>
                <a:cs typeface="Times New Roman" pitchFamily="18" charset="0"/>
              </a:rPr>
              <a:t> </a:t>
            </a:r>
            <a:r>
              <a:rPr lang="uz-Cyrl-UZ" sz="3600" b="1" dirty="0">
                <a:solidFill>
                  <a:srgbClr val="660066"/>
                </a:solidFill>
                <a:latin typeface="Times New Roman" pitchFamily="18" charset="0"/>
                <a:cs typeface="Times New Roman" pitchFamily="18" charset="0"/>
              </a:rPr>
              <a:t>ИНСОННИНГ УЛҒАЙИШ ВА КУЧ-ҚУДРАТ МАНБАИДИР</a:t>
            </a:r>
          </a:p>
        </p:txBody>
      </p:sp>
      <p:sp>
        <p:nvSpPr>
          <p:cNvPr id="11" name="Скругленный прямоугольник 10"/>
          <p:cNvSpPr/>
          <p:nvPr/>
        </p:nvSpPr>
        <p:spPr>
          <a:xfrm>
            <a:off x="1763687" y="2420888"/>
            <a:ext cx="7128791" cy="79208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uz-Cyrl-UZ" sz="3600" b="1" dirty="0">
                <a:solidFill>
                  <a:srgbClr val="3333CC"/>
                </a:solidFill>
                <a:latin typeface="Times New Roman" pitchFamily="18" charset="0"/>
                <a:cs typeface="Times New Roman" pitchFamily="18" charset="0"/>
              </a:rPr>
              <a:t>МАЪНАВИЯТНИ АНГЛАШ</a:t>
            </a:r>
          </a:p>
        </p:txBody>
      </p:sp>
      <p:sp>
        <p:nvSpPr>
          <p:cNvPr id="12" name="Скругленный прямоугольник 11"/>
          <p:cNvSpPr/>
          <p:nvPr/>
        </p:nvSpPr>
        <p:spPr>
          <a:xfrm>
            <a:off x="1763688" y="3284984"/>
            <a:ext cx="7128791" cy="161078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r>
              <a:rPr lang="uz-Cyrl-UZ" sz="3600" b="1" dirty="0">
                <a:solidFill>
                  <a:srgbClr val="3333CC"/>
                </a:solidFill>
                <a:latin typeface="Times New Roman" pitchFamily="18" charset="0"/>
                <a:cs typeface="Times New Roman" pitchFamily="18" charset="0"/>
              </a:rPr>
              <a:t>МАЪНАВИЯТНИ ШАКЛЛАНТИРАДИГАН </a:t>
            </a:r>
            <a:r>
              <a:rPr lang="uz-Cyrl-UZ" sz="3600" b="1" dirty="0" smtClean="0">
                <a:solidFill>
                  <a:srgbClr val="3333CC"/>
                </a:solidFill>
                <a:latin typeface="Times New Roman" pitchFamily="18" charset="0"/>
                <a:cs typeface="Times New Roman" pitchFamily="18" charset="0"/>
              </a:rPr>
              <a:t>АСОСИЙ МЕЗОНЛАР</a:t>
            </a:r>
            <a:endParaRPr lang="uz-Cyrl-UZ" sz="3600" b="1" dirty="0">
              <a:solidFill>
                <a:srgbClr val="3333CC"/>
              </a:solidFill>
              <a:latin typeface="Times New Roman" pitchFamily="18" charset="0"/>
              <a:cs typeface="Times New Roman" pitchFamily="18" charset="0"/>
            </a:endParaRPr>
          </a:p>
        </p:txBody>
      </p:sp>
      <p:sp>
        <p:nvSpPr>
          <p:cNvPr id="13" name="Скругленный прямоугольник 12"/>
          <p:cNvSpPr/>
          <p:nvPr/>
        </p:nvSpPr>
        <p:spPr>
          <a:xfrm>
            <a:off x="1763689" y="4941168"/>
            <a:ext cx="7128790" cy="122413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uz-Cyrl-UZ" sz="3600" b="1" dirty="0">
                <a:solidFill>
                  <a:srgbClr val="3333CC"/>
                </a:solidFill>
                <a:latin typeface="Times New Roman" pitchFamily="18" charset="0"/>
                <a:cs typeface="Times New Roman" pitchFamily="18" charset="0"/>
              </a:rPr>
              <a:t>МАЪНАВИЙ ВА МОДДИЙ ҲАЁТ </a:t>
            </a:r>
            <a:r>
              <a:rPr lang="uz-Cyrl-UZ" sz="3600" b="1" dirty="0" smtClean="0">
                <a:solidFill>
                  <a:srgbClr val="3333CC"/>
                </a:solidFill>
                <a:latin typeface="Times New Roman" pitchFamily="18" charset="0"/>
                <a:cs typeface="Times New Roman" pitchFamily="18" charset="0"/>
              </a:rPr>
              <a:t>УЙҒУНЛИГИ</a:t>
            </a:r>
            <a:endParaRPr lang="uz-Cyrl-UZ" sz="36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11702"/>
            <a:ext cx="8856984" cy="2062103"/>
          </a:xfrm>
          <a:prstGeom prst="rect">
            <a:avLst/>
          </a:prstGeom>
        </p:spPr>
        <p:txBody>
          <a:bodyPr wrap="square">
            <a:spAutoFit/>
          </a:bodyPr>
          <a:lstStyle/>
          <a:p>
            <a:pPr marL="0" indent="0" algn="ctr">
              <a:buNone/>
            </a:pPr>
            <a:r>
              <a:rPr lang="uz-Cyrl-UZ" sz="3200" b="1" dirty="0">
                <a:ln>
                  <a:solidFill>
                    <a:srgbClr val="660066"/>
                  </a:solidFill>
                </a:ln>
                <a:solidFill>
                  <a:srgbClr val="C00000"/>
                </a:solidFill>
                <a:latin typeface="Times New Roman" pitchFamily="18" charset="0"/>
                <a:cs typeface="Times New Roman" pitchFamily="18" charset="0"/>
              </a:rPr>
              <a:t>АСАРНИНГ МАЗМУН-МОҲИЯТИДАН КЕЛИБ ЧИҚҚАН ҲОЛДА </a:t>
            </a:r>
            <a:r>
              <a:rPr lang="uz-Cyrl-UZ" sz="3200" b="1" dirty="0" smtClean="0">
                <a:ln>
                  <a:solidFill>
                    <a:srgbClr val="660066"/>
                  </a:solidFill>
                </a:ln>
                <a:solidFill>
                  <a:srgbClr val="C00000"/>
                </a:solidFill>
                <a:latin typeface="Times New Roman" pitchFamily="18" charset="0"/>
                <a:cs typeface="Times New Roman" pitchFamily="18" charset="0"/>
              </a:rPr>
              <a:t>МАҲАЛЛИЙ ҲОКИМЛИКЛАРНИНГ </a:t>
            </a:r>
            <a:r>
              <a:rPr lang="uz-Cyrl-UZ" sz="3200" b="1" dirty="0">
                <a:ln>
                  <a:solidFill>
                    <a:srgbClr val="660066"/>
                  </a:solidFill>
                </a:ln>
                <a:solidFill>
                  <a:srgbClr val="C00000"/>
                </a:solidFill>
                <a:latin typeface="Times New Roman" pitchFamily="18" charset="0"/>
                <a:cs typeface="Times New Roman" pitchFamily="18" charset="0"/>
              </a:rPr>
              <a:t>ВАЗИФАЛАРИ ҚУЙИДАГИЛАРДАН ИБОРАТ:</a:t>
            </a:r>
          </a:p>
        </p:txBody>
      </p:sp>
      <p:sp>
        <p:nvSpPr>
          <p:cNvPr id="5" name="Прямоугольник 4"/>
          <p:cNvSpPr/>
          <p:nvPr/>
        </p:nvSpPr>
        <p:spPr>
          <a:xfrm>
            <a:off x="114124" y="2030868"/>
            <a:ext cx="8850364" cy="48320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 typeface="Wingdings" pitchFamily="2" charset="2"/>
              <a:buChar char="ü"/>
            </a:pPr>
            <a:r>
              <a:rPr lang="uz-Cyrl-UZ" sz="2800" b="1" dirty="0" smtClean="0">
                <a:solidFill>
                  <a:srgbClr val="002060"/>
                </a:solidFill>
                <a:latin typeface="Times New Roman" pitchFamily="18" charset="0"/>
                <a:cs typeface="Times New Roman" pitchFamily="18" charset="0"/>
              </a:rPr>
              <a:t>Ўзбекистон Республикаси Вазирлар Маҳкамасининг 2012 йил 19 июндаги 175-сонли қарори ижросини таъминлаш ва назоратини олиб бориш;</a:t>
            </a:r>
          </a:p>
          <a:p>
            <a:pPr marL="457200" indent="-457200" algn="just">
              <a:buFont typeface="Wingdings" pitchFamily="2" charset="2"/>
              <a:buChar char="ü"/>
            </a:pPr>
            <a:r>
              <a:rPr lang="uz-Cyrl-UZ" sz="2800" b="1" dirty="0" smtClean="0">
                <a:solidFill>
                  <a:srgbClr val="002060"/>
                </a:solidFill>
                <a:latin typeface="Times New Roman" pitchFamily="18" charset="0"/>
                <a:cs typeface="Times New Roman" pitchFamily="18" charset="0"/>
              </a:rPr>
              <a:t>Республика Маънавият ва маърифат кенгаши-нинг 2013 йил 15 ноябрдаги йиғилиши 339-сонли баёни ижросини таъминлаш ва назоратини олиб бориш;</a:t>
            </a:r>
          </a:p>
          <a:p>
            <a:pPr marL="457200" indent="-457200" algn="just">
              <a:buFont typeface="Wingdings" pitchFamily="2" charset="2"/>
              <a:buChar char="ü"/>
            </a:pPr>
            <a:r>
              <a:rPr lang="uz-Cyrl-UZ" sz="2800" b="1" dirty="0" smtClean="0">
                <a:solidFill>
                  <a:srgbClr val="002060"/>
                </a:solidFill>
                <a:latin typeface="Times New Roman" pitchFamily="18" charset="0"/>
                <a:cs typeface="Times New Roman" pitchFamily="18" charset="0"/>
              </a:rPr>
              <a:t>Республика Маънавият ва маърифат кенгаши томонидан тавсия этилаётган газета ва журналларга обуна масаласини назоратга олиш;</a:t>
            </a:r>
            <a:endParaRPr lang="ru-RU" sz="2800" dirty="0">
              <a:solidFill>
                <a:srgbClr val="002060"/>
              </a:solidFill>
            </a:endParaRPr>
          </a:p>
        </p:txBody>
      </p:sp>
    </p:spTree>
    <p:extLst>
      <p:ext uri="{BB962C8B-B14F-4D97-AF65-F5344CB8AC3E}">
        <p14:creationId xmlns:p14="http://schemas.microsoft.com/office/powerpoint/2010/main" val="3057557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07504" y="11702"/>
            <a:ext cx="8856984" cy="2062103"/>
          </a:xfrm>
          <a:prstGeom prst="rect">
            <a:avLst/>
          </a:prstGeom>
        </p:spPr>
        <p:txBody>
          <a:bodyPr wrap="square">
            <a:spAutoFit/>
          </a:bodyPr>
          <a:lstStyle/>
          <a:p>
            <a:pPr marL="0" indent="0" algn="ctr">
              <a:buNone/>
            </a:pPr>
            <a:r>
              <a:rPr lang="uz-Cyrl-UZ" sz="3200" b="1" dirty="0">
                <a:ln>
                  <a:solidFill>
                    <a:srgbClr val="660066"/>
                  </a:solidFill>
                </a:ln>
                <a:solidFill>
                  <a:srgbClr val="C00000"/>
                </a:solidFill>
                <a:latin typeface="Times New Roman" pitchFamily="18" charset="0"/>
                <a:cs typeface="Times New Roman" pitchFamily="18" charset="0"/>
              </a:rPr>
              <a:t>АСАРНИНГ МАЗМУН-МОҲИЯТИДАН КЕЛИБ ЧИҚҚАН ҲОЛДА </a:t>
            </a:r>
            <a:r>
              <a:rPr lang="uz-Cyrl-UZ" sz="3200" b="1" dirty="0" smtClean="0">
                <a:ln>
                  <a:solidFill>
                    <a:srgbClr val="660066"/>
                  </a:solidFill>
                </a:ln>
                <a:solidFill>
                  <a:srgbClr val="C00000"/>
                </a:solidFill>
                <a:latin typeface="Times New Roman" pitchFamily="18" charset="0"/>
                <a:cs typeface="Times New Roman" pitchFamily="18" charset="0"/>
              </a:rPr>
              <a:t>МАҲАЛЛИЙ ҲОКИМЛИКЛАРНИНГ </a:t>
            </a:r>
            <a:r>
              <a:rPr lang="uz-Cyrl-UZ" sz="3200" b="1" dirty="0">
                <a:ln>
                  <a:solidFill>
                    <a:srgbClr val="660066"/>
                  </a:solidFill>
                </a:ln>
                <a:solidFill>
                  <a:srgbClr val="C00000"/>
                </a:solidFill>
                <a:latin typeface="Times New Roman" pitchFamily="18" charset="0"/>
                <a:cs typeface="Times New Roman" pitchFamily="18" charset="0"/>
              </a:rPr>
              <a:t>ВАЗИФАЛАРИ ҚУЙИДАГИЛАРДАН ИБОРАТ:</a:t>
            </a:r>
          </a:p>
        </p:txBody>
      </p:sp>
      <p:sp>
        <p:nvSpPr>
          <p:cNvPr id="5" name="Прямоугольник 4"/>
          <p:cNvSpPr/>
          <p:nvPr/>
        </p:nvSpPr>
        <p:spPr>
          <a:xfrm>
            <a:off x="114124" y="2460952"/>
            <a:ext cx="8850364"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 typeface="Wingdings" pitchFamily="2" charset="2"/>
              <a:buChar char="ü"/>
            </a:pPr>
            <a:r>
              <a:rPr lang="uz-Cyrl-UZ" sz="2700" b="1" dirty="0" smtClean="0">
                <a:solidFill>
                  <a:srgbClr val="7030A0"/>
                </a:solidFill>
                <a:latin typeface="Times New Roman" pitchFamily="18" charset="0"/>
                <a:cs typeface="Times New Roman" pitchFamily="18" charset="0"/>
              </a:rPr>
              <a:t>Таълим-тарбия тизимида олиб борилаётган ишлар сифати ва самарадорлигини оширишга қатъий эътибор қаратиш</a:t>
            </a:r>
            <a:r>
              <a:rPr lang="uz-Cyrl-UZ" sz="2700" b="1" dirty="0" smtClean="0">
                <a:solidFill>
                  <a:srgbClr val="7030A0"/>
                </a:solidFill>
                <a:latin typeface="Times New Roman" pitchFamily="18" charset="0"/>
                <a:cs typeface="Times New Roman" pitchFamily="18" charset="0"/>
              </a:rPr>
              <a:t>;</a:t>
            </a:r>
          </a:p>
          <a:p>
            <a:pPr marL="457200" indent="-457200" algn="just">
              <a:buFont typeface="Wingdings" pitchFamily="2" charset="2"/>
              <a:buChar char="ü"/>
            </a:pPr>
            <a:r>
              <a:rPr lang="uz-Cyrl-UZ" sz="2700" b="1" dirty="0" smtClean="0">
                <a:solidFill>
                  <a:srgbClr val="7030A0"/>
                </a:solidFill>
                <a:latin typeface="Times New Roman" pitchFamily="18" charset="0"/>
                <a:cs typeface="Times New Roman" pitchFamily="18" charset="0"/>
              </a:rPr>
              <a:t>Республика </a:t>
            </a:r>
            <a:r>
              <a:rPr lang="uz-Cyrl-UZ" sz="2700" b="1" dirty="0" smtClean="0">
                <a:solidFill>
                  <a:srgbClr val="7030A0"/>
                </a:solidFill>
                <a:latin typeface="Times New Roman" pitchFamily="18" charset="0"/>
                <a:cs typeface="Times New Roman" pitchFamily="18" charset="0"/>
              </a:rPr>
              <a:t>Маънавият тарғибот марказининг ҳудудий бўлимларини қўллаб-қувватлаш;</a:t>
            </a:r>
          </a:p>
          <a:p>
            <a:pPr marL="457200" indent="-457200" algn="just">
              <a:buFont typeface="Wingdings" pitchFamily="2" charset="2"/>
              <a:buChar char="ü"/>
            </a:pPr>
            <a:r>
              <a:rPr lang="uz-Cyrl-UZ" sz="2700" b="1" dirty="0" smtClean="0">
                <a:solidFill>
                  <a:srgbClr val="7030A0"/>
                </a:solidFill>
                <a:latin typeface="Times New Roman" pitchFamily="18" charset="0"/>
                <a:cs typeface="Times New Roman" pitchFamily="18" charset="0"/>
              </a:rPr>
              <a:t>Миллий ғоя тарғиботи ва маънавий маърифий ишлар самарадорлигини ошириш юзасидан муҳокамалар ўтказиб бориш.</a:t>
            </a:r>
            <a:endParaRPr lang="ru-RU" sz="2700" dirty="0">
              <a:solidFill>
                <a:srgbClr val="7030A0"/>
              </a:solidFill>
            </a:endParaRPr>
          </a:p>
        </p:txBody>
      </p:sp>
    </p:spTree>
    <p:extLst>
      <p:ext uri="{BB962C8B-B14F-4D97-AF65-F5344CB8AC3E}">
        <p14:creationId xmlns:p14="http://schemas.microsoft.com/office/powerpoint/2010/main" val="61121991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4"/>
          <p:cNvSpPr>
            <a:spLocks noChangeArrowheads="1"/>
          </p:cNvSpPr>
          <p:nvPr/>
        </p:nvSpPr>
        <p:spPr bwMode="auto">
          <a:xfrm rot="19810339">
            <a:off x="1403648" y="1974828"/>
            <a:ext cx="7534275" cy="2435988"/>
          </a:xfrm>
          <a:prstGeom prst="rect">
            <a:avLst/>
          </a:prstGeom>
          <a:noFill/>
          <a:ln w="9525">
            <a:noFill/>
            <a:miter lim="800000"/>
            <a:headEnd/>
            <a:tailEnd/>
          </a:ln>
        </p:spPr>
        <p:txBody>
          <a:bodyPr>
            <a:spAutoFit/>
          </a:bodyPr>
          <a:lstStyle/>
          <a:p>
            <a:pPr algn="ctr">
              <a:lnSpc>
                <a:spcPct val="150000"/>
              </a:lnSpc>
            </a:pPr>
            <a:r>
              <a:rPr lang="uz-Cyrl-UZ" sz="5400" b="1" dirty="0">
                <a:solidFill>
                  <a:srgbClr val="7030A0"/>
                </a:solidFill>
                <a:latin typeface="Times New Roman" pitchFamily="18" charset="0"/>
                <a:cs typeface="Times New Roman" pitchFamily="18" charset="0"/>
              </a:rPr>
              <a:t>ЭЪТИБОРИНГИЗ УЧУН РАҲМАТ!</a:t>
            </a:r>
            <a:endParaRPr lang="ru-RU" sz="5400" b="1" dirty="0">
              <a:solidFill>
                <a:srgbClr val="7030A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Скругленный прямоугольник 13"/>
          <p:cNvSpPr/>
          <p:nvPr/>
        </p:nvSpPr>
        <p:spPr>
          <a:xfrm>
            <a:off x="1691680" y="692696"/>
            <a:ext cx="7344815" cy="1701156"/>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600" b="1" dirty="0" smtClean="0">
                <a:solidFill>
                  <a:srgbClr val="660066"/>
                </a:solidFill>
                <a:latin typeface="Times New Roman" pitchFamily="18" charset="0"/>
                <a:cs typeface="Times New Roman" pitchFamily="18" charset="0"/>
              </a:rPr>
              <a:t>II. </a:t>
            </a:r>
            <a:r>
              <a:rPr lang="uz-Cyrl-UZ" sz="3600" b="1" dirty="0" smtClean="0">
                <a:solidFill>
                  <a:srgbClr val="660066"/>
                </a:solidFill>
                <a:latin typeface="Times New Roman" pitchFamily="18" charset="0"/>
                <a:cs typeface="Times New Roman" pitchFamily="18" charset="0"/>
              </a:rPr>
              <a:t>МУСТАҚИЛЛИК – МАЪНАВИЙ ТИКЛАНИШ </a:t>
            </a:r>
            <a:r>
              <a:rPr lang="uz-Cyrl-UZ" sz="3600" b="1" dirty="0">
                <a:solidFill>
                  <a:srgbClr val="660066"/>
                </a:solidFill>
                <a:latin typeface="Times New Roman" pitchFamily="18" charset="0"/>
                <a:cs typeface="Times New Roman" pitchFamily="18" charset="0"/>
              </a:rPr>
              <a:t>ВА </a:t>
            </a:r>
            <a:r>
              <a:rPr lang="uz-Cyrl-UZ" sz="3600" b="1" dirty="0" smtClean="0">
                <a:solidFill>
                  <a:srgbClr val="660066"/>
                </a:solidFill>
                <a:latin typeface="Times New Roman" pitchFamily="18" charset="0"/>
                <a:cs typeface="Times New Roman" pitchFamily="18" charset="0"/>
              </a:rPr>
              <a:t>ЮКСАЛИШ</a:t>
            </a:r>
            <a:endParaRPr lang="uz-Cyrl-UZ" sz="3600" b="1" dirty="0">
              <a:solidFill>
                <a:srgbClr val="660066"/>
              </a:solidFill>
              <a:latin typeface="Times New Roman" pitchFamily="18" charset="0"/>
              <a:cs typeface="Times New Roman" pitchFamily="18" charset="0"/>
            </a:endParaRPr>
          </a:p>
        </p:txBody>
      </p:sp>
      <p:sp>
        <p:nvSpPr>
          <p:cNvPr id="11" name="Скругленный прямоугольник 10"/>
          <p:cNvSpPr/>
          <p:nvPr/>
        </p:nvSpPr>
        <p:spPr>
          <a:xfrm>
            <a:off x="1691680" y="2465859"/>
            <a:ext cx="7344816" cy="1152127"/>
          </a:xfrm>
          <a:prstGeom prst="roundRect">
            <a:avLst/>
          </a:prstGeom>
          <a:solidFill>
            <a:srgbClr val="00CCFF"/>
          </a:solidFill>
          <a:ln>
            <a:solidFill>
              <a:schemeClr val="bg1"/>
            </a:solidFill>
          </a:ln>
          <a:effectLst>
            <a:glow rad="1397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uz-Cyrl-UZ" sz="3200" b="1" dirty="0">
                <a:solidFill>
                  <a:srgbClr val="3333CC"/>
                </a:solidFill>
                <a:latin typeface="Times New Roman" pitchFamily="18" charset="0"/>
                <a:cs typeface="Times New Roman" pitchFamily="18" charset="0"/>
              </a:rPr>
              <a:t>МИЛЛИЙ ҒОЯ ВА  МАЪНАВИЙ ҲАЁТ</a:t>
            </a:r>
          </a:p>
        </p:txBody>
      </p:sp>
      <p:sp>
        <p:nvSpPr>
          <p:cNvPr id="12" name="Скругленный прямоугольник 11"/>
          <p:cNvSpPr/>
          <p:nvPr/>
        </p:nvSpPr>
        <p:spPr>
          <a:xfrm>
            <a:off x="1691680" y="3681317"/>
            <a:ext cx="7344815" cy="125074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uz-Cyrl-UZ" sz="3200" b="1" dirty="0">
                <a:solidFill>
                  <a:srgbClr val="3333CC"/>
                </a:solidFill>
                <a:latin typeface="Times New Roman" pitchFamily="18" charset="0"/>
                <a:cs typeface="Times New Roman" pitchFamily="18" charset="0"/>
              </a:rPr>
              <a:t>МАЪНАВИЯТ ВА ЖАМИЯТНИНГ </a:t>
            </a:r>
            <a:r>
              <a:rPr lang="uz-Cyrl-UZ" sz="3200" b="1" dirty="0" smtClean="0">
                <a:solidFill>
                  <a:srgbClr val="3333CC"/>
                </a:solidFill>
                <a:latin typeface="Times New Roman" pitchFamily="18" charset="0"/>
                <a:cs typeface="Times New Roman" pitchFamily="18" charset="0"/>
              </a:rPr>
              <a:t>ЯНГИЛАНИШИ</a:t>
            </a:r>
            <a:endParaRPr lang="uz-Cyrl-UZ" sz="3200" b="1" dirty="0">
              <a:solidFill>
                <a:srgbClr val="3333CC"/>
              </a:solidFill>
              <a:latin typeface="Times New Roman" pitchFamily="18" charset="0"/>
              <a:cs typeface="Times New Roman" pitchFamily="18" charset="0"/>
            </a:endParaRPr>
          </a:p>
        </p:txBody>
      </p:sp>
      <p:sp>
        <p:nvSpPr>
          <p:cNvPr id="13" name="Скругленный прямоугольник 12"/>
          <p:cNvSpPr/>
          <p:nvPr/>
        </p:nvSpPr>
        <p:spPr>
          <a:xfrm>
            <a:off x="1691681" y="4971148"/>
            <a:ext cx="7344816" cy="122413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uz-Cyrl-UZ" sz="3200" b="1" dirty="0">
                <a:solidFill>
                  <a:srgbClr val="3333CC"/>
                </a:solidFill>
                <a:latin typeface="Times New Roman" pitchFamily="18" charset="0"/>
                <a:cs typeface="Times New Roman" pitchFamily="18" charset="0"/>
              </a:rPr>
              <a:t>ИСЛОҲОТЛАР ВА УЛАРНИНГ МАЪНАВИЙ </a:t>
            </a:r>
            <a:r>
              <a:rPr lang="uz-Cyrl-UZ" sz="3200" b="1" dirty="0" smtClean="0">
                <a:solidFill>
                  <a:srgbClr val="3333CC"/>
                </a:solidFill>
                <a:latin typeface="Times New Roman" pitchFamily="18" charset="0"/>
                <a:cs typeface="Times New Roman" pitchFamily="18" charset="0"/>
              </a:rPr>
              <a:t>МЕЗОНИ</a:t>
            </a:r>
            <a:endParaRPr lang="uz-Cyrl-UZ" sz="3200" b="1" dirty="0">
              <a:solidFill>
                <a:srgbClr val="3333CC"/>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Скругленный прямоугольник 8"/>
          <p:cNvSpPr/>
          <p:nvPr/>
        </p:nvSpPr>
        <p:spPr>
          <a:xfrm>
            <a:off x="1835696" y="692696"/>
            <a:ext cx="7200800" cy="18002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3600" b="1" dirty="0" smtClean="0">
                <a:solidFill>
                  <a:srgbClr val="660066"/>
                </a:solidFill>
                <a:latin typeface="Times New Roman" pitchFamily="18" charset="0"/>
                <a:cs typeface="Times New Roman" pitchFamily="18" charset="0"/>
              </a:rPr>
              <a:t>III. </a:t>
            </a:r>
            <a:r>
              <a:rPr lang="uz-Cyrl-UZ" sz="3600" b="1" dirty="0" smtClean="0">
                <a:solidFill>
                  <a:srgbClr val="660066"/>
                </a:solidFill>
                <a:latin typeface="Times New Roman" pitchFamily="18" charset="0"/>
                <a:cs typeface="Times New Roman" pitchFamily="18" charset="0"/>
              </a:rPr>
              <a:t>МАЪНАВИЯТГА ТАҲДИД – ЎЗЛИГИМИЗ ВА </a:t>
            </a:r>
            <a:r>
              <a:rPr lang="uz-Cyrl-UZ" sz="3600" b="1" dirty="0">
                <a:solidFill>
                  <a:srgbClr val="660066"/>
                </a:solidFill>
                <a:latin typeface="Times New Roman" pitchFamily="18" charset="0"/>
                <a:cs typeface="Times New Roman" pitchFamily="18" charset="0"/>
              </a:rPr>
              <a:t>КЕЛАЖАГИМИЗГА </a:t>
            </a:r>
            <a:r>
              <a:rPr lang="uz-Cyrl-UZ" sz="3600" b="1" dirty="0" smtClean="0">
                <a:solidFill>
                  <a:srgbClr val="660066"/>
                </a:solidFill>
                <a:latin typeface="Times New Roman" pitchFamily="18" charset="0"/>
                <a:cs typeface="Times New Roman" pitchFamily="18" charset="0"/>
              </a:rPr>
              <a:t>ТАҲДИД</a:t>
            </a:r>
            <a:endParaRPr lang="uz-Cyrl-UZ" sz="3600" b="1" dirty="0">
              <a:solidFill>
                <a:srgbClr val="660066"/>
              </a:solidFill>
              <a:latin typeface="Times New Roman" pitchFamily="18" charset="0"/>
              <a:cs typeface="Times New Roman" pitchFamily="18" charset="0"/>
            </a:endParaRPr>
          </a:p>
        </p:txBody>
      </p:sp>
      <p:sp>
        <p:nvSpPr>
          <p:cNvPr id="11" name="Скругленный прямоугольник 10"/>
          <p:cNvSpPr/>
          <p:nvPr/>
        </p:nvSpPr>
        <p:spPr>
          <a:xfrm>
            <a:off x="1835696" y="2623731"/>
            <a:ext cx="7200800" cy="1885389"/>
          </a:xfrm>
          <a:prstGeom prst="round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lin ang="8100000" scaled="1"/>
            <a:tileRect/>
          </a:gradFill>
          <a:ln>
            <a:solidFill>
              <a:schemeClr val="bg1"/>
            </a:solidFill>
          </a:ln>
          <a:effectLst>
            <a:glow rad="139700">
              <a:schemeClr val="accent4">
                <a:satMod val="175000"/>
                <a:alpha val="40000"/>
              </a:schemeClr>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uz-Cyrl-UZ" sz="4000" b="1" dirty="0" smtClean="0">
                <a:solidFill>
                  <a:srgbClr val="3333CC"/>
                </a:solidFill>
                <a:latin typeface="Times New Roman" pitchFamily="18" charset="0"/>
                <a:cs typeface="Times New Roman" pitchFamily="18" charset="0"/>
              </a:rPr>
              <a:t>ГЛОБАЛЛАШУВ ЖАРАЁНЛАРИ ВА МАЪНАВИЙ ТАҲДИДЛАР</a:t>
            </a:r>
            <a:endParaRPr lang="uz-Cyrl-UZ" sz="4000" b="1" dirty="0">
              <a:solidFill>
                <a:srgbClr val="3333CC"/>
              </a:solidFill>
              <a:latin typeface="Times New Roman" pitchFamily="18" charset="0"/>
              <a:cs typeface="Times New Roman" pitchFamily="18" charset="0"/>
            </a:endParaRPr>
          </a:p>
        </p:txBody>
      </p:sp>
      <p:sp>
        <p:nvSpPr>
          <p:cNvPr id="6158" name="Rectangle 4"/>
          <p:cNvSpPr>
            <a:spLocks noChangeArrowheads="1"/>
          </p:cNvSpPr>
          <p:nvPr/>
        </p:nvSpPr>
        <p:spPr bwMode="auto">
          <a:xfrm>
            <a:off x="1835696" y="4725144"/>
            <a:ext cx="7200800" cy="1464231"/>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z-Cyrl-UZ" sz="4000" b="1" dirty="0">
                <a:solidFill>
                  <a:srgbClr val="3333CC"/>
                </a:solidFill>
                <a:latin typeface="Times New Roman" pitchFamily="18" charset="0"/>
                <a:cs typeface="Times New Roman" pitchFamily="18" charset="0"/>
              </a:rPr>
              <a:t>ФИКРГА ҚАРШИ ФИКР, ҒОЯГА ҚАРШИ ҒОЯ</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4" name="Rectangle 4"/>
          <p:cNvSpPr>
            <a:spLocks noChangeArrowheads="1"/>
          </p:cNvSpPr>
          <p:nvPr/>
        </p:nvSpPr>
        <p:spPr bwMode="auto">
          <a:xfrm>
            <a:off x="1619672" y="692696"/>
            <a:ext cx="7344817" cy="2145268"/>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000" b="1" dirty="0" smtClean="0">
                <a:solidFill>
                  <a:srgbClr val="660066"/>
                </a:solidFill>
                <a:latin typeface="Times New Roman" pitchFamily="18" charset="0"/>
                <a:cs typeface="Times New Roman" pitchFamily="18" charset="0"/>
              </a:rPr>
              <a:t>IV. </a:t>
            </a:r>
            <a:r>
              <a:rPr lang="uz-Cyrl-UZ" sz="4000" b="1" dirty="0" smtClean="0">
                <a:solidFill>
                  <a:srgbClr val="660066"/>
                </a:solidFill>
                <a:latin typeface="Times New Roman" pitchFamily="18" charset="0"/>
                <a:cs typeface="Times New Roman" pitchFamily="18" charset="0"/>
              </a:rPr>
              <a:t>ВАТАНИМИЗ </a:t>
            </a:r>
            <a:r>
              <a:rPr lang="uz-Cyrl-UZ" sz="4000" b="1" dirty="0">
                <a:solidFill>
                  <a:srgbClr val="660066"/>
                </a:solidFill>
                <a:latin typeface="Times New Roman" pitchFamily="18" charset="0"/>
                <a:cs typeface="Times New Roman" pitchFamily="18" charset="0"/>
              </a:rPr>
              <a:t>ТАРАҚҚИЁТИНИНГ МУСТАҲКАМ ПОЙДЕВОРИ</a:t>
            </a:r>
          </a:p>
        </p:txBody>
      </p:sp>
      <p:sp>
        <p:nvSpPr>
          <p:cNvPr id="7181" name="Rectangle 4"/>
          <p:cNvSpPr>
            <a:spLocks noChangeArrowheads="1"/>
          </p:cNvSpPr>
          <p:nvPr/>
        </p:nvSpPr>
        <p:spPr bwMode="auto">
          <a:xfrm>
            <a:off x="1619671" y="3132514"/>
            <a:ext cx="7344817" cy="1736646"/>
          </a:xfrm>
          <a:prstGeom prst="roundRect">
            <a:avLst/>
          </a:prstGeom>
          <a:gradFill flip="none" rotWithShape="1">
            <a:gsLst>
              <a:gs pos="0">
                <a:schemeClr val="bg1"/>
              </a:gs>
              <a:gs pos="50000">
                <a:schemeClr val="accent4">
                  <a:lumMod val="40000"/>
                  <a:lumOff val="60000"/>
                </a:schemeClr>
              </a:gs>
              <a:gs pos="100000">
                <a:srgbClr val="00B050">
                  <a:lumMod val="31000"/>
                  <a:lumOff val="69000"/>
                </a:srgbClr>
              </a:gs>
            </a:gsLst>
            <a:lin ang="0" scaled="1"/>
            <a:tileRect/>
          </a:gradFill>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uz-Cyrl-UZ" sz="4800" b="1" dirty="0">
                <a:solidFill>
                  <a:srgbClr val="3333CC"/>
                </a:solidFill>
                <a:latin typeface="Times New Roman" pitchFamily="18" charset="0"/>
                <a:cs typeface="Times New Roman" pitchFamily="18" charset="0"/>
              </a:rPr>
              <a:t>ИНСОН </a:t>
            </a:r>
            <a:r>
              <a:rPr lang="uz-Cyrl-UZ" sz="4800" b="1" dirty="0" smtClean="0">
                <a:solidFill>
                  <a:srgbClr val="3333CC"/>
                </a:solidFill>
                <a:latin typeface="Times New Roman" pitchFamily="18" charset="0"/>
                <a:cs typeface="Times New Roman" pitchFamily="18" charset="0"/>
              </a:rPr>
              <a:t>ҚАЛБИГА </a:t>
            </a:r>
            <a:r>
              <a:rPr lang="uz-Cyrl-UZ" sz="4800" b="1" dirty="0">
                <a:solidFill>
                  <a:srgbClr val="3333CC"/>
                </a:solidFill>
                <a:latin typeface="Times New Roman" pitchFamily="18" charset="0"/>
                <a:cs typeface="Times New Roman" pitchFamily="18" charset="0"/>
              </a:rPr>
              <a:t>ЙЎЛ</a:t>
            </a:r>
          </a:p>
        </p:txBody>
      </p:sp>
      <p:sp>
        <p:nvSpPr>
          <p:cNvPr id="7182" name="Rectangle 4"/>
          <p:cNvSpPr>
            <a:spLocks noChangeArrowheads="1"/>
          </p:cNvSpPr>
          <p:nvPr/>
        </p:nvSpPr>
        <p:spPr bwMode="auto">
          <a:xfrm>
            <a:off x="1619672" y="5087506"/>
            <a:ext cx="7344817" cy="953453"/>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uz-Cyrl-UZ" sz="5000" b="1" dirty="0">
                <a:solidFill>
                  <a:srgbClr val="3333CC"/>
                </a:solidFill>
                <a:latin typeface="Times New Roman" pitchFamily="18" charset="0"/>
                <a:cs typeface="Times New Roman" pitchFamily="18" charset="0"/>
              </a:rPr>
              <a:t>ЭНГ БУЮК ЖАСОРАТ</a:t>
            </a: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Группа 3"/>
          <p:cNvGrpSpPr/>
          <p:nvPr/>
        </p:nvGrpSpPr>
        <p:grpSpPr>
          <a:xfrm>
            <a:off x="0" y="44624"/>
            <a:ext cx="9144000" cy="6776055"/>
            <a:chOff x="539552" y="44624"/>
            <a:chExt cx="8208912" cy="6776055"/>
          </a:xfrm>
          <a:solidFill>
            <a:schemeClr val="bg1"/>
          </a:solidFill>
        </p:grpSpPr>
        <p:sp>
          <p:nvSpPr>
            <p:cNvPr id="2" name="7-конечная звезда 1"/>
            <p:cNvSpPr/>
            <p:nvPr/>
          </p:nvSpPr>
          <p:spPr>
            <a:xfrm>
              <a:off x="3095476" y="2205038"/>
              <a:ext cx="3060700" cy="2519362"/>
            </a:xfrm>
            <a:prstGeom prst="star7">
              <a:avLst/>
            </a:prstGeom>
            <a:grpFill/>
            <a:ln>
              <a:solidFill>
                <a:srgbClr val="660066"/>
              </a:solidFill>
            </a:ln>
          </p:spPr>
          <p:style>
            <a:lnRef idx="3">
              <a:schemeClr val="lt1"/>
            </a:lnRef>
            <a:fillRef idx="1">
              <a:schemeClr val="accent4"/>
            </a:fillRef>
            <a:effectRef idx="1">
              <a:schemeClr val="accent4"/>
            </a:effectRef>
            <a:fontRef idx="minor">
              <a:schemeClr val="lt1"/>
            </a:fontRef>
          </p:style>
          <p:txBody>
            <a:bodyPr anchor="ctr"/>
            <a:lstStyle/>
            <a:p>
              <a:pPr algn="ctr">
                <a:defRPr/>
              </a:pPr>
              <a:endParaRPr lang="ru-RU">
                <a:solidFill>
                  <a:schemeClr val="tx1"/>
                </a:solidFill>
              </a:endParaRPr>
            </a:p>
          </p:txBody>
        </p:sp>
        <p:sp>
          <p:nvSpPr>
            <p:cNvPr id="8199" name="Rectangle 4"/>
            <p:cNvSpPr>
              <a:spLocks noChangeArrowheads="1"/>
            </p:cNvSpPr>
            <p:nvPr/>
          </p:nvSpPr>
          <p:spPr bwMode="auto">
            <a:xfrm>
              <a:off x="3327400" y="2924175"/>
              <a:ext cx="2800350" cy="1062038"/>
            </a:xfrm>
            <a:prstGeom prst="rect">
              <a:avLst/>
            </a:prstGeom>
            <a:noFill/>
            <a:ln w="9525">
              <a:noFill/>
              <a:miter lim="800000"/>
              <a:headEnd/>
              <a:tailEnd/>
            </a:ln>
          </p:spPr>
          <p:txBody>
            <a:bodyPr>
              <a:spAutoFit/>
            </a:bodyPr>
            <a:lstStyle/>
            <a:p>
              <a:pPr algn="ctr">
                <a:lnSpc>
                  <a:spcPct val="150000"/>
                </a:lnSpc>
              </a:pPr>
              <a:r>
                <a:rPr lang="uz-Cyrl-UZ" sz="1400" b="1" dirty="0">
                  <a:latin typeface="Times New Roman" pitchFamily="18" charset="0"/>
                  <a:cs typeface="Times New Roman" pitchFamily="18" charset="0"/>
                </a:rPr>
                <a:t>МАЪНАВИЯТНИНГ </a:t>
              </a:r>
            </a:p>
            <a:p>
              <a:pPr algn="ctr">
                <a:lnSpc>
                  <a:spcPct val="150000"/>
                </a:lnSpc>
              </a:pPr>
              <a:r>
                <a:rPr lang="uz-Cyrl-UZ" sz="1400" b="1" dirty="0">
                  <a:latin typeface="Times New Roman" pitchFamily="18" charset="0"/>
                  <a:cs typeface="Times New Roman" pitchFamily="18" charset="0"/>
                </a:rPr>
                <a:t>АСОСИЙ МЕЗОНЛАРИ</a:t>
              </a:r>
            </a:p>
            <a:p>
              <a:pPr algn="ctr">
                <a:lnSpc>
                  <a:spcPct val="150000"/>
                </a:lnSpc>
              </a:pPr>
              <a:r>
                <a:rPr lang="uz-Cyrl-UZ" sz="1400" b="1" dirty="0">
                  <a:latin typeface="Times New Roman" pitchFamily="18" charset="0"/>
                  <a:cs typeface="Times New Roman" pitchFamily="18" charset="0"/>
                </a:rPr>
                <a:t> НИМАЛАРДАН ИБОРАТ?</a:t>
              </a:r>
              <a:endParaRPr lang="ru-RU" sz="1400" b="1" dirty="0">
                <a:latin typeface="Times New Roman" pitchFamily="18" charset="0"/>
                <a:cs typeface="Times New Roman" pitchFamily="18" charset="0"/>
              </a:endParaRPr>
            </a:p>
          </p:txBody>
        </p:sp>
        <p:sp>
          <p:nvSpPr>
            <p:cNvPr id="3" name="Овал 2"/>
            <p:cNvSpPr/>
            <p:nvPr/>
          </p:nvSpPr>
          <p:spPr>
            <a:xfrm>
              <a:off x="3631642" y="44624"/>
              <a:ext cx="2020478" cy="1800199"/>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200" b="1" dirty="0">
                  <a:solidFill>
                    <a:schemeClr val="tx1"/>
                  </a:solidFill>
                  <a:latin typeface="Times New Roman" pitchFamily="18" charset="0"/>
                  <a:cs typeface="Times New Roman" pitchFamily="18" charset="0"/>
                </a:rPr>
                <a:t>Халқ оғзаки ижоди</a:t>
              </a:r>
              <a:endParaRPr lang="ru-RU" sz="2200" dirty="0">
                <a:solidFill>
                  <a:schemeClr val="tx1"/>
                </a:solidFill>
              </a:endParaRPr>
            </a:p>
          </p:txBody>
        </p:sp>
        <p:sp>
          <p:nvSpPr>
            <p:cNvPr id="7" name="Овал 6"/>
            <p:cNvSpPr/>
            <p:nvPr/>
          </p:nvSpPr>
          <p:spPr>
            <a:xfrm>
              <a:off x="6372200" y="764704"/>
              <a:ext cx="1968295" cy="1764195"/>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100" b="1" dirty="0">
                  <a:solidFill>
                    <a:schemeClr val="tx1"/>
                  </a:solidFill>
                  <a:latin typeface="Times New Roman" pitchFamily="18" charset="0"/>
                  <a:cs typeface="Times New Roman" pitchFamily="18" charset="0"/>
                </a:rPr>
                <a:t>Муқаддас динимиз</a:t>
              </a:r>
              <a:endParaRPr lang="ru-RU" sz="2100" b="1" dirty="0">
                <a:solidFill>
                  <a:schemeClr val="tx1"/>
                </a:solidFill>
              </a:endParaRPr>
            </a:p>
          </p:txBody>
        </p:sp>
        <p:sp>
          <p:nvSpPr>
            <p:cNvPr id="8" name="Овал 7"/>
            <p:cNvSpPr/>
            <p:nvPr/>
          </p:nvSpPr>
          <p:spPr>
            <a:xfrm>
              <a:off x="6797147" y="3308286"/>
              <a:ext cx="1951317" cy="1776898"/>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200" b="1" dirty="0">
                  <a:solidFill>
                    <a:schemeClr val="tx1"/>
                  </a:solidFill>
                  <a:latin typeface="Times New Roman" pitchFamily="18" charset="0"/>
                  <a:cs typeface="Times New Roman" pitchFamily="18" charset="0"/>
                </a:rPr>
                <a:t>Оила</a:t>
              </a:r>
              <a:endParaRPr lang="ru-RU" sz="2200" b="1" dirty="0">
                <a:solidFill>
                  <a:schemeClr val="tx1"/>
                </a:solidFill>
              </a:endParaRPr>
            </a:p>
          </p:txBody>
        </p:sp>
        <p:sp>
          <p:nvSpPr>
            <p:cNvPr id="9" name="Овал 8"/>
            <p:cNvSpPr/>
            <p:nvPr/>
          </p:nvSpPr>
          <p:spPr>
            <a:xfrm>
              <a:off x="5076056" y="5017258"/>
              <a:ext cx="1999557" cy="1796118"/>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200" b="1" dirty="0">
                  <a:solidFill>
                    <a:schemeClr val="tx1"/>
                  </a:solidFill>
                  <a:latin typeface="Times New Roman" pitchFamily="18" charset="0"/>
                  <a:cs typeface="Times New Roman" pitchFamily="18" charset="0"/>
                </a:rPr>
                <a:t>Маҳалла</a:t>
              </a:r>
              <a:endParaRPr lang="ru-RU" sz="2200" dirty="0">
                <a:solidFill>
                  <a:schemeClr val="tx1"/>
                </a:solidFill>
              </a:endParaRPr>
            </a:p>
          </p:txBody>
        </p:sp>
        <p:sp>
          <p:nvSpPr>
            <p:cNvPr id="10" name="Овал 9"/>
            <p:cNvSpPr/>
            <p:nvPr/>
          </p:nvSpPr>
          <p:spPr>
            <a:xfrm>
              <a:off x="2483768" y="5013176"/>
              <a:ext cx="1897490" cy="1807503"/>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2200" b="1" dirty="0">
                  <a:solidFill>
                    <a:schemeClr val="tx1"/>
                  </a:solidFill>
                  <a:latin typeface="Times New Roman" pitchFamily="18" charset="0"/>
                  <a:cs typeface="Times New Roman" pitchFamily="18" charset="0"/>
                </a:rPr>
                <a:t>Таълим-тарбия тизими</a:t>
              </a:r>
              <a:endParaRPr lang="ru-RU" sz="2200" dirty="0">
                <a:solidFill>
                  <a:schemeClr val="tx1"/>
                </a:solidFill>
              </a:endParaRPr>
            </a:p>
          </p:txBody>
        </p:sp>
        <p:sp>
          <p:nvSpPr>
            <p:cNvPr id="11" name="Овал 10"/>
            <p:cNvSpPr/>
            <p:nvPr/>
          </p:nvSpPr>
          <p:spPr>
            <a:xfrm>
              <a:off x="539552" y="3212976"/>
              <a:ext cx="2045444" cy="1781720"/>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1500" b="1" dirty="0">
                  <a:solidFill>
                    <a:schemeClr val="tx1"/>
                  </a:solidFill>
                  <a:latin typeface="Times New Roman" pitchFamily="18" charset="0"/>
                  <a:cs typeface="Times New Roman" pitchFamily="18" charset="0"/>
                </a:rPr>
                <a:t>Мутафаккир боболаримиз-нинг илмий-ижодий кашфиётлари</a:t>
              </a:r>
              <a:endParaRPr lang="ru-RU" sz="1500" dirty="0">
                <a:solidFill>
                  <a:schemeClr val="tx1"/>
                </a:solidFill>
              </a:endParaRPr>
            </a:p>
          </p:txBody>
        </p:sp>
        <p:sp>
          <p:nvSpPr>
            <p:cNvPr id="12" name="Овал 11"/>
            <p:cNvSpPr/>
            <p:nvPr/>
          </p:nvSpPr>
          <p:spPr>
            <a:xfrm>
              <a:off x="899592" y="764704"/>
              <a:ext cx="2113761" cy="1764195"/>
            </a:xfrm>
            <a:prstGeom prst="ellipse">
              <a:avLst/>
            </a:prstGeom>
            <a:grpFill/>
            <a:ln>
              <a:solidFill>
                <a:srgbClr val="660066"/>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uz-Cyrl-UZ" sz="1500" b="1" dirty="0">
                  <a:solidFill>
                    <a:schemeClr val="tx1"/>
                  </a:solidFill>
                  <a:latin typeface="Times New Roman" pitchFamily="18" charset="0"/>
                  <a:cs typeface="Times New Roman" pitchFamily="18" charset="0"/>
                </a:rPr>
                <a:t>Маънавий мерос, маданий бойликлар, кўҳна тарихий ёдгорликлар</a:t>
              </a:r>
              <a:endParaRPr lang="ru-RU" sz="1500" dirty="0">
                <a:solidFill>
                  <a:schemeClr val="tx1"/>
                </a:solidFill>
              </a:endParaRPr>
            </a:p>
          </p:txBody>
        </p:sp>
        <p:cxnSp>
          <p:nvCxnSpPr>
            <p:cNvPr id="13" name="Прямая со стрелкой 12"/>
            <p:cNvCxnSpPr>
              <a:stCxn id="2" idx="5"/>
            </p:cNvCxnSpPr>
            <p:nvPr/>
          </p:nvCxnSpPr>
          <p:spPr>
            <a:xfrm flipH="1" flipV="1">
              <a:off x="2735113" y="2205038"/>
              <a:ext cx="663575" cy="498475"/>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p:cNvCxnSpPr>
              <a:stCxn id="2" idx="6"/>
            </p:cNvCxnSpPr>
            <p:nvPr/>
          </p:nvCxnSpPr>
          <p:spPr>
            <a:xfrm flipH="1" flipV="1">
              <a:off x="4625826" y="1844675"/>
              <a:ext cx="0" cy="360363"/>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p:cNvCxnSpPr>
              <a:stCxn id="2" idx="0"/>
            </p:cNvCxnSpPr>
            <p:nvPr/>
          </p:nvCxnSpPr>
          <p:spPr>
            <a:xfrm flipV="1">
              <a:off x="5852963" y="2205038"/>
              <a:ext cx="698500" cy="498475"/>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p:cNvCxnSpPr>
              <a:stCxn id="2" idx="1"/>
            </p:cNvCxnSpPr>
            <p:nvPr/>
          </p:nvCxnSpPr>
          <p:spPr>
            <a:xfrm>
              <a:off x="6156176" y="3825875"/>
              <a:ext cx="539750" cy="160338"/>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p:cNvCxnSpPr>
              <a:stCxn id="2" idx="2"/>
            </p:cNvCxnSpPr>
            <p:nvPr/>
          </p:nvCxnSpPr>
          <p:spPr>
            <a:xfrm>
              <a:off x="5306863" y="4724400"/>
              <a:ext cx="165100" cy="360363"/>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p:cNvCxnSpPr>
              <a:stCxn id="2" idx="3"/>
            </p:cNvCxnSpPr>
            <p:nvPr/>
          </p:nvCxnSpPr>
          <p:spPr>
            <a:xfrm flipH="1">
              <a:off x="3814613" y="4724400"/>
              <a:ext cx="130175" cy="360363"/>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cxnSp>
          <p:nvCxnSpPr>
            <p:cNvPr id="25" name="Прямая со стрелкой 24"/>
            <p:cNvCxnSpPr>
              <a:stCxn id="2" idx="4"/>
            </p:cNvCxnSpPr>
            <p:nvPr/>
          </p:nvCxnSpPr>
          <p:spPr>
            <a:xfrm flipH="1">
              <a:off x="2547788" y="3825875"/>
              <a:ext cx="547688" cy="160338"/>
            </a:xfrm>
            <a:prstGeom prst="straightConnector1">
              <a:avLst/>
            </a:prstGeom>
            <a:grpFill/>
            <a:ln>
              <a:tailEnd type="arrow"/>
            </a:ln>
          </p:spPr>
          <p:style>
            <a:lnRef idx="3">
              <a:schemeClr val="accent2"/>
            </a:lnRef>
            <a:fillRef idx="0">
              <a:schemeClr val="accent2"/>
            </a:fillRef>
            <a:effectRef idx="2">
              <a:schemeClr val="accent2"/>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2" name="Rectangle 4"/>
          <p:cNvSpPr>
            <a:spLocks noChangeArrowheads="1"/>
          </p:cNvSpPr>
          <p:nvPr/>
        </p:nvSpPr>
        <p:spPr bwMode="auto">
          <a:xfrm>
            <a:off x="1628386" y="548680"/>
            <a:ext cx="7408110" cy="1569660"/>
          </a:xfrm>
          <a:prstGeom prst="rect">
            <a:avLst/>
          </a:prstGeom>
          <a:noFill/>
          <a:ln w="9525">
            <a:noFill/>
            <a:miter lim="800000"/>
            <a:headEnd/>
            <a:tailEnd/>
          </a:ln>
        </p:spPr>
        <p:txBody>
          <a:bodyPr wrap="square">
            <a:spAutoFit/>
          </a:bodyPr>
          <a:lstStyle/>
          <a:p>
            <a:pPr algn="ctr"/>
            <a:r>
              <a:rPr lang="uz-Cyrl-UZ" sz="3200" b="1" dirty="0">
                <a:solidFill>
                  <a:srgbClr val="002060"/>
                </a:solidFill>
                <a:latin typeface="Times New Roman" pitchFamily="18" charset="0"/>
                <a:cs typeface="Times New Roman" pitchFamily="18" charset="0"/>
              </a:rPr>
              <a:t>МАЪНАВИЙ МЕРОС, МАДАНИЙ БОЙЛИКЛАР, </a:t>
            </a:r>
            <a:r>
              <a:rPr lang="uz-Cyrl-UZ" sz="3200" b="1" dirty="0" smtClean="0">
                <a:solidFill>
                  <a:srgbClr val="002060"/>
                </a:solidFill>
                <a:latin typeface="Times New Roman" pitchFamily="18" charset="0"/>
                <a:cs typeface="Times New Roman" pitchFamily="18" charset="0"/>
              </a:rPr>
              <a:t>КЎҲНА </a:t>
            </a:r>
            <a:r>
              <a:rPr lang="uz-Cyrl-UZ" sz="3200" b="1" dirty="0">
                <a:solidFill>
                  <a:srgbClr val="002060"/>
                </a:solidFill>
                <a:latin typeface="Times New Roman" pitchFamily="18" charset="0"/>
                <a:cs typeface="Times New Roman" pitchFamily="18" charset="0"/>
              </a:rPr>
              <a:t>ТАРИХИЙ ЁДГОРЛИКЛАР </a:t>
            </a:r>
          </a:p>
        </p:txBody>
      </p:sp>
      <p:sp>
        <p:nvSpPr>
          <p:cNvPr id="9223" name="Rectangle 4"/>
          <p:cNvSpPr>
            <a:spLocks noChangeArrowheads="1"/>
          </p:cNvSpPr>
          <p:nvPr/>
        </p:nvSpPr>
        <p:spPr bwMode="auto">
          <a:xfrm>
            <a:off x="1628385" y="2026583"/>
            <a:ext cx="7408111" cy="255454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Font typeface="Wingdings" pitchFamily="2" charset="2"/>
              <a:buChar char="Ø"/>
            </a:pPr>
            <a:r>
              <a:rPr lang="uz-Cyrl-UZ" sz="3200" b="1" dirty="0" smtClean="0">
                <a:solidFill>
                  <a:srgbClr val="3333CC"/>
                </a:solidFill>
                <a:latin typeface="Times New Roman" pitchFamily="18" charset="0"/>
                <a:cs typeface="Times New Roman" pitchFamily="18" charset="0"/>
              </a:rPr>
              <a:t>энг </a:t>
            </a:r>
            <a:r>
              <a:rPr lang="uz-Cyrl-UZ" sz="3200" b="1" dirty="0">
                <a:solidFill>
                  <a:srgbClr val="3333CC"/>
                </a:solidFill>
                <a:latin typeface="Times New Roman" pitchFamily="18" charset="0"/>
                <a:cs typeface="Times New Roman" pitchFamily="18" charset="0"/>
              </a:rPr>
              <a:t>қадимги тошёзув ва битиклар;</a:t>
            </a:r>
          </a:p>
          <a:p>
            <a:pPr marL="457200" indent="-457200" algn="just">
              <a:buFont typeface="Wingdings" pitchFamily="2" charset="2"/>
              <a:buChar char="Ø"/>
            </a:pPr>
            <a:r>
              <a:rPr lang="uz-Cyrl-UZ" sz="3200" b="1" dirty="0" smtClean="0">
                <a:solidFill>
                  <a:srgbClr val="3333CC"/>
                </a:solidFill>
                <a:latin typeface="Times New Roman" pitchFamily="18" charset="0"/>
                <a:cs typeface="Times New Roman" pitchFamily="18" charset="0"/>
              </a:rPr>
              <a:t>халқ </a:t>
            </a:r>
            <a:r>
              <a:rPr lang="uz-Cyrl-UZ" sz="3200" b="1" dirty="0">
                <a:solidFill>
                  <a:srgbClr val="3333CC"/>
                </a:solidFill>
                <a:latin typeface="Times New Roman" pitchFamily="18" charset="0"/>
                <a:cs typeface="Times New Roman" pitchFamily="18" charset="0"/>
              </a:rPr>
              <a:t>оғзаки ижоди намуналари;</a:t>
            </a:r>
          </a:p>
          <a:p>
            <a:pPr marL="457200" indent="-457200" algn="just">
              <a:buFont typeface="Wingdings" pitchFamily="2" charset="2"/>
              <a:buChar char="Ø"/>
            </a:pPr>
            <a:r>
              <a:rPr lang="uz-Cyrl-UZ" sz="3200" b="1" dirty="0" smtClean="0">
                <a:solidFill>
                  <a:srgbClr val="3333CC"/>
                </a:solidFill>
                <a:latin typeface="Times New Roman" pitchFamily="18" charset="0"/>
                <a:cs typeface="Times New Roman" pitchFamily="18" charset="0"/>
              </a:rPr>
              <a:t>қўлёзмалар</a:t>
            </a:r>
            <a:r>
              <a:rPr lang="uz-Cyrl-UZ" sz="3200" b="1" dirty="0">
                <a:solidFill>
                  <a:srgbClr val="3333CC"/>
                </a:solidFill>
                <a:latin typeface="Times New Roman" pitchFamily="18" charset="0"/>
                <a:cs typeface="Times New Roman" pitchFamily="18" charset="0"/>
              </a:rPr>
              <a:t>; </a:t>
            </a:r>
          </a:p>
          <a:p>
            <a:pPr marL="457200" indent="-457200" algn="just">
              <a:buFont typeface="Wingdings" pitchFamily="2" charset="2"/>
              <a:buChar char="Ø"/>
            </a:pPr>
            <a:r>
              <a:rPr lang="uz-Cyrl-UZ" sz="3200" b="1" dirty="0" smtClean="0">
                <a:solidFill>
                  <a:srgbClr val="3333CC"/>
                </a:solidFill>
                <a:latin typeface="Times New Roman" pitchFamily="18" charset="0"/>
                <a:cs typeface="Times New Roman" pitchFamily="18" charset="0"/>
              </a:rPr>
              <a:t>маънавий </a:t>
            </a:r>
            <a:r>
              <a:rPr lang="uz-Cyrl-UZ" sz="3200" b="1" dirty="0">
                <a:solidFill>
                  <a:srgbClr val="3333CC"/>
                </a:solidFill>
                <a:latin typeface="Times New Roman" pitchFamily="18" charset="0"/>
                <a:cs typeface="Times New Roman" pitchFamily="18" charset="0"/>
              </a:rPr>
              <a:t>бойликлар (тарих, адабиёт, санъат ва бошқалар)</a:t>
            </a:r>
          </a:p>
        </p:txBody>
      </p:sp>
      <p:pic>
        <p:nvPicPr>
          <p:cNvPr id="8197" name="Picture 2" descr="http://i.colnect.net/images/f/197/265/2700th-Anniversary-of--quot-Avesto-quot-.jpg"/>
          <p:cNvPicPr>
            <a:picLocks noChangeAspect="1" noChangeArrowheads="1"/>
          </p:cNvPicPr>
          <p:nvPr/>
        </p:nvPicPr>
        <p:blipFill>
          <a:blip r:embed="rId2">
            <a:extLst/>
          </a:blip>
          <a:srcRect/>
          <a:stretch>
            <a:fillRect/>
          </a:stretch>
        </p:blipFill>
        <p:spPr bwMode="auto">
          <a:xfrm>
            <a:off x="1628385" y="4551148"/>
            <a:ext cx="2583575" cy="1800200"/>
          </a:xfrm>
          <a:prstGeom prst="rect">
            <a:avLst/>
          </a:prstGeom>
          <a:ln>
            <a:noFill/>
          </a:ln>
          <a:effectLst>
            <a:softEdge rad="112500"/>
          </a:effectLst>
          <a:extLst/>
        </p:spPr>
      </p:pic>
      <p:pic>
        <p:nvPicPr>
          <p:cNvPr id="8198" name="Picture 4" descr="http://zaratour.com/images/ark.jpg"/>
          <p:cNvPicPr>
            <a:picLocks noChangeAspect="1" noChangeArrowheads="1"/>
          </p:cNvPicPr>
          <p:nvPr/>
        </p:nvPicPr>
        <p:blipFill>
          <a:blip r:embed="rId3">
            <a:extLst/>
          </a:blip>
          <a:srcRect b="18951"/>
          <a:stretch>
            <a:fillRect/>
          </a:stretch>
        </p:blipFill>
        <p:spPr bwMode="auto">
          <a:xfrm>
            <a:off x="4106637" y="4546316"/>
            <a:ext cx="2583575" cy="1684833"/>
          </a:xfrm>
          <a:prstGeom prst="rect">
            <a:avLst/>
          </a:prstGeom>
          <a:ln>
            <a:noFill/>
          </a:ln>
          <a:effectLst>
            <a:softEdge rad="112500"/>
          </a:effectLst>
          <a:extLst/>
        </p:spPr>
      </p:pic>
      <p:pic>
        <p:nvPicPr>
          <p:cNvPr id="8199" name="Picture 6" descr="http://uzbekny.tv/wp-content/uploads/2012/04/vystavka_oae_1.jpg"/>
          <p:cNvPicPr>
            <a:picLocks noChangeAspect="1" noChangeArrowheads="1"/>
          </p:cNvPicPr>
          <p:nvPr/>
        </p:nvPicPr>
        <p:blipFill>
          <a:blip r:embed="rId4">
            <a:extLst/>
          </a:blip>
          <a:srcRect/>
          <a:stretch>
            <a:fillRect/>
          </a:stretch>
        </p:blipFill>
        <p:spPr bwMode="auto">
          <a:xfrm>
            <a:off x="6571089" y="4557445"/>
            <a:ext cx="2559131" cy="1679866"/>
          </a:xfrm>
          <a:prstGeom prst="rect">
            <a:avLst/>
          </a:prstGeom>
          <a:ln>
            <a:noFill/>
          </a:ln>
          <a:effectLst>
            <a:softEdge rad="112500"/>
          </a:effectLst>
          <a:extLst/>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2365</TotalTime>
  <Words>2209</Words>
  <Application>Microsoft Office PowerPoint</Application>
  <PresentationFormat>Экран (4:3)</PresentationFormat>
  <Paragraphs>116</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AGU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Админ</cp:lastModifiedBy>
  <cp:revision>200</cp:revision>
  <dcterms:created xsi:type="dcterms:W3CDTF">2013-01-04T05:34:39Z</dcterms:created>
  <dcterms:modified xsi:type="dcterms:W3CDTF">2014-02-03T10:49:43Z</dcterms:modified>
</cp:coreProperties>
</file>