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2"/>
  </p:notesMasterIdLst>
  <p:handoutMasterIdLst>
    <p:handoutMasterId r:id="rId33"/>
  </p:handoutMasterIdLst>
  <p:sldIdLst>
    <p:sldId id="256" r:id="rId2"/>
    <p:sldId id="270" r:id="rId3"/>
    <p:sldId id="259" r:id="rId4"/>
    <p:sldId id="258" r:id="rId5"/>
    <p:sldId id="257" r:id="rId6"/>
    <p:sldId id="295" r:id="rId7"/>
    <p:sldId id="260" r:id="rId8"/>
    <p:sldId id="262" r:id="rId9"/>
    <p:sldId id="274" r:id="rId10"/>
    <p:sldId id="275" r:id="rId11"/>
    <p:sldId id="276" r:id="rId12"/>
    <p:sldId id="277" r:id="rId13"/>
    <p:sldId id="278" r:id="rId14"/>
    <p:sldId id="283" r:id="rId15"/>
    <p:sldId id="280" r:id="rId16"/>
    <p:sldId id="281" r:id="rId17"/>
    <p:sldId id="284" r:id="rId18"/>
    <p:sldId id="282" r:id="rId19"/>
    <p:sldId id="285" r:id="rId20"/>
    <p:sldId id="286" r:id="rId21"/>
    <p:sldId id="287" r:id="rId22"/>
    <p:sldId id="288" r:id="rId23"/>
    <p:sldId id="289" r:id="rId24"/>
    <p:sldId id="290" r:id="rId25"/>
    <p:sldId id="291" r:id="rId26"/>
    <p:sldId id="292" r:id="rId27"/>
    <p:sldId id="293" r:id="rId28"/>
    <p:sldId id="294" r:id="rId29"/>
    <p:sldId id="272" r:id="rId30"/>
    <p:sldId id="271"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7824" autoAdjust="0"/>
  </p:normalViewPr>
  <p:slideViewPr>
    <p:cSldViewPr>
      <p:cViewPr>
        <p:scale>
          <a:sx n="60" d="100"/>
          <a:sy n="60" d="100"/>
        </p:scale>
        <p:origin x="-77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Microsoft_Office_Excel_20071.package"/></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10"/>
  <c:chart>
    <c:autoTitleDeleted val="1"/>
    <c:view3D>
      <c:rotX val="30"/>
      <c:perspective val="30"/>
    </c:view3D>
    <c:plotArea>
      <c:layout/>
      <c:pie3DChart>
        <c:varyColors val="1"/>
        <c:ser>
          <c:idx val="0"/>
          <c:order val="0"/>
          <c:tx>
            <c:strRef>
              <c:f>Лист1!$B$1</c:f>
              <c:strCache>
                <c:ptCount val="1"/>
                <c:pt idx="0">
                  <c:v>Продажи</c:v>
                </c:pt>
              </c:strCache>
            </c:strRef>
          </c:tx>
          <c:cat>
            <c:strRef>
              <c:f>Лист1!$A$2:$A$5</c:f>
              <c:strCache>
                <c:ptCount val="4"/>
                <c:pt idx="0">
                  <c:v>Аудирование</c:v>
                </c:pt>
                <c:pt idx="1">
                  <c:v>Говорение</c:v>
                </c:pt>
                <c:pt idx="2">
                  <c:v>Чтение</c:v>
                </c:pt>
                <c:pt idx="3">
                  <c:v>Письмо</c:v>
                </c:pt>
              </c:strCache>
            </c:strRef>
          </c:cat>
          <c:val>
            <c:numRef>
              <c:f>Лист1!$B$2:$B$5</c:f>
              <c:numCache>
                <c:formatCode>0%</c:formatCode>
                <c:ptCount val="4"/>
                <c:pt idx="0">
                  <c:v>0.42000000000000004</c:v>
                </c:pt>
                <c:pt idx="1">
                  <c:v>0.32000000000000006</c:v>
                </c:pt>
                <c:pt idx="2">
                  <c:v>0.15000000000000002</c:v>
                </c:pt>
                <c:pt idx="3">
                  <c:v>0.11000000000000001</c:v>
                </c:pt>
              </c:numCache>
            </c:numRef>
          </c:val>
        </c:ser>
        <c:dLbls>
          <c:showCatName val="1"/>
          <c:showPercent val="1"/>
        </c:dLbls>
      </c:pie3DChart>
      <c:spPr>
        <a:noFill/>
        <a:ln w="25395">
          <a:noFill/>
        </a:ln>
      </c:spPr>
    </c:plotArea>
    <c:plotVisOnly val="1"/>
    <c:dispBlanksAs val="zero"/>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943F694-AA33-4CBD-A3D3-35160DE9B5E1}" type="datetimeFigureOut">
              <a:rPr lang="ru-RU"/>
              <a:pPr>
                <a:defRPr/>
              </a:pPr>
              <a:t>28.11.2014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B2ED8E8-C33B-4E7C-8C9E-EB67F1FC68C9}"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C94E8B6-582A-4819-A293-623D043500A6}" type="datetimeFigureOut">
              <a:rPr lang="ru-RU"/>
              <a:pPr>
                <a:defRPr/>
              </a:pPr>
              <a:t>28.11.2014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F9810C1-8BDC-4D19-9029-AAA4AF2C5CD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8AA334-B6A4-44C0-8FE7-34E3865225A6}" type="slidenum">
              <a:rPr lang="ru-RU"/>
              <a:pPr fontAlgn="base">
                <a:spcBef>
                  <a:spcPct val="0"/>
                </a:spcBef>
                <a:spcAft>
                  <a:spcPct val="0"/>
                </a:spcAft>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F24DC8-3FC5-4FF6-873E-CEE935623C7C}" type="slidenum">
              <a:rPr lang="ru-RU"/>
              <a:pPr fontAlgn="base">
                <a:spcBef>
                  <a:spcPct val="0"/>
                </a:spcBef>
                <a:spcAft>
                  <a:spcPct val="0"/>
                </a:spcAft>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es-ES"/>
          </a:p>
        </p:txBody>
      </p:sp>
      <p:sp>
        <p:nvSpPr>
          <p:cNvPr id="7" name="Нижний колонтитул 19"/>
          <p:cNvSpPr>
            <a:spLocks noGrp="1"/>
          </p:cNvSpPr>
          <p:nvPr>
            <p:ph type="ftr" sz="quarter" idx="11"/>
          </p:nvPr>
        </p:nvSpPr>
        <p:spPr/>
        <p:txBody>
          <a:bodyPr/>
          <a:lstStyle>
            <a:lvl1pPr>
              <a:defRPr/>
            </a:lvl1pPr>
            <a:extLst/>
          </a:lstStyle>
          <a:p>
            <a:pPr>
              <a:defRPr/>
            </a:pPr>
            <a:endParaRPr lang="es-ES"/>
          </a:p>
        </p:txBody>
      </p:sp>
      <p:sp>
        <p:nvSpPr>
          <p:cNvPr id="8" name="Номер слайда 9"/>
          <p:cNvSpPr>
            <a:spLocks noGrp="1"/>
          </p:cNvSpPr>
          <p:nvPr>
            <p:ph type="sldNum" sz="quarter" idx="12"/>
          </p:nvPr>
        </p:nvSpPr>
        <p:spPr/>
        <p:txBody>
          <a:bodyPr/>
          <a:lstStyle>
            <a:lvl1pPr>
              <a:defRPr/>
            </a:lvl1pPr>
            <a:extLst/>
          </a:lstStyle>
          <a:p>
            <a:pPr>
              <a:defRPr/>
            </a:pPr>
            <a:fld id="{CF0A591E-F293-429B-B55B-59B61DF73541}" type="slidenum">
              <a:rPr lang="es-ES"/>
              <a:pPr>
                <a:defRPr/>
              </a:pPr>
              <a:t>‹#›</a:t>
            </a:fld>
            <a:endParaRPr lang="es-E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8B0A6F7A-C4D3-417F-B811-92B60A1E064B}" type="datetimeFigureOut">
              <a:rPr lang="ru-RU"/>
              <a:pPr>
                <a:defRPr/>
              </a:pPr>
              <a:t>28.11.2014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03518F6-DEEA-4DEB-9671-28B1167D2E4A}" type="slidenum">
              <a:rPr lang="ru-RU"/>
              <a:pPr>
                <a:defRPr/>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CCB08A9-D4E0-4DD3-A5D3-B64AD4901F94}" type="datetimeFigureOut">
              <a:rPr lang="ru-RU"/>
              <a:pPr>
                <a:defRPr/>
              </a:pPr>
              <a:t>28.11.2014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6965513-D46F-42E8-A726-DD8E9A5A28D8}" type="slidenum">
              <a:rPr lang="ru-RU"/>
              <a:pPr>
                <a:defRPr/>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36BE4B6-5189-4D8F-8DEE-5B1CA7702D21}" type="datetimeFigureOut">
              <a:rPr lang="ru-RU"/>
              <a:pPr>
                <a:defRPr/>
              </a:pPr>
              <a:t>28.11.2014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4238616-FB90-47FC-B63D-8568CCFABAEE}" type="slidenum">
              <a:rPr lang="ru-RU"/>
              <a:pPr>
                <a:defRPr/>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A99BBF13-71F9-4C35-A64E-BAD625CE8FC4}" type="datetimeFigureOut">
              <a:rPr lang="ru-RU"/>
              <a:pPr>
                <a:defRPr/>
              </a:pPr>
              <a:t>28.11.2014</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FECE7241-4F1E-4A76-A721-51E2744A8974}" type="slidenum">
              <a:rPr lang="ru-RU"/>
              <a:pPr>
                <a:defRPr/>
              </a:pPr>
              <a:t>‹#›</a:t>
            </a:fld>
            <a:endParaRPr lang="ru-RU"/>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58C35375-6E99-4FAD-9CA0-C10DAD400147}" type="datetimeFigureOut">
              <a:rPr lang="ru-RU"/>
              <a:pPr>
                <a:defRPr/>
              </a:pPr>
              <a:t>28.11.2014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82E0D18-F809-429D-8502-C185570DCB51}" type="slidenum">
              <a:rPr lang="ru-RU"/>
              <a:pPr>
                <a:defRPr/>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642D13CB-9BB0-4E69-BE62-B14AE6E3C78C}" type="datetimeFigureOut">
              <a:rPr lang="ru-RU"/>
              <a:pPr>
                <a:defRPr/>
              </a:pPr>
              <a:t>28.11.2014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027F5C76-2550-477D-A515-4E0DD58CC2CB}"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51AF1996-69DB-41E7-A9EC-0317CB2FB7E4}" type="datetimeFigureOut">
              <a:rPr lang="ru-RU"/>
              <a:pPr>
                <a:defRPr/>
              </a:pPr>
              <a:t>28.11.2014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9C5F84B5-B975-447E-BB56-60C4BDC59411}" type="slidenum">
              <a:rPr lang="ru-RU"/>
              <a:pPr>
                <a:defRPr/>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F2493248-1AAA-4DE7-AB94-9BB95B7137E6}" type="datetimeFigureOut">
              <a:rPr lang="ru-RU"/>
              <a:pPr>
                <a:defRPr/>
              </a:pPr>
              <a:t>28.11.2014</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F16A421D-022C-4A1B-90AE-894F354B74F1}" type="slidenum">
              <a:rPr lang="ru-RU"/>
              <a:pPr>
                <a:defRPr/>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B0CE9EBB-3000-474A-9DED-83EF7518CF20}" type="datetimeFigureOut">
              <a:rPr lang="ru-RU"/>
              <a:pPr>
                <a:defRPr/>
              </a:pPr>
              <a:t>28.11.2014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0EB26AD-1BD4-4639-9C8C-A640A81A227F}" type="slidenum">
              <a:rPr lang="ru-RU"/>
              <a:pPr>
                <a:defRPr/>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FFDCE396-5743-41CD-9E89-52282A90C0E5}" type="datetimeFigureOut">
              <a:rPr lang="ru-RU"/>
              <a:pPr>
                <a:defRPr/>
              </a:pPr>
              <a:t>28.11.2014</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09DD0AE0-0A17-4FBF-9C1F-710E5468514F}" type="slidenum">
              <a:rPr lang="ru-RU"/>
              <a:pPr>
                <a:defRPr/>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1FF47DB7-481A-4BD1-A32E-7C540357AFDD}" type="datetimeFigureOut">
              <a:rPr lang="ru-RU"/>
              <a:pPr>
                <a:defRPr/>
              </a:pPr>
              <a:t>28.11.2014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004D2DA2-1B01-4DCE-9F9F-F53EFDD3F2BB}"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72" r:id="rId1"/>
    <p:sldLayoutId id="2147483771" r:id="rId2"/>
    <p:sldLayoutId id="2147483773" r:id="rId3"/>
    <p:sldLayoutId id="2147483770" r:id="rId4"/>
    <p:sldLayoutId id="2147483774" r:id="rId5"/>
    <p:sldLayoutId id="2147483769" r:id="rId6"/>
    <p:sldLayoutId id="2147483775" r:id="rId7"/>
    <p:sldLayoutId id="2147483776" r:id="rId8"/>
    <p:sldLayoutId id="2147483777" r:id="rId9"/>
    <p:sldLayoutId id="2147483768" r:id="rId10"/>
    <p:sldLayoutId id="2147483767" r:id="rId11"/>
  </p:sldLayoutIdLst>
  <p:transition spd="med">
    <p:fade/>
  </p:transition>
  <p:timing>
    <p:tnLst>
      <p:par>
        <p:cTn id="1" dur="indefinite" restart="never" nodeType="tmRoot"/>
      </p:par>
    </p:tnLst>
  </p:timing>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F:\HEM\Hot_English_Magazine_145\he145-mp3s\HE145%2023%20LISTEN%20REPORTING%20BACK.mp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88" y="857250"/>
            <a:ext cx="6958012" cy="4357688"/>
          </a:xfrm>
        </p:spPr>
        <p:txBody>
          <a:bodyPr vert="horz" wrap="square" lIns="91440" tIns="45720" rIns="91440" bIns="45720" numCol="1" anchorCtr="0" compatLnSpc="1">
            <a:prstTxWarp prst="textNoShape">
              <a:avLst/>
            </a:prstTxWarp>
            <a:noAutofit/>
          </a:bodyPr>
          <a:lstStyle/>
          <a:p>
            <a:pPr algn="ctr"/>
            <a:r>
              <a:rPr lang="en-US" sz="6000" b="1" smtClean="0">
                <a:effectLst>
                  <a:outerShdw blurRad="38100" dist="38100" dir="2700000" algn="tl">
                    <a:srgbClr val="C0C0C0"/>
                  </a:outerShdw>
                </a:effectLst>
              </a:rPr>
              <a:t/>
            </a:r>
            <a:br>
              <a:rPr lang="en-US" sz="6000" b="1" smtClean="0">
                <a:effectLst>
                  <a:outerShdw blurRad="38100" dist="38100" dir="2700000" algn="tl">
                    <a:srgbClr val="C0C0C0"/>
                  </a:outerShdw>
                </a:effectLst>
              </a:rPr>
            </a:br>
            <a:r>
              <a:rPr lang="en-US" sz="6000" b="1" smtClean="0">
                <a:effectLst>
                  <a:outerShdw blurRad="38100" dist="38100" dir="2700000" algn="tl">
                    <a:srgbClr val="C0C0C0"/>
                  </a:outerShdw>
                </a:effectLst>
              </a:rPr>
              <a:t/>
            </a:r>
            <a:br>
              <a:rPr lang="en-US" sz="6000" b="1" smtClean="0">
                <a:effectLst>
                  <a:outerShdw blurRad="38100" dist="38100" dir="2700000" algn="tl">
                    <a:srgbClr val="C0C0C0"/>
                  </a:outerShdw>
                </a:effectLst>
              </a:rPr>
            </a:br>
            <a:r>
              <a:rPr lang="en-US" sz="6000" b="1" smtClean="0">
                <a:effectLst>
                  <a:outerShdw blurRad="38100" dist="38100" dir="2700000" algn="tl">
                    <a:srgbClr val="C0C0C0"/>
                  </a:outerShdw>
                </a:effectLst>
              </a:rPr>
              <a:t/>
            </a:r>
            <a:br>
              <a:rPr lang="en-US" sz="6000" b="1" smtClean="0">
                <a:effectLst>
                  <a:outerShdw blurRad="38100" dist="38100" dir="2700000" algn="tl">
                    <a:srgbClr val="C0C0C0"/>
                  </a:outerShdw>
                </a:effectLst>
              </a:rPr>
            </a:br>
            <a:r>
              <a:rPr lang="ru-RU" sz="6000" b="1" smtClean="0">
                <a:effectLst>
                  <a:outerShdw blurRad="38100" dist="38100" dir="2700000" algn="tl">
                    <a:srgbClr val="C0C0C0"/>
                  </a:outerShdw>
                </a:effectLst>
                <a:latin typeface="Arial" charset="0"/>
              </a:rPr>
              <a:t/>
            </a:r>
            <a:br>
              <a:rPr lang="ru-RU" sz="6000" b="1" smtClean="0">
                <a:effectLst>
                  <a:outerShdw blurRad="38100" dist="38100" dir="2700000" algn="tl">
                    <a:srgbClr val="C0C0C0"/>
                  </a:outerShdw>
                </a:effectLst>
                <a:latin typeface="Arial" charset="0"/>
              </a:rPr>
            </a:br>
            <a:r>
              <a:rPr lang="ru-RU" sz="6000" b="1" smtClean="0">
                <a:effectLst>
                  <a:outerShdw blurRad="38100" dist="38100" dir="2700000" algn="tl">
                    <a:srgbClr val="C0C0C0"/>
                  </a:outerShdw>
                </a:effectLst>
                <a:latin typeface="Arial" charset="0"/>
              </a:rPr>
              <a:t/>
            </a:r>
            <a:br>
              <a:rPr lang="ru-RU" sz="6000" b="1" smtClean="0">
                <a:effectLst>
                  <a:outerShdw blurRad="38100" dist="38100" dir="2700000" algn="tl">
                    <a:srgbClr val="C0C0C0"/>
                  </a:outerShdw>
                </a:effectLst>
                <a:latin typeface="Arial" charset="0"/>
              </a:rPr>
            </a:br>
            <a:r>
              <a:rPr lang="ru-RU" sz="6600" b="1" smtClean="0">
                <a:effectLst>
                  <a:outerShdw blurRad="38100" dist="38100" dir="2700000" algn="tl">
                    <a:srgbClr val="C0C0C0"/>
                  </a:outerShdw>
                </a:effectLst>
              </a:rPr>
              <a:t>Обучение аудированию </a:t>
            </a:r>
            <a:r>
              <a:rPr lang="en-US" sz="6000" b="1" smtClean="0">
                <a:effectLst>
                  <a:outerShdw blurRad="38100" dist="38100" dir="2700000" algn="tl">
                    <a:srgbClr val="C0C0C0"/>
                  </a:outerShdw>
                </a:effectLst>
              </a:rPr>
              <a:t/>
            </a:r>
            <a:br>
              <a:rPr lang="en-US" sz="6000" b="1" smtClean="0">
                <a:effectLst>
                  <a:outerShdw blurRad="38100" dist="38100" dir="2700000" algn="tl">
                    <a:srgbClr val="C0C0C0"/>
                  </a:outerShdw>
                </a:effectLst>
              </a:rPr>
            </a:br>
            <a:r>
              <a:rPr lang="ru-RU" sz="6000" b="1" smtClean="0">
                <a:effectLst>
                  <a:outerShdw blurRad="38100" dist="38100" dir="2700000" algn="tl">
                    <a:srgbClr val="C0C0C0"/>
                  </a:outerShdw>
                </a:effectLst>
              </a:rPr>
              <a:t/>
            </a:r>
            <a:br>
              <a:rPr lang="ru-RU" sz="6000" b="1" smtClean="0">
                <a:effectLst>
                  <a:outerShdw blurRad="38100" dist="38100" dir="2700000" algn="tl">
                    <a:srgbClr val="C0C0C0"/>
                  </a:outerShdw>
                </a:effectLst>
              </a:rPr>
            </a:br>
            <a:r>
              <a:rPr lang="ru-RU" sz="6000" b="1" smtClean="0">
                <a:effectLst>
                  <a:outerShdw blurRad="38100" dist="38100" dir="2700000" algn="tl">
                    <a:srgbClr val="C0C0C0"/>
                  </a:outerShdw>
                </a:effectLst>
                <a:latin typeface="Arial" charset="0"/>
              </a:rPr>
              <a:t/>
            </a:r>
            <a:br>
              <a:rPr lang="ru-RU" sz="6000" b="1" smtClean="0">
                <a:effectLst>
                  <a:outerShdw blurRad="38100" dist="38100" dir="2700000" algn="tl">
                    <a:srgbClr val="C0C0C0"/>
                  </a:outerShdw>
                </a:effectLst>
                <a:latin typeface="Arial" charset="0"/>
              </a:rPr>
            </a:br>
            <a:r>
              <a:rPr lang="ru-RU" sz="2800" b="1" smtClean="0">
                <a:effectLst>
                  <a:outerShdw blurRad="38100" dist="38100" dir="2700000" algn="tl">
                    <a:srgbClr val="C0C0C0"/>
                  </a:outerShdw>
                </a:effectLst>
                <a:latin typeface="Arial" charset="0"/>
              </a:rPr>
              <a:t>Вышегурова С.Х</a:t>
            </a:r>
          </a:p>
        </p:txBody>
      </p:sp>
      <p:sp>
        <p:nvSpPr>
          <p:cNvPr id="3" name="Заголовок 1"/>
          <p:cNvSpPr>
            <a:spLocks/>
          </p:cNvSpPr>
          <p:nvPr/>
        </p:nvSpPr>
        <p:spPr bwMode="auto">
          <a:xfrm>
            <a:off x="1716088" y="4941888"/>
            <a:ext cx="6958012" cy="488950"/>
          </a:xfrm>
          <a:prstGeom prst="rect">
            <a:avLst/>
          </a:prstGeom>
          <a:noFill/>
          <a:ln w="9525">
            <a:noFill/>
            <a:miter lim="800000"/>
            <a:headEnd/>
            <a:tailEnd/>
          </a:ln>
        </p:spPr>
        <p:txBody>
          <a:bodyPr anchor="b"/>
          <a:lstStyle/>
          <a:p>
            <a:pPr algn="ctr"/>
            <a:r>
              <a:rPr lang="en-US" sz="6000" b="1">
                <a:solidFill>
                  <a:srgbClr val="572314"/>
                </a:solidFill>
                <a:effectLst>
                  <a:outerShdw blurRad="38100" dist="38100" dir="2700000" algn="tl">
                    <a:srgbClr val="C0C0C0"/>
                  </a:outerShdw>
                </a:effectLst>
                <a:latin typeface="Gill Sans MT" pitchFamily="34" charset="0"/>
              </a:rPr>
              <a:t/>
            </a:r>
            <a:br>
              <a:rPr lang="en-US" sz="6000" b="1">
                <a:solidFill>
                  <a:srgbClr val="572314"/>
                </a:solidFill>
                <a:effectLst>
                  <a:outerShdw blurRad="38100" dist="38100" dir="2700000" algn="tl">
                    <a:srgbClr val="C0C0C0"/>
                  </a:outerShdw>
                </a:effectLst>
                <a:latin typeface="Gill Sans MT" pitchFamily="34" charset="0"/>
              </a:rPr>
            </a:br>
            <a:r>
              <a:rPr lang="en-US" sz="6000" b="1">
                <a:solidFill>
                  <a:srgbClr val="572314"/>
                </a:solidFill>
                <a:effectLst>
                  <a:outerShdw blurRad="38100" dist="38100" dir="2700000" algn="tl">
                    <a:srgbClr val="C0C0C0"/>
                  </a:outerShdw>
                </a:effectLst>
                <a:latin typeface="Gill Sans MT" pitchFamily="34" charset="0"/>
              </a:rPr>
              <a:t/>
            </a:r>
            <a:br>
              <a:rPr lang="en-US" sz="6000" b="1">
                <a:solidFill>
                  <a:srgbClr val="572314"/>
                </a:solidFill>
                <a:effectLst>
                  <a:outerShdw blurRad="38100" dist="38100" dir="2700000" algn="tl">
                    <a:srgbClr val="C0C0C0"/>
                  </a:outerShdw>
                </a:effectLst>
                <a:latin typeface="Gill Sans MT" pitchFamily="34" charset="0"/>
              </a:rPr>
            </a:br>
            <a:r>
              <a:rPr lang="en-US" sz="6000" b="1">
                <a:solidFill>
                  <a:srgbClr val="572314"/>
                </a:solidFill>
                <a:effectLst>
                  <a:outerShdw blurRad="38100" dist="38100" dir="2700000" algn="tl">
                    <a:srgbClr val="C0C0C0"/>
                  </a:outerShdw>
                </a:effectLst>
                <a:latin typeface="Gill Sans MT" pitchFamily="34" charset="0"/>
              </a:rPr>
              <a:t/>
            </a:r>
            <a:br>
              <a:rPr lang="en-US" sz="6000" b="1">
                <a:solidFill>
                  <a:srgbClr val="572314"/>
                </a:solidFill>
                <a:effectLst>
                  <a:outerShdw blurRad="38100" dist="38100" dir="2700000" algn="tl">
                    <a:srgbClr val="C0C0C0"/>
                  </a:outerShdw>
                </a:effectLst>
                <a:latin typeface="Gill Sans MT" pitchFamily="34" charset="0"/>
              </a:rPr>
            </a:br>
            <a:r>
              <a:rPr lang="en-US" sz="6000" b="1">
                <a:solidFill>
                  <a:srgbClr val="572314"/>
                </a:solidFill>
                <a:effectLst>
                  <a:outerShdw blurRad="38100" dist="38100" dir="2700000" algn="tl">
                    <a:srgbClr val="C0C0C0"/>
                  </a:outerShdw>
                </a:effectLst>
                <a:latin typeface="Gill Sans MT" pitchFamily="34" charset="0"/>
              </a:rPr>
              <a:t/>
            </a:r>
            <a:br>
              <a:rPr lang="en-US" sz="6000" b="1">
                <a:solidFill>
                  <a:srgbClr val="572314"/>
                </a:solidFill>
                <a:effectLst>
                  <a:outerShdw blurRad="38100" dist="38100" dir="2700000" algn="tl">
                    <a:srgbClr val="C0C0C0"/>
                  </a:outerShdw>
                </a:effectLst>
                <a:latin typeface="Gill Sans MT" pitchFamily="34" charset="0"/>
              </a:rPr>
            </a:br>
            <a:r>
              <a:rPr lang="ru-RU" sz="6000" b="1">
                <a:solidFill>
                  <a:srgbClr val="572314"/>
                </a:solidFill>
                <a:effectLst>
                  <a:outerShdw blurRad="38100" dist="38100" dir="2700000" algn="tl">
                    <a:srgbClr val="C0C0C0"/>
                  </a:outerShdw>
                </a:effectLst>
                <a:latin typeface="Corbel" pitchFamily="34" charset="0"/>
              </a:rPr>
              <a:t/>
            </a:r>
            <a:br>
              <a:rPr lang="ru-RU" sz="6000" b="1">
                <a:solidFill>
                  <a:srgbClr val="572314"/>
                </a:solidFill>
                <a:effectLst>
                  <a:outerShdw blurRad="38100" dist="38100" dir="2700000" algn="tl">
                    <a:srgbClr val="C0C0C0"/>
                  </a:outerShdw>
                </a:effectLst>
                <a:latin typeface="Corbel" pitchFamily="34" charset="0"/>
              </a:rPr>
            </a:br>
            <a:endParaRPr lang="ru-RU" sz="2800" b="1">
              <a:solidFill>
                <a:srgbClr val="572314"/>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BOTTOM-UP 1</a:t>
            </a:r>
            <a:endParaRPr lang="ru-RU" dirty="0">
              <a:solidFill>
                <a:schemeClr val="tx2">
                  <a:satMod val="130000"/>
                </a:schemeClr>
              </a:solidFill>
            </a:endParaRPr>
          </a:p>
        </p:txBody>
      </p:sp>
      <p:sp>
        <p:nvSpPr>
          <p:cNvPr id="3" name="Содержимое 2"/>
          <p:cNvSpPr>
            <a:spLocks noGrp="1"/>
          </p:cNvSpPr>
          <p:nvPr>
            <p:ph idx="1"/>
          </p:nvPr>
        </p:nvSpPr>
        <p:spPr/>
        <p:txBody>
          <a:bodyPr/>
          <a:lstStyle/>
          <a:p>
            <a:pPr>
              <a:buFont typeface="Wingdings 2" pitchFamily="18" charset="2"/>
              <a:buNone/>
            </a:pPr>
            <a:r>
              <a:rPr lang="en-US" sz="3600" smtClean="0"/>
              <a:t>“The guy I sat next to on the bus this morning on the way to work was telling me he works at a Thai restaurant in Chinatown. Apparently, it’s very popular at the moment.”</a:t>
            </a:r>
            <a:endParaRPr lang="ru-RU" sz="36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BOTTOM-UP II</a:t>
            </a:r>
            <a:endParaRPr lang="ru-RU" dirty="0">
              <a:solidFill>
                <a:schemeClr val="tx2">
                  <a:satMod val="130000"/>
                </a:schemeClr>
              </a:solidFill>
            </a:endParaRPr>
          </a:p>
        </p:txBody>
      </p:sp>
      <p:sp>
        <p:nvSpPr>
          <p:cNvPr id="3" name="Содержимое 2"/>
          <p:cNvSpPr>
            <a:spLocks noGrp="1"/>
          </p:cNvSpPr>
          <p:nvPr>
            <p:ph idx="1"/>
          </p:nvPr>
        </p:nvSpPr>
        <p:spPr/>
        <p:txBody>
          <a:bodyPr/>
          <a:lstStyle/>
          <a:p>
            <a:r>
              <a:rPr lang="en-GB" smtClean="0"/>
              <a:t> the guy</a:t>
            </a:r>
          </a:p>
          <a:p>
            <a:r>
              <a:rPr lang="en-US" smtClean="0"/>
              <a:t>I sat next to on the bus</a:t>
            </a:r>
          </a:p>
          <a:p>
            <a:r>
              <a:rPr lang="en-GB" smtClean="0"/>
              <a:t> this morning</a:t>
            </a:r>
          </a:p>
          <a:p>
            <a:r>
              <a:rPr lang="en-GB" smtClean="0"/>
              <a:t>was telling me</a:t>
            </a:r>
          </a:p>
          <a:p>
            <a:r>
              <a:rPr lang="en-US" smtClean="0"/>
              <a:t> he works at  a Thai restaurant in Chinatown</a:t>
            </a:r>
          </a:p>
          <a:p>
            <a:r>
              <a:rPr lang="en-US" smtClean="0"/>
              <a:t> apparently it’s very popular</a:t>
            </a:r>
          </a:p>
          <a:p>
            <a:r>
              <a:rPr lang="en-GB" smtClean="0"/>
              <a:t>at the moment</a:t>
            </a:r>
            <a:endParaRPr lang="ru-RU"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BOTTOM-UP III</a:t>
            </a:r>
            <a:endParaRPr lang="ru-RU" dirty="0">
              <a:solidFill>
                <a:schemeClr val="tx2">
                  <a:satMod val="130000"/>
                </a:schemeClr>
              </a:solidFill>
            </a:endParaRPr>
          </a:p>
        </p:txBody>
      </p:sp>
      <p:sp>
        <p:nvSpPr>
          <p:cNvPr id="3" name="Содержимое 2"/>
          <p:cNvSpPr>
            <a:spLocks noGrp="1"/>
          </p:cNvSpPr>
          <p:nvPr>
            <p:ph idx="1"/>
          </p:nvPr>
        </p:nvSpPr>
        <p:spPr/>
        <p:txBody>
          <a:bodyPr/>
          <a:lstStyle/>
          <a:p>
            <a:r>
              <a:rPr lang="en-US" smtClean="0"/>
              <a:t> I was on the bus.</a:t>
            </a:r>
          </a:p>
          <a:p>
            <a:r>
              <a:rPr lang="en-US" smtClean="0"/>
              <a:t> There was a guy next to me.</a:t>
            </a:r>
          </a:p>
          <a:p>
            <a:r>
              <a:rPr lang="en-GB" smtClean="0"/>
              <a:t> We talked.</a:t>
            </a:r>
          </a:p>
          <a:p>
            <a:r>
              <a:rPr lang="en-US" smtClean="0"/>
              <a:t> He said he works at a Thai restaurant.</a:t>
            </a:r>
          </a:p>
          <a:p>
            <a:r>
              <a:rPr lang="en-GB" smtClean="0"/>
              <a:t> It’s in Chinatown.</a:t>
            </a:r>
          </a:p>
          <a:p>
            <a:r>
              <a:rPr lang="en-US" smtClean="0"/>
              <a:t> It’s very popular now.</a:t>
            </a:r>
            <a:endParaRPr lang="ru-RU"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BOTTOM-UP IV</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70000" lnSpcReduction="20000"/>
          </a:bodyPr>
          <a:lstStyle/>
          <a:p>
            <a:pPr marL="365760" indent="-283464" fontAlgn="auto">
              <a:spcAft>
                <a:spcPts val="0"/>
              </a:spcAft>
              <a:buFont typeface="Wingdings 2"/>
              <a:buNone/>
              <a:defRPr/>
            </a:pPr>
            <a:r>
              <a:rPr lang="en-GB" dirty="0" smtClean="0"/>
              <a:t>Example</a:t>
            </a:r>
          </a:p>
          <a:p>
            <a:pPr marL="365760" indent="-283464" fontAlgn="auto">
              <a:spcAft>
                <a:spcPts val="0"/>
              </a:spcAft>
              <a:buFont typeface="Wingdings 2"/>
              <a:buNone/>
              <a:defRPr/>
            </a:pPr>
            <a:endParaRPr lang="ru-RU" i="1" dirty="0" smtClean="0"/>
          </a:p>
          <a:p>
            <a:pPr marL="365760" indent="-283464" fontAlgn="auto">
              <a:spcAft>
                <a:spcPts val="0"/>
              </a:spcAft>
              <a:buFont typeface="Wingdings 2"/>
              <a:buNone/>
              <a:defRPr/>
            </a:pPr>
            <a:r>
              <a:rPr lang="en-GB" i="1" dirty="0" smtClean="0"/>
              <a:t>Students hear</a:t>
            </a:r>
          </a:p>
          <a:p>
            <a:pPr marL="365760" indent="-283464" fontAlgn="auto">
              <a:spcAft>
                <a:spcPts val="0"/>
              </a:spcAft>
              <a:buFont typeface="Wingdings 2"/>
              <a:buNone/>
              <a:defRPr/>
            </a:pPr>
            <a:r>
              <a:rPr lang="ru-RU" i="1" dirty="0" smtClean="0">
                <a:latin typeface="+mj-lt"/>
              </a:rPr>
              <a:t>     </a:t>
            </a:r>
            <a:r>
              <a:rPr lang="en-US" i="1" dirty="0" smtClean="0">
                <a:latin typeface="+mj-lt"/>
              </a:rPr>
              <a:t>My hometown is a nice place to visit because it is</a:t>
            </a:r>
            <a:r>
              <a:rPr lang="ru-RU" i="1" dirty="0" smtClean="0">
                <a:latin typeface="+mj-lt"/>
              </a:rPr>
              <a:t> </a:t>
            </a:r>
            <a:r>
              <a:rPr lang="en-US" i="1" dirty="0" smtClean="0">
                <a:latin typeface="+mj-lt"/>
              </a:rPr>
              <a:t>close to a beach, and there are lots of interesting walks you can do in the surrounding countryside</a:t>
            </a:r>
            <a:r>
              <a:rPr lang="en-US" dirty="0" smtClean="0"/>
              <a:t>.</a:t>
            </a:r>
          </a:p>
          <a:p>
            <a:pPr marL="365760" indent="-283464" fontAlgn="auto">
              <a:spcAft>
                <a:spcPts val="0"/>
              </a:spcAft>
              <a:buFont typeface="Wingdings 2"/>
              <a:buChar char=""/>
              <a:defRPr/>
            </a:pPr>
            <a:endParaRPr lang="en-GB" i="1" dirty="0" smtClean="0"/>
          </a:p>
          <a:p>
            <a:pPr marL="365760" indent="-283464" fontAlgn="auto">
              <a:spcAft>
                <a:spcPts val="0"/>
              </a:spcAft>
              <a:buFont typeface="Wingdings 2"/>
              <a:buNone/>
              <a:defRPr/>
            </a:pPr>
            <a:r>
              <a:rPr lang="en-GB" i="1" dirty="0" smtClean="0"/>
              <a:t>Students’ task</a:t>
            </a:r>
          </a:p>
          <a:p>
            <a:pPr marL="365760" indent="-283464" fontAlgn="auto">
              <a:spcAft>
                <a:spcPts val="0"/>
              </a:spcAft>
              <a:buFont typeface="Wingdings 2"/>
              <a:buNone/>
              <a:defRPr/>
            </a:pPr>
            <a:r>
              <a:rPr lang="en-US" dirty="0" smtClean="0"/>
              <a:t>Which of these words do you hear? Number them in the</a:t>
            </a:r>
          </a:p>
          <a:p>
            <a:pPr marL="365760" indent="-283464" fontAlgn="auto">
              <a:spcAft>
                <a:spcPts val="0"/>
              </a:spcAft>
              <a:buFont typeface="Wingdings 2"/>
              <a:buNone/>
              <a:defRPr/>
            </a:pPr>
            <a:r>
              <a:rPr lang="en-GB" dirty="0" smtClean="0"/>
              <a:t>order you hear them.</a:t>
            </a:r>
            <a:endParaRPr lang="ru-RU" dirty="0" smtClean="0"/>
          </a:p>
          <a:p>
            <a:pPr marL="365760" indent="-283464" fontAlgn="auto">
              <a:spcAft>
                <a:spcPts val="0"/>
              </a:spcAft>
              <a:buFont typeface="Wingdings 2"/>
              <a:buNone/>
              <a:defRPr/>
            </a:pPr>
            <a:endParaRPr lang="en-GB" dirty="0" smtClean="0"/>
          </a:p>
          <a:p>
            <a:pPr marL="365760" indent="-283464" fontAlgn="auto">
              <a:spcAft>
                <a:spcPts val="0"/>
              </a:spcAft>
              <a:buFont typeface="Wingdings 2"/>
              <a:buNone/>
              <a:defRPr/>
            </a:pPr>
            <a:r>
              <a:rPr lang="en-GB" dirty="0" smtClean="0"/>
              <a:t>beach </a:t>
            </a:r>
            <a:r>
              <a:rPr lang="ru-RU" dirty="0" smtClean="0"/>
              <a:t>                 </a:t>
            </a:r>
            <a:r>
              <a:rPr lang="en-GB" dirty="0" smtClean="0"/>
              <a:t>shops </a:t>
            </a:r>
            <a:r>
              <a:rPr lang="ru-RU" dirty="0" smtClean="0"/>
              <a:t>                   </a:t>
            </a:r>
            <a:r>
              <a:rPr lang="en-GB" dirty="0" smtClean="0"/>
              <a:t>walks </a:t>
            </a:r>
            <a:r>
              <a:rPr lang="ru-RU" dirty="0" smtClean="0"/>
              <a:t>                </a:t>
            </a:r>
            <a:r>
              <a:rPr lang="en-GB" dirty="0" smtClean="0"/>
              <a:t>hometown</a:t>
            </a:r>
          </a:p>
          <a:p>
            <a:pPr marL="365760" indent="-283464" fontAlgn="auto">
              <a:spcAft>
                <a:spcPts val="0"/>
              </a:spcAft>
              <a:buFont typeface="Wingdings 2"/>
              <a:buNone/>
              <a:defRPr/>
            </a:pPr>
            <a:r>
              <a:rPr lang="en-GB" dirty="0" smtClean="0"/>
              <a:t>countryside</a:t>
            </a:r>
            <a:r>
              <a:rPr lang="ru-RU" dirty="0" smtClean="0"/>
              <a:t>                </a:t>
            </a:r>
            <a:r>
              <a:rPr lang="en-GB" dirty="0" smtClean="0"/>
              <a:t> schools </a:t>
            </a:r>
            <a:r>
              <a:rPr lang="ru-RU" dirty="0" smtClean="0"/>
              <a:t>               </a:t>
            </a:r>
            <a:r>
              <a:rPr lang="en-GB" dirty="0" smtClean="0"/>
              <a:t>nice</a:t>
            </a: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TOP-DOWN I</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62500" lnSpcReduction="20000"/>
          </a:bodyPr>
          <a:lstStyle/>
          <a:p>
            <a:pPr marL="365760" indent="-283464" fontAlgn="auto">
              <a:spcAft>
                <a:spcPts val="0"/>
              </a:spcAft>
              <a:buFont typeface="Wingdings 2"/>
              <a:buNone/>
              <a:defRPr/>
            </a:pPr>
            <a:r>
              <a:rPr lang="en-US" dirty="0" smtClean="0"/>
              <a:t>I say the following to a colleague at </a:t>
            </a:r>
            <a:r>
              <a:rPr lang="en-GB" dirty="0" smtClean="0"/>
              <a:t>my office one morning:</a:t>
            </a:r>
          </a:p>
          <a:p>
            <a:pPr marL="365760" indent="-283464" fontAlgn="auto">
              <a:spcAft>
                <a:spcPts val="0"/>
              </a:spcAft>
              <a:buFont typeface="Wingdings 2"/>
              <a:buNone/>
              <a:defRPr/>
            </a:pPr>
            <a:r>
              <a:rPr lang="en-US" dirty="0" smtClean="0"/>
              <a:t>“I am </a:t>
            </a:r>
            <a:r>
              <a:rPr lang="en-US" dirty="0" smtClean="0">
                <a:solidFill>
                  <a:srgbClr val="0070C0"/>
                </a:solidFill>
              </a:rPr>
              <a:t>going to the dentist </a:t>
            </a:r>
            <a:r>
              <a:rPr lang="en-US" dirty="0" smtClean="0"/>
              <a:t>this afternoon.”</a:t>
            </a:r>
          </a:p>
          <a:p>
            <a:pPr marL="365760" indent="-283464" fontAlgn="auto">
              <a:spcAft>
                <a:spcPts val="0"/>
              </a:spcAft>
              <a:buFont typeface="Wingdings 2"/>
              <a:buNone/>
              <a:defRPr/>
            </a:pPr>
            <a:endParaRPr lang="en-US" dirty="0" smtClean="0"/>
          </a:p>
          <a:p>
            <a:pPr marL="365760" indent="-283464" fontAlgn="auto">
              <a:spcAft>
                <a:spcPts val="0"/>
              </a:spcAft>
              <a:buFont typeface="Wingdings 2"/>
              <a:buNone/>
              <a:defRPr/>
            </a:pPr>
            <a:r>
              <a:rPr lang="en-US" dirty="0" smtClean="0"/>
              <a:t>A setting (e.g., the dentist’s office)</a:t>
            </a:r>
          </a:p>
          <a:p>
            <a:pPr marL="365760" indent="-283464" fontAlgn="auto">
              <a:spcAft>
                <a:spcPts val="0"/>
              </a:spcAft>
              <a:buFont typeface="Wingdings 2"/>
              <a:buNone/>
              <a:defRPr/>
            </a:pPr>
            <a:r>
              <a:rPr lang="en-US" dirty="0" smtClean="0"/>
              <a:t>Participants (e.g., the dentist, the patient, the dentist’s assistant)</a:t>
            </a:r>
          </a:p>
          <a:p>
            <a:pPr marL="365760" indent="-283464" fontAlgn="auto">
              <a:spcAft>
                <a:spcPts val="0"/>
              </a:spcAft>
              <a:buFont typeface="Wingdings 2"/>
              <a:buNone/>
              <a:defRPr/>
            </a:pPr>
            <a:r>
              <a:rPr lang="en-US" dirty="0" smtClean="0"/>
              <a:t>Goals (e.g., to have a checkup or to replace a filling)</a:t>
            </a:r>
          </a:p>
          <a:p>
            <a:pPr marL="365760" indent="-283464" fontAlgn="auto">
              <a:spcAft>
                <a:spcPts val="0"/>
              </a:spcAft>
              <a:buFont typeface="Wingdings 2"/>
              <a:buNone/>
              <a:defRPr/>
            </a:pPr>
            <a:r>
              <a:rPr lang="en-US" dirty="0" smtClean="0"/>
              <a:t>Procedures (e.g., injections, drilling, rinsing)</a:t>
            </a:r>
          </a:p>
          <a:p>
            <a:pPr marL="365760" indent="-283464" fontAlgn="auto">
              <a:spcAft>
                <a:spcPts val="0"/>
              </a:spcAft>
              <a:buFont typeface="Wingdings 2"/>
              <a:buNone/>
              <a:defRPr/>
            </a:pPr>
            <a:r>
              <a:rPr lang="en-US" dirty="0" smtClean="0"/>
              <a:t>Outcomes (e.g., fixing the problem, pain, discomfort)</a:t>
            </a:r>
          </a:p>
          <a:p>
            <a:pPr marL="365760" indent="-283464" fontAlgn="auto">
              <a:spcAft>
                <a:spcPts val="0"/>
              </a:spcAft>
              <a:buFont typeface="Wingdings 2"/>
              <a:buNone/>
              <a:defRPr/>
            </a:pPr>
            <a:endParaRPr lang="en-US" dirty="0" smtClean="0"/>
          </a:p>
          <a:p>
            <a:pPr marL="84138" indent="-1588" fontAlgn="auto">
              <a:spcAft>
                <a:spcPts val="0"/>
              </a:spcAft>
              <a:buFont typeface="Wingdings 2"/>
              <a:buNone/>
              <a:defRPr/>
            </a:pPr>
            <a:r>
              <a:rPr lang="en-US" dirty="0" smtClean="0"/>
              <a:t>When I return to my office, the following exchange takes place with my </a:t>
            </a:r>
            <a:r>
              <a:rPr lang="en-GB" dirty="0" smtClean="0"/>
              <a:t>colleague:</a:t>
            </a:r>
          </a:p>
          <a:p>
            <a:pPr marL="365760" indent="-283464" fontAlgn="auto">
              <a:spcAft>
                <a:spcPts val="0"/>
              </a:spcAft>
              <a:buFont typeface="Wingdings 2"/>
              <a:buNone/>
              <a:defRPr/>
            </a:pPr>
            <a:r>
              <a:rPr lang="en-US" dirty="0" smtClean="0"/>
              <a:t> “So how was it?”</a:t>
            </a:r>
          </a:p>
          <a:p>
            <a:pPr marL="365760" indent="-283464" fontAlgn="auto">
              <a:spcAft>
                <a:spcPts val="0"/>
              </a:spcAft>
              <a:buFont typeface="Wingdings 2"/>
              <a:buNone/>
              <a:defRPr/>
            </a:pPr>
            <a:r>
              <a:rPr lang="en-US" dirty="0" smtClean="0"/>
              <a:t> “Fine. I didn’t feel a thing.”</a:t>
            </a: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1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1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280275" cy="725487"/>
          </a:xfrm>
        </p:spPr>
        <p:txBody>
          <a:bodyPr>
            <a:normAutofit fontScale="90000"/>
          </a:bodyPr>
          <a:lstStyle/>
          <a:p>
            <a:pPr algn="ctr" fontAlgn="auto">
              <a:spcAft>
                <a:spcPts val="0"/>
              </a:spcAft>
              <a:defRPr/>
            </a:pPr>
            <a:r>
              <a:rPr lang="en-US" dirty="0" smtClean="0">
                <a:solidFill>
                  <a:schemeClr val="tx2">
                    <a:satMod val="130000"/>
                  </a:schemeClr>
                </a:solidFill>
              </a:rPr>
              <a:t>TOP-DOWN II</a:t>
            </a:r>
            <a:endParaRPr lang="ru-RU" dirty="0">
              <a:solidFill>
                <a:schemeClr val="tx2">
                  <a:satMod val="130000"/>
                </a:schemeClr>
              </a:solidFill>
            </a:endParaRPr>
          </a:p>
        </p:txBody>
      </p:sp>
      <p:sp>
        <p:nvSpPr>
          <p:cNvPr id="3" name="Содержимое 2"/>
          <p:cNvSpPr>
            <a:spLocks noGrp="1"/>
          </p:cNvSpPr>
          <p:nvPr>
            <p:ph idx="1"/>
          </p:nvPr>
        </p:nvSpPr>
        <p:spPr>
          <a:xfrm>
            <a:off x="1214438" y="1000125"/>
            <a:ext cx="7783512" cy="5715000"/>
          </a:xfrm>
        </p:spPr>
        <p:txBody>
          <a:bodyPr>
            <a:normAutofit fontScale="62500" lnSpcReduction="20000"/>
          </a:bodyPr>
          <a:lstStyle/>
          <a:p>
            <a:pPr marL="84138" indent="-1588" fontAlgn="auto">
              <a:spcAft>
                <a:spcPts val="0"/>
              </a:spcAft>
              <a:buFont typeface="Wingdings 2"/>
              <a:buNone/>
              <a:defRPr/>
            </a:pPr>
            <a:r>
              <a:rPr lang="en-US" sz="2800" dirty="0" smtClean="0"/>
              <a:t>Read the passage below. Then write a title for it.</a:t>
            </a:r>
          </a:p>
          <a:p>
            <a:pPr marL="84138" indent="-1588" fontAlgn="auto">
              <a:spcAft>
                <a:spcPts val="0"/>
              </a:spcAft>
              <a:buFont typeface="Wingdings 2"/>
              <a:buNone/>
              <a:defRPr/>
            </a:pPr>
            <a:endParaRPr lang="ru-RU" sz="2800" dirty="0" smtClean="0"/>
          </a:p>
          <a:p>
            <a:pPr marL="365760" indent="-283464" fontAlgn="auto">
              <a:spcAft>
                <a:spcPts val="0"/>
              </a:spcAft>
              <a:buFont typeface="Wingdings 2"/>
              <a:buNone/>
              <a:defRPr/>
            </a:pPr>
            <a:r>
              <a:rPr lang="en-US" sz="2800" i="1" dirty="0" smtClean="0"/>
              <a:t>Sally first tried setting loose a team of gophers. The plan</a:t>
            </a:r>
          </a:p>
          <a:p>
            <a:pPr marL="365760" indent="-283464" fontAlgn="auto">
              <a:spcAft>
                <a:spcPts val="0"/>
              </a:spcAft>
              <a:buFont typeface="Wingdings 2"/>
              <a:buNone/>
              <a:defRPr/>
            </a:pPr>
            <a:r>
              <a:rPr lang="en-US" sz="2800" i="1" dirty="0" smtClean="0"/>
              <a:t>backfired when a dog chased them away. </a:t>
            </a:r>
          </a:p>
          <a:p>
            <a:pPr marL="88900" indent="-6350" fontAlgn="auto">
              <a:spcAft>
                <a:spcPts val="0"/>
              </a:spcAft>
              <a:buFont typeface="Wingdings 2"/>
              <a:buNone/>
              <a:defRPr/>
            </a:pPr>
            <a:r>
              <a:rPr lang="en-US" sz="2800" i="1" dirty="0" smtClean="0"/>
              <a:t>She then entertained a group of teenagers and was delighted when they brought their motorcycles. </a:t>
            </a:r>
          </a:p>
          <a:p>
            <a:pPr marL="88900" indent="-6350" fontAlgn="auto">
              <a:spcAft>
                <a:spcPts val="0"/>
              </a:spcAft>
              <a:buFont typeface="Wingdings 2"/>
              <a:buNone/>
              <a:defRPr/>
            </a:pPr>
            <a:r>
              <a:rPr lang="en-US" sz="2800" i="1" dirty="0" smtClean="0"/>
              <a:t>Unfortunately, she failed to find a Peeping Tom listed in the Yellow Pages. Furthermore, her stereo system</a:t>
            </a:r>
          </a:p>
          <a:p>
            <a:pPr marL="365760" indent="-283464" fontAlgn="auto">
              <a:spcAft>
                <a:spcPts val="0"/>
              </a:spcAft>
              <a:buFont typeface="Wingdings 2"/>
              <a:buNone/>
              <a:defRPr/>
            </a:pPr>
            <a:r>
              <a:rPr lang="en-US" sz="2800" i="1" dirty="0" smtClean="0"/>
              <a:t>was not loud enough. </a:t>
            </a:r>
          </a:p>
          <a:p>
            <a:pPr marL="88900" indent="-6350" fontAlgn="auto">
              <a:spcAft>
                <a:spcPts val="0"/>
              </a:spcAft>
              <a:buFont typeface="Wingdings 2"/>
              <a:buNone/>
              <a:defRPr/>
            </a:pPr>
            <a:r>
              <a:rPr lang="en-US" sz="2800" i="1" dirty="0" smtClean="0"/>
              <a:t>The crabgrass might have worked, but she didn’t have a fan that was sufficiently powerful.</a:t>
            </a:r>
          </a:p>
          <a:p>
            <a:pPr marL="365760" indent="-283464" fontAlgn="auto">
              <a:spcAft>
                <a:spcPts val="0"/>
              </a:spcAft>
              <a:buFont typeface="Wingdings 2"/>
              <a:buNone/>
              <a:defRPr/>
            </a:pPr>
            <a:r>
              <a:rPr lang="en-US" sz="2800" i="1" dirty="0" smtClean="0"/>
              <a:t>The obscene phone calls gave her hope until the number was</a:t>
            </a:r>
          </a:p>
          <a:p>
            <a:pPr marL="365760" indent="-283464" fontAlgn="auto">
              <a:spcAft>
                <a:spcPts val="0"/>
              </a:spcAft>
              <a:buFont typeface="Wingdings 2"/>
              <a:buNone/>
              <a:defRPr/>
            </a:pPr>
            <a:r>
              <a:rPr lang="en-US" sz="2800" i="1" dirty="0" smtClean="0"/>
              <a:t>changed. </a:t>
            </a:r>
          </a:p>
          <a:p>
            <a:pPr marL="365760" indent="-283464" fontAlgn="auto">
              <a:spcAft>
                <a:spcPts val="0"/>
              </a:spcAft>
              <a:buFont typeface="Wingdings 2"/>
              <a:buNone/>
              <a:defRPr/>
            </a:pPr>
            <a:r>
              <a:rPr lang="en-US" sz="2800" i="1" dirty="0" smtClean="0"/>
              <a:t>She thought about calling a door-to-door salesman</a:t>
            </a:r>
          </a:p>
          <a:p>
            <a:pPr marL="365760" indent="-283464" fontAlgn="auto">
              <a:spcAft>
                <a:spcPts val="0"/>
              </a:spcAft>
              <a:buFont typeface="Wingdings 2"/>
              <a:buNone/>
              <a:defRPr/>
            </a:pPr>
            <a:r>
              <a:rPr lang="en-US" sz="2800" i="1" dirty="0" smtClean="0"/>
              <a:t>but decided to hang up a clothesline instead. </a:t>
            </a:r>
          </a:p>
          <a:p>
            <a:pPr marL="365760" indent="-283464" fontAlgn="auto">
              <a:spcAft>
                <a:spcPts val="0"/>
              </a:spcAft>
              <a:buFont typeface="Wingdings 2"/>
              <a:buNone/>
              <a:defRPr/>
            </a:pPr>
            <a:r>
              <a:rPr lang="en-US" sz="2800" i="1" dirty="0" smtClean="0"/>
              <a:t>It was the</a:t>
            </a:r>
          </a:p>
          <a:p>
            <a:pPr marL="365760" indent="-283464" fontAlgn="auto">
              <a:spcAft>
                <a:spcPts val="0"/>
              </a:spcAft>
              <a:buFont typeface="Wingdings 2"/>
              <a:buNone/>
              <a:defRPr/>
            </a:pPr>
            <a:r>
              <a:rPr lang="en-US" sz="2800" i="1" dirty="0" smtClean="0"/>
              <a:t>installation of blinking neon lights across the street that did</a:t>
            </a:r>
          </a:p>
          <a:p>
            <a:pPr marL="365760" indent="-283464" fontAlgn="auto">
              <a:spcAft>
                <a:spcPts val="0"/>
              </a:spcAft>
              <a:buFont typeface="Wingdings 2"/>
              <a:buNone/>
              <a:defRPr/>
            </a:pPr>
            <a:r>
              <a:rPr lang="en-US" sz="2800" i="1" dirty="0" smtClean="0"/>
              <a:t>the trick. She eventually framed the ad from the classified</a:t>
            </a:r>
          </a:p>
          <a:p>
            <a:pPr marL="365760" indent="-283464" fontAlgn="auto">
              <a:spcAft>
                <a:spcPts val="0"/>
              </a:spcAft>
              <a:buFont typeface="Wingdings 2"/>
              <a:buNone/>
              <a:defRPr/>
            </a:pPr>
            <a:r>
              <a:rPr lang="en-GB" sz="2800" i="1" dirty="0" smtClean="0"/>
              <a:t>section.</a:t>
            </a:r>
          </a:p>
          <a:p>
            <a:pPr marL="365760" indent="-283464" algn="r" fontAlgn="auto">
              <a:spcAft>
                <a:spcPts val="0"/>
              </a:spcAft>
              <a:buFont typeface="Wingdings 2"/>
              <a:buNone/>
              <a:defRPr/>
            </a:pPr>
            <a:r>
              <a:rPr lang="en-GB" sz="2800" dirty="0" smtClean="0"/>
              <a:t>(</a:t>
            </a:r>
            <a:r>
              <a:rPr lang="en-US" sz="2800" dirty="0" smtClean="0"/>
              <a:t>Stein and </a:t>
            </a:r>
            <a:r>
              <a:rPr lang="en-US" sz="2800" dirty="0" err="1" smtClean="0"/>
              <a:t>Albridge</a:t>
            </a:r>
            <a:r>
              <a:rPr lang="en-US" sz="2800" dirty="0" smtClean="0"/>
              <a:t>, 1978, cited in Richards, 1990, p. 52</a:t>
            </a:r>
            <a:r>
              <a:rPr lang="en-GB" sz="2800" dirty="0" smtClean="0"/>
              <a:t>)</a:t>
            </a:r>
            <a:endParaRPr lang="ru-RU" sz="28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TOP-DOWN II</a:t>
            </a:r>
            <a:endParaRPr lang="ru-RU" dirty="0">
              <a:solidFill>
                <a:schemeClr val="tx2">
                  <a:satMod val="130000"/>
                </a:schemeClr>
              </a:solidFill>
            </a:endParaRPr>
          </a:p>
        </p:txBody>
      </p:sp>
      <p:sp>
        <p:nvSpPr>
          <p:cNvPr id="3" name="Содержимое 2"/>
          <p:cNvSpPr>
            <a:spLocks noGrp="1"/>
          </p:cNvSpPr>
          <p:nvPr>
            <p:ph idx="1"/>
          </p:nvPr>
        </p:nvSpPr>
        <p:spPr/>
        <p:txBody>
          <a:bodyPr/>
          <a:lstStyle/>
          <a:p>
            <a:pPr>
              <a:buFont typeface="Wingdings 2" pitchFamily="18" charset="2"/>
              <a:buNone/>
            </a:pPr>
            <a:r>
              <a:rPr lang="en-US" smtClean="0"/>
              <a:t>The title is:</a:t>
            </a:r>
            <a:endParaRPr lang="ru-RU" smtClean="0"/>
          </a:p>
          <a:p>
            <a:pPr>
              <a:buFont typeface="Wingdings 2" pitchFamily="18" charset="2"/>
              <a:buNone/>
            </a:pPr>
            <a:r>
              <a:rPr lang="en-US" smtClean="0"/>
              <a:t>“Getting rid of a troublesome neighbor.”</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ru-RU"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TOP-DOWN III</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92500"/>
          </a:bodyPr>
          <a:lstStyle/>
          <a:p>
            <a:pPr marL="365760" indent="-283464" fontAlgn="auto">
              <a:spcAft>
                <a:spcPts val="0"/>
              </a:spcAft>
              <a:buFont typeface="Wingdings 2"/>
              <a:buChar char=""/>
              <a:defRPr/>
            </a:pPr>
            <a:r>
              <a:rPr lang="en-US" sz="4400" dirty="0" smtClean="0"/>
              <a:t>Use key words</a:t>
            </a:r>
          </a:p>
          <a:p>
            <a:pPr marL="365760" indent="-283464" fontAlgn="auto">
              <a:spcAft>
                <a:spcPts val="0"/>
              </a:spcAft>
              <a:buFont typeface="Wingdings 2"/>
              <a:buChar char=""/>
              <a:defRPr/>
            </a:pPr>
            <a:r>
              <a:rPr lang="en-US" sz="4400" dirty="0" smtClean="0"/>
              <a:t>Infer the setting for a text</a:t>
            </a:r>
          </a:p>
          <a:p>
            <a:pPr marL="365760" indent="-283464" fontAlgn="auto">
              <a:spcAft>
                <a:spcPts val="0"/>
              </a:spcAft>
              <a:buFont typeface="Wingdings 2"/>
              <a:buChar char=""/>
              <a:defRPr/>
            </a:pPr>
            <a:r>
              <a:rPr lang="en-US" sz="4400" dirty="0" smtClean="0"/>
              <a:t>Infer causes or effects</a:t>
            </a:r>
          </a:p>
          <a:p>
            <a:pPr marL="365760" indent="-283464" fontAlgn="auto">
              <a:spcAft>
                <a:spcPts val="0"/>
              </a:spcAft>
              <a:buFont typeface="Wingdings 2"/>
              <a:buChar char=""/>
              <a:defRPr/>
            </a:pPr>
            <a:r>
              <a:rPr lang="en-US" sz="4400" dirty="0" smtClean="0"/>
              <a:t>Infer unstated details of a situation</a:t>
            </a:r>
          </a:p>
          <a:p>
            <a:pPr marL="365760" indent="-283464" fontAlgn="auto">
              <a:spcAft>
                <a:spcPts val="0"/>
              </a:spcAft>
              <a:buFont typeface="Wingdings 2"/>
              <a:buChar char=""/>
              <a:defRPr/>
            </a:pPr>
            <a:r>
              <a:rPr lang="en-US" sz="4400" dirty="0" smtClean="0"/>
              <a:t> Anticipate questions related to the topic or situation</a:t>
            </a:r>
            <a:endParaRPr lang="ru-RU" dirty="0" smtClean="0"/>
          </a:p>
          <a:p>
            <a:pPr marL="365760" indent="-283464" fontAlgn="auto">
              <a:spcAft>
                <a:spcPts val="0"/>
              </a:spcAft>
              <a:buFont typeface="Wingdings 2"/>
              <a:buChar char=""/>
              <a:defRPr/>
            </a:pPr>
            <a:endParaRPr lang="ru-RU"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TOP-DOWN IV</a:t>
            </a:r>
            <a:endParaRPr lang="ru-RU" dirty="0">
              <a:solidFill>
                <a:schemeClr val="tx2">
                  <a:satMod val="130000"/>
                </a:schemeClr>
              </a:solidFill>
            </a:endParaRPr>
          </a:p>
        </p:txBody>
      </p:sp>
      <p:sp>
        <p:nvSpPr>
          <p:cNvPr id="3" name="Содержимое 2"/>
          <p:cNvSpPr>
            <a:spLocks noGrp="1"/>
          </p:cNvSpPr>
          <p:nvPr>
            <p:ph idx="1"/>
          </p:nvPr>
        </p:nvSpPr>
        <p:spPr>
          <a:xfrm>
            <a:off x="1435100" y="1214438"/>
            <a:ext cx="7499350" cy="5033962"/>
          </a:xfrm>
        </p:spPr>
        <p:txBody>
          <a:bodyPr/>
          <a:lstStyle/>
          <a:p>
            <a:pPr marL="84138" indent="-1588"/>
            <a:r>
              <a:rPr lang="en-US" sz="2400" smtClean="0"/>
              <a:t>Students generate a set of questions they expect to hear about a</a:t>
            </a:r>
            <a:r>
              <a:rPr lang="ru-RU" sz="2400" smtClean="0"/>
              <a:t> </a:t>
            </a:r>
            <a:r>
              <a:rPr lang="en-US" sz="2400" smtClean="0"/>
              <a:t>topic, then listen to see if they are answered.</a:t>
            </a:r>
          </a:p>
          <a:p>
            <a:pPr marL="84138" indent="-1588"/>
            <a:r>
              <a:rPr lang="en-US" sz="2400" smtClean="0"/>
              <a:t>Students generate a list of things they already know about a topic</a:t>
            </a:r>
            <a:r>
              <a:rPr lang="ru-RU" sz="2400" smtClean="0"/>
              <a:t> </a:t>
            </a:r>
            <a:r>
              <a:rPr lang="en-US" sz="2400" smtClean="0"/>
              <a:t>and things they would like to learn more about, </a:t>
            </a:r>
            <a:r>
              <a:rPr lang="ru-RU" sz="2400" smtClean="0"/>
              <a:t> </a:t>
            </a:r>
            <a:r>
              <a:rPr lang="en-US" sz="2400" smtClean="0"/>
              <a:t>then listen and</a:t>
            </a:r>
            <a:r>
              <a:rPr lang="ru-RU" sz="2400" smtClean="0"/>
              <a:t> </a:t>
            </a:r>
            <a:r>
              <a:rPr lang="en-US" sz="2400" smtClean="0"/>
              <a:t>compare</a:t>
            </a:r>
            <a:r>
              <a:rPr lang="ru-RU" sz="2400" smtClean="0"/>
              <a:t>.</a:t>
            </a:r>
          </a:p>
          <a:p>
            <a:pPr marL="84138" indent="-1588"/>
            <a:r>
              <a:rPr lang="en-US" sz="2400" smtClean="0"/>
              <a:t>Students read a list of key points to be covered in a talk, then listen</a:t>
            </a:r>
            <a:r>
              <a:rPr lang="ru-RU" sz="2400" smtClean="0"/>
              <a:t> </a:t>
            </a:r>
            <a:r>
              <a:rPr lang="en-US" sz="2400" smtClean="0"/>
              <a:t>to see which ones are mentioned.</a:t>
            </a:r>
            <a:endParaRPr lang="ru-RU" sz="2400" smtClean="0"/>
          </a:p>
          <a:p>
            <a:pPr marL="84138" indent="-1588"/>
            <a:r>
              <a:rPr lang="en-US" sz="2400" smtClean="0"/>
              <a:t> Students listen to part of a story, complete the story ending, then</a:t>
            </a:r>
            <a:r>
              <a:rPr lang="ru-RU" sz="2400" smtClean="0"/>
              <a:t> </a:t>
            </a:r>
            <a:r>
              <a:rPr lang="en-US" sz="2400" smtClean="0"/>
              <a:t>listen and compare endings.</a:t>
            </a:r>
          </a:p>
          <a:p>
            <a:pPr marL="84138" indent="-1588"/>
            <a:r>
              <a:rPr lang="en-US" sz="2400" smtClean="0"/>
              <a:t> Students read news headlines, guess what happened, then listen to</a:t>
            </a:r>
            <a:r>
              <a:rPr lang="ru-RU" sz="2400" smtClean="0"/>
              <a:t> </a:t>
            </a:r>
            <a:r>
              <a:rPr lang="en-US" sz="2400" smtClean="0"/>
              <a:t>the full news items and compare.</a:t>
            </a:r>
            <a:endParaRPr lang="ru-RU" sz="24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en-US" dirty="0" smtClean="0">
                <a:solidFill>
                  <a:schemeClr val="tx2">
                    <a:satMod val="130000"/>
                  </a:schemeClr>
                </a:solidFill>
              </a:rPr>
              <a:t/>
            </a:r>
            <a:br>
              <a:rPr lang="en-US" dirty="0" smtClean="0">
                <a:solidFill>
                  <a:schemeClr val="tx2">
                    <a:satMod val="130000"/>
                  </a:schemeClr>
                </a:solidFill>
              </a:rPr>
            </a:br>
            <a:r>
              <a:rPr lang="en-US" dirty="0" smtClean="0">
                <a:solidFill>
                  <a:schemeClr val="tx2">
                    <a:satMod val="130000"/>
                  </a:schemeClr>
                </a:solidFill>
              </a:rPr>
              <a:t>BOTTOM-UP + TOP-DOWN</a:t>
            </a:r>
            <a:r>
              <a:rPr lang="ru-RU" dirty="0" smtClean="0">
                <a:solidFill>
                  <a:schemeClr val="tx2">
                    <a:satMod val="130000"/>
                  </a:schemeClr>
                </a:solidFill>
              </a:rPr>
              <a:t/>
            </a:r>
            <a:br>
              <a:rPr lang="ru-RU" dirty="0" smtClean="0">
                <a:solidFill>
                  <a:schemeClr val="tx2">
                    <a:satMod val="130000"/>
                  </a:schemeClr>
                </a:solidFill>
              </a:rPr>
            </a:br>
            <a:endParaRPr lang="ru-RU" dirty="0">
              <a:solidFill>
                <a:schemeClr val="tx2">
                  <a:satMod val="130000"/>
                </a:schemeClr>
              </a:solidFill>
            </a:endParaRPr>
          </a:p>
        </p:txBody>
      </p:sp>
      <p:sp>
        <p:nvSpPr>
          <p:cNvPr id="3" name="Содержимое 2"/>
          <p:cNvSpPr>
            <a:spLocks noGrp="1"/>
          </p:cNvSpPr>
          <p:nvPr>
            <p:ph idx="1"/>
          </p:nvPr>
        </p:nvSpPr>
        <p:spPr/>
        <p:txBody>
          <a:bodyPr/>
          <a:lstStyle/>
          <a:p>
            <a:pPr marL="84138" indent="-1588">
              <a:lnSpc>
                <a:spcPct val="200000"/>
              </a:lnSpc>
              <a:buFont typeface="Wingdings 2" pitchFamily="18" charset="2"/>
              <a:buNone/>
            </a:pPr>
            <a:r>
              <a:rPr lang="en-US" smtClean="0"/>
              <a:t>Pre-listening</a:t>
            </a:r>
          </a:p>
          <a:p>
            <a:pPr marL="84138" indent="-1588">
              <a:lnSpc>
                <a:spcPct val="200000"/>
              </a:lnSpc>
              <a:buFont typeface="Wingdings 2" pitchFamily="18" charset="2"/>
              <a:buNone/>
            </a:pPr>
            <a:r>
              <a:rPr lang="en-US" smtClean="0"/>
              <a:t>While-listening</a:t>
            </a:r>
          </a:p>
          <a:p>
            <a:pPr marL="84138" indent="-1588">
              <a:lnSpc>
                <a:spcPct val="200000"/>
              </a:lnSpc>
              <a:buFont typeface="Wingdings 2" pitchFamily="18" charset="2"/>
              <a:buNone/>
            </a:pPr>
            <a:r>
              <a:rPr lang="en-US" smtClean="0"/>
              <a:t>Post-listening</a:t>
            </a:r>
            <a:endParaRPr lang="ru-RU"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100" y="785813"/>
            <a:ext cx="7499350" cy="5462587"/>
          </a:xfrm>
        </p:spPr>
        <p:txBody>
          <a:bodyPr/>
          <a:lstStyle/>
          <a:p>
            <a:pPr>
              <a:lnSpc>
                <a:spcPct val="160000"/>
              </a:lnSpc>
            </a:pPr>
            <a:r>
              <a:rPr lang="ru-RU" sz="4400" b="1" smtClean="0"/>
              <a:t>Цель обучения ИЯ</a:t>
            </a:r>
          </a:p>
          <a:p>
            <a:pPr>
              <a:lnSpc>
                <a:spcPct val="160000"/>
              </a:lnSpc>
            </a:pPr>
            <a:r>
              <a:rPr lang="ru-RU" sz="4400" b="1" smtClean="0"/>
              <a:t>Речевая деятельность</a:t>
            </a:r>
          </a:p>
          <a:p>
            <a:pPr>
              <a:lnSpc>
                <a:spcPct val="160000"/>
              </a:lnSpc>
            </a:pPr>
            <a:r>
              <a:rPr lang="ru-RU" sz="4400" b="1" smtClean="0"/>
              <a:t>Аудирование</a:t>
            </a:r>
          </a:p>
          <a:p>
            <a:pPr>
              <a:lnSpc>
                <a:spcPct val="160000"/>
              </a:lnSpc>
            </a:pPr>
            <a:r>
              <a:rPr lang="ru-RU" sz="4400" b="1" smtClean="0"/>
              <a:t>Обучение аудированию</a:t>
            </a:r>
            <a:endParaRPr lang="en-US" sz="4400" b="1" smtClean="0"/>
          </a:p>
          <a:p>
            <a:pPr>
              <a:buFont typeface="Wingdings 2" pitchFamily="18" charset="2"/>
              <a:buNone/>
            </a:pPr>
            <a:endParaRPr lang="ru-RU" sz="4400" smtClean="0"/>
          </a:p>
          <a:p>
            <a:endParaRPr lang="ru-RU" smtClean="0"/>
          </a:p>
          <a:p>
            <a:endParaRPr lang="ru-RU" smtClean="0"/>
          </a:p>
          <a:p>
            <a:endParaRPr lang="ru-RU" smtClean="0"/>
          </a:p>
          <a:p>
            <a:endParaRPr lang="ru-RU" smtClean="0"/>
          </a:p>
          <a:p>
            <a:endParaRPr lang="ru-RU" smtClean="0"/>
          </a:p>
          <a:p>
            <a:endParaRPr lang="ru-RU"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solidFill>
                  <a:schemeClr val="tx2">
                    <a:satMod val="130000"/>
                  </a:schemeClr>
                </a:solidFill>
              </a:rPr>
              <a:t/>
            </a:r>
            <a:br>
              <a:rPr lang="ru-RU" dirty="0" smtClean="0">
                <a:solidFill>
                  <a:schemeClr val="tx2">
                    <a:satMod val="130000"/>
                  </a:schemeClr>
                </a:solidFill>
              </a:rPr>
            </a:br>
            <a:r>
              <a:rPr lang="en-US" dirty="0" smtClean="0">
                <a:solidFill>
                  <a:schemeClr val="tx2">
                    <a:satMod val="130000"/>
                  </a:schemeClr>
                </a:solidFill>
              </a:rPr>
              <a:t>Pre-listening</a:t>
            </a:r>
            <a:br>
              <a:rPr lang="en-US" dirty="0" smtClean="0">
                <a:solidFill>
                  <a:schemeClr val="tx2">
                    <a:satMod val="130000"/>
                  </a:schemeClr>
                </a:solidFill>
              </a:rPr>
            </a:br>
            <a:endParaRPr lang="ru-RU" dirty="0">
              <a:solidFill>
                <a:schemeClr val="tx2">
                  <a:satMod val="130000"/>
                </a:schemeClr>
              </a:solidFill>
            </a:endParaRPr>
          </a:p>
        </p:txBody>
      </p:sp>
      <p:sp>
        <p:nvSpPr>
          <p:cNvPr id="3" name="Содержимое 2"/>
          <p:cNvSpPr>
            <a:spLocks noGrp="1"/>
          </p:cNvSpPr>
          <p:nvPr>
            <p:ph idx="1"/>
          </p:nvPr>
        </p:nvSpPr>
        <p:spPr>
          <a:xfrm>
            <a:off x="1435100" y="1143000"/>
            <a:ext cx="7499350" cy="5105400"/>
          </a:xfrm>
        </p:spPr>
        <p:txBody>
          <a:bodyPr>
            <a:normAutofit fontScale="92500" lnSpcReduction="20000"/>
          </a:bodyPr>
          <a:lstStyle/>
          <a:p>
            <a:pPr marL="87313" indent="-4763" fontAlgn="auto">
              <a:spcAft>
                <a:spcPts val="0"/>
              </a:spcAft>
              <a:buFont typeface="Wingdings 2"/>
              <a:buNone/>
              <a:defRPr/>
            </a:pPr>
            <a:r>
              <a:rPr lang="en-US" dirty="0" smtClean="0"/>
              <a:t>Activities which help your learners prepare for what they will hear:</a:t>
            </a:r>
          </a:p>
          <a:p>
            <a:pPr marL="87313" indent="-4763" fontAlgn="auto">
              <a:spcAft>
                <a:spcPts val="0"/>
              </a:spcAft>
              <a:buFontTx/>
              <a:buChar char="-"/>
              <a:defRPr/>
            </a:pPr>
            <a:r>
              <a:rPr lang="en-US" dirty="0" smtClean="0"/>
              <a:t> discussing the topic or style of conversation with the learners</a:t>
            </a:r>
          </a:p>
          <a:p>
            <a:pPr marL="87313" indent="-4763" fontAlgn="auto">
              <a:spcAft>
                <a:spcPts val="0"/>
              </a:spcAft>
              <a:buFontTx/>
              <a:buChar char="-"/>
              <a:defRPr/>
            </a:pPr>
            <a:r>
              <a:rPr lang="en-US" dirty="0" smtClean="0"/>
              <a:t> helping the learners  to develop their vocabulary related to the topic</a:t>
            </a:r>
          </a:p>
          <a:p>
            <a:pPr marL="87313" indent="-4763" fontAlgn="auto">
              <a:spcAft>
                <a:spcPts val="0"/>
              </a:spcAft>
              <a:buFontTx/>
              <a:buChar char="-"/>
              <a:defRPr/>
            </a:pPr>
            <a:r>
              <a:rPr lang="en-US" dirty="0" smtClean="0"/>
              <a:t> giving learners information about the context</a:t>
            </a:r>
          </a:p>
          <a:p>
            <a:pPr marL="87313" indent="-4763" fontAlgn="auto">
              <a:spcAft>
                <a:spcPts val="0"/>
              </a:spcAft>
              <a:buFontTx/>
              <a:buChar char="-"/>
              <a:defRPr/>
            </a:pPr>
            <a:r>
              <a:rPr lang="en-US" dirty="0" smtClean="0"/>
              <a:t> getting the learners to predict what they will hear</a:t>
            </a:r>
          </a:p>
          <a:p>
            <a:pPr marL="87313" indent="-4763" fontAlgn="auto">
              <a:spcAft>
                <a:spcPts val="0"/>
              </a:spcAft>
              <a:buFontTx/>
              <a:buChar char="-"/>
              <a:defRPr/>
            </a:pPr>
            <a:r>
              <a:rPr lang="en-US" dirty="0" smtClean="0"/>
              <a:t> making sure learners understand what they have to do while they are listening</a:t>
            </a:r>
          </a:p>
          <a:p>
            <a:pPr marL="87313" indent="-4763" fontAlgn="auto">
              <a:spcAft>
                <a:spcPts val="0"/>
              </a:spcAft>
              <a:buFontTx/>
              <a:buChar char="-"/>
              <a:defRPr/>
            </a:pPr>
            <a:endParaRPr lang="en-US" dirty="0" smtClean="0"/>
          </a:p>
          <a:p>
            <a:pPr marL="87313" indent="-4763" fontAlgn="auto">
              <a:spcAft>
                <a:spcPts val="0"/>
              </a:spcAft>
              <a:buFontTx/>
              <a:buChar char="-"/>
              <a:defRPr/>
            </a:pPr>
            <a:endParaRPr lang="en-US" dirty="0" smtClean="0"/>
          </a:p>
          <a:p>
            <a:pPr marL="87313" indent="-4763" fontAlgn="auto">
              <a:spcAft>
                <a:spcPts val="0"/>
              </a:spcAft>
              <a:buFont typeface="Wingdings 2"/>
              <a:buNone/>
              <a:defRPr/>
            </a:pP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solidFill>
                  <a:schemeClr val="tx2">
                    <a:satMod val="130000"/>
                  </a:schemeClr>
                </a:solidFill>
              </a:rPr>
              <a:t/>
            </a:r>
            <a:br>
              <a:rPr lang="ru-RU" dirty="0" smtClean="0">
                <a:solidFill>
                  <a:schemeClr val="tx2">
                    <a:satMod val="130000"/>
                  </a:schemeClr>
                </a:solidFill>
              </a:rPr>
            </a:br>
            <a:r>
              <a:rPr lang="en-US" dirty="0" smtClean="0">
                <a:solidFill>
                  <a:schemeClr val="tx2">
                    <a:satMod val="130000"/>
                  </a:schemeClr>
                </a:solidFill>
              </a:rPr>
              <a:t>While-listening</a:t>
            </a:r>
            <a:br>
              <a:rPr lang="en-US" dirty="0" smtClean="0">
                <a:solidFill>
                  <a:schemeClr val="tx2">
                    <a:satMod val="130000"/>
                  </a:schemeClr>
                </a:solidFill>
              </a:rPr>
            </a:br>
            <a:endParaRPr lang="ru-RU" dirty="0">
              <a:solidFill>
                <a:schemeClr val="tx2">
                  <a:satMod val="130000"/>
                </a:schemeClr>
              </a:solidFill>
            </a:endParaRPr>
          </a:p>
        </p:txBody>
      </p:sp>
      <p:sp>
        <p:nvSpPr>
          <p:cNvPr id="36866" name="Содержимое 2"/>
          <p:cNvSpPr>
            <a:spLocks noGrp="1"/>
          </p:cNvSpPr>
          <p:nvPr>
            <p:ph idx="1"/>
          </p:nvPr>
        </p:nvSpPr>
        <p:spPr/>
        <p:txBody>
          <a:bodyPr/>
          <a:lstStyle/>
          <a:p>
            <a:r>
              <a:rPr lang="en-US" smtClean="0"/>
              <a:t>Answering questions (MCQ, T/F)</a:t>
            </a:r>
          </a:p>
          <a:p>
            <a:r>
              <a:rPr lang="en-US" smtClean="0"/>
              <a:t>Completing a form, chart, etc. using information that learners heard</a:t>
            </a:r>
          </a:p>
          <a:p>
            <a:r>
              <a:rPr lang="en-US" smtClean="0"/>
              <a:t>Matching what is being said with pictures</a:t>
            </a:r>
          </a:p>
          <a:p>
            <a:r>
              <a:rPr lang="en-US" smtClean="0"/>
              <a:t>Doing something in response (draw something, move in a certain way, etc.)</a:t>
            </a:r>
            <a:endParaRPr lang="ru-RU"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dirty="0" smtClean="0">
                <a:solidFill>
                  <a:schemeClr val="tx2">
                    <a:satMod val="130000"/>
                  </a:schemeClr>
                </a:solidFill>
              </a:rPr>
              <a:t/>
            </a:r>
            <a:br>
              <a:rPr lang="ru-RU" dirty="0" smtClean="0">
                <a:solidFill>
                  <a:schemeClr val="tx2">
                    <a:satMod val="130000"/>
                  </a:schemeClr>
                </a:solidFill>
              </a:rPr>
            </a:br>
            <a:r>
              <a:rPr lang="en-US" dirty="0" smtClean="0">
                <a:solidFill>
                  <a:schemeClr val="tx2">
                    <a:satMod val="130000"/>
                  </a:schemeClr>
                </a:solidFill>
              </a:rPr>
              <a:t>Post-listening</a:t>
            </a:r>
            <a:r>
              <a:rPr lang="ru-RU" dirty="0" smtClean="0">
                <a:solidFill>
                  <a:schemeClr val="tx2">
                    <a:satMod val="130000"/>
                  </a:schemeClr>
                </a:solidFill>
              </a:rPr>
              <a:t/>
            </a:r>
            <a:br>
              <a:rPr lang="ru-RU" dirty="0" smtClean="0">
                <a:solidFill>
                  <a:schemeClr val="tx2">
                    <a:satMod val="130000"/>
                  </a:schemeClr>
                </a:solidFill>
              </a:rPr>
            </a:br>
            <a:endParaRPr lang="ru-RU" dirty="0">
              <a:solidFill>
                <a:schemeClr val="tx2">
                  <a:satMod val="130000"/>
                </a:schemeClr>
              </a:solidFill>
            </a:endParaRPr>
          </a:p>
        </p:txBody>
      </p:sp>
      <p:sp>
        <p:nvSpPr>
          <p:cNvPr id="3" name="Содержимое 2"/>
          <p:cNvSpPr>
            <a:spLocks noGrp="1"/>
          </p:cNvSpPr>
          <p:nvPr>
            <p:ph idx="1"/>
          </p:nvPr>
        </p:nvSpPr>
        <p:spPr/>
        <p:txBody>
          <a:bodyPr>
            <a:normAutofit lnSpcReduction="10000"/>
          </a:bodyPr>
          <a:lstStyle/>
          <a:p>
            <a:pPr marL="87313" indent="-4763" fontAlgn="auto">
              <a:spcAft>
                <a:spcPts val="0"/>
              </a:spcAft>
              <a:buFont typeface="Wingdings 2"/>
              <a:buNone/>
              <a:defRPr/>
            </a:pPr>
            <a:r>
              <a:rPr lang="en-US" dirty="0" smtClean="0"/>
              <a:t>Activities which  represent a follow up to the listening activity and aim to utilize the knowledge gained from listening for the development of other skills such as speaking or writing:</a:t>
            </a:r>
          </a:p>
          <a:p>
            <a:pPr marL="87313" indent="-4763" fontAlgn="auto">
              <a:spcAft>
                <a:spcPts val="0"/>
              </a:spcAft>
              <a:buFont typeface="Wingdings 2"/>
              <a:buChar char=""/>
              <a:defRPr/>
            </a:pPr>
            <a:r>
              <a:rPr lang="en-US" dirty="0" smtClean="0"/>
              <a:t>speaking about the issues  mentioned in the listening text</a:t>
            </a:r>
          </a:p>
          <a:p>
            <a:pPr marL="87313" indent="-4763" fontAlgn="auto">
              <a:spcAft>
                <a:spcPts val="0"/>
              </a:spcAft>
              <a:buFont typeface="Wingdings 2"/>
              <a:buChar char=""/>
              <a:defRPr/>
            </a:pPr>
            <a:r>
              <a:rPr lang="en-US" dirty="0" smtClean="0"/>
              <a:t>writing about the subject which was heard</a:t>
            </a:r>
          </a:p>
          <a:p>
            <a:pPr marL="87313" indent="-4763" fontAlgn="auto">
              <a:spcAft>
                <a:spcPts val="0"/>
              </a:spcAft>
              <a:buFont typeface="Wingdings 2"/>
              <a:buChar char=""/>
              <a:defRPr/>
            </a:pPr>
            <a:r>
              <a:rPr lang="en-US" dirty="0" smtClean="0"/>
              <a:t>recycling and activating vocabulary</a:t>
            </a:r>
          </a:p>
          <a:p>
            <a:pPr marL="87313" indent="-4763" fontAlgn="auto">
              <a:spcAft>
                <a:spcPts val="0"/>
              </a:spcAft>
              <a:buFont typeface="Wingdings 2"/>
              <a:buNone/>
              <a:defRPr/>
            </a:pPr>
            <a:endParaRPr lang="en-US" sz="2800" dirty="0" smtClean="0"/>
          </a:p>
          <a:p>
            <a:pPr marL="365760" indent="-283464" fontAlgn="auto">
              <a:spcAft>
                <a:spcPts val="0"/>
              </a:spcAft>
              <a:buFont typeface="Wingdings 2"/>
              <a:buChar char=""/>
              <a:defRPr/>
            </a:pPr>
            <a:endParaRPr lang="en-US" sz="2800" dirty="0" smtClean="0"/>
          </a:p>
          <a:p>
            <a:pPr marL="365760" indent="-283464" fontAlgn="auto">
              <a:spcAft>
                <a:spcPts val="0"/>
              </a:spcAft>
              <a:buFont typeface="Wingdings 2"/>
              <a:buChar char=""/>
              <a:defRPr/>
            </a:pPr>
            <a:endParaRPr lang="ru-RU"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939800"/>
          </a:xfrm>
        </p:spPr>
        <p:txBody>
          <a:bodyPr/>
          <a:lstStyle/>
          <a:p>
            <a:pPr fontAlgn="auto">
              <a:spcAft>
                <a:spcPts val="0"/>
              </a:spcAft>
              <a:defRPr/>
            </a:pPr>
            <a:r>
              <a:rPr lang="en-US" dirty="0" smtClean="0">
                <a:solidFill>
                  <a:schemeClr val="tx2">
                    <a:satMod val="130000"/>
                  </a:schemeClr>
                </a:solidFill>
              </a:rPr>
              <a:t>Sample listening activities I</a:t>
            </a:r>
            <a:endParaRPr lang="ru-RU" dirty="0">
              <a:solidFill>
                <a:schemeClr val="tx2">
                  <a:satMod val="130000"/>
                </a:schemeClr>
              </a:solidFill>
            </a:endParaRPr>
          </a:p>
        </p:txBody>
      </p:sp>
      <p:sp>
        <p:nvSpPr>
          <p:cNvPr id="3" name="Содержимое 2"/>
          <p:cNvSpPr>
            <a:spLocks noGrp="1"/>
          </p:cNvSpPr>
          <p:nvPr>
            <p:ph idx="1"/>
          </p:nvPr>
        </p:nvSpPr>
        <p:spPr>
          <a:xfrm>
            <a:off x="1435100" y="1143000"/>
            <a:ext cx="7499350" cy="5105400"/>
          </a:xfrm>
        </p:spPr>
        <p:txBody>
          <a:bodyPr>
            <a:normAutofit fontScale="85000" lnSpcReduction="20000"/>
          </a:bodyPr>
          <a:lstStyle/>
          <a:p>
            <a:pPr marL="365760" indent="-283464" fontAlgn="auto">
              <a:spcAft>
                <a:spcPts val="0"/>
              </a:spcAft>
              <a:buFont typeface="Wingdings 2"/>
              <a:buNone/>
              <a:defRPr/>
            </a:pPr>
            <a:r>
              <a:rPr lang="en-US" sz="2000" b="1" dirty="0" smtClean="0"/>
              <a:t>Pre-listening</a:t>
            </a:r>
            <a:endParaRPr lang="ru-RU" sz="2000" dirty="0" smtClean="0"/>
          </a:p>
          <a:p>
            <a:pPr marL="88900" indent="-6350" fontAlgn="auto">
              <a:spcAft>
                <a:spcPts val="0"/>
              </a:spcAft>
              <a:buFont typeface="Wingdings 2"/>
              <a:buNone/>
              <a:defRPr/>
            </a:pPr>
            <a:r>
              <a:rPr lang="en-US" sz="2000" dirty="0" smtClean="0"/>
              <a:t> </a:t>
            </a:r>
            <a:r>
              <a:rPr lang="en-US" sz="2000" i="1" dirty="0" smtClean="0"/>
              <a:t>What can go wrong during the following events: a wedding, a meeting, a conference?</a:t>
            </a:r>
            <a:endParaRPr lang="ru-RU" sz="2000" i="1" dirty="0" smtClean="0"/>
          </a:p>
          <a:p>
            <a:pPr marL="365760" indent="-283464" fontAlgn="auto">
              <a:spcAft>
                <a:spcPts val="0"/>
              </a:spcAft>
              <a:buFont typeface="Wingdings 2"/>
              <a:buNone/>
              <a:defRPr/>
            </a:pPr>
            <a:r>
              <a:rPr lang="en-US" sz="2000" dirty="0" smtClean="0"/>
              <a:t> </a:t>
            </a:r>
            <a:endParaRPr lang="ru-RU" sz="2000" dirty="0" smtClean="0"/>
          </a:p>
          <a:p>
            <a:pPr marL="365760" indent="-283464" fontAlgn="auto">
              <a:spcAft>
                <a:spcPts val="0"/>
              </a:spcAft>
              <a:buFont typeface="Wingdings 2"/>
              <a:buNone/>
              <a:defRPr/>
            </a:pPr>
            <a:r>
              <a:rPr lang="en-US" sz="2000" dirty="0" smtClean="0"/>
              <a:t> </a:t>
            </a:r>
            <a:r>
              <a:rPr lang="en-US" sz="2000" b="1" dirty="0" smtClean="0"/>
              <a:t>While-listening</a:t>
            </a:r>
            <a:endParaRPr lang="ru-RU" sz="2000" dirty="0" smtClean="0"/>
          </a:p>
          <a:p>
            <a:pPr marL="365760" indent="-283464" fontAlgn="auto">
              <a:spcAft>
                <a:spcPts val="0"/>
              </a:spcAft>
              <a:buFont typeface="Wingdings 2"/>
              <a:buNone/>
              <a:defRPr/>
            </a:pPr>
            <a:r>
              <a:rPr lang="en-US" sz="2000" i="1" dirty="0" smtClean="0"/>
              <a:t> a. You’re going to listen to three people reporting back on events they attended? Listen once and compare your ideas from the Pre-listening activity. </a:t>
            </a:r>
          </a:p>
          <a:p>
            <a:pPr marL="365760" indent="-283464" fontAlgn="auto">
              <a:spcAft>
                <a:spcPts val="0"/>
              </a:spcAft>
              <a:buFont typeface="Wingdings 2"/>
              <a:buNone/>
              <a:defRPr/>
            </a:pPr>
            <a:endParaRPr lang="en-US" sz="2000" dirty="0" smtClean="0"/>
          </a:p>
          <a:p>
            <a:pPr marL="365760" indent="-283464" fontAlgn="auto">
              <a:spcAft>
                <a:spcPts val="0"/>
              </a:spcAft>
              <a:buFont typeface="Wingdings 2"/>
              <a:buNone/>
              <a:defRPr/>
            </a:pPr>
            <a:r>
              <a:rPr lang="en-US" sz="2000" i="1" dirty="0" smtClean="0"/>
              <a:t>b.  Listen again. Then, answer the questions.</a:t>
            </a:r>
          </a:p>
          <a:p>
            <a:pPr marL="365760" indent="-283464" fontAlgn="auto">
              <a:spcAft>
                <a:spcPts val="0"/>
              </a:spcAft>
              <a:buFont typeface="Wingdings 2"/>
              <a:buNone/>
              <a:defRPr/>
            </a:pPr>
            <a:r>
              <a:rPr lang="en-US" sz="2000" dirty="0" smtClean="0"/>
              <a:t>1. Why was the bride late?</a:t>
            </a:r>
          </a:p>
          <a:p>
            <a:pPr marL="365760" indent="-283464" fontAlgn="auto">
              <a:spcAft>
                <a:spcPts val="0"/>
              </a:spcAft>
              <a:buFont typeface="Wingdings 2"/>
              <a:buNone/>
              <a:defRPr/>
            </a:pPr>
            <a:r>
              <a:rPr lang="en-US" sz="2000" dirty="0" smtClean="0"/>
              <a:t>2. What did the priest get wrong?</a:t>
            </a:r>
          </a:p>
          <a:p>
            <a:pPr marL="365760" indent="-283464" fontAlgn="auto">
              <a:spcAft>
                <a:spcPts val="0"/>
              </a:spcAft>
              <a:buFont typeface="Wingdings 2"/>
              <a:buNone/>
              <a:defRPr/>
            </a:pPr>
            <a:r>
              <a:rPr lang="en-US" sz="2000" dirty="0" smtClean="0"/>
              <a:t>3. What couldn’t the best man find?</a:t>
            </a:r>
          </a:p>
          <a:p>
            <a:pPr marL="365760" indent="-283464" fontAlgn="auto">
              <a:spcAft>
                <a:spcPts val="0"/>
              </a:spcAft>
              <a:buFont typeface="Wingdings 2"/>
              <a:buNone/>
              <a:defRPr/>
            </a:pPr>
            <a:r>
              <a:rPr lang="en-US" sz="2000" dirty="0" smtClean="0"/>
              <a:t>4. In the second extract, how much was the other party demanding?</a:t>
            </a:r>
          </a:p>
          <a:p>
            <a:pPr marL="365760" indent="-283464" fontAlgn="auto">
              <a:spcAft>
                <a:spcPts val="0"/>
              </a:spcAft>
              <a:buFont typeface="Wingdings 2"/>
              <a:buNone/>
              <a:defRPr/>
            </a:pPr>
            <a:r>
              <a:rPr lang="en-US" sz="2000" dirty="0" smtClean="0"/>
              <a:t>5. What helped to settle everyone down again?</a:t>
            </a:r>
          </a:p>
          <a:p>
            <a:pPr marL="365760" indent="-283464" fontAlgn="auto">
              <a:spcAft>
                <a:spcPts val="0"/>
              </a:spcAft>
              <a:buFont typeface="Wingdings 2"/>
              <a:buNone/>
              <a:defRPr/>
            </a:pPr>
            <a:r>
              <a:rPr lang="en-US" sz="2000" dirty="0" smtClean="0"/>
              <a:t>6. In the third extract, how far away was the hotel from the conference centre?</a:t>
            </a:r>
          </a:p>
          <a:p>
            <a:pPr marL="365760" indent="-283464" fontAlgn="auto">
              <a:spcAft>
                <a:spcPts val="0"/>
              </a:spcAft>
              <a:buFont typeface="Wingdings 2"/>
              <a:buNone/>
              <a:defRPr/>
            </a:pPr>
            <a:r>
              <a:rPr lang="en-US" sz="2000" dirty="0" smtClean="0"/>
              <a:t>7. How did he get into the conference centre?</a:t>
            </a:r>
          </a:p>
          <a:p>
            <a:pPr marL="365760" indent="-283464" fontAlgn="auto">
              <a:spcAft>
                <a:spcPts val="0"/>
              </a:spcAft>
              <a:buFont typeface="Wingdings 2"/>
              <a:buNone/>
              <a:defRPr/>
            </a:pPr>
            <a:r>
              <a:rPr lang="en-US" sz="2000" dirty="0" smtClean="0"/>
              <a:t>8. Why couldn’t he do anything for the first day?</a:t>
            </a:r>
          </a:p>
          <a:p>
            <a:pPr marL="365760" indent="-283464" fontAlgn="auto">
              <a:spcAft>
                <a:spcPts val="0"/>
              </a:spcAft>
              <a:buFont typeface="Wingdings 2"/>
              <a:buNone/>
              <a:defRPr/>
            </a:pPr>
            <a:endParaRPr lang="ru-RU" sz="2000" dirty="0" smtClean="0"/>
          </a:p>
          <a:p>
            <a:pPr marL="365760" indent="-283464" fontAlgn="auto">
              <a:spcAft>
                <a:spcPts val="0"/>
              </a:spcAft>
              <a:buFont typeface="Wingdings 2"/>
              <a:buNone/>
              <a:defRPr/>
            </a:pPr>
            <a:endParaRPr lang="ru-RU" sz="2000" dirty="0"/>
          </a:p>
        </p:txBody>
      </p:sp>
      <p:pic>
        <p:nvPicPr>
          <p:cNvPr id="4" name="HE145 23 LISTEN REPORTING BACK.mp3">
            <a:hlinkClick r:id="" action="ppaction://media"/>
          </p:cNvPr>
          <p:cNvPicPr>
            <a:picLocks noRot="1" noChangeAspect="1"/>
          </p:cNvPicPr>
          <p:nvPr>
            <a:audioFile r:link="rId1"/>
          </p:nvPr>
        </p:nvPicPr>
        <p:blipFill>
          <a:blip r:embed="rId3"/>
          <a:srcRect/>
          <a:stretch>
            <a:fillRect/>
          </a:stretch>
        </p:blipFill>
        <p:spPr bwMode="auto">
          <a:xfrm>
            <a:off x="2786063" y="2928938"/>
            <a:ext cx="244475" cy="244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83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50" y="357188"/>
            <a:ext cx="7497763" cy="1143000"/>
          </a:xfrm>
        </p:spPr>
        <p:txBody>
          <a:bodyPr/>
          <a:lstStyle/>
          <a:p>
            <a:pPr fontAlgn="auto">
              <a:spcAft>
                <a:spcPts val="0"/>
              </a:spcAft>
              <a:defRPr/>
            </a:pPr>
            <a:r>
              <a:rPr lang="en-US" dirty="0" smtClean="0">
                <a:solidFill>
                  <a:schemeClr val="tx2">
                    <a:satMod val="130000"/>
                  </a:schemeClr>
                </a:solidFill>
              </a:rPr>
              <a:t>Sample listening activities II</a:t>
            </a:r>
            <a:endParaRPr lang="ru-RU" dirty="0">
              <a:solidFill>
                <a:schemeClr val="tx2">
                  <a:satMod val="130000"/>
                </a:schemeClr>
              </a:solidFill>
            </a:endParaRPr>
          </a:p>
        </p:txBody>
      </p:sp>
      <p:sp>
        <p:nvSpPr>
          <p:cNvPr id="3" name="Содержимое 2"/>
          <p:cNvSpPr>
            <a:spLocks noGrp="1"/>
          </p:cNvSpPr>
          <p:nvPr>
            <p:ph idx="1"/>
          </p:nvPr>
        </p:nvSpPr>
        <p:spPr/>
        <p:txBody>
          <a:bodyPr>
            <a:normAutofit/>
          </a:bodyPr>
          <a:lstStyle/>
          <a:p>
            <a:pPr marL="365760" indent="-283464" fontAlgn="auto">
              <a:spcAft>
                <a:spcPts val="0"/>
              </a:spcAft>
              <a:buFont typeface="Wingdings 2"/>
              <a:buNone/>
              <a:defRPr/>
            </a:pPr>
            <a:r>
              <a:rPr lang="en-US" sz="1700" i="1" dirty="0" smtClean="0"/>
              <a:t>c. Complete the audio script with the correct words.</a:t>
            </a:r>
          </a:p>
          <a:p>
            <a:pPr marL="365760" indent="-283464" fontAlgn="auto">
              <a:spcAft>
                <a:spcPts val="0"/>
              </a:spcAft>
              <a:buFont typeface="Wingdings 2"/>
              <a:buNone/>
              <a:defRPr/>
            </a:pPr>
            <a:r>
              <a:rPr lang="en-US" sz="1800" b="1" dirty="0" smtClean="0"/>
              <a:t> </a:t>
            </a:r>
            <a:endParaRPr lang="ru-RU" sz="1800" dirty="0" smtClean="0"/>
          </a:p>
          <a:p>
            <a:pPr marL="365760" indent="-283464" fontAlgn="auto">
              <a:spcAft>
                <a:spcPts val="0"/>
              </a:spcAft>
              <a:buFont typeface="Wingdings 2"/>
              <a:buNone/>
              <a:defRPr/>
            </a:pPr>
            <a:r>
              <a:rPr lang="en-US" sz="1800" dirty="0" smtClean="0"/>
              <a:t>1.The wedding</a:t>
            </a:r>
            <a:endParaRPr lang="ru-RU" sz="1800" dirty="0" smtClean="0"/>
          </a:p>
          <a:p>
            <a:pPr marL="88900" indent="-6350" fontAlgn="auto">
              <a:spcAft>
                <a:spcPts val="0"/>
              </a:spcAft>
              <a:buFont typeface="Wingdings 2"/>
              <a:buNone/>
              <a:defRPr/>
            </a:pPr>
            <a:r>
              <a:rPr lang="en-US" sz="1800" dirty="0" smtClean="0"/>
              <a:t> My cousin’s wedding? It was great, although there were a few hiccups. For a start the bride was late because her dad (1)______________ as he was driving her to the church. About two minutes before the</a:t>
            </a:r>
            <a:endParaRPr lang="ru-RU" sz="1800" dirty="0" smtClean="0"/>
          </a:p>
          <a:p>
            <a:pPr marL="88900" indent="-6350" fontAlgn="auto">
              <a:spcAft>
                <a:spcPts val="0"/>
              </a:spcAft>
              <a:buFont typeface="Wingdings 2"/>
              <a:buNone/>
              <a:defRPr/>
            </a:pPr>
            <a:r>
              <a:rPr lang="en-US" sz="1800" dirty="0" smtClean="0"/>
              <a:t>ceremony, she still hadn’t turned up so Mike was getting pretty nervous. She eventually arrived with about (2) ______________  ! Then, during the ceremony, the priest got Mike’s name wrong while they were exchanging vows. He said, “Do you, Mike Long, take this woman to be your lawful wedded wife…” but his surname is actually “Smart”. Oh, and then the best man couldn’t find the rings when he was supposed to (3) ______________. It was a bit like something out of </a:t>
            </a:r>
            <a:r>
              <a:rPr lang="en-US" sz="1800" i="1" dirty="0" smtClean="0"/>
              <a:t>Four Weddings and a Funeral</a:t>
            </a:r>
            <a:r>
              <a:rPr lang="en-US" sz="1800" dirty="0" smtClean="0"/>
              <a:t>!</a:t>
            </a:r>
            <a:endParaRPr lang="ru-RU" sz="1800" dirty="0" smtClean="0"/>
          </a:p>
          <a:p>
            <a:pPr marL="365760" indent="-283464" fontAlgn="auto">
              <a:spcAft>
                <a:spcPts val="0"/>
              </a:spcAft>
              <a:buFont typeface="Wingdings 2"/>
              <a:buNone/>
              <a:defRPr/>
            </a:pPr>
            <a:endParaRPr lang="ru-RU" sz="1700" i="1" dirty="0" smtClean="0"/>
          </a:p>
          <a:p>
            <a:pPr marL="365760" indent="-283464" fontAlgn="auto">
              <a:spcAft>
                <a:spcPts val="0"/>
              </a:spcAft>
              <a:buFont typeface="Wingdings 2"/>
              <a:buNone/>
              <a:defRPr/>
            </a:pPr>
            <a:endParaRPr lang="ru-RU" sz="2400"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solidFill>
                  <a:schemeClr val="tx2">
                    <a:satMod val="130000"/>
                  </a:schemeClr>
                </a:solidFill>
              </a:rPr>
              <a:t>Sample listening activities II</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32500" lnSpcReduction="20000"/>
          </a:bodyPr>
          <a:lstStyle/>
          <a:p>
            <a:pPr marL="88900" indent="-6350" fontAlgn="auto">
              <a:spcAft>
                <a:spcPts val="0"/>
              </a:spcAft>
              <a:buFont typeface="Wingdings 2"/>
              <a:buNone/>
              <a:defRPr/>
            </a:pPr>
            <a:r>
              <a:rPr lang="en-US" sz="5500" dirty="0" smtClean="0"/>
              <a:t>2. The meeting</a:t>
            </a:r>
          </a:p>
          <a:p>
            <a:pPr marL="88900" indent="-6350" fontAlgn="auto">
              <a:spcAft>
                <a:spcPts val="0"/>
              </a:spcAft>
              <a:buFont typeface="Wingdings 2"/>
              <a:buNone/>
              <a:defRPr/>
            </a:pPr>
            <a:endParaRPr lang="ru-RU" sz="5500" dirty="0" smtClean="0"/>
          </a:p>
          <a:p>
            <a:pPr marL="88900" indent="-6350" fontAlgn="auto">
              <a:lnSpc>
                <a:spcPct val="120000"/>
              </a:lnSpc>
              <a:spcBef>
                <a:spcPts val="0"/>
              </a:spcBef>
              <a:spcAft>
                <a:spcPts val="0"/>
              </a:spcAft>
              <a:buFont typeface="Wingdings 2"/>
              <a:buNone/>
              <a:defRPr/>
            </a:pPr>
            <a:r>
              <a:rPr lang="en-US" sz="5500" dirty="0" smtClean="0"/>
              <a:t>The meeting? A complete disaster. I mean, it started off all right, but then we got onto the topic of payment. As far as we were concerned, we were all up-to-date on the payments, but the other party was insisting there was still an outstanding bill of      £ 20,000 for some extra work (4) _____________ that wasn’t in the original spec. This was all completely new to us and wasn’t anything that we’d calculated for. To make matters worse, they said that they wouldn’t hand over the final files until they received the payment. Margaret, my boss just hit the roof, and at one stage, both sides were (5) ______________, and Margaret nearly stormed out but I managed to calm her down. In the end, someone suggested (6) ______________   . We met up again after about half-an-hour and both sides seemed to have settled down by then, luckily.</a:t>
            </a:r>
            <a:endParaRPr lang="ru-RU" sz="5500" dirty="0" smtClean="0"/>
          </a:p>
          <a:p>
            <a:pPr marL="88900" indent="-6350" fontAlgn="auto">
              <a:lnSpc>
                <a:spcPct val="120000"/>
              </a:lnSpc>
              <a:spcBef>
                <a:spcPts val="0"/>
              </a:spcBef>
              <a:spcAft>
                <a:spcPts val="0"/>
              </a:spcAft>
              <a:buFont typeface="Wingdings 2"/>
              <a:buNone/>
              <a:defRPr/>
            </a:pPr>
            <a:r>
              <a:rPr lang="en-US" sz="5500" dirty="0" smtClean="0"/>
              <a:t> </a:t>
            </a:r>
            <a:endParaRPr lang="ru-RU" sz="5500" dirty="0" smtClean="0"/>
          </a:p>
          <a:p>
            <a:pPr marL="365760" indent="-283464" fontAlgn="auto">
              <a:spcAft>
                <a:spcPts val="0"/>
              </a:spcAft>
              <a:buFont typeface="Wingdings 2"/>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solidFill>
                  <a:schemeClr val="tx2">
                    <a:satMod val="130000"/>
                  </a:schemeClr>
                </a:solidFill>
              </a:rPr>
              <a:t>Sample listening activities IV</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85000" lnSpcReduction="20000"/>
          </a:bodyPr>
          <a:lstStyle/>
          <a:p>
            <a:pPr marL="596900" indent="-514350" fontAlgn="auto">
              <a:spcAft>
                <a:spcPts val="0"/>
              </a:spcAft>
              <a:buFont typeface="Wingdings 2"/>
              <a:buNone/>
              <a:defRPr/>
            </a:pPr>
            <a:r>
              <a:rPr lang="en-US" sz="2600" dirty="0" smtClean="0"/>
              <a:t>3.  The conference</a:t>
            </a:r>
          </a:p>
          <a:p>
            <a:pPr marL="596900" indent="-514350" fontAlgn="auto">
              <a:spcAft>
                <a:spcPts val="0"/>
              </a:spcAft>
              <a:buFont typeface="Wingdings 2"/>
              <a:buAutoNum type="arabicPeriod" startAt="3"/>
              <a:defRPr/>
            </a:pPr>
            <a:endParaRPr lang="ru-RU" dirty="0" smtClean="0"/>
          </a:p>
          <a:p>
            <a:pPr marL="88900" indent="-6350" fontAlgn="auto">
              <a:spcAft>
                <a:spcPts val="0"/>
              </a:spcAft>
              <a:buFont typeface="Wingdings 2"/>
              <a:buNone/>
              <a:defRPr/>
            </a:pPr>
            <a:r>
              <a:rPr lang="en-US" sz="2600" dirty="0" smtClean="0"/>
              <a:t>The conference?  Not too bad. I mean, I met a lot of </a:t>
            </a:r>
            <a:r>
              <a:rPr lang="en-US" sz="2300" dirty="0" smtClean="0"/>
              <a:t>people, made some good contacts and even managed to secure a few deals. The only thing was that I was booked into a hotel that was about 10km away (7) ______________ , so I had to drive in every day. There was a train, but it was really slow and there were only three a day, so it was easier                        (8) ______________ , although </a:t>
            </a:r>
            <a:r>
              <a:rPr lang="en-US" sz="2600" dirty="0" smtClean="0"/>
              <a:t>parking in the city centre was a nightmare… and really expensive. Then, for the first day I couldn’t really do anything because they hadn’t delivered            (9) ______________ . They’d said they’d have it there for us when we arrived, but they sent it (10) ______________ and it took another 48 hours to sort that out. Anyway, it turned up eventually and everything was fine after that.</a:t>
            </a:r>
            <a:endParaRPr lang="ru-RU" sz="2600" dirty="0" smtClean="0"/>
          </a:p>
          <a:p>
            <a:pPr marL="88900" indent="-6350" fontAlgn="auto">
              <a:spcAft>
                <a:spcPts val="0"/>
              </a:spcAft>
              <a:buFont typeface="Wingdings 2"/>
              <a:buNone/>
              <a:defRPr/>
            </a:pPr>
            <a:r>
              <a:rPr lang="en-US" sz="2600" dirty="0" smtClean="0"/>
              <a:t> </a:t>
            </a:r>
            <a:endParaRPr lang="ru-RU" sz="2600" dirty="0" smtClean="0"/>
          </a:p>
          <a:p>
            <a:pPr marL="365760" indent="-283464" fontAlgn="auto">
              <a:spcAft>
                <a:spcPts val="0"/>
              </a:spcAft>
              <a:buFont typeface="Wingdings 2"/>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solidFill>
                  <a:schemeClr val="tx2">
                    <a:satMod val="130000"/>
                  </a:schemeClr>
                </a:solidFill>
              </a:rPr>
              <a:t>Sample listening activities V</a:t>
            </a:r>
            <a:endParaRPr lang="ru-RU" dirty="0">
              <a:solidFill>
                <a:schemeClr val="tx2">
                  <a:satMod val="130000"/>
                </a:schemeClr>
              </a:solidFill>
            </a:endParaRPr>
          </a:p>
        </p:txBody>
      </p:sp>
      <p:sp>
        <p:nvSpPr>
          <p:cNvPr id="3" name="Содержимое 2"/>
          <p:cNvSpPr>
            <a:spLocks noGrp="1"/>
          </p:cNvSpPr>
          <p:nvPr>
            <p:ph idx="1"/>
          </p:nvPr>
        </p:nvSpPr>
        <p:spPr/>
        <p:txBody>
          <a:bodyPr>
            <a:normAutofit/>
          </a:bodyPr>
          <a:lstStyle/>
          <a:p>
            <a:pPr marL="88900" indent="-6350" fontAlgn="auto">
              <a:spcAft>
                <a:spcPts val="0"/>
              </a:spcAft>
              <a:buFont typeface="Wingdings 2"/>
              <a:buNone/>
              <a:defRPr/>
            </a:pPr>
            <a:r>
              <a:rPr lang="en-US" sz="1800" i="1" dirty="0" smtClean="0"/>
              <a:t>d.  Look at the extract from the audio script  “they said that they wouldn’t hand over the final files until they received the payment”. </a:t>
            </a:r>
            <a:endParaRPr lang="ru-RU" sz="1800" i="1" dirty="0" smtClean="0"/>
          </a:p>
          <a:p>
            <a:pPr marL="88900" indent="-6350" fontAlgn="auto">
              <a:spcAft>
                <a:spcPts val="0"/>
              </a:spcAft>
              <a:buFont typeface="Wingdings 2"/>
              <a:buNone/>
              <a:defRPr/>
            </a:pPr>
            <a:r>
              <a:rPr lang="en-US" sz="1800" i="1" dirty="0" smtClean="0"/>
              <a:t>What would the direct speech version of this reported speech sentence be?</a:t>
            </a:r>
            <a:endParaRPr lang="ru-RU" sz="1800" i="1" dirty="0" smtClean="0"/>
          </a:p>
          <a:p>
            <a:pPr marL="88900" indent="-6350" fontAlgn="auto">
              <a:spcAft>
                <a:spcPts val="0"/>
              </a:spcAft>
              <a:buFont typeface="Wingdings 2"/>
              <a:buNone/>
              <a:defRPr/>
            </a:pPr>
            <a:r>
              <a:rPr lang="en-US" sz="1800" dirty="0" smtClean="0"/>
              <a:t> </a:t>
            </a:r>
            <a:endParaRPr lang="ru-RU" sz="1800" dirty="0" smtClean="0"/>
          </a:p>
          <a:p>
            <a:pPr marL="88900" indent="-6350" fontAlgn="auto">
              <a:spcAft>
                <a:spcPts val="0"/>
              </a:spcAft>
              <a:buFont typeface="Wingdings 2"/>
              <a:buNone/>
              <a:defRPr/>
            </a:pPr>
            <a:r>
              <a:rPr lang="en-US" sz="1800" b="1" dirty="0" smtClean="0"/>
              <a:t>Post-listening </a:t>
            </a:r>
            <a:endParaRPr lang="ru-RU" sz="1800" dirty="0" smtClean="0"/>
          </a:p>
          <a:p>
            <a:pPr marL="88900" indent="-6350" fontAlgn="auto">
              <a:spcAft>
                <a:spcPts val="0"/>
              </a:spcAft>
              <a:buFont typeface="Wingdings 2"/>
              <a:buNone/>
              <a:defRPr/>
            </a:pPr>
            <a:r>
              <a:rPr lang="en-US" sz="1800" dirty="0" smtClean="0"/>
              <a:t>Why do you think unexpected things happen sometimes? </a:t>
            </a:r>
          </a:p>
          <a:p>
            <a:pPr marL="88900" indent="-6350" fontAlgn="auto">
              <a:spcAft>
                <a:spcPts val="0"/>
              </a:spcAft>
              <a:buFont typeface="Wingdings 2"/>
              <a:buNone/>
              <a:defRPr/>
            </a:pPr>
            <a:r>
              <a:rPr lang="en-US" sz="1800" dirty="0" smtClean="0"/>
              <a:t>Discuss in pairs and present your ideas to the group.</a:t>
            </a:r>
            <a:endParaRPr lang="ru-RU" sz="1800" dirty="0" smtClean="0"/>
          </a:p>
          <a:p>
            <a:pPr marL="365760" indent="-283464" fontAlgn="auto">
              <a:spcAft>
                <a:spcPts val="0"/>
              </a:spcAft>
              <a:buFont typeface="Wingdings 2"/>
              <a:buNone/>
              <a:defRPr/>
            </a:pPr>
            <a:endParaRPr lang="en-US" sz="1800" dirty="0" smtClean="0"/>
          </a:p>
          <a:p>
            <a:pPr marL="365760" indent="-283464" fontAlgn="auto">
              <a:spcAft>
                <a:spcPts val="0"/>
              </a:spcAft>
              <a:buFont typeface="Wingdings 2"/>
              <a:buNone/>
              <a:defRPr/>
            </a:pPr>
            <a:endParaRPr lang="ru-RU" sz="18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274638"/>
            <a:ext cx="7499350" cy="725487"/>
          </a:xfrm>
        </p:spPr>
        <p:txBody>
          <a:bodyPr>
            <a:normAutofit fontScale="90000"/>
          </a:bodyPr>
          <a:lstStyle/>
          <a:p>
            <a:pPr algn="ctr" fontAlgn="auto">
              <a:spcAft>
                <a:spcPts val="0"/>
              </a:spcAft>
              <a:defRPr/>
            </a:pPr>
            <a:r>
              <a:rPr lang="en-US" sz="4000" dirty="0" smtClean="0">
                <a:solidFill>
                  <a:schemeClr val="tx2">
                    <a:satMod val="130000"/>
                  </a:schemeClr>
                </a:solidFill>
                <a:effectLst/>
              </a:rPr>
              <a:t/>
            </a:r>
            <a:br>
              <a:rPr lang="en-US" sz="4000" dirty="0" smtClean="0">
                <a:solidFill>
                  <a:schemeClr val="tx2">
                    <a:satMod val="130000"/>
                  </a:schemeClr>
                </a:solidFill>
                <a:effectLst/>
              </a:rPr>
            </a:br>
            <a:r>
              <a:rPr lang="en-US" sz="4000" dirty="0" smtClean="0">
                <a:solidFill>
                  <a:schemeClr val="tx2">
                    <a:satMod val="130000"/>
                  </a:schemeClr>
                </a:solidFill>
                <a:effectLst/>
              </a:rPr>
              <a:t/>
            </a:r>
            <a:br>
              <a:rPr lang="en-US" sz="4000" dirty="0" smtClean="0">
                <a:solidFill>
                  <a:schemeClr val="tx2">
                    <a:satMod val="130000"/>
                  </a:schemeClr>
                </a:solidFill>
                <a:effectLst/>
              </a:rPr>
            </a:br>
            <a:r>
              <a:rPr lang="en-US" sz="4000" dirty="0" smtClean="0">
                <a:solidFill>
                  <a:schemeClr val="tx2">
                    <a:satMod val="130000"/>
                  </a:schemeClr>
                </a:solidFill>
                <a:effectLst/>
              </a:rPr>
              <a:t>Keys</a:t>
            </a:r>
            <a:r>
              <a:rPr lang="ru-RU" sz="4000" dirty="0" smtClean="0">
                <a:solidFill>
                  <a:schemeClr val="tx2">
                    <a:satMod val="130000"/>
                  </a:schemeClr>
                </a:solidFill>
                <a:effectLst/>
              </a:rPr>
              <a:t/>
            </a:r>
            <a:br>
              <a:rPr lang="ru-RU" sz="4000" dirty="0" smtClean="0">
                <a:solidFill>
                  <a:schemeClr val="tx2">
                    <a:satMod val="130000"/>
                  </a:schemeClr>
                </a:solidFill>
                <a:effectLst/>
              </a:rPr>
            </a:br>
            <a:r>
              <a:rPr lang="ru-RU" sz="4000" dirty="0" smtClean="0">
                <a:solidFill>
                  <a:schemeClr val="tx2">
                    <a:satMod val="130000"/>
                  </a:schemeClr>
                </a:solidFill>
                <a:effectLst/>
              </a:rPr>
              <a:t/>
            </a:r>
            <a:br>
              <a:rPr lang="ru-RU" sz="4000" dirty="0" smtClean="0">
                <a:solidFill>
                  <a:schemeClr val="tx2">
                    <a:satMod val="130000"/>
                  </a:schemeClr>
                </a:solidFill>
                <a:effectLst/>
              </a:rPr>
            </a:br>
            <a:endParaRPr lang="ru-RU" dirty="0">
              <a:solidFill>
                <a:schemeClr val="tx2">
                  <a:satMod val="130000"/>
                </a:schemeClr>
              </a:solidFill>
              <a:effectLst/>
            </a:endParaRPr>
          </a:p>
        </p:txBody>
      </p:sp>
      <p:sp>
        <p:nvSpPr>
          <p:cNvPr id="3" name="Содержимое 2"/>
          <p:cNvSpPr>
            <a:spLocks noGrp="1"/>
          </p:cNvSpPr>
          <p:nvPr>
            <p:ph idx="1"/>
          </p:nvPr>
        </p:nvSpPr>
        <p:spPr>
          <a:xfrm>
            <a:off x="1435100" y="1000125"/>
            <a:ext cx="7499350" cy="5248275"/>
          </a:xfrm>
        </p:spPr>
        <p:txBody>
          <a:bodyPr>
            <a:normAutofit fontScale="25000" lnSpcReduction="20000"/>
          </a:bodyPr>
          <a:lstStyle/>
          <a:p>
            <a:pPr marL="88900" indent="-6350" fontAlgn="auto">
              <a:spcAft>
                <a:spcPts val="0"/>
              </a:spcAft>
              <a:buFont typeface="Wingdings 2"/>
              <a:buNone/>
              <a:defRPr/>
            </a:pPr>
            <a:r>
              <a:rPr lang="en-US" sz="5600" dirty="0" smtClean="0"/>
              <a:t>b. </a:t>
            </a:r>
            <a:endParaRPr lang="ru-RU" sz="5600" dirty="0" smtClean="0"/>
          </a:p>
          <a:p>
            <a:pPr marL="88900" indent="-6350" fontAlgn="auto">
              <a:lnSpc>
                <a:spcPct val="120000"/>
              </a:lnSpc>
              <a:spcBef>
                <a:spcPts val="0"/>
              </a:spcBef>
              <a:spcAft>
                <a:spcPts val="0"/>
              </a:spcAft>
              <a:buFont typeface="Wingdings 2"/>
              <a:buNone/>
              <a:defRPr/>
            </a:pPr>
            <a:r>
              <a:rPr lang="en-US" sz="5600" dirty="0" smtClean="0"/>
              <a:t>1. because her dad got lost; </a:t>
            </a:r>
            <a:endParaRPr lang="ru-RU" sz="5600" dirty="0" smtClean="0"/>
          </a:p>
          <a:p>
            <a:pPr marL="88900" indent="-6350" fontAlgn="auto">
              <a:lnSpc>
                <a:spcPct val="120000"/>
              </a:lnSpc>
              <a:spcBef>
                <a:spcPts val="0"/>
              </a:spcBef>
              <a:spcAft>
                <a:spcPts val="0"/>
              </a:spcAft>
              <a:buFont typeface="Wingdings 2"/>
              <a:buNone/>
              <a:defRPr/>
            </a:pPr>
            <a:r>
              <a:rPr lang="en-US" sz="5600" dirty="0" smtClean="0"/>
              <a:t>2. Mike’s surname;</a:t>
            </a:r>
            <a:endParaRPr lang="ru-RU" sz="5600" dirty="0" smtClean="0"/>
          </a:p>
          <a:p>
            <a:pPr marL="88900" indent="-6350" fontAlgn="auto">
              <a:lnSpc>
                <a:spcPct val="120000"/>
              </a:lnSpc>
              <a:spcBef>
                <a:spcPts val="0"/>
              </a:spcBef>
              <a:spcAft>
                <a:spcPts val="0"/>
              </a:spcAft>
              <a:buFont typeface="Wingdings 2"/>
              <a:buNone/>
              <a:defRPr/>
            </a:pPr>
            <a:r>
              <a:rPr lang="en-US" sz="5600" dirty="0" smtClean="0"/>
              <a:t>3. the rings; </a:t>
            </a:r>
            <a:endParaRPr lang="ru-RU" sz="5600" dirty="0" smtClean="0"/>
          </a:p>
          <a:p>
            <a:pPr marL="88900" indent="-6350" fontAlgn="auto">
              <a:lnSpc>
                <a:spcPct val="120000"/>
              </a:lnSpc>
              <a:spcBef>
                <a:spcPts val="0"/>
              </a:spcBef>
              <a:spcAft>
                <a:spcPts val="0"/>
              </a:spcAft>
              <a:buFont typeface="Wingdings 2"/>
              <a:buNone/>
              <a:defRPr/>
            </a:pPr>
            <a:r>
              <a:rPr lang="en-US" sz="5600" dirty="0" smtClean="0"/>
              <a:t>4. </a:t>
            </a:r>
            <a:r>
              <a:rPr lang="ru-RU" sz="5600" dirty="0" smtClean="0"/>
              <a:t>£</a:t>
            </a:r>
            <a:r>
              <a:rPr lang="en-US" sz="5600" dirty="0" smtClean="0"/>
              <a:t>20,000; </a:t>
            </a:r>
            <a:endParaRPr lang="ru-RU" sz="5600" dirty="0" smtClean="0"/>
          </a:p>
          <a:p>
            <a:pPr marL="88900" indent="-6350" fontAlgn="auto">
              <a:lnSpc>
                <a:spcPct val="120000"/>
              </a:lnSpc>
              <a:spcBef>
                <a:spcPts val="0"/>
              </a:spcBef>
              <a:spcAft>
                <a:spcPts val="0"/>
              </a:spcAft>
              <a:buFont typeface="Wingdings 2"/>
              <a:buNone/>
              <a:defRPr/>
            </a:pPr>
            <a:r>
              <a:rPr lang="en-US" sz="5600" dirty="0" smtClean="0"/>
              <a:t>5. having a break; </a:t>
            </a:r>
            <a:endParaRPr lang="ru-RU" sz="5600" dirty="0" smtClean="0"/>
          </a:p>
          <a:p>
            <a:pPr marL="88900" indent="-6350" fontAlgn="auto">
              <a:lnSpc>
                <a:spcPct val="120000"/>
              </a:lnSpc>
              <a:spcBef>
                <a:spcPts val="0"/>
              </a:spcBef>
              <a:spcAft>
                <a:spcPts val="0"/>
              </a:spcAft>
              <a:buFont typeface="Wingdings 2"/>
              <a:buNone/>
              <a:defRPr/>
            </a:pPr>
            <a:r>
              <a:rPr lang="en-US" sz="5600" dirty="0" smtClean="0"/>
              <a:t>6. about 10 kilometers; </a:t>
            </a:r>
            <a:endParaRPr lang="ru-RU" sz="5600" dirty="0" smtClean="0"/>
          </a:p>
          <a:p>
            <a:pPr marL="88900" indent="-6350" fontAlgn="auto">
              <a:lnSpc>
                <a:spcPct val="120000"/>
              </a:lnSpc>
              <a:spcBef>
                <a:spcPts val="0"/>
              </a:spcBef>
              <a:spcAft>
                <a:spcPts val="0"/>
              </a:spcAft>
              <a:buFont typeface="Wingdings 2"/>
              <a:buNone/>
              <a:defRPr/>
            </a:pPr>
            <a:r>
              <a:rPr lang="en-US" sz="5600" dirty="0" smtClean="0"/>
              <a:t>7. by car; </a:t>
            </a:r>
            <a:endParaRPr lang="ru-RU" sz="5600" dirty="0" smtClean="0"/>
          </a:p>
          <a:p>
            <a:pPr marL="88900" indent="-6350" fontAlgn="auto">
              <a:lnSpc>
                <a:spcPct val="120000"/>
              </a:lnSpc>
              <a:spcBef>
                <a:spcPts val="0"/>
              </a:spcBef>
              <a:spcAft>
                <a:spcPts val="0"/>
              </a:spcAft>
              <a:buFont typeface="Wingdings 2"/>
              <a:buNone/>
              <a:defRPr/>
            </a:pPr>
            <a:r>
              <a:rPr lang="en-US" sz="5600" dirty="0" smtClean="0"/>
              <a:t>8. because the material for the stand hadn’t arrived yet</a:t>
            </a:r>
            <a:endParaRPr lang="ru-RU" sz="5600" dirty="0" smtClean="0"/>
          </a:p>
          <a:p>
            <a:pPr marL="88900" indent="-6350" fontAlgn="auto">
              <a:lnSpc>
                <a:spcPct val="120000"/>
              </a:lnSpc>
              <a:spcBef>
                <a:spcPts val="0"/>
              </a:spcBef>
              <a:spcAft>
                <a:spcPts val="0"/>
              </a:spcAft>
              <a:buFont typeface="Wingdings 2"/>
              <a:buNone/>
              <a:defRPr/>
            </a:pPr>
            <a:r>
              <a:rPr lang="en-US" sz="5600" dirty="0" smtClean="0"/>
              <a:t> </a:t>
            </a:r>
            <a:endParaRPr lang="ru-RU" sz="5600" dirty="0" smtClean="0"/>
          </a:p>
          <a:p>
            <a:pPr marL="88900" indent="-6350" fontAlgn="auto">
              <a:lnSpc>
                <a:spcPct val="120000"/>
              </a:lnSpc>
              <a:spcBef>
                <a:spcPts val="0"/>
              </a:spcBef>
              <a:spcAft>
                <a:spcPts val="0"/>
              </a:spcAft>
              <a:buFont typeface="Wingdings 2"/>
              <a:buNone/>
              <a:defRPr/>
            </a:pPr>
            <a:r>
              <a:rPr lang="en-US" sz="5600" dirty="0" smtClean="0"/>
              <a:t>c. </a:t>
            </a:r>
            <a:endParaRPr lang="ru-RU" sz="5600" dirty="0" smtClean="0"/>
          </a:p>
          <a:p>
            <a:pPr marL="88900" indent="-6350" fontAlgn="auto">
              <a:lnSpc>
                <a:spcPct val="120000"/>
              </a:lnSpc>
              <a:spcBef>
                <a:spcPts val="0"/>
              </a:spcBef>
              <a:spcAft>
                <a:spcPts val="0"/>
              </a:spcAft>
              <a:buFont typeface="Wingdings 2"/>
              <a:buNone/>
              <a:defRPr/>
            </a:pPr>
            <a:r>
              <a:rPr lang="en-US" sz="5600" dirty="0" smtClean="0"/>
              <a:t>1. got a bit lost</a:t>
            </a:r>
            <a:endParaRPr lang="ru-RU" sz="5600" dirty="0" smtClean="0"/>
          </a:p>
          <a:p>
            <a:pPr marL="88900" indent="-6350" fontAlgn="auto">
              <a:lnSpc>
                <a:spcPct val="120000"/>
              </a:lnSpc>
              <a:spcBef>
                <a:spcPts val="0"/>
              </a:spcBef>
              <a:spcAft>
                <a:spcPts val="0"/>
              </a:spcAft>
              <a:buFont typeface="Wingdings 2"/>
              <a:buNone/>
              <a:defRPr/>
            </a:pPr>
            <a:r>
              <a:rPr lang="en-US" sz="5600" dirty="0" smtClean="0"/>
              <a:t>2. 30 seconds to spare</a:t>
            </a:r>
            <a:endParaRPr lang="ru-RU" sz="5600" dirty="0" smtClean="0"/>
          </a:p>
          <a:p>
            <a:pPr marL="88900" indent="-6350" fontAlgn="auto">
              <a:lnSpc>
                <a:spcPct val="120000"/>
              </a:lnSpc>
              <a:spcBef>
                <a:spcPts val="0"/>
              </a:spcBef>
              <a:spcAft>
                <a:spcPts val="0"/>
              </a:spcAft>
              <a:buFont typeface="Wingdings 2"/>
              <a:buNone/>
              <a:defRPr/>
            </a:pPr>
            <a:r>
              <a:rPr lang="en-US" sz="5600" dirty="0" smtClean="0"/>
              <a:t>3. hand them over</a:t>
            </a:r>
            <a:endParaRPr lang="ru-RU" sz="5600" dirty="0" smtClean="0"/>
          </a:p>
          <a:p>
            <a:pPr marL="88900" indent="-6350" fontAlgn="auto">
              <a:lnSpc>
                <a:spcPct val="120000"/>
              </a:lnSpc>
              <a:spcBef>
                <a:spcPts val="0"/>
              </a:spcBef>
              <a:spcAft>
                <a:spcPts val="0"/>
              </a:spcAft>
              <a:buFont typeface="Wingdings 2"/>
              <a:buNone/>
              <a:defRPr/>
            </a:pPr>
            <a:r>
              <a:rPr lang="en-US" sz="5600" dirty="0" smtClean="0"/>
              <a:t>4. they’d had to do on it</a:t>
            </a:r>
            <a:endParaRPr lang="ru-RU" sz="5600" dirty="0" smtClean="0"/>
          </a:p>
          <a:p>
            <a:pPr marL="88900" indent="-6350" fontAlgn="auto">
              <a:lnSpc>
                <a:spcPct val="120000"/>
              </a:lnSpc>
              <a:spcBef>
                <a:spcPts val="0"/>
              </a:spcBef>
              <a:spcAft>
                <a:spcPts val="0"/>
              </a:spcAft>
              <a:buFont typeface="Wingdings 2"/>
              <a:buNone/>
              <a:defRPr/>
            </a:pPr>
            <a:r>
              <a:rPr lang="en-US" sz="5600" dirty="0" smtClean="0"/>
              <a:t>5. screaming at one another</a:t>
            </a:r>
            <a:endParaRPr lang="ru-RU" sz="5600" dirty="0" smtClean="0"/>
          </a:p>
          <a:p>
            <a:pPr marL="88900" indent="-6350" fontAlgn="auto">
              <a:lnSpc>
                <a:spcPct val="120000"/>
              </a:lnSpc>
              <a:spcBef>
                <a:spcPts val="0"/>
              </a:spcBef>
              <a:spcAft>
                <a:spcPts val="0"/>
              </a:spcAft>
              <a:buFont typeface="Wingdings 2"/>
              <a:buNone/>
              <a:defRPr/>
            </a:pPr>
            <a:r>
              <a:rPr lang="en-US" sz="5600" dirty="0" smtClean="0"/>
              <a:t>6. taking a break</a:t>
            </a:r>
            <a:endParaRPr lang="ru-RU" sz="5600" dirty="0" smtClean="0"/>
          </a:p>
          <a:p>
            <a:pPr marL="88900" indent="-6350" fontAlgn="auto">
              <a:lnSpc>
                <a:spcPct val="120000"/>
              </a:lnSpc>
              <a:spcBef>
                <a:spcPts val="0"/>
              </a:spcBef>
              <a:spcAft>
                <a:spcPts val="0"/>
              </a:spcAft>
              <a:buFont typeface="Wingdings 2"/>
              <a:buNone/>
              <a:defRPr/>
            </a:pPr>
            <a:r>
              <a:rPr lang="en-US" sz="5600" dirty="0" smtClean="0"/>
              <a:t>7. from the conference centre</a:t>
            </a:r>
            <a:endParaRPr lang="ru-RU" sz="5600" dirty="0" smtClean="0"/>
          </a:p>
          <a:p>
            <a:pPr marL="88900" indent="-6350" fontAlgn="auto">
              <a:lnSpc>
                <a:spcPct val="120000"/>
              </a:lnSpc>
              <a:spcBef>
                <a:spcPts val="0"/>
              </a:spcBef>
              <a:spcAft>
                <a:spcPts val="0"/>
              </a:spcAft>
              <a:buFont typeface="Wingdings 2"/>
              <a:buNone/>
              <a:defRPr/>
            </a:pPr>
            <a:r>
              <a:rPr lang="en-US" sz="5600" dirty="0" smtClean="0"/>
              <a:t>8. to go by car</a:t>
            </a:r>
            <a:endParaRPr lang="ru-RU" sz="5600" dirty="0" smtClean="0"/>
          </a:p>
          <a:p>
            <a:pPr marL="88900" indent="-6350" fontAlgn="auto">
              <a:lnSpc>
                <a:spcPct val="120000"/>
              </a:lnSpc>
              <a:spcBef>
                <a:spcPts val="0"/>
              </a:spcBef>
              <a:spcAft>
                <a:spcPts val="0"/>
              </a:spcAft>
              <a:buFont typeface="Wingdings 2"/>
              <a:buNone/>
              <a:defRPr/>
            </a:pPr>
            <a:r>
              <a:rPr lang="en-US" sz="5600" dirty="0" smtClean="0"/>
              <a:t>9. the material for our stand</a:t>
            </a:r>
            <a:endParaRPr lang="ru-RU" sz="5600" dirty="0" smtClean="0"/>
          </a:p>
          <a:p>
            <a:pPr marL="88900" indent="-6350" fontAlgn="auto">
              <a:lnSpc>
                <a:spcPct val="120000"/>
              </a:lnSpc>
              <a:spcBef>
                <a:spcPts val="0"/>
              </a:spcBef>
              <a:spcAft>
                <a:spcPts val="0"/>
              </a:spcAft>
              <a:buFont typeface="Wingdings 2"/>
              <a:buNone/>
              <a:defRPr/>
            </a:pPr>
            <a:r>
              <a:rPr lang="en-US" sz="5600" dirty="0" smtClean="0"/>
              <a:t>10. to the wrong place </a:t>
            </a:r>
            <a:endParaRPr lang="ru-RU" sz="5600" dirty="0" smtClean="0"/>
          </a:p>
          <a:p>
            <a:pPr marL="88900" indent="-6350" fontAlgn="auto">
              <a:lnSpc>
                <a:spcPct val="120000"/>
              </a:lnSpc>
              <a:spcBef>
                <a:spcPts val="0"/>
              </a:spcBef>
              <a:spcAft>
                <a:spcPts val="0"/>
              </a:spcAft>
              <a:buFont typeface="Wingdings 2"/>
              <a:buNone/>
              <a:defRPr/>
            </a:pPr>
            <a:r>
              <a:rPr lang="en-US" sz="5600" dirty="0" smtClean="0"/>
              <a:t> </a:t>
            </a:r>
            <a:endParaRPr lang="ru-RU" sz="5600" dirty="0" smtClean="0"/>
          </a:p>
          <a:p>
            <a:pPr marL="88900" indent="-6350" fontAlgn="auto">
              <a:lnSpc>
                <a:spcPct val="120000"/>
              </a:lnSpc>
              <a:spcBef>
                <a:spcPts val="0"/>
              </a:spcBef>
              <a:spcAft>
                <a:spcPts val="0"/>
              </a:spcAft>
              <a:buFont typeface="Wingdings 2"/>
              <a:buNone/>
              <a:defRPr/>
            </a:pPr>
            <a:r>
              <a:rPr lang="en-US" sz="5600" dirty="0" smtClean="0"/>
              <a:t>d. </a:t>
            </a:r>
            <a:endParaRPr lang="ru-RU" sz="5600" dirty="0" smtClean="0"/>
          </a:p>
          <a:p>
            <a:pPr marL="88900" indent="-6350" fontAlgn="auto">
              <a:lnSpc>
                <a:spcPct val="120000"/>
              </a:lnSpc>
              <a:spcBef>
                <a:spcPts val="0"/>
              </a:spcBef>
              <a:spcAft>
                <a:spcPts val="0"/>
              </a:spcAft>
              <a:buFont typeface="Wingdings 2"/>
              <a:buNone/>
              <a:defRPr/>
            </a:pPr>
            <a:r>
              <a:rPr lang="en-US" sz="5600" dirty="0" smtClean="0"/>
              <a:t>“We won’t hand over the final files until we receive payment.”</a:t>
            </a:r>
            <a:endParaRPr lang="ru-RU" sz="5600" dirty="0" smtClean="0"/>
          </a:p>
          <a:p>
            <a:pPr marL="365760" indent="-283464" fontAlgn="auto">
              <a:lnSpc>
                <a:spcPct val="120000"/>
              </a:lnSpc>
              <a:spcBef>
                <a:spcPts val="0"/>
              </a:spcBef>
              <a:spcAft>
                <a:spcPts val="0"/>
              </a:spcAft>
              <a:buFont typeface="Wingdings 2"/>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solidFill>
                  <a:schemeClr val="tx2">
                    <a:satMod val="130000"/>
                  </a:schemeClr>
                </a:solidFill>
                <a:latin typeface="Cambria" pitchFamily="18" charset="0"/>
              </a:rPr>
              <a:t>Ресурсы</a:t>
            </a:r>
            <a:endParaRPr lang="ru-RU" dirty="0">
              <a:solidFill>
                <a:schemeClr val="tx2">
                  <a:satMod val="130000"/>
                </a:schemeClr>
              </a:solidFill>
              <a:latin typeface="Cambria" pitchFamily="18" charset="0"/>
            </a:endParaRPr>
          </a:p>
        </p:txBody>
      </p:sp>
      <p:sp>
        <p:nvSpPr>
          <p:cNvPr id="3" name="Содержимое 2"/>
          <p:cNvSpPr>
            <a:spLocks noGrp="1"/>
          </p:cNvSpPr>
          <p:nvPr>
            <p:ph idx="1"/>
          </p:nvPr>
        </p:nvSpPr>
        <p:spPr/>
        <p:txBody>
          <a:bodyPr>
            <a:normAutofit fontScale="85000" lnSpcReduction="10000"/>
          </a:bodyPr>
          <a:lstStyle/>
          <a:p>
            <a:pPr marL="365760" indent="-283464" fontAlgn="auto">
              <a:spcAft>
                <a:spcPts val="0"/>
              </a:spcAft>
              <a:buFont typeface="Wingdings 2"/>
              <a:buChar char=""/>
              <a:defRPr/>
            </a:pPr>
            <a:r>
              <a:rPr lang="ru-RU" sz="3000" dirty="0" smtClean="0">
                <a:latin typeface="Cambria" pitchFamily="18" charset="0"/>
              </a:rPr>
              <a:t>Государственный образовательный стандарт системы непрерывного образования Республики Узбекистан</a:t>
            </a:r>
            <a:r>
              <a:rPr lang="en-US" sz="3000" dirty="0" smtClean="0">
                <a:latin typeface="Cambria" pitchFamily="18" charset="0"/>
              </a:rPr>
              <a:t>. 2013</a:t>
            </a:r>
            <a:endParaRPr lang="ru-RU" sz="3000" dirty="0" smtClean="0">
              <a:latin typeface="Cambria" pitchFamily="18" charset="0"/>
            </a:endParaRPr>
          </a:p>
          <a:p>
            <a:pPr marL="365760" indent="-283464" fontAlgn="auto">
              <a:spcAft>
                <a:spcPts val="0"/>
              </a:spcAft>
              <a:buFont typeface="Wingdings 2"/>
              <a:buChar char=""/>
              <a:defRPr/>
            </a:pPr>
            <a:r>
              <a:rPr lang="ru-RU" sz="3000" dirty="0" smtClean="0">
                <a:latin typeface="Cambria" pitchFamily="18" charset="0"/>
              </a:rPr>
              <a:t>Гончар И.А. Модель обучения аудированию иноязычного текста //</a:t>
            </a:r>
            <a:r>
              <a:rPr lang="en-US" sz="3000" dirty="0" smtClean="0">
                <a:latin typeface="Cambria" pitchFamily="18" charset="0"/>
              </a:rPr>
              <a:t> </a:t>
            </a:r>
            <a:r>
              <a:rPr lang="ru-RU" sz="3000" dirty="0" smtClean="0">
                <a:latin typeface="Cambria" pitchFamily="18" charset="0"/>
              </a:rPr>
              <a:t>МИРС. 2010. — № 1. — С. 86–92.</a:t>
            </a:r>
          </a:p>
          <a:p>
            <a:pPr marL="365760" indent="-283464" fontAlgn="auto">
              <a:spcAft>
                <a:spcPts val="0"/>
              </a:spcAft>
              <a:buFont typeface="Wingdings 2"/>
              <a:buChar char=""/>
              <a:defRPr/>
            </a:pPr>
            <a:r>
              <a:rPr lang="en-US" sz="3000" dirty="0" smtClean="0">
                <a:latin typeface="Cambria" pitchFamily="18" charset="0"/>
              </a:rPr>
              <a:t>Common European Framework of Reference for Languages: Learning, Teaching, Assessment. </a:t>
            </a:r>
          </a:p>
          <a:p>
            <a:pPr marL="365760" indent="-283464" fontAlgn="auto">
              <a:spcAft>
                <a:spcPts val="0"/>
              </a:spcAft>
              <a:buFont typeface="Wingdings 2"/>
              <a:buChar char=""/>
              <a:defRPr/>
            </a:pPr>
            <a:r>
              <a:rPr lang="en-US" sz="3000" dirty="0" smtClean="0">
                <a:latin typeface="Cambria" pitchFamily="18" charset="0"/>
              </a:rPr>
              <a:t>Jack C. Richards. Teaching Listening and Speaking. From Theory to Practice. CUP, 2008</a:t>
            </a:r>
          </a:p>
          <a:p>
            <a:pPr marL="365760" indent="-283464" fontAlgn="auto">
              <a:spcAft>
                <a:spcPts val="0"/>
              </a:spcAft>
              <a:buFont typeface="Wingdings 2"/>
              <a:buChar char=""/>
              <a:defRPr/>
            </a:pPr>
            <a:r>
              <a:rPr lang="en-US" sz="3000" dirty="0" smtClean="0">
                <a:latin typeface="Cambria" pitchFamily="18" charset="0"/>
              </a:rPr>
              <a:t>M. Lewis,  J. Hill. Practical techniques for language teaching. 1992.</a:t>
            </a:r>
          </a:p>
          <a:p>
            <a:pPr marL="365760" indent="-283464" fontAlgn="auto">
              <a:spcAft>
                <a:spcPts val="0"/>
              </a:spcAft>
              <a:buFont typeface="Wingdings 2"/>
              <a:buChar char=""/>
              <a:defRPr/>
            </a:pPr>
            <a:endParaRPr lang="en-US" sz="3000" dirty="0" smtClean="0">
              <a:latin typeface="Cambria" pitchFamily="18" charset="0"/>
            </a:endParaRPr>
          </a:p>
          <a:p>
            <a:pPr marL="365760" indent="-283464" fontAlgn="auto">
              <a:spcAft>
                <a:spcPts val="0"/>
              </a:spcAft>
              <a:buFont typeface="Wingdings 2"/>
              <a:buChar char=""/>
              <a:defRPr/>
            </a:pPr>
            <a:endParaRPr lang="ru-RU" dirty="0">
              <a:latin typeface="Cambr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25" y="571500"/>
            <a:ext cx="7686675" cy="5554663"/>
          </a:xfrm>
        </p:spPr>
        <p:txBody>
          <a:bodyPr>
            <a:normAutofit lnSpcReduction="10000"/>
          </a:bodyPr>
          <a:lstStyle/>
          <a:p>
            <a:pPr marL="365760" indent="-283464" fontAlgn="auto">
              <a:spcAft>
                <a:spcPts val="0"/>
              </a:spcAft>
              <a:buFont typeface="Wingdings 2"/>
              <a:buNone/>
              <a:defRPr/>
            </a:pPr>
            <a:r>
              <a:rPr lang="ru-RU" dirty="0" smtClean="0"/>
              <a:t>     </a:t>
            </a:r>
          </a:p>
          <a:p>
            <a:pPr marL="365760" indent="-283464" fontAlgn="auto">
              <a:spcAft>
                <a:spcPts val="0"/>
              </a:spcAft>
              <a:buFont typeface="Wingdings 2"/>
              <a:buNone/>
              <a:defRPr/>
            </a:pPr>
            <a:r>
              <a:rPr lang="ru-RU" dirty="0"/>
              <a:t> </a:t>
            </a:r>
            <a:r>
              <a:rPr lang="ru-RU" dirty="0" smtClean="0"/>
              <a:t>   </a:t>
            </a:r>
            <a:r>
              <a:rPr lang="ru-RU" sz="3600" b="1" dirty="0" smtClean="0"/>
              <a:t>Целью</a:t>
            </a:r>
            <a:r>
              <a:rPr lang="ru-RU" sz="3600" dirty="0" smtClean="0"/>
              <a:t> </a:t>
            </a:r>
            <a:r>
              <a:rPr lang="ru-RU" sz="3600" dirty="0"/>
              <a:t>обучения ИЯ на всех </a:t>
            </a:r>
            <a:r>
              <a:rPr lang="ru-RU" sz="3600" dirty="0" smtClean="0"/>
              <a:t>ступенях образования Республики Узбекистан</a:t>
            </a:r>
            <a:r>
              <a:rPr lang="ru-RU" sz="3600" dirty="0"/>
              <a:t> является </a:t>
            </a:r>
            <a:r>
              <a:rPr lang="ru-RU" sz="3600" dirty="0" smtClean="0"/>
              <a:t>формирование иноязычной </a:t>
            </a:r>
            <a:r>
              <a:rPr lang="ru-RU" sz="3600" dirty="0"/>
              <a:t>коммуникативной </a:t>
            </a:r>
            <a:r>
              <a:rPr lang="ru-RU" sz="3600" dirty="0" smtClean="0"/>
              <a:t>компетенции для функционирования в поликультурном мире в бытовой, научной и профессиональной сферах.</a:t>
            </a:r>
            <a:endParaRPr lang="ru-RU"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1785938"/>
            <a:ext cx="7467600" cy="2500312"/>
          </a:xfrm>
        </p:spPr>
        <p:txBody>
          <a:bodyPr>
            <a:noAutofit/>
          </a:bodyPr>
          <a:lstStyle/>
          <a:p>
            <a:pPr algn="ctr" fontAlgn="auto">
              <a:spcAft>
                <a:spcPts val="0"/>
              </a:spcAft>
              <a:defRPr/>
            </a:pPr>
            <a:r>
              <a:rPr lang="en-US" sz="8000" b="1" dirty="0" smtClean="0">
                <a:solidFill>
                  <a:schemeClr val="accent5">
                    <a:lumMod val="50000"/>
                  </a:schemeClr>
                </a:solidFill>
              </a:rPr>
              <a:t>THANK YOU for </a:t>
            </a:r>
            <a:br>
              <a:rPr lang="en-US" sz="8000" b="1" dirty="0" smtClean="0">
                <a:solidFill>
                  <a:schemeClr val="accent5">
                    <a:lumMod val="50000"/>
                  </a:schemeClr>
                </a:solidFill>
              </a:rPr>
            </a:br>
            <a:r>
              <a:rPr lang="en-US" sz="8000" b="1" dirty="0" smtClean="0">
                <a:solidFill>
                  <a:schemeClr val="accent5">
                    <a:lumMod val="50000"/>
                  </a:schemeClr>
                </a:solidFill>
              </a:rPr>
              <a:t>LISTENING</a:t>
            </a:r>
            <a:endParaRPr lang="ru-RU" sz="8000" b="1" dirty="0">
              <a:solidFill>
                <a:schemeClr val="accent5">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solidFill>
                  <a:schemeClr val="tx2">
                    <a:satMod val="130000"/>
                  </a:schemeClr>
                </a:solidFill>
              </a:rPr>
              <a:t>Речевая деятельность</a:t>
            </a:r>
            <a:endParaRPr lang="ru-RU" dirty="0">
              <a:solidFill>
                <a:schemeClr val="tx2">
                  <a:satMod val="130000"/>
                </a:schemeClr>
              </a:solidFill>
            </a:endParaRPr>
          </a:p>
        </p:txBody>
      </p:sp>
      <p:graphicFrame>
        <p:nvGraphicFramePr>
          <p:cNvPr id="4" name="Содержимое 3"/>
          <p:cNvGraphicFramePr>
            <a:graphicFrameLocks noGrp="1"/>
          </p:cNvGraphicFramePr>
          <p:nvPr>
            <p:ph idx="1"/>
          </p:nvPr>
        </p:nvGraphicFramePr>
        <p:xfrm>
          <a:off x="1384300" y="1397000"/>
          <a:ext cx="7600950" cy="4902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7" dur="5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solidFill>
                  <a:schemeClr val="tx2">
                    <a:satMod val="130000"/>
                  </a:schemeClr>
                </a:solidFill>
              </a:rPr>
              <a:t>Аудирование</a:t>
            </a:r>
            <a:endParaRPr lang="ru-RU" dirty="0">
              <a:solidFill>
                <a:schemeClr val="tx2">
                  <a:satMod val="130000"/>
                </a:schemeClr>
              </a:solidFill>
            </a:endParaRPr>
          </a:p>
        </p:txBody>
      </p:sp>
      <p:sp>
        <p:nvSpPr>
          <p:cNvPr id="3" name="Содержимое 2"/>
          <p:cNvSpPr>
            <a:spLocks noGrp="1"/>
          </p:cNvSpPr>
          <p:nvPr>
            <p:ph idx="1"/>
          </p:nvPr>
        </p:nvSpPr>
        <p:spPr>
          <a:xfrm>
            <a:off x="1071563" y="1600200"/>
            <a:ext cx="6853237" cy="2614613"/>
          </a:xfrm>
        </p:spPr>
        <p:txBody>
          <a:bodyPr>
            <a:normAutofit fontScale="85000" lnSpcReduction="10000"/>
          </a:bodyPr>
          <a:lstStyle/>
          <a:p>
            <a:pPr marL="365760" indent="-283464" fontAlgn="auto">
              <a:spcAft>
                <a:spcPts val="0"/>
              </a:spcAft>
              <a:buFont typeface="Wingdings 2"/>
              <a:buNone/>
              <a:defRPr/>
            </a:pPr>
            <a:r>
              <a:rPr lang="ru-RU" dirty="0" smtClean="0"/>
              <a:t>    процесс восприятия и понимания речи на слух, где восприятие — анализ и синтез материальных средств языка, а понимание — результат анализа и синтеза смысловых значений этих средств.</a:t>
            </a:r>
          </a:p>
          <a:p>
            <a:pPr marL="365760" indent="-283464" algn="r" fontAlgn="auto">
              <a:spcAft>
                <a:spcPts val="0"/>
              </a:spcAft>
              <a:buFont typeface="Wingdings 2"/>
              <a:buNone/>
              <a:defRPr/>
            </a:pPr>
            <a:r>
              <a:rPr lang="ru-RU" dirty="0" smtClean="0"/>
              <a:t>(Н.Л. Федотова, 2003, стр.78)</a:t>
            </a: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solidFill>
                  <a:schemeClr val="tx2">
                    <a:satMod val="130000"/>
                  </a:schemeClr>
                </a:solidFill>
              </a:rPr>
              <a:t>LISTENING</a:t>
            </a:r>
            <a:endParaRPr lang="ru-RU" dirty="0">
              <a:solidFill>
                <a:schemeClr val="tx2">
                  <a:satMod val="130000"/>
                </a:schemeClr>
              </a:solidFill>
            </a:endParaRPr>
          </a:p>
        </p:txBody>
      </p:sp>
      <p:sp>
        <p:nvSpPr>
          <p:cNvPr id="20482" name="Содержимое 2"/>
          <p:cNvSpPr>
            <a:spLocks noGrp="1"/>
          </p:cNvSpPr>
          <p:nvPr>
            <p:ph idx="1"/>
          </p:nvPr>
        </p:nvSpPr>
        <p:spPr>
          <a:xfrm>
            <a:off x="1435100" y="1143000"/>
            <a:ext cx="7499350" cy="5105400"/>
          </a:xfrm>
        </p:spPr>
        <p:txBody>
          <a:bodyPr/>
          <a:lstStyle/>
          <a:p>
            <a:pPr marL="88900" indent="-6350">
              <a:buFont typeface="Wingdings 2" pitchFamily="18" charset="2"/>
              <a:buNone/>
            </a:pPr>
            <a:r>
              <a:rPr lang="en-US" sz="1600" smtClean="0"/>
              <a:t>“Listening is an active, purposeful processing of making sense of what</a:t>
            </a:r>
          </a:p>
          <a:p>
            <a:pPr marL="88900" indent="-6350">
              <a:buFont typeface="Wingdings 2" pitchFamily="18" charset="2"/>
              <a:buNone/>
            </a:pPr>
            <a:r>
              <a:rPr lang="en-US" sz="1600" smtClean="0"/>
              <a:t>we hear” (Helgesen, 2003, p. 24).</a:t>
            </a:r>
          </a:p>
          <a:p>
            <a:pPr marL="88900" indent="-6350">
              <a:buFont typeface="Wingdings 2" pitchFamily="18" charset="2"/>
              <a:buNone/>
            </a:pPr>
            <a:endParaRPr lang="en-US" sz="1600" smtClean="0"/>
          </a:p>
          <a:p>
            <a:pPr marL="88900" indent="-6350">
              <a:buFont typeface="Wingdings 2" pitchFamily="18" charset="2"/>
              <a:buNone/>
            </a:pPr>
            <a:r>
              <a:rPr lang="en-US" sz="1600" smtClean="0"/>
              <a:t>(Listening is the) “mental process of constructing meaning from spoken</a:t>
            </a:r>
          </a:p>
          <a:p>
            <a:pPr marL="88900" indent="-6350">
              <a:buFont typeface="Wingdings 2" pitchFamily="18" charset="2"/>
              <a:buNone/>
            </a:pPr>
            <a:r>
              <a:rPr lang="en-US" sz="1600" smtClean="0"/>
              <a:t>input” (Rost, 2002, p. 279).</a:t>
            </a:r>
          </a:p>
          <a:p>
            <a:pPr marL="88900" indent="-6350">
              <a:buFont typeface="Wingdings 2" pitchFamily="18" charset="2"/>
              <a:buNone/>
            </a:pPr>
            <a:endParaRPr lang="en-US" sz="1600" smtClean="0"/>
          </a:p>
          <a:p>
            <a:pPr marL="88900" indent="-6350">
              <a:buFont typeface="Wingdings 2" pitchFamily="18" charset="2"/>
              <a:buNone/>
            </a:pPr>
            <a:r>
              <a:rPr lang="en-US" sz="1600" smtClean="0"/>
              <a:t> “Listening comprehension (is) the process of understanding speech in a  first or second language. The study of listening comprehension in second language learning focuses on the role of individual linguistic units (e.g. phonemes, </a:t>
            </a:r>
            <a:r>
              <a:rPr lang="ru-RU" sz="1600" smtClean="0"/>
              <a:t> </a:t>
            </a:r>
            <a:r>
              <a:rPr lang="en-US" sz="1600" smtClean="0"/>
              <a:t>words, grammatical structures) as well as the role of  the listener’s expectations, the situation and context, background knowledge and topic” (Richards and Schmidt, 2002, p. 313).</a:t>
            </a:r>
          </a:p>
          <a:p>
            <a:pPr marL="88900" indent="-6350">
              <a:buFont typeface="Wingdings 2" pitchFamily="18" charset="2"/>
              <a:buNone/>
            </a:pPr>
            <a:endParaRPr lang="en-US" sz="1600" smtClean="0"/>
          </a:p>
          <a:p>
            <a:pPr marL="88900" indent="-6350">
              <a:buFont typeface="Wingdings 2" pitchFamily="18" charset="2"/>
              <a:buNone/>
            </a:pPr>
            <a:r>
              <a:rPr lang="en-US" sz="1600" smtClean="0"/>
              <a:t> “Listening is conceived of as an active process in which listeners select</a:t>
            </a:r>
          </a:p>
          <a:p>
            <a:pPr marL="88900" indent="-6350">
              <a:buFont typeface="Wingdings 2" pitchFamily="18" charset="2"/>
              <a:buNone/>
            </a:pPr>
            <a:r>
              <a:rPr lang="en-US" sz="1600" smtClean="0"/>
              <a:t>and interpret information which comes from auditory and visual clues</a:t>
            </a:r>
          </a:p>
          <a:p>
            <a:pPr marL="88900" indent="-6350">
              <a:buFont typeface="Wingdings 2" pitchFamily="18" charset="2"/>
              <a:buNone/>
            </a:pPr>
            <a:r>
              <a:rPr lang="en-US" sz="1600" smtClean="0"/>
              <a:t>in order to define what is going on and what the speakers are trying to</a:t>
            </a:r>
          </a:p>
          <a:p>
            <a:pPr marL="88900" indent="-6350">
              <a:buFont typeface="Wingdings 2" pitchFamily="18" charset="2"/>
              <a:buNone/>
            </a:pPr>
            <a:r>
              <a:rPr lang="en-US" sz="1600" smtClean="0"/>
              <a:t>express” (Rubin, 1995, p. 7).</a:t>
            </a:r>
            <a:endParaRPr lang="ru-RU" sz="1600" smtClean="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tx2">
                    <a:satMod val="130000"/>
                  </a:schemeClr>
                </a:solidFill>
              </a:rPr>
              <a:t>Функции аудирования </a:t>
            </a:r>
            <a:endParaRPr lang="ru-RU" dirty="0">
              <a:solidFill>
                <a:schemeClr val="tx2">
                  <a:satMod val="130000"/>
                </a:schemeClr>
              </a:solidFill>
            </a:endParaRPr>
          </a:p>
        </p:txBody>
      </p:sp>
      <p:sp>
        <p:nvSpPr>
          <p:cNvPr id="3" name="Содержимое 2"/>
          <p:cNvSpPr>
            <a:spLocks noGrp="1"/>
          </p:cNvSpPr>
          <p:nvPr>
            <p:ph idx="1"/>
          </p:nvPr>
        </p:nvSpPr>
        <p:spPr/>
        <p:txBody>
          <a:bodyPr>
            <a:normAutofit fontScale="92500" lnSpcReduction="20000"/>
          </a:bodyPr>
          <a:lstStyle/>
          <a:p>
            <a:pPr marL="365760" indent="-283464" fontAlgn="auto">
              <a:spcAft>
                <a:spcPts val="0"/>
              </a:spcAft>
              <a:buFont typeface="Wingdings 2"/>
              <a:buChar char=""/>
              <a:defRPr/>
            </a:pPr>
            <a:r>
              <a:rPr lang="ru-RU" dirty="0" smtClean="0"/>
              <a:t>стимулирует речевую деятельность учащихся;</a:t>
            </a:r>
          </a:p>
          <a:p>
            <a:pPr marL="365760" indent="-283464" fontAlgn="auto">
              <a:spcAft>
                <a:spcPts val="0"/>
              </a:spcAft>
              <a:buFont typeface="Wingdings 2"/>
              <a:buChar char=""/>
              <a:defRPr/>
            </a:pPr>
            <a:r>
              <a:rPr lang="ru-RU" dirty="0" smtClean="0"/>
              <a:t>обеспечивает управление процессом обучения;</a:t>
            </a:r>
          </a:p>
          <a:p>
            <a:pPr marL="365760" indent="-283464" fontAlgn="auto">
              <a:spcAft>
                <a:spcPts val="0"/>
              </a:spcAft>
              <a:buFont typeface="Wingdings 2"/>
              <a:buChar char=""/>
              <a:defRPr/>
            </a:pPr>
            <a:r>
              <a:rPr lang="ru-RU" dirty="0" smtClean="0"/>
              <a:t>используется для ознакомления студентов с новым материалом;</a:t>
            </a:r>
          </a:p>
          <a:p>
            <a:pPr marL="365760" indent="-283464" fontAlgn="auto">
              <a:spcAft>
                <a:spcPts val="0"/>
              </a:spcAft>
              <a:buFont typeface="Wingdings 2"/>
              <a:buChar char=""/>
              <a:defRPr/>
            </a:pPr>
            <a:r>
              <a:rPr lang="ru-RU" dirty="0" smtClean="0"/>
              <a:t>является основой формирования навыков и умений в других видах речевой деятельности;</a:t>
            </a:r>
          </a:p>
          <a:p>
            <a:pPr marL="365760" indent="-283464" fontAlgn="auto">
              <a:spcAft>
                <a:spcPts val="0"/>
              </a:spcAft>
              <a:buFont typeface="Wingdings 2"/>
              <a:buChar char=""/>
              <a:defRPr/>
            </a:pPr>
            <a:r>
              <a:rPr lang="ru-RU" dirty="0" smtClean="0"/>
              <a:t>способствует эффективности обратной связи и самоконтроля.</a:t>
            </a: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3600" dirty="0" smtClean="0">
                <a:solidFill>
                  <a:schemeClr val="tx2">
                    <a:satMod val="130000"/>
                  </a:schemeClr>
                </a:solidFill>
              </a:rPr>
              <a:t>Факторы, влияющие на успешность  обучения аудированию</a:t>
            </a:r>
            <a:endParaRPr lang="ru-RU" sz="3600" dirty="0">
              <a:solidFill>
                <a:schemeClr val="tx2">
                  <a:satMod val="130000"/>
                </a:schemeClr>
              </a:solidFill>
            </a:endParaRPr>
          </a:p>
        </p:txBody>
      </p:sp>
      <p:sp>
        <p:nvSpPr>
          <p:cNvPr id="3" name="Содержимое 2"/>
          <p:cNvSpPr>
            <a:spLocks noGrp="1"/>
          </p:cNvSpPr>
          <p:nvPr>
            <p:ph idx="1"/>
          </p:nvPr>
        </p:nvSpPr>
        <p:spPr/>
        <p:txBody>
          <a:bodyPr>
            <a:normAutofit fontScale="77500" lnSpcReduction="20000"/>
          </a:bodyPr>
          <a:lstStyle/>
          <a:p>
            <a:pPr marL="365760" indent="-283464" fontAlgn="auto">
              <a:spcAft>
                <a:spcPts val="0"/>
              </a:spcAft>
              <a:buFont typeface="Wingdings 2"/>
              <a:buChar char=""/>
              <a:defRPr/>
            </a:pPr>
            <a:r>
              <a:rPr lang="ru-RU" dirty="0" smtClean="0"/>
              <a:t>формирование и развитие психофизиологических механизмов аудирования</a:t>
            </a:r>
            <a:r>
              <a:rPr lang="ru-RU" dirty="0"/>
              <a:t> </a:t>
            </a:r>
            <a:r>
              <a:rPr lang="ru-RU" dirty="0" smtClean="0"/>
              <a:t>(осмысливания, долговременной и кратковременной памяти, вероятностного прогнозирования и др.);</a:t>
            </a:r>
          </a:p>
          <a:p>
            <a:pPr marL="365760" indent="-283464" fontAlgn="auto">
              <a:spcAft>
                <a:spcPts val="0"/>
              </a:spcAft>
              <a:buFont typeface="Wingdings 2"/>
              <a:buChar char=""/>
              <a:defRPr/>
            </a:pPr>
            <a:r>
              <a:rPr lang="ru-RU" dirty="0" smtClean="0"/>
              <a:t>учет лингвистических трудностей восприятия информации на слух;</a:t>
            </a:r>
          </a:p>
          <a:p>
            <a:pPr marL="365760" indent="-283464" fontAlgn="auto">
              <a:spcAft>
                <a:spcPts val="0"/>
              </a:spcAft>
              <a:buFont typeface="Wingdings 2"/>
              <a:buChar char=""/>
              <a:defRPr/>
            </a:pPr>
            <a:r>
              <a:rPr lang="ru-RU" dirty="0" smtClean="0"/>
              <a:t>оптимальный отбор принципов, методов, приемов и способов обучения аудированию;</a:t>
            </a:r>
          </a:p>
          <a:p>
            <a:pPr marL="365760" indent="-283464" fontAlgn="auto">
              <a:spcAft>
                <a:spcPts val="0"/>
              </a:spcAft>
              <a:buFont typeface="Wingdings 2"/>
              <a:buChar char=""/>
              <a:defRPr/>
            </a:pPr>
            <a:r>
              <a:rPr lang="ru-RU" dirty="0" smtClean="0"/>
              <a:t>целесообразный отбор аудиотекстов;</a:t>
            </a:r>
          </a:p>
          <a:p>
            <a:pPr marL="365760" indent="-283464" fontAlgn="auto">
              <a:spcAft>
                <a:spcPts val="0"/>
              </a:spcAft>
              <a:buFont typeface="Wingdings 2"/>
              <a:buChar char=""/>
              <a:defRPr/>
            </a:pPr>
            <a:r>
              <a:rPr lang="ru-RU" dirty="0" smtClean="0"/>
              <a:t>рациональное использования инновационных обучающих  технологий.</a:t>
            </a:r>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285875" y="357188"/>
          <a:ext cx="7499350" cy="3108325"/>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gn="ctr"/>
                      <a:r>
                        <a:rPr lang="en-US" dirty="0" smtClean="0"/>
                        <a:t>BOTTOM-UP   </a:t>
                      </a:r>
                      <a:r>
                        <a:rPr lang="en-US" sz="2400" dirty="0" smtClean="0">
                          <a:latin typeface="Times New Roman"/>
                          <a:cs typeface="Times New Roman"/>
                        </a:rPr>
                        <a:t>↑</a:t>
                      </a:r>
                      <a:endParaRPr lang="ru-RU" dirty="0"/>
                    </a:p>
                  </a:txBody>
                  <a:tcPr>
                    <a:solidFill>
                      <a:schemeClr val="accent5">
                        <a:lumMod val="75000"/>
                      </a:schemeClr>
                    </a:solidFill>
                  </a:tcPr>
                </a:tc>
                <a:tc>
                  <a:txBody>
                    <a:bodyPr/>
                    <a:lstStyle/>
                    <a:p>
                      <a:pPr algn="ctr"/>
                      <a:r>
                        <a:rPr lang="en-US" dirty="0" smtClean="0"/>
                        <a:t>TOP-DOWN </a:t>
                      </a:r>
                      <a:r>
                        <a:rPr lang="en-US" sz="2400" dirty="0" smtClean="0"/>
                        <a:t> </a:t>
                      </a:r>
                      <a:r>
                        <a:rPr lang="en-US" sz="2400" dirty="0" smtClean="0">
                          <a:latin typeface="Times New Roman"/>
                          <a:cs typeface="Times New Roman"/>
                        </a:rPr>
                        <a:t>↓</a:t>
                      </a:r>
                      <a:endParaRPr lang="ru-RU" dirty="0"/>
                    </a:p>
                  </a:txBody>
                  <a:tcPr>
                    <a:solidFill>
                      <a:schemeClr val="accent5">
                        <a:lumMod val="75000"/>
                      </a:schemeClr>
                    </a:solidFill>
                  </a:tcPr>
                </a:tc>
              </a:tr>
              <a:tr h="370840">
                <a:tc>
                  <a:txBody>
                    <a:bodyPr/>
                    <a:lstStyle/>
                    <a:p>
                      <a:pPr>
                        <a:buNone/>
                      </a:pPr>
                      <a:r>
                        <a:rPr lang="en-US" sz="2800" dirty="0" smtClean="0"/>
                        <a:t>Sound    </a:t>
                      </a:r>
                      <a:r>
                        <a:rPr lang="ru-RU" sz="2800" dirty="0" smtClean="0"/>
                        <a:t>Звук</a:t>
                      </a:r>
                    </a:p>
                    <a:p>
                      <a:pPr>
                        <a:buNone/>
                      </a:pPr>
                      <a:r>
                        <a:rPr lang="en-US" sz="2800" dirty="0" smtClean="0"/>
                        <a:t>Word     </a:t>
                      </a:r>
                      <a:r>
                        <a:rPr lang="ru-RU" sz="2800" dirty="0" smtClean="0"/>
                        <a:t>Слово</a:t>
                      </a:r>
                    </a:p>
                    <a:p>
                      <a:pPr>
                        <a:buNone/>
                      </a:pPr>
                      <a:r>
                        <a:rPr lang="en-US" sz="2800" dirty="0" smtClean="0"/>
                        <a:t>Sentence </a:t>
                      </a:r>
                      <a:r>
                        <a:rPr lang="ru-RU" sz="2800" dirty="0" smtClean="0"/>
                        <a:t>Предложение</a:t>
                      </a:r>
                    </a:p>
                    <a:p>
                      <a:pPr>
                        <a:buNone/>
                      </a:pPr>
                      <a:r>
                        <a:rPr lang="en-US" sz="2800" dirty="0" smtClean="0"/>
                        <a:t>Text        </a:t>
                      </a:r>
                      <a:r>
                        <a:rPr lang="ru-RU" sz="2800" dirty="0" smtClean="0"/>
                        <a:t>Текст</a:t>
                      </a:r>
                    </a:p>
                    <a:p>
                      <a:pPr>
                        <a:buNone/>
                      </a:pPr>
                      <a:r>
                        <a:rPr lang="en-US" sz="2800" dirty="0" smtClean="0"/>
                        <a:t> Meaning </a:t>
                      </a:r>
                      <a:r>
                        <a:rPr lang="ru-RU" sz="2800" dirty="0" smtClean="0"/>
                        <a:t>Значение</a:t>
                      </a:r>
                      <a:endParaRPr lang="en-GB" sz="2800" dirty="0" smtClean="0"/>
                    </a:p>
                    <a:p>
                      <a:endParaRPr lang="ru-RU" sz="2800" dirty="0"/>
                    </a:p>
                  </a:txBody>
                  <a:tcPr>
                    <a:solidFill>
                      <a:schemeClr val="accent2">
                        <a:lumMod val="40000"/>
                        <a:lumOff val="60000"/>
                      </a:schemeClr>
                    </a:solidFill>
                  </a:tcPr>
                </a:tc>
                <a:tc>
                  <a:txBody>
                    <a:bodyPr/>
                    <a:lstStyle/>
                    <a:p>
                      <a:r>
                        <a:rPr lang="en-US" sz="2800" dirty="0" smtClean="0"/>
                        <a:t>Background knowledge </a:t>
                      </a:r>
                      <a:r>
                        <a:rPr lang="ru-RU" sz="2800" dirty="0" smtClean="0"/>
                        <a:t>Фоновые знания</a:t>
                      </a:r>
                      <a:endParaRPr lang="ru-RU" sz="2800" baseline="0" dirty="0" smtClean="0"/>
                    </a:p>
                    <a:p>
                      <a:r>
                        <a:rPr lang="en-US" sz="2800" baseline="0" dirty="0" smtClean="0"/>
                        <a:t>Meaning</a:t>
                      </a:r>
                      <a:r>
                        <a:rPr lang="ru-RU" sz="2800" baseline="0" dirty="0" smtClean="0"/>
                        <a:t> Значение</a:t>
                      </a:r>
                      <a:endParaRPr lang="en-US" sz="2800" baseline="0" dirty="0" smtClean="0"/>
                    </a:p>
                    <a:p>
                      <a:r>
                        <a:rPr lang="en-US" sz="2800" dirty="0" smtClean="0"/>
                        <a:t>Language</a:t>
                      </a:r>
                      <a:r>
                        <a:rPr lang="en-US" sz="2800" baseline="0" dirty="0" smtClean="0"/>
                        <a:t>  </a:t>
                      </a:r>
                      <a:r>
                        <a:rPr lang="ru-RU" sz="2800" baseline="0" dirty="0" smtClean="0"/>
                        <a:t>Язык</a:t>
                      </a:r>
                      <a:endParaRPr lang="ru-RU" sz="2800" dirty="0"/>
                    </a:p>
                  </a:txBody>
                  <a:tcPr>
                    <a:solidFill>
                      <a:schemeClr val="accent2">
                        <a:lumMod val="40000"/>
                        <a:lumOff val="60000"/>
                      </a:schemeClr>
                    </a:solidFill>
                  </a:tcPr>
                </a:tc>
              </a:tr>
            </a:tbl>
          </a:graphicData>
        </a:graphic>
      </p:graphicFrame>
      <p:pic>
        <p:nvPicPr>
          <p:cNvPr id="23564" name="Содержимое 3" descr="building_a_wall_pc_800_clr.png"/>
          <p:cNvPicPr>
            <a:picLocks noGrp="1" noChangeAspect="1"/>
          </p:cNvPicPr>
          <p:nvPr>
            <p:ph idx="1"/>
          </p:nvPr>
        </p:nvPicPr>
        <p:blipFill>
          <a:blip r:embed="rId2"/>
          <a:srcRect/>
          <a:stretch>
            <a:fillRect/>
          </a:stretch>
        </p:blipFill>
        <p:spPr>
          <a:xfrm>
            <a:off x="1857375" y="3857625"/>
            <a:ext cx="2798763" cy="2881313"/>
          </a:xfrm>
        </p:spPr>
      </p:pic>
      <p:pic>
        <p:nvPicPr>
          <p:cNvPr id="23565" name="Содержимое 5" descr="building_a_wall_pc_800_clr.png"/>
          <p:cNvPicPr>
            <a:picLocks noChangeAspect="1"/>
          </p:cNvPicPr>
          <p:nvPr/>
        </p:nvPicPr>
        <p:blipFill>
          <a:blip r:embed="rId3"/>
          <a:srcRect/>
          <a:stretch>
            <a:fillRect/>
          </a:stretch>
        </p:blipFill>
        <p:spPr bwMode="auto">
          <a:xfrm>
            <a:off x="2500313" y="3500438"/>
            <a:ext cx="3429000" cy="3530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745</TotalTime>
  <Words>1748</Words>
  <Application>Microsoft Office PowerPoint</Application>
  <PresentationFormat>Экран (4:3)</PresentationFormat>
  <Paragraphs>225</Paragraphs>
  <Slides>30</Slides>
  <Notes>2</Notes>
  <HiddenSlides>0</HiddenSlides>
  <MMClips>1</MMClips>
  <ScaleCrop>false</ScaleCrop>
  <HeadingPairs>
    <vt:vector size="8" baseType="variant">
      <vt:variant>
        <vt:lpstr>Использованные шрифты</vt:lpstr>
      </vt:variant>
      <vt:variant>
        <vt:i4>8</vt:i4>
      </vt:variant>
      <vt:variant>
        <vt:lpstr>Шаблон оформления</vt:lpstr>
      </vt:variant>
      <vt:variant>
        <vt:i4>7</vt:i4>
      </vt:variant>
      <vt:variant>
        <vt:lpstr>Внедренные серверы OLE</vt:lpstr>
      </vt:variant>
      <vt:variant>
        <vt:i4>1</vt:i4>
      </vt:variant>
      <vt:variant>
        <vt:lpstr>Заголовки слайдов</vt:lpstr>
      </vt:variant>
      <vt:variant>
        <vt:i4>30</vt:i4>
      </vt:variant>
    </vt:vector>
  </HeadingPairs>
  <TitlesOfParts>
    <vt:vector size="46" baseType="lpstr">
      <vt:lpstr>Corbel</vt:lpstr>
      <vt:lpstr>Arial</vt:lpstr>
      <vt:lpstr>Wingdings 2</vt:lpstr>
      <vt:lpstr>Verdana</vt:lpstr>
      <vt:lpstr>Calibri</vt:lpstr>
      <vt:lpstr>Gill Sans MT</vt:lpstr>
      <vt:lpstr>Times New Roman</vt:lpstr>
      <vt:lpstr>Cambria</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Диаграмма Microsoft Excel</vt:lpstr>
      <vt:lpstr>     Обучение аудированию    Вышегурова С.Х</vt:lpstr>
      <vt:lpstr>Слайд 2</vt:lpstr>
      <vt:lpstr>Слайд 3</vt:lpstr>
      <vt:lpstr>Речевая деятельность</vt:lpstr>
      <vt:lpstr>Аудирование</vt:lpstr>
      <vt:lpstr>LISTENING</vt:lpstr>
      <vt:lpstr>Функции аудирования </vt:lpstr>
      <vt:lpstr>Факторы, влияющие на успешность  обучения аудированию</vt:lpstr>
      <vt:lpstr>Слайд 9</vt:lpstr>
      <vt:lpstr>BOTTOM-UP 1</vt:lpstr>
      <vt:lpstr>BOTTOM-UP II</vt:lpstr>
      <vt:lpstr>BOTTOM-UP III</vt:lpstr>
      <vt:lpstr>BOTTOM-UP IV</vt:lpstr>
      <vt:lpstr>TOP-DOWN I</vt:lpstr>
      <vt:lpstr>TOP-DOWN II</vt:lpstr>
      <vt:lpstr>TOP-DOWN II</vt:lpstr>
      <vt:lpstr>TOP-DOWN III</vt:lpstr>
      <vt:lpstr>TOP-DOWN IV</vt:lpstr>
      <vt:lpstr> BOTTOM-UP + TOP-DOWN </vt:lpstr>
      <vt:lpstr> Pre-listening </vt:lpstr>
      <vt:lpstr> While-listening </vt:lpstr>
      <vt:lpstr> Post-listening </vt:lpstr>
      <vt:lpstr>Sample listening activities I</vt:lpstr>
      <vt:lpstr>Sample listening activities II</vt:lpstr>
      <vt:lpstr>Sample listening activities II</vt:lpstr>
      <vt:lpstr>Sample listening activities IV</vt:lpstr>
      <vt:lpstr>Sample listening activities V</vt:lpstr>
      <vt:lpstr>  Keys  </vt:lpstr>
      <vt:lpstr>Ресурсы</vt:lpstr>
      <vt:lpstr>THANK YOU for  LISTENING</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dc:creator>
  <cp:lastModifiedBy>User</cp:lastModifiedBy>
  <cp:revision>70</cp:revision>
  <dcterms:created xsi:type="dcterms:W3CDTF">2014-09-17T17:48:13Z</dcterms:created>
  <dcterms:modified xsi:type="dcterms:W3CDTF">2014-11-28T12:14:48Z</dcterms:modified>
</cp:coreProperties>
</file>