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70" r:id="rId13"/>
    <p:sldId id="269"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AF08195-C396-4D2A-BFD6-5B84EB219FAE}" type="datetimeFigureOut">
              <a:rPr lang="ru-RU" smtClean="0"/>
              <a:t>18.01.2013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577CED5-C252-4F78-9451-E7653D4FF2C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F08195-C396-4D2A-BFD6-5B84EB219FAE}" type="datetimeFigureOut">
              <a:rPr lang="ru-RU" smtClean="0"/>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CED5-C252-4F78-9451-E7653D4FF2C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F08195-C396-4D2A-BFD6-5B84EB219FAE}" type="datetimeFigureOut">
              <a:rPr lang="ru-RU" smtClean="0"/>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CED5-C252-4F78-9451-E7653D4FF2C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F08195-C396-4D2A-BFD6-5B84EB219FAE}" type="datetimeFigureOut">
              <a:rPr lang="ru-RU" smtClean="0"/>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CED5-C252-4F78-9451-E7653D4FF2C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AF08195-C396-4D2A-BFD6-5B84EB219FAE}" type="datetimeFigureOut">
              <a:rPr lang="ru-RU" smtClean="0"/>
              <a:t>18.01.2013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7CED5-C252-4F78-9451-E7653D4FF2C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F08195-C396-4D2A-BFD6-5B84EB219FAE}" type="datetimeFigureOut">
              <a:rPr lang="ru-RU" smtClean="0"/>
              <a:t>18.01.2013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7CED5-C252-4F78-9451-E7653D4FF2C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AF08195-C396-4D2A-BFD6-5B84EB219FAE}" type="datetimeFigureOut">
              <a:rPr lang="ru-RU" smtClean="0"/>
              <a:t>18.01.2013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77CED5-C252-4F78-9451-E7653D4FF2C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AF08195-C396-4D2A-BFD6-5B84EB219FAE}" type="datetimeFigureOut">
              <a:rPr lang="ru-RU" smtClean="0"/>
              <a:t>18.01.2013</a:t>
            </a:fld>
            <a:endParaRPr lang="ru-RU"/>
          </a:p>
        </p:txBody>
      </p:sp>
      <p:sp>
        <p:nvSpPr>
          <p:cNvPr id="8" name="Номер слайда 7"/>
          <p:cNvSpPr>
            <a:spLocks noGrp="1"/>
          </p:cNvSpPr>
          <p:nvPr>
            <p:ph type="sldNum" sz="quarter" idx="11"/>
          </p:nvPr>
        </p:nvSpPr>
        <p:spPr/>
        <p:txBody>
          <a:bodyPr/>
          <a:lstStyle/>
          <a:p>
            <a:fld id="{9577CED5-C252-4F78-9451-E7653D4FF2CE}"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AF08195-C396-4D2A-BFD6-5B84EB219FAE}" type="datetimeFigureOut">
              <a:rPr lang="ru-RU" smtClean="0"/>
              <a:t>18.01.2013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77CED5-C252-4F78-9451-E7653D4FF2C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AF08195-C396-4D2A-BFD6-5B84EB219FAE}" type="datetimeFigureOut">
              <a:rPr lang="ru-RU" smtClean="0"/>
              <a:t>18.01.2013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9577CED5-C252-4F78-9451-E7653D4FF2C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AF08195-C396-4D2A-BFD6-5B84EB219FAE}" type="datetimeFigureOut">
              <a:rPr lang="ru-RU" smtClean="0"/>
              <a:t>18.01.2013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7CED5-C252-4F78-9451-E7653D4FF2C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AF08195-C396-4D2A-BFD6-5B84EB219FAE}" type="datetimeFigureOut">
              <a:rPr lang="ru-RU" smtClean="0"/>
              <a:t>18.01.2013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577CED5-C252-4F78-9451-E7653D4FF2CE}"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1000108"/>
            <a:ext cx="5979982" cy="1872612"/>
          </a:xfrm>
        </p:spPr>
        <p:txBody>
          <a:bodyPr>
            <a:noAutofit/>
          </a:bodyPr>
          <a:lstStyle/>
          <a:p>
            <a:pPr algn="ctr"/>
            <a:r>
              <a:rPr lang="uz-Cyrl-UZ" sz="4000" dirty="0" smtClean="0"/>
              <a:t>АРХИТЕКТУРАВИЙ ЛОЙИХАЛАШ ФАНИдан “КИЧИК МЕЪМОРИЙ ШАКЛЛАР” МАВЗУСИ БЎЙИЧА КУРС ЛОЙИҲАСИ</a:t>
            </a:r>
            <a:endParaRPr lang="ru-RU" sz="4000" dirty="0"/>
          </a:p>
        </p:txBody>
      </p:sp>
      <p:sp>
        <p:nvSpPr>
          <p:cNvPr id="3" name="Подзаголовок 2"/>
          <p:cNvSpPr>
            <a:spLocks noGrp="1"/>
          </p:cNvSpPr>
          <p:nvPr>
            <p:ph type="subTitle" idx="1"/>
          </p:nvPr>
        </p:nvSpPr>
        <p:spPr>
          <a:xfrm>
            <a:off x="1142976" y="5143512"/>
            <a:ext cx="6500858" cy="681030"/>
          </a:xfrm>
        </p:spPr>
        <p:txBody>
          <a:bodyPr/>
          <a:lstStyle/>
          <a:p>
            <a:r>
              <a:rPr lang="uz-Cyrl-UZ" b="1" dirty="0" smtClean="0"/>
              <a:t>5341000 </a:t>
            </a:r>
            <a:r>
              <a:rPr lang="ru-RU" b="1" dirty="0" smtClean="0"/>
              <a:t>– </a:t>
            </a:r>
            <a:r>
              <a:rPr lang="uz-Cyrl-UZ" b="1" dirty="0" smtClean="0"/>
              <a:t>Қишлоқ ҳудудларини архитектуравий лойиҳавий ташкил этиш мутахассислиги учун</a:t>
            </a:r>
            <a:endParaRPr lang="ru-RU" b="1" dirty="0"/>
          </a:p>
        </p:txBody>
      </p:sp>
      <p:sp>
        <p:nvSpPr>
          <p:cNvPr id="4" name="Подзаголовок 2"/>
          <p:cNvSpPr txBox="1">
            <a:spLocks/>
          </p:cNvSpPr>
          <p:nvPr/>
        </p:nvSpPr>
        <p:spPr>
          <a:xfrm>
            <a:off x="3000364" y="5929330"/>
            <a:ext cx="4572032" cy="323840"/>
          </a:xfrm>
          <a:prstGeom prst="rect">
            <a:avLst/>
          </a:prstGeom>
        </p:spPr>
        <p:txBody>
          <a:bodyPr vert="horz" tIns="0" rIns="45720" bIns="0" anchor="b">
            <a:normAutofit fontScale="62500" lnSpcReduction="20000"/>
          </a:bodyPr>
          <a:lstStyle/>
          <a:p>
            <a:pPr marL="0" marR="0" lvl="0" indent="0" algn="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uz-Cyrl-UZ" sz="2000" b="1" i="0" u="none" strike="noStrike" kern="1200" cap="none" spc="0" normalizeH="0" baseline="0" noProof="0" dirty="0" smtClean="0">
                <a:ln>
                  <a:noFill/>
                </a:ln>
                <a:solidFill>
                  <a:schemeClr val="accent1">
                    <a:lumMod val="60000"/>
                    <a:lumOff val="40000"/>
                  </a:schemeClr>
                </a:solidFill>
                <a:effectLst/>
                <a:uLnTx/>
                <a:uFillTx/>
                <a:latin typeface="+mn-lt"/>
                <a:ea typeface="+mn-ea"/>
                <a:cs typeface="+mn-cs"/>
              </a:rPr>
              <a:t>Ушбу тақдимот Қишлоқ Архитектураси</a:t>
            </a:r>
            <a:r>
              <a:rPr kumimoji="0" lang="uz-Cyrl-UZ" sz="2000" b="1" i="0" u="none" strike="noStrike" kern="1200" cap="none" spc="0" normalizeH="0" noProof="0" dirty="0" smtClean="0">
                <a:ln>
                  <a:noFill/>
                </a:ln>
                <a:solidFill>
                  <a:schemeClr val="accent1">
                    <a:lumMod val="60000"/>
                    <a:lumOff val="40000"/>
                  </a:schemeClr>
                </a:solidFill>
                <a:effectLst/>
                <a:uLnTx/>
                <a:uFillTx/>
                <a:latin typeface="+mn-lt"/>
                <a:ea typeface="+mn-ea"/>
                <a:cs typeface="+mn-cs"/>
              </a:rPr>
              <a:t> кафедраси ассистенти Рахимов Лазиз томонидан тайёрланган</a:t>
            </a:r>
            <a:endParaRPr kumimoji="0" lang="ru-RU" sz="2000" b="1" i="0" u="none" strike="noStrike" kern="1200" cap="none" spc="0" normalizeH="0" baseline="0" noProof="0" dirty="0">
              <a:ln>
                <a:noFill/>
              </a:ln>
              <a:solidFill>
                <a:schemeClr val="accent1">
                  <a:lumMod val="60000"/>
                  <a:lumOff val="40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071546"/>
            <a:ext cx="8229600" cy="4857784"/>
          </a:xfrm>
        </p:spPr>
        <p:txBody>
          <a:bodyPr>
            <a:noAutofit/>
          </a:bodyPr>
          <a:lstStyle/>
          <a:p>
            <a:r>
              <a:rPr lang="ru-RU" sz="1200" b="1" dirty="0" err="1" smtClean="0"/>
              <a:t>Тарзлар</a:t>
            </a:r>
            <a:r>
              <a:rPr lang="uz-Cyrl-UZ" sz="1200" b="1" dirty="0" smtClean="0"/>
              <a:t> – </a:t>
            </a:r>
            <a:r>
              <a:rPr lang="uz-Cyrl-UZ" sz="1200" dirty="0" smtClean="0"/>
              <a:t>бу бинонинг фронтал ортогонал проекцияси ёки унинг турли томондан  кўринган тавирларидир. Бундай проекцион тасвирлар бинонинг тузилиши, умумий кўриниши, вертикал ва горизонтал бўлинишлари, нур ва соя характеристикаси, деворларнинг фактураси ва паластикаси, атроф муҳит билан бўлган муносабати ҳақидаги тасаввурларга эга бўлиш учун хизмат қилади (155-расм, а). Тарзлар 1:100, 1:50, 1:25 масштабларда чизилади.</a:t>
            </a:r>
            <a:r>
              <a:rPr lang="uz-Cyrl-UZ" sz="1200" b="1" dirty="0" smtClean="0"/>
              <a:t> </a:t>
            </a:r>
            <a:r>
              <a:rPr lang="uz-Cyrl-UZ" sz="1200" b="1" dirty="0" smtClean="0"/>
              <a:t/>
            </a:r>
            <a:br>
              <a:rPr lang="uz-Cyrl-UZ" sz="1200" b="1" dirty="0" smtClean="0"/>
            </a:br>
            <a:r>
              <a:rPr lang="uz-Cyrl-UZ" sz="1200" b="1" dirty="0" smtClean="0"/>
              <a:t/>
            </a:r>
            <a:br>
              <a:rPr lang="uz-Cyrl-UZ" sz="1200" b="1" dirty="0" smtClean="0"/>
            </a:br>
            <a:r>
              <a:rPr lang="uz-Cyrl-UZ" sz="1200" b="1" dirty="0" smtClean="0"/>
              <a:t>Тарҳ</a:t>
            </a:r>
            <a:r>
              <a:rPr lang="uz-Cyrl-UZ" sz="1200" dirty="0" smtClean="0"/>
              <a:t> </a:t>
            </a:r>
            <a:r>
              <a:rPr lang="uz-Cyrl-UZ" sz="1200" dirty="0"/>
              <a:t>- бу бинонинг аниқ белгиланган баландлигидан шартли тиниқ текислик билан горизонтал кесгандаги ортогонал проекциясидир. Бу чизма бино деворлари ва устунларининг жойлашуви, қалинлиги, эшик ва деразаларнинг, муҳандислик жиҳозларининг аниқ ўрнини кўрсатади ва бино ҳақида тўлиқ маълумотлар беради (155-расм, б). Тарҳ 1:200, 1:100, 1:50, 1:25 масштабларда чизилади. </a:t>
            </a:r>
            <a:r>
              <a:rPr lang="ru-RU" sz="1200" dirty="0"/>
              <a:t/>
            </a:r>
            <a:br>
              <a:rPr lang="ru-RU" sz="1200" dirty="0"/>
            </a:br>
            <a:r>
              <a:rPr lang="uz-Cyrl-UZ" sz="1200" dirty="0"/>
              <a:t> </a:t>
            </a:r>
            <a:r>
              <a:rPr lang="ru-RU" sz="1200" dirty="0"/>
              <a:t/>
            </a:r>
            <a:br>
              <a:rPr lang="ru-RU" sz="1200" dirty="0"/>
            </a:br>
            <a:r>
              <a:rPr lang="uz-Cyrl-UZ" sz="1200" b="1" dirty="0"/>
              <a:t>Қирқимлар</a:t>
            </a:r>
            <a:r>
              <a:rPr lang="uz-Cyrl-UZ" sz="1200" dirty="0"/>
              <a:t> - шартли тиниқ текислик ёрдамидаги вертикал кесимнинг ортогонал проекциясидир. </a:t>
            </a:r>
            <a:r>
              <a:rPr lang="ru-RU" sz="1200" dirty="0"/>
              <a:t>У </a:t>
            </a:r>
            <a:r>
              <a:rPr lang="ru-RU" sz="1200" dirty="0" err="1"/>
              <a:t>бинонинг</a:t>
            </a:r>
            <a:r>
              <a:rPr lang="ru-RU" sz="1200" dirty="0"/>
              <a:t> </a:t>
            </a:r>
            <a:r>
              <a:rPr lang="ru-RU" sz="1200" dirty="0" err="1"/>
              <a:t>ички</a:t>
            </a:r>
            <a:r>
              <a:rPr lang="ru-RU" sz="1200" dirty="0"/>
              <a:t> </a:t>
            </a:r>
            <a:r>
              <a:rPr lang="ru-RU" sz="1200" dirty="0" err="1"/>
              <a:t>ва</a:t>
            </a:r>
            <a:r>
              <a:rPr lang="ru-RU" sz="1200" dirty="0"/>
              <a:t> </a:t>
            </a:r>
            <a:r>
              <a:rPr lang="ru-RU" sz="1200" dirty="0" err="1"/>
              <a:t>ташқи элементлари</a:t>
            </a:r>
            <a:r>
              <a:rPr lang="ru-RU" sz="1200" dirty="0"/>
              <a:t> </a:t>
            </a:r>
            <a:r>
              <a:rPr lang="ru-RU" sz="1200" dirty="0" err="1"/>
              <a:t>орасидаги</a:t>
            </a:r>
            <a:r>
              <a:rPr lang="ru-RU" sz="1200" dirty="0"/>
              <a:t> </a:t>
            </a:r>
            <a:r>
              <a:rPr lang="ru-RU" sz="1200" dirty="0" err="1"/>
              <a:t>боғлиқлик­ни очиб</a:t>
            </a:r>
            <a:r>
              <a:rPr lang="ru-RU" sz="1200" dirty="0"/>
              <a:t> </a:t>
            </a:r>
            <a:r>
              <a:rPr lang="ru-RU" sz="1200" dirty="0" err="1"/>
              <a:t>беришда</a:t>
            </a:r>
            <a:r>
              <a:rPr lang="ru-RU" sz="1200" dirty="0"/>
              <a:t> </a:t>
            </a:r>
            <a:r>
              <a:rPr lang="ru-RU" sz="1200" dirty="0" err="1"/>
              <a:t>муҳим </a:t>
            </a:r>
            <a:r>
              <a:rPr lang="ru-RU" sz="1200" dirty="0"/>
              <a:t>роль </a:t>
            </a:r>
            <a:r>
              <a:rPr lang="ru-RU" sz="1200" dirty="0" err="1"/>
              <a:t>ўйнайди</a:t>
            </a:r>
            <a:r>
              <a:rPr lang="ru-RU" sz="1200" dirty="0"/>
              <a:t>. </a:t>
            </a:r>
            <a:r>
              <a:rPr lang="ru-RU" sz="1200" dirty="0" err="1"/>
              <a:t>Қирқим чизмаси</a:t>
            </a:r>
            <a:r>
              <a:rPr lang="ru-RU" sz="1200" dirty="0"/>
              <a:t> </a:t>
            </a:r>
            <a:r>
              <a:rPr lang="ru-RU" sz="1200" dirty="0" err="1"/>
              <a:t>бинонинг</a:t>
            </a:r>
            <a:r>
              <a:rPr lang="ru-RU" sz="1200" dirty="0"/>
              <a:t> </a:t>
            </a:r>
            <a:r>
              <a:rPr lang="ru-RU" sz="1200" dirty="0" err="1"/>
              <a:t>узунасига</a:t>
            </a:r>
            <a:r>
              <a:rPr lang="ru-RU" sz="1200" dirty="0"/>
              <a:t> </a:t>
            </a:r>
            <a:r>
              <a:rPr lang="ru-RU" sz="1200" dirty="0" err="1"/>
              <a:t>ва</a:t>
            </a:r>
            <a:r>
              <a:rPr lang="ru-RU" sz="1200" dirty="0"/>
              <a:t> </a:t>
            </a:r>
            <a:r>
              <a:rPr lang="ru-RU" sz="1200" dirty="0" err="1"/>
              <a:t>энига</a:t>
            </a:r>
            <a:r>
              <a:rPr lang="ru-RU" sz="1200" dirty="0"/>
              <a:t> </a:t>
            </a:r>
            <a:r>
              <a:rPr lang="ru-RU" sz="1200" dirty="0" err="1"/>
              <a:t>бир</a:t>
            </a:r>
            <a:r>
              <a:rPr lang="ru-RU" sz="1200" dirty="0"/>
              <a:t> </a:t>
            </a:r>
            <a:r>
              <a:rPr lang="ru-RU" sz="1200" dirty="0" err="1"/>
              <a:t>неча</a:t>
            </a:r>
            <a:r>
              <a:rPr lang="ru-RU" sz="1200" dirty="0"/>
              <a:t> </a:t>
            </a:r>
            <a:r>
              <a:rPr lang="ru-RU" sz="1200" dirty="0" err="1"/>
              <a:t>характерли</a:t>
            </a:r>
            <a:r>
              <a:rPr lang="ru-RU" sz="1200" dirty="0"/>
              <a:t> </a:t>
            </a:r>
            <a:r>
              <a:rPr lang="ru-RU" sz="1200" dirty="0" err="1"/>
              <a:t>йўналишлар</a:t>
            </a:r>
            <a:r>
              <a:rPr lang="ru-RU" sz="1200" dirty="0"/>
              <a:t> (</a:t>
            </a:r>
            <a:r>
              <a:rPr lang="ru-RU" sz="1200" dirty="0" err="1"/>
              <a:t>эшик</a:t>
            </a:r>
            <a:r>
              <a:rPr lang="ru-RU" sz="1200" dirty="0"/>
              <a:t>  </a:t>
            </a:r>
            <a:r>
              <a:rPr lang="ru-RU" sz="1200" dirty="0" err="1"/>
              <a:t>ва</a:t>
            </a:r>
            <a:r>
              <a:rPr lang="ru-RU" sz="1200" dirty="0"/>
              <a:t>  </a:t>
            </a:r>
            <a:r>
              <a:rPr lang="ru-RU" sz="1200" dirty="0" err="1"/>
              <a:t>деразалар</a:t>
            </a:r>
            <a:r>
              <a:rPr lang="ru-RU" sz="1200" dirty="0"/>
              <a:t>,  </a:t>
            </a:r>
            <a:r>
              <a:rPr lang="ru-RU" sz="1200" dirty="0" err="1"/>
              <a:t>зинапоялар</a:t>
            </a:r>
            <a:r>
              <a:rPr lang="ru-RU" sz="1200" dirty="0"/>
              <a:t>,   </a:t>
            </a:r>
            <a:r>
              <a:rPr lang="ru-RU" sz="1200" dirty="0" err="1"/>
              <a:t>айвон</a:t>
            </a:r>
            <a:r>
              <a:rPr lang="ru-RU" sz="1200" dirty="0"/>
              <a:t>­</a:t>
            </a:r>
            <a:r>
              <a:rPr lang="uz-Cyrl-UZ" sz="1200" dirty="0"/>
              <a:t> лар) бўйича бажарилади ва ҳарф ёки рақам орқали ифодаланади. Масалан "А-А", "2-2". Бинонинг қаери қирқимга тушса шу жойи албатта қалин чизиқ билан чизилади ва қирқимга тушмаган ерларининг ҳаммаси ингичка чизиқлар билан ажратилади. Қирқимларнинг ортогонал ва перспективали турлари мавжуд (156-расм). Қирқимларда ўлчамлар тарҳлардан фарқли ўлароқ вертикал ҳолатда чизма ёнига алоҳида чиқариб қўйилади ва "белги" деб аталади. Тарҳ ва тарз каби қирқим ҳам 1:200, 1:100, 1:50, 1:25 масшатбларда бажарилади.</a:t>
            </a:r>
            <a:r>
              <a:rPr lang="ru-RU" sz="1200" dirty="0"/>
              <a:t/>
            </a:r>
            <a:br>
              <a:rPr lang="ru-RU" sz="1200" dirty="0"/>
            </a:br>
            <a:r>
              <a:rPr lang="uz-Cyrl-UZ" sz="1200" dirty="0"/>
              <a:t>	</a:t>
            </a:r>
            <a:r>
              <a:rPr lang="ru-RU" sz="1200" dirty="0"/>
              <a:t/>
            </a:r>
            <a:br>
              <a:rPr lang="ru-RU" sz="1200" dirty="0"/>
            </a:br>
            <a:r>
              <a:rPr lang="uz-Cyrl-UZ" sz="1200" dirty="0" smtClean="0"/>
              <a:t/>
            </a:r>
            <a:br>
              <a:rPr lang="uz-Cyrl-UZ" sz="1200" dirty="0" smtClean="0"/>
            </a:br>
            <a:r>
              <a:rPr lang="uz-Cyrl-UZ" sz="1200" dirty="0"/>
              <a:t/>
            </a:r>
            <a:br>
              <a:rPr lang="uz-Cyrl-UZ" sz="1200" dirty="0"/>
            </a:br>
            <a:r>
              <a:rPr lang="uz-Cyrl-UZ" sz="1200" dirty="0" smtClean="0"/>
              <a:t/>
            </a:r>
            <a:br>
              <a:rPr lang="uz-Cyrl-UZ" sz="1200" dirty="0" smtClean="0"/>
            </a:br>
            <a:r>
              <a:rPr lang="uz-Cyrl-UZ" sz="1200" dirty="0"/>
              <a:t/>
            </a:r>
            <a:br>
              <a:rPr lang="uz-Cyrl-UZ" sz="1200" dirty="0"/>
            </a:br>
            <a:r>
              <a:rPr lang="ru-RU" sz="1200" dirty="0"/>
              <a:t/>
            </a:r>
            <a:br>
              <a:rPr lang="ru-RU" sz="1200" dirty="0"/>
            </a:br>
            <a:endParaRPr lang="ru-RU"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uz-Cyrl-UZ" sz="2000" dirty="0" smtClean="0"/>
              <a:t>Курс лойиҳаси бўйича бажарилган ишлар намуналари</a:t>
            </a:r>
            <a:br>
              <a:rPr lang="uz-Cyrl-UZ" sz="2000" dirty="0" smtClean="0"/>
            </a:br>
            <a:r>
              <a:rPr lang="uz-Cyrl-UZ" sz="2000" dirty="0" smtClean="0"/>
              <a:t>(Лойиҳа чизмалари компьютер графикасида бажарилган) </a:t>
            </a:r>
            <a:endParaRPr lang="ru-RU" sz="2000" dirty="0"/>
          </a:p>
        </p:txBody>
      </p:sp>
      <p:pic>
        <p:nvPicPr>
          <p:cNvPr id="22530" name="Picture 2" descr="E:\кУРС\фантан  001__.jpg"/>
          <p:cNvPicPr>
            <a:picLocks noChangeAspect="1" noChangeArrowheads="1"/>
          </p:cNvPicPr>
          <p:nvPr/>
        </p:nvPicPr>
        <p:blipFill>
          <a:blip r:embed="rId2"/>
          <a:srcRect/>
          <a:stretch>
            <a:fillRect/>
          </a:stretch>
        </p:blipFill>
        <p:spPr bwMode="auto">
          <a:xfrm>
            <a:off x="1785918" y="1500174"/>
            <a:ext cx="6038853" cy="452913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кУРС\фантан  003__.jpg"/>
          <p:cNvPicPr>
            <a:picLocks noChangeAspect="1" noChangeArrowheads="1"/>
          </p:cNvPicPr>
          <p:nvPr/>
        </p:nvPicPr>
        <p:blipFill>
          <a:blip r:embed="rId2"/>
          <a:srcRect/>
          <a:stretch>
            <a:fillRect/>
          </a:stretch>
        </p:blipFill>
        <p:spPr bwMode="auto">
          <a:xfrm>
            <a:off x="1285852" y="1500174"/>
            <a:ext cx="6630977" cy="4105681"/>
          </a:xfrm>
          <a:prstGeom prst="rect">
            <a:avLst/>
          </a:prstGeom>
          <a:noFill/>
        </p:spPr>
      </p:pic>
      <p:sp>
        <p:nvSpPr>
          <p:cNvPr id="8" name="Заголовок 4"/>
          <p:cNvSpPr>
            <a:spLocks noGrp="1"/>
          </p:cNvSpPr>
          <p:nvPr>
            <p:ph type="title"/>
          </p:nvPr>
        </p:nvSpPr>
        <p:spPr>
          <a:xfrm>
            <a:off x="457200" y="274320"/>
            <a:ext cx="7470648" cy="1143000"/>
          </a:xfrm>
        </p:spPr>
        <p:txBody>
          <a:bodyPr>
            <a:normAutofit/>
          </a:bodyPr>
          <a:lstStyle/>
          <a:p>
            <a:pPr algn="ctr"/>
            <a:r>
              <a:rPr lang="uz-Cyrl-UZ" sz="2000" dirty="0" smtClean="0"/>
              <a:t>Курс лойиҳаси бўйича бажарилган ишлар намуналари</a:t>
            </a:r>
            <a:br>
              <a:rPr lang="uz-Cyrl-UZ" sz="2000" dirty="0" smtClean="0"/>
            </a:br>
            <a:r>
              <a:rPr lang="uz-Cyrl-UZ" sz="2000" dirty="0" smtClean="0"/>
              <a:t>(Лойиҳа чизмалари компьютер графикасида бажарилган) </a:t>
            </a: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кУРС\фантан  002__.jpg"/>
          <p:cNvPicPr>
            <a:picLocks noChangeAspect="1" noChangeArrowheads="1"/>
          </p:cNvPicPr>
          <p:nvPr/>
        </p:nvPicPr>
        <p:blipFill>
          <a:blip r:embed="rId2"/>
          <a:srcRect/>
          <a:stretch>
            <a:fillRect/>
          </a:stretch>
        </p:blipFill>
        <p:spPr bwMode="auto">
          <a:xfrm>
            <a:off x="1785918" y="1500174"/>
            <a:ext cx="6000792" cy="4500594"/>
          </a:xfrm>
          <a:prstGeom prst="rect">
            <a:avLst/>
          </a:prstGeom>
          <a:noFill/>
        </p:spPr>
      </p:pic>
      <p:sp>
        <p:nvSpPr>
          <p:cNvPr id="7" name="Заголовок 4"/>
          <p:cNvSpPr>
            <a:spLocks noGrp="1"/>
          </p:cNvSpPr>
          <p:nvPr>
            <p:ph type="title"/>
          </p:nvPr>
        </p:nvSpPr>
        <p:spPr>
          <a:xfrm>
            <a:off x="457200" y="274320"/>
            <a:ext cx="7470648" cy="1143000"/>
          </a:xfrm>
        </p:spPr>
        <p:txBody>
          <a:bodyPr>
            <a:normAutofit/>
          </a:bodyPr>
          <a:lstStyle/>
          <a:p>
            <a:pPr algn="ctr"/>
            <a:r>
              <a:rPr lang="uz-Cyrl-UZ" sz="2000" dirty="0" smtClean="0"/>
              <a:t>Курс лойиҳаси бўйича бажарилган ишлар намуналари</a:t>
            </a:r>
            <a:br>
              <a:rPr lang="uz-Cyrl-UZ" sz="2000" dirty="0" smtClean="0"/>
            </a:br>
            <a:r>
              <a:rPr lang="uz-Cyrl-UZ" sz="2000" dirty="0" smtClean="0"/>
              <a:t>(Лойиҳа чизмалари компьютер графикасида бажарилган) </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кУРС\фантан  004__.jpg"/>
          <p:cNvPicPr>
            <a:picLocks noChangeAspect="1" noChangeArrowheads="1"/>
          </p:cNvPicPr>
          <p:nvPr/>
        </p:nvPicPr>
        <p:blipFill>
          <a:blip r:embed="rId2"/>
          <a:srcRect/>
          <a:stretch>
            <a:fillRect/>
          </a:stretch>
        </p:blipFill>
        <p:spPr bwMode="auto">
          <a:xfrm>
            <a:off x="1643042" y="1643050"/>
            <a:ext cx="5954274" cy="4000528"/>
          </a:xfrm>
          <a:prstGeom prst="rect">
            <a:avLst/>
          </a:prstGeom>
          <a:noFill/>
        </p:spPr>
      </p:pic>
      <p:sp>
        <p:nvSpPr>
          <p:cNvPr id="7" name="Заголовок 4"/>
          <p:cNvSpPr>
            <a:spLocks noGrp="1"/>
          </p:cNvSpPr>
          <p:nvPr>
            <p:ph type="title"/>
          </p:nvPr>
        </p:nvSpPr>
        <p:spPr>
          <a:xfrm>
            <a:off x="457200" y="274320"/>
            <a:ext cx="7470648" cy="1143000"/>
          </a:xfrm>
        </p:spPr>
        <p:txBody>
          <a:bodyPr>
            <a:normAutofit/>
          </a:bodyPr>
          <a:lstStyle/>
          <a:p>
            <a:pPr algn="ctr"/>
            <a:r>
              <a:rPr lang="uz-Cyrl-UZ" sz="2000" dirty="0" smtClean="0"/>
              <a:t>Курс лойиҳаси бўйича бажарилган ишлар намуналари</a:t>
            </a:r>
            <a:br>
              <a:rPr lang="uz-Cyrl-UZ" sz="2000" dirty="0" smtClean="0"/>
            </a:br>
            <a:r>
              <a:rPr lang="uz-Cyrl-UZ" sz="2000" dirty="0" smtClean="0"/>
              <a:t>(Лойиҳа чизмалари компьютер графикасида бажарилган) </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642938"/>
            <a:ext cx="8229600" cy="4525962"/>
          </a:xfrm>
        </p:spPr>
        <p:txBody>
          <a:bodyPr>
            <a:normAutofit fontScale="47500" lnSpcReduction="20000"/>
          </a:bodyPr>
          <a:lstStyle/>
          <a:p>
            <a:pPr algn="ctr">
              <a:buNone/>
            </a:pPr>
            <a:r>
              <a:rPr lang="uz-Cyrl-UZ" dirty="0" smtClean="0"/>
              <a:t>КИРИШ</a:t>
            </a:r>
          </a:p>
          <a:p>
            <a:pPr algn="ctr">
              <a:buNone/>
            </a:pPr>
            <a:endParaRPr lang="ru-RU" dirty="0"/>
          </a:p>
          <a:p>
            <a:r>
              <a:rPr lang="uz-Cyrl-UZ" dirty="0"/>
              <a:t>Мазкур </a:t>
            </a:r>
            <a:r>
              <a:rPr lang="uz-Cyrl-UZ" dirty="0" smtClean="0"/>
              <a:t>курс лойиҳаси </a:t>
            </a:r>
            <a:r>
              <a:rPr lang="uz-Cyrl-UZ" dirty="0" smtClean="0"/>
              <a:t>5341000 </a:t>
            </a:r>
            <a:r>
              <a:rPr lang="ru-RU" dirty="0" smtClean="0"/>
              <a:t>– </a:t>
            </a:r>
            <a:r>
              <a:rPr lang="uz-Cyrl-UZ" dirty="0" smtClean="0"/>
              <a:t>Қишлоқ ҳудудларини архитектуравий лойиҳавий ташкил этиш мутахассислиги учун </a:t>
            </a:r>
            <a:r>
              <a:rPr lang="uz-Cyrl-UZ" dirty="0" smtClean="0"/>
              <a:t>таълим </a:t>
            </a:r>
            <a:r>
              <a:rPr lang="uz-Cyrl-UZ" dirty="0"/>
              <a:t>йўналиши учун "Архитектуравий лойихалаш" фанидан тайёрланган ва </a:t>
            </a:r>
            <a:r>
              <a:rPr lang="uz-Cyrl-UZ" dirty="0" smtClean="0"/>
              <a:t>2011 </a:t>
            </a:r>
            <a:r>
              <a:rPr lang="uz-Cyrl-UZ" dirty="0"/>
              <a:t>й. </a:t>
            </a:r>
            <a:r>
              <a:rPr lang="uz-Cyrl-UZ" dirty="0" smtClean="0"/>
              <a:t> </a:t>
            </a:r>
            <a:r>
              <a:rPr lang="uz-Cyrl-UZ" dirty="0"/>
              <a:t>Ўзбекистон Республикаси Олий ва ўрта махсус таълим вазирлиги томонидан тасдиқланган </a:t>
            </a:r>
            <a:r>
              <a:rPr lang="uz-Cyrl-UZ" dirty="0" smtClean="0"/>
              <a:t>намунавий </a:t>
            </a:r>
            <a:r>
              <a:rPr lang="uz-Cyrl-UZ" dirty="0"/>
              <a:t>дастур асосида ишлаб чиқилди.</a:t>
            </a:r>
            <a:endParaRPr lang="ru-RU" dirty="0"/>
          </a:p>
          <a:p>
            <a:r>
              <a:rPr lang="uz-Cyrl-UZ" dirty="0"/>
              <a:t>Ушбу </a:t>
            </a:r>
            <a:r>
              <a:rPr lang="uz-Cyrl-UZ" dirty="0" smtClean="0"/>
              <a:t>курс лойиҳаси </a:t>
            </a:r>
            <a:r>
              <a:rPr lang="uz-Cyrl-UZ" dirty="0" smtClean="0"/>
              <a:t>"</a:t>
            </a:r>
            <a:r>
              <a:rPr lang="uz-Cyrl-UZ" dirty="0"/>
              <a:t>Архитектуравий лойихалаш" фанини ўрганиш  натижасида Олий Ўкув юртларининг “Қишлоқ қурилишини лойиҳалаш” таълим йуналишида тахсил олаётган талабалар, архитектуравий чизмачилик ривожланишидаги йуналишлар, архитектуравий асарларни тасвирлашда кулланиладиган услуб ва қоидалар, архитекутарвий лойихалашнинг асослари буйича тасаввурга эга булишлари, бино ва иншоотларнинг ортоганал ва перспектив тасвирларини куриш коидаларини, бўяш ва бошқа тасвиррлаш усулларини, архитектуравий мухитни ташкил этиш воситаларини билишлари ва куллай олишлари, хамда архитектуравий чизмаларни график бажариш, чизикли улчамларни талаб этилган масштабга утказиш, кичик меъмории шаклларни лойихалаш куникмаларга эга булишлари керак.</a:t>
            </a:r>
            <a:endParaRPr lang="ru-RU" dirty="0"/>
          </a:p>
          <a:p>
            <a:r>
              <a:rPr lang="uz-Cyrl-UZ" dirty="0"/>
              <a:t>Бакалавриат талабалари юқорида келтирилган тасаввур, билим ва кўникмаларга эришиш учун назарий ва (архитектуравий чизмалар тушунчаси хакида) амалий машгулотларни утиши кўзда тутилади. "Архитектуравий лойихалаш асослари" фанидан олинган билимлар "Меъмории композиция асослари", "Архитектуравий графика", "Чизма геометрия ва комьютерда лойихалаш" фанларига асос булиб хизмат килади.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1142984"/>
            <a:ext cx="7805342" cy="40626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z-Cyrl-UZ" sz="2000" b="1" i="0" u="sng" strike="noStrike" cap="none" normalizeH="0" baseline="0" dirty="0" smtClean="0">
                <a:ln>
                  <a:noFill/>
                </a:ln>
                <a:solidFill>
                  <a:schemeClr val="tx1"/>
                </a:solidFill>
                <a:effectLst/>
                <a:ea typeface="Times New Roman" pitchFamily="18" charset="0"/>
              </a:rPr>
              <a:t>“Кичик меъморий шакллар”</a:t>
            </a:r>
          </a:p>
          <a:p>
            <a:pPr marL="0" marR="0" lvl="0" indent="449263" algn="ctr" defTabSz="914400" rtl="0" eaLnBrk="1" fontAlgn="base" latinLnBrk="0" hangingPunct="1">
              <a:lnSpc>
                <a:spcPct val="100000"/>
              </a:lnSpc>
              <a:spcBef>
                <a:spcPct val="0"/>
              </a:spcBef>
              <a:spcAft>
                <a:spcPct val="0"/>
              </a:spcAft>
              <a:buClrTx/>
              <a:buSzTx/>
              <a:buFontTx/>
              <a:buNone/>
              <a:tabLst/>
            </a:pPr>
            <a:endParaRPr lang="uz-Cyrl-UZ" sz="1400" b="1" u="sng" dirty="0"/>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uz-Cyrl-UZ" sz="1400" b="1" i="0" u="sng" strike="noStrike" cap="none" normalizeH="0" baseline="0" dirty="0" smtClean="0">
              <a:ln>
                <a:noFill/>
              </a:ln>
              <a:solidFill>
                <a:schemeClr val="tx1"/>
              </a:solidFill>
              <a:effectLst/>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ea typeface="Times New Roman" pitchFamily="18" charset="0"/>
              </a:rPr>
              <a:t>Талабалар  биринчи  курсда  жуда  кўп  фанларни  ўзлаштирадилар.</a:t>
            </a:r>
            <a:br>
              <a:rPr kumimoji="0" lang="uz-Cyrl-UZ" sz="1400" b="0" i="0" u="none" strike="noStrike" cap="none" normalizeH="0" baseline="0" dirty="0" smtClean="0">
                <a:ln>
                  <a:noFill/>
                </a:ln>
                <a:solidFill>
                  <a:schemeClr val="tx1"/>
                </a:solidFill>
                <a:effectLst/>
                <a:ea typeface="Times New Roman" pitchFamily="18" charset="0"/>
              </a:rPr>
            </a:br>
            <a:r>
              <a:rPr kumimoji="0" lang="uz-Cyrl-UZ" sz="1400" b="0" i="0" u="none" strike="noStrike" cap="none" normalizeH="0" baseline="0" dirty="0" smtClean="0">
                <a:ln>
                  <a:noFill/>
                </a:ln>
                <a:solidFill>
                  <a:schemeClr val="tx1"/>
                </a:solidFill>
                <a:effectLst/>
                <a:ea typeface="Times New Roman" pitchFamily="18" charset="0"/>
              </a:rPr>
              <a:t>Масалан: меъморий лойихалаш асослари дарсида — академик ювишни</a:t>
            </a:r>
            <a:br>
              <a:rPr kumimoji="0" lang="uz-Cyrl-UZ" sz="1400" b="0" i="0" u="none" strike="noStrike" cap="none" normalizeH="0" baseline="0" dirty="0" smtClean="0">
                <a:ln>
                  <a:noFill/>
                </a:ln>
                <a:solidFill>
                  <a:schemeClr val="tx1"/>
                </a:solidFill>
                <a:effectLst/>
                <a:ea typeface="Times New Roman" pitchFamily="18" charset="0"/>
              </a:rPr>
            </a:br>
            <a:r>
              <a:rPr kumimoji="0" lang="uz-Cyrl-UZ" sz="1400" b="0" i="0" u="none" strike="noStrike" cap="none" normalizeH="0" baseline="0" dirty="0" smtClean="0">
                <a:ln>
                  <a:noFill/>
                </a:ln>
                <a:solidFill>
                  <a:schemeClr val="tx1"/>
                </a:solidFill>
                <a:effectLst/>
                <a:ea typeface="Times New Roman" pitchFamily="18" charset="0"/>
              </a:rPr>
              <a:t>(отмивка),   туш   графикасини;    меъморий    композиция    дарсида    эса</a:t>
            </a:r>
            <a:br>
              <a:rPr kumimoji="0" lang="uz-Cyrl-UZ" sz="1400" b="0" i="0" u="none" strike="noStrike" cap="none" normalizeH="0" baseline="0" dirty="0" smtClean="0">
                <a:ln>
                  <a:noFill/>
                </a:ln>
                <a:solidFill>
                  <a:schemeClr val="tx1"/>
                </a:solidFill>
                <a:effectLst/>
                <a:ea typeface="Times New Roman" pitchFamily="18" charset="0"/>
              </a:rPr>
            </a:br>
            <a:r>
              <a:rPr kumimoji="0" lang="uz-Cyrl-UZ" sz="1400" b="0" i="0" u="none" strike="noStrike" cap="none" normalizeH="0" baseline="0" dirty="0" smtClean="0">
                <a:ln>
                  <a:noFill/>
                </a:ln>
                <a:solidFill>
                  <a:schemeClr val="tx1"/>
                </a:solidFill>
                <a:effectLst/>
                <a:ea typeface="Times New Roman" pitchFamily="18" charset="0"/>
              </a:rPr>
              <a:t>меъморчиликдаги   метр  - ритм,   ҳажм  -   фазовий   узвийлик,   фронтал</a:t>
            </a:r>
            <a:br>
              <a:rPr kumimoji="0" lang="uz-Cyrl-UZ" sz="1400" b="0" i="0" u="none" strike="noStrike" cap="none" normalizeH="0" baseline="0" dirty="0" smtClean="0">
                <a:ln>
                  <a:noFill/>
                </a:ln>
                <a:solidFill>
                  <a:schemeClr val="tx1"/>
                </a:solidFill>
                <a:effectLst/>
                <a:ea typeface="Times New Roman" pitchFamily="18" charset="0"/>
              </a:rPr>
            </a:br>
            <a:r>
              <a:rPr kumimoji="0" lang="uz-Cyrl-UZ" sz="1400" b="0" i="0" u="none" strike="noStrike" cap="none" normalizeH="0" baseline="0" dirty="0" smtClean="0">
                <a:ln>
                  <a:noFill/>
                </a:ln>
                <a:solidFill>
                  <a:schemeClr val="tx1"/>
                </a:solidFill>
                <a:effectLst/>
                <a:ea typeface="Times New Roman" pitchFamily="18" charset="0"/>
              </a:rPr>
              <a:t>композиция, чуқур фазовийлик ва бошқа кўп тушунчалар;  меъмория тарихи</a:t>
            </a:r>
            <a:br>
              <a:rPr kumimoji="0" lang="uz-Cyrl-UZ" sz="1400" b="0" i="0" u="none" strike="noStrike" cap="none" normalizeH="0" baseline="0" dirty="0" smtClean="0">
                <a:ln>
                  <a:noFill/>
                </a:ln>
                <a:solidFill>
                  <a:schemeClr val="tx1"/>
                </a:solidFill>
                <a:effectLst/>
                <a:ea typeface="Times New Roman" pitchFamily="18" charset="0"/>
              </a:rPr>
            </a:br>
            <a:r>
              <a:rPr kumimoji="0" lang="uz-Cyrl-UZ" sz="1400" b="0" i="0" u="none" strike="noStrike" cap="none" normalizeH="0" baseline="0" dirty="0" smtClean="0">
                <a:ln>
                  <a:noFill/>
                </a:ln>
                <a:solidFill>
                  <a:schemeClr val="tx1"/>
                </a:solidFill>
                <a:effectLst/>
                <a:ea typeface="Times New Roman" pitchFamily="18" charset="0"/>
              </a:rPr>
              <a:t>дарсидан эса, иморат ўзи нимадан иборатлиги, бинонинг конструкцияси ва</a:t>
            </a:r>
            <a:br>
              <a:rPr kumimoji="0" lang="uz-Cyrl-UZ" sz="1400" b="0" i="0" u="none" strike="noStrike" cap="none" normalizeH="0" baseline="0" dirty="0" smtClean="0">
                <a:ln>
                  <a:noFill/>
                </a:ln>
                <a:solidFill>
                  <a:schemeClr val="tx1"/>
                </a:solidFill>
                <a:effectLst/>
                <a:ea typeface="Times New Roman" pitchFamily="18" charset="0"/>
              </a:rPr>
            </a:br>
            <a:r>
              <a:rPr kumimoji="0" lang="uz-Cyrl-UZ" sz="1400" b="0" i="0" u="none" strike="noStrike" cap="none" normalizeH="0" baseline="0" dirty="0" smtClean="0">
                <a:ln>
                  <a:noFill/>
                </a:ln>
                <a:solidFill>
                  <a:schemeClr val="tx1"/>
                </a:solidFill>
                <a:effectLst/>
                <a:ea typeface="Times New Roman" pitchFamily="18" charset="0"/>
              </a:rPr>
              <a:t>нимага хизмат қилиши (функцияси), бадиий жиҳатлари, шахарсозликдаги</a:t>
            </a:r>
            <a:br>
              <a:rPr kumimoji="0" lang="uz-Cyrl-UZ" sz="1400" b="0" i="0" u="none" strike="noStrike" cap="none" normalizeH="0" baseline="0" dirty="0" smtClean="0">
                <a:ln>
                  <a:noFill/>
                </a:ln>
                <a:solidFill>
                  <a:schemeClr val="tx1"/>
                </a:solidFill>
                <a:effectLst/>
                <a:ea typeface="Times New Roman" pitchFamily="18" charset="0"/>
              </a:rPr>
            </a:br>
            <a:r>
              <a:rPr kumimoji="0" lang="uz-Cyrl-UZ" sz="1400" b="0" i="0" u="none" strike="noStrike" cap="none" normalizeH="0" baseline="0" dirty="0" smtClean="0">
                <a:ln>
                  <a:noFill/>
                </a:ln>
                <a:solidFill>
                  <a:schemeClr val="tx1"/>
                </a:solidFill>
                <a:effectLst/>
                <a:ea typeface="Times New Roman" pitchFamily="18" charset="0"/>
              </a:rPr>
              <a:t>роли, унинг тарихи ва бошқа тушунчалари шулар жумласидандир.</a:t>
            </a:r>
          </a:p>
          <a:p>
            <a:pPr marR="0" lvl="0" algn="l" defTabSz="914400" rtl="0" eaLnBrk="0" fontAlgn="base" latinLnBrk="0" hangingPunct="0">
              <a:lnSpc>
                <a:spcPct val="10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ea typeface="Times New Roman" pitchFamily="18" charset="0"/>
              </a:rPr>
              <a:t> </a:t>
            </a:r>
            <a:r>
              <a:rPr lang="uz-Cyrl-UZ" sz="1400" dirty="0"/>
              <a:t>Ана шулардан сўнг талабалар лойиҳалаш дарсига   яъни «Кичик </a:t>
            </a:r>
            <a:r>
              <a:rPr lang="uz-Cyrl-UZ" sz="1400" dirty="0" smtClean="0"/>
              <a:t>меъморий</a:t>
            </a:r>
          </a:p>
          <a:p>
            <a:pPr marR="0" lvl="0" algn="l" defTabSz="914400" rtl="0" eaLnBrk="0" fontAlgn="base" latinLnBrk="0" hangingPunct="0">
              <a:lnSpc>
                <a:spcPct val="100000"/>
              </a:lnSpc>
              <a:spcBef>
                <a:spcPct val="0"/>
              </a:spcBef>
              <a:spcAft>
                <a:spcPct val="0"/>
              </a:spcAft>
              <a:buClrTx/>
              <a:buSzTx/>
              <a:buFontTx/>
              <a:buNone/>
              <a:tabLst/>
            </a:pPr>
            <a:r>
              <a:rPr lang="uz-Cyrl-UZ" sz="1400" dirty="0" smtClean="0"/>
              <a:t> </a:t>
            </a:r>
            <a:r>
              <a:rPr lang="uz-Cyrl-UZ" sz="1400" dirty="0"/>
              <a:t>шакллар»  фанига илк қадам қуядилар. </a:t>
            </a:r>
            <a:endParaRPr lang="uz-Cyrl-UZ" sz="1400" dirty="0"/>
          </a:p>
          <a:p>
            <a:pPr marR="0" lvl="0" algn="l" defTabSz="914400" rtl="0" eaLnBrk="0" fontAlgn="base" latinLnBrk="0" hangingPunct="0">
              <a:lnSpc>
                <a:spcPct val="100000"/>
              </a:lnSpc>
              <a:spcBef>
                <a:spcPct val="0"/>
              </a:spcBef>
              <a:spcAft>
                <a:spcPct val="0"/>
              </a:spcAft>
              <a:buClrTx/>
              <a:buSzTx/>
              <a:buFontTx/>
              <a:buNone/>
              <a:tabLst/>
            </a:pPr>
            <a:r>
              <a:rPr lang="uz-Cyrl-UZ" sz="1400" dirty="0"/>
              <a:t>Бу лойиҳа  меъморий биринчи курсдагидан фарқли ўлароқ талабани биринчи</a:t>
            </a:r>
          </a:p>
          <a:p>
            <a:pPr marR="0" lvl="0" algn="l" defTabSz="914400" rtl="0" eaLnBrk="0" fontAlgn="base" latinLnBrk="0" hangingPunct="0">
              <a:lnSpc>
                <a:spcPct val="100000"/>
              </a:lnSpc>
              <a:spcBef>
                <a:spcPct val="0"/>
              </a:spcBef>
              <a:spcAft>
                <a:spcPct val="0"/>
              </a:spcAft>
              <a:buClrTx/>
              <a:buSzTx/>
              <a:buFontTx/>
              <a:buNone/>
              <a:tabLst/>
            </a:pPr>
            <a:r>
              <a:rPr lang="uz-Cyrl-UZ" sz="1400" dirty="0"/>
              <a:t> бор  мустақил  ишлашга   қадам   бостиради.   Қуйида   2   та   вазифа  </a:t>
            </a:r>
          </a:p>
          <a:p>
            <a:pPr marR="0" lvl="0" algn="l" defTabSz="914400" rtl="0" eaLnBrk="0" fontAlgn="base" latinLnBrk="0" hangingPunct="0">
              <a:lnSpc>
                <a:spcPct val="100000"/>
              </a:lnSpc>
              <a:spcBef>
                <a:spcPct val="0"/>
              </a:spcBef>
              <a:spcAft>
                <a:spcPct val="0"/>
              </a:spcAft>
              <a:buClrTx/>
              <a:buSzTx/>
              <a:buFontTx/>
              <a:buNone/>
              <a:tabLst/>
            </a:pPr>
            <a:r>
              <a:rPr lang="uz-Cyrl-UZ" sz="1400" dirty="0"/>
              <a:t> буўйича берилган топшириқлардан   хоҳлаган  мавзу  устида  амалий  </a:t>
            </a:r>
            <a:r>
              <a:rPr lang="uz-Cyrl-UZ" sz="1400" dirty="0" smtClean="0"/>
              <a:t> </a:t>
            </a:r>
            <a:r>
              <a:rPr lang="uz-Cyrl-UZ" sz="1400" dirty="0"/>
              <a:t>-   лоииҳа   </a:t>
            </a:r>
            <a:endParaRPr lang="uz-Cyrl-UZ" sz="1400" dirty="0" smtClean="0"/>
          </a:p>
          <a:p>
            <a:pPr marR="0" lvl="0" algn="l" defTabSz="914400" rtl="0" eaLnBrk="0" fontAlgn="base" latinLnBrk="0" hangingPunct="0">
              <a:lnSpc>
                <a:spcPct val="100000"/>
              </a:lnSpc>
              <a:spcBef>
                <a:spcPct val="0"/>
              </a:spcBef>
              <a:spcAft>
                <a:spcPct val="0"/>
              </a:spcAft>
              <a:buClrTx/>
              <a:buSzTx/>
              <a:buFontTx/>
              <a:buNone/>
              <a:tabLst/>
            </a:pPr>
            <a:r>
              <a:rPr lang="uz-Cyrl-UZ" sz="1400" dirty="0" smtClean="0"/>
              <a:t>ишларини </a:t>
            </a:r>
            <a:r>
              <a:rPr lang="uz-Cyrl-UZ" sz="1400" dirty="0"/>
              <a:t>бажариши лозим.</a:t>
            </a:r>
            <a:endParaRPr lang="uz-Cyrl-UZ"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00034" y="1071546"/>
          <a:ext cx="7215237" cy="4214842"/>
        </p:xfrm>
        <a:graphic>
          <a:graphicData uri="http://schemas.openxmlformats.org/drawingml/2006/table">
            <a:tbl>
              <a:tblPr/>
              <a:tblGrid>
                <a:gridCol w="1015000"/>
                <a:gridCol w="5229616"/>
                <a:gridCol w="970621"/>
              </a:tblGrid>
              <a:tr h="526855">
                <a:tc gridSpan="3">
                  <a:txBody>
                    <a:bodyPr/>
                    <a:lstStyle/>
                    <a:p>
                      <a:pPr algn="ctr">
                        <a:lnSpc>
                          <a:spcPct val="200000"/>
                        </a:lnSpc>
                        <a:spcAft>
                          <a:spcPts val="0"/>
                        </a:spcAft>
                      </a:pPr>
                      <a:r>
                        <a:rPr lang="uz-Cyrl-UZ" sz="1600" b="1" dirty="0">
                          <a:latin typeface="Times New Roman"/>
                          <a:ea typeface="Times New Roman"/>
                          <a:cs typeface="Times New Roman"/>
                        </a:rPr>
                        <a:t>III-семестр</a:t>
                      </a:r>
                      <a:endParaRPr lang="ru-RU" sz="16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687987">
                <a:tc>
                  <a:txBody>
                    <a:bodyPr/>
                    <a:lstStyle/>
                    <a:p>
                      <a:pPr>
                        <a:spcAft>
                          <a:spcPts val="0"/>
                        </a:spcAft>
                      </a:pPr>
                      <a:r>
                        <a:rPr lang="ru-RU" sz="1600" b="1">
                          <a:latin typeface="Times New Roman"/>
                          <a:ea typeface="Times New Roman"/>
                          <a:cs typeface="Times New Roman"/>
                        </a:rPr>
                        <a:t>1-вазифа</a:t>
                      </a:r>
                      <a:endParaRPr lang="ru-RU" sz="160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a:t>
                      </a:r>
                      <a:r>
                        <a:rPr lang="ru-RU" sz="1600" b="1" dirty="0" err="1">
                          <a:latin typeface="Times New Roman"/>
                          <a:ea typeface="Times New Roman"/>
                          <a:cs typeface="Times New Roman"/>
                        </a:rPr>
                        <a:t>Ички</a:t>
                      </a:r>
                      <a:r>
                        <a:rPr lang="ru-RU" sz="1600" b="1" dirty="0">
                          <a:latin typeface="Times New Roman"/>
                          <a:ea typeface="Times New Roman"/>
                          <a:cs typeface="Times New Roman"/>
                        </a:rPr>
                        <a:t> </a:t>
                      </a:r>
                      <a:r>
                        <a:rPr lang="ru-RU" sz="1600" b="1" dirty="0" err="1">
                          <a:latin typeface="Times New Roman"/>
                          <a:ea typeface="Times New Roman"/>
                          <a:cs typeface="Times New Roman"/>
                        </a:rPr>
                        <a:t>муҳитга эга</a:t>
                      </a:r>
                      <a:r>
                        <a:rPr lang="ru-RU" sz="1600" b="1" dirty="0">
                          <a:latin typeface="Times New Roman"/>
                          <a:ea typeface="Times New Roman"/>
                          <a:cs typeface="Times New Roman"/>
                        </a:rPr>
                        <a:t> </a:t>
                      </a:r>
                      <a:r>
                        <a:rPr lang="ru-RU" sz="1600" b="1" dirty="0" err="1">
                          <a:latin typeface="Times New Roman"/>
                          <a:ea typeface="Times New Roman"/>
                          <a:cs typeface="Times New Roman"/>
                        </a:rPr>
                        <a:t>бўлмаган</a:t>
                      </a:r>
                      <a:r>
                        <a:rPr lang="ru-RU" sz="1600" b="1" dirty="0">
                          <a:latin typeface="Times New Roman"/>
                          <a:ea typeface="Times New Roman"/>
                          <a:cs typeface="Times New Roman"/>
                        </a:rPr>
                        <a:t>) </a:t>
                      </a:r>
                      <a:r>
                        <a:rPr lang="ru-RU" sz="1600" b="1" dirty="0" err="1">
                          <a:latin typeface="Times New Roman"/>
                          <a:ea typeface="Times New Roman"/>
                          <a:cs typeface="Times New Roman"/>
                        </a:rPr>
                        <a:t>кичик</a:t>
                      </a:r>
                      <a:r>
                        <a:rPr lang="ru-RU" sz="1600" b="1" dirty="0">
                          <a:latin typeface="Times New Roman"/>
                          <a:ea typeface="Times New Roman"/>
                          <a:cs typeface="Times New Roman"/>
                        </a:rPr>
                        <a:t> </a:t>
                      </a:r>
                      <a:r>
                        <a:rPr lang="ru-RU" sz="1600" b="1" dirty="0" err="1">
                          <a:latin typeface="Times New Roman"/>
                          <a:ea typeface="Times New Roman"/>
                          <a:cs typeface="Times New Roman"/>
                        </a:rPr>
                        <a:t>меъморий</a:t>
                      </a:r>
                      <a:r>
                        <a:rPr lang="ru-RU" sz="1600" b="1" dirty="0">
                          <a:latin typeface="Times New Roman"/>
                          <a:ea typeface="Times New Roman"/>
                          <a:cs typeface="Times New Roman"/>
                        </a:rPr>
                        <a:t> </a:t>
                      </a:r>
                      <a:r>
                        <a:rPr lang="ru-RU" sz="1600" b="1" dirty="0" err="1">
                          <a:latin typeface="Times New Roman"/>
                          <a:ea typeface="Times New Roman"/>
                          <a:cs typeface="Times New Roman"/>
                        </a:rPr>
                        <a:t>шакллар</a:t>
                      </a:r>
                      <a:r>
                        <a:rPr lang="ru-RU" sz="1600" b="1" dirty="0">
                          <a:latin typeface="Times New Roman"/>
                          <a:ea typeface="Times New Roman"/>
                          <a:cs typeface="Times New Roman"/>
                        </a:rPr>
                        <a:t> </a:t>
                      </a:r>
                      <a:r>
                        <a:rPr lang="ru-RU" sz="1600" b="1" dirty="0" err="1">
                          <a:latin typeface="Times New Roman"/>
                          <a:ea typeface="Times New Roman"/>
                          <a:cs typeface="Times New Roman"/>
                        </a:rPr>
                        <a:t>лойиҳаси.</a:t>
                      </a:r>
                      <a:endParaRPr lang="ru-RU" sz="1600" dirty="0">
                        <a:latin typeface="Times New Roman"/>
                        <a:ea typeface="Times New Roman"/>
                        <a:cs typeface="Times New Roman"/>
                      </a:endParaRPr>
                    </a:p>
                    <a:p>
                      <a:pPr>
                        <a:spcAft>
                          <a:spcPts val="0"/>
                        </a:spcAft>
                      </a:pPr>
                      <a:r>
                        <a:rPr lang="ru-RU" sz="1600" dirty="0">
                          <a:latin typeface="Times New Roman"/>
                          <a:ea typeface="Times New Roman"/>
                          <a:cs typeface="Times New Roman"/>
                        </a:rPr>
                        <a:t>1-Вазифа </a:t>
                      </a:r>
                      <a:r>
                        <a:rPr lang="ru-RU" sz="1600" dirty="0" err="1">
                          <a:latin typeface="Times New Roman"/>
                          <a:ea typeface="Times New Roman"/>
                          <a:cs typeface="Times New Roman"/>
                        </a:rPr>
                        <a:t>учун</a:t>
                      </a:r>
                      <a:r>
                        <a:rPr lang="ru-RU" sz="1600" dirty="0">
                          <a:latin typeface="Times New Roman"/>
                          <a:ea typeface="Times New Roman"/>
                          <a:cs typeface="Times New Roman"/>
                        </a:rPr>
                        <a:t> </a:t>
                      </a:r>
                      <a:r>
                        <a:rPr lang="ru-RU" sz="1600" dirty="0" err="1">
                          <a:latin typeface="Times New Roman"/>
                          <a:ea typeface="Times New Roman"/>
                          <a:cs typeface="Times New Roman"/>
                        </a:rPr>
                        <a:t>мавзулар</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1. дам </a:t>
                      </a:r>
                      <a:r>
                        <a:rPr lang="ru-RU" sz="1600" dirty="0" err="1">
                          <a:latin typeface="Times New Roman"/>
                          <a:ea typeface="Times New Roman"/>
                          <a:cs typeface="Times New Roman"/>
                        </a:rPr>
                        <a:t>олиш</a:t>
                      </a:r>
                      <a:r>
                        <a:rPr lang="ru-RU" sz="1600" dirty="0">
                          <a:latin typeface="Times New Roman"/>
                          <a:ea typeface="Times New Roman"/>
                          <a:cs typeface="Times New Roman"/>
                        </a:rPr>
                        <a:t> </a:t>
                      </a:r>
                      <a:r>
                        <a:rPr lang="ru-RU" sz="1600" dirty="0" err="1">
                          <a:latin typeface="Times New Roman"/>
                          <a:ea typeface="Times New Roman"/>
                          <a:cs typeface="Times New Roman"/>
                        </a:rPr>
                        <a:t>жойи</a:t>
                      </a:r>
                      <a:r>
                        <a:rPr lang="ru-RU" sz="1600" dirty="0">
                          <a:latin typeface="Times New Roman"/>
                          <a:ea typeface="Times New Roman"/>
                          <a:cs typeface="Times New Roman"/>
                        </a:rPr>
                        <a:t>, </a:t>
                      </a:r>
                      <a:r>
                        <a:rPr lang="ru-RU" sz="1600" dirty="0" err="1">
                          <a:latin typeface="Times New Roman"/>
                          <a:ea typeface="Times New Roman"/>
                          <a:cs typeface="Times New Roman"/>
                        </a:rPr>
                        <a:t>фаввора</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2. </a:t>
                      </a:r>
                      <a:r>
                        <a:rPr lang="ru-RU" sz="1600" dirty="0" err="1">
                          <a:latin typeface="Times New Roman"/>
                          <a:ea typeface="Times New Roman"/>
                          <a:cs typeface="Times New Roman"/>
                        </a:rPr>
                        <a:t>булоқ ва</a:t>
                      </a:r>
                      <a:r>
                        <a:rPr lang="ru-RU" sz="1600" dirty="0">
                          <a:latin typeface="Times New Roman"/>
                          <a:ea typeface="Times New Roman"/>
                          <a:cs typeface="Times New Roman"/>
                        </a:rPr>
                        <a:t> </a:t>
                      </a:r>
                      <a:r>
                        <a:rPr lang="ru-RU" sz="1600" dirty="0" err="1">
                          <a:latin typeface="Times New Roman"/>
                          <a:ea typeface="Times New Roman"/>
                          <a:cs typeface="Times New Roman"/>
                        </a:rPr>
                        <a:t>ҳовуз  атрофида</a:t>
                      </a:r>
                      <a:r>
                        <a:rPr lang="ru-RU" sz="1600" dirty="0">
                          <a:latin typeface="Times New Roman"/>
                          <a:ea typeface="Times New Roman"/>
                          <a:cs typeface="Times New Roman"/>
                        </a:rPr>
                        <a:t> дам </a:t>
                      </a:r>
                      <a:r>
                        <a:rPr lang="ru-RU" sz="1600" dirty="0" err="1">
                          <a:latin typeface="Times New Roman"/>
                          <a:ea typeface="Times New Roman"/>
                          <a:cs typeface="Times New Roman"/>
                        </a:rPr>
                        <a:t>қолиш жойи</a:t>
                      </a:r>
                      <a:r>
                        <a:rPr lang="ru-RU" sz="1600" dirty="0">
                          <a:latin typeface="Times New Roman"/>
                          <a:ea typeface="Times New Roman"/>
                          <a:cs typeface="Times New Roman"/>
                        </a:rPr>
                        <a:t> (</a:t>
                      </a:r>
                      <a:r>
                        <a:rPr lang="ru-RU" sz="1600" dirty="0" err="1">
                          <a:latin typeface="Times New Roman"/>
                          <a:ea typeface="Times New Roman"/>
                          <a:cs typeface="Times New Roman"/>
                        </a:rPr>
                        <a:t>соябон</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3. </a:t>
                      </a:r>
                      <a:r>
                        <a:rPr lang="ru-RU" sz="1600" dirty="0" err="1">
                          <a:latin typeface="Times New Roman"/>
                          <a:ea typeface="Times New Roman"/>
                          <a:cs typeface="Times New Roman"/>
                        </a:rPr>
                        <a:t>кичик</a:t>
                      </a:r>
                      <a:r>
                        <a:rPr lang="ru-RU" sz="1600" dirty="0">
                          <a:latin typeface="Times New Roman"/>
                          <a:ea typeface="Times New Roman"/>
                          <a:cs typeface="Times New Roman"/>
                        </a:rPr>
                        <a:t> </a:t>
                      </a:r>
                      <a:r>
                        <a:rPr lang="ru-RU" sz="1600" dirty="0" err="1">
                          <a:latin typeface="Times New Roman"/>
                          <a:ea typeface="Times New Roman"/>
                          <a:cs typeface="Times New Roman"/>
                        </a:rPr>
                        <a:t>кўприклар</a:t>
                      </a:r>
                      <a:r>
                        <a:rPr lang="ru-RU" sz="1600" dirty="0">
                          <a:latin typeface="Times New Roman"/>
                          <a:ea typeface="Times New Roman"/>
                          <a:cs typeface="Times New Roman"/>
                        </a:rPr>
                        <a:t> </a:t>
                      </a:r>
                      <a:r>
                        <a:rPr lang="ru-RU" sz="1600" dirty="0" err="1">
                          <a:latin typeface="Times New Roman"/>
                          <a:ea typeface="Times New Roman"/>
                          <a:cs typeface="Times New Roman"/>
                        </a:rPr>
                        <a:t>ва</a:t>
                      </a:r>
                      <a:r>
                        <a:rPr lang="ru-RU" sz="1600" dirty="0">
                          <a:latin typeface="Times New Roman"/>
                          <a:ea typeface="Times New Roman"/>
                          <a:cs typeface="Times New Roman"/>
                        </a:rPr>
                        <a:t> </a:t>
                      </a:r>
                      <a:r>
                        <a:rPr lang="ru-RU" sz="1600" dirty="0" err="1">
                          <a:latin typeface="Times New Roman"/>
                          <a:ea typeface="Times New Roman"/>
                          <a:cs typeface="Times New Roman"/>
                        </a:rPr>
                        <a:t>чархпалак</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4. </a:t>
                      </a:r>
                      <a:r>
                        <a:rPr lang="ru-RU" sz="1600" dirty="0" err="1">
                          <a:latin typeface="Times New Roman"/>
                          <a:ea typeface="Times New Roman"/>
                          <a:cs typeface="Times New Roman"/>
                        </a:rPr>
                        <a:t>болалар</a:t>
                      </a:r>
                      <a:r>
                        <a:rPr lang="ru-RU" sz="1600" dirty="0">
                          <a:latin typeface="Times New Roman"/>
                          <a:ea typeface="Times New Roman"/>
                          <a:cs typeface="Times New Roman"/>
                        </a:rPr>
                        <a:t> </a:t>
                      </a:r>
                      <a:r>
                        <a:rPr lang="ru-RU" sz="1600" dirty="0" err="1">
                          <a:latin typeface="Times New Roman"/>
                          <a:ea typeface="Times New Roman"/>
                          <a:cs typeface="Times New Roman"/>
                        </a:rPr>
                        <a:t>уйин</a:t>
                      </a:r>
                      <a:r>
                        <a:rPr lang="ru-RU" sz="1600" dirty="0">
                          <a:latin typeface="Times New Roman"/>
                          <a:ea typeface="Times New Roman"/>
                          <a:cs typeface="Times New Roman"/>
                        </a:rPr>
                        <a:t> </a:t>
                      </a:r>
                      <a:r>
                        <a:rPr lang="ru-RU" sz="1600" dirty="0" err="1">
                          <a:latin typeface="Times New Roman"/>
                          <a:ea typeface="Times New Roman"/>
                          <a:cs typeface="Times New Roman"/>
                        </a:rPr>
                        <a:t>майдончалари</a:t>
                      </a:r>
                      <a:r>
                        <a:rPr lang="ru-RU" sz="1600" dirty="0">
                          <a:latin typeface="Times New Roman"/>
                          <a:ea typeface="Times New Roman"/>
                          <a:cs typeface="Times New Roman"/>
                        </a:rPr>
                        <a:t>.</a:t>
                      </a:r>
                    </a:p>
                    <a:p>
                      <a:pPr>
                        <a:spcAft>
                          <a:spcPts val="0"/>
                        </a:spcAft>
                      </a:pPr>
                      <a:r>
                        <a:rPr lang="ru-RU" sz="1600" dirty="0" err="1">
                          <a:latin typeface="Times New Roman"/>
                          <a:ea typeface="Times New Roman"/>
                          <a:cs typeface="Times New Roman"/>
                        </a:rPr>
                        <a:t>Ишни</a:t>
                      </a:r>
                      <a:r>
                        <a:rPr lang="ru-RU" sz="1600" dirty="0">
                          <a:latin typeface="Times New Roman"/>
                          <a:ea typeface="Times New Roman"/>
                          <a:cs typeface="Times New Roman"/>
                        </a:rPr>
                        <a:t> </a:t>
                      </a:r>
                      <a:r>
                        <a:rPr lang="ru-RU" sz="1600" dirty="0" err="1">
                          <a:latin typeface="Times New Roman"/>
                          <a:ea typeface="Times New Roman"/>
                          <a:cs typeface="Times New Roman"/>
                        </a:rPr>
                        <a:t>бажариш</a:t>
                      </a:r>
                      <a:r>
                        <a:rPr lang="ru-RU" sz="1600" dirty="0">
                          <a:latin typeface="Times New Roman"/>
                          <a:ea typeface="Times New Roman"/>
                          <a:cs typeface="Times New Roman"/>
                        </a:rPr>
                        <a:t> </a:t>
                      </a:r>
                      <a:r>
                        <a:rPr lang="ru-RU" sz="1600" dirty="0" err="1">
                          <a:latin typeface="Times New Roman"/>
                          <a:ea typeface="Times New Roman"/>
                          <a:cs typeface="Times New Roman"/>
                        </a:rPr>
                        <a:t>тартиби</a:t>
                      </a:r>
                      <a:r>
                        <a:rPr lang="ru-RU" sz="1600" dirty="0">
                          <a:latin typeface="Times New Roman"/>
                          <a:ea typeface="Times New Roman"/>
                          <a:cs typeface="Times New Roman"/>
                        </a:rPr>
                        <a:t>: </a:t>
                      </a:r>
                    </a:p>
                    <a:p>
                      <a:pPr>
                        <a:spcAft>
                          <a:spcPts val="0"/>
                        </a:spcAft>
                      </a:pPr>
                      <a:r>
                        <a:rPr lang="ru-RU" sz="1600" dirty="0" err="1">
                          <a:latin typeface="Times New Roman"/>
                          <a:ea typeface="Times New Roman"/>
                          <a:cs typeface="Times New Roman"/>
                        </a:rPr>
                        <a:t>Эскизлаш</a:t>
                      </a:r>
                      <a:r>
                        <a:rPr lang="ru-RU" sz="1600" dirty="0">
                          <a:latin typeface="Times New Roman"/>
                          <a:ea typeface="Times New Roman"/>
                          <a:cs typeface="Times New Roman"/>
                        </a:rPr>
                        <a:t>. </a:t>
                      </a:r>
                      <a:r>
                        <a:rPr lang="ru-RU" sz="1600" dirty="0" err="1">
                          <a:latin typeface="Times New Roman"/>
                          <a:ea typeface="Times New Roman"/>
                          <a:cs typeface="Times New Roman"/>
                        </a:rPr>
                        <a:t>(ғоя</a:t>
                      </a:r>
                      <a:r>
                        <a:rPr lang="ru-RU" sz="1600" dirty="0">
                          <a:latin typeface="Times New Roman"/>
                          <a:ea typeface="Times New Roman"/>
                          <a:cs typeface="Times New Roman"/>
                        </a:rPr>
                        <a:t>).</a:t>
                      </a:r>
                    </a:p>
                    <a:p>
                      <a:pPr>
                        <a:spcAft>
                          <a:spcPts val="0"/>
                        </a:spcAft>
                      </a:pPr>
                      <a:r>
                        <a:rPr lang="ru-RU" sz="1600" dirty="0" err="1">
                          <a:latin typeface="Times New Roman"/>
                          <a:ea typeface="Times New Roman"/>
                          <a:cs typeface="Times New Roman"/>
                        </a:rPr>
                        <a:t>масштабга</a:t>
                      </a:r>
                      <a:r>
                        <a:rPr lang="ru-RU" sz="1600" dirty="0">
                          <a:latin typeface="Times New Roman"/>
                          <a:ea typeface="Times New Roman"/>
                          <a:cs typeface="Times New Roman"/>
                        </a:rPr>
                        <a:t> </a:t>
                      </a:r>
                      <a:r>
                        <a:rPr lang="ru-RU" sz="1600" dirty="0" err="1">
                          <a:latin typeface="Times New Roman"/>
                          <a:ea typeface="Times New Roman"/>
                          <a:cs typeface="Times New Roman"/>
                        </a:rPr>
                        <a:t>туширилади</a:t>
                      </a:r>
                      <a:r>
                        <a:rPr lang="ru-RU" sz="1600" dirty="0">
                          <a:latin typeface="Times New Roman"/>
                          <a:ea typeface="Times New Roman"/>
                          <a:cs typeface="Times New Roman"/>
                        </a:rPr>
                        <a:t>.</a:t>
                      </a:r>
                    </a:p>
                    <a:p>
                      <a:pPr>
                        <a:spcAft>
                          <a:spcPts val="0"/>
                        </a:spcAft>
                      </a:pPr>
                      <a:r>
                        <a:rPr lang="ru-RU" sz="1600" dirty="0" err="1">
                          <a:latin typeface="Times New Roman"/>
                          <a:ea typeface="Times New Roman"/>
                          <a:cs typeface="Times New Roman"/>
                        </a:rPr>
                        <a:t>Планшетга</a:t>
                      </a:r>
                      <a:r>
                        <a:rPr lang="ru-RU" sz="1600" dirty="0">
                          <a:latin typeface="Times New Roman"/>
                          <a:ea typeface="Times New Roman"/>
                          <a:cs typeface="Times New Roman"/>
                        </a:rPr>
                        <a:t> (компоновка) </a:t>
                      </a:r>
                      <a:r>
                        <a:rPr lang="ru-RU" sz="1600" dirty="0" err="1">
                          <a:latin typeface="Times New Roman"/>
                          <a:ea typeface="Times New Roman"/>
                          <a:cs typeface="Times New Roman"/>
                        </a:rPr>
                        <a:t>жойлаштирилади</a:t>
                      </a:r>
                      <a:r>
                        <a:rPr lang="ru-RU" sz="1600" dirty="0">
                          <a:latin typeface="Times New Roman"/>
                          <a:ea typeface="Times New Roman"/>
                          <a:cs typeface="Times New Roman"/>
                        </a:rPr>
                        <a:t>.</a:t>
                      </a:r>
                    </a:p>
                    <a:p>
                      <a:pPr>
                        <a:spcAft>
                          <a:spcPts val="0"/>
                        </a:spcAft>
                      </a:pPr>
                      <a:r>
                        <a:rPr lang="ru-RU" sz="1600" dirty="0" err="1">
                          <a:latin typeface="Times New Roman"/>
                          <a:ea typeface="Times New Roman"/>
                          <a:cs typeface="Times New Roman"/>
                        </a:rPr>
                        <a:t>Қаламда чизиб</a:t>
                      </a:r>
                      <a:r>
                        <a:rPr lang="ru-RU" sz="1600" dirty="0">
                          <a:latin typeface="Times New Roman"/>
                          <a:ea typeface="Times New Roman"/>
                          <a:cs typeface="Times New Roman"/>
                        </a:rPr>
                        <a:t>, </a:t>
                      </a:r>
                      <a:r>
                        <a:rPr lang="ru-RU" sz="1600" dirty="0" err="1">
                          <a:latin typeface="Times New Roman"/>
                          <a:ea typeface="Times New Roman"/>
                          <a:cs typeface="Times New Roman"/>
                        </a:rPr>
                        <a:t>соялар</a:t>
                      </a:r>
                      <a:r>
                        <a:rPr lang="ru-RU" sz="1600" dirty="0">
                          <a:latin typeface="Times New Roman"/>
                          <a:ea typeface="Times New Roman"/>
                          <a:cs typeface="Times New Roman"/>
                        </a:rPr>
                        <a:t> </a:t>
                      </a:r>
                      <a:r>
                        <a:rPr lang="ru-RU" sz="1600" dirty="0" err="1">
                          <a:latin typeface="Times New Roman"/>
                          <a:ea typeface="Times New Roman"/>
                          <a:cs typeface="Times New Roman"/>
                        </a:rPr>
                        <a:t>туширилади</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График </a:t>
                      </a:r>
                      <a:r>
                        <a:rPr lang="ru-RU" sz="1600" dirty="0" err="1">
                          <a:latin typeface="Times New Roman"/>
                          <a:ea typeface="Times New Roman"/>
                          <a:cs typeface="Times New Roman"/>
                        </a:rPr>
                        <a:t>усул</a:t>
                      </a:r>
                      <a:r>
                        <a:rPr lang="ru-RU" sz="1600" dirty="0">
                          <a:latin typeface="Times New Roman"/>
                          <a:ea typeface="Times New Roman"/>
                          <a:cs typeface="Times New Roman"/>
                        </a:rPr>
                        <a:t> </a:t>
                      </a:r>
                      <a:r>
                        <a:rPr lang="ru-RU" sz="1600" dirty="0" err="1">
                          <a:latin typeface="Times New Roman"/>
                          <a:ea typeface="Times New Roman"/>
                          <a:cs typeface="Times New Roman"/>
                        </a:rPr>
                        <a:t>танлаб</a:t>
                      </a:r>
                      <a:r>
                        <a:rPr lang="ru-RU" sz="1600" dirty="0">
                          <a:latin typeface="Times New Roman"/>
                          <a:ea typeface="Times New Roman"/>
                          <a:cs typeface="Times New Roman"/>
                        </a:rPr>
                        <a:t>, </a:t>
                      </a:r>
                      <a:r>
                        <a:rPr lang="ru-RU" sz="1600" dirty="0" err="1">
                          <a:latin typeface="Times New Roman"/>
                          <a:ea typeface="Times New Roman"/>
                          <a:cs typeface="Times New Roman"/>
                        </a:rPr>
                        <a:t>бўялади</a:t>
                      </a:r>
                      <a:r>
                        <a:rPr lang="ru-RU" sz="1600" dirty="0">
                          <a:latin typeface="Times New Roman"/>
                          <a:ea typeface="Times New Roman"/>
                          <a:cs typeface="Times New Roman"/>
                        </a:rPr>
                        <a:t>. </a:t>
                      </a:r>
                      <a:r>
                        <a:rPr lang="ru-RU" sz="1600" dirty="0" err="1">
                          <a:latin typeface="Times New Roman"/>
                          <a:ea typeface="Times New Roman"/>
                          <a:cs typeface="Times New Roman"/>
                        </a:rPr>
                        <a:t>Ёзувларни</a:t>
                      </a:r>
                      <a:r>
                        <a:rPr lang="ru-RU" sz="1600" dirty="0">
                          <a:latin typeface="Times New Roman"/>
                          <a:ea typeface="Times New Roman"/>
                          <a:cs typeface="Times New Roman"/>
                        </a:rPr>
                        <a:t> </a:t>
                      </a:r>
                      <a:r>
                        <a:rPr lang="ru-RU" sz="1600" dirty="0" err="1">
                          <a:latin typeface="Times New Roman"/>
                          <a:ea typeface="Times New Roman"/>
                          <a:cs typeface="Times New Roman"/>
                        </a:rPr>
                        <a:t>мослаб</a:t>
                      </a:r>
                      <a:r>
                        <a:rPr lang="ru-RU" sz="1600" dirty="0">
                          <a:latin typeface="Times New Roman"/>
                          <a:ea typeface="Times New Roman"/>
                          <a:cs typeface="Times New Roman"/>
                        </a:rPr>
                        <a:t> </a:t>
                      </a:r>
                      <a:r>
                        <a:rPr lang="ru-RU" sz="1600" dirty="0" err="1">
                          <a:latin typeface="Times New Roman"/>
                          <a:ea typeface="Times New Roman"/>
                          <a:cs typeface="Times New Roman"/>
                        </a:rPr>
                        <a:t>бажарилади</a:t>
                      </a:r>
                      <a:r>
                        <a:rPr lang="ru-RU" sz="1600" dirty="0">
                          <a:latin typeface="Times New Roman"/>
                          <a:ea typeface="Times New Roman"/>
                          <a:cs typeface="Times New Roman"/>
                        </a:rPr>
                        <a:t>.</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642910" y="1214422"/>
          <a:ext cx="6810379" cy="4394208"/>
        </p:xfrm>
        <a:graphic>
          <a:graphicData uri="http://schemas.openxmlformats.org/drawingml/2006/table">
            <a:tbl>
              <a:tblPr/>
              <a:tblGrid>
                <a:gridCol w="958047"/>
                <a:gridCol w="4936174"/>
                <a:gridCol w="916158"/>
              </a:tblGrid>
              <a:tr h="4119570">
                <a:tc>
                  <a:txBody>
                    <a:bodyPr/>
                    <a:lstStyle/>
                    <a:p>
                      <a:pPr>
                        <a:spcAft>
                          <a:spcPts val="0"/>
                        </a:spcAft>
                      </a:pPr>
                      <a:r>
                        <a:rPr lang="ru-RU" sz="1600" b="1" dirty="0">
                          <a:latin typeface="Times New Roman"/>
                          <a:ea typeface="Times New Roman"/>
                          <a:cs typeface="Times New Roman"/>
                        </a:rPr>
                        <a:t>2-вазифа</a:t>
                      </a:r>
                      <a:endParaRPr lang="ru-RU" sz="16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err="1">
                          <a:latin typeface="Times New Roman"/>
                          <a:ea typeface="Times New Roman"/>
                          <a:cs typeface="Times New Roman"/>
                        </a:rPr>
                        <a:t>Ички</a:t>
                      </a:r>
                      <a:r>
                        <a:rPr lang="ru-RU" sz="1600" b="1" dirty="0">
                          <a:latin typeface="Times New Roman"/>
                          <a:ea typeface="Times New Roman"/>
                          <a:cs typeface="Times New Roman"/>
                        </a:rPr>
                        <a:t> </a:t>
                      </a:r>
                      <a:r>
                        <a:rPr lang="ru-RU" sz="1600" b="1" dirty="0" err="1">
                          <a:latin typeface="Times New Roman"/>
                          <a:ea typeface="Times New Roman"/>
                          <a:cs typeface="Times New Roman"/>
                        </a:rPr>
                        <a:t>мухитга</a:t>
                      </a:r>
                      <a:r>
                        <a:rPr lang="ru-RU" sz="1600" b="1" dirty="0">
                          <a:latin typeface="Times New Roman"/>
                          <a:ea typeface="Times New Roman"/>
                          <a:cs typeface="Times New Roman"/>
                        </a:rPr>
                        <a:t> </a:t>
                      </a:r>
                      <a:r>
                        <a:rPr lang="ru-RU" sz="1600" b="1" dirty="0" err="1">
                          <a:latin typeface="Times New Roman"/>
                          <a:ea typeface="Times New Roman"/>
                          <a:cs typeface="Times New Roman"/>
                        </a:rPr>
                        <a:t>эга</a:t>
                      </a:r>
                      <a:r>
                        <a:rPr lang="ru-RU" sz="1600" b="1" dirty="0">
                          <a:latin typeface="Times New Roman"/>
                          <a:ea typeface="Times New Roman"/>
                          <a:cs typeface="Times New Roman"/>
                        </a:rPr>
                        <a:t> </a:t>
                      </a:r>
                      <a:r>
                        <a:rPr lang="ru-RU" sz="1600" b="1" dirty="0" err="1">
                          <a:latin typeface="Times New Roman"/>
                          <a:ea typeface="Times New Roman"/>
                          <a:cs typeface="Times New Roman"/>
                        </a:rPr>
                        <a:t>бўлган</a:t>
                      </a:r>
                      <a:r>
                        <a:rPr lang="ru-RU" sz="1600" b="1" dirty="0">
                          <a:latin typeface="Times New Roman"/>
                          <a:ea typeface="Times New Roman"/>
                          <a:cs typeface="Times New Roman"/>
                        </a:rPr>
                        <a:t> </a:t>
                      </a:r>
                      <a:r>
                        <a:rPr lang="ru-RU" sz="1600" b="1" dirty="0" err="1">
                          <a:latin typeface="Times New Roman"/>
                          <a:ea typeface="Times New Roman"/>
                          <a:cs typeface="Times New Roman"/>
                        </a:rPr>
                        <a:t>кичик</a:t>
                      </a:r>
                      <a:r>
                        <a:rPr lang="ru-RU" sz="1600" b="1" dirty="0">
                          <a:latin typeface="Times New Roman"/>
                          <a:ea typeface="Times New Roman"/>
                          <a:cs typeface="Times New Roman"/>
                        </a:rPr>
                        <a:t> </a:t>
                      </a:r>
                      <a:r>
                        <a:rPr lang="ru-RU" sz="1600" b="1" dirty="0" err="1">
                          <a:latin typeface="Times New Roman"/>
                          <a:ea typeface="Times New Roman"/>
                          <a:cs typeface="Times New Roman"/>
                        </a:rPr>
                        <a:t>меъморий</a:t>
                      </a:r>
                      <a:r>
                        <a:rPr lang="ru-RU" sz="1600" b="1" dirty="0">
                          <a:latin typeface="Times New Roman"/>
                          <a:ea typeface="Times New Roman"/>
                          <a:cs typeface="Times New Roman"/>
                        </a:rPr>
                        <a:t> </a:t>
                      </a:r>
                      <a:r>
                        <a:rPr lang="ru-RU" sz="1600" b="1" dirty="0" err="1">
                          <a:latin typeface="Times New Roman"/>
                          <a:ea typeface="Times New Roman"/>
                          <a:cs typeface="Times New Roman"/>
                        </a:rPr>
                        <a:t>шакл</a:t>
                      </a:r>
                      <a:r>
                        <a:rPr lang="ru-RU" sz="1600" b="1" dirty="0">
                          <a:latin typeface="Times New Roman"/>
                          <a:ea typeface="Times New Roman"/>
                          <a:cs typeface="Times New Roman"/>
                        </a:rPr>
                        <a:t> </a:t>
                      </a:r>
                      <a:r>
                        <a:rPr lang="ru-RU" sz="1600" b="1" dirty="0" err="1">
                          <a:latin typeface="Times New Roman"/>
                          <a:ea typeface="Times New Roman"/>
                          <a:cs typeface="Times New Roman"/>
                        </a:rPr>
                        <a:t>лойиҳаси.</a:t>
                      </a:r>
                      <a:endParaRPr lang="ru-RU" sz="1600" dirty="0">
                        <a:latin typeface="Times New Roman"/>
                        <a:ea typeface="Times New Roman"/>
                        <a:cs typeface="Times New Roman"/>
                      </a:endParaRPr>
                    </a:p>
                    <a:p>
                      <a:pPr>
                        <a:spcAft>
                          <a:spcPts val="0"/>
                        </a:spcAft>
                      </a:pPr>
                      <a:r>
                        <a:rPr lang="ru-RU" sz="1600" dirty="0">
                          <a:latin typeface="Times New Roman"/>
                          <a:ea typeface="Times New Roman"/>
                          <a:cs typeface="Times New Roman"/>
                        </a:rPr>
                        <a:t>2-Вазифа </a:t>
                      </a:r>
                      <a:r>
                        <a:rPr lang="ru-RU" sz="1600" dirty="0" err="1">
                          <a:latin typeface="Times New Roman"/>
                          <a:ea typeface="Times New Roman"/>
                          <a:cs typeface="Times New Roman"/>
                        </a:rPr>
                        <a:t>учун</a:t>
                      </a:r>
                      <a:r>
                        <a:rPr lang="ru-RU" sz="1600" dirty="0">
                          <a:latin typeface="Times New Roman"/>
                          <a:ea typeface="Times New Roman"/>
                          <a:cs typeface="Times New Roman"/>
                        </a:rPr>
                        <a:t> </a:t>
                      </a:r>
                      <a:r>
                        <a:rPr lang="ru-RU" sz="1600" dirty="0" err="1">
                          <a:latin typeface="Times New Roman"/>
                          <a:ea typeface="Times New Roman"/>
                          <a:cs typeface="Times New Roman"/>
                        </a:rPr>
                        <a:t>мавзулар</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1. гул </a:t>
                      </a:r>
                      <a:r>
                        <a:rPr lang="ru-RU" sz="1600" dirty="0" err="1">
                          <a:latin typeface="Times New Roman"/>
                          <a:ea typeface="Times New Roman"/>
                          <a:cs typeface="Times New Roman"/>
                        </a:rPr>
                        <a:t>ёки</a:t>
                      </a:r>
                      <a:r>
                        <a:rPr lang="ru-RU" sz="1600" dirty="0">
                          <a:latin typeface="Times New Roman"/>
                          <a:ea typeface="Times New Roman"/>
                          <a:cs typeface="Times New Roman"/>
                        </a:rPr>
                        <a:t> </a:t>
                      </a:r>
                      <a:r>
                        <a:rPr lang="ru-RU" sz="1600" dirty="0" err="1">
                          <a:latin typeface="Times New Roman"/>
                          <a:ea typeface="Times New Roman"/>
                          <a:cs typeface="Times New Roman"/>
                        </a:rPr>
                        <a:t>совғалар дўкони</a:t>
                      </a:r>
                      <a:endParaRPr lang="ru-RU" sz="1600" dirty="0">
                        <a:latin typeface="Times New Roman"/>
                        <a:ea typeface="Times New Roman"/>
                        <a:cs typeface="Times New Roman"/>
                      </a:endParaRPr>
                    </a:p>
                    <a:p>
                      <a:pPr>
                        <a:spcAft>
                          <a:spcPts val="0"/>
                        </a:spcAft>
                      </a:pPr>
                      <a:r>
                        <a:rPr lang="ru-RU" sz="1600" dirty="0">
                          <a:latin typeface="Times New Roman"/>
                          <a:ea typeface="Times New Roman"/>
                          <a:cs typeface="Times New Roman"/>
                        </a:rPr>
                        <a:t>2. </a:t>
                      </a:r>
                      <a:r>
                        <a:rPr lang="ru-RU" sz="1600" dirty="0" err="1">
                          <a:latin typeface="Times New Roman"/>
                          <a:ea typeface="Times New Roman"/>
                          <a:cs typeface="Times New Roman"/>
                        </a:rPr>
                        <a:t>музқаймоқ ёки</a:t>
                      </a:r>
                      <a:r>
                        <a:rPr lang="ru-RU" sz="1600" dirty="0">
                          <a:latin typeface="Times New Roman"/>
                          <a:ea typeface="Times New Roman"/>
                          <a:cs typeface="Times New Roman"/>
                        </a:rPr>
                        <a:t> </a:t>
                      </a:r>
                      <a:r>
                        <a:rPr lang="ru-RU" sz="1600" dirty="0" err="1">
                          <a:latin typeface="Times New Roman"/>
                          <a:ea typeface="Times New Roman"/>
                          <a:cs typeface="Times New Roman"/>
                        </a:rPr>
                        <a:t>салқин ичимликлар</a:t>
                      </a:r>
                      <a:r>
                        <a:rPr lang="ru-RU" sz="1600" dirty="0">
                          <a:latin typeface="Times New Roman"/>
                          <a:ea typeface="Times New Roman"/>
                          <a:cs typeface="Times New Roman"/>
                        </a:rPr>
                        <a:t> </a:t>
                      </a:r>
                      <a:r>
                        <a:rPr lang="ru-RU" sz="1600" dirty="0" err="1">
                          <a:latin typeface="Times New Roman"/>
                          <a:ea typeface="Times New Roman"/>
                          <a:cs typeface="Times New Roman"/>
                        </a:rPr>
                        <a:t>қаҳвахонаси</a:t>
                      </a:r>
                      <a:endParaRPr lang="ru-RU" sz="1600" dirty="0">
                        <a:latin typeface="Times New Roman"/>
                        <a:ea typeface="Times New Roman"/>
                        <a:cs typeface="Times New Roman"/>
                      </a:endParaRPr>
                    </a:p>
                    <a:p>
                      <a:pPr>
                        <a:spcAft>
                          <a:spcPts val="0"/>
                        </a:spcAft>
                      </a:pPr>
                      <a:r>
                        <a:rPr lang="ru-RU" sz="1600" dirty="0">
                          <a:latin typeface="Times New Roman"/>
                          <a:ea typeface="Times New Roman"/>
                          <a:cs typeface="Times New Roman"/>
                        </a:rPr>
                        <a:t>3. </a:t>
                      </a:r>
                      <a:r>
                        <a:rPr lang="ru-RU" sz="1600" dirty="0" err="1">
                          <a:latin typeface="Times New Roman"/>
                          <a:ea typeface="Times New Roman"/>
                          <a:cs typeface="Times New Roman"/>
                        </a:rPr>
                        <a:t>чойхона</a:t>
                      </a:r>
                      <a:r>
                        <a:rPr lang="ru-RU" sz="1600" dirty="0">
                          <a:latin typeface="Times New Roman"/>
                          <a:ea typeface="Times New Roman"/>
                          <a:cs typeface="Times New Roman"/>
                        </a:rPr>
                        <a:t> </a:t>
                      </a:r>
                    </a:p>
                    <a:p>
                      <a:pPr>
                        <a:spcAft>
                          <a:spcPts val="0"/>
                        </a:spcAft>
                      </a:pPr>
                      <a:r>
                        <a:rPr lang="ru-RU" sz="1600" dirty="0">
                          <a:latin typeface="Times New Roman"/>
                          <a:ea typeface="Times New Roman"/>
                          <a:cs typeface="Times New Roman"/>
                        </a:rPr>
                        <a:t>4. </a:t>
                      </a:r>
                      <a:r>
                        <a:rPr lang="ru-RU" sz="1600" dirty="0" err="1">
                          <a:latin typeface="Times New Roman"/>
                          <a:ea typeface="Times New Roman"/>
                          <a:cs typeface="Times New Roman"/>
                        </a:rPr>
                        <a:t>овчилар</a:t>
                      </a:r>
                      <a:r>
                        <a:rPr lang="ru-RU" sz="1600" dirty="0">
                          <a:latin typeface="Times New Roman"/>
                          <a:ea typeface="Times New Roman"/>
                          <a:cs typeface="Times New Roman"/>
                        </a:rPr>
                        <a:t> </a:t>
                      </a:r>
                      <a:r>
                        <a:rPr lang="ru-RU" sz="1600" dirty="0" err="1">
                          <a:latin typeface="Times New Roman"/>
                          <a:ea typeface="Times New Roman"/>
                          <a:cs typeface="Times New Roman"/>
                        </a:rPr>
                        <a:t>ёки</a:t>
                      </a:r>
                      <a:r>
                        <a:rPr lang="ru-RU" sz="1600" dirty="0">
                          <a:latin typeface="Times New Roman"/>
                          <a:ea typeface="Times New Roman"/>
                          <a:cs typeface="Times New Roman"/>
                        </a:rPr>
                        <a:t> </a:t>
                      </a:r>
                      <a:r>
                        <a:rPr lang="ru-RU" sz="1600" dirty="0" err="1">
                          <a:latin typeface="Times New Roman"/>
                          <a:ea typeface="Times New Roman"/>
                          <a:cs typeface="Times New Roman"/>
                        </a:rPr>
                        <a:t>баликчилар</a:t>
                      </a:r>
                      <a:r>
                        <a:rPr lang="ru-RU" sz="1600" dirty="0">
                          <a:latin typeface="Times New Roman"/>
                          <a:ea typeface="Times New Roman"/>
                          <a:cs typeface="Times New Roman"/>
                        </a:rPr>
                        <a:t> </a:t>
                      </a:r>
                      <a:r>
                        <a:rPr lang="ru-RU" sz="1600" dirty="0" err="1">
                          <a:latin typeface="Times New Roman"/>
                          <a:ea typeface="Times New Roman"/>
                          <a:cs typeface="Times New Roman"/>
                        </a:rPr>
                        <a:t>уйи</a:t>
                      </a:r>
                      <a:endParaRPr lang="ru-RU" sz="1600" dirty="0">
                        <a:latin typeface="Times New Roman"/>
                        <a:ea typeface="Times New Roman"/>
                        <a:cs typeface="Times New Roman"/>
                      </a:endParaRPr>
                    </a:p>
                    <a:p>
                      <a:pPr>
                        <a:spcAft>
                          <a:spcPts val="0"/>
                        </a:spcAft>
                      </a:pPr>
                      <a:r>
                        <a:rPr lang="ru-RU" sz="1600" dirty="0">
                          <a:latin typeface="Times New Roman"/>
                          <a:ea typeface="Times New Roman"/>
                          <a:cs typeface="Times New Roman"/>
                        </a:rPr>
                        <a:t>5. </a:t>
                      </a:r>
                      <a:r>
                        <a:rPr lang="ru-RU" sz="1600" dirty="0" err="1">
                          <a:latin typeface="Times New Roman"/>
                          <a:ea typeface="Times New Roman"/>
                          <a:cs typeface="Times New Roman"/>
                        </a:rPr>
                        <a:t>туманлараро</a:t>
                      </a:r>
                      <a:r>
                        <a:rPr lang="ru-RU" sz="1600" dirty="0">
                          <a:latin typeface="Times New Roman"/>
                          <a:ea typeface="Times New Roman"/>
                          <a:cs typeface="Times New Roman"/>
                        </a:rPr>
                        <a:t> </a:t>
                      </a:r>
                      <a:r>
                        <a:rPr lang="ru-RU" sz="1600" dirty="0" err="1">
                          <a:latin typeface="Times New Roman"/>
                          <a:ea typeface="Times New Roman"/>
                          <a:cs typeface="Times New Roman"/>
                        </a:rPr>
                        <a:t>Шохбекат</a:t>
                      </a:r>
                      <a:r>
                        <a:rPr lang="ru-RU" sz="1600" dirty="0">
                          <a:latin typeface="Times New Roman"/>
                          <a:ea typeface="Times New Roman"/>
                          <a:cs typeface="Times New Roman"/>
                        </a:rPr>
                        <a:t> .</a:t>
                      </a:r>
                    </a:p>
                    <a:p>
                      <a:pPr>
                        <a:spcAft>
                          <a:spcPts val="0"/>
                        </a:spcAft>
                      </a:pPr>
                      <a:r>
                        <a:rPr lang="ru-RU" sz="1600" dirty="0" err="1">
                          <a:latin typeface="Times New Roman"/>
                          <a:ea typeface="Times New Roman"/>
                          <a:cs typeface="Times New Roman"/>
                        </a:rPr>
                        <a:t>Ишни</a:t>
                      </a:r>
                      <a:r>
                        <a:rPr lang="ru-RU" sz="1600" dirty="0">
                          <a:latin typeface="Times New Roman"/>
                          <a:ea typeface="Times New Roman"/>
                          <a:cs typeface="Times New Roman"/>
                        </a:rPr>
                        <a:t> </a:t>
                      </a:r>
                      <a:r>
                        <a:rPr lang="ru-RU" sz="1600" dirty="0" err="1">
                          <a:latin typeface="Times New Roman"/>
                          <a:ea typeface="Times New Roman"/>
                          <a:cs typeface="Times New Roman"/>
                        </a:rPr>
                        <a:t>бажариш</a:t>
                      </a:r>
                      <a:r>
                        <a:rPr lang="ru-RU" sz="1600" dirty="0">
                          <a:latin typeface="Times New Roman"/>
                          <a:ea typeface="Times New Roman"/>
                          <a:cs typeface="Times New Roman"/>
                        </a:rPr>
                        <a:t> </a:t>
                      </a:r>
                      <a:r>
                        <a:rPr lang="ru-RU" sz="1600" dirty="0" err="1">
                          <a:latin typeface="Times New Roman"/>
                          <a:ea typeface="Times New Roman"/>
                          <a:cs typeface="Times New Roman"/>
                        </a:rPr>
                        <a:t>тартиби</a:t>
                      </a:r>
                      <a:r>
                        <a:rPr lang="ru-RU" sz="1600" dirty="0">
                          <a:latin typeface="Times New Roman"/>
                          <a:ea typeface="Times New Roman"/>
                          <a:cs typeface="Times New Roman"/>
                        </a:rPr>
                        <a:t>: </a:t>
                      </a:r>
                    </a:p>
                    <a:p>
                      <a:pPr>
                        <a:spcAft>
                          <a:spcPts val="0"/>
                        </a:spcAft>
                      </a:pPr>
                      <a:r>
                        <a:rPr lang="ru-RU" sz="1600" dirty="0">
                          <a:latin typeface="Times New Roman"/>
                          <a:ea typeface="Times New Roman"/>
                          <a:cs typeface="Times New Roman"/>
                        </a:rPr>
                        <a:t>1.Эскизлаш (</a:t>
                      </a:r>
                      <a:r>
                        <a:rPr lang="ru-RU" sz="1600" dirty="0" err="1">
                          <a:latin typeface="Times New Roman"/>
                          <a:ea typeface="Times New Roman"/>
                          <a:cs typeface="Times New Roman"/>
                        </a:rPr>
                        <a:t>ғоя</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2.масштабга </a:t>
                      </a:r>
                      <a:r>
                        <a:rPr lang="ru-RU" sz="1600" dirty="0" err="1">
                          <a:latin typeface="Times New Roman"/>
                          <a:ea typeface="Times New Roman"/>
                          <a:cs typeface="Times New Roman"/>
                        </a:rPr>
                        <a:t>туширилади</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3.Планшетга (компоновка) </a:t>
                      </a:r>
                      <a:r>
                        <a:rPr lang="ru-RU" sz="1600" dirty="0" err="1">
                          <a:latin typeface="Times New Roman"/>
                          <a:ea typeface="Times New Roman"/>
                          <a:cs typeface="Times New Roman"/>
                        </a:rPr>
                        <a:t>жойлаштирилади</a:t>
                      </a:r>
                      <a:r>
                        <a:rPr lang="ru-RU" sz="1600" dirty="0">
                          <a:latin typeface="Times New Roman"/>
                          <a:ea typeface="Times New Roman"/>
                          <a:cs typeface="Times New Roman"/>
                        </a:rPr>
                        <a:t>.</a:t>
                      </a:r>
                    </a:p>
                    <a:p>
                      <a:pPr>
                        <a:spcAft>
                          <a:spcPts val="0"/>
                        </a:spcAft>
                      </a:pPr>
                      <a:r>
                        <a:rPr lang="ru-RU" sz="1600" dirty="0" err="1">
                          <a:latin typeface="Times New Roman"/>
                          <a:ea typeface="Times New Roman"/>
                          <a:cs typeface="Times New Roman"/>
                        </a:rPr>
                        <a:t>4.Қаламда чизиб</a:t>
                      </a:r>
                      <a:r>
                        <a:rPr lang="ru-RU" sz="1600" dirty="0">
                          <a:latin typeface="Times New Roman"/>
                          <a:ea typeface="Times New Roman"/>
                          <a:cs typeface="Times New Roman"/>
                        </a:rPr>
                        <a:t>, </a:t>
                      </a:r>
                      <a:r>
                        <a:rPr lang="ru-RU" sz="1600" dirty="0" err="1">
                          <a:latin typeface="Times New Roman"/>
                          <a:ea typeface="Times New Roman"/>
                          <a:cs typeface="Times New Roman"/>
                        </a:rPr>
                        <a:t>соялар</a:t>
                      </a:r>
                      <a:r>
                        <a:rPr lang="ru-RU" sz="1600" dirty="0">
                          <a:latin typeface="Times New Roman"/>
                          <a:ea typeface="Times New Roman"/>
                          <a:cs typeface="Times New Roman"/>
                        </a:rPr>
                        <a:t> </a:t>
                      </a:r>
                      <a:r>
                        <a:rPr lang="ru-RU" sz="1600" dirty="0" err="1">
                          <a:latin typeface="Times New Roman"/>
                          <a:ea typeface="Times New Roman"/>
                          <a:cs typeface="Times New Roman"/>
                        </a:rPr>
                        <a:t>туширилади</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5.График </a:t>
                      </a:r>
                      <a:r>
                        <a:rPr lang="ru-RU" sz="1600" dirty="0" err="1">
                          <a:latin typeface="Times New Roman"/>
                          <a:ea typeface="Times New Roman"/>
                          <a:cs typeface="Times New Roman"/>
                        </a:rPr>
                        <a:t>усул</a:t>
                      </a:r>
                      <a:r>
                        <a:rPr lang="ru-RU" sz="1600" dirty="0">
                          <a:latin typeface="Times New Roman"/>
                          <a:ea typeface="Times New Roman"/>
                          <a:cs typeface="Times New Roman"/>
                        </a:rPr>
                        <a:t> </a:t>
                      </a:r>
                      <a:r>
                        <a:rPr lang="ru-RU" sz="1600" dirty="0" err="1">
                          <a:latin typeface="Times New Roman"/>
                          <a:ea typeface="Times New Roman"/>
                          <a:cs typeface="Times New Roman"/>
                        </a:rPr>
                        <a:t>танлаб</a:t>
                      </a:r>
                      <a:r>
                        <a:rPr lang="ru-RU" sz="1600" dirty="0">
                          <a:latin typeface="Times New Roman"/>
                          <a:ea typeface="Times New Roman"/>
                          <a:cs typeface="Times New Roman"/>
                        </a:rPr>
                        <a:t> </a:t>
                      </a:r>
                      <a:r>
                        <a:rPr lang="ru-RU" sz="1600" dirty="0" err="1">
                          <a:latin typeface="Times New Roman"/>
                          <a:ea typeface="Times New Roman"/>
                          <a:cs typeface="Times New Roman"/>
                        </a:rPr>
                        <a:t>бажарилади</a:t>
                      </a:r>
                      <a:r>
                        <a:rPr lang="ru-RU" sz="1600" dirty="0">
                          <a:latin typeface="Times New Roman"/>
                          <a:ea typeface="Times New Roman"/>
                          <a:cs typeface="Times New Roman"/>
                        </a:rPr>
                        <a:t>.</a:t>
                      </a:r>
                    </a:p>
                    <a:p>
                      <a:pPr>
                        <a:spcAft>
                          <a:spcPts val="0"/>
                        </a:spcAft>
                      </a:pPr>
                      <a:r>
                        <a:rPr lang="ru-RU" sz="1600" dirty="0">
                          <a:latin typeface="Times New Roman"/>
                          <a:ea typeface="Times New Roman"/>
                          <a:cs typeface="Times New Roman"/>
                        </a:rPr>
                        <a:t>6.Ёзувлари </a:t>
                      </a:r>
                      <a:r>
                        <a:rPr lang="ru-RU" sz="1600" dirty="0" err="1">
                          <a:latin typeface="Times New Roman"/>
                          <a:ea typeface="Times New Roman"/>
                          <a:cs typeface="Times New Roman"/>
                        </a:rPr>
                        <a:t>танлаб</a:t>
                      </a:r>
                      <a:r>
                        <a:rPr lang="ru-RU" sz="1600" dirty="0">
                          <a:latin typeface="Times New Roman"/>
                          <a:ea typeface="Times New Roman"/>
                          <a:cs typeface="Times New Roman"/>
                        </a:rPr>
                        <a:t> </a:t>
                      </a:r>
                      <a:r>
                        <a:rPr lang="ru-RU" sz="1600" dirty="0" err="1">
                          <a:latin typeface="Times New Roman"/>
                          <a:ea typeface="Times New Roman"/>
                          <a:cs typeface="Times New Roman"/>
                        </a:rPr>
                        <a:t>ёзилади</a:t>
                      </a:r>
                      <a:r>
                        <a:rPr lang="ru-RU" sz="1600" dirty="0">
                          <a:latin typeface="Times New Roman"/>
                          <a:ea typeface="Times New Roman"/>
                          <a:cs typeface="Times New Roman"/>
                        </a:rPr>
                        <a:t>.</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638">
                <a:tc>
                  <a:txBody>
                    <a:bodyPr/>
                    <a:lstStyle/>
                    <a:p>
                      <a:pPr>
                        <a:spcAft>
                          <a:spcPts val="0"/>
                        </a:spcAft>
                      </a:pPr>
                      <a:endParaRPr lang="ru-RU" sz="16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600" dirty="0">
                        <a:latin typeface="Times New Roman"/>
                        <a:ea typeface="Times New Roman"/>
                        <a:cs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7158" y="357166"/>
            <a:ext cx="7500990" cy="6000792"/>
          </a:xfrm>
        </p:spPr>
        <p:txBody>
          <a:bodyPr>
            <a:noAutofit/>
          </a:bodyPr>
          <a:lstStyle/>
          <a:p>
            <a:pPr algn="l"/>
            <a:r>
              <a:rPr lang="uz-Cyrl-UZ" sz="1200" dirty="0" smtClean="0"/>
              <a:t>	«</a:t>
            </a:r>
            <a:r>
              <a:rPr lang="uz-Cyrl-UZ" sz="1200" dirty="0"/>
              <a:t>Кичик меъморий шакллар» ўзининг функцияси ва конструкциясига қараб ҳар турли бўлиши мумкин. Лекин китоб айнан талабалар аудиториясига мўлжалланганлиги учун, кўзга кўпроқ ташланадиган, кўпроқ ишимиз тушиб турадиган шакллар (иншоотлар) тўғрисида сўз юритамиз. Масалан: </a:t>
            </a:r>
            <a:r>
              <a:rPr lang="ru-RU" sz="1200" dirty="0"/>
              <a:t/>
            </a:r>
            <a:br>
              <a:rPr lang="ru-RU" sz="1200" dirty="0"/>
            </a:br>
            <a:r>
              <a:rPr lang="ru-RU" sz="1200" dirty="0"/>
              <a:t>1. Дам </a:t>
            </a:r>
            <a:r>
              <a:rPr lang="ru-RU" sz="1200" dirty="0" err="1"/>
              <a:t>олиш</a:t>
            </a:r>
            <a:r>
              <a:rPr lang="ru-RU" sz="1200" dirty="0"/>
              <a:t> </a:t>
            </a:r>
            <a:r>
              <a:rPr lang="ru-RU" sz="1200" dirty="0" err="1"/>
              <a:t>жойлари</a:t>
            </a:r>
            <a:r>
              <a:rPr lang="ru-RU" sz="1200" dirty="0"/>
              <a:t>;</a:t>
            </a:r>
            <a:br>
              <a:rPr lang="ru-RU" sz="1200" dirty="0"/>
            </a:br>
            <a:r>
              <a:rPr lang="ru-RU" sz="1200" dirty="0"/>
              <a:t>2. </a:t>
            </a:r>
            <a:r>
              <a:rPr lang="ru-RU" sz="1200" dirty="0" err="1"/>
              <a:t>Болалар</a:t>
            </a:r>
            <a:r>
              <a:rPr lang="ru-RU" sz="1200" dirty="0"/>
              <a:t> </a:t>
            </a:r>
            <a:r>
              <a:rPr lang="ru-RU" sz="1200" dirty="0" err="1"/>
              <a:t>ўйин</a:t>
            </a:r>
            <a:r>
              <a:rPr lang="ru-RU" sz="1200" dirty="0"/>
              <a:t> </a:t>
            </a:r>
            <a:r>
              <a:rPr lang="ru-RU" sz="1200" dirty="0" err="1"/>
              <a:t>майдончаларидаги</a:t>
            </a:r>
            <a:r>
              <a:rPr lang="ru-RU" sz="1200" dirty="0"/>
              <a:t> </a:t>
            </a:r>
            <a:r>
              <a:rPr lang="ru-RU" sz="1200" dirty="0" err="1"/>
              <a:t>айрим</a:t>
            </a:r>
            <a:r>
              <a:rPr lang="ru-RU" sz="1200" dirty="0"/>
              <a:t> </a:t>
            </a:r>
            <a:r>
              <a:rPr lang="ru-RU" sz="1200" dirty="0" err="1"/>
              <a:t>шакллар</a:t>
            </a:r>
            <a:r>
              <a:rPr lang="ru-RU" sz="1200" dirty="0"/>
              <a:t>;</a:t>
            </a:r>
            <a:br>
              <a:rPr lang="ru-RU" sz="1200" dirty="0"/>
            </a:br>
            <a:r>
              <a:rPr lang="ru-RU" sz="1200" dirty="0"/>
              <a:t>3. </a:t>
            </a:r>
            <a:r>
              <a:rPr lang="ru-RU" sz="1200" dirty="0" err="1"/>
              <a:t>Кичик</a:t>
            </a:r>
            <a:r>
              <a:rPr lang="ru-RU" sz="1200" dirty="0"/>
              <a:t> </a:t>
            </a:r>
            <a:r>
              <a:rPr lang="ru-RU" sz="1200" dirty="0" err="1"/>
              <a:t>сув</a:t>
            </a:r>
            <a:r>
              <a:rPr lang="ru-RU" sz="1200" dirty="0"/>
              <a:t> </a:t>
            </a:r>
            <a:r>
              <a:rPr lang="ru-RU" sz="1200" dirty="0" err="1"/>
              <a:t>иншоотлари</a:t>
            </a:r>
            <a:r>
              <a:rPr lang="ru-RU" sz="1200" dirty="0"/>
              <a:t>;</a:t>
            </a:r>
            <a:br>
              <a:rPr lang="ru-RU" sz="1200" dirty="0"/>
            </a:br>
            <a:r>
              <a:rPr lang="ru-RU" sz="1200" dirty="0"/>
              <a:t>4. </a:t>
            </a:r>
            <a:r>
              <a:rPr lang="ru-RU" sz="1200" dirty="0" err="1"/>
              <a:t>Кичик</a:t>
            </a:r>
            <a:r>
              <a:rPr lang="ru-RU" sz="1200" dirty="0"/>
              <a:t> </a:t>
            </a:r>
            <a:r>
              <a:rPr lang="ru-RU" sz="1200" dirty="0" err="1"/>
              <a:t>савдо</a:t>
            </a:r>
            <a:r>
              <a:rPr lang="ru-RU" sz="1200" dirty="0"/>
              <a:t> </a:t>
            </a:r>
            <a:r>
              <a:rPr lang="ru-RU" sz="1200" dirty="0" err="1"/>
              <a:t>шаҳобчалари;</a:t>
            </a:r>
            <a:r>
              <a:rPr lang="ru-RU" sz="1200" dirty="0"/>
              <a:t/>
            </a:r>
            <a:br>
              <a:rPr lang="ru-RU" sz="1200" dirty="0"/>
            </a:br>
            <a:r>
              <a:rPr lang="ru-RU" sz="1200" dirty="0"/>
              <a:t>5. </a:t>
            </a:r>
            <a:r>
              <a:rPr lang="ru-RU" sz="1200" dirty="0" err="1"/>
              <a:t>Соябонли</a:t>
            </a:r>
            <a:r>
              <a:rPr lang="ru-RU" sz="1200" dirty="0"/>
              <a:t> дам </a:t>
            </a:r>
            <a:r>
              <a:rPr lang="ru-RU" sz="1200" dirty="0" err="1"/>
              <a:t>олиш</a:t>
            </a:r>
            <a:r>
              <a:rPr lang="ru-RU" sz="1200" dirty="0"/>
              <a:t> </a:t>
            </a:r>
            <a:r>
              <a:rPr lang="ru-RU" sz="1200" dirty="0" err="1"/>
              <a:t>жойлари</a:t>
            </a:r>
            <a:r>
              <a:rPr lang="ru-RU" sz="1200" dirty="0"/>
              <a:t>;</a:t>
            </a:r>
            <a:br>
              <a:rPr lang="ru-RU" sz="1200" dirty="0"/>
            </a:br>
            <a:r>
              <a:rPr lang="ru-RU" sz="1200" dirty="0"/>
              <a:t>6. </a:t>
            </a:r>
            <a:r>
              <a:rPr lang="uz-Cyrl-UZ" sz="1200" dirty="0"/>
              <a:t>Ҳ</a:t>
            </a:r>
            <a:r>
              <a:rPr lang="ru-RU" sz="1200" dirty="0"/>
              <a:t>ар </a:t>
            </a:r>
            <a:r>
              <a:rPr lang="ru-RU" sz="1200" dirty="0" err="1"/>
              <a:t>турли</a:t>
            </a:r>
            <a:r>
              <a:rPr lang="ru-RU" sz="1200" dirty="0"/>
              <a:t> </a:t>
            </a:r>
            <a:r>
              <a:rPr lang="ru-RU" sz="1200" dirty="0" err="1"/>
              <a:t>бекат</a:t>
            </a:r>
            <a:r>
              <a:rPr lang="ru-RU" sz="1200" dirty="0"/>
              <a:t> </a:t>
            </a:r>
            <a:r>
              <a:rPr lang="ru-RU" sz="1200" dirty="0" err="1"/>
              <a:t>ва</a:t>
            </a:r>
            <a:r>
              <a:rPr lang="ru-RU" sz="1200" dirty="0"/>
              <a:t> </a:t>
            </a:r>
            <a:r>
              <a:rPr lang="ru-RU" sz="1200" dirty="0" err="1"/>
              <a:t>шоҳ бекатлари</a:t>
            </a:r>
            <a:r>
              <a:rPr lang="ru-RU" sz="1200" dirty="0"/>
              <a:t>;</a:t>
            </a:r>
            <a:br>
              <a:rPr lang="ru-RU" sz="1200" dirty="0"/>
            </a:br>
            <a:r>
              <a:rPr lang="ru-RU" sz="1200" dirty="0"/>
              <a:t>7. </a:t>
            </a:r>
            <a:r>
              <a:rPr lang="uz-Cyrl-UZ" sz="1200" dirty="0"/>
              <a:t>Ҳ</a:t>
            </a:r>
            <a:r>
              <a:rPr lang="ru-RU" sz="1200" dirty="0"/>
              <a:t>ар хил муз</a:t>
            </a:r>
            <a:r>
              <a:rPr lang="uz-Cyrl-UZ" sz="1200" dirty="0"/>
              <a:t>қ</a:t>
            </a:r>
            <a:r>
              <a:rPr lang="ru-RU" sz="1200" dirty="0" err="1"/>
              <a:t>аймо</a:t>
            </a:r>
            <a:r>
              <a:rPr lang="uz-Cyrl-UZ" sz="1200" dirty="0"/>
              <a:t>қ</a:t>
            </a:r>
            <a:r>
              <a:rPr lang="ru-RU" sz="1200" dirty="0"/>
              <a:t> </a:t>
            </a:r>
            <a:r>
              <a:rPr lang="ru-RU" sz="1200" dirty="0" err="1"/>
              <a:t>ва</a:t>
            </a:r>
            <a:r>
              <a:rPr lang="ru-RU" sz="1200" dirty="0"/>
              <a:t> </a:t>
            </a:r>
            <a:r>
              <a:rPr lang="uz-Cyrl-UZ" sz="1200" dirty="0"/>
              <a:t>қ</a:t>
            </a:r>
            <a:r>
              <a:rPr lang="ru-RU" sz="1200" dirty="0" err="1"/>
              <a:t>ахва</a:t>
            </a:r>
            <a:r>
              <a:rPr lang="ru-RU" sz="1200" dirty="0"/>
              <a:t> </a:t>
            </a:r>
            <a:r>
              <a:rPr lang="ru-RU" sz="1200" dirty="0" err="1"/>
              <a:t>хоналар</a:t>
            </a:r>
            <a:r>
              <a:rPr lang="ru-RU" sz="1200" dirty="0"/>
              <a:t>;</a:t>
            </a:r>
            <a:br>
              <a:rPr lang="ru-RU" sz="1200" dirty="0"/>
            </a:br>
            <a:r>
              <a:rPr lang="ru-RU" sz="1200" dirty="0"/>
              <a:t>8. </a:t>
            </a:r>
            <a:r>
              <a:rPr lang="ru-RU" sz="1200" dirty="0" err="1"/>
              <a:t>Кичик</a:t>
            </a:r>
            <a:r>
              <a:rPr lang="ru-RU" sz="1200" dirty="0"/>
              <a:t> </a:t>
            </a:r>
            <a:r>
              <a:rPr lang="ru-RU" sz="1200" dirty="0" err="1"/>
              <a:t>чойхоналар</a:t>
            </a:r>
            <a:r>
              <a:rPr lang="ru-RU" sz="1200" dirty="0"/>
              <a:t>;</a:t>
            </a:r>
            <a:br>
              <a:rPr lang="ru-RU" sz="1200" dirty="0"/>
            </a:br>
            <a:r>
              <a:rPr lang="ru-RU" sz="1200" dirty="0"/>
              <a:t>9. </a:t>
            </a:r>
            <a:r>
              <a:rPr lang="ru-RU" sz="1200" dirty="0" err="1"/>
              <a:t>Шаҳардан таш</a:t>
            </a:r>
            <a:r>
              <a:rPr lang="uz-Cyrl-UZ" sz="1200" dirty="0"/>
              <a:t>қ</a:t>
            </a:r>
            <a:r>
              <a:rPr lang="ru-RU" sz="1200" dirty="0" err="1"/>
              <a:t>арида</a:t>
            </a:r>
            <a:r>
              <a:rPr lang="ru-RU" sz="1200" dirty="0"/>
              <a:t>, </a:t>
            </a:r>
            <a:r>
              <a:rPr lang="ru-RU" sz="1200" dirty="0" err="1"/>
              <a:t>рмонларда</a:t>
            </a:r>
            <a:r>
              <a:rPr lang="ru-RU" sz="1200" dirty="0"/>
              <a:t>, дарё </a:t>
            </a:r>
            <a:r>
              <a:rPr lang="ru-RU" sz="1200" dirty="0" err="1"/>
              <a:t>бўйларида</a:t>
            </a:r>
            <a:r>
              <a:rPr lang="ru-RU" sz="1200" dirty="0"/>
              <a:t> </a:t>
            </a:r>
            <a:r>
              <a:rPr lang="ru-RU" sz="1200" dirty="0" err="1"/>
              <a:t>ва</a:t>
            </a:r>
            <a:r>
              <a:rPr lang="uz-Cyrl-UZ" sz="1200" dirty="0"/>
              <a:t>қ</a:t>
            </a:r>
            <a:r>
              <a:rPr lang="ru-RU" sz="1200" dirty="0" err="1"/>
              <a:t>тинча</a:t>
            </a:r>
            <a:r>
              <a:rPr lang="ru-RU" sz="1200" dirty="0"/>
              <a:t> </a:t>
            </a:r>
            <a:r>
              <a:rPr lang="ru-RU" sz="1200" dirty="0" err="1"/>
              <a:t>яшашга</a:t>
            </a:r>
            <a:r>
              <a:rPr lang="ru-RU" sz="1200" dirty="0"/>
              <a:t> </a:t>
            </a:r>
            <a:r>
              <a:rPr lang="ru-RU" sz="1200" dirty="0" err="1"/>
              <a:t>мўлжалланган</a:t>
            </a:r>
            <a:r>
              <a:rPr lang="ru-RU" sz="1200" dirty="0"/>
              <a:t> </a:t>
            </a:r>
            <a:r>
              <a:rPr lang="ru-RU" sz="1200" dirty="0" err="1"/>
              <a:t>уйлар</a:t>
            </a:r>
            <a:r>
              <a:rPr lang="ru-RU" sz="1200" dirty="0"/>
              <a:t>;</a:t>
            </a:r>
            <a:br>
              <a:rPr lang="ru-RU" sz="1200" dirty="0"/>
            </a:br>
            <a:r>
              <a:rPr lang="ru-RU" sz="1200" dirty="0"/>
              <a:t>10. Гул </a:t>
            </a:r>
            <a:r>
              <a:rPr lang="ru-RU" sz="1200" dirty="0" err="1"/>
              <a:t>дўконлар</a:t>
            </a:r>
            <a:r>
              <a:rPr lang="ru-RU" sz="1200" dirty="0"/>
              <a:t> </a:t>
            </a:r>
            <a:r>
              <a:rPr lang="ru-RU" sz="1200" dirty="0" err="1"/>
              <a:t>ва</a:t>
            </a:r>
            <a:r>
              <a:rPr lang="ru-RU" sz="1200" dirty="0"/>
              <a:t> </a:t>
            </a:r>
            <a:r>
              <a:rPr lang="ru-RU" sz="1200" dirty="0" err="1"/>
              <a:t>ҳоказолар шулар</a:t>
            </a:r>
            <a:r>
              <a:rPr lang="ru-RU" sz="1200" dirty="0"/>
              <a:t> </a:t>
            </a:r>
            <a:r>
              <a:rPr lang="ru-RU" sz="1200" dirty="0" err="1"/>
              <a:t>жумласидандир</a:t>
            </a:r>
            <a:r>
              <a:rPr lang="ru-RU" sz="1200" dirty="0"/>
              <a:t>.</a:t>
            </a:r>
            <a:br>
              <a:rPr lang="ru-RU" sz="1200" dirty="0"/>
            </a:br>
            <a:r>
              <a:rPr lang="ru-RU" sz="1200" dirty="0" smtClean="0"/>
              <a:t>	</a:t>
            </a:r>
            <a:r>
              <a:rPr lang="ru-RU" sz="1200" dirty="0" err="1" smtClean="0"/>
              <a:t>Кичик</a:t>
            </a:r>
            <a:r>
              <a:rPr lang="ru-RU" sz="1200" dirty="0" smtClean="0"/>
              <a:t> </a:t>
            </a:r>
            <a:r>
              <a:rPr lang="ru-RU" sz="1200" dirty="0" err="1"/>
              <a:t>меъморий</a:t>
            </a:r>
            <a:r>
              <a:rPr lang="ru-RU" sz="1200" dirty="0"/>
              <a:t> </a:t>
            </a:r>
            <a:r>
              <a:rPr lang="ru-RU" sz="1200" dirty="0" err="1"/>
              <a:t>шаклларни</a:t>
            </a:r>
            <a:r>
              <a:rPr lang="ru-RU" sz="1200" dirty="0"/>
              <a:t> </a:t>
            </a:r>
            <a:r>
              <a:rPr lang="ru-RU" sz="1200" dirty="0" err="1"/>
              <a:t>лойиҳалаш </a:t>
            </a:r>
            <a:r>
              <a:rPr lang="ru-RU" sz="1200" dirty="0"/>
              <a:t>по</a:t>
            </a:r>
            <a:r>
              <a:rPr lang="uz-Cyrl-UZ" sz="1200" dirty="0"/>
              <a:t>ғ</a:t>
            </a:r>
            <a:r>
              <a:rPr lang="ru-RU" sz="1200" dirty="0" err="1"/>
              <a:t>оналарга</a:t>
            </a:r>
            <a:r>
              <a:rPr lang="ru-RU" sz="1200" dirty="0"/>
              <a:t> (</a:t>
            </a:r>
            <a:r>
              <a:rPr lang="ru-RU" sz="1200" dirty="0" err="1"/>
              <a:t>этапларга</a:t>
            </a:r>
            <a:r>
              <a:rPr lang="ru-RU" sz="1200" dirty="0"/>
              <a:t>) </a:t>
            </a:r>
            <a:r>
              <a:rPr lang="ru-RU" sz="1200" dirty="0" err="1"/>
              <a:t>бўлинади</a:t>
            </a:r>
            <a:r>
              <a:rPr lang="ru-RU" sz="1200" dirty="0"/>
              <a:t>. </a:t>
            </a:r>
            <a:r>
              <a:rPr lang="ru-RU" sz="1200" dirty="0" err="1"/>
              <a:t>Биринчи</a:t>
            </a:r>
            <a:r>
              <a:rPr lang="ru-RU" sz="1200" dirty="0"/>
              <a:t> </a:t>
            </a:r>
            <a:r>
              <a:rPr lang="ru-RU" sz="1200" dirty="0" err="1"/>
              <a:t>курсни</a:t>
            </a:r>
            <a:r>
              <a:rPr lang="ru-RU" sz="1200" dirty="0"/>
              <a:t> </a:t>
            </a:r>
            <a:r>
              <a:rPr lang="ru-RU" sz="1200" dirty="0" err="1"/>
              <a:t>энди</a:t>
            </a:r>
            <a:r>
              <a:rPr lang="ru-RU" sz="1200" dirty="0"/>
              <a:t> </a:t>
            </a:r>
            <a:r>
              <a:rPr lang="ru-RU" sz="1200" dirty="0" err="1"/>
              <a:t>битирган</a:t>
            </a:r>
            <a:r>
              <a:rPr lang="ru-RU" sz="1200" dirty="0"/>
              <a:t> </a:t>
            </a:r>
            <a:r>
              <a:rPr lang="ru-RU" sz="1200" dirty="0" err="1"/>
              <a:t>талаба</a:t>
            </a:r>
            <a:r>
              <a:rPr lang="ru-RU" sz="1200" dirty="0"/>
              <a:t> </a:t>
            </a:r>
            <a:r>
              <a:rPr lang="ru-RU" sz="1200" dirty="0" err="1"/>
              <a:t>учун</a:t>
            </a:r>
            <a:r>
              <a:rPr lang="ru-RU" sz="1200" dirty="0"/>
              <a:t> </a:t>
            </a:r>
            <a:r>
              <a:rPr lang="ru-RU" sz="1200" dirty="0" err="1"/>
              <a:t>бирдан</a:t>
            </a:r>
            <a:r>
              <a:rPr lang="ru-RU" sz="1200" dirty="0"/>
              <a:t> муста</a:t>
            </a:r>
            <a:r>
              <a:rPr lang="uz-Cyrl-UZ" sz="1200" dirty="0"/>
              <a:t>қ</a:t>
            </a:r>
            <a:r>
              <a:rPr lang="ru-RU" sz="1200" dirty="0"/>
              <a:t>ил </a:t>
            </a:r>
            <a:r>
              <a:rPr lang="ru-RU" sz="1200" dirty="0" err="1"/>
              <a:t>равишда</a:t>
            </a:r>
            <a:r>
              <a:rPr lang="ru-RU" sz="1200" dirty="0"/>
              <a:t> </a:t>
            </a:r>
            <a:r>
              <a:rPr lang="ru-RU" sz="1200" dirty="0" err="1"/>
              <a:t>лойиҳалаш</a:t>
            </a:r>
            <a:r>
              <a:rPr lang="ru-RU" sz="1200" dirty="0"/>
              <a:t>, </a:t>
            </a:r>
            <a:r>
              <a:rPr lang="ru-RU" sz="1200" dirty="0" err="1"/>
              <a:t>янги</a:t>
            </a:r>
            <a:r>
              <a:rPr lang="ru-RU" sz="1200" dirty="0"/>
              <a:t> </a:t>
            </a:r>
            <a:r>
              <a:rPr lang="ru-RU" sz="1200" dirty="0" err="1"/>
              <a:t>бир</a:t>
            </a:r>
            <a:r>
              <a:rPr lang="ru-RU" sz="1200" dirty="0"/>
              <a:t> </a:t>
            </a:r>
            <a:r>
              <a:rPr lang="ru-RU" sz="1200" dirty="0" err="1"/>
              <a:t>иншоот</a:t>
            </a:r>
            <a:r>
              <a:rPr lang="ru-RU" sz="1200" dirty="0"/>
              <a:t> </a:t>
            </a:r>
            <a:r>
              <a:rPr lang="ru-RU" sz="1200" dirty="0" err="1"/>
              <a:t>устида</a:t>
            </a:r>
            <a:r>
              <a:rPr lang="ru-RU" sz="1200" dirty="0"/>
              <a:t> </a:t>
            </a:r>
            <a:r>
              <a:rPr lang="uz-Cyrl-UZ" sz="1200" dirty="0"/>
              <a:t>ғ</a:t>
            </a:r>
            <a:r>
              <a:rPr lang="ru-RU" sz="1200" dirty="0" err="1"/>
              <a:t>оя</a:t>
            </a:r>
            <a:r>
              <a:rPr lang="ru-RU" sz="1200" dirty="0"/>
              <a:t> </a:t>
            </a:r>
            <a:r>
              <a:rPr lang="ru-RU" sz="1200" dirty="0" err="1"/>
              <a:t>ўйлаб</a:t>
            </a:r>
            <a:r>
              <a:rPr lang="ru-RU" sz="1200" dirty="0"/>
              <a:t> </a:t>
            </a:r>
            <a:r>
              <a:rPr lang="ru-RU" sz="1200" dirty="0" err="1"/>
              <a:t>топиш</a:t>
            </a:r>
            <a:r>
              <a:rPr lang="ru-RU" sz="1200" dirty="0"/>
              <a:t> </a:t>
            </a:r>
            <a:r>
              <a:rPr lang="ru-RU" sz="1200" dirty="0" err="1"/>
              <a:t>ва</a:t>
            </a:r>
            <a:r>
              <a:rPr lang="ru-RU" sz="1200" dirty="0"/>
              <a:t> уни </a:t>
            </a:r>
            <a:r>
              <a:rPr lang="ru-RU" sz="1200" dirty="0" err="1"/>
              <a:t>лойиҳасини амалга</a:t>
            </a:r>
            <a:r>
              <a:rPr lang="ru-RU" sz="1200" dirty="0"/>
              <a:t> </a:t>
            </a:r>
            <a:r>
              <a:rPr lang="ru-RU" sz="1200" dirty="0" err="1"/>
              <a:t>ошириш</a:t>
            </a:r>
            <a:r>
              <a:rPr lang="ru-RU" sz="1200" dirty="0"/>
              <a:t> </a:t>
            </a:r>
            <a:r>
              <a:rPr lang="uz-Cyrl-UZ" sz="1200" dirty="0"/>
              <a:t>қ</a:t>
            </a:r>
            <a:r>
              <a:rPr lang="ru-RU" sz="1200" dirty="0" err="1"/>
              <a:t>ийин</a:t>
            </a:r>
            <a:r>
              <a:rPr lang="ru-RU" sz="1200" dirty="0"/>
              <a:t>. </a:t>
            </a:r>
            <a:r>
              <a:rPr lang="ru-RU" sz="1200" dirty="0" err="1"/>
              <a:t>Ана</a:t>
            </a:r>
            <a:r>
              <a:rPr lang="ru-RU" sz="1200" dirty="0"/>
              <a:t> </a:t>
            </a:r>
            <a:r>
              <a:rPr lang="ru-RU" sz="1200" dirty="0" err="1"/>
              <a:t>шунинг</a:t>
            </a:r>
            <a:r>
              <a:rPr lang="ru-RU" sz="1200" dirty="0"/>
              <a:t> </a:t>
            </a:r>
            <a:r>
              <a:rPr lang="ru-RU" sz="1200" dirty="0" err="1"/>
              <a:t>учун</a:t>
            </a:r>
            <a:r>
              <a:rPr lang="ru-RU" sz="1200" dirty="0"/>
              <a:t> </a:t>
            </a:r>
            <a:r>
              <a:rPr lang="ru-RU" sz="1200" dirty="0" err="1"/>
              <a:t>биз</a:t>
            </a:r>
            <a:r>
              <a:rPr lang="ru-RU" sz="1200" dirty="0"/>
              <a:t> «</a:t>
            </a:r>
            <a:r>
              <a:rPr lang="ru-RU" sz="1200" dirty="0" err="1"/>
              <a:t>кичик</a:t>
            </a:r>
            <a:r>
              <a:rPr lang="ru-RU" sz="1200" dirty="0"/>
              <a:t> </a:t>
            </a:r>
            <a:r>
              <a:rPr lang="ru-RU" sz="1200" dirty="0" err="1"/>
              <a:t>меъморий</a:t>
            </a:r>
            <a:r>
              <a:rPr lang="ru-RU" sz="1200" dirty="0"/>
              <a:t> </a:t>
            </a:r>
            <a:r>
              <a:rPr lang="ru-RU" sz="1200" dirty="0" err="1"/>
              <a:t>шаклларни</a:t>
            </a:r>
            <a:r>
              <a:rPr lang="ru-RU" sz="1200" dirty="0"/>
              <a:t>» </a:t>
            </a:r>
            <a:r>
              <a:rPr lang="ru-RU" sz="1200" dirty="0" err="1"/>
              <a:t>шартли</a:t>
            </a:r>
            <a:r>
              <a:rPr lang="ru-RU" sz="1200" dirty="0"/>
              <a:t> </a:t>
            </a:r>
            <a:r>
              <a:rPr lang="ru-RU" sz="1200" dirty="0" err="1"/>
              <a:t>равишда</a:t>
            </a:r>
            <a:r>
              <a:rPr lang="ru-RU" sz="1200" dirty="0"/>
              <a:t> </a:t>
            </a:r>
            <a:r>
              <a:rPr lang="ru-RU" sz="1200" dirty="0" err="1"/>
              <a:t>икки</a:t>
            </a:r>
            <a:r>
              <a:rPr lang="ru-RU" sz="1200" dirty="0"/>
              <a:t>: </a:t>
            </a:r>
            <a:r>
              <a:rPr lang="ru-RU" sz="1200" dirty="0" err="1"/>
              <a:t>қуйи ва</a:t>
            </a:r>
            <a:r>
              <a:rPr lang="ru-RU" sz="1200" dirty="0"/>
              <a:t> </a:t>
            </a:r>
            <a:r>
              <a:rPr lang="ru-RU" sz="1200" dirty="0" err="1"/>
              <a:t>ю</a:t>
            </a:r>
            <a:r>
              <a:rPr lang="uz-Cyrl-UZ" sz="1200" dirty="0"/>
              <a:t>қ</a:t>
            </a:r>
            <a:r>
              <a:rPr lang="ru-RU" sz="1200" dirty="0"/>
              <a:t>ори по</a:t>
            </a:r>
            <a:r>
              <a:rPr lang="uz-Cyrl-UZ" sz="1200" dirty="0"/>
              <a:t>ғ</a:t>
            </a:r>
            <a:r>
              <a:rPr lang="ru-RU" sz="1200" dirty="0" err="1"/>
              <a:t>оналарда</a:t>
            </a:r>
            <a:r>
              <a:rPr lang="ru-RU" sz="1200" dirty="0"/>
              <a:t>  </a:t>
            </a:r>
            <a:r>
              <a:rPr lang="ru-RU" sz="1200" dirty="0" err="1"/>
              <a:t>лойиҳалашни таклиф</a:t>
            </a:r>
            <a:r>
              <a:rPr lang="ru-RU" sz="1200" dirty="0"/>
              <a:t> </a:t>
            </a:r>
            <a:r>
              <a:rPr lang="ru-RU" sz="1200" dirty="0" err="1"/>
              <a:t>қиламиз.</a:t>
            </a:r>
            <a:r>
              <a:rPr lang="ru-RU" sz="1200" dirty="0"/>
              <a:t/>
            </a:r>
            <a:br>
              <a:rPr lang="ru-RU" sz="1200" dirty="0"/>
            </a:br>
            <a:r>
              <a:rPr lang="ru-RU" sz="1200" dirty="0" err="1"/>
              <a:t>Ана</a:t>
            </a:r>
            <a:r>
              <a:rPr lang="ru-RU" sz="1200" dirty="0"/>
              <a:t> </a:t>
            </a:r>
            <a:r>
              <a:rPr lang="ru-RU" sz="1200" dirty="0" err="1"/>
              <a:t>шу</a:t>
            </a:r>
            <a:r>
              <a:rPr lang="ru-RU" sz="1200" dirty="0"/>
              <a:t> </a:t>
            </a:r>
            <a:r>
              <a:rPr lang="ru-RU" sz="1200" dirty="0" err="1"/>
              <a:t>икки</a:t>
            </a:r>
            <a:r>
              <a:rPr lang="ru-RU" sz="1200" dirty="0"/>
              <a:t> по</a:t>
            </a:r>
            <a:r>
              <a:rPr lang="uz-Cyrl-UZ" sz="1200" dirty="0"/>
              <a:t>ғ</a:t>
            </a:r>
            <a:r>
              <a:rPr lang="ru-RU" sz="1200" dirty="0" err="1"/>
              <a:t>онани</a:t>
            </a:r>
            <a:r>
              <a:rPr lang="ru-RU" sz="1200" dirty="0"/>
              <a:t> </a:t>
            </a:r>
            <a:r>
              <a:rPr lang="ru-RU" sz="1200" dirty="0" err="1"/>
              <a:t>муваффа</a:t>
            </a:r>
            <a:r>
              <a:rPr lang="uz-Cyrl-UZ" sz="1200" dirty="0"/>
              <a:t>қ</a:t>
            </a:r>
            <a:r>
              <a:rPr lang="ru-RU" sz="1200" dirty="0" err="1"/>
              <a:t>ият</a:t>
            </a:r>
            <a:r>
              <a:rPr lang="ru-RU" sz="1200" dirty="0"/>
              <a:t> </a:t>
            </a:r>
            <a:r>
              <a:rPr lang="ru-RU" sz="1200" dirty="0" err="1"/>
              <a:t>билан</a:t>
            </a:r>
            <a:r>
              <a:rPr lang="ru-RU" sz="1200" dirty="0"/>
              <a:t> </a:t>
            </a:r>
            <a:r>
              <a:rPr lang="ru-RU" sz="1200" dirty="0" err="1"/>
              <a:t>босиб</a:t>
            </a:r>
            <a:r>
              <a:rPr lang="ru-RU" sz="1200" dirty="0"/>
              <a:t> </a:t>
            </a:r>
            <a:r>
              <a:rPr lang="ru-RU" sz="1200" dirty="0" err="1"/>
              <a:t>ўтиган</a:t>
            </a:r>
            <a:r>
              <a:rPr lang="ru-RU" sz="1200" dirty="0"/>
              <a:t> </a:t>
            </a:r>
            <a:r>
              <a:rPr lang="ru-RU" sz="1200" dirty="0" err="1"/>
              <a:t>талаба</a:t>
            </a:r>
            <a:r>
              <a:rPr lang="ru-RU" sz="1200" dirty="0"/>
              <a:t> </a:t>
            </a:r>
            <a:r>
              <a:rPr lang="ru-RU" sz="1200" dirty="0" err="1"/>
              <a:t>учун</a:t>
            </a:r>
            <a:r>
              <a:rPr lang="ru-RU" sz="1200" dirty="0"/>
              <a:t> </a:t>
            </a:r>
            <a:r>
              <a:rPr lang="ru-RU" sz="1200" dirty="0" err="1"/>
              <a:t>кейинги</a:t>
            </a:r>
            <a:r>
              <a:rPr lang="ru-RU" sz="1200" dirty="0"/>
              <a:t> бос</a:t>
            </a:r>
            <a:r>
              <a:rPr lang="uz-Cyrl-UZ" sz="1200" dirty="0"/>
              <a:t>қ</a:t>
            </a:r>
            <a:r>
              <a:rPr lang="ru-RU" sz="1200" dirty="0" err="1"/>
              <a:t>ичлардаги</a:t>
            </a:r>
            <a:r>
              <a:rPr lang="ru-RU" sz="1200" dirty="0"/>
              <a:t> </a:t>
            </a:r>
            <a:r>
              <a:rPr lang="ru-RU" sz="1200" dirty="0" err="1"/>
              <a:t>лойиҳа ишларини</a:t>
            </a:r>
            <a:r>
              <a:rPr lang="ru-RU" sz="1200" dirty="0"/>
              <a:t> </a:t>
            </a:r>
            <a:r>
              <a:rPr lang="uz-Cyrl-UZ" sz="1200" dirty="0"/>
              <a:t>қ</a:t>
            </a:r>
            <a:r>
              <a:rPr lang="ru-RU" sz="1200" dirty="0" err="1"/>
              <a:t>ийналмасдан</a:t>
            </a:r>
            <a:r>
              <a:rPr lang="ru-RU" sz="1200" dirty="0"/>
              <a:t> </a:t>
            </a:r>
            <a:r>
              <a:rPr lang="ru-RU" sz="1200" dirty="0" err="1"/>
              <a:t>давом</a:t>
            </a:r>
            <a:r>
              <a:rPr lang="ru-RU" sz="1200" dirty="0"/>
              <a:t> </a:t>
            </a:r>
            <a:r>
              <a:rPr lang="ru-RU" sz="1200" dirty="0" err="1"/>
              <a:t>эттиришларига</a:t>
            </a:r>
            <a:r>
              <a:rPr lang="ru-RU" sz="1200" dirty="0"/>
              <a:t> </a:t>
            </a:r>
            <a:r>
              <a:rPr lang="ru-RU" sz="1200" dirty="0" err="1"/>
              <a:t>замин</a:t>
            </a:r>
            <a:r>
              <a:rPr lang="ru-RU" sz="1200" dirty="0"/>
              <a:t> </a:t>
            </a:r>
            <a:r>
              <a:rPr lang="ru-RU" sz="1200" dirty="0" err="1"/>
              <a:t>яратилади</a:t>
            </a:r>
            <a:r>
              <a:rPr lang="ru-RU" sz="1200" dirty="0"/>
              <a:t>.</a:t>
            </a:r>
            <a:br>
              <a:rPr lang="ru-RU" sz="1200" dirty="0"/>
            </a:br>
            <a:r>
              <a:rPr lang="ru-RU" sz="1200" i="1" dirty="0"/>
              <a:t>I-</a:t>
            </a:r>
            <a:r>
              <a:rPr lang="uz-Cyrl-UZ" sz="1200" i="1" dirty="0"/>
              <a:t>қ</a:t>
            </a:r>
            <a:r>
              <a:rPr lang="ru-RU" sz="1200" i="1" dirty="0" err="1"/>
              <a:t>уйи</a:t>
            </a:r>
            <a:r>
              <a:rPr lang="ru-RU" sz="1200" i="1" dirty="0"/>
              <a:t> по</a:t>
            </a:r>
            <a:r>
              <a:rPr lang="uz-Cyrl-UZ" sz="1200" i="1" dirty="0"/>
              <a:t>ғ</a:t>
            </a:r>
            <a:r>
              <a:rPr lang="ru-RU" sz="1200" i="1" dirty="0"/>
              <a:t>она </a:t>
            </a:r>
            <a:r>
              <a:rPr lang="ru-RU" sz="1200" i="1" dirty="0" err="1"/>
              <a:t>топшири</a:t>
            </a:r>
            <a:r>
              <a:rPr lang="uz-Cyrl-UZ" sz="1200" i="1" dirty="0"/>
              <a:t>ғ</a:t>
            </a:r>
            <a:r>
              <a:rPr lang="ru-RU" sz="1200" i="1" dirty="0"/>
              <a:t>и</a:t>
            </a:r>
            <a:r>
              <a:rPr lang="uz-Cyrl-UZ" sz="1200" b="1" i="1" dirty="0"/>
              <a:t>:</a:t>
            </a:r>
            <a:r>
              <a:rPr lang="ru-RU" sz="1200" dirty="0"/>
              <a:t> «</a:t>
            </a:r>
            <a:r>
              <a:rPr lang="ru-RU" sz="1200" dirty="0" err="1"/>
              <a:t>Функцияси</a:t>
            </a:r>
            <a:r>
              <a:rPr lang="ru-RU" sz="1200" dirty="0"/>
              <a:t> </a:t>
            </a:r>
            <a:r>
              <a:rPr lang="ru-RU" sz="1200" dirty="0" err="1"/>
              <a:t>жуда</a:t>
            </a:r>
            <a:r>
              <a:rPr lang="ru-RU" sz="1200" dirty="0"/>
              <a:t> </a:t>
            </a:r>
            <a:r>
              <a:rPr lang="ru-RU" sz="1200" dirty="0" err="1"/>
              <a:t>ҳам содда</a:t>
            </a:r>
            <a:r>
              <a:rPr lang="ru-RU" sz="1200" dirty="0"/>
              <a:t> </a:t>
            </a:r>
            <a:r>
              <a:rPr lang="ru-RU" sz="1200" dirty="0" err="1"/>
              <a:t>ички</a:t>
            </a:r>
            <a:r>
              <a:rPr lang="ru-RU" sz="1200" dirty="0"/>
              <a:t> </a:t>
            </a:r>
            <a:r>
              <a:rPr lang="ru-RU" sz="1200" dirty="0" err="1"/>
              <a:t>муҳитсиз кичик</a:t>
            </a:r>
            <a:r>
              <a:rPr lang="ru-RU" sz="1200" dirty="0"/>
              <a:t> </a:t>
            </a:r>
            <a:r>
              <a:rPr lang="ru-RU" sz="1200" dirty="0" err="1"/>
              <a:t>меъморий</a:t>
            </a:r>
            <a:r>
              <a:rPr lang="ru-RU" sz="1200" dirty="0"/>
              <a:t> </a:t>
            </a:r>
            <a:r>
              <a:rPr lang="ru-RU" sz="1200" dirty="0" err="1"/>
              <a:t>шакллар</a:t>
            </a:r>
            <a:r>
              <a:rPr lang="ru-RU" sz="1200" dirty="0"/>
              <a:t>»</a:t>
            </a:r>
            <a:r>
              <a:rPr lang="ru-RU" sz="1200" dirty="0" err="1"/>
              <a:t>дир</a:t>
            </a:r>
            <a:r>
              <a:rPr lang="ru-RU" sz="1200" dirty="0"/>
              <a:t>.</a:t>
            </a:r>
            <a:br>
              <a:rPr lang="ru-RU" sz="1200" dirty="0"/>
            </a:br>
            <a:r>
              <a:rPr lang="ru-RU" sz="1200" dirty="0" smtClean="0"/>
              <a:t>	</a:t>
            </a:r>
            <a:r>
              <a:rPr lang="ru-RU" sz="1200" i="1" dirty="0" err="1" smtClean="0"/>
              <a:t>II-ю</a:t>
            </a:r>
            <a:r>
              <a:rPr lang="uz-Cyrl-UZ" sz="1200" i="1" dirty="0"/>
              <a:t>қ</a:t>
            </a:r>
            <a:r>
              <a:rPr lang="ru-RU" sz="1200" i="1" dirty="0"/>
              <a:t>ори по</a:t>
            </a:r>
            <a:r>
              <a:rPr lang="uz-Cyrl-UZ" sz="1200" i="1" dirty="0"/>
              <a:t>ғ</a:t>
            </a:r>
            <a:r>
              <a:rPr lang="ru-RU" sz="1200" i="1" dirty="0"/>
              <a:t>она </a:t>
            </a:r>
            <a:r>
              <a:rPr lang="ru-RU" sz="1200" i="1" dirty="0" err="1"/>
              <a:t>топшири</a:t>
            </a:r>
            <a:r>
              <a:rPr lang="uz-Cyrl-UZ" sz="1200" i="1" dirty="0"/>
              <a:t>ғ</a:t>
            </a:r>
            <a:r>
              <a:rPr lang="ru-RU" sz="1200" i="1" dirty="0"/>
              <a:t>и</a:t>
            </a:r>
            <a:r>
              <a:rPr lang="uz-Cyrl-UZ" sz="1200" i="1" dirty="0"/>
              <a:t>:</a:t>
            </a:r>
            <a:r>
              <a:rPr lang="ru-RU" sz="1200" dirty="0"/>
              <a:t> «</a:t>
            </a:r>
            <a:r>
              <a:rPr lang="ru-RU" sz="1200" dirty="0" err="1"/>
              <a:t>Ички</a:t>
            </a:r>
            <a:r>
              <a:rPr lang="ru-RU" sz="1200" dirty="0"/>
              <a:t> </a:t>
            </a:r>
            <a:r>
              <a:rPr lang="ru-RU" sz="1200" dirty="0" err="1"/>
              <a:t>муҳитга эга</a:t>
            </a:r>
            <a:r>
              <a:rPr lang="ru-RU" sz="1200" dirty="0"/>
              <a:t> </a:t>
            </a:r>
            <a:r>
              <a:rPr lang="ru-RU" sz="1200" dirty="0" err="1"/>
              <a:t>ани</a:t>
            </a:r>
            <a:r>
              <a:rPr lang="uz-Cyrl-UZ" sz="1200" dirty="0"/>
              <a:t>қ</a:t>
            </a:r>
            <a:r>
              <a:rPr lang="ru-RU" sz="1200" dirty="0"/>
              <a:t> </a:t>
            </a:r>
            <a:r>
              <a:rPr lang="ru-RU" sz="1200" dirty="0" err="1"/>
              <a:t>конструкцияли</a:t>
            </a:r>
            <a:r>
              <a:rPr lang="ru-RU" sz="1200" dirty="0"/>
              <a:t> </a:t>
            </a:r>
            <a:r>
              <a:rPr lang="ru-RU" sz="1200" dirty="0" err="1"/>
              <a:t>ва</a:t>
            </a:r>
            <a:r>
              <a:rPr lang="ru-RU" sz="1200" dirty="0"/>
              <a:t> </a:t>
            </a:r>
            <a:r>
              <a:rPr lang="ru-RU" sz="1200" dirty="0" err="1"/>
              <a:t>мураккаб</a:t>
            </a:r>
            <a:r>
              <a:rPr lang="ru-RU" sz="1200" dirty="0"/>
              <a:t> </a:t>
            </a:r>
            <a:r>
              <a:rPr lang="ru-RU" sz="1200" dirty="0" err="1"/>
              <a:t>функцияга</a:t>
            </a:r>
            <a:r>
              <a:rPr lang="ru-RU" sz="1200" dirty="0"/>
              <a:t> </a:t>
            </a:r>
            <a:r>
              <a:rPr lang="ru-RU" sz="1200" dirty="0" err="1"/>
              <a:t>эга</a:t>
            </a:r>
            <a:r>
              <a:rPr lang="ru-RU" sz="1200" dirty="0"/>
              <a:t> </a:t>
            </a:r>
            <a:r>
              <a:rPr lang="ru-RU" sz="1200" dirty="0" err="1"/>
              <a:t>кичик</a:t>
            </a:r>
            <a:r>
              <a:rPr lang="ru-RU" sz="1200" dirty="0"/>
              <a:t> </a:t>
            </a:r>
            <a:r>
              <a:rPr lang="ru-RU" sz="1200" dirty="0" err="1"/>
              <a:t>меъморий</a:t>
            </a:r>
            <a:r>
              <a:rPr lang="ru-RU" sz="1200" dirty="0"/>
              <a:t> </a:t>
            </a:r>
            <a:r>
              <a:rPr lang="ru-RU" sz="1200" dirty="0" err="1"/>
              <a:t>шакллар</a:t>
            </a:r>
            <a:r>
              <a:rPr lang="ru-RU" sz="1200" dirty="0"/>
              <a:t>»</a:t>
            </a:r>
            <a:r>
              <a:rPr lang="ru-RU" sz="1200" dirty="0" err="1"/>
              <a:t>дир</a:t>
            </a:r>
            <a:r>
              <a:rPr lang="ru-RU" sz="1200" dirty="0"/>
              <a:t>.</a:t>
            </a:r>
            <a:br>
              <a:rPr lang="ru-RU" sz="1200" dirty="0"/>
            </a:br>
            <a:r>
              <a:rPr lang="ru-RU" sz="1200" dirty="0" smtClean="0"/>
              <a:t>	</a:t>
            </a:r>
            <a:r>
              <a:rPr lang="ru-RU" sz="1200" i="1" dirty="0" smtClean="0"/>
              <a:t>I-</a:t>
            </a:r>
            <a:r>
              <a:rPr lang="uz-Cyrl-UZ" sz="1200" i="1" dirty="0"/>
              <a:t>қ</a:t>
            </a:r>
            <a:r>
              <a:rPr lang="ru-RU" sz="1200" i="1" dirty="0" err="1"/>
              <a:t>уйи</a:t>
            </a:r>
            <a:r>
              <a:rPr lang="ru-RU" sz="1200" i="1" dirty="0"/>
              <a:t> по</a:t>
            </a:r>
            <a:r>
              <a:rPr lang="uz-Cyrl-UZ" sz="1200" i="1" dirty="0"/>
              <a:t>ғ</a:t>
            </a:r>
            <a:r>
              <a:rPr lang="ru-RU" sz="1200" i="1" dirty="0"/>
              <a:t>она </a:t>
            </a:r>
            <a:r>
              <a:rPr lang="ru-RU" sz="1200" i="1" dirty="0" err="1"/>
              <a:t>топшири</a:t>
            </a:r>
            <a:r>
              <a:rPr lang="uz-Cyrl-UZ" sz="1200" i="1" dirty="0"/>
              <a:t>ғ</a:t>
            </a:r>
            <a:r>
              <a:rPr lang="ru-RU" sz="1200" i="1" dirty="0"/>
              <a:t>и</a:t>
            </a:r>
            <a:r>
              <a:rPr lang="ru-RU" sz="1200" dirty="0"/>
              <a:t> </a:t>
            </a:r>
            <a:r>
              <a:rPr lang="uz-Cyrl-UZ" sz="1200" dirty="0"/>
              <a:t>қ</a:t>
            </a:r>
            <a:r>
              <a:rPr lang="ru-RU" sz="1200" dirty="0" err="1"/>
              <a:t>уйидаги</a:t>
            </a:r>
            <a:r>
              <a:rPr lang="ru-RU" sz="1200" dirty="0"/>
              <a:t> </a:t>
            </a:r>
            <a:r>
              <a:rPr lang="ru-RU" sz="1200" dirty="0" err="1"/>
              <a:t>мавзулардан</a:t>
            </a:r>
            <a:r>
              <a:rPr lang="ru-RU" sz="1200" dirty="0"/>
              <a:t> </a:t>
            </a:r>
            <a:r>
              <a:rPr lang="ru-RU" sz="1200" dirty="0" err="1"/>
              <a:t>ташкил</a:t>
            </a:r>
            <a:r>
              <a:rPr lang="ru-RU" sz="1200" dirty="0"/>
              <a:t> </a:t>
            </a:r>
            <a:r>
              <a:rPr lang="ru-RU" sz="1200" dirty="0" err="1"/>
              <a:t>топган</a:t>
            </a:r>
            <a:r>
              <a:rPr lang="ru-RU" sz="1200" dirty="0"/>
              <a:t> </a:t>
            </a:r>
            <a:r>
              <a:rPr lang="ru-RU" sz="1200" dirty="0" err="1"/>
              <a:t>бўлиши</a:t>
            </a:r>
            <a:r>
              <a:rPr lang="ru-RU" sz="1200" dirty="0"/>
              <a:t> </a:t>
            </a:r>
            <a:r>
              <a:rPr lang="ru-RU" sz="1200" dirty="0" err="1"/>
              <a:t>мумкин</a:t>
            </a:r>
            <a:r>
              <a:rPr lang="ru-RU" sz="1200" dirty="0"/>
              <a:t>: дам </a:t>
            </a:r>
            <a:r>
              <a:rPr lang="ru-RU" sz="1200" dirty="0" err="1"/>
              <a:t>олиш</a:t>
            </a:r>
            <a:r>
              <a:rPr lang="ru-RU" sz="1200" dirty="0"/>
              <a:t> </a:t>
            </a:r>
            <a:r>
              <a:rPr lang="ru-RU" sz="1200" dirty="0" err="1"/>
              <a:t>жойи</a:t>
            </a:r>
            <a:r>
              <a:rPr lang="ru-RU" sz="1200" dirty="0"/>
              <a:t> (</a:t>
            </a:r>
            <a:r>
              <a:rPr lang="ru-RU" sz="1200" dirty="0" err="1"/>
              <a:t>фаввора</a:t>
            </a:r>
            <a:r>
              <a:rPr lang="ru-RU" sz="1200" dirty="0"/>
              <a:t> </a:t>
            </a:r>
            <a:r>
              <a:rPr lang="ru-RU" sz="1200" dirty="0" err="1"/>
              <a:t>атрофида</a:t>
            </a:r>
            <a:r>
              <a:rPr lang="ru-RU" sz="1200" dirty="0"/>
              <a:t> </a:t>
            </a:r>
            <a:r>
              <a:rPr lang="ru-RU" sz="1200" dirty="0" err="1"/>
              <a:t>дам</a:t>
            </a:r>
            <a:r>
              <a:rPr lang="ru-RU" sz="1200" dirty="0"/>
              <a:t> </a:t>
            </a:r>
            <a:r>
              <a:rPr lang="ru-RU" sz="1200" dirty="0" err="1"/>
              <a:t>олиш</a:t>
            </a:r>
            <a:r>
              <a:rPr lang="ru-RU" sz="1200" dirty="0"/>
              <a:t> </a:t>
            </a:r>
            <a:r>
              <a:rPr lang="ru-RU" sz="1200" dirty="0" err="1"/>
              <a:t>жойи</a:t>
            </a:r>
            <a:r>
              <a:rPr lang="ru-RU" sz="1200" dirty="0"/>
              <a:t> </a:t>
            </a:r>
            <a:r>
              <a:rPr lang="ru-RU" sz="1200" dirty="0" err="1"/>
              <a:t>ҳамда було</a:t>
            </a:r>
            <a:r>
              <a:rPr lang="uz-Cyrl-UZ" sz="1200" dirty="0"/>
              <a:t>қ </a:t>
            </a:r>
            <a:r>
              <a:rPr lang="ru-RU" sz="1200" dirty="0" err="1"/>
              <a:t>ва</a:t>
            </a:r>
            <a:r>
              <a:rPr lang="ru-RU" sz="1200" dirty="0"/>
              <a:t> </a:t>
            </a:r>
            <a:r>
              <a:rPr lang="ru-RU" sz="1200" dirty="0" err="1"/>
              <a:t>ҳовуз атрофида</a:t>
            </a:r>
            <a:r>
              <a:rPr lang="ru-RU" sz="1200" dirty="0"/>
              <a:t> дам </a:t>
            </a:r>
            <a:r>
              <a:rPr lang="ru-RU" sz="1200" dirty="0" err="1"/>
              <a:t>олиш</a:t>
            </a:r>
            <a:r>
              <a:rPr lang="ru-RU" sz="1200" dirty="0"/>
              <a:t> </a:t>
            </a:r>
            <a:r>
              <a:rPr lang="ru-RU" sz="1200" dirty="0" err="1"/>
              <a:t>жойи</a:t>
            </a:r>
            <a:r>
              <a:rPr lang="ru-RU" sz="1200" dirty="0"/>
              <a:t>)</a:t>
            </a:r>
            <a:r>
              <a:rPr lang="uz-Cyrl-UZ" sz="1200" dirty="0"/>
              <a:t>,</a:t>
            </a:r>
            <a:r>
              <a:rPr lang="ru-RU" sz="1200" dirty="0"/>
              <a:t> </a:t>
            </a:r>
            <a:r>
              <a:rPr lang="ru-RU" sz="1200" dirty="0" err="1"/>
              <a:t>кичик</a:t>
            </a:r>
            <a:r>
              <a:rPr lang="ru-RU" sz="1200" dirty="0"/>
              <a:t> </a:t>
            </a:r>
            <a:r>
              <a:rPr lang="ru-RU" sz="1200" dirty="0" err="1"/>
              <a:t>кўприклар</a:t>
            </a:r>
            <a:r>
              <a:rPr lang="uz-Cyrl-UZ" sz="1200" dirty="0"/>
              <a:t>,</a:t>
            </a:r>
            <a:r>
              <a:rPr lang="ru-RU" sz="1200" dirty="0"/>
              <a:t> </a:t>
            </a:r>
            <a:r>
              <a:rPr lang="ru-RU" sz="1200" dirty="0" err="1"/>
              <a:t>чарҳпалаклар</a:t>
            </a:r>
            <a:r>
              <a:rPr lang="uz-Cyrl-UZ" sz="1200" dirty="0"/>
              <a:t>,</a:t>
            </a:r>
            <a:r>
              <a:rPr lang="ru-RU" sz="1200" dirty="0"/>
              <a:t> </a:t>
            </a:r>
            <a:r>
              <a:rPr lang="ru-RU" sz="1200" dirty="0" err="1"/>
              <a:t>болалар</a:t>
            </a:r>
            <a:r>
              <a:rPr lang="ru-RU" sz="1200" dirty="0"/>
              <a:t> </a:t>
            </a:r>
            <a:r>
              <a:rPr lang="ru-RU" sz="1200" dirty="0" err="1"/>
              <a:t>ўйин</a:t>
            </a:r>
            <a:r>
              <a:rPr lang="ru-RU" sz="1200" dirty="0"/>
              <a:t> </a:t>
            </a:r>
            <a:r>
              <a:rPr lang="ru-RU" sz="1200" dirty="0" err="1"/>
              <a:t>майдончалари</a:t>
            </a:r>
            <a:r>
              <a:rPr lang="ru-RU" sz="1200" dirty="0"/>
              <a:t> </a:t>
            </a:r>
            <a:r>
              <a:rPr lang="ru-RU" sz="1200" dirty="0" err="1"/>
              <a:t>ва</a:t>
            </a:r>
            <a:r>
              <a:rPr lang="ru-RU" sz="1200" dirty="0"/>
              <a:t> </a:t>
            </a:r>
            <a:r>
              <a:rPr lang="ru-RU" sz="1200" dirty="0" err="1"/>
              <a:t>улардаги</a:t>
            </a:r>
            <a:r>
              <a:rPr lang="ru-RU" sz="1200" dirty="0"/>
              <a:t> </a:t>
            </a:r>
            <a:r>
              <a:rPr lang="ru-RU" sz="1200" dirty="0" err="1"/>
              <a:t>айрим</a:t>
            </a:r>
            <a:r>
              <a:rPr lang="ru-RU" sz="1200" dirty="0"/>
              <a:t> </a:t>
            </a:r>
            <a:r>
              <a:rPr lang="ru-RU" sz="1200" dirty="0" err="1"/>
              <a:t>аттракционлар</a:t>
            </a:r>
            <a:r>
              <a:rPr lang="ru-RU" sz="1200" dirty="0"/>
              <a:t>.</a:t>
            </a:r>
            <a:br>
              <a:rPr lang="ru-RU" sz="1200" dirty="0"/>
            </a:br>
            <a:r>
              <a:rPr lang="ru-RU" sz="1200" dirty="0" smtClean="0"/>
              <a:t>	</a:t>
            </a:r>
            <a:r>
              <a:rPr lang="ru-RU" sz="1200" i="1" dirty="0" err="1" smtClean="0"/>
              <a:t>II-юқори </a:t>
            </a:r>
            <a:r>
              <a:rPr lang="ru-RU" sz="1200" i="1" dirty="0"/>
              <a:t>по</a:t>
            </a:r>
            <a:r>
              <a:rPr lang="uz-Cyrl-UZ" sz="1200" i="1" dirty="0"/>
              <a:t>ғ</a:t>
            </a:r>
            <a:r>
              <a:rPr lang="ru-RU" sz="1200" i="1" dirty="0"/>
              <a:t>она </a:t>
            </a:r>
            <a:r>
              <a:rPr lang="ru-RU" sz="1200" i="1" dirty="0" err="1"/>
              <a:t>топшири</a:t>
            </a:r>
            <a:r>
              <a:rPr lang="uz-Cyrl-UZ" sz="1200" i="1" dirty="0"/>
              <a:t>ғ</a:t>
            </a:r>
            <a:r>
              <a:rPr lang="ru-RU" sz="1200" i="1" dirty="0"/>
              <a:t>и</a:t>
            </a:r>
            <a:r>
              <a:rPr lang="ru-RU" sz="1200" dirty="0"/>
              <a:t> </a:t>
            </a:r>
            <a:r>
              <a:rPr lang="uz-Cyrl-UZ" sz="1200" dirty="0"/>
              <a:t>қ</a:t>
            </a:r>
            <a:r>
              <a:rPr lang="ru-RU" sz="1200" dirty="0" err="1"/>
              <a:t>уйидаги</a:t>
            </a:r>
            <a:r>
              <a:rPr lang="ru-RU" sz="1200" dirty="0"/>
              <a:t> </a:t>
            </a:r>
            <a:r>
              <a:rPr lang="ru-RU" sz="1200" dirty="0" err="1"/>
              <a:t>мавзулардан</a:t>
            </a:r>
            <a:r>
              <a:rPr lang="ru-RU" sz="1200" dirty="0"/>
              <a:t> </a:t>
            </a:r>
            <a:r>
              <a:rPr lang="ru-RU" sz="1200" dirty="0" err="1"/>
              <a:t>ташкил</a:t>
            </a:r>
            <a:r>
              <a:rPr lang="ru-RU" sz="1200" dirty="0"/>
              <a:t> </a:t>
            </a:r>
            <a:r>
              <a:rPr lang="ru-RU" sz="1200" dirty="0" err="1"/>
              <a:t>топган</a:t>
            </a:r>
            <a:r>
              <a:rPr lang="ru-RU" sz="1200" dirty="0"/>
              <a:t> </a:t>
            </a:r>
            <a:r>
              <a:rPr lang="ru-RU" sz="1200" dirty="0" err="1"/>
              <a:t>бўлиши</a:t>
            </a:r>
            <a:r>
              <a:rPr lang="ru-RU" sz="1200" dirty="0"/>
              <a:t> </a:t>
            </a:r>
            <a:r>
              <a:rPr lang="ru-RU" sz="1200" dirty="0" err="1"/>
              <a:t>мумкин</a:t>
            </a:r>
            <a:r>
              <a:rPr lang="ru-RU" sz="1200" dirty="0"/>
              <a:t>: муз</a:t>
            </a:r>
            <a:r>
              <a:rPr lang="uz-Cyrl-UZ" sz="1200" dirty="0"/>
              <a:t>қ</a:t>
            </a:r>
            <a:r>
              <a:rPr lang="ru-RU" sz="1200" dirty="0" err="1"/>
              <a:t>аймо</a:t>
            </a:r>
            <a:r>
              <a:rPr lang="uz-Cyrl-UZ" sz="1200" dirty="0"/>
              <a:t>қ</a:t>
            </a:r>
            <a:r>
              <a:rPr lang="ru-RU" sz="1200" dirty="0" err="1"/>
              <a:t>ва</a:t>
            </a:r>
            <a:r>
              <a:rPr lang="ru-RU" sz="1200" dirty="0"/>
              <a:t> сал</a:t>
            </a:r>
            <a:r>
              <a:rPr lang="uz-Cyrl-UZ" sz="1200" dirty="0"/>
              <a:t>қ</a:t>
            </a:r>
            <a:r>
              <a:rPr lang="ru-RU" sz="1200" dirty="0"/>
              <a:t>ин </a:t>
            </a:r>
            <a:r>
              <a:rPr lang="ru-RU" sz="1200" dirty="0" err="1"/>
              <a:t>ичимликлар</a:t>
            </a:r>
            <a:r>
              <a:rPr lang="ru-RU" sz="1200" dirty="0"/>
              <a:t> </a:t>
            </a:r>
            <a:r>
              <a:rPr lang="uz-Cyrl-UZ" sz="1200" dirty="0"/>
              <a:t>қ</a:t>
            </a:r>
            <a:r>
              <a:rPr lang="ru-RU" sz="1200" dirty="0" err="1"/>
              <a:t>ахвахонаси</a:t>
            </a:r>
            <a:r>
              <a:rPr lang="ru-RU" sz="1200" dirty="0"/>
              <a:t>; </a:t>
            </a:r>
            <a:r>
              <a:rPr lang="ru-RU" sz="1200" dirty="0" err="1"/>
              <a:t>кичик</a:t>
            </a:r>
            <a:r>
              <a:rPr lang="ru-RU" sz="1200" dirty="0"/>
              <a:t> </a:t>
            </a:r>
            <a:r>
              <a:rPr lang="ru-RU" sz="1200" dirty="0" err="1"/>
              <a:t>чойхона</a:t>
            </a:r>
            <a:r>
              <a:rPr lang="ru-RU" sz="1200" dirty="0"/>
              <a:t>; </a:t>
            </a:r>
            <a:r>
              <a:rPr lang="ru-RU" sz="1200" dirty="0" err="1"/>
              <a:t>шоҳ бекатлар</a:t>
            </a:r>
            <a:r>
              <a:rPr lang="ru-RU" sz="1200" dirty="0"/>
              <a:t> (</a:t>
            </a:r>
            <a:r>
              <a:rPr lang="ru-RU" sz="1200" dirty="0" err="1"/>
              <a:t>туманлар</a:t>
            </a:r>
            <a:r>
              <a:rPr lang="ru-RU" sz="1200" dirty="0"/>
              <a:t> </a:t>
            </a:r>
            <a:r>
              <a:rPr lang="ru-RU" sz="1200" dirty="0" err="1"/>
              <a:t>аро</a:t>
            </a:r>
            <a:r>
              <a:rPr lang="ru-RU" sz="1200" dirty="0"/>
              <a:t>); </a:t>
            </a:r>
            <a:r>
              <a:rPr lang="ru-RU" sz="1200" dirty="0" err="1"/>
              <a:t>овчилар</a:t>
            </a:r>
            <a:r>
              <a:rPr lang="ru-RU" sz="1200" dirty="0"/>
              <a:t> </a:t>
            </a:r>
            <a:r>
              <a:rPr lang="ru-RU" sz="1200" dirty="0" err="1"/>
              <a:t>уйи</a:t>
            </a:r>
            <a:r>
              <a:rPr lang="ru-RU" sz="1200" dirty="0"/>
              <a:t>; </a:t>
            </a:r>
            <a:r>
              <a:rPr lang="ru-RU" sz="1200" dirty="0" err="1"/>
              <a:t>бали</a:t>
            </a:r>
            <a:r>
              <a:rPr lang="uz-Cyrl-UZ" sz="1200" dirty="0"/>
              <a:t>қ</a:t>
            </a:r>
            <a:r>
              <a:rPr lang="ru-RU" sz="1200" dirty="0" err="1"/>
              <a:t>чилар</a:t>
            </a:r>
            <a:r>
              <a:rPr lang="ru-RU" sz="1200" dirty="0"/>
              <a:t> </a:t>
            </a:r>
            <a:r>
              <a:rPr lang="ru-RU" sz="1200" dirty="0" err="1"/>
              <a:t>уйи</a:t>
            </a:r>
            <a:r>
              <a:rPr lang="ru-RU" sz="1200" dirty="0"/>
              <a:t>; гул </a:t>
            </a:r>
            <a:r>
              <a:rPr lang="ru-RU" sz="1200" dirty="0" err="1"/>
              <a:t>дўкони</a:t>
            </a:r>
            <a:r>
              <a:rPr lang="ru-RU" sz="1200" dirty="0"/>
              <a:t>.</a:t>
            </a:r>
            <a:br>
              <a:rPr lang="ru-RU" sz="1200" dirty="0"/>
            </a:br>
            <a:endParaRPr lang="ru-RU"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714348" y="857232"/>
            <a:ext cx="735808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34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Лойиҳаларда бажарилиши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шарт</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бўлган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чизмалар</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таркиби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уларнинг</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ми</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ёслари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уйидагича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1. Бош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тарх</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 1:200</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 1:100</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2. Тар</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ҳ</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 1:</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1</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00</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 1:50</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3.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Тарз</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 1:100</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 1:50</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4. </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ир</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им М 1:100</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 1:50</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5.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Умумий</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кўриниш</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ёки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макет</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Лойиҳаларни </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график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бажариш</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услублари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турлича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бўлиши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мумкин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1. Академик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бўяш</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(отмывка)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услуби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2.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Акварел</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билан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бўяш</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услуби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3. Туш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графикаси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услуби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4.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Аэрографика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услуби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5.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Тўртала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услубдан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аралаш</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фойдаланиш</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ҳам мумкин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endParaRP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Лойиҳа битта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55х75 см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ўлчамли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тахтада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бажарилади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Лойиҳаларнинг асосий</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ўлчовлари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ир</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имда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асосий</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баландликларнинг</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белгилари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ўйилиши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шарт</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Булардан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таш</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ари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лойиҳани керакли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ёзувлар</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яъни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таҳсилгоҳнинг номи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талабанинг</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исми-шарифи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5334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гуруҳи 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раҳбарнинг исми-шарифини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ёзиш</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билан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тугалланади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500174"/>
            <a:ext cx="8717643" cy="39303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1463" marR="0" lvl="0" indent="269875" algn="just"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Кичик</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меъморий</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шакллар</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бўйича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курс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лойиҳаси асосан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учта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топшири</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дан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иборат</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бўлиб</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p>
          <a:p>
            <a:pPr marL="271463" marR="0" lvl="0" indent="269875" algn="just" defTabSz="914400" rtl="0" eaLnBrk="1" fontAlgn="base" latinLnBrk="0" hangingPunct="1">
              <a:lnSpc>
                <a:spcPct val="15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иккинчи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курснинг</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биринчи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ярмида</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 ў</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тилади</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p>
          <a:p>
            <a:pPr marL="271463" marR="0" lvl="0" indent="269875" algn="just" defTabSz="914400" rtl="0" eaLnBrk="1" fontAlgn="base" latinLnBrk="0" hangingPunct="1">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Ҳ</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ар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бир</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топшири</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қ</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навбатида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бир</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неча</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хил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мавзулардан</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rPr>
              <a:t>иборат</a:t>
            </a: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 бўлиши мумкин.</a:t>
            </a:r>
            <a:endParaRPr kumimoji="0" lang="ru-RU" sz="1400" b="0" i="0" u="none" strike="noStrike" cap="none" normalizeH="0" baseline="0" dirty="0" smtClean="0">
              <a:ln>
                <a:noFill/>
              </a:ln>
              <a:solidFill>
                <a:schemeClr val="tx1"/>
              </a:solidFill>
              <a:effectLst/>
              <a:latin typeface="Arial" pitchFamily="34" charset="0"/>
            </a:endParaRP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Меъморий чизма – бу чизмачилик асбоблари ёрдамида қоғоз текислигида муайян аниқликда</a:t>
            </a: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 ифода этилган меъморий объектнинг график кўринишидир.</a:t>
            </a:r>
            <a:endParaRPr kumimoji="0" lang="ru-RU" sz="1400" b="0" i="0" u="none" strike="noStrike" cap="none" normalizeH="0" baseline="0" dirty="0" smtClean="0">
              <a:ln>
                <a:noFill/>
              </a:ln>
              <a:solidFill>
                <a:schemeClr val="tx1"/>
              </a:solidFill>
              <a:effectLst/>
              <a:latin typeface="Arial" pitchFamily="34" charset="0"/>
            </a:endParaRP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Меъморий чизма чизиш ҳам ўз тарихига эга бўлиб, унинг ривожи қурилиш технологияси ва </a:t>
            </a: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ўлчов воситаларининг такомиллашувига боғлиқ бўлиб келган. Қадимда меъморий чизмалар</a:t>
            </a: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 тўғридан-тўғри қурилишга белгиланган майдон сат­ҳида чизилган. Кейинчалик чизмага бўл­ган</a:t>
            </a: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 талаб ошган сари, унинг мазмуни ва график безаш даражаси ўзгариб, такомиллашиб боради. </a:t>
            </a: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Чизмани чизиш усуллари, у чизиладиган қоғозлар ва чизмачилик асбоблари тинмай</a:t>
            </a: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 мукаммаллашиб борган. Шу тариқа мукаммал чизма ва кейинчалик </a:t>
            </a:r>
          </a:p>
          <a:p>
            <a:pPr marL="271463" marR="0" lvl="0" indent="269875" algn="just" defTabSz="914400" rtl="0" eaLnBrk="0" fontAlgn="base" latinLnBrk="0" hangingPunct="0">
              <a:lnSpc>
                <a:spcPct val="150000"/>
              </a:lnSpc>
              <a:spcBef>
                <a:spcPct val="0"/>
              </a:spcBef>
              <a:spcAft>
                <a:spcPct val="0"/>
              </a:spcAft>
              <a:buClrTx/>
              <a:buSzTx/>
              <a:buFontTx/>
              <a:buNone/>
              <a:tabLst/>
            </a:pPr>
            <a:r>
              <a:rPr kumimoji="0" lang="uz-Cyrl-UZ" sz="1400" b="0" i="0" u="none" strike="noStrike" cap="none" normalizeH="0" baseline="0" dirty="0" smtClean="0">
                <a:ln>
                  <a:noFill/>
                </a:ln>
                <a:solidFill>
                  <a:schemeClr val="tx1"/>
                </a:solidFill>
                <a:effectLst/>
                <a:latin typeface="Arial" pitchFamily="34" charset="0"/>
                <a:ea typeface="Times New Roman" pitchFamily="18" charset="0"/>
              </a:rPr>
              <a:t>меъморий лойиҳа ҳам вужудга келган.</a:t>
            </a:r>
            <a:endParaRPr kumimoji="0" lang="uz-Cyrl-UZ"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496"/>
            <a:ext cx="8229600" cy="1143000"/>
          </a:xfrm>
        </p:spPr>
        <p:txBody>
          <a:bodyPr>
            <a:noAutofit/>
          </a:bodyPr>
          <a:lstStyle/>
          <a:p>
            <a:pPr algn="l"/>
            <a:r>
              <a:rPr lang="uz-Cyrl-UZ" sz="1200" b="1" dirty="0"/>
              <a:t>Ортогонал чизмалар</a:t>
            </a:r>
            <a:r>
              <a:rPr lang="uz-Cyrl-UZ" sz="1200" i="1" dirty="0"/>
              <a:t>.</a:t>
            </a:r>
            <a:r>
              <a:rPr lang="ru-RU" sz="1200" dirty="0"/>
              <a:t/>
            </a:r>
            <a:br>
              <a:rPr lang="ru-RU" sz="1200" dirty="0"/>
            </a:br>
            <a:r>
              <a:rPr lang="uz-Cyrl-UZ" sz="1200" dirty="0"/>
              <a:t> </a:t>
            </a:r>
            <a:r>
              <a:rPr lang="ru-RU" sz="1200" dirty="0"/>
              <a:t/>
            </a:r>
            <a:br>
              <a:rPr lang="ru-RU" sz="1200" dirty="0"/>
            </a:br>
            <a:r>
              <a:rPr lang="uz-Cyrl-UZ" sz="1200" dirty="0"/>
              <a:t>Бўлажак бинонинг (иншоотнинг) ком­позицион нуқтаи назардан асосланган ва аниқ масштаб ва ўлчовларга эга бўлган ўзаро боғлиқ чизмалар мажмуаси "архитектуравий чизма" ёки "</a:t>
            </a:r>
            <a:r>
              <a:rPr lang="uz-Cyrl-UZ" sz="1200" b="1" dirty="0"/>
              <a:t>архитектуравий лойиҳа</a:t>
            </a:r>
            <a:r>
              <a:rPr lang="uz-Cyrl-UZ" sz="1200" dirty="0"/>
              <a:t>" деб аталади. Лойиҳа таркибига ўзининг моҳияти ва чизилиш босқичла­рига кўра турли кўринишдаги ортогонал чизмалардан ташқари аксонометрик, перспектив тасвирлар, модель ёки макетлар ҳам кириши мумкин.</a:t>
            </a:r>
            <a:r>
              <a:rPr lang="ru-RU" sz="1200" dirty="0"/>
              <a:t/>
            </a:r>
            <a:br>
              <a:rPr lang="ru-RU" sz="1200" dirty="0"/>
            </a:br>
            <a:r>
              <a:rPr lang="uz-Cyrl-UZ" sz="1200" b="1" dirty="0"/>
              <a:t>Чизма</a:t>
            </a:r>
            <a:r>
              <a:rPr lang="uz-Cyrl-UZ" sz="1200" dirty="0"/>
              <a:t> – бу техник тасвирий ҳуж­жат­дир, шунинг учун ҳам у аниқ ва кўргаз­мали бўлиши, қурувчига архитекторнинг ғоясини амалиётга тадбиқ этиш учун асос бўлиб хизмат қилувчи, керакли масштаб, ўлчам ва белгиларга эга бўлиши керак.</a:t>
            </a:r>
            <a:r>
              <a:rPr lang="ru-RU" sz="1200" dirty="0"/>
              <a:t/>
            </a:r>
            <a:br>
              <a:rPr lang="ru-RU" sz="1200" dirty="0"/>
            </a:br>
            <a:r>
              <a:rPr lang="uz-Cyrl-UZ" sz="1200" dirty="0"/>
              <a:t>Тарихий обидаларнинг ўлчов чизмалари уларнинг ҳозирги ҳолатини қайд этиш ва бинонинг дастлабки кўринишини қайта тиклаш учун ёрдам беради. Ўқув чизмалари ҳам мавжудки, улар ўзига хос хусусиятларга эгадир. Шу тариқа архитектуравий чизманинг қуйидаги асосий турларини белгилаш мумкин. Барча турдаги архитектуравий чизмалар таркибида бинонинг хусусиятларини билдирувчи керакли ортогонал проекциялар:бош режа қаватлар тарҳи, тарзлар, деворлар қирқимлари, кўча қурилишларининг ёйилмаси, фрагментлар, деталлар ҳамда перспектива ёки аксонометрия мажуд бўлиши шартдир.</a:t>
            </a:r>
            <a:r>
              <a:rPr lang="ru-RU" sz="1200" dirty="0"/>
              <a:t/>
            </a:r>
            <a:br>
              <a:rPr lang="ru-RU" sz="1200" dirty="0"/>
            </a:br>
            <a:r>
              <a:rPr lang="uz-Cyrl-UZ" sz="1200" dirty="0"/>
              <a:t>Объектнинг </a:t>
            </a:r>
            <a:r>
              <a:rPr lang="uz-Cyrl-UZ" sz="1200" b="1" dirty="0"/>
              <a:t>бош режа</a:t>
            </a:r>
            <a:r>
              <a:rPr lang="uz-Cyrl-UZ" sz="1200" dirty="0"/>
              <a:t>си деб қури­лиш учун ажратилган ер майдонига лойи­ҳаланаётган объектни атроф муҳитга нисбатан қандай тартибда жойлаштириш ре­жасига айтилади. Бош режада лойиҳа­ла­наётган объектдан ташқари одамлар ва транспортнинг кириб чиқиш йўллари, кўкаламзорлаштириладиган ва ободонлаштириладиган ерлар, объектга ажратилган ер майдонининг чегаралари, горизонт томонларининг ҳолати (шимол ва жанубни кўрсатувчи белги) ҳам кўрсатилади (154-расм). Бош режа одатда 1:500 ёки 1:1000, 1:2000 масштабларда чизилади. Бош режада объектни яққол тасвирлаш учун кўп ҳолларда объектдан ерга тўшаётган сояни ишлаш мақсадга мувофиқдир.</a:t>
            </a:r>
            <a:r>
              <a:rPr lang="ru-RU" sz="1200" dirty="0"/>
              <a:t/>
            </a:r>
            <a:br>
              <a:rPr lang="ru-RU" sz="1200" dirty="0"/>
            </a:br>
            <a:r>
              <a:rPr lang="ru-RU" sz="1200" dirty="0"/>
              <a:t>Бош режа </a:t>
            </a:r>
            <a:r>
              <a:rPr lang="ru-RU" sz="1200" dirty="0" err="1"/>
              <a:t>оқ-қора </a:t>
            </a:r>
            <a:r>
              <a:rPr lang="ru-RU" sz="1200" dirty="0"/>
              <a:t>график </a:t>
            </a:r>
            <a:r>
              <a:rPr lang="ru-RU" sz="1200" dirty="0" err="1"/>
              <a:t>тасвирда</a:t>
            </a:r>
            <a:r>
              <a:rPr lang="ru-RU" sz="1200" dirty="0"/>
              <a:t> </a:t>
            </a:r>
            <a:r>
              <a:rPr lang="ru-RU" sz="1200" dirty="0" err="1"/>
              <a:t>ишланади</a:t>
            </a:r>
            <a:r>
              <a:rPr lang="ru-RU" sz="1200" dirty="0"/>
              <a:t>. </a:t>
            </a:r>
            <a:r>
              <a:rPr lang="ru-RU" sz="1200" dirty="0" err="1"/>
              <a:t>Тушган</a:t>
            </a:r>
            <a:r>
              <a:rPr lang="ru-RU" sz="1200" dirty="0"/>
              <a:t> </a:t>
            </a:r>
            <a:r>
              <a:rPr lang="ru-RU" sz="1200" dirty="0" err="1"/>
              <a:t>соялар</a:t>
            </a:r>
            <a:r>
              <a:rPr lang="ru-RU" sz="1200" dirty="0"/>
              <a:t> перо, рапидограф </a:t>
            </a:r>
            <a:r>
              <a:rPr lang="ru-RU" sz="1200" dirty="0" err="1"/>
              <a:t>ёки</a:t>
            </a:r>
            <a:r>
              <a:rPr lang="ru-RU" sz="1200" dirty="0"/>
              <a:t> </a:t>
            </a:r>
            <a:r>
              <a:rPr lang="ru-RU" sz="1200" dirty="0" err="1"/>
              <a:t>қуруқ мўйқалам ёрдамида</a:t>
            </a:r>
            <a:r>
              <a:rPr lang="ru-RU" sz="1200" dirty="0"/>
              <a:t> </a:t>
            </a:r>
            <a:r>
              <a:rPr lang="ru-RU" sz="1200" dirty="0" err="1"/>
              <a:t>турли</a:t>
            </a:r>
            <a:r>
              <a:rPr lang="ru-RU" sz="1200" dirty="0"/>
              <a:t> </a:t>
            </a:r>
            <a:r>
              <a:rPr lang="ru-RU" sz="1200" dirty="0" err="1"/>
              <a:t>услубларда</a:t>
            </a:r>
            <a:r>
              <a:rPr lang="ru-RU" sz="1200" dirty="0"/>
              <a:t> </a:t>
            </a:r>
            <a:r>
              <a:rPr lang="ru-RU" sz="1200" dirty="0" err="1"/>
              <a:t>штрихланади</a:t>
            </a:r>
            <a:r>
              <a:rPr lang="ru-RU" sz="1200" dirty="0"/>
              <a:t> </a:t>
            </a:r>
            <a:r>
              <a:rPr lang="ru-RU" sz="1200" dirty="0" err="1"/>
              <a:t>ёки</a:t>
            </a:r>
            <a:r>
              <a:rPr lang="ru-RU" sz="1200" dirty="0"/>
              <a:t> </a:t>
            </a:r>
            <a:r>
              <a:rPr lang="ru-RU" sz="1200" dirty="0" err="1"/>
              <a:t>қора тушда</a:t>
            </a:r>
            <a:r>
              <a:rPr lang="ru-RU" sz="1200" dirty="0"/>
              <a:t> </a:t>
            </a:r>
            <a:r>
              <a:rPr lang="ru-RU" sz="1200" dirty="0" err="1"/>
              <a:t>ёпилади</a:t>
            </a:r>
            <a:r>
              <a:rPr lang="ru-RU" sz="1200" dirty="0"/>
              <a:t>. </a:t>
            </a:r>
            <a:r>
              <a:rPr lang="ru-RU" sz="1200" dirty="0" err="1"/>
              <a:t>Айрим</a:t>
            </a:r>
            <a:r>
              <a:rPr lang="ru-RU" sz="1200" dirty="0"/>
              <a:t> </a:t>
            </a:r>
            <a:r>
              <a:rPr lang="ru-RU" sz="1200" dirty="0" err="1"/>
              <a:t>ҳолларда лойиҳани ишлашда</a:t>
            </a:r>
            <a:r>
              <a:rPr lang="ru-RU" sz="1200" dirty="0"/>
              <a:t> </a:t>
            </a:r>
            <a:r>
              <a:rPr lang="ru-RU" sz="1200" dirty="0" err="1"/>
              <a:t>гуаш</a:t>
            </a:r>
            <a:r>
              <a:rPr lang="ru-RU" sz="1200" dirty="0"/>
              <a:t> </a:t>
            </a:r>
            <a:r>
              <a:rPr lang="ru-RU" sz="1200" dirty="0" err="1"/>
              <a:t>ёки</a:t>
            </a:r>
            <a:r>
              <a:rPr lang="ru-RU" sz="1200" dirty="0"/>
              <a:t> темпера </a:t>
            </a:r>
            <a:r>
              <a:rPr lang="ru-RU" sz="1200" dirty="0" err="1"/>
              <a:t>ҳам қўлла­нилиши мумкин</a:t>
            </a:r>
            <a:r>
              <a:rPr lang="ru-RU" sz="1200" dirty="0"/>
              <a:t>. Бош режа </a:t>
            </a:r>
            <a:r>
              <a:rPr lang="ru-RU" sz="1200" dirty="0" err="1"/>
              <a:t>чизмасида</a:t>
            </a:r>
            <a:r>
              <a:rPr lang="ru-RU" sz="1200" dirty="0"/>
              <a:t> ер </a:t>
            </a:r>
            <a:r>
              <a:rPr lang="ru-RU" sz="1200" dirty="0" err="1"/>
              <a:t>майдонининг</a:t>
            </a:r>
            <a:r>
              <a:rPr lang="ru-RU" sz="1200" dirty="0"/>
              <a:t> </a:t>
            </a:r>
            <a:r>
              <a:rPr lang="ru-RU" sz="1200" dirty="0" err="1"/>
              <a:t>горизонталларини</a:t>
            </a:r>
            <a:r>
              <a:rPr lang="ru-RU" sz="1200" dirty="0"/>
              <a:t> </a:t>
            </a:r>
            <a:r>
              <a:rPr lang="ru-RU" sz="1200" dirty="0" err="1"/>
              <a:t>ҳам кўр­сатиш</a:t>
            </a:r>
            <a:r>
              <a:rPr lang="ru-RU" sz="1200" dirty="0"/>
              <a:t> </a:t>
            </a:r>
            <a:r>
              <a:rPr lang="ru-RU" sz="1200" dirty="0" err="1"/>
              <a:t>мақсадга мувофиқдир</a:t>
            </a:r>
            <a:r>
              <a:rPr lang="ru-RU" sz="1200" dirty="0"/>
              <a:t>.</a:t>
            </a:r>
            <a:br>
              <a:rPr lang="ru-RU" sz="1200" dirty="0"/>
            </a:br>
            <a:r>
              <a:rPr lang="ru-RU" sz="1200" dirty="0"/>
              <a:t/>
            </a:r>
            <a:br>
              <a:rPr lang="ru-RU" sz="1200" dirty="0"/>
            </a:br>
            <a:endParaRPr lang="ru-RU" sz="1200" dirty="0"/>
          </a:p>
        </p:txBody>
      </p:sp>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54</TotalTime>
  <Words>769</Words>
  <Application>Microsoft Office PowerPoint</Application>
  <PresentationFormat>Экран (4:3)</PresentationFormat>
  <Paragraphs>83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АРХИТЕКТУРАВИЙ ЛОЙИХАЛАШ ФАНИдан “КИЧИК МЕЪМОРИЙ ШАКЛЛАР” МАВЗУСИ БЎЙИЧА КУРС ЛОЙИҲАСИ</vt:lpstr>
      <vt:lpstr>Слайд 2</vt:lpstr>
      <vt:lpstr>Слайд 3</vt:lpstr>
      <vt:lpstr>Слайд 4</vt:lpstr>
      <vt:lpstr>Слайд 5</vt:lpstr>
      <vt:lpstr> «Кичик меъморий шакллар» ўзининг функцияси ва конструкциясига қараб ҳар турли бўлиши мумкин. Лекин китоб айнан талабалар аудиториясига мўлжалланганлиги учун, кўзга кўпроқ ташланадиган, кўпроқ ишимиз тушиб турадиган шакллар (иншоотлар) тўғрисида сўз юритамиз. Масалан:  1. Дам олиш жойлари; 2. Болалар ўйин майдончаларидаги айрим шакллар; 3. Кичик сув иншоотлари; 4. Кичик савдо шаҳобчалари; 5. Соябонли дам олиш жойлари; 6. Ҳар турли бекат ва шоҳ бекатлари; 7. Ҳар хил музқаймоқ ва қахва хоналар; 8. Кичик чойхоналар; 9. Шаҳардан ташқарида, рмонларда, дарё бўйларида вақтинча яшашга мўлжалланган уйлар; 10. Гул дўконлар ва ҳоказолар шулар жумласидандир.  Кичик меъморий шаклларни лойиҳалаш поғоналарга (этапларга) бўлинади. Биринчи курсни энди битирган талаба учун бирдан мустақил равишда лойиҳалаш, янги бир иншоот устида ғоя ўйлаб топиш ва уни лойиҳасини амалга ошириш қийин. Ана шунинг учун биз «кичик меъморий шаклларни» шартли равишда икки: қуйи ва юқори поғоналарда  лойиҳалашни таклиф қиламиз. Ана шу икки поғонани муваффақият билан босиб ўтиган талаба учун кейинги босқичлардаги лойиҳа ишларини қийналмасдан давом эттиришларига замин яратилади. I-қуйи поғона топшириғи: «Функцияси жуда ҳам содда ички муҳитсиз кичик меъморий шакллар»дир.  II-юқори поғона топшириғи: «Ички муҳитга эга аниқ конструкцияли ва мураккаб функцияга эга кичик меъморий шакллар»дир.  I-қуйи поғона топшириғи қуйидаги мавзулардан ташкил топган бўлиши мумкин: дам олиш жойи (фаввора атрофида дам олиш жойи ҳамда булоқ ва ҳовуз атрофида дам олиш жойи), кичик кўприклар, чарҳпалаклар, болалар ўйин майдончалари ва улардаги айрим аттракционлар.  II-юқори поғона топшириғи қуйидаги мавзулардан ташкил топган бўлиши мумкин: музқаймоқва салқин ичимликлар қахвахонаси; кичик чойхона; шоҳ бекатлар (туманлар аро); овчилар уйи; балиқчилар уйи; гул дўкони. </vt:lpstr>
      <vt:lpstr>Слайд 7</vt:lpstr>
      <vt:lpstr>Слайд 8</vt:lpstr>
      <vt:lpstr>Ортогонал чизмалар.   Бўлажак бинонинг (иншоотнинг) ком­позицион нуқтаи назардан асосланган ва аниқ масштаб ва ўлчовларга эга бўлган ўзаро боғлиқ чизмалар мажмуаси "архитектуравий чизма" ёки "архитектуравий лойиҳа" деб аталади. Лойиҳа таркибига ўзининг моҳияти ва чизилиш босқичла­рига кўра турли кўринишдаги ортогонал чизмалардан ташқари аксонометрик, перспектив тасвирлар, модель ёки макетлар ҳам кириши мумкин. Чизма – бу техник тасвирий ҳуж­жат­дир, шунинг учун ҳам у аниқ ва кўргаз­мали бўлиши, қурувчига архитекторнинг ғоясини амалиётга тадбиқ этиш учун асос бўлиб хизмат қилувчи, керакли масштаб, ўлчам ва белгиларга эга бўлиши керак. Тарихий обидаларнинг ўлчов чизмалари уларнинг ҳозирги ҳолатини қайд этиш ва бинонинг дастлабки кўринишини қайта тиклаш учун ёрдам беради. Ўқув чизмалари ҳам мавжудки, улар ўзига хос хусусиятларга эгадир. Шу тариқа архитектуравий чизманинг қуйидаги асосий турларини белгилаш мумкин. Барча турдаги архитектуравий чизмалар таркибида бинонинг хусусиятларини билдирувчи керакли ортогонал проекциялар:бош режа қаватлар тарҳи, тарзлар, деворлар қирқимлари, кўча қурилишларининг ёйилмаси, фрагментлар, деталлар ҳамда перспектива ёки аксонометрия мажуд бўлиши шартдир. Объектнинг бош режаси деб қури­лиш учун ажратилган ер майдонига лойи­ҳаланаётган объектни атроф муҳитга нисбатан қандай тартибда жойлаштириш ре­жасига айтилади. Бош режада лойиҳа­ла­наётган объектдан ташқари одамлар ва транспортнинг кириб чиқиш йўллари, кўкаламзорлаштириладиган ва ободонлаштириладиган ерлар, объектга ажратилган ер майдонининг чегаралари, горизонт томонларининг ҳолати (шимол ва жанубни кўрсатувчи белги) ҳам кўрсатилади (154-расм). Бош режа одатда 1:500 ёки 1:1000, 1:2000 масштабларда чизилади. Бош режада объектни яққол тасвирлаш учун кўп ҳолларда объектдан ерга тўшаётган сояни ишлаш мақсадга мувофиқдир. Бош режа оқ-қора график тасвирда ишланади. Тушган соялар перо, рапидограф ёки қуруқ мўйқалам ёрдамида турли услубларда штрихланади ёки қора тушда ёпилади. Айрим ҳолларда лойиҳани ишлашда гуаш ёки темпера ҳам қўлла­нилиши мумкин. Бош режа чизмасида ер майдонининг горизонталларини ҳам кўр­сатиш мақсадга мувофиқдир.  </vt:lpstr>
      <vt:lpstr>Тарзлар – бу бинонинг фронтал ортогонал проекцияси ёки унинг турли томондан  кўринган тавирларидир. Бундай проекцион тасвирлар бинонинг тузилиши, умумий кўриниши, вертикал ва горизонтал бўлинишлари, нур ва соя характеристикаси, деворларнинг фактураси ва паластикаси, атроф муҳит билан бўлган муносабати ҳақидаги тасаввурларга эга бўлиш учун хизмат қилади (155-расм, а). Тарзлар 1:100, 1:50, 1:25 масштабларда чизилади.   Тарҳ - бу бинонинг аниқ белгиланган баландлигидан шартли тиниқ текислик билан горизонтал кесгандаги ортогонал проекциясидир. Бу чизма бино деворлари ва устунларининг жойлашуви, қалинлиги, эшик ва деразаларнинг, муҳандислик жиҳозларининг аниқ ўрнини кўрсатади ва бино ҳақида тўлиқ маълумотлар беради (155-расм, б). Тарҳ 1:200, 1:100, 1:50, 1:25 масштабларда чизилади.    Қирқимлар - шартли тиниқ текислик ёрдамидаги вертикал кесимнинг ортогонал проекциясидир. У бинонинг ички ва ташқи элементлари орасидаги боғлиқлик­ни очиб беришда муҳим роль ўйнайди. Қирқим чизмаси бинонинг узунасига ва энига бир неча характерли йўналишлар (эшик  ва  деразалар,  зинапоялар,   айвон­ лар) бўйича бажарилади ва ҳарф ёки рақам орқали ифодаланади. Масалан "А-А", "2-2". Бинонинг қаери қирқимга тушса шу жойи албатта қалин чизиқ билан чизилади ва қирқимга тушмаган ерларининг ҳаммаси ингичка чизиқлар билан ажратилади. Қирқимларнинг ортогонал ва перспективали турлари мавжуд (156-расм). Қирқимларда ўлчамлар тарҳлардан фарқли ўлароқ вертикал ҳолатда чизма ёнига алоҳида чиқариб қўйилади ва "белги" деб аталади. Тарҳ ва тарз каби қирқим ҳам 1:200, 1:100, 1:50, 1:25 масшатбларда бажарилади.        </vt:lpstr>
      <vt:lpstr>Курс лойиҳаси бўйича бажарилган ишлар намуналари (Лойиҳа чизмалари компьютер графикасида бажарилган) </vt:lpstr>
      <vt:lpstr>Курс лойиҳаси бўйича бажарилган ишлар намуналари (Лойиҳа чизмалари компьютер графикасида бажарилган) </vt:lpstr>
      <vt:lpstr>Курс лойиҳаси бўйича бажарилган ишлар намуналари (Лойиҳа чизмалари компьютер графикасида бажарилган) </vt:lpstr>
      <vt:lpstr>Курс лойиҳаси бўйича бажарилган ишлар намуналари (Лойиҳа чизмалари компьютер графикасида бажарилган) </vt:lpstr>
    </vt:vector>
  </TitlesOfParts>
  <Company>СамГАСИ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АРХИТЕКТУРАВИЙ ЛОЙИХАЛАШ ФАНИ БЎЙИЧА КИЧИК МЕЪМОРИЙ ШАКЛЛАР МАВЗУСИ БЎЙИЧА КУРС ЛОЙИҲАСИ</dc:title>
  <dc:creator>Офис</dc:creator>
  <cp:lastModifiedBy>Офис</cp:lastModifiedBy>
  <cp:revision>7</cp:revision>
  <dcterms:created xsi:type="dcterms:W3CDTF">2013-01-18T07:29:12Z</dcterms:created>
  <dcterms:modified xsi:type="dcterms:W3CDTF">2013-01-18T08:23:14Z</dcterms:modified>
</cp:coreProperties>
</file>