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306" r:id="rId4"/>
    <p:sldId id="307" r:id="rId5"/>
    <p:sldId id="302" r:id="rId6"/>
    <p:sldId id="303" r:id="rId7"/>
    <p:sldId id="304" r:id="rId8"/>
    <p:sldId id="299" r:id="rId9"/>
    <p:sldId id="300" r:id="rId10"/>
    <p:sldId id="301" r:id="rId11"/>
    <p:sldId id="296" r:id="rId12"/>
    <p:sldId id="297" r:id="rId13"/>
    <p:sldId id="298" r:id="rId14"/>
    <p:sldId id="293" r:id="rId15"/>
    <p:sldId id="294" r:id="rId16"/>
    <p:sldId id="295" r:id="rId17"/>
    <p:sldId id="290" r:id="rId18"/>
    <p:sldId id="291" r:id="rId19"/>
    <p:sldId id="292" r:id="rId20"/>
    <p:sldId id="287" r:id="rId21"/>
    <p:sldId id="288" r:id="rId22"/>
    <p:sldId id="289" r:id="rId23"/>
    <p:sldId id="317" r:id="rId24"/>
    <p:sldId id="285" r:id="rId25"/>
    <p:sldId id="284" r:id="rId26"/>
    <p:sldId id="281" r:id="rId27"/>
    <p:sldId id="282" r:id="rId28"/>
    <p:sldId id="283" r:id="rId29"/>
    <p:sldId id="278" r:id="rId30"/>
    <p:sldId id="279" r:id="rId31"/>
    <p:sldId id="280" r:id="rId32"/>
    <p:sldId id="275" r:id="rId33"/>
    <p:sldId id="276" r:id="rId34"/>
    <p:sldId id="277" r:id="rId35"/>
    <p:sldId id="272" r:id="rId36"/>
    <p:sldId id="274" r:id="rId37"/>
    <p:sldId id="269" r:id="rId38"/>
    <p:sldId id="270" r:id="rId39"/>
    <p:sldId id="271" r:id="rId40"/>
    <p:sldId id="266" r:id="rId41"/>
    <p:sldId id="268" r:id="rId42"/>
    <p:sldId id="263" r:id="rId43"/>
    <p:sldId id="264" r:id="rId44"/>
    <p:sldId id="260" r:id="rId45"/>
    <p:sldId id="261" r:id="rId46"/>
    <p:sldId id="262" r:id="rId47"/>
    <p:sldId id="257" r:id="rId48"/>
    <p:sldId id="314" r:id="rId49"/>
    <p:sldId id="313" r:id="rId50"/>
    <p:sldId id="311" r:id="rId51"/>
    <p:sldId id="30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8000"/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5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3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4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5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6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4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3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0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3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E198-A43F-4037-B4E2-E55082405C7B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8CFF-9E8F-4F64-ADBE-8C0B82A09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3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590" y="788859"/>
            <a:ext cx="87129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z-Cyrl-UZ" sz="2400" dirty="0" smtClean="0">
                <a:ln w="38100"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 МАЪНАВИЯТ ВА МАЪРИФАТ КЕНГАШИ </a:t>
            </a:r>
            <a:br>
              <a:rPr lang="uz-Cyrl-UZ" sz="2400" dirty="0" smtClean="0">
                <a:ln w="38100"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2400" dirty="0" smtClean="0">
                <a:ln w="38100">
                  <a:solidFill>
                    <a:srgbClr val="D60093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МИЛЛИЙ ҒОЯ ВА МАФКУРА ИЛМИЙ-АМАЛИЙ МАРКАЗИ</a:t>
            </a:r>
            <a:endParaRPr lang="ru-RU" sz="2400" dirty="0">
              <a:ln w="38100">
                <a:solidFill>
                  <a:srgbClr val="D60093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30" y="2369200"/>
            <a:ext cx="891719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Latn-UZ" sz="54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z-Cyrl-UZ" sz="54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ЕДИА</a:t>
            </a:r>
          </a:p>
          <a:p>
            <a:pPr algn="ctr"/>
            <a:r>
              <a:rPr lang="uz-Cyrl-UZ" sz="54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ТАҚДИМОТ</a:t>
            </a:r>
            <a:endParaRPr lang="en-US" sz="5400" b="1" dirty="0" smtClean="0">
              <a:ln w="18415" cmpd="sng">
                <a:solidFill>
                  <a:srgbClr val="D60093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z-Cyrl-UZ" sz="5400" b="1" dirty="0" smtClean="0">
              <a:ln w="18415" cmpd="sng">
                <a:solidFill>
                  <a:srgbClr val="D60093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28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(41</a:t>
            </a:r>
            <a:r>
              <a:rPr lang="uz-Cyrl-UZ" sz="28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2014/0</a:t>
            </a:r>
            <a:r>
              <a:rPr lang="ru-RU" sz="28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8800" b="1" dirty="0">
              <a:ln w="18415" cmpd="sng">
                <a:solidFill>
                  <a:srgbClr val="D60093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6184" y="6351711"/>
            <a:ext cx="5652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38100"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Тошкент-2014</a:t>
            </a:r>
            <a:endParaRPr lang="ru-RU" sz="2400" dirty="0">
              <a:ln w="38100">
                <a:solidFill>
                  <a:srgbClr val="0099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8449"/>
            <a:ext cx="864096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Минтақадаги тез ўзгариб бораётган ва мураккаб ҳарбий-сиёсий аҳвол ва вазиятнинг янада кескинлашиш эҳтимолини инобатга олиб, Қуролли Кучларимиз таркибидаги қисм ва бўлинмаларнинг жанговар имкониятлари ва куч-қудрати, ҳаракатчанлиги ва уларни бошқариш самарадорлиги сезиларли равишда оширилди.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7" descr="ANd9GcRytfJVSGJ013Kjk0JjbbuX5tqtNe1v2owhs34B3i6zWvG7vx5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99220"/>
            <a:ext cx="2643188" cy="1604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ANd9GcRMQ6RLySeOIoT977gqXRagve-QZ_6uaAB-xWyTefLTP2vsmH1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86519"/>
            <a:ext cx="2500313" cy="1630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ANd9GcRCv276DPAPcYus-HjgF7rzS9PYdKNPzonTRuoAWfDD88zthTK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89" y="3466368"/>
            <a:ext cx="4087911" cy="3347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RpdbyEkrEavjKpa2OEiRbDuDSkTGmr3s8-jPvar6GUt2QJ56i-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99905"/>
            <a:ext cx="2591363" cy="1739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Nd9GcSQwB2F9rr014oDSDqiG2-MTjnGdhtkYSbhevq4_gpZG9Q6CmhuUw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20622"/>
            <a:ext cx="2643188" cy="1797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8" y="134520"/>
            <a:ext cx="8640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ТАШВИШ </a:t>
            </a:r>
          </a:p>
          <a:p>
            <a:pPr algn="ctr"/>
            <a:r>
              <a:rPr lang="uz-Cyrl-UZ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 ХАВОТИРГА </a:t>
            </a:r>
            <a:br>
              <a:rPr lang="uz-Cyrl-UZ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 САБАБ:</a:t>
            </a:r>
            <a:endParaRPr lang="ru-RU" sz="6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ANd9GcTdUUnhBQgCR-ZZmiwbnlsz_4NIfrO6qt58nEgKz9TmpvBYiHm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" y="3368227"/>
            <a:ext cx="3057880" cy="1711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Nd9GcSyCaBR6FMelbqs-F_igP9yYqj9cuIoKsDHKLKAzENsD3GtgK4q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44" y="3368227"/>
            <a:ext cx="3006458" cy="172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Nd9GcQ3Eh7b3PciycNRuNQ8thC0bAtTbBR3Jg2E1DOBQKigLkSa9sEP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5108903"/>
            <a:ext cx="2592387" cy="172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ANd9GcRlioSaK_fhSE_sg5Ma5SmoxuNo1yiU4Xs53veYQkx1wjGe7JM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51" y="5108576"/>
            <a:ext cx="2802077" cy="1728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ANd9GcQi2xuYYi1Y7Hwb9bj8aAKYTzGOJS16migdOZM9ivmRwGfTT13a6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93" y="5108575"/>
            <a:ext cx="2592387" cy="1728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ANd9GcTsCJ4xR5jSTLvjEVq1ViyJzwV0bMTu_7ZYdheg11-6WfdnnaK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88" y="3368227"/>
            <a:ext cx="2566894" cy="1711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8562"/>
            <a:ext cx="8496944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Дунёда ва </a:t>
            </a:r>
            <a:r>
              <a:rPr lang="uz-Cyrl-UZ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ён-атрофимизда юз бераётган можаро ва тўқнашувлар, радикализмнинг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кучайиши;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z-Cyrl-U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Афғонистондаги урушнинг ҳамон давом </a:t>
            </a:r>
            <a:r>
              <a:rPr lang="uz-Cyrl-U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этаётгани</a:t>
            </a:r>
            <a:r>
              <a:rPr lang="uz-Cyrl-U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z-Cyrl-U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Бу муаммони </a:t>
            </a:r>
            <a:r>
              <a:rPr lang="uz-Cyrl-UZ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ҳал этиш борасида мавҳумлик сақланиб </a:t>
            </a:r>
            <a:r>
              <a:rPr lang="uz-Cyrl-U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қолаётгани;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Терроризм ва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диний экстремизмнинг </a:t>
            </a: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фаоллашаётгани;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z-Cyrl-U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Тажовузкор наркотрафикнинг </a:t>
            </a:r>
            <a:r>
              <a:rPr lang="uz-Cyrl-U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кенг тус </a:t>
            </a:r>
            <a:r>
              <a:rPr lang="uz-Cyrl-U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олаётгани;</a:t>
            </a: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z-Cyrl-U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Чегараларимизга бевосита </a:t>
            </a:r>
            <a:r>
              <a:rPr lang="uz-Cyrl-UZ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яқин ҳудудларда хавф-хатар кучайиб бораётгани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бизда чуқур ташвиш ва хавотир уйғотмасдан қолмайди, албатта.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TRTuBLjxl4VAlF8YIH3sY6igf2H6QDoB2OyXlhgmgpZrAcrIUc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8" y="39687"/>
            <a:ext cx="8850950" cy="66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QSMN4pXCCqNaKeSTJ2-Td7WSO6uNkAeInRbKPiG6ddWvfA3ecM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9" y="5150423"/>
            <a:ext cx="1505632" cy="151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SDAEDr0H_J-UPAp3cF9W_fSMt264ghnGVDf_oWOPa8YDU2h6NH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0422"/>
            <a:ext cx="1518938" cy="15189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1.gstatic.com/images?q=tbn:ANd9GcRYt65wAFYqt6VBsufVARfPejRS24XAxFBw7MjMtS7VY7eJ7sy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9" y="39687"/>
            <a:ext cx="1638300" cy="509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3.gstatic.com/images?q=tbn:ANd9GcR0E2PILqRd0CwvsopafGXlghESG8c9UHWonNC7bLmqYwjKqoE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t="10092" r="22651" b="6507"/>
          <a:stretch/>
        </p:blipFill>
        <p:spPr bwMode="auto">
          <a:xfrm>
            <a:off x="7164288" y="137232"/>
            <a:ext cx="1806970" cy="500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Cyrl-U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АЙСАФ</a:t>
            </a: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 деб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аталмиш тинчликпарвар кучларнинг </a:t>
            </a:r>
            <a:r>
              <a:rPr lang="uz-Cyrl-U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Афғонистондан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 олиб чиқиб кетилиши </a:t>
            </a:r>
            <a:r>
              <a:rPr lang="uz-Cyrl-UZ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Марказий Осиё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минтақасидаги барча мамлакатлар учун жиддий синовга айланиши, бизнинг жанубий сарҳадларимизда ва чегарадош ҳудудларда кескинликнинг янада кучайишига олиб келиши мумкин.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encrypted-tbn0.gstatic.com/images?q=tbn:ANd9GcRjsi5q9a0tUsDK-73Ta8z6o-K8u3Up4ETRm0ST8i82b_9E3R15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0" y="3297183"/>
            <a:ext cx="5280521" cy="3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Изображения\аралаш\2222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97182"/>
            <a:ext cx="3600399" cy="3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4882"/>
            <a:ext cx="7416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1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БУГУНГИ</a:t>
            </a:r>
            <a:endParaRPr lang="ru-RU" sz="1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2492896"/>
            <a:ext cx="77768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1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КУННИНГ</a:t>
            </a:r>
            <a:endParaRPr lang="ru-RU" sz="11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738" y="4774564"/>
            <a:ext cx="7560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ТАЛАБИ</a:t>
            </a:r>
            <a:endParaRPr lang="ru-RU" sz="1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2734" y="161602"/>
            <a:ext cx="6624736" cy="65556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z-Cyrl-UZ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Бундай мураккаб ва оқибатини олдиндан айтиб бўлмайдиган жараёнларнинг барчаси бугунги кунда ҳаммамиздан юксак даражадаги ҳушёрлик ва огоҳлик,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чегараларимизда кескинликни келтириб чиқаришга қаратилган уринишларга йўл қўймаслик бўйича қатъий чоралар кўриш,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z-Cyrl-UZ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мамлакатимизга қарши қаратилган ҳар қандай тажовузкор хуружларга Қуролли Кучларимизнинг ўз вақтида ва муносиб зарба бериш қобилиятини таъминлашга доимо тайёр туриш.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246" y="3469064"/>
            <a:ext cx="87129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7200" b="1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КЎЗ ҚОРАЧИҒИДЕК АСРАЛАДИ</a:t>
            </a:r>
            <a:endParaRPr lang="ru-RU" sz="7200" b="1" dirty="0">
              <a:ln>
                <a:solidFill>
                  <a:srgbClr val="00206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334" y="686301"/>
            <a:ext cx="684076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Шу муносабат билан юзага келаётган мураккаб вазиятда: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армиямизни ислоҳ этишни ва унинг мудофаа қудратини, 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жанговар салоҳиятини,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мамлакатимиз суверенитетини ҳимоя қилиш,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сарҳадларимиз дахлсизлиги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 халқимизнинг тинч ҳаётини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кўз қорачиғидек асраш бўйича тайёргарлигини янада мустаҳкамлашни давом эттириш зарур, деб ҳисоблайман.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34888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ТАҲЛИЛИЙ</a:t>
            </a:r>
            <a:r>
              <a:rPr lang="uz-Cyrl-UZ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8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ВАЗИФАЛАР</a:t>
            </a:r>
            <a:endParaRPr lang="ru-RU" sz="80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76067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ЎЗБЕКИСТОН РЕСПУБЛИКАСИ ҚУРОЛЛИ КУЧЛАРИ ТАШКИЛ ЭТИЛГАНИНИНГ 22 ЙИЛЛИГИ МУНОСАБАТИ БИЛАН ВАТАН ҲИМОЯЧИЛАРИГА БАЙРАМ ТАБРИГИ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3734" y="6381691"/>
            <a:ext cx="236475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13.01.2014 19:49</a:t>
            </a:r>
          </a:p>
        </p:txBody>
      </p:sp>
    </p:spTree>
    <p:extLst>
      <p:ext uri="{BB962C8B-B14F-4D97-AF65-F5344CB8AC3E}">
        <p14:creationId xmlns:p14="http://schemas.microsoft.com/office/powerpoint/2010/main" val="32329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30" y="188640"/>
            <a:ext cx="864096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Чегарадош ҳудудларда ва бутун минтақадаги тез ўзгариб бораётган аҳволни аниқ </a:t>
            </a:r>
            <a:r>
              <a:rPr lang="uz-Cyrl-UZ" sz="2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мақсадли, </a:t>
            </a:r>
            <a:r>
              <a:rPr lang="uz-Cyrl-UZ" sz="28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тизимли равишда чуқур таҳлил ва прогноз қилиб бориш, </a:t>
            </a:r>
            <a:endParaRPr lang="uz-Cyrl-UZ" sz="2800" b="1" dirty="0" smtClean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сарҳадларимиздаги </a:t>
            </a:r>
            <a:r>
              <a:rPr lang="uz-Cyrl-UZ" sz="28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вазиятни жиддий тарзда мураккаблаштириши мумкин бўлган террорист ва экстремист кучлар хатти-ҳаракатларининг фаоллашув эҳтимоли билан боғлиқ бўлган хавф-хатарларни ўз вақтида аниқлашни </a:t>
            </a:r>
            <a:r>
              <a:rPr lang="uz-Cyrl-UZ" sz="2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таъминлаш</a:t>
            </a:r>
          </a:p>
          <a:p>
            <a:pPr indent="360363" algn="just"/>
            <a:r>
              <a:rPr lang="uz-Cyrl-UZ" sz="2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Қуролли Кучлар, Мудофаа вазирлиги, Бош штаб ва ҳарбий округлар штабларининг асосий вазифаси ҳисоблансин.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data:image/jpeg;base64,/9j/4AAQSkZJRgABAQAAAQABAAD/2wCEAAkGBhQSERUUExQSFRQSFhQSFRUUFhQUEhQUFBQVFBQUFBUXHCYeFxkjGRQUHy8gIycpLCwsFR4xNTAqNSYrLSkBCQoKDgwOFw8PFykcFBwpKSkpKSkpKSkpKSkpKSk1KSkpKSkpKSkpKSkpKSkpKTIpLCkpKSksKSkpLCkpLCwsKf/AABEIAOEA4QMBIgACEQEDEQH/xAAbAAABBQEBAAAAAAAAAAAAAAAEAAECAwUGB//EAEEQAAEEAAQDBQQIBAQGAwAAAAEAAgMRBBIhMQVBURMiMmFxBoGRoRQjQlJyscHRFTNikhaCoqNDVGOD0vFTk+H/xAAZAQADAQEBAAAAAAAAAAAAAAAAAQIDBAX/xAAkEQEBAQEAAwEAAQMFAAAAAAAAAQIRAxIxIUEEYZETFDJCUf/aAAwDAQACEQMRAD8AzgkpUlS9ZwGAT0lSdANSQT0lSASSVJwEAySlSVICKVKVJUjoRpKlKkqQEU9JyEkdCNap09JUjoNSVJ0kgakk6VIBqSTpUn0GST0lSOgyZSpKkgjSSlSSQRSpSpJUDUnCScBANSSlSVJAyVJ6SR0GpKk6SAakqUkkgjSVJ0kwhIpqEo0ViQMkE9JUgGST0lSAZJPSSAZJJPSAZNSdJANlSpSTIBqSTpIBgE6chWw4UuR3g4pSC1sLwJxcM2y2W+z0fJZ3yyLnjtcikicdAGSEBD0tJeps4ZJPSVII1JKSSAjSSkqsRKWiwC7yCAmlS5riXtaYnUYyD5rIn9sZDsFjrzTLTPit+u5ncAOSmF5vL7QyFXQe1Mjd+XQrP/cRp/o/3eiUmpcfhPbj74K38Bx1koFBwvbTRbZ8k18Za8dz9aNJUnSWnUGpKk6SOg1JUnSR0GpMpJqQCpKk6SAakk6SAOwuDJ5Xa2cBw8gjMBXRFRQNYapEB+q49btdWccGxRhWuhFIaJyNjZaxrVx3tHhmh1jfmsNrD0Xcca4C6XwkKPDuCBjMrgCea6M+WZyw14/bTiSFGl1/GeCsDCRpS5PKtseSajHWblEBOpOjI3UaWkqP0qSQ2OxvZgHKTemiCbx2zWQg/wBWim1Tm/bj+c38K5shdB7R4sHEAvAIA2BtZOIxjTswBcHl/wCTrx8gQFWFhvLWqgN7W7GwaGgTW6w1rjRiObW4Xo3sy0fR2ei5ttFptgNilu8CxYjha0gro/p9y1j5Z+N2kkEOMR3RNFGgrul65SSTpkwSSSSAVJJJI6CpJJKkdBJJUnR0Oth1V7ShY20rA1efXaOzUFAYp42KrokKLGUgx2Exzrpx0KMcVkybKzB4vkUqbRfhg9pB1tchiOBlkhod0bLsmPCHxs4o7J53co1JXF4yA1tss2lscSxbnEgDRZLguvx945/JzoHiH2feguzBaSQDdq3j2J7MNOVztfsiyudn9qgNOzdXnonrUn1MlrL9poQ2QVzaCsgFGcX4gZnhxFUKQK4d/tdeZyJt3W7h9R6aLnwVqR8Y7oBABHlustTq41IxotbhsILBfmVzLOKbbLW4f7QhtAtNC9vNX/Tz112o8n7Pxty4cVVDqtiId0egXNx8bY69wTpRXT4dhLRXQL0JqX45NZpklJzU1K0mSTpUmRkk9JUkZkinU2RWjoVUkifoLuiSXYfK6iFtogQ0h2gjZXNeVwO5OlJsSrHVW9qkEsqGlw6ID1W55QFLMQ5uipe5x5oiRyptMqDlgWTiMLRK33C1UYgQtc74jWfZlYDCBx1pE8Q4FC5tujafciY8HRsKzGv7lJavtejOeR55iPZWCQvOXLry8ljS+xgdZY6hsPOl1RlthA3c5zT1FHW/dr6EJji2CNhzNbsQHOaDXIn3UfetvXNYXWpXEn2Pc0gFwNgn4J5/ZbK1huy/kF0eN4hGJB9ZHWU6hzTRPI0UDHxEF7O9owVpbqr06qLnLSa0G4N7LRulyvLtB6arosN7LQtLhlujzQn0wNIkaJHWe9TH6DrZAHzWpwficks7xHh5HMy2XOLY2+VF2mtotmS5aMwXs4zSoxS6VmBDWjTYKmDFytFfRZrHR8GX49oh8dxqaFr3uwshjGWu/DbSSGkGnm287HpSyvka5xwFi4jm2VQwx6I3DYiQuMk2FxLbprWgMflaDZLgHXmJvlyCIlxt+HD4p3rGGD/ccFpPMm+JmnCFUvZShxbiU7HaYYgOZmsyMJaGOpziG3Qp42s6Iftpz9iGjqD2j+ex/lrTO+stY4JUJpA1pcboVt5mkNJHM4EHsADy+sf/AOKBxeCxFtaZmmNxDSRGM+oJvW+lWruuIkbQCujexnefIxg/qcB7tSgBwZjj388h/wCo4lv9opvyRuG4fGw92ONp2trWg/EC0tX8VmTo7/EGH/8AkH9kn/inUewZ9xn9rf2SWHNNu5dKxoTuiWTBNiT/AMt8ZfypBjiWMhkjhMcEocHBr+1e093Xv201QIF0SaWNaulY3qqsVLky1WsjGO8g8kX5aoJkeKddyYeMcgyOSQjyt72g+tKvF+yrJge3kmlJGW8/ZAC7oCIN0vraRxr4aVrhbTpZHSiDRB89EpJWDdzR6kBYXD/ZaCIOYYWOAdbXSDtC5ru8LLr7zTbfQNWjFwXD8oIP/qj/AGQSvE8Ugb4poRW9yM/dZeG9ooS6T61rhmbkDA55LezYdAwE7krUxXBIXgh0bchFFgDWsP4soBd6E0m4dhGwgxspsd5mNGmUENzCumaz/mTAF3FC4fVwYh16XkEY+MpFfArOxPEMbG3MIIXZcznfWHPlGo7jRV77E7ctl00gVRYmGZhsJiDbjNADIQ62xPfpQygZpBoB5DmTuhuI4F+Ul+IlOmzBHE3/AEgn/UtQDIA0UABoPIdPJZ3F/rI3NadxVhOFXKO4A2Ug5pctgkdo/viqOup0oI8YGKPaNjWj+kfM807sG+JguQBrRu6gPisOTitte425ptooPLb65gK+a6JqZjDUuqH4/wARiBABb4Xt0A5ikbwrEQ5A1py5uQ0Gq5TExsLhbcorNYO552rsK1pAyFxcSQ0BriSBreg6LH3trSZkj088OD2ZTsRSn7Ps7N5aT3hQPo0ZRXuAXNYP2ge0DO/sxt32uG2l2RqtUY9jJWSPni1FaEag7HTcJavfp5jtWPU5cO17C13hcCDXn+qxML7QYc/8VgP9RyX6Z6tHHjcDXZHSxhxANFwqjtZ2F8rq+VrNbRJspwPl8lg8Z9pOzY8wM7aRgsgaMZteeTa6OjRqdNk3B4Z5A8yzPhlLy58UQipl6NpzmuLgWtFG60OiAMxvDrkz3rlyVy8Wa/jXwXM8dLMPGcpDTqWgkb+ItbfLSveupl4ICNZsUf8AvOb8mABYvEvY+CQguY6Rw2Mj5Hn07ztvJXnXE6z1l4LiEUjQe1iaSASC9oqxdalaGGmw43ngP/cj/da+GwoaACAa6i69L2RL2tI8LfgFd8l+JmMxzGP49hYvFNHrfhIedBezdlSzEyu73YS0Tbb7Nvd5Zg59jrqOYWtjeFMkkYHRsLGiQm2trMQGNFej3n3BFwYRsYIaKHSyQPQHYeSU1TuYwu3n/wCX/wB6NJb2VJP3pekKHFUdTVkD3nYIxkoLr0JAAPUA94D05rlsZiMQ5h7PDnM0se3PIwElj2uAytveuZCfgc2LpznYdjXOy2Hz945QRfdY7Qkk7+SyrR2DJFY/ENbVmsxDR6m6HyWBLxAlrmSRTCTl2DXyjq17JMrW6Hka9KQEONxk0gBgZGInZs8j9C7szWjCSbL7FbVRNpG6+TVZXEfaCDDlolkDS801otzz6NaCUzOHPePrp5Hf0R/UR/6DnPvcqJvY7DFxe2KMPoV3RV5gXEkd5xIBFk7E1uUENPEHu0jw8zvOWoGD++3n3NKzMfHje69sWGc5jnENEr2nK4UWlzm0fs9PCF0mHZlaG2SAKBJskDayd/VO8oPjnOG43FyRNkfBD3xmDWTEOAI7thzSPWnWmdwZ+Uuc95mcbJbLLHG2/ssa2xlG2oJO5Oum6KaA0AAAUB0CqfLaITjW+xf1zZpZHznNRa68oaQRepJdTiCboV6IriHBcOAPqohqNmgfkt8uWfxBurel2VU+hi43hkAprI48zueUEgczrsquKRUxrADTqGm+i0I4LuTmdB6LM4riD2kYDgMve1WkZ2yAsI8HEFtHuxkHN/8AqPhFRgDTNvWiEwpubO7UvaRY2paPDYCRZ6mlpLxnf080Ra0EIccCY8umIY17qDcgHcINiTNQJffwHXdbQZ1CCiORzozsdWqNrz1rhpLRmomhmG7brXfldqeEYxgLWsY0O8TQ0BpvqBoVVG7QK2MWs+LWPw7S0MADWhzXU0ADuvD6oaCyB81oRyfHa0JGUWwJH1e1yomCpmxVaKp05KQ6k1xRcTQgC49FdDInf0CpYgQgJRSIe7zQkxRIKWZOqs6Sf6PwR9EtOMMR5+qCw3tJGTrY9VoN47DWrwppkHUpB9qY4jE4Ahze9sqsTQ2SCwFWRyLPGI81Nk6A1WPSc9BR4hTM6QPOVVDhy5SCsgdSYVSYXKuW9rsbLHlEUZkPMDkOpXXTSWaCUEQzO05AIDy4e2sgcWywlmmnJBx+1DXOfmicbFDnS7n2y4c2RoaGgusE1uAufHCWxvZ3Ka7un9FrKjWWe3iJaQ0N1yGgtbgfEiIwHNJOuqi7gbO3G/hPNWYPg7Mlku3PNV9R8aQ4swb2LVePxLHtsHvN1H7IKLhLRbiLB6nZa/D8KytGi+amrizAyZmNPkjcO6lXhoKsdCjY4hWinpqieikHlKKCzSvOEU9MI5IFE9lpSlFCEBU5hOoVTWm1o9nQVb2I6YSQGkE9xtaBas3FaFaYjPfwu0SVPapLX1Z+zlmSK4OtZLeLxjnform8UbyzH3LH8dDSZJS0IuOPGh1HmueHFQfsuv0TniJ2DHWpDqGcZad9EZFjWnYhcUcVIdoz8VA8Re1zQ5tBxqwbKYd+JCrY5SuZgxZA8fxRkPFCN3A/JSHUxMsK3Dit1zP+KHAUA03trsg5+OT9W69EcDtO0GbRV9vTS7qTS4KXic4s5irIOPYg5bqma/iRwOzEAN5tXO38lzvF4QK8RLHajlojcJ7SMJ77S0nnWitxcjXE09oDhevVIM6rmaa3jJCFhl7uXzP5oYcQHa0XC4gaI5gq3heIa9ua9ySrmk2NiNgqkNm7J/8ASdERE60TJh2ubR580WhBkhzHz1RsMqy8PIQQx240vqOSOElJdA7Dg3ZVzigmYpEQzAqaqIutISq57wgZHaoDRD9FW4qOGnFKt82qDO5qzZm2TotIyCln4qYBXmp0F7FOodunWvKz/HnWHwzHDRtVvqpfQg11EuDT0OxSmthzDY7q4vLhWlFYtukzh5DtHu2UnYZ4NiQ6dVLCSm8rtx8wiSqkTYpa2T74+CDx7JM0dlvi0WgFZDhRI9ub7ILh6pWH1DPLzDfimM0n3B8UVaRCCAtxTiSBGbHmpyYpwF5fmitozQ1Lt0GwEggpNZP8mmkc5tEUD5oFsMt01xGXzRZeTl20PPyUcRKWv28QrRTIWuT8gRwnuu09fJXsnxF5e0BodAioYQG67ndUOnja7WRjXaAW4daVcjPqjCTTiXs7jGbXM4aLTw/bZJCHRfV3sN66LJ+lh7rp3hvRrvzrZWDi2SN1WM4IPddV/BK8NtwvfTHF47ws1ytGfxlw7odZC57B8RaA1pD7NAd066cgN9lc+cg22OTTrkb+blX4XG1BxJxIc4m2npyWoOMRk1dFcy3FucP5Z/uZ+6g6OQ/8P/cb+yJwnbxTBW/SgFxOFx2IZplZ/meT+QWmzGTuG8DT6SO+VhLgdJ9KtISjmVwMHGcQ8U6RrS2nUxniBBokl21jbqFacVK7xTPr+kMb88tpzI9naYnGADcIPD8SJdQ19NVy0sRcQ0STV0L+fXMRfzWi7B4XDttzRI8jZxc/4glP0Hs2MTx1rTRNHzWHJ7WtdfhBbvmIodDfTb4rCfh2OJdkYL5Bra/JPNhO4Q1rLNaEDL5EiuVlVzibetv+PnrH8UlzP+Hv+q7/AEpJ+2i9YNItCtJaa5HZWfRWfdb8AP0UZcEwjwtvloFkuXiMr+edtjXcfPVWN4uytXt03119yBwmE1ddB1i6AAOnTYp8Zw+3B1igCNuZ5nyRFNRvEGHbM78LXEfHYonA4s5zljeTlO+Vg9bP7LPwUZY0N5UOfxHotThXjd+ByKkIMRJ91g9XH9GqTppK8UY6d1x+eb9E3mkJL5JdaZnPqvCxSlubNEGEuGgd3jejst0NjqDzV3YP++B6MH6uKKLaibVVZ0UTJaMjWufn8swwEP7z3kVm0IZrz2AKh9Babfl8xmJdp/mUsY/60Eg5RoUUcY2q1+CriSjw0dDuM/tCpxGGZnFtYQ9uQgAWCNQdNrBOvUBMzHNAo3vSvYWgd1gF9AB+SaaGw0RY4B1Gm1Y6cr80zcK1/dPhDth6pu1JkLaF5aVuBw5jLbI7zh+ainB0mBDXkbghraO1N2+eqsbHQ3J6XyHS02Lm+scOh/QJmzhENAOLTR2OyvGIpVvIcKtVsBPuVQujGTg7q8O+enRAZlJspToEO4cx2WraWty+o039K+apfhCN+SsjxPVXvksJS2DgagCDazcX4ieq0XC0NPhb1Wuaz1A+HGuuyKc3TRU4ccinxEtGgnSiWf0+SSD7RJPg9ltKBKiJVYAFztAs8Zuxy3VjW5hvurShXMp25Ad8ig/qcLspyn3fstXhOjn/AICss4e+eo1R/BJ82fqGEfmpv/i5n89gxcSeSsDq9VGqStI7eTv80e8/Us9ShlbiDUUfvQjpd9VbKpVbXef6JjiG5BtdV52oslAbdhD4YiyXV1A9UunEIYe/bgDn1rojw0D9FTiZBQII0VU2M03b5aqumyMdxsMlcQzUd3XdH4XiJc6FteIg/MLCxsOaU24UTqeS3MJDG18J7VuhA93VZ02ziIg6ZxOgB1N7pw0AnTRAcY4owPIa8eK//anFj283tN9CnCo+glmpDPxjPvD4qt2OZ95vxT6kZunCB/iUY+234pHjEX3wn0D6TB9LPPGo+pPuKYcZZyDz/lKfQ1GvtTKyHcYH3JPgk3i7jtE8o6BOJwpzWNQfkr4cLbe9ug/4hKdoviVVJj8QBeRgrzVe5erR/hw6pLC/j0/3WJJ+49BRThyrc878kNJMSokIe3EBRlc0iis8FM9yr1HsJixArW/3R/BKuUjTuLEg2W3wId2b8CXpIqbtoM4i/erHPoIfDssq2ZuiXE29vUcWXGOjdfZWTi8E+OiS4g6kWui4h4YR1b+qF9pB9YByyt/JHDZ2GgY8XZrpanLgmAjf4lCSYYt1bfmE8UebZxscilzgiWLw7Wt0B+JWQ8banUfNaj4nEanRAZdOuqmxaEIFjNZC6XhvCInBriy7NDXksKGAm+gXRcNiP1Is6EH1S4OheJ8KibMQGmro7qpvDow/bSlZj5HdvKM5AB/ZFxMLGjtHC5PD5JcMNgeHs7znAZR1RzMNC7wtarOHt+odt41ON1HQD4JpiJ4dH91vwU2YRg+y34BSEuqjLiwDsqLqwRDoPgrGtCBk4l0CqPEHFX60utNyqiND4rOOJcnGJKfpS9mg6VUzSiihO0SdLYKPUewbROo2nSNd9g+qoKSSuJqATP2TJJkfD7Lb4N4ZvwJ0lN+Q8/QGE3KnNskkp/kxXENoPwj8wh/aH+b7m/kkkgwLdkLgP5jvQpJI0Ic+FBR+H3lJJKfFf9hWE8D/AFW5w7xx+5OkkVZ3F/5snr+ynxTwQJJJU40eG/yXfiVkXiSSSTUX+NU4nZJJVPpX4BKUe6SS3StKgkkgkk7EkkU4qSSSUN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vatandosh.uz/wp-content/uploads/2012/07/%D0%BA%D0%B0%D0%B7%D0%B0%D1%85%D1%81%D1%82%D0%B0%D0%BD7p6FG_croper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73" y="4991230"/>
            <a:ext cx="1834251" cy="1834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muloqot.tv/images/chegar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12news.uz/uz/files/2012/06/Border-training-026_sized-300x2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12" y="5020732"/>
            <a:ext cx="2200912" cy="1804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db.rferl.org/050A3CA3-9CB3-41F6-8BC8-FBBA7AF4D70B_mw1024_n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20732"/>
            <a:ext cx="2721742" cy="1804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z24.uz/userfiles/images/skaner-trai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75" y="5020731"/>
            <a:ext cx="2707124" cy="1804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092" y="1020792"/>
            <a:ext cx="7776864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z-Cyrl-UZ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ЖАНГОВАР ТАЙЁРГАРЛИК ТАЛАБЛАРИ</a:t>
            </a:r>
            <a:endParaRPr lang="ru-RU" sz="7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164"/>
            <a:ext cx="8640960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uz-Cyrl-UZ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Мудофаа </a:t>
            </a:r>
            <a:r>
              <a:rPr lang="uz-Cyrl-UZ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соҳасидаги қурилиш тизимини </a:t>
            </a:r>
            <a:r>
              <a:rPr lang="uz-Cyrl-UZ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такомиллаштириш </a:t>
            </a:r>
            <a:r>
              <a:rPr lang="uz-Cyrl-UZ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жараёнини, ҳарбий операциялар амалга ошириладиган </a:t>
            </a:r>
            <a:r>
              <a:rPr lang="uz-Cyrl-UZ" sz="2800" b="1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ҳар қайси йўналишнинг ўзига хос хусусиятларини ҳисобга олган ҳолда давом эттириш</a:t>
            </a:r>
            <a:r>
              <a:rPr lang="uz-Cyrl-UZ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ғоят муҳимдир. </a:t>
            </a:r>
            <a:endParaRPr lang="ru-RU" sz="2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z-Cyrl-UZ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Мамлакатимиз хавфсизлигига нисбатан, биринчи навбатда, чегара ҳудудларида вужудга келадиган хатарларнинг олдини олиш бўйича, ҳарбий округлар ва чегара қўшинлари бўлинмалари томонидан </a:t>
            </a:r>
            <a:r>
              <a:rPr lang="uz-Cyrl-UZ" sz="2800" b="1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биргаликда олиб бориладиган ўзаро мувофиқлаштирилган жанговар операцияларни ўтказиш</a:t>
            </a:r>
            <a:r>
              <a:rPr lang="uz-Cyrl-UZ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учун, доимий тайёргарликни таъминлаш бўйича таъсирчан чора-тадбирларни амалга оширишга алоҳида эътибор қаратиш даркор. </a:t>
            </a:r>
            <a:endParaRPr lang="ru-RU" sz="2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646" y="2068393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800" b="1" dirty="0" smtClean="0">
                <a:ln w="38100">
                  <a:solidFill>
                    <a:srgbClr val="008000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БУНДАЙ ШАРОИТДА</a:t>
            </a:r>
            <a:endParaRPr lang="ru-RU" sz="8800" b="1" dirty="0">
              <a:ln w="38100">
                <a:solidFill>
                  <a:srgbClr val="008000"/>
                </a:solidFill>
              </a:ln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27034"/>
            <a:ext cx="871296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Давлат чегараларини ҳимоя қилиш ва қўриқлаш учун жалб </a:t>
            </a: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этиладиган</a:t>
            </a:r>
            <a:b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бўлинмаларнинг бир-бирининг ўрнини босишга ҳар томонлама қодир бўлиши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ва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юксак даражада келишиб ҳаракат қилиши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, шунингдек, уларнинг </a:t>
            </a: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z-Cyrl-U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биргаликдаги </a:t>
            </a:r>
            <a:r>
              <a:rPr lang="uz-Cyrl-UZ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жанговар </a:t>
            </a:r>
            <a:r>
              <a:rPr lang="uz-Cyrl-U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тайёргарлиги</a:t>
            </a:r>
            <a:br>
              <a:rPr lang="uz-Cyrl-U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ҳал қилувчи роль ўйнаши зарур.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gazeta.uz/media/img/2013/05/7s0I0B13687662738858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3672408" cy="2450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za.uz/ru/images/85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8100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kr.uz/uploads/images/a/7/a/7/32/4b7ca97e8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87" y="116633"/>
            <a:ext cx="1882801" cy="2510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646" y="428902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ИСТИҚБОЛДАГИ ҲАРБИЙ-СИЁСИЙ ВАЗИЯТ ТАЛАБЛАРИ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492" y="215678"/>
            <a:ext cx="8712968" cy="353943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Қуролли Кучлар ва ҳарбий округлар қўмондонлиги </a:t>
            </a:r>
            <a:r>
              <a:rPr lang="uz-Cyrl-UZ" sz="28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томонидан қўшинларнинг </a:t>
            </a:r>
            <a:r>
              <a:rPr lang="uz-Cyrl-UZ" sz="28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амалдаги ўқув ва жанговар тайёргарлик </a:t>
            </a:r>
            <a:r>
              <a:rPr lang="uz-Cyrl-UZ" sz="28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танқидий </a:t>
            </a:r>
            <a:r>
              <a:rPr lang="uz-Cyrl-UZ" sz="28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баҳоланиши ўта муҳим аҳамият касб этади. </a:t>
            </a:r>
            <a:endParaRPr lang="uz-Cyrl-UZ" sz="2800" b="1" dirty="0" smtClean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Ушбу </a:t>
            </a:r>
            <a:r>
              <a:rPr lang="uz-Cyrl-UZ" sz="28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тизим яқин ва ўрта муддатга мўлжалланган истиқболда минтақада юзага келадиган реал ҳарбий-сиёсий вазият талабларига тўла жавоб бериши керак.</a:t>
            </a:r>
            <a:endParaRPr lang="ru-RU" sz="2800" b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www.minzdrav.uz/upload/medialibrary/380/3802d37e5a66bb4e9b7757eedf749e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www.minzdrav.uz/upload/medialibrary/380/3802d37e5a66bb4e9b7757eedf749ea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Админ\Pictures\14-январь\arm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76" y="3818171"/>
            <a:ext cx="4931295" cy="2983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\Pictures\14-январь\загруженное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33826"/>
            <a:ext cx="4451667" cy="296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0796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z-Cyrl-UZ" sz="4800" b="1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ҚЎШИН ТУРЛАРИ ҲАМКОРЛИГИ: </a:t>
            </a:r>
            <a:r>
              <a:rPr lang="uz-Cyrl-UZ" sz="5400" b="1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5400" b="1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4800" b="1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МОДЕЛЬ ВА ВАРИАНТЛАР</a:t>
            </a:r>
            <a:endParaRPr lang="ru-RU" sz="5400" b="1" dirty="0">
              <a:ln>
                <a:solidFill>
                  <a:srgbClr val="0080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08920"/>
            <a:ext cx="8784976" cy="353943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Хорижий </a:t>
            </a:r>
            <a:r>
              <a:rPr lang="uz-Cyrl-UZ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мамлакатларда тўпланган тажрибани атрофлича ўрганиш асосида чегара қўшинлари ва Мудофаа вазирлиги қисмларининг, вертолёт-ҳужум ва махсус операцияларни амалга оширадиган </a:t>
            </a:r>
            <a:r>
              <a:rPr lang="uz-Cyrl-UZ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бўлинма-ларнинг</a:t>
            </a:r>
            <a:r>
              <a:rPr lang="uz-Cyrl-UZ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биргаликдаги ҳаракатларга жалб этиладиган бошқа қўшин турларининг ўзаро ҳамкорлиги бўйича, турли модель ва вариантларни ишлаб чиқишга алоҳида эътибор қаратиш зарур.</a:t>
            </a:r>
            <a:endParaRPr lang="ru-RU" sz="2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Pictures\14-январь\загруженное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435171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Pictures\14-январь\images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07" y="184150"/>
            <a:ext cx="3231405" cy="2389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Pictures\14-январь\images (8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2"/>
          <a:stretch/>
        </p:blipFill>
        <p:spPr bwMode="auto">
          <a:xfrm>
            <a:off x="4281101" y="184150"/>
            <a:ext cx="1751571" cy="2380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54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ЗАМОНАВИЙ ҚУРОЛ-ЯРОҒ ВА ҲАРБИЙ ТЕХНИКА ТАЪМИНОТИ 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\Pictures\14-январь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22" y="2564904"/>
            <a:ext cx="4459945" cy="2675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\Pictures\14-январь\загруженное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0" y="2626216"/>
            <a:ext cx="4022547" cy="261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\Pictures\14-январь\images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2" y="4707370"/>
            <a:ext cx="3024336" cy="2033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3" y="1922056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САМИМИЙ МУБОРАКБОД</a:t>
            </a:r>
            <a:endParaRPr lang="ru-RU" sz="6000" b="1" dirty="0">
              <a:ln>
                <a:solidFill>
                  <a:srgbClr val="008000"/>
                </a:solidFill>
              </a:ln>
              <a:solidFill>
                <a:srgbClr val="0099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2488" y="329714"/>
            <a:ext cx="4572000" cy="612475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indent="360363" algn="ctr"/>
            <a:r>
              <a:rPr lang="uz-Cyrl-UZ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Қисм ва бўлинмаларни мазкур тузилмаларнинг жанговар қобилиятини сезиларли равишда ошириш имконини берадиган, замонавий қурол-яроғ ва ҳарбий техника турлари билан таъминлаш бўйича қабул қилинган режа ва дастурларни тўлиқ ва ўз вақтида амалга ошириш асосий вазифамиз бўлиб қолиши даркор.</a:t>
            </a:r>
            <a:endParaRPr lang="ru-RU" sz="2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\Pictures\14-январь\загруженное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128"/>
            <a:ext cx="3240360" cy="211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\Pictures\14-январь\images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81911"/>
            <a:ext cx="3240360" cy="196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\Pictures\14-январь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888432" cy="269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6000" b="1" dirty="0" smtClean="0">
                <a:ln>
                  <a:solidFill>
                    <a:srgbClr val="FFFF00"/>
                  </a:solidFill>
                </a:ln>
                <a:solidFill>
                  <a:srgbClr val="0099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ЖАНГОВАР ТАЙЁРГАРЛИКНИ САҚЛАШ УЧУН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0099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\Pictures\14-январь\7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" y="3284984"/>
            <a:ext cx="4404623" cy="3303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Pictures\14-январь\73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6"/>
          <a:stretch/>
        </p:blipFill>
        <p:spPr bwMode="auto">
          <a:xfrm>
            <a:off x="4558064" y="3284984"/>
            <a:ext cx="4444046" cy="3303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516316"/>
            <a:ext cx="7848872" cy="35394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янги </a:t>
            </a:r>
            <a:r>
              <a:rPr lang="uz-Cyrl-UZ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қурол-яроғ ва ҳарбий техника намуналарини ишлаб чиқарадиган ва </a:t>
            </a:r>
            <a:endParaRPr lang="uz-Cyrl-UZ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uz-Cyrl-UZ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уларни </a:t>
            </a:r>
            <a:r>
              <a:rPr lang="uz-Cyrl-UZ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модернизация қиладиган қўшма корхоналарни ташкил этиш </a:t>
            </a:r>
            <a:r>
              <a:rPr lang="uz-Cyrl-UZ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</a:p>
          <a:p>
            <a:pPr indent="360363" algn="just"/>
            <a:endParaRPr lang="uz-Cyrl-UZ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мамлакатимиздаги </a:t>
            </a:r>
            <a:r>
              <a:rPr lang="uz-Cyrl-UZ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ишлаб чиқариш ва таъмирлаш базасини </a:t>
            </a:r>
            <a:r>
              <a:rPr lang="uz-Cyrl-UZ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ривожлантириш лозим</a:t>
            </a:r>
            <a:r>
              <a:rPr lang="uz-Cyrl-UZ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\Pictures\14-январь\7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2874"/>
            <a:ext cx="1828800" cy="129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\Pictures\14-январь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874"/>
            <a:ext cx="1951410" cy="129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дмин\Pictures\14-январь\загруженное (4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3" b="9749"/>
          <a:stretch/>
        </p:blipFill>
        <p:spPr bwMode="auto">
          <a:xfrm>
            <a:off x="7047679" y="172874"/>
            <a:ext cx="1772793" cy="129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дмин\Pictures\14-январь\images (1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25" y="5617326"/>
            <a:ext cx="2667323" cy="1086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дмин\Pictures\14-январь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63" y="5617326"/>
            <a:ext cx="1772041" cy="1086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Админ\Pictures\14-январь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1" y="5617326"/>
            <a:ext cx="1450783" cy="1086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4800" b="1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ШАХСИЙ ТАРКИБНИ ТАКОМИЛЛАШТИРИШ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Pictures\14-январь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64" y="1789248"/>
            <a:ext cx="4971616" cy="452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Pictures\14-январь\7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296064"/>
            <a:ext cx="59046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uz-Cyrl-UZ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Жанговар взвод ва гуруҳларни ҳар томонлама пухта тайёрлаш борасидаги ишларни, ушбу бўлинмалар командирларига ва бутун шахсий таркибнинг профессионал тайёргарлигига бўлган талабнинг тобора ортиб бораётганини назарда тутган ҳолда такомиллаштириш зарур.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Админ\Pictures\14-январь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" y="3429000"/>
            <a:ext cx="3455065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744" y="116632"/>
            <a:ext cx="9150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800" b="1" dirty="0" smtClean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КОМАНДИРЛАР, МУТАХАССИСЛАР МАЛАКАСИ</a:t>
            </a:r>
            <a:r>
              <a:rPr lang="uz-Cyrl-UZ" sz="4400" b="1" dirty="0" smtClean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n>
                <a:solidFill>
                  <a:srgbClr val="0000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62" y="857232"/>
            <a:ext cx="9036496" cy="549381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indent="360363" algn="just"/>
            <a:r>
              <a:rPr lang="uz-Cyrl-UZ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Взвод ва гуруҳларни </a:t>
            </a:r>
            <a:r>
              <a:rPr lang="uz-Cyrl-U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тайёрлашда командирлар </a:t>
            </a:r>
            <a:r>
              <a:rPr lang="uz-Cyrl-UZ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таркибида мавжуд аҳволни ҳар томонлама баҳолаш ва таҳлил этиш, </a:t>
            </a:r>
            <a:endParaRPr lang="uz-Cyrl-UZ" sz="2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ностандарт </a:t>
            </a:r>
            <a:r>
              <a:rPr lang="uz-Cyrl-UZ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қарорлар қабул қилиш, </a:t>
            </a:r>
            <a:endParaRPr lang="uz-Cyrl-UZ" sz="2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мустақил </a:t>
            </a:r>
            <a:r>
              <a:rPr lang="uz-Cyrl-UZ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жанговар вазифаларни бажариш вақтида бўлинмаларни моҳирлик билан бошқариш бўйича қатъий малакани шакллантиришга, </a:t>
            </a:r>
            <a:endParaRPr lang="uz-Cyrl-UZ" sz="2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мутахассисларнинг </a:t>
            </a:r>
            <a:r>
              <a:rPr lang="uz-Cyrl-UZ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бир-бирининг ўрнини боса олиши ва бўлинмаларнинг юксак даражада уйғун ҳаракат олиб боришини таъминлаш мақсадида, </a:t>
            </a:r>
            <a:endParaRPr lang="uz-Cyrl-UZ" sz="2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шахсий </a:t>
            </a:r>
            <a:r>
              <a:rPr lang="uz-Cyrl-UZ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таркибнинг ўзаро яқин мутахассислик </a:t>
            </a:r>
            <a:r>
              <a:rPr lang="uz-Cyrl-U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турларини</a:t>
            </a:r>
            <a:r>
              <a:rPr lang="uz-Cyrl-UZ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янги техника ва қурол-яроғларни </a:t>
            </a:r>
            <a:r>
              <a:rPr lang="uz-Cyrl-U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эгаллашига </a:t>
            </a:r>
            <a:r>
              <a:rPr lang="uz-Cyrl-UZ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алоҳида эътибор қаратиш лозим.</a:t>
            </a:r>
            <a:endParaRPr lang="ru-RU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3" y="1124744"/>
            <a:ext cx="8381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ҲАРБИЙ КАДРЛАР МАЪНАВИЯТИ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\Pictures\14-январь\10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92487"/>
            <a:ext cx="4392488" cy="332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s://encrypted-tbn3.gstatic.com/images?q=tbn:ANd9GcRyhckrBMUyXnFAX9eJjGO-0rPAGfElXu4oh2egDlQKjklQvBkq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92487"/>
            <a:ext cx="4990572" cy="332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7506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Кенг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билим ва тафаккурга, юксак профессионал ва маънавий-ахлоқий фазилатларга эга бўлган, </a:t>
            </a:r>
            <a:endParaRPr lang="uz-Cyrl-U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замонавий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фикрлайдиган, интеллектуал жиҳатдан ривожланган, </a:t>
            </a:r>
            <a:endParaRPr lang="uz-Cyrl-U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шиддатли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тарзда амалга ошириладиган замонавий жанговар ҳаракатлар шароитида, ўз олдига қўйилган вазифаларни муваффақиятли адо этишга қодир </a:t>
            </a: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харбий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кадрларни </a:t>
            </a: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тайёрлаш ҳал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қилувчи аҳамият касб этади.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Админ\Pictures\14-январь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1181"/>
            <a:ext cx="3024336" cy="2012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za.uz/ru/images/10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73" y="4791181"/>
            <a:ext cx="3576891" cy="201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za.uz/ru/images/10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9869"/>
            <a:ext cx="2006003" cy="1440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88640"/>
            <a:ext cx="7740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СЕРЖАНТЛАР</a:t>
            </a:r>
            <a:endParaRPr lang="ru-RU" sz="8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637454"/>
            <a:ext cx="7920880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Сержантлар корпусини тайёрлашни мустаҳкамлаш бўйича бошлаган ишларимизни давом эттириш ва чуқурлаштириш ғоят муҳим вазифаларимиз қаторига киради.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encrypted-tbn0.gstatic.com/images?q=tbn:ANd9GcToltIluXtQqsJW9DLM5R3SKTAcW1GqkYOq8jO8k17boXl41r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52" y="1512078"/>
            <a:ext cx="3074869" cy="2303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\Pictures\14-январь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807398" cy="2556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encrypted-tbn2.gstatic.com/images?q=tbn:ANd9GcR25Yks8_odcLip1FgfOLYxUfM74VUi0duo8FKj7pGaCz0XCf5V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12079"/>
            <a:ext cx="3429744" cy="2303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718" y="260648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ҲАРБИЙ </a:t>
            </a:r>
            <a:r>
              <a:rPr lang="uz-Cyrl-UZ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ЖАМОАДАГИ АХЛОҚИЙ-РУҲИЙ ВА МАЪНАВИЙ МУҲИТ КИМГА БОҒЛИҚ</a:t>
            </a:r>
            <a:r>
              <a:rPr lang="uz-Cyrl-UZ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uz-Cyrl-UZ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uza.uz/ru/images/8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92" y="2852936"/>
            <a:ext cx="49732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s.uz/images/stories/serjant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532118" cy="2875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82" y="2996952"/>
            <a:ext cx="8712968" cy="353943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indent="360363"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Ҳурматли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аскар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сержантлар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офицер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генераллар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Қуролли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Кучларимиз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фахрийлари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қадрли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юртдошлар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Сизларни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мамлакатимиз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ҳаётидаги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ғоят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муҳим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қутлуғ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воқеа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Ватан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ҳимоячилари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Қуролли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Кучларимиз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этилганининг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йиллиги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чин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қалбимдан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самимий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муборакбод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мамнуният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бағишлайди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Ислом Каримов © Сарвар Ўрмонов / Ўз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2683"/>
          <a:stretch/>
        </p:blipFill>
        <p:spPr bwMode="auto">
          <a:xfrm>
            <a:off x="251520" y="201168"/>
            <a:ext cx="3672591" cy="267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Ўзбекистон Президенти Ислом Каримов &quot;Ҳайратон&quot; чегара мажмуасида офицерлар ва аскарлар билан учрашди © &quot;Ўзбекистон&quot; телеканали кадр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15408" b="9884"/>
          <a:stretch/>
        </p:blipFill>
        <p:spPr bwMode="auto">
          <a:xfrm>
            <a:off x="4302179" y="201168"/>
            <a:ext cx="4590301" cy="267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54" y="1909276"/>
            <a:ext cx="8640960" cy="483209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Сержантлар тайёрлаш мактаблари фаолиятини янги, замонавий талабларга мувофиқ </a:t>
            </a:r>
            <a:r>
              <a:rPr lang="uz-Cyrl-U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янгилаш, </a:t>
            </a:r>
            <a:r>
              <a:rPr lang="uz-Cyrl-U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кичик командирларни тайёрлашнинг кўп бўғинли ягона тизимини янада ривожлантириш бўйича комплекс чора-тадбирларни амалга ошириш лозим</a:t>
            </a:r>
            <a:r>
              <a:rPr lang="uz-Cyrl-U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363" algn="just"/>
            <a:r>
              <a:rPr lang="uz-Cyrl-U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 </a:t>
            </a:r>
            <a:r>
              <a:rPr lang="uz-Cyrl-U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жиҳатдан пухта тайёрланган сержантлар таркиби сўзда эмас, амалда армиямизнинг таянчи ва ўзагига айланиши зарур. Чунки ҳар қайси ҳарбий жамоадаги ахлоқий-руҳий ва маънавий муҳит кўп жиҳатдан айнан уларга боғлиқдир.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encrypted-tbn3.gstatic.com/images?q=tbn:ANd9GcT7nVS4NNid1h-lQXyU-BBqotrzwDaewHNTu6LI2idbQw6xEQP_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71" y="0"/>
            <a:ext cx="3355353" cy="1909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za.uz/ru/images/4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6" y="0"/>
            <a:ext cx="2871090" cy="1909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uza.uz/ru/images/49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47" y="1"/>
            <a:ext cx="2797473" cy="190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56225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ҲАРБИЙ ХИЗМАТЧИЛАР ВА УЛАРНИНГ ОИЛА АЪЗОЛАРИНИ ИЖТИМОИЙ ҲИМОЯ ҚИЛИШ 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Админ\Pictures\14-январь\7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08" y="3323517"/>
            <a:ext cx="3912880" cy="2686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дмин\Pictures\14-январь\7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3516"/>
            <a:ext cx="3942985" cy="2686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96147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Ҳарбий хизматчилар ва уларнинг оила аъзоларини </a:t>
            </a:r>
            <a:r>
              <a:rPr lang="uz-Cyrl-UZ" sz="28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ижтимоий ҳимоялаш, сифатли тиббий хизмат билан </a:t>
            </a:r>
            <a:r>
              <a:rPr lang="uz-Cyrl-UZ" sz="28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таъминлаш бўйича қабул қилинган давлат дастурларини тўлиқ рўёбга чиқариш ва ана шу мақсадлар учун ажратиладиган бюджет маблағларини янада кўпайтириш масалалари ҳам эътиборимиз марказида бўлиб қолиши даркор.</a:t>
            </a:r>
            <a:endParaRPr lang="ru-RU" sz="28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Админ\Pictures\14-январь\7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950"/>
            <a:ext cx="2880320" cy="214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Админ\Pictures\14-январь\50f3fc424552e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16" y="53949"/>
            <a:ext cx="3213296" cy="214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data:image/jpeg;base64,/9j/4AAQSkZJRgABAQAAAQABAAD/2wCEAAkGBxQSEhUUExQVFhUXGB4XFxgVGBgaGBwXGBwXGBgYGhwaHCggGBwlHRYXITEiJSksLi4uGB8zODMtNygtLisBCgoKDg0OGxAQGywkICQ1LzQsNCwsLCwsNDAsNCwsLCwsLCwsLSwsLCwsLCwsLCwsLCwsLCwsLCwsLCwsLCwsLP/AABEIALABHwMBIgACEQEDEQH/xAAcAAACAwEBAQEAAAAAAAAAAAAFBgMEBwIBAAj/xABAEAACAQIEAwYEBAQEBgIDAAABAgMAEQQSITEFQVEGEyJhcYEHMpGhQlKxwRQjYtEzguHwQ1NykqLxc9IVY8L/xAAaAQADAQEBAQAAAAAAAAAAAAACAwQBBQAG/8QAMBEAAQQBAwIDCAEFAQAAAAAAAQACAxEhBBIxIkETUWEFMnGBkaGx8NEUI0LB4fH/2gAMAwEAAhEDEQA/AGdI6njiruOOrKR1wWsXSLl7h4qK4SOqcKUVwaVUxtJDjZV1BYV1X1RzzqilnYKo3ZiAB6k09KUhrykvifxPwETZVaSU/wD6kuv/AHMQD7VzhPilgXNmMsfm6afVCa3a7yXk71HJtVHBcew0oBjnie+os6318r3q67A7U6AHekzmmqBq8JroiubV0FCo2rgipDXlqNAVxlrzhseadj+Rbe7f6VJUnBV8Bb87E+2woXu6Sjibbl5xk6KPehimi2MW7elDpYrUyEgNpLmFuJUOHm7i4NzATqOcZ/Mv9Plypggm2Fwbi6sNmH96CJXkL9x1MBNyBvGfzL/T5cqXNHeQmQy1go0MIFcsPxWFvuaFcZiEjMrC4tajML3tz0uGGxB2NUcTBqb0ETurKZO3poLP58O+ElJtdG0I/Mv/ANhV8qCAym6tqp/3saY8XgVkUqw9D0pWVDhnMcn+Gxvfofzj9xQTx53tXoJf8XJp4DxDMO7Y+IfKTzHT1FF6TxGVbfUagj7EU0cNxYlX+obj9x5VG8AjcFYMYKso1qnkXMKrkVLA/Ksjd2K0juqxFfWqpxjtBhMP/jYiJD0Li/0GtL03xK4cv/GZv+iKRh+laW0UQspuroUv8K7aYHEnLFiEzfle6N9HApgrF4oLxUGGUTj5GAjl8gT4H9jofI+VHYRaMelQYiEOpVhcMLEeRqHhsxEZiY3aPw36r+Bvpp6g0THV0pbm5tTuPD71R4nB4hf5WW3ow1+4vRB/lHrXWLw4kTKeVGwAmj5IHEjISsiVOiV8iVYiSuYArrXcEdFMMlhVbDx1fQU1gSyVQ49xmLBwtNKfCNAB8zMdlXzP+tYL2s7VTY58ztZB8sanwKPL8zf1H7UQ+LnaX+IxhgQ/y8PddNjJ+M+2i+x60gT43b9qqjA5WhtK3LcaDc/7ua5uF31P7/tVSCaSR8qKWY7AUbwPZTFyfNH3Y8xY0bngco2tJ4CHfxBG2/2pu7F9tpMHIA5Z4WIVgSTa/wCJRytzqpiey7QQs7C5A5a1VXs9J/BGZgRIPGF/pHXz515k3ktkgsdS/RkEwdQym6sAQR0O1fPSl8KuIGbBKCb92xX/ACkBh+tNzirGO3C1x5GFji09lFXoFdWr6jtKpV8a9kPU6D1OlFMNHkRV6ChkqZpI088x9FotIdKCQ8BOiFAlVGqKRKsWrgitBpAQqXdVziB4SOun10q8qVx3V3Qedz7Ue9L2K0YbRlVOWyhQRysN6hweIL3jkAEi722I/Mvl5cqtyGwHnVXGQqVzFspXUPtY/wBvKpxxlVu5oL54KocU4YsyFToRsauHiagLnBueagkdL+V+hrqaUAeIZQdAWKgfrRB/mlu07uQEuzYZYIcPE5szKQG5A7gHy1tUMEzRPcaEbj9jRztDwxcQnhsWUaf2NLWClLfyn/xF0UndgPwn+ofcVO5m3qHHdPbJZ2HlM/E+Oww4ZsTI1kUa9c2wUeZOlYX2m+IGLxhIVzDDyRDY2/qYak0Y+K2JYRQRAnI7s7DkSgAW/wD3ms+jFYGN5T7ICkiiF7nU9TvVyOS1UzIBvXsUwvRICD3V2UK24/vRns924xWBIXOZIfyPqAPLmPb70vGSoJXrxpeBIX6L7LdrIMcv8s5Xtcxk6+qn8Q/2aLyQDOH52t6g62PvX5bwWOeCQSRsykG4KmxB6jz/AFrfewXbFcfFZrCdBdwNAy7d4vvuOR9qS9lJgzkJuYfKKsbGqGDkYsQw+ViFI5ruPQ8vaiVMjINkJLglhFqzEtRIKtRLUICpKnjGlVuP8VGGws85/wCHGzj1ANh9bVcNJnxYxGXh0q/8wqnsWBP2FYDlEG2vzpiMUxZmJuzEknqTufrVns1w1sTiEQC4vmbyUb17Bw3OhJNiWsNDyrRPhzwtYoy1vGxsT5Dl9aqLwBQTBGSRaYODcIwmDJewViLXNybeQ5URj7S4N2yrKubobg/ehnaDgcsq3imKdQoFz78qXMH2fmXKG8b3OcnUW5WO9/70m8Wn0bpaA0kbDcW+1VcTAkiMqlTdSNCDyobxrh7phhkFzsfSlXsxgZllVmiHz2YAuGVfzg5iG15b0UfOVkmBhHfgxxtIIpUmuFMgXPbwqygizdL9a18gEXBBHI8jSH8OezQTCTCQA95iJDbewDFAD9Cfer6xT4E3ivJBziO4HVDy9NqY3U7HbXcLnyw7+ocpptX1qFQ9qcGyhu/jTqsjBWB5ggmiUGJSRc6OrqdQykEfUV0A6+FznNLeV9gFzTO35QFHqdTV6Y7VW4Mn8vMd3Jb67VPIdaEm3JowxcGvCK9tXtq20FL5RX0C+MnoLfWo8di1hQux0G3melL57Rst28IW9zzHuaS+UNwU+KBzyCE0YyVVF2NgPr6DrSvj+0EIDtK8YRflUkM1xubbD3oH284/3mG75XeOBSuaSMguCToADvc2+opU4D2l4Xhoy8eCnlna5LzZGJJ53zWGvQVhdQ9FVFG3nujuE7Yd4VeGPESMW8R7tipF9gQLWA2pp4ZxVgXE6SLGdmlRgNeVyKz2ft5jGjyQwpGL3B/awArpPiLxNBZ0hkW1rZSD9bn9KSHgHlVvaSMNT1huLBGJTI2RgpKndG2+h/Wr3G+GCZO+jBDjXTQm3MeYrKZ+1kGLePvYJMLiBos0NnjJGoEkemcaevStd7JY4S4UEEsUZkLHmV3I8taa19Z7KPVsDhdZCz3tzgTjMIWA/nwHvCB+NLWdlHpqR1FZVh1LMqruxsPev0oMIqPPMtriMgaaXO/6Csj41w/CYbENP/MVSuYxqt1jZvmIbYKdwDa1z5WU94YCRx2W6WpSA415/BdcC7Ld+2RFXT5mYaD1899PKnJvhXg3QgNJ3tjZiMq3FuQHy6786VOCdt8NEwEcjrrsUDAnzsCaeOF9uBJ8hhl8g7I3n4Tm/QVz45Aw3ICPiCuzrNTJI4NgI2jtjPxtZdxrscYJGjzEMpt1U+YvqRS7jMDJHuLjqK2Lthjhicj906MuhvlYFeXiU/YjnSTjIgRXhqnNPSbC6Ufs6DVQhzm7Xd6/aSGzXoj2c41JhJ45ozqrXtyI/Ep8iNPvVbiuHyMSNqqXrpxvEjbXzOp07tNLtOV+qsLxZGgXEpdo2UP55Ta/uNfoaNIwIBGoOoNZr8FeId9gGibUxSFbf0uMw9tTTpwFymfDsdY/kJ5xH5f+3VfYUEfSdpU72qugq3hlqsgohElhU1Ji8YUg/GDCvJgrJqQ2ew6KCT9qfzQnjeHzr5a39CCKDg2msWH9kxHMpjDAOlybgX1NwfMUzcO/lk5SCMx22oF2w4UnDo5VgaRWmusut1Ed1MWwut7sNDuDRDswmXDx9Cob/u1P3vRuA94d1Sx5OD2TjhcYLa16+OUNlFtaEAdKjPE4SGiaKRyPmGQ6+YJtcelYCm4TFHj43WwZTy5Wv61HH3dsygA0qquHi8RhdFU31HhUgb/Sj3BkWeRFjN0c3uNsu5P0owTSBwAsprxfGIcDgRPMcqhb2G7O5JCgdSTWPcX7V43H3sHSM/KiGy25XO7e9FfjpxLvMVh8IvyxL3jDlmbRfoo/8qg4Ivy6VrnBuVJFFvslKON4FMozODarXZbj82DbwMSh+dDsQf38604oGXUaUsca4BGQ2Twk9Nr0xmpo5XpNKCMLW+yvH4MZCrQnVQAyH5lNuY/eiVqwfsXxluH4pC4OVzldRzB2I6kG1btgMdHiEDxsGHluD0I5HyNUteFDJGRhe2r0CumS1fCmWk0k74h4p4hCVsVOYWO2bS32vWcLxWd5e7jQ/wAzwtHa4zbDL69P0p47V4oYhjzRdE/dvf8AS1XPhzwUDPiGGvyR3/8AJv2+tRGnvXTZccWUoTcElm4ZiYO6YywyLZN2OQqWUW+YjcUEg4aI1W42GvK3retqx691IZPwjxN110/b9KSMdhExTuzKCGYsAfM6faslNgA9kvRYc8Ad/wAoJw4Rvt/v6V7jGjBy0T4ZwSDDMAtl33J5621OtRYrs1DMwkIuVJO/X7EaXqYtba6Qc6kFxmAXLHJa3iGvQggg+ulbbhMCkcQjjAVRsB56k+dzresw4jg1XDZdxnAAOpNtT9Kc+x8EuHgUS7O1wNyl7WB8j9r0+Mj3SotU3G4lFe4tG4PNvsLafrWRfFTByMyxwAmMrmdfDbc2AuL3vrv0rbXF6x3tbgjiJpGBJF2UWNrDa49LaUbiWOvspoItzvgs3h4BnFwpuPVSD/vyqliuGOp+Y6bXOv1/9Vp/AezpjhYsSxbbNqfWl/H8PILFoe8IIGRT4yD+K50FqxuoN1yq3acbb4QHhXaPHQEKJCyjZJvEp8g26+zUfi7VYebwYqJsPJ+ZfEv9/qD61PhOAQyDMqkA8m0YEcj50L49hTCyhTfTZgGt/wBwNJkZp5cbaPmE6GTU6c7muwuO03CbR94rK6cmXbXQD1pTC2rYvhf2PjxWEkbFIWjL2iOZlJC6lrqQdCSv+Wr2M+EGEY3WbEIOl0b7lb02BphbTkGu1H9Q8H0Q74Aq1sWfw3jH+azE/YitN4rE4KyxAGRLix2ZW0Kn3s3+Wq/ZrgcOCgEMCkKCSSTdmY7sx5mipoibyFGVThW5q/alftV2kGAhDhc8jtkjXlmP4mtyH32pV4v2ixUc0OeRiDGDIq3AVjuSBtv9q94D/D8Tt+UqSdrKtae1A+Mcbigv3h0Gp628uppL4Hxt8QZXE8oEevdhs2Zbm+XW4IAvzFB+K4vvHa7iRfwu2jW5X5A+lH/SOIDrwlnXsa26Ko41P4wTyTZxnJKJELuXAsoFuSi1zz660U4fhCmHRLEMi2swsdN1PQ86JdncepAjICFBuo3G5/8AdEOJMjPdTe48XqNPr/alagsA2gUR9/gn+zpN1WbtAsJiAf3q9NCxsUIuOtB+MYJlbvIzY8+h9RXuE4lJazD6GpWldnLUSSNz/iWt0p17G8J7tDMwsSPAvRd7+V/09ardmOB50SaXUN4lS30LdetqbiLi1PHqodRPuwF+dHeTG42WeU3c6DoBc2A9BYe1WA80EwQLJ1v8y6b300+tEoOESYTFNHKuUklhqDdbkBhbrambFSBY72v6C5pRdnKpa3p6VRGPKxhmG9DpuJrIcq5gejC1/TrRnERRYoZOQW3Qg6f3qhguziwkBXZtR82vv5e1YACiJIQWPCd9jsLFb/ign/pHib7Ka03FcIeJzNhm7t+Y/C3kw50tdhYRJxGaQDRUbKeViQvTQnXntWjstNeLqjwoXnqN91T4L2jWU91KvdTflPyt5oefpvUXaviOQd0h8TjxeSf6/wB6+4lwmOYWYe/MeYPKkpMUWYlmLHYMxuSBot/ajEzttHlCyFpda6xp00ptwnExBCkUQByqAWO2bdrDnqTSbM9zVr+LNqAPLeFU6MOOU44HFNMsgbKxFtCuhU3BBA3FKnFwYZXOmXNe63sMxOVTcDKeXSj3YqQPC0mt3dlF+YTQW8tzQztTxqKF2SdJEikUlHiYWYC1wyFbgXOt9Om5quOIyMzyoTJ4cpLeECxOOubmFWtsSdf00q1g8X4bBAnkCLe1Ex2esoOHfUgEITcFSAQwJAIHsa9w3Z2bNmkQWG4BBv8ASkOgcDVK1uoYRdotgODK8SOwOYEsuuljbcc9qKRMTIq8r3+gqbD5rDNYaaWFh5CusKvjItsP1/8AVUBlLkyuL32V1jFvqDZgND68j1FZTNiCoNlzHpetPx7gZmN9tLelY3ilkMt1ksp3XbW+4P7GkzAGlZonG3I5h+OK5sVdSBp4Tb00ok0cbgMygmlmPiEkVrqzg/lAJH0op/Em3rUrhRtdIZwp5Ao2AFKXH8MrSl2PhAG370dkYkGqTYUuuljfl1NCL7IiAeUX7A8XlilhgB/kuSMn5SbtmB33/WtJxK86XOyPZwYcZ5ADKRoNwgPIefU0xTvpbzqlp6CHLm6gsL+heJUtRCpAaIJRSZxDEK7kyLdRqARtlIYW+gpG4hic7l5Qczcxyv1v5UV47j7iUDS2VR/3an7UImjBF9yTb1JufXTpRwb6IccXj50Vx9ZI17hX6chc4ODuZBNA2ovmU3IZTplPkRcXpgHBUkwzKthLmZ06hTcqp6jW33pdAy/KT0A/3t6edMeD4gZIGBYBogLMNPCCLgjlppRzSSNjLWHkj8odM5llr+KKTOG4spLD4iGDGwJ5jkfXUG9aJ2cnw7zNA5ADAGG9gPECxTTUNrz3tWf9pIDHi1Kj52WVLbeP57dfF+tXMfDJGwY5g39VwQfmVh99fKjADwLC82R0DrC0biXZsFTkcHfQ7c/xbfWk+fDd0HLrbIGJG3ygkj7U3dj+0H8Stny98mpvYZxzZQovfTX/AFojjuDJOwa2hFnB1Dr5exAqWTTC+lfQQa3c2ybCL8GxaTQRSxf4bxqy+SkCw9tquUndlZE4eFwEr2F2bDM34o2a+Qn86liPMWpvZranSsc0tNJANhI/xLwBBixS7L/Lk9CbofqSPcUrxSyP4kf2IBH96bO3/H8O+DngRxLI65AsfiytcakjQWtfrWXcKwOPBtFG7joy/vS3MJOFZDLtb1HCc+HYllJzKAeo5/uKIYTDSTZhGCWtblpfS+tCuB9nsbI/88RwrzLNmb/Kq7+5FOWExCYMdyt5ZD4mNsoAO2Y8tjYb/rRsgcBuIQSaxh6WGz6ZV3s5wRMJFkGrHV26np6CiRqrgeJrLp8r/l6+h51ZJoarCS4kmyo8SpKMBuVIHqQbVlGGxFtDoRoR0I0IrWSaDcT7MYedy7Kyud2Q2v5kbE+depHFJtSKZfpUuCYSyiM6DmSOnKnvhfZvDwm4Usw2aQ5reg2H0pSkw+XGTHI7Z5mN0tdBa5IJta+Xfq9P08Qe+ivTaimkhEu/jikDSTqqqLRRAWYiwzKRoL3PI9Kl4ViYsTNKIVRSgCs2VZZLHNceIkKAb8yDrX3aLs0cVAsUZEaZw9+7kewsNgQDc63JP66AODdlP4aaXvV7x1UNh/8AFRXGzZsouljYEajXnXTLmlvqueGkFO2Hw/cLlQTiIDbKCUP9IsRk8ht6bC+BiZsRizG4WNwhhOwRwbOpQkkE3B6HkN6vY2FXiCOgUSjKQssiWva4zEDTW3n0oNg++heUxu8kKxqYizZ5Ay3UxXPI6EZhrcc7GlAFyMmkXm40f4gwMwV1yqc1hnORHEiDpmLAjyFMuGe4LEWPMdLCs+4/CcQI5LHM19dAhTLmAF/lOh8J53tTDhOMxrlhUk3S2upH5c3nTJY2tjaRz3S2OJcRXC94tNes/lhQMUlXVT/6Ip6nysQMw1O1Zb2hnl76TvTlcMb22ygnJbqMtjUmojAAJTtAXhxRouijwmojiKXsA+KkNooml9E0/wC4aCnDhPY7GS2MxjgHRbu/9hUYh3cLqGbbyvuFRZ2yjexJ8gBvVjCox8GX5RoRtl6U08N7NphonyFmcjc2/QVzwnCjxH2p7IdrfVQTT73+itcDZwlpOWgPO3nV3EnUD3rllsKq4bEF3cHZTYfSkyDNLzTi0XK3HpUQrqJ+ddSrzFM94WsGFi3FwClz8zsW9VGx+9QSyE5TbcfW1vrt7UR7sGXDKdVAZmv+W2x+30qfifD4i0BiY5ZHyEqTYbHTobG9NhBc0u9T+aC40sJ58q/AP5KAhyVNtbn8XL3qXAYpUk1JCnwnSy2OhLdd/tRfimBwpikMMmaSNRccjrq30YA200rkcBY4YM3/AC2NrA+Iar9RbSnSRmqOEvw3Md5oTi8XHHjcOsl8sRZtdipF19rj7Uw9oCMVDDOBYyAplJufAWYW97/WkXtOquI5lY5gM1vK6pbzsTemjimJKRYaPZo4szW5M9rfoa2I3pg4+9f37/dUTMaxh8u3w7fZQYRJsPLG/iQkgA6gG/UjkVNauk5YKTcGwbKtrIA1jdjvp9azXE9qAUWOZP5bAAMLZkdD8w628LWPnRHH9qpcJiskxBgkHiCi5COBd1PPK2bTofSnnSucAR3Fj+EWk6DzYKO9ruErisMyO1njbwuqsSj/AIWyrcqPEA3Kxb1CxwBMfODFiJiqRG1l1fNexBY/h09fatLMAb+YtjezKw5ggC+m4PTz8qBY/DM0veYcgTqLsptllBuMjdGBGjciBep2muQrJAOQuOFcHRLWudef32o8uGjGxsR1/wBaqcIxQmjV8uXN0sf09x5a1dWEfmvry0P3rXOEzS0ggfRBFHGOp1K3HGBvb6Un8ckEUhJ/Fb/6/wBqa3kzf60sdssEXhJHzqcwHXKQTbrcD62pBgDYi0H6omS7ZWurH8oXNOQQymxBuD5028Lx4mjDjfZh0Ybj/fWkRZswvRnsdibSSRn8QzD1Gh+xH0qBhzS687AW2E2GvhXhr4UxRLsGlpJlfETMDnCuR4Dc5lABBHkbnfSmQGl7AYGMF8qBQzOxIFy3iJuVFvvVmjqyUmbhRdnOMRYiCR4lJWMlcshMkrhACHN2uAfOiOF49CyBmfJ1Vu8Uj6Eg0i9mOy69xYoRMxbx2XKEzHIzEbgrl0U3F9RVheBzByyFJFja57uQBbfla/LQ9DpXSZDE4HccqZ8j2nAwnTHyL3LNZ5EKm6pK5cg7ZFIGuvlVSWSRbEgrYDJ4MgOa5ALqTYgBQ2YWudKJB3dRpIqsLnMFbKdNLKLkb636UNjx6hWZGDIoLNkJuAt73jYnp71M1pTi4IFxImFZHyPdyDkZjo5fMxsPDrvpppfrUHZ7CTzZnNkzEnUasfPoKvQQJimDxf4RJ2Jys17FgDsLCmqHDiNLAbVS44F8pfGAlzHpDgYjicRITl+5/Ki8ydqEdgOOQ8WxE5ngjEkQUwqfEe5NwcxOjsG8tMwtSP8AFzjDSYrugxIiHjHISHXIB/SpF+pJ6U3djvhxJgpIMWJ274Ld0ygJZxrGeZFtL9RSH9WEbTtytRXDAaAADoNq7EZqo2PdyFiSx/Ez7L7D5jVyNMo1JY9T/bYUs2OVtrmeRlGguelDcFjkku8eq38YHzo3O68x6UQlGYHW1/0oNLwQKS8B7uU/iAvttcX1HlW7QR6rLyiUrbW1B2I2PpQplKRykjK3iv68qkh4jkdUkCpIxvl2jktuyE7N5frvUvGJcySEBjsWFvEo5m3O1veopYiHWqGuFY4XnA+Jd4tj8w38x1o1G3I0gqxjYOh21uNv/Rpu4dj1lQMPQjoaHjqC96LMlKvikX8Lwsqm/Mg219L1B8MVdXxCPqiFd9bP4l0v1UN9qXJy8MzRMfFA5Tw3t4TyvqAf0NaDg50sZlAUSBS5Fh8t9+vzWqmOX+n0rm8+X1UUbhJI5pwlWPBuuNaAixZsjW/5bat6+DX686au0LSRZHgJAzrGy2zLb5VNjtpYG29W0wqNJ3zAd7pY21AAI5cjmNewyI1xfRH3/qjIb32pjvabDLHWRWfmneD0knlInHeEoMasS6IpIGt/nAZgT0vQfivEHMzstyq2UHfRdL89/wC9W+1uMa8sgIzXuD5EgfpVDh0qkXKjlobkaXvseenlStm1xPYrmGYvjA8if+IrwhkncwnXPYRsRorg5hf1sR6Gnvj/AA1MSndgKChUoeQA+ZbjW1r1nfDlMckb5tFcHX5iLjxEHlrYU6pjbTlOWUMNdwfP3rz9VIzaB2s/LF/lP0u3aQfOh8//ABPPZfErk7gbILLf8osLe1xU+LAE6DbMtrA2vYlqRuDcWCYlLHRWs3TU5f0NX+1/FGM0TREXjZgD1fp+1ZFKX24j9KrcQBgo5Pw9cNKZIjlWVvEn4O8bdrcr3uSOfrV3Es1iTplF7bMANTY89qExcWTEBM4toVdNyHtYjT6igfa3tOmEwoilYvI8bBMu3NbsTyBt+lOeHsO4uwO1ItON7trBZKmk7VySf4eVOrDn6k6D2opLxExwR99meWT5VAGa3XyAGpJ2rLOGcchVQWkZmsNMoAA6WG230oV2nx7NNmTvGPNmdiddrc7Dy01rlGQvcQ+6XYGi3P8ADHSPOr+KenjVHbI2ZCbrpawOtq+w2MaKVJBupvbqNiPcXpa7L8dMshjclrKXzHeyDxA+ulvWiE+MrC0g5R7A0bLulsMUgdVZdQwBHoda+AqLhOHKQRKdwig+thep5lOU5d7G3rypwC5hS/xsTd8pWV0jEbeFFNjKSMhcgXKgX0qfhsTpGgvJIbXcm1s3RRvv12FAeMdoHwsSvMhkmldUjhOyLmyliP8Ad/qa84ZxLEveXEOO7SVs6xpZAgFhdvcHferhI2MBqQWFxtFnhaONbplCg3zvYeLU31s2+mmmlqqTSyZLJArC1lF8qEE3uSh1tyt1PWguHWTiWMN1mXDQEWdiRnP5BbcfWtAbEqtl0XkoFrew5Wo2SOdkLHNDcIQssOUxulri1wxUkDS5N9aXUwSNFPBhsVCZbhWD2zq7CwA10vtz3NO2P4arJcgba/3/ANaz+Xs3FDjVlSIvIQLWNlW+Yd4RzNrj6U+F7j0+f0S3ge8mrsXwsYfDqgJIXrbRjqwFtCASQPSvO3XaNcBhGl0Mh8ESn8Uh29h8x8hRzAwCKIA6ADW/Kvzt8Q+1H/5DFllP8iO6QjqPxP6sR9AKFzrJXmhSfDngzY/iMYku6qxxExPPKc2v/U5H3r9JMtIHwT4B3GCOIYePEnMPKJbiMe92b/MK0K1JJyjXKLao52qeqs+49a1uSvFdSchXNeybiu1Fh51qxRYnBJILSKCPOqWG4OUlRkmfIoIyMb2zcwTuP6TpRIGuWaxr2ThaDXCEcT4ETGTEBmVicoFgwIFxbkeYpfwGKaFsy6q24Om2lj0INaHG16Ccf4KZPHGAW2Zdg2u9+RH3qdwyjGFmnxN4aIsX3iiwmTMf+tfCx9xaqHCMQ3dTR8u7uPU2vb6UZ+IfFocUsLR5sylgQwtoQD+xoDwhrNb865Pdhpz6ilkboa/cFc6YGLVEV+kJjwnF88LN8rootueWn3ofHiW/h5TfxGXX1IB/aqOKDLdQddjyGhtrl51dkwjJHlzfMWJHMZbgnegEEbMt/wAiCPllY/USPGewIPzSr2kUCF7jSw/UVT4TLHdIwWLuVUKEJJJOgGnM6XphxhUOveWCBQ7ZtdBrc+W1eT4wOI8VAQrR81NmUgjKwGxFmO+mtqvLCW7gkaWLeNvr+aTxB8O4xhh3sjLiL5s6HRb/APDsfmXlc+1tqRsbxuITuUYMQGUHYE7XHUWH6Vb7SfEiWaJUUZH/ABOhGVtLHQi668tqROBcKfFTiOOOSS++QE5ejE7AetQF/VnOD919IPY4EJLsG8VXbufqmHG8TaFF0AeQ3uTqADcn12FXMHxZ5mJc/MSwt1OvpViX4a4+RYyV8aIFIaRQSFJseYN+etTR9jsZCA0ka+BrsFYM2UggNpy3qad8hYa78qvR6bSR6ZzZSN2az5fv3R/gWIQywiM5HzC7HmdPCdr3/erXaT4VR4l2l/iZFZjsUDIq6WVQLED3pIHEO7dW/K9/oafcB8VMMU8QcyKLMiqWa98oygb33tyG9DBK9zCHHP1XKil8KUmPCyztB2TnwEoWdfA2iTJfKfK9vCfI2qpxlsgFhqVBO++i2tyr9AySfx0BUwuFf/mrlI6G17ixrPO0PYbEllIhDi6qcpBBXMCxI5aC1FtJcCMq9/taRwAI88jHKD9i+B2wryucj4gqoNvliBDH0u2X6CtR4N2LwsRWQZpW0KlyCt+oUAD63qmmECqEFsoBUDy2A+gFNfD0CxoFvYKAL6naunqoQxjSuTptWZHvaOApiKSO3PHsdh5o4sLChWRfDKwLDvNbg6gLYAb9SeVPVqWO22KKogBABbxepHgv0G5NSsFnKqKEdnOyMeb+IxLNPiZFDNmYlV/6VGwG1M+MhhaJo5FtGwsV2uDvYCkHgHaFwwmsO4UGKbMSliDpIvQA8uh6int8OjWLCQ9Ncwt5EcqpjIcDQS3AjupYXjRFSIoqgWABsB9aqYmJhd80YUak6m3n0FWUwUG+W/qDU8cEI+UKD7imgkLMIRwzFNIokRiQd/LyK8qtQRqrFzvppbbyHlVbiMb4Z/4iNBqLTBflIGzW8r779fIdje1ZLglFSJdWY6tZfET5CwrzJLNLz2dwhHxN407Rfw6yJD3os7uwGSLnpe5Z9tNhfXWsf4PwIz4uHCpJG5lYAtGSyqupfWw1Cqx+lVu0HF2xmJlxDbyMSB0QaIvsoH3rQfgHwrPipsQRpFHkU/1yb/RV/wDKjcfJCBS3HABFjVI7BUAUDoFFgLe1Tmq0mGF7gWPUaGuY8Qdmtdd9bXB2NK2+SxWSKrTIasK1xf8ASoXmtpz/AG5k+Va214ryRvrtXoNCOGYgyPI4PgzZV8yNCf2+tFhTHNpYugaiZ71JVeOsAWq7gudWqq4LnVmkv5TBwsBmjLqedhf2G9FMJwcNhUmUXIF2HPwsRp58/aocFKsbhm+XZvQix/WvYuLSQYuDDk/ySqqV5HPms33FbpYjICF72pp92o3eY/Cv4rD5+5bTK5ynT85L3182sKu4bChpJ2lkCrGoXyAcHMxt58/OqOBxXdTSRObqG8JbUBhr7Cx9Khw+LgDYhcROAJkKhr33JNhYXvqNNdt6l0zXeNtfwP8Af+wo3Fm0EDk5+Sqdo+Fw5cU6yB+8jyJY8/CCg9bi3qaTOA8KSJpM65lFrG+W9jew6Eqd+Rq62KeKGVDFIblHRioABU6vvfLl5fWpMLjkd1XxFZAOWgkFy1vUa2rpTujYHBnUii/tH52hEnDhJMI4g5zsMg0Y5WNgDbdgNwNdDtX6L7GdmIuHYdYksW3ke1i7dfQchyrFXcQY2PwEHKsqOGtoRobg7a8uZItoadsN27lclGUqF8LObgk30sCALba61zmE8ELp6nWiWg0V5p447xURtHGGAZzvpcKLAnX1tSbxzt3CpkWNu8NgtxsbZswB2JrjHQLP/igSc/FrvzBoNiex0L/4bNGeQ+ZfodfvWPjk5at00Wmef77y34C/36INhsB/GyRKGEYYnM5t4QLXLba5QbE87U+/DfgsOGnxKWiZ7hkkBRmMZGXQgkrrqR/VSDxHsriolPdsH6BCwbXyP96qYNOI4VhiFhZJEuCcucFSLahbhqmjjew5CDVaWOB9xvDmn6/ML9EODpah3HuICJFA+Zzb0A1Yn2BpB4D8VGYMuJi7t1A2DWYm92AtdRpa2u+9D+G4x8ZiTJ4lzqCQTmsCRny+WUZRT9PF/cL8/vkkk2E/pDdcwQ3OtiRt/f1q/wAMWxPzDNsp/Dl006edexSCS5IKnkbannqNh6VDHYyXXbf0I3+tUtM0hd4opvI9PQqeKGOOns+BRek/jWD/AIgSgggNfKb6+Rt7UzcSZu6fILtl0/f7Us8PmcgXIK0ejaDZTpSVn8jssxRxaFFtKttHHJh1tz/1rQewnGTLAUVQVisIyD80X4TrzUgqR5CueJcLwhXvJlY8rKzAknQDQihjcQgw5C4dDET/AFsSR6be+tA5rYncpjA6QYCell6qVqJuJRLfNJHpobsNKRsbxiYAEyvlbTQ8+hNBMObkjpSnakdgnt0ZOSVqAlixCMI2VtLGx69Ry9bVjnxavhF7oMbzjKo18MS2MmvMs2Qel6Z+zWP7qVW/CfA3odPsbGoPjjgBNgkmUAmCQEnc5H8DajlfIfanQvD+rukzM8M7eywsCv0b8GOFdxw2NiLNOTMfRtE/8QK/PvDsE08scK/NI6oP8xAv7b+1frTA4ZYo0jUWVFCgeSgAfpTjwkFTk1E8CtqQD6ipa+NCsVObCLy0P9Jt+lDe0R7rDSFASxyjmSSzKu/vRpqoYh7m3v8AT/W1OYSShXHD4xEip0GvrzP1ogtD1S5q6hrXheClqutTiq5NC1ar2B2J86s1BgV8A89asVO73imjhYNMmZSOoI+otV+Xgq4mPC4gtbuljEgOngU+Jr8rWaqdWeJyu+DaKPa38zrlBvl96XDqjBn1/n/i6PtFltDh2tLfFu0BxE7mE6XIzm1gt9l6m3M/eu8BGqEm1yw+YgEg8tSNefLlVfAYdVUIAL7Le1uV9dxU5jyHUW67/wC9Rc0zuvlS7crbYo5TE12Wx1ceIA7kHl7VQj4OsYLxO0uSzKpAVx1IH4xYnXepVUa3NxuOZ02vrR/C8CEkQcNYnVGX8LX1UjmNKUWXwmxOddDKC4XFQygXCuVYlQ4+U6Exk/Mpvtyo5xJxKVKryAKgeXh16W0+lK/G+DspLuNflMsJuPR12PvXfC+M5SqSkG2sbb+oudweh50cT9vQ4ZVwcOU4cHxtrRHUfhPl0o5GOVIvE5iLZdUQa5b36jXyFNHA8dmQBtXUXv1XkfXrWgg8Jto1HhVGoBF99T/euMbMuHheZ9UTXLfc7ADyudT0qYEAFibAC5J2AAuSfKkPjuNnx8gspTDKbRqfCWA/Fr10J9qMLDlDMZj5cVJ4/nfVtNET8CAchyt/VTl8O487guzZhFYmS4ObMQRZtvIelAY+EhwBmaFFYFmQi7G9/mbc31qPFoMjLnLKD899TlPhufzH9q2R9DpXoo91h2LWy4WO1w1r7A864xOHtsbm4/3esZ4Z27xuHIRZBKBssozaevzfrWicM7XSPGJJYVVuYVjpy51O2WVxttc/bv8ANNdp/DaY/NN0DHKL70lcQIhnkGoXMTptrr+9HcN2kj3kIS503IOg8tKrcd4cuKHeQOrNzAYWbp/mooz4cmVm0lgS3xfHK6pka4za3vytbf3pe7T4Vy8cy65FKEC9xmKm/wD4/ereLuVDKdjqLa32sehvUCcSuNQbbf3FT6iXe/cr4I9rKV3hWIEkeVx6qaq4nDmKYMNY3FiejDa/qP0qOSMXzId9xRDDzXWxGnMVLYCopDHxYRnB2JuPff73q7iAMRh2j27xCtxzBBFK+PJSeVL38IMd+hzaex0piwpsi3Fio/a1UxgjKU+iKSt8GOCmXiWZxphlZj/8hJjX/wDo+1foW9I/wq4YI4JsRaxxMzyD/wCNSVT2Nmb/ADU8LrXQHC5DuVIprwmvMtQ4rEKguTXgLOFi8xD2FUA2p+n7/vQ/GcSY3sPrV3hsD5AW3Ov1qoM2NsoLUytapVnFcHCE7mvVwQG5FCS1blW1N6ryV7EwGgN66lGtL91EFNhceBZG8J2B/CffkaIUDZQd69hmeP5fEv5WO3oeXpXPEh7qjb5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http://kun.uz/wp-content/uploads/2013/08/harbiy_29082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949"/>
            <a:ext cx="3495165" cy="214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8704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54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ЧАҚИРИҚҚАЧА ТАЙЁРГАРЛИК, КАСБГА ЙЎНАЛТИРИШ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14" y="4005064"/>
            <a:ext cx="87321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Армиямизнинг бўлғуси аскар ва офицерларини чақириққача бўлган даврда тайёрлашнинг ўрни ва аҳамиятини, уларнинг мазкур машаққатли касбни танлашга онгли ёндашиши нақадар муҳим эканини бугун алоҳида таъкидлаб ўтиришнинг ҳожати йўқ, албатта.</a:t>
            </a:r>
            <a:endParaRPr lang="ru-RU" sz="28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uza.uz/ru/images/9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8704"/>
            <a:ext cx="2925953" cy="2048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дмин\Pictures\14-январь\333333333333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275809"/>
            <a:ext cx="2925953" cy="1711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540" y="26064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БЎЛҒУСИ АСКАРЛАРНИНГ ОНГУ ТАФАККУРИ</a:t>
            </a:r>
            <a:endParaRPr lang="ru-RU" sz="54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uza.uz/ru/images/7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45971"/>
            <a:ext cx="5298612" cy="3444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903486"/>
            <a:ext cx="6264695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 </a:t>
            </a:r>
            <a:r>
              <a:rPr lang="uz-Cyrl-U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муассасалари, меҳнат жамоалари ва маҳаллаларда аҳолининг кенг </a:t>
            </a:r>
            <a:r>
              <a:rPr lang="uz-Cyrl-U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қатламлари</a:t>
            </a:r>
            <a:r>
              <a:rPr lang="uz-Cyrl-U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жумладан, ҳарбий </a:t>
            </a:r>
            <a:r>
              <a:rPr lang="uz-Cyrl-U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хизматчилар </a:t>
            </a:r>
            <a:r>
              <a:rPr lang="uz-Cyrl-U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 Қуролли Кучларимиз </a:t>
            </a:r>
            <a:r>
              <a:rPr lang="uz-Cyrl-U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фахрийларини </a:t>
            </a:r>
            <a:r>
              <a:rPr lang="uz-Cyrl-U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жалб этган ҳолда, ҳарбий-ватанпарварлик </a:t>
            </a:r>
            <a:r>
              <a:rPr lang="uz-Cyrl-U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йўналишидаги </a:t>
            </a:r>
            <a:r>
              <a:rPr lang="uz-Cyrl-U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тадбирларни ташкил этиш ва ўтказиш бўйича ишларни </a:t>
            </a:r>
            <a:r>
              <a:rPr lang="uz-Cyrl-U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фаоллаштириш</a:t>
            </a:r>
            <a:r>
              <a:rPr lang="uz-Cyrl-U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бўлғуси аскарларнинг онгу тафаккурини, юртимиз тарихига оид билимларини ошириш, жисмоний чиниқтириш талаб этилади.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fikr.uz/uploads/images/1_01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3" y="620688"/>
            <a:ext cx="2530548" cy="1733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fikr.uz/uploads/images/image003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708384"/>
            <a:ext cx="2526286" cy="1675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gimnaziya.zn.uz/files/IMG_37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769145"/>
            <a:ext cx="2526286" cy="1684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332656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ТАРҒИБОТ</a:t>
            </a:r>
            <a:r>
              <a:rPr lang="uz-Cyrl-U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z-Cyrl-U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z-Cyrl-UZ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uz-Cyrl-U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9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ТАШВИҚОТ</a:t>
            </a:r>
            <a:endParaRPr lang="ru-RU" sz="9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980" y="2340163"/>
            <a:ext cx="88569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Армиямизда </a:t>
            </a:r>
            <a:r>
              <a:rPr lang="uz-Cyrl-UZ" sz="28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амалга оширилаётган кенг кўламли ислоҳотлардан мамлакатимиз фуқароларини хабардор этишда оммавий ахборот воситалари ва Интернетнинг миллий тармоғи имкониятларидан фаол фойдаланиш зарур. </a:t>
            </a:r>
            <a:endParaRPr lang="uz-Cyrl-UZ" sz="2800" b="1" dirty="0" smtClean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uz-Cyrl-UZ" sz="28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Бу </a:t>
            </a:r>
            <a:r>
              <a:rPr lang="uz-Cyrl-UZ" sz="28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борада расмиятчилик ва юзаки ёндашувларга йўл қўймаслик, ёшларимиз қалбида Ватанимизга чуқур меҳр-муҳаббат, унинг Қуролли Кучлари билан ғурурланиш ва ҳарбий хизматга ҳурмат туйғусини тарбиялаш лозим.</a:t>
            </a:r>
            <a:endParaRPr lang="ru-RU" sz="28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news.fergananews.com/photos/2010_08/uztv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2472209" cy="210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UUExQVFhUXGBwYGRgXGBwZGRcaHBgaFxwdGBsaHCggGh0lGxgcIjEiJSkrLi4uGh8zODMsNygtLisBCgoKDg0OGxAQGywkICQ0LywsLywsLDQ0LCw0LzQsLDQsNCwsLCwsLCwvLCw0LCwsLCwsNCwsLCwsLCwsLCwsLP/AABEIAMIBAwMBIgACEQEDEQH/xAAbAAABBQEBAAAAAAAAAAAAAAAFAAIDBAYBB//EAEUQAAECAwUFBQUHAgQFBQEAAAECEQADIQQSMUFRBSJhcYETMpGhsQZCUsHRFCNicoLh8JKyc6LS8QczQ2PCJDREU5MV/8QAGgEAAgMBAQAAAAAAAAAAAAAAAgMAAQQFBv/EADARAAICAQMCAwYGAwEAAAAAAAABAhEDBCExEkEFYXETIlGRsfAUIzKBocHR4fEz/9oADAMBAAIRAxEAPwDy1YBF4BxgqlU8FjFnzFc8e82UCKEXhwqW1HxD0/DEcmYUKqWIwOII0U2I8x6SlaSCFbhxoApBOoHunimFB0KXLOKAp/w7wPgSRyLxMgKPekvxCCknmUtFaZMOBIV+JnPRRF4ROgPUzKtneJwwdukSi6HzJASA6FpfMqCh4XR6whKSSAkrJOO6H4XQFF84ZIklWAHUgAcySAIsbwQKABWbC8WbM7wHJga8YhBG6gtcJIoRMJFeSWI5OY6ZpJBZAbBkp86b3MvClBTXEg7zUAqrTCp5RNLSLhwvEgCmAxJBwFWHInDOy6I0pK1bxLnEgOcMhnTiIcJCWoS70F3LiXx4B+cXbJJ3VNRWrmowKQ2rv05xcsdhIUHdJ1ao45RCFH7AQxSFggsbzA3nwAxcdekTS7Iu8e8FPVyQXzd84NWfZmJeoLc+RgtY9hk1YAaqoIJIVKSRmDYFXgSz0Lpbx3c4to2chqpWTzA+Ua+RstCQcVasGDc2dnh6UXQWlpGThiRxJU8GoGeWUyUjZQPuqPIj5j5xYOxKdzx+oV8o06ioOSpTfmSPoPSIRJWcCqtQ6i/lgesF7NinlZmTsdsZSvE/IRXnbLbBJT4iNaEFiQVcReI+YiJC1M4UptCSqL9kT2xjrRs+8GN08SS45Ekt4QMtGyrpcAtiCMR9QNWHSPQVzX74ChxR+z+cVZ1llKxQUvmkuOqVRXsmuCLPXJ5rN2eUbwDp1HHI/Cf4IqWuzO+bsQdSAyupABbUcRHotp2FnLN7Vgxbik0I4Rnbbs0hwKHHMAHXVB8oBxfcdHKmZiyEEBJxDp/Sp2/uUP1JirIdIUCMCCeaTUf0qVBefZCFYb2YwvPo2B/grjTnSxiM3B1pQltQC7aEjKBaoamVZxYpID3CBzACa9Xh04tMmjIAgcW3QfCsRrcAPVjdUMiGoRzS4B4RPNlgkEGoF0nV00PU/KBLGTv+XMyaaPBSV/6YbagbktvdSD4l/pDBMvImPi6D4On5w+UykkYDdHmAfWJwQfblXbwo91CehZZ8wIjKbktQzU3g/wBUmOTk3lq/OE8sR8olWnPO84HE4DoGPiInZE8jlol0QjqrmAH6AV6mOyJQIBIZA3iHqo5AnIAeRpUgR1aLqXPLiRieqj4DwiKZN7SlQkNgKnQACg5esRboiOztqTCokFhkGA8mpyhRzdFNzqCo+IoYUWpeRLQUElC0ukknQteDfFkRor9kxGiyg0vhJ+GYFJPixHpCUhJYy1AHGpuEeO6/EK6COTEqA3i4fC+FV1YE+MCvUZRJKlLCt1QfVKwB/U4AiUklX3i1Fs37Q6sN5s9Y5JSlQO6QAzkBS1eoQIaBpFlkpSlqEkv8LUyrex4N1MPMtmqC4BpxyPGO3gHuEsQxJABOuZYPxi0izJCTvBRDNdPqlQBPyiWWIzXWFBw13A1F0AUJwwppQDCLciyAqYGlGJDZChZ8MH4R2TZypnTd4hLP0oPCDlh2YXA1w0PI/KIFwRWTZ3CqcQebUIg7Y9lld0JDgDPJzgTzgjsnZAVkecaaTYgkMGAGRxNcfCDjGxM59kCLJs1EsgEOWe8cMQKDmYsmW/MU7zAn9MElygS4Idmwc+sRTZKSCQ5LhWjN6+UOSSM7i2UFyi75ZENhmNTFZctjgHHMBSTkRqDpF2blRs4qLmG8QLrhN5L1CmxHp4w1ITKJXQwUQQ1NSXH9VWiuhZBZWGRH+8Trl30gJSysR4ufLSKc5iSlO6ThVwM4NREskWtlMauCQcH5HWIEKzHeIdsCrUsaO2MMnzgFbzhJoGrdVkWOTxHNmUCJgB/EKFB14iC6QDqpwuA5Plj1GkRTFuDmMh9DERmlKWJ3hRg7tkaZGIpM4tgwZlAtQ6cjjE6QWWFD3unH6wpoC6TBebAiix1z6xXRMvXQHYAvmaa8RrnCE1x8/m8C4XyUpUC9qbFDXhVPxAYfmGUZq12IjEV/ublnoRXnlvROKSbvIg1BpnTCKW0NmoWkqQLpxUg1A4jh6Rnnjo1Y83ZnnNuswuuDy9WOQ1HHmGgsRBBSrRumXmW/UNI0Ftk3VG8mhxzBHF8eePOAO0bFddSC6NQe6+StOsIa7GyMrKctJClIOJF3q4UG5kDxh1nmXUvoodXII/sMdmTCbsxqpYK4kYE8xTpxiO1yrq1JGD04g1HkYnIZOKISMVLcgczd/wDFX9UNv46Cl7xdtSo+UcnzCVsnS4ODUp514xIJIGNabo1GajoDrpFbLkhFNKlsVUSMP5mo4+cdvFe6gXU4OTr8SsKw5r5Z3OFBlokYAakt9ZFu7XgkZ1D8QMk+AfjEIQmRLFDML5sgkeZB8oUPPZCjA81KfyS0KJb8/wCCUWhIUxN0sMyGHjHUJLO1BiYd2KmCllhleqpX5Ri3Gg4w+c9LxqMEgMEjpgTpjrWKTGHUqJZ3ITVqsB0w5xdkELUL5CRkyaAPpg3rFdKykJBAbvXfi0KsyNBpzc2BvAHFSiznJskjhSuGQziERv8AYPs9ZJwvi9OUfiNwE8QmgEaa27ATICBLRIQtYvVQ9xLOVKcmIv8Ahrse5KvTAw7x/KKnxi7a1/aVqvP947JBY9migA/Mr+0RkySlLMoQdJc/fy+fkWtlZnrbtBKpfY3lTjecqUhCAGp92EAMHfF4v7B2dedPu4v9IvzdnSpCUf8Ap1ELICd8AuaUpBzZypLXbOkTACa3mDihbM82aGrVYOnr6tipRnwkOlSLgp/OfGLUuU/XxivZbfLmTDKUky5hdgS4VwBpXhBiRZ3+ca4TjKNx4FODi6ZWRYr2nhFG1S5ckgLmAFRoGJx5RpBKowgBb9nhVol6JVeP6d75QuWZqSSGQhF8g+1WYpUoOApJwIYEUwGdKwLnyLyaIKil1EgkkgDDgBjBy3qSApZSV1q5YJxA4nDgIoqJkXZiFuXSFJIL71a6hqxtiZsiM/OVui7nvOaXTpXH94jkzrxWWxNVfixx4xdti7043XWlPcfeajkMdC4fhFDawuC6miF4KUGcnFkgswOh6Q9GKYOnTgtQuuQDXToTC2utSF3VirB0gOpQIBocKgvE20VP2dAFJQEqajkE1I1Yt0irOUWCsVCnTSDoS2NMtRf30ykkJJobj0fHAmB9lmOoqKnoQUhLBjrUk6wU2bJUpZEtTTAhS0J+O6HKRkXS9M2aAZmhAQqU5KqqvVurBqlsGwI1Bi6RVtomkT2C06YO5LHAhswfEGJJFooHBbOgTSgccD6xTtMxlk4doq+EpFEcHOUMWs3qsAe6SXPFwIpxIGJcxgdA4Falzp69DD0LIDjFIFfIg/z1gbJtBJViSEgOzAkZ/IxZTNfwZWdP2hbiWhu1NnhaSuWwaqkkU5gVp6RjLbKuF0hjwqCNCDG9lziC6QacKHUV/mMC9v2FLX0gXTk3dVmKEcxGTJCtzVhydmedz2SXAZ6KTk2NDp6cY5aAUhKgXILA8O8k15kcLvCLm0bOxLfT5mBkxRutkDpg+T8Ww4c4S0bo7j5a0oFN5R8Bw4n+avz7QVHedT1pRzxpWOSwnN3bOg8gSYl7cANeYaS0s/NRYnq8UwjqZC1Coup0APmMephosyAd5Y5CvnlEaVIzB5PjzP7RNL4SupcjzYRTsp8EqBTde7lWZ8kgQojL/wDd6JYdAC0KIXXl/JfDDeJOrnvr5Y3Rx9WYTy0vVV3CgL3UjInMvkMTUnjXcuwN6YrEgu1MAcy2JwAw1h4D091OnvE6aktTgOcCGSlV9VMNTicypXrwwg1sGyGfPSwITQJA0dvkSeMBeywS4xZSuOJA1CR59I9F/wCGOzjMm3wGSHSl+LB+bN4GKlJRXV2RD0G1J7GyplooucQgcEjE/Pk8DvZ2zdrPVMHdDSpXBIxPl4x32tt7LmqGElAlI/OpwfIK/qEE/ZeR9ns14+4gqr8Sq/Txjm9Thgllf6pbffpu/Qvl0O2glNotPZqrLlJcjB2o3VR8BBqVZko7MJSBVwAALoarN0gL7LSbyVTDjMX/AJUbo/zXo0CFOtRyQG+Z+UBJez0/T3lX8/4RLuXoZ7aMt7Wkpx7ROHMP8401nz0eMxs1V+1PjdSpfXujzVGkkSQCC+VRjXON+gaeL1CzOmkEAqkBtozyklSUlbCoD4HlhFudPuyn1irsie6Zi/xN4B/nA/iFKmvUqMaTZQsk9FrlzAElDm4XZW8zi7XLHB4j7AqkdnMCkKDoCgCTxCTq1Hgsie6jeG614KGJ5t4dIBe1VsXLlEuUhXdQC3GpjRPWxxRXVy+EKePre2yBBsMyzyzMShaVylBQSneF1wKqzUXfTEVgb7QBcu0JWRdvpTMln4Sam7+p6ZAiLNg2FNAvqtS0zlVMtLgAM4Ci+IzfUR2z2wzLVLs9rYzEMqVMYb6UsopIzLAkaseuvHqqyKM1TfHmZsuC4twd0Re2t03bZKYpmC6r8MwDA6U9OMZ+1TigS0KaYZSrxUkbqgplXbwxHo5jXe0Ox5IXNSSezJTMKe8kKVRwBz8DA7a2zpS5UkJmoQqWkgligLq4cECrUeHrUYoNRlJX5/AzSwzlbSM7arUU2ozLO4QFBcrVObHlhxaB9tktMJdCTNWAx7iCpTA8AHjRbX2RNRL7JBQpKliYiYjeUAUMZZbp1TxjOo2NMdSlyZswgNLCqJExxVYaoZ6atGlSTWxn6XfvEG15l2eU3SVpFxSEht5G6S2VQ/MmKiFN3mCsQkFyOccnmZ2hUtiom6sJckP/ADGI5lnUgVSEsHW/eZR3DwygimlwTWBZClEl3xeJrLagCpKTVwaeHzbrAu/dvAXlKLBzQPwieSoIZJLkVKUe8qgZ8/2gJINLuHZKmamDu9WMWZTEFC+6seByV0gRZ7QdLpJLvU/xvSL0peGeRhMlYW5mdt7PKCQoMXb9+UZi2A3QlmAJPM09Aw8dY9F29I7RCZmJ7h4kd09R6Ri9o2V1ADiByGJ6l/CMUlT3N2KVoDyVgsFVHMAjkTToYkXIQCCSop/L83bweIZ43i2pbxhSVrSWSVA6BwfKAr4GgtpLNdE1Q5kDyhqwSX7JuKyfMqLQxU4nFQfO8gP4sYkElRwVLPJIPomBK3ISVfg/yQosizq+KWP0p+kKJ1ehNiwlb7qBU0OquHD/AG0rZUhimW5vA1bJWBA1OvIYREi0FGAZbMG9wcOJfn1hSkEOOhbEO7pHEjHSvGKDNFsvZcmapITMBZgASBz51/mUenbM2kmwm4mTNoP+YUG4TqFAMQI8Ra6HwKqjgOHH5c4PbO25Pl3SiasAFscWAfxd+sBlxLLDotr0L4PQZVpl2of81KQiaVzgokUJCUl8DQANrGh2vtuWbOUS1O9T8h/NIxsjb0yYVInIlzkKZwtAN5qjwNY0tm2JZZstLylS7w/6SyB0SpxnpCM2ilkhCEXtH/gv20Yu33Nls2ydlLQj4EhPUCp6lzHLTPCJC1Zrduv7QF2rs6cmVJlWe13AhF0iaCozNCVioYUZoG2iyW9CR2iBMA/+pQUPAsryjLq8WSai4Lbf6Uq9BmNxvdhX2TqZ6zqlA8Co+qYPK3QrMkNyenjWMr7H7USCbNMRMlzipS03kKAULrmrUICc6YQb2haQmSiY9DMYnTEeohiUoQbXaL+YUnc9yxt+bdlJHH0H7w3YO7ZkFVL15R6qLeQECfam2BaBdLsk+f8AtBCeEy0SkrmCWgBCEnELN0UGrh/ERn0n5i28kHN9MKL6C9yWO65PGhwPUwC9qpiO3l3z92gpvYnO8cOggvZJg7UUIFyj51NYClQm2laSlKt1amUHGIFfGCm+rUtPlNfJL+2wE6jYtjTJajaJiZqFdooqDKe7QOkvUGiT0gD7ULT9uskxBH3a5QJH+IAR/SfOCG0PZiyhHaHtJSv+0ssei3BEUkezKUzZCzanQFpmFKkMtgbwqCRVtBGrO3mywypqoioOME0VrNfTtGYhKmAUoqAwu4xsNoWCWLK6wMOrnKBmxZV9BNxKVGapCiBvKc3nJzF2jcOMTe3W0BLQlGgvH5fOM/jeaOXLGC7K/wB3svo2Bo4OMW/iZPYhEpakS5aiVrvKUlN4oSkEBkjEuTj5xa29aE9lfs9pmGZoFEEcwaQN25tf7EmykVUCVTkZle6Q/wClTD8pgfbEWebMmTJNpMlKiVKRMQVY1dLEHmDGqfhupcISjN2uy4/6RajH1NMt2CQLZIE2bJ+9vKkzTKITgLwmBObhSQRSr4Boi2rsEX0KlzAV9l2K0TdxcwNdBBNCoAIZiaoGsX/Zy1SlzJcqzlS5SEqmKmEMVTFG5vDJmDDRo0f/ABJsqFWdKSBeUC50H8MFqvEM+kywi6dq5L4bpbFRwwyJujxi22SbJBE5JcKulgafzGIhNF7tFqADMwxUpvIZx6zsyVaJ4UmYES1f9NDIUm626mYO8CQMT5YR5/7S2NJQJ8tKZIC1SpyDW5MT8PAggjgY6mDXwzZHippqnv3815GaencV1FGwzgxY3QQ1a4kQXlTQwbjXPBoB7NlCYo3Wrg48W8RBw2JaO8g8VHBuEaJCXHuW5YvpUj4kUPEbw+Y6xk9pS2dTYYcBQgeA/wA4jUWaZdIOQI6gQI9oLMy1JyBJUeAqfE06JjJmQzE96MFMl1Z2jsonApvNlmPnEtqSXJGVaZcoaU303gWWGBGD6EenhrCmblwPTaEZlRHQt0VT1hquyJqpXRAHp9IYJj7q0Ode6rqcD1Dx1aUA+8k6EfI49TA0Q4RK/H5fSFD+0R8R/wDyR/qhRZPvsXQsJ7tV5q0/L/q8ItiVcSArFhQYl8gOPnTJgqvJSmWXLLVgAKi9w+JtcH1OEqypy5F8jeViEA5D8R1xrxJhb5CsZPW5rjnoOA5a6+JJ2dICZYPEnr+wHhAySAdQgGup/dvB9TUhImhSnwGAGggkXJms2b6EeH8aPTNk3RdfID5fTyjzPZ2XIelPKPRASAP40PjDri1xZz80umSYTtxK5qbvD+eEM2/aygpCXdhQZg0MUpNvKTeVhlyjotiJ0xJJODgfzKMzxzxTi5LaKfzIsiknXLYcM9aZPeq2ZYDqYEbPUZiFWe0JBlL3wVFlC93bmlQ74ucIk9oJwEvJTZZCKWyZaxN+9IWpDXTiEpIBTdOjGFad1p55JDpy/NjFDZ/svOR/yp6FoY0mulQ0DpBB505QOkbP7KbLmTZhnmWd1Cb6pSAMSVKpQOwAFY2tomOLoa8RgaAxmJW15yZk1C3nSUpuquB0oGrpDCj46cIHw3GssnOuBmo1EoKgttS1ggWizkqEtzMABe6qpLH4Ti2ROkZ//wDtJRPRaA60VCwnG6oMW1YkHpBb2dlBBUrtKPS774BIflTCG7S9n7Iu8vfs5xJlkXT+gggHk0ZdS8f4lyTp8eozDJvGrGWnatlnK7RdqkCQgUAV94c2Ke8DwIpEex7VKtaFrlSpiJUpV2WteEx8Upq9NMn1cChY/Z6yP2n3k8E3QFlKU3gCWZIBJbJ6wb+1kyjMky+3UghKJCVplhCcKOwDDKNE5fl+zSBqDe3IX2ZZGUkaC8eZp6DzjHe0K/tFtTLxSZlfyIqrySfGJJntjOl3+2s8ySVUdaCEgYUVgacYD7K2jLXaVfeISpUspllZASVKUlw+pDsM6xysWOctT767/wAJUv7+Y90obHdtbNmT1rmoYJJ7xw5CMpb9mzZYITLKlGj5B49UTZShISoZQIt1iExQBUyY3aXxjLHK4T4Mc9LFq0jvsRstMsJAbeUHI4VPm0WvbefetUqWML8tJ5PeV5Rodh2FMspAwSnzP7CMbtO0drbVrFRLRNmeA7NP9wjLmy/ivELfCaXy3f1NMI+zxUV/YWeZtsnrAoZiQ74sp4bbtnJm2i1yroKVWhCsHZu1KjzupEXv+Fuz1IF5YquYV+AI+cWtgNMtEw5KnluQCf8AWY36jUJa+WSPEYfS3/aF44fldL7sCW+ykTZiFSpQs0kISSBdmS1KAJUkgbwSCCpznQQYTJmS5clKmLqmJm0BdpE1SRXCqUqpwyijtfakgTrZJmEpVM7YpfuzApIQAk6i6H5wXta1GTIKSkOrtJhWCxl9mhMzDA3Fljq3GLxarJ0wi3bfTb9bv6fIuWNbv1PO3L+XhT+c4o+0Zx1UEknhdBbxr0EELQU9oso7rluUV9rBIAUakJBA1LMkeNTwA1jr5XsYIqmYW3SrqVPiW8MvQ+EDpKTVsahtRw15QV2t1c736QCATzJJ/wB4FyFVYlhUg6EBw3UNGfsbovbcdLmkpZgptcW9W5YcoluK3bp3FYXym64Zw6qUcaYx2zKBKlAgTLzpqlITXMqIGfiBhEU9RKB92kAUvJfwJcjxr0ge5LXBAEE6eI+sKGQoMsJWIF7yQ5olOl5Ts76AE+tImlH3QpyXKlVYJGetRUnGoGZiJAWEgAADs1r43VEpJOhIASOBGsRovBBPukhJOrbzDhgT+mA5LVl0A3XbKg0D4niSCw4E4AQQ2TLKjRKlDVIJI8PT0gQicLjHEYCtScVH8qQEgcecX9mqTiol8gA/Uk0A8TEpkb2NxswUAxobpGYxb1plG/TMLBmPz4R5xsYvgoF8jQ+dH6x6ChZIAYuQG9Y04eTnagUxRZlgAZAZDgekU1zkgkhTD3aYk90K0rSHzSWN5XL4Ry4n6QOtSlM0shndyN6mHgY1pJqmZLoKW+1XQQk9okgKF0u17JWhBoxiT2btzEBbO10Dg7jmatGeEzskkhdxBJMwAOVgsyW0cDkwh1it6w4UsSJQqb6TeKgCzAC8MfOEZdHGWKUI7WNjlampG62mgzk3U45NAX7DOlSmkzQCVOqUDvqumoutvUxGkDrDthSkqPaJQQAxUSLyiQAAcjXEwJVtyaCmcgLvoUZZU1L4BapDElOI5xg0uiz430N7GjJmhP3lybvZc9I3BK7IpxFSb2b3qxJtWabhAl9oTlWvhURn9hbXAP305M6YQ6khx2d4uA5G8xegoHjQzgmbLIvlN4MWD0ji6uDw6m5GzG1LHSPMtpbQVeug9ktCnYUwLgti6cOkd2r7ZzJaAiVLRLSpitSXKlr1L4Piwgptuxqly1JlISQsstakvNYe5e+F2U0ZtWzJihduGmfDKPSvLpsmJN0YscMkZ+RKfbq1Abqy+hqeFPrGl2WZVt3rTZ5Kgt924UrTzWGoThV9YwKNlhM0CavjdGA5kR6f7J2W9LJYBKcD8uMY/EJx0+m9zl8GmDc57cdw0m5KQhCU3ZctAQhLkslIYBzU0GcCNobcChds/Y9sCHE03aMXbJ3aLe2bQlCCTHlW1rYTMKlPdxAHzMcrwbG80pTn3NGXZbI3kv2ityAq/Z1AKxXLaYlsKdmS1NYGbK2iifOnSUqaZMQAl87pvKTzIr+kxixtWehLyZikcji+vGNX7KbftS1yzMurKcVKSLwxwOIoWjfk8MxadvUJ+v7gLM37rPQdn2uXZ5RTfTfRLIoQd5WApowin7MoCESlnFS73RcxQHklMZra2zrDJBmATpBJr2aytLn8Mx26NFv2dtCZ1mVJkT+2WhJKFlNxymYFoRidLrvn0jmQ08pQyZIS2kulfKv6Q61sijte1qPZI7ITkzFzbyCHZphF4EVSQMxWNBt9dyS5ykGn51pTn/hmAmwpFpmzwhQMqSF31FaCma95JMpBJqlSkglhherUQV2naJdp7ZAeiAC2CQlS2c5krUQ3AnKOjCcawQaquf2i0KlF+8zDSMH/AJyERbYD3QxO6CQMVFvIfvrBC2yggIToCTzMDPaEsGJYXUigxN0GuXnHQWVZIKS4Zi6alRj9szKneBUe82A0SDoOFMNIFynSUqUl0klnG6pqHn0ryglNUxKiHRgrA0OuhzB1FIozJAZKWZZchV7dUnJuLuHcCjYvC+NjXF7EhlAAJWUgYiYkOxY7qmF7LA1GLGGotJShQIN4pZKmFUnEK1GmYIGEJFqKdxacApKnxYgAA/lVUDXSHrktLUKqqkpYYPmOBFG1FcKj6kWwPhQoUMCLv2hZRdrdSS5r711go4N92GHCH3G7IMTeF66TQkrKWDGjhKamvlFdTpDPRQCmCgRm14A0IrQ1Dx1IADkAuCwCqg6kfI4xRCxOU57iU3SbwSQCXWTTVgboZwABFmzsCGINAaZPVuYGPFxlFEoAQFPUkgBjgAKvhiWbgYtyQkLVdqhIdzR2ZL01UR4xERmw2JNJ90EcA3pHolkmXpaQ7UAoRlTFzpHluzJ6jdvGmLYADCgwDtHoGwbQFSyEpJul2JbHU6O8OxP3jBqVsEZ01qBJP4vd5c/pAm0Wx1MgMz77VFX61i8oNhXl3RhhnFG2TyAEhLucTkMfSN0TBZRmT23kO7FlGj1Z2yYxDNtqSFS1IVPmFr02YVOgj4aszUYvgIfaJzF0OVglrxAFGccGd+IisZxdJmFK1FRKgAyHyBZnyBMOSsltFhNrswRcnSDOKlbpExSAlqEKCcR4Q+2zryZZFqT2Y/8AjG+6VHH8JTool66vAxduRdK1js1qUbqUd0G9gxJLNxMMRYg6lqUlODBRYkk4JDY82iV3LTpUwlbfaEFJ7KzSpCXBVcS61gZX1EniwZ2ghs32oBSC7jKM5ZAZxWmWHId7ykpACau6iAIH2NNy84YXnZ3HThGbPo8WZVJD4ZZRt9z0FftAhRqHGYwJ6wFt3tCmevs0lFmlJxXdUopGpbeWfDpGYtc97zlgRRsj0rEc1PvGrAA1Z+fCM+PwrDjdod+Ik1uaqxIkFf8A6aUV5drPN5SifhljcQP6jG7sEspQLynOgwH84R5dYNtCSEBS09ook3Ugi4ml0EtUmuGEaaze1YoDhrHE8Y0upyuorZG3TyilYR9qJ7Jw/aPOrYlwVEEDIkRsNq7RTNTQ1w+cALYU3TLSklSlAkvQUIZIbEk4vlGjwbG8ePpapl55IEytwEgPkDlUZRqPY6yru31CpgSjZzkB8Mk/WNlZJfZy20EB41qqx+yXLJgSfvGS9vrYQyG+j5Rc9mpfY2W+aEi8ThAC1LNotjEOAWAy5mNN7RLCZIlhgpTJGnGM2aPTixab47sNNW5D9g22aJZnFaipRJTeLsMgIuzLcShKEoRLK135lxLXyHLq/mZgRtpZkyUITwFNBpHdlzFEKWv3Qw9YkPaSxyy3s26X8IGTSfSS2uaJiwls7vX/AHgF7TXbyzvkOQCwYZDWCtjNSv4QVdcsOJEZnaM9SSd3qklx5+sdaMFjgoR7GWLcp2AETQJjFlJVuqIcMDQnpjXTLGKsuS7BRvJe5eB7mJzyxOhrUVaa3S3ZSWZ+8CwfIEe6aY0B6GIZ98lmKVMCQKXyHZQGZY5Y1OcC+TSRTpqr5WSCQWcd0sGbkQOoi9ODuJZDMJYHw17QAHNyCHrUcYhlrSVBXuEATQ2D0KgB4g/FpQRDYVEkIyKgaU3hhXqQ+TvFf0Xfc7PQgl7wDgEgB6lIJw45ZYQorz1upRZnJLaVwjsEltyFsTLFxW6QQzgkJNCMw5ALZYjgRDETGCgwLhnOIqDTm3hHJiU3mSXFA6qc30DxZtkxN6a7FRmUKe5dBU92tA91saPEsEbaUkOL15KDcByq5N3gS5iwggJSnC+lJKtAFLJ+X9MQ2ib93LQBQgKNMVBS0uDpCUkfdOzd1XA9ool+hikWHJVoeZdFACA2jAAucyGx4RuPZq2gFg10sCTmT3fMeWUeY2acVKLYkk/ONXs60gMl8KniW/nnBx2oRljaPQ1TClJLpfCvyijOnMHqpWN5Ypg27w+sTSZ/aISWBUKKpW8RTypEVpU7gJSA3vHnhxpHQhK1ZypRp0CJiN0lTlRuglmSk1PUtTpA+b2YF5a1gAGiEgkni5FHxgrapQIb7wgcbodvPpAgyktgEhyQEh3PEmHpgqrsQtUyWUlLJLG6sM4NGOodmivKnm+lcxKZig6gJgdKlY7496HT5DKKiEgFgDfBcM/dBcdYhE5KphA30pHdVQFuUGEtuBhWpYIUwKsQhqF3o2HKGkXJYOQLMo1Ihs/aC5qmCES0MUshITjmGqTzJisspUWN4gMN7PiWiWN6X39SRdnKwFsSj3TgknHHUDKJLSpITdd/SK08vupLKRVhg2ohiEy6X19mMylIWocklQBfmGirCq6sks86+ezK0SpYYrnGWFLCWYAMLysKJcBzUjGOWi3oK2Teuvu3sWydqAmKdqnyhe7FMxjQqmqCiRySkAcq84SZYKmAJu5gbp6wt7o0wXSw0m9iylk4AUSnio/Jx8olNuDMSL6TRqnxHGM5KUVKNQwBLJqH+tY6tZCQlyGxSk1US+OkIcemWwct/v7++5oUe0d0sE14RaX7Xi6Qc6UjFksDk2ISanKp5xClIzzDt6AmM2bRYcsuqS3DhJpUjYbC2rKlkrV3iS3zibaW1Uzp8sioSekZGSgqrQAZYDpBWxSYzy0WNZPab2E5uqNxb7VLUkEsoioERJmgSQ9SqrcTAqyS8It2WS6mJZIqo6AYwjHooxio29nYqWZvcbbV3JIDspZc1D3RQYkYlz0jFbTWSaKDjjdPiWHnB/b9uC1EuGyF4pYCgActhGQtyxWpB6KHiD8o1t2y8URsha1lQG9eDEMCWcHDEmgL8IinIUEpJN5CaApyclTGjh6kPxaGSJBVVKkg8VXT5t5RYnSSReUoMT3nvAmp3mN4HHEawDe5osmmAlKpoaqWOiu6hTh++6kqzBd6ERU2cfvEjVQbgp6Hxx4PDDLuquqPVJBFWIIbGjRNapQBTUBeZGBolSFvleCvJyzwK22+JXkRW8feHIllEaFQCiOhMKCCFWdh2t7tAGUwOIprjSsKKU2lVMJIGT1hSiUpujIO7MGxzi2gIMyYhLss3ZZb/upIJfDdBiSxoubikuZqQQR7oUlaa8HKT0iomQoKo4IKmOboF4wV2CPQu8Eks0tk8wVqW58T5RbmykmbNluzzAU5VJKW/wA4PJJ4RBaJtAqhExAvDQpUzsMC6QdKkRF9nN9SKuApuN0P/aKdIr+CbHLPOul8/Q6wd2RPYgnEsw1rjw+j8IBSb0yYM1KVWmNak5cYtWK1BO8TeURQVYE0dRONMh4iDsqSs9G2JtK6pINQRv8AF976fwwdnpwLAgtdKQAG5R5zsi2l3OrqPm3U+bRsdi7QcJQo947p+HL+k1flD8U+l0zBnxd0W7QMACnqa5YUgXPB3ioscBdDNBWegpd2wfgcnB5RVtCTVgK1cuwHCNsZGSjPzpVwqUlKFLyKt67+UYCKYBxUznGkGJsihA3QdBU9TA+fKoKBtSqr4OwhiYZRM9VL1AMWIND6QwzEKUUpvBIALrUFE5FyAM+ESTEuos2jMzcHziPs0oLvLTRrxUpaq4sigHiIuxiSGOAXBehHMaRURJR35igAcBio/ICOTmcXVqIdwSkI8rxx5w2Yp1YOnEACoPygbseotdx0+1pxSjdyvVB6YGEJ57IKzST4Hh5RDMwF6j1Idzw4QplRSgHn0EC2MhFClqAID1Idkigo4rmYdNJJoPDjmTrFVNDhXj9Iu3L3I16wmbpjK2KZlkP4GJJMqLaZJcnMxds9l6wDmV1Edmsv8P8AKQXslnaO2azwRkyoVJinIks0vCG7UtKZaDLvC8aroTXJNNM+PKLk6Z9nS7AzCKAtuDUv73pGQ2jby53Zb8bsKbKjFyYN2lMBffT4K/0wGISo1WBxYt5B/KJ7XbCcAkcQBEN8UK76jiASw8XduTc4F2a0qQ0oRXfUTkyd09SXA6RLLlgIJvIV+Hef+0esKWhK1KVMUfiUEprjXEgCpiUS6/dImCj6mtQzYBvGKvsEVu3AO6lhmkm8D5OB5jWJUqQtd2qUKLJKjVGQc/CM+EdtdrmjcXdcMe4i8HY94C8MqPrxhqgZiKJBUlyojvFPFObVN4dYHt/sr1Ip8+8XujBIqTVkhL9WeORDCg6LCUlN1IUd50kM9bq0kApfJKgX/eIZVqUKM6wu+CTVyGUFA952HgdYl2eq9dSWdJIANLyVBiAcq5fiLVxVvlAKvIJvJYqBDEH4tMcWo5o4gNrplcEci0IICVhsUuKgJNajHdWx41ERmepK0l95BABb4TTQn1Zok7NMzuBl43dXxCdWxAxqRVqsmLdKVNvJISTkW7rjIsG4t42qIdkpCpoSi8ErVdGrKLMWxx6xxMg7n4klXgVD/wAYltEtFwqQrBQIxpeD3TTENyoYriYpNXxSwOO6XBZ8MxTjETb4JyELPNISEAgkm8WNBu0BODteJyHjGhse0AN5+6yRxITU8ga9RrGTCAJYAcrWoEADIXk9SVGgGkW12spWA4F0AMGYFhe4E3nrXCLT3AlGz03ZtvFxKZhwAIOaHNOhBduETWpCga1dj3iyhzBqIxdjtZHecJapIxUoccVB8MmMaLZu2BdZYeXglJxd8QfF+MPx5aMWTDvaJ58mlW6EGv8AU8ULRJSA3zFOjPBlVnCg8tlChIbeAZ6iKsx65DIkkeT1jUpp8CUjOzZBYih46fOKU+yi7VLrJxoP940qpThVCX0rTnFUyAD3XbU/QQXUNUjPTZALBWD8fXKI1pyCWGpPnBtVnr1iNdkDP+8TrGpgM2cZBSjrgB0FYf8AZzdB9MTBj7MbrYDwfnrDpNloRAOVBqQD+zEBuLn6RZsskpypBQWUaNWkSos0LkydZFIsYOH7xclWWHIlNF6zSFKDgskYqVQDrCmvgA5EcmRwi5MmIkByR2mQobnE/i4ZRTtO10Sg0tRvZrI/tD054xnLXbVKdlJP6SfHdeFskY9R3am0QokmYa6J/eAE0hTl1kcE+pJaJZ86YagoA1CQG6hNIH2i0k0JvkZmo6AuIC72RpjHYkUzboAD1Ua+BwfgHiKWA5L3jUh8A2ajnyHjDFOd5ZPDU8tBE8qWSAwYYmjkjU6vkG+sVwN3OInKuKLJCfyveU+Bd3xJq7QpaFKBWsgO4dT1ZsAAaCgjk1RSN+qmF0FjcGOGA5cTwh0tJWCVLyq7kgO1KamgieZSGIISQAtJGZUhw/AFJPkM4kmSnUVImSwQQ128hj+G8Azc4imWc1UlJCABVQZzQcnJyHyeGKtAKSChD/ExBFeBbyic7or0I5sopJSoEEZGFDIUGWPKwC6XHMv8ovyJl9ghQSoe6oP/AEKYlj8HPGOKZQYdmCc9xvQEeERy7C5Z0nilST4h36wDaa3KZHakZhIDUVddnfMHD0iWwTAaEpBw3u6pOLK0INQfMUiQTjdrMLDNK+lUKIJ6DxiNdmv1SUk0G6LoPIMGVwzyfCKu1uX6lZd5F5JcPQjUOFDmMCDE06smWWwUpJP9JA5Ykfqhs20lSAhYcook0BAzSaOQDhWjno1DXHpeSoMPiBBfwIH9UF6kJLQk3JSjgQUijUCj9cdXh0mVcWt1AdneDuAXAIF0O5L6YRDO+7mKuK7qjdUk6GhBHrFgoQGJWkkJJIDkkl2Ds1KO5zzNIrsUR2ecScyT1JMG0WkymCu+zkHFIIDAg4HGh4QCsHe7yU/mAPg4YHiSOcS2iYkKxvEklTHDQXiC5zJrBXvRTibCw7Yu1ClXjng2udTVusaCzbUTNDzED84ofOio81kW9u6CAKne3j1ag6eNIIyNpPmAdVEqJ4OAw8IJSaETxJm/VJSruTEK/D3T50PQxBMsakiqSOLHyyjMWe2t3ZiSdASDyqG84IWfba04KwxY4c7sNWUS8TXBfMvm8R9nHBt5RqSlQ4pSW5uIeNsA0uof8ia9GgvaE6ZLsc7KOolsXyhTNrhgQlAf8CfpCm7ZKbzXAygKISNeHCBc0RKRJ9lJNATyDxKbAU98pR+Y18BWKY26pSTeWWGTt6as3WAs/aSr+O8WrxVn5wPWF0SZpF2mVLLJHaL1VRA6Ztm8CNq7dJLO4GGQ6AYDh4wGVbXcZE1P4U6cz6cIHImlTrJ5c8zyAr/DC3MbDDuEpm0jmFDkkt5FMDpqpazS9e0QSrwStKT4E9IpLE1IvNMSNagaYw5Blt94FBxRSAC/iQx1xfhiQfxQ1RpDp4R3lCaatWldHLxCJijRMsDgAS3N38YkQQo0SZrD3nSvoAouPGJZtpI3biU0wWQSByLAHmCYHyC8hgQzE3CTmo3uFADXwbjD5iiotVTOwwSTqo0c8BwrEM1bO7BR+HeUMql2GjCOpkhNAWUxJKhVI4AUBPE6YPEJREtiWopTuTkToOH8yi1Ms61AJomoZNEtTFQFX0euMRImhDBIV0LFR4t5AR2fMWAEJSEE4oSDe/US6nNaP6xb7JFsehahvISAEh+0UnMV3SoUrQZ4YZVyszEgFSUgH4bqXP5E4ls9IjmFSVMVVHF24F4ltCZxTvhYSnUXUjLCgesSiq7FaahiQCFcQ7eYBhQyFDCy1tFACgwA3RhFYFoUKKjwFLk0BlJNmUspBVdBvEOcRnjA/wBnw89ANQXBBwIYliMw4hQozr/zl+5fwKdrDLWBhePrEUKFGkAUKFCiEFE1iS8xANQVJ9RChRC1yFtsSgmUm6AHWQWDO2DtApBhQoTg/T8wXy/VlmWYJpUeySpzevM+bVzhQobLsCXAPvQMiWIyIugxBNUaV90fOFCio9gH3J553F/4nyh1uO6rn/o+sKFERHywfPUbiOavlC/6yOafQQoUR/5LXAP90f4fymQpf/t1/mA6UpHIUBL+19QnwvvuSezqQqbdIBSQXBqC2DiLOzpYKrQkgFICyARQEOAQMjChQuf6pft9RsF9QaR92g53iOlKQT2dLBlLJAJDsWqGwY5QoUFlfuiXwvUEWWcoKDKIc1qa1gjtFICUMGvFTtmxo+sKFBy/VH77By7ffYrSZhEyhI3CaFq9m783rFNM5QDBRA0BMdhRa5+QckXNlrNamgLVwigpRJJJcmpJzhQoi/Uxa5ZyFChQY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svit24.net/images/stories/articles/2013/Tecnology/10-2013/08/1377001709_interne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82" y="260648"/>
            <a:ext cx="2770114" cy="2079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kun.uz/wp-content/uploads/2012/12/media_1312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428566" cy="210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4908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Бундай долзарб ва узоқ муддатга мўлжалланган вазифаларни амалга оширишда Мудофаа вазирлиги қошида ташкил этилган Жамоатчилик кенгаши, кенг жамоатчилик вакиллари, маданият, санъат ва спорт намояндалари алоҳида роль ўйнаши керак</a:t>
            </a:r>
            <a:r>
              <a:rPr lang="uz-Cyrl-UZ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462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54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ЖАМОАТЧИЛИК КЕНГАШИ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jamiyat.zn.uz/files/ecosan02-0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895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c-historycenter.uz/wp-content/uploads/2013/05/IMG_0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04" y="1798950"/>
            <a:ext cx="3558520" cy="2372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88640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САМИМИЙ МИННАТДОРЛИК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60960">
            <a:off x="791699" y="2562077"/>
            <a:ext cx="7560840" cy="397031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i="1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Мана шу имкониятдан фойдаланиб, барча ҳарбий хизматчилар – аскар ва сержантлар, офицер ва генералларга, бугунги кунда миллий армиямиз сафларида мураккаб жанговар хизматни адо этаётган, ўзининг шарафли ва масъулиятли ҳарбий бурчини бажаришда жонбозлик кўрсатаётган барча юртдошларимизга самимий миннатдорлик билдираман.</a:t>
            </a:r>
            <a:endParaRPr lang="ru-RU" sz="2800" b="1" i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9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87129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38100">
                  <a:solidFill>
                    <a:srgbClr val="6633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МИЛЛИЙ АРМИЯМИЗ ТАВСИФИ</a:t>
            </a:r>
            <a:endParaRPr lang="ru-RU" sz="8000" b="1" dirty="0">
              <a:ln w="38100">
                <a:solidFill>
                  <a:srgbClr val="6633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6048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8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ТИЛАКЛАР</a:t>
            </a:r>
            <a:endParaRPr lang="ru-RU" sz="8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z-Cyrl-UZ" sz="28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Ҳаммангизга мустаҳкам соғлиқ, катта ютуқлар, Ватанимизга садоқат билан хизмат қилиш йўлида куч-ғайрат </a:t>
            </a:r>
            <a:r>
              <a:rPr lang="uz-Cyrl-UZ" sz="28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тилайман.</a:t>
            </a:r>
          </a:p>
          <a:p>
            <a:pPr indent="360363" algn="just"/>
            <a:r>
              <a:rPr lang="uz-Cyrl-UZ" sz="28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Янги </a:t>
            </a:r>
            <a:r>
              <a:rPr lang="uz-Cyrl-UZ" sz="28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2014 йилда сизларга, оилаларингизга тинчлик-омонлик, бахт ва омад, қут-барака доимо ёр бўлсин!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0120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Ислом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Каримов, 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Президенти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1814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Қуролли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Кучлар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Бош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Қўмондони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60599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isometricOffAxis1Right"/>
              <a:lightRig rig="threePt" dir="t"/>
            </a:scene3d>
          </a:bodyPr>
          <a:lstStyle/>
          <a:p>
            <a:pPr indent="215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altLang="zh-C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ЭЪТИБОРИНГИЗ УЧУН </a:t>
            </a:r>
            <a:endParaRPr lang="uz-Cyrl-UZ" altLang="zh-CN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215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РАҲМАТ</a:t>
            </a:r>
            <a:r>
              <a:rPr lang="uz-Cyrl-UZ" altLang="zh-C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uz-Cyrl-UZ" altLang="zh-CN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61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94" y="1443841"/>
            <a:ext cx="87969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60363"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Ўзбекистонда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кейинги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йилларда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363" algn="just"/>
            <a:r>
              <a:rPr lang="ru-RU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замонавий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қурол-яроғ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техника </a:t>
            </a:r>
            <a:r>
              <a:rPr lang="ru-RU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ҳар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томонлама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яхши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таъминланган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363" algn="just"/>
            <a:r>
              <a:rPr lang="ru-RU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ҳаракатчан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юксак</a:t>
            </a: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талаб</a:t>
            </a: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стандартларга</a:t>
            </a: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жавоб</a:t>
            </a: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берадиган</a:t>
            </a: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мамлакатимиз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хавфсизлиги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ҳудудий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яхлитлигини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халқимизнинг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тинч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осойишта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ҳаётини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самарали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ишончли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ҳимоя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қилишга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қодир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endParaRPr lang="ru-RU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миллий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армияни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шакллантириш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кўлами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миқёсига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улкан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ишлар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тизимли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босқичма-босқич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равишда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амалга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оширилди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 descr="https://encrypted-tbn2.gstatic.com/images?q=tbn:ANd9GcSdL9nKK7xxfyjAUzHXQ3DcBG0_13y-pmhL7rKQZs0jpDseah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4" y="106934"/>
            <a:ext cx="1919939" cy="130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SLEVWOT6dH1xMZuPBMreuQ4dDQymlzUuqPZz9PA3qdpor9kHz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0"/>
          <a:stretch/>
        </p:blipFill>
        <p:spPr bwMode="auto">
          <a:xfrm>
            <a:off x="2147393" y="106934"/>
            <a:ext cx="1999739" cy="133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RZzlXG2jKmDVGCgTg7pQfZqQTo6ytGri_9WAP6Xsd9TLdSr1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42" y="106934"/>
            <a:ext cx="1791730" cy="133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2.gstatic.com/images?q=tbn:ANd9GcRDWUCbeGWA8ZCiepwt4s8763jwx3Y-lrMSZV6DwgWmfIn9gpC0G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53" y="106934"/>
            <a:ext cx="1969465" cy="130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0.gstatic.com/images?q=tbn:ANd9GcT4hQB8WOk49txlC1kIQRthET6uaUtXd0RvNJcJKmguBhpP26nDt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18" y="77724"/>
            <a:ext cx="1023269" cy="1366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uz-Cyrl-UZ" sz="8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8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ИДА ЭЪТИБОР</a:t>
            </a:r>
            <a:r>
              <a:rPr lang="uz-Cyrl-UZ" sz="8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ҚАРАТИЛГАН </a:t>
            </a:r>
            <a:br>
              <a:rPr lang="uz-Cyrl-UZ" sz="8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z-Cyrl-UZ" sz="8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 ЖИҲАТ</a:t>
            </a:r>
            <a:endParaRPr lang="ru-RU" sz="8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6592"/>
            <a:ext cx="8784976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z-Cyrl-U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Ташкилий-штат тузилмаларини </a:t>
            </a:r>
            <a:r>
              <a:rPr lang="uz-Cyrl-UZ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бутунлай қайта кўриб </a:t>
            </a:r>
            <a:r>
              <a:rPr lang="uz-Cyrl-U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чиқишга; </a:t>
            </a: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z-Cyrl-UZ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Юз бериши </a:t>
            </a:r>
            <a:r>
              <a:rPr lang="uz-Cyrl-UZ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мумкин бўлган ҳарбий ҳаракатлар театрининг ўзига хос хусусиятларини ҳисобга олган ҳолда, Қуролли Кучларни тезкор-стратегик бошқаришнинг замонавий ва самарали тизимини </a:t>
            </a:r>
            <a:r>
              <a:rPr lang="uz-Cyrl-UZ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яратишга</a:t>
            </a:r>
            <a:r>
              <a:rPr lang="uz-Cyrl-UZ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z-Cyrl-UZ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Қўшин турларининг </a:t>
            </a:r>
            <a:r>
              <a:rPr lang="uz-Cyrl-UZ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ўзаро келишиб ҳаракат қилишини </a:t>
            </a:r>
            <a:r>
              <a:rPr lang="uz-Cyrl-UZ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такомиллаштиришга;</a:t>
            </a:r>
            <a:endParaRPr lang="ru-RU" sz="2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z-Cyrl-UZ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Уларни замонавий </a:t>
            </a:r>
            <a:r>
              <a:rPr lang="uz-Cyrl-UZ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техника ва қурол-яроғлар билан </a:t>
            </a:r>
            <a:r>
              <a:rPr lang="uz-Cyrl-UZ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таъминлашга;</a:t>
            </a:r>
            <a:endParaRPr lang="ru-RU" sz="2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z-Cyrl-UZ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Жанговар ва </a:t>
            </a:r>
            <a:r>
              <a:rPr lang="uz-Cyrl-UZ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ўқув тайёргарликнинг маъно-мазмунини </a:t>
            </a:r>
            <a:r>
              <a:rPr lang="uz-Cyrl-UZ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ўзгартиришга;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z-Cyrl-UZ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Ҳарбий хизматчиларни </a:t>
            </a:r>
            <a:r>
              <a:rPr lang="uz-Cyrl-UZ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ижтимоий қўллаб-қувватлашни тубдан яхшилашга 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sz="2600" b="1" dirty="0">
                <a:latin typeface="Times New Roman" pitchFamily="18" charset="0"/>
                <a:cs typeface="Times New Roman" pitchFamily="18" charset="0"/>
              </a:rPr>
              <a:t>алоҳида эътибор қаратилди.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1772816"/>
            <a:ext cx="7919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54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ЖАНГОВАР ИМКОНИЯТЛАРИМИЗ ОШИРИЛДИ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data:image/jpeg;base64,/9j/4AAQSkZJRgABAQAAAQABAAD/2wCEAAkGBhISEBUUEhQWFBUVGBUZFxcWGBgVFxcXGBYXFRgVFBUXHCceGBojGRQYHy8gJicpLCwsFx4yNTAqNSYrLikBCQoKDgwOGg8PGiwkHyQpKiwsLCwqLywsLCwtLCwsKSwsLCwsLCwsLCwsLCwsLCwsKSwsLCwsLCwsLCwsLCwsLP/AABEIAMIBBAMBIgACEQEDEQH/xAAbAAACAwEBAQAAAAAAAAAAAAAAAwECBAUGB//EAEkQAAECBAQCBgQJCQgDAQEAAAECEQADITEEEkFRImEFEzJxgZEGobHwFDRCUnOSssHRI0NTYnLS0+HxFTOCk6Kjs8MkVLRjFv/EABoBAAIDAQEAAAAAAAAAAAAAAAABAgQFAwb/xAAuEQACAQIFAwMDAwUAAAAAAAAAAQIDEQQSITFRExRBMmGRInGBBdHwI0KhsfH/2gAMAwEAAhEDEQA/APsPTUyaJJMkhK3Q2YAhioBXaIHZJN9I4+H6cxvElUiU4RNKV9akJUsJBlJKAaOTlNdCRGz0pQDKlggEdaihY6K0MeTEyVnKF9T83LlILk5Wchi/LeK1StkdrFinRzq9zvJ9IcWlh8GM0N2yqXKJJKmBlhamsmr6ktpE/wD9LjHH/haJ/OoFSVOPBk1pc3o/CKEA5T1YyluKWkuO0kZmZ8qgNyU84dhsPLOc5EVWboAIZKQxBDixodCI59z7HTtvc7qfSPFGXNV8DVmTk6tHWJeZmUQp/mlKQCb9rvaiencapYAwoQGWXMwKB/JqUhLhsvHkSSXuWsSOUnCS/mIr+on8IkYWV+jl/UTyO3MQd0uB9r7nTl9P40AD4KZnC5WSJLl1Onq3WQQEgVVVxQAvEJ6fxxCB8DZSiApQUSlIAllSikgFnUtIr8h6ikc74FK/Ry/qI/CKHo2UogFEoJNC6EtXm1PxIiUMQpSUbEJ4fJFyudWb0/jUrmJ+BqUnOoSlBuwAQFKGYuSpBPyKTEULEntdEY5c2UFzJSpKiVDIqpACiAXYXAB8Y8h8AlMAJcv6iDbYtaLjASv0Uv6iPwhPFJeBrDX8nuHgePDL6Nkn81L+on8IB0dK/Ry/qI/dhd0uA7V8nuXgePDLwEtqS5f+WnfugODlj83L+qn92DulwHbPk9y8Dx4b4Gj9FL+qn2xCcJLqDLQ/7CbHw3ceEPuVwLtnye6eB48MrBy9JadPkCLHBy/0afqiF3S4H2z5PbvA8eI+CI+YPJMBwaPmJg7pcB2z5PbvBHhJuEQ4ZIuCWe1i/n5jvhpwSNvKkPuY8EVh2/J7aCPFJwiNvWr8Yn4Mnb1q/GF3UeCXavk9o8THiVYZLa/WV+MR8EBYgqB/aW3iM0NYqPAnhpcnt4iPDKSxDu24XM/Glf6w8SBuv/MmfvQ3iUvAlh2/J7OIjxvVc1/5s39+I6uvaW30s39+F3UeB9tLk9pBHjRL/Wmf5s39+LBH60z/ADZ378Puo8B20uT2EEc7oBZOGQSSTxVJKjRRAcmppvERaTuVmrGX0qJ6uWwf8qmjt8lcebRKUZiiykZgkqImFQOVwEpFkXckCtI9L6Uf3cv6UfYmR5jFdJpQspKVFq6N2SrU7Bu+KGIvm04L2H9GvJrkSgkcL3JLkmp3JJOkJxEmuYEJLEEkUIp2qgsG3o5jmI6kE5wuarNWaQA9eEkoISUgUB2RrWNi8T1ktag6WoX5EFQdJs12OujRXytMsXRskrzJBZnALG4cO0CwxcDv+52iqEKBuCPAeApSGJS3fr77RHYluUExQ7QvYJBLd7RYOe71n8B70gnzClCilJWQCQkEAqIDhIJoCbOaVjMiXPbty/FBccjlWxa0MVraD1JUDSwaly1HA9+UME5O48aHyNYlNoXOWEkKUQEh3JYM9qm2z84as9GRd46ocYIwJ6RU7FGz8M1wCWdjLZ+T6XjfELE7kLPv4ExmwuPlzaIJLpCqpWh0KoFDOkOk7hxGiYl6cj+Ec/onojqCOLN+SlILlRIMt3KSolkFwcuhENWsRd7mtWOQkHMpilAWqholyHoN0K8oDOCQtayEhNCTYAX0d3r4iMfSuAUorUkpAmSxLUCC7BS1uhqFRC1BjSxjXisFmEwODnDHOMySdcyQzggAUY0iaypfc5tycvsXk4lKwSkuxYghSSCGLKSoAgsQajURBx0vPkzcTszFs2XNlzNlzZa5XdtIXgMKuWlQUp3UCkZlrCEskZQuZxEOCa2zMIUejl9fnCkpGYFWUrBWkIy5FofIqrcd2ADaxG0bk7s3TJyU5XLZlBI5qIJA8knyiuJxCUIK1kJSkOSbARTFYYrMsggZJiVl9QErSw5uqK47CGYEpzZUhQUpmJISCQAFAjtZTUaRFWG2xoqpTWZI8an2KENzUjLgcKUSkIWyihIS7XCaJNRfKA/N4aJCWt5UtyEN2ErobBC0yWHDT1j1/jF0qfwoff1+MKxJPktFRr739zExBv7+/wDWEDAiKyRcbE/j98WjNLxqakBRr8lKlBxwkZkhnBSQdiCNIa2E9zVARFJc3M7BQb5yVJ8swrF4RIEl4sm8VF+/2/09kXFxDQjtejvxWX3K+0qCJ9HfisvuP2jBG1HZGTLdmT0sfq5eVn60Xt/dzKFrd9W2No4sqdmGoYsRqDsWP9aR3PSfsSvpf+qbHBm4ZKi7MoNxJYKYaO1qkMdzGfibZl9i9hvR+S0xZAv77wmctuFiQQXINWJagFbnSocM+iwVuEFiSGzh2YCpIZgolgA7VOzRcSVhRIUkuEjiDHhzFuGlc19NjFe1ixuxuEfIHDXuzs5yvlo+VoaIXKmEkggAgA0Lgg5gNA3ZNIZEXuTRLRU+2JUlw0CS7Hk/n7mATJgI0iTECEBXq+Z+sr8YUlOQu5KfNtXI11sI0wuZZhr7HY+p46Qd3Y5TSSuLlYkqPYWARcgANUuQTmDhqM41aLqnANq+zesk+7QCQPuoSLADQwxCABQAd1IUsvgazPcpJTq1Tqb/AMhDImE4fEhYdLtQgsQFAhwUmyhzH3iIN3JJJaDFW8vbCTLmPwrSzntoKjUuzpUmmgpZr3hyrRSaVvw5dXKn5MGFdy/KAGVQJj8RQRWySDy+URDozp6169Wzh2zO2rPreLzMUkFioP8ANFVfVDmAi2luNMQnX32/GMWKmFYsoJ1AIC1VsGPCNe0DpSMyFkjszEqACq5ihKgHLEmoo1qgmlTEkitLFRTsjrKLe9ztFJUxJdlJJOgINmH4RkPSslQCVKHGkblLkOUBY+UBVrtWml0TpaU50lJSHS6QHpRgR2q6C/OHY751ybTFTGQTF5wpT5WPAlixLXtnNDaz0Bq+qVMCg4L/AI7EGoPIwhQqRnsC1sKVJsNyfd+4GJQlvvP3xGUGhr7/AM4nqhsPu8BaHfSxO2tyzxAhQKrMBQVO+vfEpSa1qDvQ2NtKGFYMw0iLILtFUqfv2iyLjmYBnc9Hfisr9n7zBB6OfFZX7IgjZWxky3MvpT2JX0v/AFTY4pDDfv8Axjt+lHZlfS/9M2ONr3e339sZ+J9X4L+G9H5MCJsxMxQKc4URlIypKUskEKzK4zmzFxuKRuAhS5RzOO4jeGIHMbUqKULRwkrrMdouzcRPZmOR2mCS9AyXykG1UqLh76a6YTPQSxFCC4cEg8KhUAg/Kgl4gkgFJSS+qSHFWoXs5qBbS0ROly01dQN79wPv5RdOsVmFmO33sIuIT2I+SYgQGIzQiRaE4hVqE7toOZ52iwmPYHxpEyw1Te5/lyicfodzlK01YRLxqbBKyxI4UEgEFmdNHFo1pU4BrXeh8QbGKjTuEWiLJrYDAIAYiEMF2jLMxh6woAS4APESCQTUgZagU8TehjSq0YpiM61cRTlIHC1mCqqavaNNNtTJFavNxjdFmWQMym3SjhFqjN2jXUFPdFpaAHA1LmpLlgHJJ2Ai8EIy5TlLdkCI1iwiD7+yBEAI9VuXd5wpOFSCDUkOxJJZ3DAWsTo9TqSYdA0O47sz/CkCy0U0KkjViL0iyVOy0XIFwU5hoFAhxyLOH2cFpSNh5RRaD8mh9sO9wjJxd0PlTQqo7iDcEaEb1hqowTM3aTRTVDKY95Adw9CK6a0Vh1JYZJigCAW4XsK5Vh0mlRuTBlNCOLjbU6HXpzZcwzbOHs9u6sXUna/vQxiASE5SKVcGjvUknUvV7xLLoQc42Ww8cyU1vb13BeUI4uL0ZscEVHhf374TO7SUJZ1EE/OyA8RfQaOd6VsiWqYlQqklZ7JcISwfgN+yLNUuaRaRmSWKwglVSZfCoklTheZmY0BLhmq0NaFiM1NXR6v0bH/iSaN+TTTaloIn0d+KSfo0ewQRrLYznuZPSk8Mr6X/AKZ0chH847PpLKKhJAv1utqSZxrHK6QwRSkMSRZVBrqNtvGKtWjKbutizSrxgrM4y+ilkN1p7JTYsXSEAmvaDFXe0Vm9ErD/AJVWWrgODlAUxBBDK4zZvkt2QI6hUfm+ZDeNYjIdS9uViDFVN+Wi1JJ7JmfBYNaFKK1Z38CLUbTwLbCNM2SlQZQce+0LWiY/CpIFKFJJ51Ch7IBiAkNMUkHvuNFMey92sHZzHJ66nWyWhUhQISSSFHhVQkZQVsp79m+uu5cmZob+T8w8Jw6AZi13skGjMACW/wARIflyjQo05Q3wRt5AqhU6YGZxW+rDenNoWrFJS9aBhdyVEsEpDuXdm5C8Vw+KBNUrcmry1sKkAOzMK1/GJJZdWQcsysjWqaHAJDl2D1LXYRnXiSaID9oEkEAEHKwFCou9qUvCZaM6cznMWL3AyqJSALEByKXBNaw1Ethd6k21KiosNqxHRFOpitGoiJslQIUkrJJ48qmJFGZJ4QAzUKSATUkw6XMWlIJcpFwQ6wGJ7WY5iKDc8zdheAE+5hXK0a0073GysQlQJQoKDs4L1hYx8vRYP9WpvXaEDCpAZi1Rc1BJJSqvEHJod+ZgnIWSGOVtcoUXtqWAb3aDQsvGcI1lQWgsaEEUcHYsRUG/MERmRLKMqSxFgQMpDAmqRTS4IqRSFjDcJBUou+ZmCVPoU1FdSGJ8YcmWAXYk8yVEchmJaHoc6teM1qtS5MEQ/L2QREqExCrQVgaGIpOkhVyW2BZ9nIrS9CPGCVISl2cPuVG37RMWApFZ0l2YlJFQRXQiqXZVDr3wDGPECEdRM/S/6ExogAGhaJCRZIBrVg+xrzhsRAACFybczfSurcoY0VVPd08ZqAQAshwxAoMuoicbWaY1Ft6BJLqUakp7IoE1QOLcu6g/ItrGmVMVmHDrWsIw6SVZiClgQxZzUF6Ehg1P2lW12S7jvEK6NajFqC8Hc9Hvikj6OX9kQRPo98UkfRS/siCNdbFB7i+me1I+kV/88+Ms8liwCjsSz++0aenUOZIOsxYpQ1w8+x0jAejx8+b/AJi/xjrDY4z3OfNcuUgJOwcB+YJYbWhsrD8KVKLhTUBCGodVavpyhkro5bcSgTqWPEdS1Gc1at4srCTAGQscswLCr9mtPGK1Kk7t1I3+CxUqKy6crfJAwqWJ4iA1AUknfsjS9/540ywHKcwcvxFJ2HyUvYDWjCHzcQpQAPCBcCjkH1ClvWYSRRvCK2IqQvlgl8FqhTnbNNv5KCWSLtrw+cTlO/vuzX8WhkBioptO5acE1YopAP3QudLcFD3Gtdag6sQ43vDRAuU7GoIsRAnyRktNDPInhaQoNUA0ILOHZxtbwhm3v73hOJWkZVUSp8pFASDQjm1FeHOHa/d+EDjqZFWGR2CCF4iaUqy5FE0J+SwLgVUwNrAvrFpaiQ5BHIs48i0Raa3OZaIiYgwhAbQuXi0qWpALqT2ht2WfvzU7jtDFWhYwiMxUAyjmcgl+IISfVLR3ZYkreQKIxySgrDlKSXo1rmpFG4n2IMScYngdx1nZBBBs/EPk3ArqQIWno2WEFATlSSkkJJTVOUA0/YS+7VeLzMEhRSVAqKWYkkkMoKcHclIc6tD+kehZGKSpZQDxJuNqJIfkcwbdlbGFo6SQZRmDMUAOTlNgHJG4au4q4ekMThEBZWAyiSSd3ShJB3DS0U5RRPR6AlaakTAyiVEkjLlua21vzMH0hoXOJSCgFwVuwIOgzF9qeuBGMQVlAPECQQxuAFeTG/I7GIm4NClBSg6k5SDsys1NnIruKRIwaAvO3FxVc/KZ/shtq7waC0HxEXkyipQA19mphU6aASAMwsCSHp3ECr87RONJtZtkRbsXiPf7vfugQqmniEq9rtEqUTcknclz5mItRS31GrsHiMN8v9r/AK5cLExywDq12H7R07r8ovh5KgokkVuA7PwgKqaUTYDW5iJfwsZZs1tDUkReXcd49sVTF0Co7x7YRos7no98UkfRS/sCCDoD4pI+ilfYEEbS2Mh7lOme1I+kV/8APPjHiJ2UOAVOQGHttyhvpJMI6kgsesV/wTt458rHqHar6j+EEa8IPLIToTms0TQjFu3AqpAtQPq+0QnGVbKqpaxa7AvRt+Xqh0mZmSDZ/wCkXi3dMqWaMWMwl1JFdRvz7/bGHX38Pvjtx5/pMrkrzZQZRIGxSScuXMSz5jQFncB3jOxOGcnmhuaeErf2P8D4DCpOKQvsqB5PxDvTcQ2Mpprc0SsJVgklyxJJdgtYdRfZTCp9cPMauj0jMXuLbNQE99fI98d6EM81E4Vp5ItmeV0FvwuXJClKU7AApJJylgz993MdOTJSl8oCe7u/nDTGLE44JzAHiG9vdvwjYUIUkYs5uTuzUoC5amp0GtdI4T/fy9WkWViVEMVEg719sLTGZia6qpKI0i5iIViMSENQlywAbYnUjaMqsYs2CR5qPnQDyMcqdCdTWKO0KUpq6RuNaCprQVNntFljKak60UkpIGh2I59/fGiWlaVqlq4kpSkBYyoIKqqqAHJqaaJbcxXHA53IIzAUNbcOnd64tVMMqVK71ZX82EGKCeklsyX2cP5RC5CSCCKEEGpDg8wXgEkCyU8qAN6oz9CQyJjKjFKNpSvEpSeTglxGhCiQHDHZwW5OKQWAnX399YQcCg/ODvaZMDPsyqQ8xMAFcPLSgLYOVJyuSVEC7cTlrUs4FIDLTsPIRLwRNzbSXAWBKALADuDQQvE4lMtJWsskM5YlnIFgHuYR8OIIC5ape5UqWw7+J/VEbNkkh0sBC3qApwalgpSgQWJYOXHeRG0RgnTgpCikpVQi7pchmUQaCteVY3oSwAJJZg5ueZYXgZpYWTcWn4LxZFx3j2xWLIuO8e2EXDu9A/FZH0Ur7CYmI6A+KSPopX2EwRtIx3uY/Sg0k/SK/wCCdHHEdj0n/M/SK/4ZscZvCM3E+s0MN6BkmblU4AsR5t+EdKTPChTxGo745AfvgmLPySx0JdudQR7YnQxLp6PVEK2GVTVaM7E1AKSCHBuN4yDAScpZKTRqF7jv1jFIxE4KGZaSNgFEHUF1Fwx23rFcRh0rSUlKUgv2EhBD6hQ4gaDWLneU7XKqwlRM4K5qflEA97EUuDoaxuw3TQZlAqI1RlqmlWKhVy1KdztC8d0XlBUni3dKSQNFUFWOjWPKvPXhpsogkAAkPmlLlkJsSkgcRdqUF+QhSdGutX+5qtnpJGISsOkvuNQdiNDGvBy3mAnQEjvoPGhMebw2PKFOBmCixFiCkGgJsb8J9Vz3JGLDCYDQVe1NX2o/dFRJUay4/c414OUGjtmOd0qg9S4bMGYmwcgHvbM7UdmcO8aJmLDOAVApBBAJd7MG8S5FxEDGbIX9Xb3aNiUM8WuTBukzhyguuYpO2UEebkvDBDOkxLlkVyhqg+oDV6GlYySsYhRYGuxBS/dmAfwjBqU3CTTLEYyazJaC+kDVH+L2AffGcQ3GniT3L9suM0+eEpcgnYAOTrTyPlGrhdKSZqYVf0zs/wBtpL5pbqNSQQ3Zy61/rHPViz1hW1DdKbNplG49deTc9eOADkVIoHoXsyrNW+msaJayXdJT3kF/Ix3ko1I2ewLCU4tqx0Dj5fzgf2XV5hILeMQvHpFsx7kqH2gPxjGTBFNYGHls59nHk6KVBQBB7iIrnILGxsfujDh1tM7TAhRYlgVOgO27RsxCSRRWUitgbcjo5EUalPpzysz6tPJKw8xWbNCQ6iB30rsNzCVoUmpW41zBIDalwBXvpGJU8zJgIDISFAfrEtYaGg7qi5LcGrRbOuHoOtNRRrmdIICScyaAlicrsHasc1fSkxMxnJTxZnlqVXhKcmRPZuO09r3ha0qKnQlJBqCFEBVQxVlUASa3e2rlm9bObsDzH73vyjm5fy5sUsFThe+v4NiFZ2zqVlNSAGptkcf6ifui+MEkAJkoynVRACiWYVFhd7RiCppLFKW1INW5B9o14XAlVUsA5DlyaFicutQRcQ41JZXFWO7o04tS2S8bf4tr+WLlYDrHBAOilEAn9lJIv7H8I7iRQdw9kUkyglISLJAHlqeZv4xZKvcRJKyOE5ZnctF0XHePbCw8WSioetRDInf6A+KSPopX2ExMHQHxSR9FK+wmCNpGQ9zD6Ufmf21f8MyOPHX9KS3U/tr/AOJcckeO9QRTesZuJTzXNDDtZbGQ45mdN1qQGL2Vl1AvUtsIRM6XYr4FslRTTUhS0u5T+pz8S4joKWw1sbAk05CF9Xme4Bd3o/Nvd9Y5Rtu0dJX2TMysZWY1RLy9kjMoKCVOAzEMrxaNoBFz7PUQ0VlClzrZR3oWfZoFhIuWfUqI9Q7tBBu7IForsyYuWpSnyhQDNlmqSW1oBdyQ/PlGnCYSXMQsFC0ZTl/KKUZa1ZQt2LFSQoscwBLbMYjGqUlCiA5SFMUkUoeIZqEARz8SuZKV1kpExJYhZOQvU8SkpJCjcWAoioAiviKMpbaNEbZ9Uc9ctThgkkMCSSSVAgcRTRXEL1tAJ6jQmWQCSAVqyguS+U2P3k7xPUPMR1ZfMlKylBdKCtCnlg2SlDUBauukaJuBKVMVFyHoolg7MSR3+R7yru1zQhNTtyd7oLFZpOQkZnoxcMouMr1Op8Y6UmWoHiXmDWZtqu76Hzjh4boJK5aF8PWJUooUsFeUMUGgUmp30o0d6UFtxFKjqQCkHwct5x6PDZulFS4PN4rI60nHn/pxfSHBgrStwDlUOIs+UgsObKNNco5RwVJ8NQdjofCO/wCkWFWWXTKlOqtXJLBq0A8o8+qaBcgd5A8nPOKmIX17Ho/0xp0LN39uB83F5iklJokgszOSm1XI4YRLRqRVzU3vT1NSJTMBsQe4g+yLPHLM8qh4LdDDQo+kiYlwRuCPVCkzlhg/zRVClG1bMBV7EhvKGkwPE6dVw2HVoxqNXexZOIAFVA0egNi+lfmnyMAxiPnD1920JShObiF6pelXdgd3qNamLqkS0/JAcgcn0jRhLNG6MucZRk0SvEoILmjFyxpwudNqw2diUzBxISspvV6iisoa7pLAkaQmZJQATkBsGu+gGup7ql4JIIomSp1MwTlJLAlmCnNHjnUpxlrPwV6lNT9QfBUqmp6oEBJ7EtiJpyFXFvlBJAFXB5RfHYFSGDpQpQUVCrpS4AMxi3Ec2rjLzLb5HRE5WaYAoKSB1aVAp4yarAUzkIJAc5STyiT0FONSgqCVOEqmJPEflAEkAjdxfUgNj1cbTpzyJpxW/u/vxsFKOXROyOJIUri6sgkODl4UggOO0VJL8hrUisdGTNzAMFE2YhlEs9qDQ1tQx0T0FPCmypIpxBVA93ChmLNoKuOYDZvRBlZVqU7KZgMoGYFIJJvVTGoFddaVXFQrVFsr8F6NaFONoyuzNL6MdsxVm1YgBq8IDcxUh6aWjbJQAkZSMrUIOahq+Y3d3fnC1IlzC7uQBZShSpBYEOK3h4FGFBtp3NHfTwcHJy3ZmRjkZAsuEkoAKxlHGUhKq0y8QrpqzRaTjEqyMe2lSk9ySmv+sRMnBISGAoCkiqixQxSzmgGUMLUiU4VKQGHYBAqaAsVDxyiJaELMpK6TlqlmYCSkAE0L1DgZb5no29I1y1gsRUFiDuDUGMyOj5YBGUMSgkXBKAkJcG9EJ72rD5UkJSlKQwSAANgKAVg08DV/J6LoH4rI+ilfYTBE9BfFZH0Ur7CYI2UZLMnT8zKqSdlL/wCNQ++PMzJa18ShYFk5uLNw8Wd2BooDZ76R3fS6dlEosSAqYSAzsJSjR72FI50UcTN3US5hoKzkYEonZ6qFAauCK2cdUKEjezxoVNVbIdqFBHmVA+oRlPS0uhyrtcAUDkVIVuCPDud8rFBWUiqSVByGLglNfexEVWvYsp2LqWdUHwIJHsbwJhYnAliFkp2BNDUZm8mNdWYvDVjMtnLBINCU1JIDlJBskt3nlFZ0opA6sJBoGNEsSA5a7OS2tawkxyRTFz0qlqZQNDmALKyjtBrpUziti1o0rTd3qSO6gNDd7mErwxWONnYgZSsXDV4nPn7YtLGaWmpFiRsQACGpUEN4RKLjrcjJS0sZpcsZgD1wL/OWpN6EqsbCHfAXnIVcEpCgXsK8Pe1RTQ7u6XJYNcV/peGJO2jGFFrMm9rjebK7b2OmlADAUADAbCgA9UXMZcNi3UxYFg3PVmOtfVGqPQQnGavEwpQcXaRlx2CTNSy+bH5pZswjxhlpJdgbVI0DkUNrnzj3GIJyqa+VTd7Fo8hg8IpZYOlLVUUnlQPQn2Me408W0rM3f0majGeZ6aafJimSVAuhgCzhgPnVtW6fXCwie3aT5fyj0I6HQ9Ss8nA8XSAfurGaf0WpLlHENn4tNTRWu0UVURqKvTk92jjlE5rp1e3Nmp7vygyzmuH8P1honmk+EWX0asBpqpmcipBMsKZgSEpJSKZXYv5w6TKyhnJ7yVHzMdLnaEVLVN/IoheVilKrvVtS1CDo0SlSgkhYBSdHcgU4XNFVc6eqLjEJdnALsxoe8A6HSGkRKFRwegToxmiJMtF0pAI2DEPvT+saEEggglJFQRQg28e40jGMNmUAkBR2LFgzm9vPaGHo9dzLmHiAo5OUsAWCnYKcvoH5RbVeE/plYzKlNQ8ndwc6dMCSJp7ShNP5NPVgBXVqCVI4szJsw8jGrFyGTxTFLVmHVnhSQTo6E1ACcxpYHSkZMAZYkBGUrWo5lofKzFgmYXZgE9ku92qWr8CQoupCQCVHLklgAZjldg75WPaNfBvLyo5qzcVaKb8b/wA/0Ust2PwWAQslKivMm4zEhSSkDMMyaDiZgSxHOOjLwiJYUVKLKv1igU6/OoHdvARgw60STmy5UZVBkigLpUHAoHY1NHNTWFTJi5pzKSkAhgFOrKCK8FKl6kkFqMKxznhpzqNJ2iSya2NXS+KlhSeMZwSnK4zEKALBOqnCCwqz0MUjOjBJo+gYBLoSA7tlSaud39ryoZCC6srkF3UEggkEagAsNmVW0XqVPpxy3udIpofA0JGMlt2kjkohJHelTEeIi6VZqig8ifvA9cdCVy6Ld1IuIQsLDBJTUiqgTTW2rDkHPgWS5ISC33fdDEej6E+LSfopf2ExMHQ3xaT9HL+wII2zIZy/SuWFGQC7ZpjgFnHVkMeVbctnEc6Oh6VzGMk0p1hLnKAAi5LGnhHCGNSfzqBoyWJfbMqn+mMzEr6zRw/oNkZp81JBDudhxKpTsprvAUJrmClMT2syhctRsumg/E6ZaQABYUoKDyive2p3avoKw5pXtKJJFuQFdkgDwgxKiA4uD9xjKUTiZbgMAkr7Pa4zTySKH5RvVqrmzzLcAZ8xoGVRsyARsFEJU1WSSLvEreSDbtY6UZwClYCSMpzKILk3D5C+6gWNA9NgyZPZBVsCQ/K1riCRIyhzVR7RapO2rAWAdqRDYnuMgiHiYQyB9/8AL7opM6bSglKpgSQ3aFas1SOfOx2MZZuPyqYqlgUNVKCg4eoCSLneESMUmUMqOpQkkqYFYcqU6ldm5USX5x1hOUPSzlKMZbo7Cpyj8o+Bb2CFuKVGwrdtO+MkrpFNcypenZKjd+04paM05Eg5XmAMpahoCVzRMbYh0s2x7oHKU/U2OMYx9KOsTERgRhpczrSF5xMbOKEUPCN+zw12jXh5GRAS5UxUXNzmUVV58UQaRNNlcThkrDKDtUaEUuCKiOTiMAtAJJBAIFy7FQSCRlbUPWO4qxjPj5WaXl+cUAG7HMkgkcmeJRk0dqdWUHozh5ReJ252AqTyAuTGhfR0wEDKFO9lUHfmb1PrHTwWBCEigKmqpqk95q3KOjmkXqmKil9OpbAyimWhJoWDj9Y1V6yY0NENEgRXvczCAYhenvy++JjFN6R41JQhUwoy5spSMpIzgHMQ/Cxo/a5Q1qJjsULKNUpLkHwAX/hqW+8CIxUhZLiYUMBRnDglRJD60Hc+8WxIdkmyyyu5icvizeJ5RafMADa0LaliDpEo+LEZaIyIwc6jzXs/aB0OhFaM/qrF5CVJJzTc7PTKbuK0cix8++NS9CzjbxDFtWItetLVsZY2HkO77oMwZRKcVqxA7w+lQ5tfyikmYxNSXKlFyOHkMtWbkdNy71LGpF9SL/jEj9Xy08GtCDUqkuQdA3mXBrrQ3FL30cqx7oyhRQWLZFFuac1gf1dLUo+ph5muk3NDa3n+EOwXPS9Dj/x5P0cv7AgieiPi8r6OX9kQRtGScj0rPHIDs5mCwPyQWL90cKZMylirylv6xHo/Sbo6bN6sy0vlKnbK4fKQRmUkXTv4GORN6DmqJJkzK7TUAeQmtpFCvTlKd0i7RnFQs2ZEybHKFhTGqQlVhvTQUOXxjTLUCARby5M2hFm5Q1HRU8WkrYbrlHVzUzHiD0ZiAXTJVXtDNKrpmH5TtN5gcgYrujPgsKrBeSi3YsWLFjdi1C2tYxLRPFSuXoCyFOUkgGuehqTybwjpno+f+hX9aT/Eis3o7EEUkrdx8qToQf0nKGqU77BKrC25lwsrKgSiVKypyus5isAM6jqWv37RbDLoUl3SSOLtFLkJUd3Avq27gOV0XPKW6hZu1ZNLt+d2iF9Ez3pJmJZ8rKk0JvQzWY0py3AMN0ZPwRVWK8gYCqkNTgMQweQt2rxSbtX87vEL6Pnkf3Mzzk/xYh0Z8EurDkxTAkkgrWlmDCaUjspLhINL/frBlQfzy2P/AOxq9b5qxtHRk5y8hZc7yKUA/ScoP7Nm/wDrr/2P4sPpT4YupDlHNWsBTAzFMHB68VqDqsG9POIzOz9d39cnWlWmPS9I6h6Om/8ArL/2P4sR/Zsz/wBZf+x/Fg6c+GHUhyiAp9X8X9cAhY6JxAdkTQ5dgMMw5f3laMPAQf2Zifmzfq4b+J7tEejPgfVhyXMJIJWNkAHvUoUPgM3ieQjUMHPZupmktf8AI33brIV/Z87M/UTaJAoZYc17QE2rBm7zDVKfAdWHIGMk3otKlFRKqvShAPDYN81CUtqH3jf8EnfoJv8At/xIzYnoucpTiTMFG23I7E4Bq7PzgVKa8MHUg/KMv9jpZs6zRrivbBo1KTFCjXiR0Sl3KlGx4gDZSVVcbp9cW/sbEUHVLYc1vzD/AAjl4QHobEfol8qrPn+XiXTqe/wRzw9i2E6PCFOFKNCOJtSC5pcMfrchGiYlwQ5Dghxo4uNmd4nD4SekMqTMPcB3/KmE3fXaCfhJpy/kZrZgTwpsHNs24ER6c29mSzwtuhOGAUAouSCWJUpQ2zJzKNxr3h90IVPckS5Tu394qwA/U3p4R0ESJo/Mzfqi31opIw80JAMma7V4R37w+nPXRkc8NNRUiSrKrOpyoktQhDgAISQA4BDuauYv8JYkKBGxqoGpc8ILUANfneMO6qZ+hm/U/nCpuGmEgGTNy1cZbmjBVapvTuekLpT4ZLPHkQvo2WolTVLkkE1zX8KnzMNw2HSgMmgJepJqwGvICHdXM/RTfqGFKmkEgoW4uMpca1HjB058MM8OUKkykoXVnqoEk6nKXemYOhOa5BA3jSo0V3E+o/hCFrSe0hRI3Q9xz3ELmoLcHWgswcLU7uyWUWY5SN71pElTk/DE5xXlHsuih+QlfRo+yIIvgJZTKQDQhCQRzCQII1jLHwQQQgCIiYIQEQQQQAAggghDCCCCAQQQQQwCCCCAAggggAIIIIACCCCAAggggAIIIIACCCCAAggggAIUvCSyXKEkm5KQT5+ETBDQFTgpfzEfVH4RIwUv5iaN8kaORpuT5wQQwHQQQQ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1282</Words>
  <Application>Microsoft Office PowerPoint</Application>
  <PresentationFormat>Экран (4:3)</PresentationFormat>
  <Paragraphs>113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86</cp:revision>
  <dcterms:created xsi:type="dcterms:W3CDTF">2014-01-15T08:23:07Z</dcterms:created>
  <dcterms:modified xsi:type="dcterms:W3CDTF">2014-01-18T00:06:23Z</dcterms:modified>
</cp:coreProperties>
</file>