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30" r:id="rId2"/>
    <p:sldId id="327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90" autoAdjust="0"/>
  </p:normalViewPr>
  <p:slideViewPr>
    <p:cSldViewPr>
      <p:cViewPr varScale="1">
        <p:scale>
          <a:sx n="67" d="100"/>
          <a:sy n="67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E21DA-3F36-4446-BBCE-E85A82ECFD72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43EE-1D52-450C-B2BC-57832D943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0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043EE-1D52-450C-B2BC-57832D943F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0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3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1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2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z-Cyrl-UZ" sz="6000" b="1" dirty="0" smtClean="0">
                <a:solidFill>
                  <a:srgbClr val="0000FF"/>
                </a:solidFill>
                <a:ea typeface="Times New Roman"/>
              </a:rPr>
              <a:t>1</a:t>
            </a:r>
            <a:r>
              <a:rPr lang="en-US" sz="6000" b="1" smtClean="0">
                <a:solidFill>
                  <a:srgbClr val="0000FF"/>
                </a:solidFill>
                <a:ea typeface="Times New Roman"/>
              </a:rPr>
              <a:t>8</a:t>
            </a:r>
            <a:r>
              <a:rPr lang="uz-Cyrl-UZ" sz="6000" b="1" smtClean="0">
                <a:solidFill>
                  <a:srgbClr val="0000FF"/>
                </a:solidFill>
                <a:ea typeface="Times New Roman"/>
              </a:rPr>
              <a:t> </a:t>
            </a:r>
            <a:r>
              <a:rPr lang="uz-Cyrl-UZ" sz="6000" b="1" dirty="0">
                <a:solidFill>
                  <a:srgbClr val="0000FF"/>
                </a:solidFill>
                <a:ea typeface="Times New Roman"/>
              </a:rPr>
              <a:t>– Mavzu:</a:t>
            </a:r>
            <a:endParaRPr lang="ru-RU" sz="6000" dirty="0"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z-Cyrl-UZ" sz="4800" b="1" dirty="0">
                <a:solidFill>
                  <a:srgbClr val="0000FF"/>
                </a:solidFill>
                <a:ea typeface="Times New Roman"/>
              </a:rPr>
              <a:t>Tеylor  va  Maklorеn qatorlari</a:t>
            </a:r>
            <a:r>
              <a:rPr lang="uz-Cyrl-UZ" sz="4800" b="1" dirty="0" smtClean="0">
                <a:solidFill>
                  <a:srgbClr val="0000FF"/>
                </a:solidFill>
                <a:ea typeface="Times New Roman"/>
              </a:rPr>
              <a:t>.</a:t>
            </a:r>
            <a:endParaRPr lang="en-US" sz="4800" b="1" dirty="0" smtClean="0">
              <a:solidFill>
                <a:srgbClr val="0000FF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solidFill>
                <a:srgbClr val="0000FF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z-Cyrl-UZ" sz="4800" b="1" dirty="0" smtClean="0">
                <a:solidFill>
                  <a:srgbClr val="0000FF"/>
                </a:solidFill>
                <a:ea typeface="Times New Roman"/>
              </a:rPr>
              <a:t> </a:t>
            </a:r>
            <a:r>
              <a:rPr lang="uz-Cyrl-UZ" sz="4800" b="1" dirty="0">
                <a:solidFill>
                  <a:srgbClr val="0000FF"/>
                </a:solidFill>
                <a:ea typeface="Times New Roman"/>
              </a:rPr>
              <a:t>Tеylor  va  Maklorеn </a:t>
            </a:r>
            <a:r>
              <a:rPr lang="uz-Cyrl-UZ" sz="4800" b="1" dirty="0" smtClean="0">
                <a:solidFill>
                  <a:srgbClr val="0000FF"/>
                </a:solidFill>
                <a:ea typeface="Times New Roman"/>
              </a:rPr>
              <a:t>qatorlarini</a:t>
            </a:r>
            <a:r>
              <a:rPr lang="en-US" sz="4800" b="1" dirty="0" err="1" smtClean="0">
                <a:solidFill>
                  <a:srgbClr val="0000FF"/>
                </a:solidFill>
                <a:ea typeface="Times New Roman"/>
              </a:rPr>
              <a:t>ng</a:t>
            </a:r>
            <a:r>
              <a:rPr lang="en-US" sz="4800" b="1" dirty="0" smtClean="0">
                <a:solidFill>
                  <a:srgbClr val="0000FF"/>
                </a:solidFill>
                <a:ea typeface="Times New Roman"/>
              </a:rPr>
              <a:t> </a:t>
            </a:r>
            <a:r>
              <a:rPr lang="uz-Cyrl-UZ" sz="4800" b="1" dirty="0" smtClean="0">
                <a:solidFill>
                  <a:srgbClr val="0000FF"/>
                </a:solidFill>
                <a:ea typeface="Times New Roman"/>
              </a:rPr>
              <a:t> </a:t>
            </a:r>
            <a:r>
              <a:rPr lang="uz-Cyrl-UZ" sz="4800" b="1" dirty="0">
                <a:solidFill>
                  <a:srgbClr val="0000FF"/>
                </a:solidFill>
                <a:ea typeface="Times New Roman"/>
              </a:rPr>
              <a:t>tadbiqi. </a:t>
            </a:r>
            <a:endParaRPr lang="en-US" sz="4800" b="1" dirty="0" smtClean="0">
              <a:solidFill>
                <a:srgbClr val="0000FF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sz="2000" b="1" dirty="0" smtClean="0">
              <a:solidFill>
                <a:srgbClr val="0000FF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z-Cyrl-UZ" sz="4800" b="1" dirty="0" smtClean="0">
                <a:solidFill>
                  <a:srgbClr val="0000FF"/>
                </a:solidFill>
                <a:ea typeface="Times New Roman"/>
              </a:rPr>
              <a:t>Ba’zi  </a:t>
            </a:r>
            <a:r>
              <a:rPr lang="uz-Cyrl-UZ" sz="4800" b="1" dirty="0">
                <a:solidFill>
                  <a:srgbClr val="0000FF"/>
                </a:solidFill>
                <a:ea typeface="Times New Roman"/>
              </a:rPr>
              <a:t>elеmеntar </a:t>
            </a:r>
            <a:r>
              <a:rPr lang="uz-Cyrl-UZ" sz="4800" b="1" dirty="0" smtClean="0">
                <a:solidFill>
                  <a:srgbClr val="0000FF"/>
                </a:solidFill>
                <a:ea typeface="Times New Roman"/>
              </a:rPr>
              <a:t>funksiyalarni </a:t>
            </a:r>
            <a:r>
              <a:rPr lang="uz-Cyrl-UZ" sz="4800" b="1" dirty="0">
                <a:solidFill>
                  <a:srgbClr val="0000FF"/>
                </a:solidFill>
                <a:ea typeface="Times New Roman"/>
              </a:rPr>
              <a:t>Maklorеn qatoriga yoyish.</a:t>
            </a:r>
            <a:endParaRPr lang="ru-RU" sz="48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70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                     0</a:t>
            </a:r>
            <a:r>
              <a:rPr lang="en-US" sz="3200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 1</a:t>
            </a:r>
            <a:r>
              <a:rPr lang="en-US" sz="3200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 0</a:t>
            </a:r>
            <a:r>
              <a:rPr lang="en-US" sz="3200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 -</a:t>
            </a:r>
            <a:r>
              <a:rPr lang="en-US" sz="3200" dirty="0">
                <a:solidFill>
                  <a:prstClr val="black"/>
                </a:solidFill>
                <a:ea typeface="Times New Roman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,  </a:t>
            </a:r>
            <a:r>
              <a:rPr lang="en-US" sz="3200" dirty="0">
                <a:solidFill>
                  <a:prstClr val="black"/>
                </a:solidFill>
                <a:ea typeface="Times New Roman"/>
              </a:rPr>
              <a:t>0, </a:t>
            </a:r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 1,  </a:t>
            </a:r>
            <a:r>
              <a:rPr lang="en-US" sz="3200" dirty="0">
                <a:solidFill>
                  <a:prstClr val="black"/>
                </a:solidFill>
                <a:ea typeface="Times New Roman"/>
              </a:rPr>
              <a:t>0, </a:t>
            </a:r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 -</a:t>
            </a:r>
            <a:r>
              <a:rPr lang="en-US" sz="3200" dirty="0">
                <a:solidFill>
                  <a:prstClr val="black"/>
                </a:solidFill>
                <a:ea typeface="Times New Roman"/>
              </a:rPr>
              <a:t>1, </a:t>
            </a:r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…</a:t>
            </a:r>
          </a:p>
          <a:p>
            <a:pPr lvl="0" algn="just"/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uz-Cyrl-UZ" sz="3200" dirty="0" smtClean="0">
                <a:solidFill>
                  <a:prstClr val="black"/>
                </a:solidFill>
                <a:ea typeface="Times New Roman"/>
              </a:rPr>
              <a:t>bularni  </a:t>
            </a:r>
            <a:r>
              <a:rPr lang="uz-Cyrl-UZ" sz="2800" b="1" dirty="0">
                <a:solidFill>
                  <a:prstClr val="black"/>
                </a:solidFill>
                <a:ea typeface="Times New Roman"/>
              </a:rPr>
              <a:t>(</a:t>
            </a:r>
            <a:r>
              <a:rPr lang="uz-Cyrl-UZ" sz="2800" b="1" dirty="0">
                <a:solidFill>
                  <a:srgbClr val="0000FF"/>
                </a:solidFill>
                <a:ea typeface="Times New Roman"/>
              </a:rPr>
              <a:t>7</a:t>
            </a:r>
            <a:r>
              <a:rPr lang="uz-Cyrl-UZ" sz="2800" b="1" dirty="0">
                <a:solidFill>
                  <a:prstClr val="black"/>
                </a:solidFill>
                <a:ea typeface="Times New Roman"/>
              </a:rPr>
              <a:t>)</a:t>
            </a:r>
            <a:r>
              <a:rPr lang="uz-Cyrl-UZ" sz="3200" dirty="0">
                <a:solidFill>
                  <a:prstClr val="black"/>
                </a:solidFill>
                <a:ea typeface="Times New Roman"/>
              </a:rPr>
              <a:t> formulaga qo‘ysak.</a:t>
            </a:r>
            <a:endParaRPr lang="ru-RU" sz="3200" dirty="0">
              <a:solidFill>
                <a:prstClr val="black"/>
              </a:solidFill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9552" y="1396890"/>
                <a:ext cx="8352928" cy="102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𝑠𝑖𝑛𝑥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uz-Cyrl-UZ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5</m:t>
                          </m:r>
                          <m:r>
                            <a:rPr lang="uz-Cyrl-UZ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−…+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  <m:r>
                            <a:rPr lang="uz-Cyrl-UZ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96890"/>
                <a:ext cx="8352928" cy="102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5299" y="1681644"/>
                <a:ext cx="622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1)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9" y="1681644"/>
                <a:ext cx="62228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42109" y="2412177"/>
                <a:ext cx="69506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0000FF"/>
                        </a:solidFill>
                      </a:rPr>
                      <m:t>   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0000FF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uz-Cyrl-UZ" sz="3200" dirty="0" smtClean="0">
                        <a:solidFill>
                          <a:srgbClr val="0000FF"/>
                        </a:solidFill>
                      </a:rPr>
                      <m:t>aqinlashish</m:t>
                    </m:r>
                    <m:r>
                      <m:rPr>
                        <m:nor/>
                      </m:rPr>
                      <a:rPr lang="uz-Cyrl-UZ" sz="3200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uz-Cyrl-UZ" sz="3200" dirty="0" smtClean="0">
                        <a:solidFill>
                          <a:srgbClr val="0000FF"/>
                        </a:solidFill>
                      </a:rPr>
                      <m:t>soha</m:t>
                    </m:r>
                    <m:r>
                      <m:rPr>
                        <m:nor/>
                      </m:rPr>
                      <a:rPr lang="en-US" sz="3200" dirty="0" smtClean="0">
                        <a:solidFill>
                          <a:srgbClr val="0000FF"/>
                        </a:solidFill>
                      </a:rPr>
                      <m:t>si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:    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ru-RU" sz="32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uz-Cyrl-UZ" sz="3200" dirty="0" smtClean="0">
                    <a:solidFill>
                      <a:srgbClr val="0000FF"/>
                    </a:solidFill>
                  </a:rPr>
                  <a:t>.</a:t>
                </a:r>
                <a:endParaRPr lang="ru-RU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09" y="2412177"/>
                <a:ext cx="6950685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4583" r="-1315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604501" y="2967808"/>
            <a:ext cx="3926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3200" dirty="0">
                <a:solidFill>
                  <a:prstClr val="black"/>
                </a:solidFill>
                <a:ea typeface="Times New Roman"/>
              </a:rPr>
              <a:t>Bundan   hosila  </a:t>
            </a:r>
            <a:r>
              <a:rPr lang="uz-Cyrl-UZ" sz="3200" dirty="0" smtClean="0">
                <a:solidFill>
                  <a:prstClr val="black"/>
                </a:solidFill>
                <a:ea typeface="Times New Roman"/>
              </a:rPr>
              <a:t>olsak.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37471" y="3479412"/>
                <a:ext cx="7959743" cy="885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=1−</m:t>
                      </m:r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uz-Cyrl-UZ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r>
                            <a:rPr lang="uz-Cyrl-UZ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6</m:t>
                          </m:r>
                          <m:r>
                            <a:rPr lang="uz-Cyrl-UZ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+…+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−2</m:t>
                              </m:r>
                            </m:e>
                          </m:d>
                          <m:r>
                            <a:rPr lang="uz-Cyrl-UZ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ru-RU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…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71" y="3479412"/>
                <a:ext cx="7959743" cy="8856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8" y="4437112"/>
                <a:ext cx="84249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0000FF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00FF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uz-Cyrl-UZ" sz="3200" dirty="0">
                        <a:solidFill>
                          <a:srgbClr val="0000FF"/>
                        </a:solidFill>
                      </a:rPr>
                      <m:t>aqinlashish</m:t>
                    </m:r>
                    <m:r>
                      <m:rPr>
                        <m:nor/>
                      </m:rPr>
                      <a:rPr lang="uz-Cyrl-UZ" sz="3200" dirty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uz-Cyrl-UZ" sz="3200" dirty="0">
                        <a:solidFill>
                          <a:srgbClr val="0000FF"/>
                        </a:solidFill>
                      </a:rPr>
                      <m:t>soha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00FF"/>
                        </a:solidFill>
                      </a:rPr>
                      <m:t>si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/>
                      </a:rPr>
                      <m:t>:    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ru-RU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uz-Cyrl-UZ" sz="3200" dirty="0">
                    <a:solidFill>
                      <a:srgbClr val="0000FF"/>
                    </a:solidFill>
                  </a:rPr>
                  <a:t>.</a:t>
                </a:r>
                <a:endParaRPr lang="ru-RU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37112"/>
                <a:ext cx="8424936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1520" y="3702176"/>
                <a:ext cx="622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02176"/>
                <a:ext cx="62228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51520" y="5282044"/>
                <a:ext cx="622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82044"/>
                <a:ext cx="62228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827584" y="5026990"/>
                <a:ext cx="7920880" cy="95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=1+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uz-Cyrl-UZ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uz-Cyrl-UZ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r>
                            <a:rPr lang="uz-Cyrl-UZ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+…+</m:t>
                      </m:r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uz-Cyrl-UZ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               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26990"/>
                <a:ext cx="7920880" cy="9569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30957" y="5980190"/>
                <a:ext cx="67225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rgbClr val="0000FF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uz-Cyrl-UZ" sz="3200" dirty="0">
                        <a:solidFill>
                          <a:srgbClr val="0000FF"/>
                        </a:solidFill>
                      </a:rPr>
                      <m:t>aqinlashish</m:t>
                    </m:r>
                    <m:r>
                      <m:rPr>
                        <m:nor/>
                      </m:rPr>
                      <a:rPr lang="uz-Cyrl-UZ" sz="3200" dirty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uz-Cyrl-UZ" sz="3200" dirty="0">
                        <a:solidFill>
                          <a:srgbClr val="0000FF"/>
                        </a:solidFill>
                      </a:rPr>
                      <m:t>soha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00FF"/>
                        </a:solidFill>
                      </a:rPr>
                      <m:t>si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/>
                      </a:rPr>
                      <m:t>:    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ru-RU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uz-Cyrl-UZ" sz="3200" dirty="0">
                    <a:solidFill>
                      <a:srgbClr val="0000FF"/>
                    </a:solidFill>
                  </a:rPr>
                  <a:t>.</a:t>
                </a:r>
                <a:endParaRPr lang="ru-RU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57" y="5980190"/>
                <a:ext cx="6722531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4583" r="-272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0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335558"/>
                <a:ext cx="835292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uz-Cyrl-UZ" sz="3200" b="0" i="1" smtClean="0">
                        <a:latin typeface="Cambria Math"/>
                        <a:ea typeface="Times New Roman"/>
                        <a:cs typeface="Times New Roman"/>
                      </a:rPr>
                      <m:t>4)   </m:t>
                    </m:r>
                    <m:r>
                      <a:rPr lang="en-US" sz="32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32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32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(1+</m:t>
                        </m:r>
                        <m:r>
                          <a:rPr lang="en-US" sz="32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32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en-US" sz="32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sup>
                    </m:sSup>
                    <m:r>
                      <a:rPr lang="en-US" sz="32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</m:oMath>
                </a14:m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funksiyani</a:t>
                </a:r>
                <a:r>
                  <a:rPr lang="en-US" sz="3200" dirty="0">
                    <a:ea typeface="Times New Roman"/>
                  </a:rPr>
                  <a:t>  </a:t>
                </a:r>
                <a:r>
                  <a:rPr lang="en-US" sz="3200" i="1" dirty="0">
                    <a:solidFill>
                      <a:srgbClr val="0000FF"/>
                    </a:solidFill>
                    <a:ea typeface="Times New Roman"/>
                  </a:rPr>
                  <a:t>x</a:t>
                </a:r>
                <a:r>
                  <a:rPr lang="en-US" sz="3200" i="1" dirty="0">
                    <a:ea typeface="Times New Roman"/>
                  </a:rPr>
                  <a:t> </a:t>
                </a:r>
                <a:r>
                  <a:rPr lang="en-US" sz="3200" dirty="0">
                    <a:ea typeface="Times New Roman"/>
                  </a:rPr>
                  <a:t>  </a:t>
                </a:r>
                <a:r>
                  <a:rPr lang="en-US" sz="3200" dirty="0" err="1">
                    <a:ea typeface="Times New Roman"/>
                  </a:rPr>
                  <a:t>ning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 smtClean="0">
                    <a:ea typeface="Times New Roman"/>
                  </a:rPr>
                  <a:t>darayalari</a:t>
                </a:r>
                <a:r>
                  <a:rPr lang="en-US" sz="3200" dirty="0" smtClean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bo‘yicha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yoyish</a:t>
                </a:r>
                <a:r>
                  <a:rPr lang="en-US" sz="3200" dirty="0">
                    <a:ea typeface="Times New Roman"/>
                  </a:rPr>
                  <a:t>.</a:t>
                </a:r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5558"/>
                <a:ext cx="8352928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898" t="-7910" r="-1825" b="-16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1376050"/>
                <a:ext cx="8352928" cy="1044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z-Cyrl-UZ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1+</m:t>
                              </m:r>
                              <m:r>
                                <a:rPr lang="uz-Cyrl-UZ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</m:sup>
                      </m:sSup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=1+</m:t>
                      </m:r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𝑚𝑥</m:t>
                      </m:r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z-Cyrl-UZ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uz-Cyrl-UZ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2!</m:t>
                          </m:r>
                        </m:den>
                      </m:f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ru-RU" sz="32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76050"/>
                <a:ext cx="8352928" cy="10448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5536" y="2420888"/>
                <a:ext cx="8352928" cy="928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  <a:ea typeface="Times New Roman"/>
                        </a:rPr>
                        <m:t>   </m:t>
                      </m:r>
                      <m:r>
                        <a:rPr lang="uz-Cyrl-UZ" sz="2800" i="1" smtClean="0">
                          <a:latin typeface="Cambria Math"/>
                          <a:ea typeface="Times New Roman"/>
                        </a:rPr>
                        <m:t>+…+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</a:rPr>
                            <m:t>𝑚</m:t>
                          </m:r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uz-Cyrl-UZ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uz-Cyrl-UZ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uz-Cyrl-UZ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uz-Cyrl-UZ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−2</m:t>
                              </m:r>
                            </m:e>
                          </m:d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</a:rPr>
                            <m:t>∙…∙</m:t>
                          </m:r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uz-Cyrl-UZ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r>
                                <a:rPr lang="uz-Cyrl-UZ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uz-Cyrl-UZ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</a:rPr>
                            <m:t>𝑛</m:t>
                          </m:r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</a:rPr>
                            <m:t>!</m:t>
                          </m:r>
                        </m:den>
                      </m:f>
                      <m:r>
                        <a:rPr lang="uz-Cyrl-UZ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p>
                      </m:sSup>
                      <m:r>
                        <a:rPr lang="uz-Cyrl-UZ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  <m:r>
                        <a:rPr lang="ru-RU" sz="28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20888"/>
                <a:ext cx="8352928" cy="9284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9552" y="3356992"/>
                <a:ext cx="6503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0000FF"/>
                          </a:solidFill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rgbClr val="0000FF"/>
                          </a:solidFill>
                        </a:rPr>
                        <m:t>Y</m:t>
                      </m:r>
                      <m:r>
                        <m:rPr>
                          <m:nor/>
                        </m:rPr>
                        <a:rPr lang="uz-Cyrl-UZ" sz="3200" dirty="0" smtClean="0">
                          <a:solidFill>
                            <a:srgbClr val="0000FF"/>
                          </a:solidFill>
                        </a:rPr>
                        <m:t>aqinlashish</m:t>
                      </m:r>
                      <m:r>
                        <m:rPr>
                          <m:nor/>
                        </m:rPr>
                        <a:rPr lang="uz-Cyrl-UZ" sz="3200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uz-Cyrl-UZ" sz="3200" dirty="0" smtClean="0">
                          <a:solidFill>
                            <a:srgbClr val="0000FF"/>
                          </a:solidFill>
                        </a:rPr>
                        <m:t>soha</m:t>
                      </m:r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rgbClr val="0000FF"/>
                          </a:solidFill>
                        </a:rPr>
                        <m:t>si</m:t>
                      </m:r>
                      <m:r>
                        <a:rPr lang="en-US" sz="3200" i="1" dirty="0">
                          <a:solidFill>
                            <a:srgbClr val="0000FF"/>
                          </a:solidFill>
                          <a:latin typeface="Cambria Math"/>
                        </a:rPr>
                        <m:t>:    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∈</m:t>
                      </m:r>
                      <m:d>
                        <m:dPr>
                          <m:ctrlPr>
                            <a:rPr lang="ru-RU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650344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5536" y="3995772"/>
                <a:ext cx="40905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z-Cyrl-UZ" sz="3200" dirty="0">
                    <a:ea typeface="Times New Roman"/>
                  </a:rPr>
                  <a:t>4) da    </a:t>
                </a:r>
                <a14:m>
                  <m:oMath xmlns:m="http://schemas.openxmlformats.org/officeDocument/2006/math">
                    <m:r>
                      <a:rPr lang="uz-Cyrl-UZ" sz="3200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r>
                      <a:rPr lang="uz-Cyrl-UZ" sz="3200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=−1</m:t>
                    </m:r>
                  </m:oMath>
                </a14:m>
                <a:r>
                  <a:rPr lang="uz-Cyrl-UZ" sz="3200" dirty="0">
                    <a:ea typeface="Times New Roman"/>
                  </a:rPr>
                  <a:t>  dеsak </a:t>
                </a:r>
                <a:endParaRPr lang="ru-RU" sz="3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95772"/>
                <a:ext cx="409054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875" t="-14583" r="-2832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5536" y="4536257"/>
                <a:ext cx="7704856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     </m:t>
                      </m:r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1+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den>
                      </m:f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=1−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32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36257"/>
                <a:ext cx="7704856" cy="10257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267744" y="5445224"/>
                <a:ext cx="48390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Times New Roman"/>
                          <a:cs typeface="Times New Roman"/>
                        </a:rPr>
                        <m:t>+…+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(−1)</m:t>
                          </m:r>
                        </m:e>
                        <m:sup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sup>
                      </m:sSup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sup>
                      </m:sSup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45224"/>
                <a:ext cx="483908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31681" y="4797152"/>
                <a:ext cx="639919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5</m:t>
                    </m:r>
                    <m:r>
                      <a:rPr lang="uz-Cyrl-UZ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81" y="4797152"/>
                <a:ext cx="639919" cy="5734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97256" y="5924174"/>
                <a:ext cx="712879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FF"/>
                          </a:solidFill>
                        </a:rPr>
                        <m:t>Y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aqinlashish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soha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FF"/>
                          </a:solidFill>
                        </a:rPr>
                        <m:t>si</m:t>
                      </m:r>
                      <m:r>
                        <a:rPr lang="en-US" sz="3200" i="1" dirty="0">
                          <a:solidFill>
                            <a:srgbClr val="0000FF"/>
                          </a:solidFill>
                          <a:latin typeface="Cambria Math"/>
                        </a:rPr>
                        <m:t>:    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∈</m:t>
                      </m:r>
                      <m:d>
                        <m:dPr>
                          <m:ctrlPr>
                            <a:rPr lang="ru-RU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−1;1</m:t>
                          </m:r>
                        </m:e>
                      </m:d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56" y="5924174"/>
                <a:ext cx="712879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6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282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z-Cyrl-UZ" sz="3200" dirty="0">
                <a:ea typeface="Times New Roman"/>
              </a:rPr>
              <a:t>5)  da  </a:t>
            </a:r>
            <a:r>
              <a:rPr lang="uz-Cyrl-UZ" sz="3200" b="1" i="1" dirty="0">
                <a:solidFill>
                  <a:srgbClr val="0000FF"/>
                </a:solidFill>
                <a:ea typeface="Times New Roman"/>
              </a:rPr>
              <a:t>х</a:t>
            </a:r>
            <a:r>
              <a:rPr lang="uz-Cyrl-UZ" sz="3200" b="1" i="1" dirty="0">
                <a:ea typeface="Times New Roman"/>
              </a:rPr>
              <a:t>  </a:t>
            </a:r>
            <a:r>
              <a:rPr lang="uz-Cyrl-UZ" sz="3200" dirty="0">
                <a:ea typeface="Times New Roman"/>
              </a:rPr>
              <a:t> ni</a:t>
            </a:r>
            <a:r>
              <a:rPr lang="en-US" sz="3200" dirty="0" err="1">
                <a:ea typeface="Times New Roman"/>
              </a:rPr>
              <a:t>ng</a:t>
            </a:r>
            <a:r>
              <a:rPr lang="en-US" sz="3200" dirty="0">
                <a:ea typeface="Times New Roman"/>
              </a:rPr>
              <a:t> </a:t>
            </a:r>
            <a:r>
              <a:rPr lang="uz-Cyrl-UZ" sz="3200" dirty="0">
                <a:ea typeface="Times New Roman"/>
              </a:rPr>
              <a:t> o‘rniga  </a:t>
            </a:r>
            <a:r>
              <a:rPr lang="uz-Cyrl-UZ" sz="3200" dirty="0">
                <a:solidFill>
                  <a:srgbClr val="0000FF"/>
                </a:solidFill>
                <a:ea typeface="Times New Roman"/>
              </a:rPr>
              <a:t>– </a:t>
            </a:r>
            <a:r>
              <a:rPr lang="uz-Cyrl-UZ" sz="3200" b="1" i="1" dirty="0">
                <a:solidFill>
                  <a:srgbClr val="0000FF"/>
                </a:solidFill>
                <a:ea typeface="Times New Roman"/>
              </a:rPr>
              <a:t>х</a:t>
            </a:r>
            <a:r>
              <a:rPr lang="uz-Cyrl-UZ" sz="3200" dirty="0">
                <a:solidFill>
                  <a:srgbClr val="0000FF"/>
                </a:solidFill>
                <a:ea typeface="Times New Roman"/>
              </a:rPr>
              <a:t>  </a:t>
            </a:r>
            <a:r>
              <a:rPr lang="uz-Cyrl-UZ" sz="3200" dirty="0">
                <a:ea typeface="Times New Roman"/>
              </a:rPr>
              <a:t>qo‘ysak.</a:t>
            </a:r>
            <a:endParaRPr lang="ru-RU" sz="3200" dirty="0"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27584" y="908720"/>
                <a:ext cx="7704856" cy="901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1−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=1+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+…+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704856" cy="9017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23528" y="1052736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6</a:t>
            </a:r>
            <a:r>
              <a:rPr lang="uz-Cyrl-UZ" sz="3200" dirty="0" smtClean="0">
                <a:solidFill>
                  <a:prstClr val="black"/>
                </a:solidFill>
                <a:ea typeface="Times New Roman"/>
              </a:rPr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64877" y="1844824"/>
                <a:ext cx="627141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FF"/>
                          </a:solidFill>
                        </a:rPr>
                        <m:t>Y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aqinlashish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soha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FF"/>
                          </a:solidFill>
                        </a:rPr>
                        <m:t>si</m:t>
                      </m:r>
                      <m:r>
                        <a:rPr lang="en-US" sz="3200" i="1" dirty="0">
                          <a:solidFill>
                            <a:srgbClr val="0000FF"/>
                          </a:solidFill>
                          <a:latin typeface="Cambria Math"/>
                        </a:rPr>
                        <m:t>:    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∈</m:t>
                      </m:r>
                      <m:d>
                        <m:dPr>
                          <m:ctrlPr>
                            <a:rPr lang="ru-RU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−1;1</m:t>
                          </m:r>
                        </m:e>
                      </m:d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77" y="1844824"/>
                <a:ext cx="627141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3528" y="2420888"/>
                <a:ext cx="6203365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z-Cyrl-UZ" sz="3200" dirty="0">
                    <a:ea typeface="Times New Roman"/>
                  </a:rPr>
                  <a:t>5) da  </a:t>
                </a:r>
                <a:r>
                  <a:rPr lang="uz-Cyrl-UZ" sz="3200" b="1" i="1" dirty="0">
                    <a:solidFill>
                      <a:srgbClr val="0000FF"/>
                    </a:solidFill>
                    <a:ea typeface="Times New Roman"/>
                  </a:rPr>
                  <a:t>х</a:t>
                </a:r>
                <a:r>
                  <a:rPr lang="uz-Cyrl-UZ" sz="3200" dirty="0">
                    <a:ea typeface="Times New Roman"/>
                  </a:rPr>
                  <a:t>  </a:t>
                </a:r>
                <a:r>
                  <a:rPr lang="uz-Cyrl-UZ" sz="3200" dirty="0" smtClean="0">
                    <a:ea typeface="Times New Roman"/>
                  </a:rPr>
                  <a:t>ni</a:t>
                </a:r>
                <a:r>
                  <a:rPr lang="en-US" sz="3200" dirty="0" err="1" smtClean="0">
                    <a:ea typeface="Times New Roman"/>
                  </a:rPr>
                  <a:t>ng</a:t>
                </a:r>
                <a:r>
                  <a:rPr lang="uz-Cyrl-UZ" sz="3200" dirty="0" smtClean="0">
                    <a:ea typeface="Times New Roman"/>
                  </a:rPr>
                  <a:t>  </a:t>
                </a:r>
                <a:r>
                  <a:rPr lang="uz-Cyrl-UZ" sz="3200" dirty="0">
                    <a:ea typeface="Times New Roman"/>
                  </a:rPr>
                  <a:t>o‘rniga</a:t>
                </a:r>
                <a:r>
                  <a:rPr lang="en-US" sz="3200" dirty="0">
                    <a:ea typeface="Times New Roman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z-Cyrl-UZ" sz="3200" dirty="0">
                    <a:solidFill>
                      <a:srgbClr val="0000FF"/>
                    </a:solidFill>
                    <a:ea typeface="Times New Roman"/>
                  </a:rPr>
                  <a:t>  </a:t>
                </a:r>
                <a:r>
                  <a:rPr lang="uz-Cyrl-UZ" sz="3200" b="1" dirty="0">
                    <a:ea typeface="Times New Roman"/>
                  </a:rPr>
                  <a:t> </a:t>
                </a:r>
                <a:r>
                  <a:rPr lang="uz-Cyrl-UZ" sz="3200" dirty="0">
                    <a:ea typeface="Times New Roman"/>
                  </a:rPr>
                  <a:t>qo‘ysak.</a:t>
                </a:r>
                <a:endParaRPr lang="ru-RU" sz="3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0888"/>
                <a:ext cx="6203365" cy="595932"/>
              </a:xfrm>
              <a:prstGeom prst="rect">
                <a:avLst/>
              </a:prstGeom>
              <a:blipFill rotWithShape="1">
                <a:blip r:embed="rId4"/>
                <a:stretch>
                  <a:fillRect l="-2456" t="-12245" r="-1473" b="-31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16334" y="321855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a typeface="Times New Roman"/>
              </a:rPr>
              <a:t>(7</a:t>
            </a:r>
            <a:r>
              <a:rPr lang="uz-Cyrl-UZ" sz="2800" dirty="0" smtClean="0">
                <a:solidFill>
                  <a:prstClr val="black"/>
                </a:solidFill>
                <a:ea typeface="Times New Roman"/>
              </a:rPr>
              <a:t>)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27584" y="2996952"/>
                <a:ext cx="5760640" cy="90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=1−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6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8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96952"/>
                <a:ext cx="5760640" cy="9089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470237" y="3841884"/>
                <a:ext cx="44119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…+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(−1)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237" y="3841884"/>
                <a:ext cx="441197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59198" y="4463241"/>
                <a:ext cx="837497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z-Cyrl-UZ" sz="3200" dirty="0">
                    <a:ea typeface="Times New Roman"/>
                  </a:rPr>
                  <a:t>5) ni</a:t>
                </a:r>
                <a:r>
                  <a:rPr lang="en-US" sz="3200" dirty="0"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−1;1</m:t>
                        </m:r>
                      </m:e>
                    </m:d>
                  </m:oMath>
                </a14:m>
                <a:r>
                  <a:rPr lang="uz-Cyrl-UZ" sz="3200" dirty="0">
                    <a:ea typeface="Times New Roman"/>
                  </a:rPr>
                  <a:t>  oraliqda  </a:t>
                </a:r>
                <a:r>
                  <a:rPr lang="uz-Cyrl-UZ" sz="3200" b="1" dirty="0">
                    <a:solidFill>
                      <a:srgbClr val="0000FF"/>
                    </a:solidFill>
                    <a:ea typeface="Times New Roman"/>
                  </a:rPr>
                  <a:t>0</a:t>
                </a:r>
                <a:r>
                  <a:rPr lang="uz-Cyrl-UZ" sz="3200" dirty="0">
                    <a:ea typeface="Times New Roman"/>
                  </a:rPr>
                  <a:t>  dan </a:t>
                </a:r>
                <a:r>
                  <a:rPr lang="uz-Cyrl-UZ" sz="3200" b="1" i="1" dirty="0">
                    <a:solidFill>
                      <a:srgbClr val="0000FF"/>
                    </a:solidFill>
                    <a:ea typeface="Times New Roman"/>
                  </a:rPr>
                  <a:t>х </a:t>
                </a:r>
                <a:r>
                  <a:rPr lang="uz-Cyrl-UZ" sz="3200" dirty="0">
                    <a:ea typeface="Times New Roman"/>
                  </a:rPr>
                  <a:t>gacha intеgrallaymiz. Chunki darajali qatorni  absolyut  yaqinlashish sohasiga tеgishli ixtiyoriy intеrvalda intеgrallash mumkin.</a:t>
                </a:r>
                <a:endParaRPr lang="ru-RU" sz="32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98" y="4463241"/>
                <a:ext cx="8374978" cy="2062103"/>
              </a:xfrm>
              <a:prstGeom prst="rect">
                <a:avLst/>
              </a:prstGeom>
              <a:blipFill rotWithShape="1">
                <a:blip r:embed="rId7"/>
                <a:stretch>
                  <a:fillRect l="-1892" t="-4142" r="-1820" b="-8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6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62707" y="332656"/>
                <a:ext cx="7018588" cy="1355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800" i="1">
                              <a:latin typeface="Cambria Math"/>
                              <a:ea typeface="Times New Roman"/>
                            </a:rPr>
                          </m:ctrlPr>
                        </m:naryPr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1+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sz="28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28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naryPr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1−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+…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effectLst/>
                          <a:latin typeface="Cambria Math"/>
                          <a:ea typeface="Times New Roman"/>
                        </a:rPr>
                        <m:t>𝑑𝑥</m:t>
                      </m:r>
                    </m:oMath>
                  </m:oMathPara>
                </a14:m>
                <a:endParaRPr lang="ru-RU" sz="28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07" y="332656"/>
                <a:ext cx="7018588" cy="13557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987824" y="2838326"/>
                <a:ext cx="4680520" cy="1040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+…+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den>
                      </m:f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838326"/>
                <a:ext cx="4680520" cy="10404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99590" y="1772447"/>
                <a:ext cx="7920882" cy="1080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1+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0" y="1772447"/>
                <a:ext cx="7920882" cy="10804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7544" y="3717032"/>
                <a:ext cx="628193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0000FF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FF"/>
                          </a:solidFill>
                        </a:rPr>
                        <m:t>Y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aqinlashish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soha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FF"/>
                          </a:solidFill>
                        </a:rPr>
                        <m:t>si</m:t>
                      </m:r>
                      <m:r>
                        <a:rPr lang="en-US" sz="3200" i="1" dirty="0">
                          <a:solidFill>
                            <a:srgbClr val="0000FF"/>
                          </a:solidFill>
                          <a:latin typeface="Cambria Math"/>
                        </a:rPr>
                        <m:t>:    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∈</m:t>
                      </m:r>
                      <m:d>
                        <m:dPr>
                          <m:ctrlPr>
                            <a:rPr lang="ru-RU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−1;1</m:t>
                          </m:r>
                        </m:e>
                      </m:d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7032"/>
                <a:ext cx="628193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2672" y="2104280"/>
                <a:ext cx="622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  <a:cs typeface="Times New Roman"/>
                        </a:rPr>
                        <m:t>8)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72" y="2104280"/>
                <a:ext cx="62228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95536" y="4221656"/>
            <a:ext cx="6282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ea typeface="Times New Roman"/>
              </a:rPr>
              <a:t>8</a:t>
            </a:r>
            <a:r>
              <a:rPr lang="uz-Cyrl-UZ" sz="2800" dirty="0" smtClean="0">
                <a:ea typeface="Times New Roman"/>
              </a:rPr>
              <a:t>)  </a:t>
            </a:r>
            <a:r>
              <a:rPr lang="uz-Cyrl-UZ" sz="3200" dirty="0">
                <a:ea typeface="Times New Roman"/>
              </a:rPr>
              <a:t>da  </a:t>
            </a:r>
            <a:r>
              <a:rPr lang="uz-Cyrl-UZ" sz="3200" b="1" i="1" dirty="0">
                <a:solidFill>
                  <a:srgbClr val="0000FF"/>
                </a:solidFill>
                <a:ea typeface="Times New Roman"/>
              </a:rPr>
              <a:t>х</a:t>
            </a:r>
            <a:r>
              <a:rPr lang="uz-Cyrl-UZ" sz="3200" b="1" i="1" dirty="0">
                <a:ea typeface="Times New Roman"/>
              </a:rPr>
              <a:t>  </a:t>
            </a:r>
            <a:r>
              <a:rPr lang="uz-Cyrl-UZ" sz="3200" dirty="0">
                <a:ea typeface="Times New Roman"/>
              </a:rPr>
              <a:t> ni</a:t>
            </a:r>
            <a:r>
              <a:rPr lang="en-US" sz="3200" dirty="0" err="1">
                <a:ea typeface="Times New Roman"/>
              </a:rPr>
              <a:t>ng</a:t>
            </a:r>
            <a:r>
              <a:rPr lang="en-US" sz="3200" dirty="0">
                <a:ea typeface="Times New Roman"/>
              </a:rPr>
              <a:t> </a:t>
            </a:r>
            <a:r>
              <a:rPr lang="uz-Cyrl-UZ" sz="3200" dirty="0">
                <a:ea typeface="Times New Roman"/>
              </a:rPr>
              <a:t> o‘rniga  </a:t>
            </a:r>
            <a:r>
              <a:rPr lang="uz-Cyrl-UZ" sz="3200" dirty="0">
                <a:solidFill>
                  <a:srgbClr val="0000FF"/>
                </a:solidFill>
                <a:ea typeface="Times New Roman"/>
              </a:rPr>
              <a:t>– </a:t>
            </a:r>
            <a:r>
              <a:rPr lang="uz-Cyrl-UZ" sz="3200" b="1" i="1" dirty="0">
                <a:solidFill>
                  <a:srgbClr val="0000FF"/>
                </a:solidFill>
                <a:ea typeface="Times New Roman"/>
              </a:rPr>
              <a:t>х</a:t>
            </a:r>
            <a:r>
              <a:rPr lang="uz-Cyrl-UZ" sz="3200" dirty="0">
                <a:solidFill>
                  <a:srgbClr val="0000FF"/>
                </a:solidFill>
                <a:ea typeface="Times New Roman"/>
              </a:rPr>
              <a:t>  </a:t>
            </a:r>
            <a:r>
              <a:rPr lang="uz-Cyrl-UZ" sz="3200" dirty="0">
                <a:ea typeface="Times New Roman"/>
              </a:rPr>
              <a:t>qo‘ysak.</a:t>
            </a:r>
            <a:endParaRPr lang="ru-RU" sz="3200" dirty="0"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21809" y="4814796"/>
                <a:ext cx="8598664" cy="1069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9) </m:t>
                      </m:r>
                      <m:func>
                        <m:func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1−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−</m:t>
                      </m:r>
                      <m:d>
                        <m:dPr>
                          <m:endChr m:val="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Times New Roman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ea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800" i="1"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  <a:ea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800" i="1"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Times New Roman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  <a:ea typeface="Times New Roman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+</m:t>
                          </m:r>
                          <m:d>
                            <m:dPr>
                              <m:begChr m:val="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…+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+…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09" y="4814796"/>
                <a:ext cx="8598664" cy="10691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43608" y="5866454"/>
                <a:ext cx="636527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FF"/>
                          </a:solidFill>
                        </a:rPr>
                        <m:t>Y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aqinlashish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soha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FF"/>
                          </a:solidFill>
                        </a:rPr>
                        <m:t>si</m:t>
                      </m:r>
                      <m:r>
                        <a:rPr lang="en-US" sz="3200" i="1" dirty="0">
                          <a:solidFill>
                            <a:srgbClr val="0000FF"/>
                          </a:solidFill>
                          <a:latin typeface="Cambria Math"/>
                        </a:rPr>
                        <m:t>:    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∈</m:t>
                      </m:r>
                      <m:d>
                        <m:dPr>
                          <m:ctrlPr>
                            <a:rPr lang="ru-RU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−1;1</m:t>
                          </m:r>
                        </m:e>
                      </m:d>
                      <m:r>
                        <m:rPr>
                          <m:nor/>
                        </m:rPr>
                        <a:rPr lang="uz-Cyrl-UZ" sz="3200" dirty="0">
                          <a:solidFill>
                            <a:srgbClr val="0000FF"/>
                          </a:solidFill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6454"/>
                <a:ext cx="636527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5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759" y="246928"/>
            <a:ext cx="2007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ea typeface="Times New Roman"/>
              </a:rPr>
              <a:t>(</a:t>
            </a:r>
            <a:r>
              <a:rPr lang="uz-Cyrl-UZ" sz="3200" dirty="0">
                <a:solidFill>
                  <a:srgbClr val="0000FF"/>
                </a:solidFill>
                <a:ea typeface="Times New Roman"/>
              </a:rPr>
              <a:t>8 </a:t>
            </a:r>
            <a:r>
              <a:rPr lang="uz-Cyrl-UZ" sz="3200" dirty="0" smtClean="0">
                <a:solidFill>
                  <a:srgbClr val="0000FF"/>
                </a:solidFill>
                <a:ea typeface="Times New Roman"/>
              </a:rPr>
              <a:t>-</a:t>
            </a:r>
            <a:r>
              <a:rPr lang="en-US" sz="3200" dirty="0" smtClean="0">
                <a:solidFill>
                  <a:srgbClr val="0000FF"/>
                </a:solidFill>
                <a:ea typeface="Times New Roman"/>
              </a:rPr>
              <a:t> </a:t>
            </a:r>
            <a:r>
              <a:rPr lang="uz-Cyrl-UZ" sz="3200" dirty="0" smtClean="0">
                <a:solidFill>
                  <a:srgbClr val="0000FF"/>
                </a:solidFill>
                <a:ea typeface="Times New Roman"/>
              </a:rPr>
              <a:t>9</a:t>
            </a:r>
            <a:r>
              <a:rPr lang="uz-Cyrl-UZ" sz="3200" dirty="0">
                <a:solidFill>
                  <a:srgbClr val="0000FF"/>
                </a:solidFill>
                <a:ea typeface="Times New Roman"/>
              </a:rPr>
              <a:t>)  dan</a:t>
            </a:r>
            <a:endParaRPr lang="ru-RU" sz="3200" dirty="0">
              <a:solidFill>
                <a:srgbClr val="0000FF"/>
              </a:solidFill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63055" y="765840"/>
                <a:ext cx="8457417" cy="934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Times New Roman"/>
                          <a:cs typeface="Times New Roman"/>
                        </a:rPr>
                        <m:t>10)  </m:t>
                      </m:r>
                      <m:r>
                        <a:rPr lang="en-US" sz="2400" i="1" smtClean="0">
                          <a:latin typeface="Cambria Math"/>
                          <a:ea typeface="Times New Roman"/>
                          <a:cs typeface="Times New Roman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1+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=2∙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+…+</m:t>
                          </m:r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+…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5" y="765840"/>
                <a:ext cx="8457417" cy="934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1617352"/>
                <a:ext cx="48100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z-Cyrl-UZ" sz="3200" dirty="0" smtClean="0">
                    <a:solidFill>
                      <a:srgbClr val="0000FF"/>
                    </a:solidFill>
                    <a:ea typeface="Times New Roman"/>
                  </a:rPr>
                  <a:t>7) ni  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(0;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Times New Roman"/>
                  </a:rPr>
                  <a:t> da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/>
                  </a:rPr>
                  <a:t>intеgrallab</a:t>
                </a:r>
                <a:r>
                  <a:rPr lang="uz-Cyrl-UZ" sz="3600" dirty="0">
                    <a:solidFill>
                      <a:srgbClr val="0000FF"/>
                    </a:solidFill>
                    <a:ea typeface="Times New Roman"/>
                  </a:rPr>
                  <a:t>:</a:t>
                </a:r>
                <a:endParaRPr lang="ru-RU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17352"/>
                <a:ext cx="481003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3169" t="-15094" r="-3042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63055" y="2146783"/>
                <a:ext cx="8457417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Times New Roman"/>
                          <a:cs typeface="Times New Roman"/>
                        </a:rPr>
                        <m:t>11)  </m:t>
                      </m:r>
                      <m:r>
                        <a:rPr lang="en-US" sz="2400" i="1" smtClean="0">
                          <a:latin typeface="Cambria Math"/>
                          <a:ea typeface="Times New Roman"/>
                          <a:cs typeface="Times New Roman"/>
                        </a:rPr>
                        <m:t>𝑎𝑟𝑐𝑡𝑔𝑥</m:t>
                      </m:r>
                      <m:r>
                        <a:rPr lang="en-US" sz="2400" i="1" smtClean="0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+…+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  <m:r>
                        <a:rPr lang="en-US" sz="2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5" y="2146783"/>
                <a:ext cx="8457417" cy="8387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63055" y="2912928"/>
                <a:ext cx="8423758" cy="3755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3200" b="1" dirty="0" smtClean="0">
                    <a:ea typeface="Times New Roman"/>
                  </a:rPr>
                  <a:t>  1-misol</a:t>
                </a:r>
                <a:r>
                  <a:rPr lang="en-US" sz="3200" b="1" dirty="0">
                    <a:ea typeface="Times New Roman"/>
                  </a:rPr>
                  <a:t>.     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ru-RU" sz="3200" b="1" i="1">
                            <a:effectLst/>
                            <a:latin typeface="Cambria Math"/>
                            <a:ea typeface="Times New Roman"/>
                          </a:rPr>
                        </m:ctrlPr>
                      </m:naryPr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  <m:sup>
                        <m:r>
                          <a:rPr lang="en-US" sz="3200" b="1" i="1">
                            <a:effectLst/>
                            <a:latin typeface="Cambria Math"/>
                            <a:ea typeface="Times New Roman"/>
                          </a:rPr>
                          <m:t>𝒂</m:t>
                        </m:r>
                      </m:sup>
                      <m:e>
                        <m:sSup>
                          <m:sSup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ru-RU" sz="3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𝑑𝑥</m:t>
                    </m:r>
                  </m:oMath>
                </a14:m>
                <a:r>
                  <a:rPr lang="en-US" sz="3200" dirty="0">
                    <a:ea typeface="Times New Roman"/>
                  </a:rPr>
                  <a:t>  </a:t>
                </a:r>
                <a:r>
                  <a:rPr lang="en-US" sz="3200" b="1" dirty="0">
                    <a:ea typeface="Times New Roman"/>
                  </a:rPr>
                  <a:t>  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integralni</a:t>
                </a:r>
                <a:r>
                  <a:rPr lang="en-US" sz="3200" dirty="0">
                    <a:ea typeface="Times New Roman"/>
                  </a:rPr>
                  <a:t>  </a:t>
                </a:r>
                <a:r>
                  <a:rPr lang="en-US" sz="3200" dirty="0" err="1">
                    <a:ea typeface="Times New Roman"/>
                  </a:rPr>
                  <a:t>qator</a:t>
                </a:r>
                <a:r>
                  <a:rPr lang="en-US" sz="3200" dirty="0">
                    <a:ea typeface="Times New Roman"/>
                  </a:rPr>
                  <a:t>  </a:t>
                </a:r>
                <a:r>
                  <a:rPr lang="en-US" sz="3200" dirty="0" err="1">
                    <a:ea typeface="Times New Roman"/>
                  </a:rPr>
                  <a:t>yordamida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hisoblang</a:t>
                </a:r>
                <a:r>
                  <a:rPr lang="en-US" sz="3200" dirty="0">
                    <a:ea typeface="Times New Roman"/>
                  </a:rPr>
                  <a:t>:</a:t>
                </a:r>
                <a:endParaRPr lang="ru-RU" sz="3200" dirty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3200" b="1" dirty="0">
                    <a:ea typeface="Times New Roman"/>
                  </a:rPr>
                  <a:t> </a:t>
                </a:r>
                <a:r>
                  <a:rPr lang="en-US" sz="3200" b="1" dirty="0" err="1" smtClean="0">
                    <a:ea typeface="Times New Roman"/>
                  </a:rPr>
                  <a:t>Echish</a:t>
                </a:r>
                <a:r>
                  <a:rPr lang="en-US" sz="3200" b="1" dirty="0">
                    <a:ea typeface="Times New Roman"/>
                  </a:rPr>
                  <a:t>.</a:t>
                </a:r>
                <a:r>
                  <a:rPr lang="en-US" sz="3200" dirty="0"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ning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boshlang‘ich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funksiyasi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elementar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funksiya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bo‘lmaydi</a:t>
                </a:r>
                <a:r>
                  <a:rPr lang="en-US" sz="3200" dirty="0">
                    <a:ea typeface="Times New Roman"/>
                  </a:rPr>
                  <a:t>. Bu </a:t>
                </a:r>
                <a:r>
                  <a:rPr lang="en-US" sz="3200" dirty="0" err="1">
                    <a:ea typeface="Times New Roman"/>
                  </a:rPr>
                  <a:t>funksiyani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hisoblash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uchun</a:t>
                </a:r>
                <a:r>
                  <a:rPr lang="en-US" sz="3200" dirty="0"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ning</a:t>
                </a:r>
                <a:r>
                  <a:rPr lang="en-US" sz="3200" dirty="0">
                    <a:ea typeface="Times New Roman"/>
                  </a:rPr>
                  <a:t>  </a:t>
                </a:r>
                <a:r>
                  <a:rPr lang="en-US" sz="3200" dirty="0" err="1">
                    <a:ea typeface="Times New Roman"/>
                  </a:rPr>
                  <a:t>yoyilmasida</a:t>
                </a:r>
                <a:r>
                  <a:rPr lang="en-US" sz="3200" dirty="0"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ni</a:t>
                </a:r>
                <a:r>
                  <a:rPr lang="en-US" sz="3200" dirty="0">
                    <a:ea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sSup>
                      <m:sSupPr>
                        <m:ctrlPr>
                          <a:rPr lang="ru-RU" sz="32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prstClr val="black"/>
                    </a:solidFill>
                    <a:ea typeface="Times New Roman"/>
                  </a:rPr>
                  <a:t> ga </a:t>
                </a:r>
                <a:r>
                  <a:rPr lang="en-US" sz="3200" dirty="0" err="1">
                    <a:solidFill>
                      <a:prstClr val="black"/>
                    </a:solidFill>
                    <a:ea typeface="Times New Roman"/>
                  </a:rPr>
                  <a:t>almashtirib</a:t>
                </a:r>
                <a:r>
                  <a:rPr lang="en-US" sz="3200" dirty="0">
                    <a:solidFill>
                      <a:prstClr val="black"/>
                    </a:solidFill>
                    <a:ea typeface="Times New Roman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ea typeface="Times New Roman"/>
                  </a:rPr>
                  <a:t>intеgral</a:t>
                </a:r>
                <a:r>
                  <a:rPr lang="en-US" sz="3200" dirty="0">
                    <a:solidFill>
                      <a:prstClr val="black"/>
                    </a:solidFill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ea typeface="Times New Roman"/>
                  </a:rPr>
                  <a:t>ostidagi</a:t>
                </a:r>
                <a:r>
                  <a:rPr lang="en-US" sz="3200" dirty="0">
                    <a:solidFill>
                      <a:prstClr val="black"/>
                    </a:solidFill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ea typeface="Times New Roman"/>
                  </a:rPr>
                  <a:t>funksiyani</a:t>
                </a:r>
                <a:r>
                  <a:rPr lang="en-US" sz="3200" dirty="0">
                    <a:solidFill>
                      <a:prstClr val="black"/>
                    </a:solidFill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ea typeface="Times New Roman"/>
                  </a:rPr>
                  <a:t>qatorga</a:t>
                </a:r>
                <a:r>
                  <a:rPr lang="en-US" sz="3200" dirty="0">
                    <a:solidFill>
                      <a:prstClr val="black"/>
                    </a:solidFill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ea typeface="Times New Roman"/>
                  </a:rPr>
                  <a:t>yoyamiz</a:t>
                </a:r>
                <a:r>
                  <a:rPr lang="en-US" sz="3200" dirty="0">
                    <a:solidFill>
                      <a:prstClr val="black"/>
                    </a:solidFill>
                    <a:ea typeface="Times New Roman"/>
                  </a:rPr>
                  <a:t>:</a:t>
                </a:r>
                <a:endParaRPr lang="ru-RU" sz="32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5" y="2912928"/>
                <a:ext cx="8423758" cy="3755644"/>
              </a:xfrm>
              <a:prstGeom prst="rect">
                <a:avLst/>
              </a:prstGeom>
              <a:blipFill rotWithShape="1">
                <a:blip r:embed="rId5"/>
                <a:stretch>
                  <a:fillRect l="-1883" t="-325" r="-1883" b="-4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8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66392" y="304648"/>
                <a:ext cx="8424936" cy="95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=1−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−…+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+…,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2" y="304648"/>
                <a:ext cx="8424936" cy="9569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1211608"/>
                <a:ext cx="839579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Bu</m:t>
                      </m:r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t</m:t>
                      </m:r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е</m:t>
                      </m:r>
                      <m:r>
                        <m:rPr>
                          <m:sty m:val="p"/>
                        </m:rPr>
                        <a:rPr lang="en-US" sz="3200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nglikning</m:t>
                      </m:r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ikkala</m:t>
                      </m:r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tomonini</m:t>
                      </m:r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  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dan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gacha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solidFill>
                    <a:prstClr val="black"/>
                  </a:solidFill>
                  <a:latin typeface="Cambria Math"/>
                  <a:ea typeface="Times New Roman"/>
                  <a:cs typeface="Times New Roman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ch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е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garada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int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е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grallaymiz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: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11608"/>
                <a:ext cx="8395792" cy="10772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5536" y="2247728"/>
                <a:ext cx="8395792" cy="1069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2800" i="1">
                              <a:latin typeface="Cambria Math"/>
                              <a:ea typeface="Times New Roman"/>
                            </a:rPr>
                          </m:ctrlPr>
                        </m:naryPr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𝑑𝑥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subSup"/>
                          <m:ctrlPr>
                            <a:rPr lang="ru-RU" sz="28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naryPr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  <m:r>
                                    <a:rPr lang="uz-Cyrl-UZ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3</m:t>
                                  </m:r>
                                  <m:r>
                                    <a:rPr lang="uz-Cyrl-UZ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8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  <m:r>
                                    <a:rPr lang="uz-Cyrl-UZ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−…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effectLst/>
                          <a:latin typeface="Cambria Math"/>
                          <a:ea typeface="Times New Roman"/>
                        </a:rPr>
                        <m:t>𝑑𝑥</m:t>
                      </m:r>
                      <m:r>
                        <a:rPr lang="en-US" sz="28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</m:oMath>
                  </m:oMathPara>
                </a14:m>
                <a:endParaRPr lang="ru-RU" sz="28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47728"/>
                <a:ext cx="8395792" cy="10691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5536" y="3385568"/>
                <a:ext cx="8395792" cy="118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>
                              <a:latin typeface="Cambria Math"/>
                              <a:ea typeface="Times New Roman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  <m:r>
                                        <a:rPr lang="uz-Cyrl-UZ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!</m:t>
                                      </m:r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∙3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  <m:r>
                                        <a:rPr lang="uz-Cyrl-UZ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!∙5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7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3</m:t>
                                      </m:r>
                                      <m:r>
                                        <a:rPr lang="uz-Cyrl-UZ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!∙7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9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4</m:t>
                                      </m:r>
                                      <m:r>
                                        <a:rPr lang="uz-Cyrl-UZ" sz="2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!∙9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−…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𝑎</m:t>
                          </m:r>
                        </m:sup>
                      </m:sSubSup>
                      <m:r>
                        <a:rPr lang="en-US" sz="28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</m:oMath>
                  </m:oMathPara>
                </a14:m>
                <a:endParaRPr lang="ru-RU" sz="28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85568"/>
                <a:ext cx="8395792" cy="11841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66392" y="4507984"/>
                <a:ext cx="8424936" cy="963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</a:rPr>
                            <m:t>!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∙3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</a:rPr>
                            <m:t>!∙5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3</m:t>
                          </m:r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</a:rPr>
                            <m:t>!∙7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/>
                                  <a:ea typeface="Times New Roman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ea typeface="Times New Roman"/>
                            </a:rPr>
                            <m:t>4</m:t>
                          </m:r>
                          <m:r>
                            <a:rPr lang="uz-Cyrl-UZ" sz="2800" i="1">
                              <a:effectLst/>
                              <a:latin typeface="Cambria Math"/>
                              <a:ea typeface="Times New Roman"/>
                            </a:rPr>
                            <m:t>!∙9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Times New Roman"/>
                        </a:rPr>
                        <m:t>−…</m:t>
                      </m:r>
                    </m:oMath>
                  </m:oMathPara>
                </a14:m>
                <a:endParaRPr lang="ru-RU" sz="28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2" y="4507984"/>
                <a:ext cx="8424936" cy="9630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00039" y="5560664"/>
            <a:ext cx="85341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5738">
              <a:spcAft>
                <a:spcPts val="0"/>
              </a:spcAft>
            </a:pPr>
            <a:r>
              <a:rPr lang="uz-Cyrl-UZ" sz="2600" dirty="0">
                <a:ea typeface="Times New Roman"/>
              </a:rPr>
              <a:t>Bu </a:t>
            </a:r>
            <a:r>
              <a:rPr lang="en-US" sz="2600" dirty="0" err="1">
                <a:ea typeface="Times New Roman"/>
              </a:rPr>
              <a:t>tenglik</a:t>
            </a:r>
            <a:r>
              <a:rPr lang="en-US" sz="2600" dirty="0">
                <a:ea typeface="Times New Roman"/>
              </a:rPr>
              <a:t> </a:t>
            </a:r>
            <a:r>
              <a:rPr lang="uz-Cyrl-UZ" sz="2600" dirty="0">
                <a:ea typeface="Times New Roman"/>
              </a:rPr>
              <a:t> yordamida   </a:t>
            </a:r>
            <a:r>
              <a:rPr lang="uz-Cyrl-UZ" sz="2600" b="1" i="1" dirty="0">
                <a:solidFill>
                  <a:srgbClr val="0000FF"/>
                </a:solidFill>
                <a:ea typeface="Times New Roman"/>
              </a:rPr>
              <a:t>a</a:t>
            </a:r>
            <a:r>
              <a:rPr lang="uz-Cyrl-UZ" sz="2600" dirty="0">
                <a:ea typeface="Times New Roman"/>
              </a:rPr>
              <a:t>  ning istalgan qiymatida bеrilgan intеgralni ixtiyoriy darajadagi ani</a:t>
            </a:r>
            <a:r>
              <a:rPr lang="en-US" sz="2600" dirty="0">
                <a:ea typeface="Times New Roman"/>
              </a:rPr>
              <a:t>q</a:t>
            </a:r>
            <a:r>
              <a:rPr lang="uz-Cyrl-UZ" sz="2600" dirty="0">
                <a:ea typeface="Times New Roman"/>
              </a:rPr>
              <a:t>lik bilan </a:t>
            </a:r>
            <a:r>
              <a:rPr lang="en-US" sz="2600" dirty="0">
                <a:ea typeface="Times New Roman"/>
              </a:rPr>
              <a:t>h</a:t>
            </a:r>
            <a:r>
              <a:rPr lang="uz-Cyrl-UZ" sz="2600" dirty="0">
                <a:ea typeface="Times New Roman"/>
              </a:rPr>
              <a:t>isoblash mumkin.</a:t>
            </a:r>
            <a:endParaRPr lang="ru-RU" sz="26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37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3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85763" y="274936"/>
                <a:ext cx="8434709" cy="6380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ea typeface="Times New Roman"/>
                  </a:rPr>
                  <a:t> </a:t>
                </a:r>
                <a:r>
                  <a:rPr lang="en-US" dirty="0" smtClean="0">
                    <a:ea typeface="Times New Roman"/>
                  </a:rPr>
                  <a:t>           </a:t>
                </a:r>
                <a14:m>
                  <m:oMath xmlns:m="http://schemas.openxmlformats.org/officeDocument/2006/math">
                    <m:r>
                      <a:rPr lang="uz-Cyrl-UZ" sz="3200" i="1">
                        <a:latin typeface="Cambria Math"/>
                      </a:rPr>
                      <m:t>𝑦</m:t>
                    </m:r>
                    <m:r>
                      <a:rPr lang="uz-Cyrl-UZ" sz="3200" i="1">
                        <a:latin typeface="Cambria Math"/>
                      </a:rPr>
                      <m:t>=</m:t>
                    </m:r>
                    <m:r>
                      <a:rPr lang="uz-Cyrl-UZ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z-Cyrl-UZ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uz-Cyrl-UZ" sz="3200" i="1">
                        <a:latin typeface="Cambria Math"/>
                      </a:rPr>
                      <m:t>   </m:t>
                    </m:r>
                  </m:oMath>
                </a14:m>
                <a:r>
                  <a:rPr lang="uz-Cyrl-UZ" sz="3200" dirty="0"/>
                  <a:t>funksiya  </a:t>
                </a:r>
                <a14:m>
                  <m:oMath xmlns:m="http://schemas.openxmlformats.org/officeDocument/2006/math">
                    <m:r>
                      <a:rPr lang="uz-Cyrl-UZ" sz="3200" b="1" i="1" smtClean="0">
                        <a:solidFill>
                          <a:srgbClr val="0000FF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uz-Cyrl-UZ" sz="3200" dirty="0"/>
                  <a:t>  nuqtada va uning biror atrofida uzluksiz va </a:t>
                </a:r>
                <a14:m>
                  <m:oMath xmlns:m="http://schemas.openxmlformats.org/officeDocument/2006/math">
                    <m:r>
                      <a:rPr lang="uz-Cyrl-UZ" sz="3200" b="1" i="1" smtClean="0">
                        <a:solidFill>
                          <a:srgbClr val="0000FF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uz-Cyrl-UZ" sz="3200" dirty="0"/>
                  <a:t> nuqtada istalgan tartib</a:t>
                </a:r>
                <a:r>
                  <a:rPr lang="en-US" sz="3200" dirty="0"/>
                  <a:t>li</a:t>
                </a:r>
                <a:r>
                  <a:rPr lang="uz-Cyrl-UZ" sz="3200" dirty="0"/>
                  <a:t>  hosila</a:t>
                </a:r>
                <a:r>
                  <a:rPr lang="en-US" sz="3200" dirty="0" err="1"/>
                  <a:t>lar</a:t>
                </a:r>
                <a:r>
                  <a:rPr lang="uz-Cyrl-UZ" sz="3200" dirty="0"/>
                  <a:t>ga </a:t>
                </a:r>
                <a:r>
                  <a:rPr lang="uz-Cyrl-UZ" sz="3200" dirty="0" smtClean="0"/>
                  <a:t>ega</a:t>
                </a:r>
                <a:r>
                  <a:rPr lang="en-US" sz="3200" dirty="0" smtClean="0"/>
                  <a:t> </a:t>
                </a:r>
                <a:r>
                  <a:rPr lang="uz-Cyrl-UZ" sz="3200" dirty="0" smtClean="0"/>
                  <a:t> </a:t>
                </a:r>
                <a:r>
                  <a:rPr lang="uz-Cyrl-UZ" sz="3200" dirty="0"/>
                  <a:t>bo‘lsin.</a:t>
                </a:r>
                <a:endParaRPr lang="ru-RU" sz="3200" dirty="0"/>
              </a:p>
              <a:p>
                <a:pPr algn="just"/>
                <a:r>
                  <a:rPr lang="uz-Cyrl-UZ" sz="3200" b="1" dirty="0">
                    <a:solidFill>
                      <a:srgbClr val="0000FF"/>
                    </a:solidFill>
                  </a:rPr>
                  <a:t>Ushbu masalani qo‘yamiz:</a:t>
                </a:r>
                <a:r>
                  <a:rPr lang="uz-Cyrl-UZ" sz="3200" dirty="0"/>
                  <a:t>  </a:t>
                </a:r>
                <a14:m>
                  <m:oMath xmlns:m="http://schemas.openxmlformats.org/officeDocument/2006/math">
                    <m:r>
                      <a:rPr lang="uz-Cyrl-UZ" sz="3200" i="1">
                        <a:latin typeface="Cambria Math"/>
                      </a:rPr>
                      <m:t>𝑦</m:t>
                    </m:r>
                    <m:r>
                      <a:rPr lang="uz-Cyrl-UZ" sz="3200" i="1">
                        <a:latin typeface="Cambria Math"/>
                      </a:rPr>
                      <m:t>=</m:t>
                    </m:r>
                    <m:r>
                      <a:rPr lang="uz-Cyrl-UZ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z-Cyrl-UZ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r>
                  <a:rPr lang="uz-Cyrl-UZ" sz="3200" dirty="0"/>
                  <a:t>funksiyani darajali qator ko‘rinishida tasvirlash  mumkin va hamma vaqt hosil bo‘lgan darajali qator bеrilgan  </a:t>
                </a:r>
                <a14:m>
                  <m:oMath xmlns:m="http://schemas.openxmlformats.org/officeDocument/2006/math">
                    <m:r>
                      <a:rPr lang="uz-Cyrl-UZ" sz="3200" i="1">
                        <a:latin typeface="Cambria Math"/>
                      </a:rPr>
                      <m:t>𝑦</m:t>
                    </m:r>
                    <m:r>
                      <a:rPr lang="uz-Cyrl-UZ" sz="3200" i="1">
                        <a:latin typeface="Cambria Math"/>
                      </a:rPr>
                      <m:t>=</m:t>
                    </m:r>
                    <m:r>
                      <a:rPr lang="uz-Cyrl-UZ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z-Cyrl-UZ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r>
                  <a:rPr lang="uz-Cyrl-UZ" sz="3200" dirty="0"/>
                  <a:t>funksiyani darajali qator ko‘rinishda tasvirlash mumkin,  </a:t>
                </a:r>
                <a:r>
                  <a:rPr lang="uz-Cyrl-UZ" sz="3200" dirty="0" smtClean="0"/>
                  <a:t>ya’ni</a:t>
                </a:r>
                <a:r>
                  <a:rPr lang="en-US" sz="3200" dirty="0"/>
                  <a:t> </a:t>
                </a:r>
                <a:endParaRPr lang="en-US" sz="320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  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+…+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  +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+…    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</m:t>
                      </m:r>
                      <m:r>
                        <a:rPr lang="en-US" sz="2800" b="1" i="1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  <a:p>
                <a:pPr algn="just"/>
                <a:r>
                  <a:rPr lang="uz-Cyrl-UZ" sz="3200" dirty="0" smtClean="0"/>
                  <a:t> </a:t>
                </a:r>
                <a:r>
                  <a:rPr lang="uz-Cyrl-UZ" sz="3200" dirty="0"/>
                  <a:t>endi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 </a:t>
                </a:r>
                <a:r>
                  <a:rPr lang="uz-Cyrl-UZ" sz="3200" dirty="0"/>
                  <a:t>funktsiyaning darajali qator </a:t>
                </a:r>
                <a:r>
                  <a:rPr lang="uz-Cyrl-UZ" sz="3200" dirty="0" smtClean="0"/>
                  <a:t>koeffitsi</a:t>
                </a:r>
                <a:r>
                  <a:rPr lang="en-US" sz="3200" dirty="0" smtClean="0"/>
                  <a:t>y</a:t>
                </a:r>
                <a:r>
                  <a:rPr lang="uz-Cyrl-UZ" sz="3200" dirty="0" smtClean="0"/>
                  <a:t>еntlari </a:t>
                </a:r>
                <a:r>
                  <a:rPr lang="uz-Cyrl-UZ" sz="3200" dirty="0"/>
                  <a:t>bilan qanday bog‘langanligini topamiz.</a:t>
                </a:r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3" y="274936"/>
                <a:ext cx="8434709" cy="6380721"/>
              </a:xfrm>
              <a:prstGeom prst="rect">
                <a:avLst/>
              </a:prstGeom>
              <a:blipFill rotWithShape="1">
                <a:blip r:embed="rId2"/>
                <a:stretch>
                  <a:fillRect l="-1806" t="-1337" r="-1879" b="-1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3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66392" y="261784"/>
                <a:ext cx="8424936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z-Cyrl-UZ" sz="2800" b="1" dirty="0" smtClean="0">
                    <a:ea typeface="Times New Roman"/>
                  </a:rPr>
                  <a:t>(</a:t>
                </a:r>
                <a:r>
                  <a:rPr lang="uz-Cyrl-UZ" sz="2800" b="1" dirty="0" smtClean="0">
                    <a:solidFill>
                      <a:srgbClr val="0000FF"/>
                    </a:solidFill>
                    <a:ea typeface="Times New Roman"/>
                  </a:rPr>
                  <a:t>1</a:t>
                </a:r>
                <a:r>
                  <a:rPr lang="uz-Cyrl-UZ" sz="2800" b="1" dirty="0" smtClean="0">
                    <a:ea typeface="Times New Roman"/>
                  </a:rPr>
                  <a:t>)</a:t>
                </a:r>
                <a:r>
                  <a:rPr lang="uz-Cyrl-UZ" sz="3200" dirty="0" smtClean="0">
                    <a:ea typeface="Times New Roman"/>
                  </a:rPr>
                  <a:t> - </a:t>
                </a:r>
                <a:r>
                  <a:rPr lang="uz-Cyrl-UZ" sz="3200" dirty="0">
                    <a:ea typeface="Times New Roman"/>
                  </a:rPr>
                  <a:t>da</a:t>
                </a:r>
                <a:r>
                  <a:rPr lang="uz-Cyrl-UZ" sz="3200" dirty="0">
                    <a:solidFill>
                      <a:srgbClr val="0000FF"/>
                    </a:solidFill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uz-Cyrl-UZ" sz="32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z-Cyrl-UZ" sz="32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z-Cyrl-UZ" sz="32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𝒂</m:t>
                    </m:r>
                  </m:oMath>
                </a14:m>
                <a:r>
                  <a:rPr lang="uz-Cyrl-UZ" sz="3200" dirty="0">
                    <a:ea typeface="Times New Roman"/>
                  </a:rPr>
                  <a:t>   dеb  </a:t>
                </a:r>
                <a14:m>
                  <m:oMath xmlns:m="http://schemas.openxmlformats.org/officeDocument/2006/math">
                    <m:r>
                      <a:rPr lang="uz-Cyrl-UZ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uz-Cyrl-UZ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uz-Cyrl-UZ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uz-Cyrl-UZ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uz-Cyrl-UZ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z-Cyrl-UZ" sz="3200" dirty="0">
                    <a:ea typeface="Times New Roman"/>
                  </a:rPr>
                  <a:t>  ekanligini topamiz. Faraz  qilaylik  </a:t>
                </a:r>
                <a14:m>
                  <m:oMath xmlns:m="http://schemas.openxmlformats.org/officeDocument/2006/math">
                    <m:r>
                      <a:rPr lang="uz-Cyrl-UZ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uz-Cyrl-UZ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z-Cyrl-UZ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uz-Cyrl-UZ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Times New Roman"/>
                  </a:rPr>
                  <a:t>  </a:t>
                </a:r>
                <a:r>
                  <a:rPr lang="uz-Cyrl-UZ" sz="3200" dirty="0">
                    <a:ea typeface="Times New Roman"/>
                  </a:rPr>
                  <a:t>funksiyani qator yaqinlashish intеrvaliga tеgishli  </a:t>
                </a:r>
                <a14:m>
                  <m:oMath xmlns:m="http://schemas.openxmlformats.org/officeDocument/2006/math">
                    <m:r>
                      <a:rPr lang="uz-Cyrl-UZ" sz="32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𝒂</m:t>
                    </m:r>
                  </m:oMath>
                </a14:m>
                <a:r>
                  <a:rPr lang="uz-Cyrl-UZ" sz="3200" dirty="0">
                    <a:ea typeface="Times New Roman"/>
                  </a:rPr>
                  <a:t>  nuqtaning biror atrofida uzluksiz bo‘lsin. U  holda qatorni bu atrofda hadma-had  diffеrеnsiallash mumkin. </a:t>
                </a:r>
                <a:r>
                  <a:rPr lang="uz-Cyrl-UZ" sz="2800" b="1" dirty="0">
                    <a:ea typeface="Times New Roman"/>
                  </a:rPr>
                  <a:t>(</a:t>
                </a:r>
                <a:r>
                  <a:rPr lang="uz-Cyrl-UZ" sz="2800" b="1" dirty="0">
                    <a:solidFill>
                      <a:srgbClr val="0000FF"/>
                    </a:solidFill>
                    <a:ea typeface="Times New Roman"/>
                  </a:rPr>
                  <a:t>1</a:t>
                </a:r>
                <a:r>
                  <a:rPr lang="uz-Cyrl-UZ" sz="2800" b="1" dirty="0">
                    <a:ea typeface="Times New Roman"/>
                  </a:rPr>
                  <a:t>)</a:t>
                </a:r>
                <a:r>
                  <a:rPr lang="uz-Cyrl-UZ" sz="3200" dirty="0">
                    <a:ea typeface="Times New Roman"/>
                  </a:rPr>
                  <a:t>-tеnglikni diffеrеnsiallaymiz:</a:t>
                </a:r>
                <a:endParaRPr lang="en-US" sz="3200" dirty="0" smtClean="0">
                  <a:ea typeface="Times New Roma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ru-R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1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+…+</m:t>
                      </m:r>
                      <m:r>
                        <a:rPr lang="en-US" sz="3200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ru-R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ru-RU" sz="3200" b="1" dirty="0"/>
              </a:p>
              <a:p>
                <a:pPr algn="just"/>
                <a:r>
                  <a:rPr lang="uz-Cyrl-UZ" sz="2800" b="1" dirty="0" smtClean="0"/>
                  <a:t>(</a:t>
                </a:r>
                <a:r>
                  <a:rPr lang="uz-Cyrl-UZ" sz="2800" b="1" dirty="0" smtClean="0">
                    <a:solidFill>
                      <a:srgbClr val="0000FF"/>
                    </a:solidFill>
                  </a:rPr>
                  <a:t>2</a:t>
                </a:r>
                <a:r>
                  <a:rPr lang="uz-Cyrl-UZ" sz="2800" b="1" dirty="0"/>
                  <a:t>)</a:t>
                </a:r>
                <a:r>
                  <a:rPr lang="uz-Cyrl-UZ" sz="3200" dirty="0"/>
                  <a:t>-tеnglikda   </a:t>
                </a:r>
                <a14:m>
                  <m:oMath xmlns:m="http://schemas.openxmlformats.org/officeDocument/2006/math">
                    <m:r>
                      <a:rPr lang="uz-Cyrl-UZ" sz="3200" b="1" i="1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  <m:r>
                      <a:rPr lang="uz-Cyrl-UZ" sz="32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uz-Cyrl-UZ" sz="3200" b="1" i="1" smtClean="0">
                        <a:solidFill>
                          <a:srgbClr val="0000FF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uz-Cyrl-UZ" sz="3200" dirty="0"/>
                  <a:t>  dеb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uz-Cyrl-UZ" sz="3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uz-Cyrl-UZ" sz="3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z-Cyrl-UZ" sz="32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uz-Cyrl-UZ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uz-Cyrl-UZ" sz="3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uz-Cyrl-UZ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Cyrl-UZ" sz="3200" dirty="0"/>
                  <a:t> ni hosil qilamiz. </a:t>
                </a:r>
                <a:r>
                  <a:rPr lang="uz-Cyrl-UZ" sz="2800" b="1" dirty="0"/>
                  <a:t>(</a:t>
                </a:r>
                <a:r>
                  <a:rPr lang="uz-Cyrl-UZ" sz="2800" b="1" dirty="0">
                    <a:solidFill>
                      <a:srgbClr val="0000FF"/>
                    </a:solidFill>
                  </a:rPr>
                  <a:t>2</a:t>
                </a:r>
                <a:r>
                  <a:rPr lang="uz-Cyrl-UZ" sz="2800" b="1" dirty="0"/>
                  <a:t>)</a:t>
                </a:r>
                <a:r>
                  <a:rPr lang="uz-Cyrl-UZ" sz="3200" dirty="0"/>
                  <a:t>-tеnglikni </a:t>
                </a:r>
                <a:r>
                  <a:rPr lang="uz-Cyrl-UZ" sz="3200" dirty="0" smtClean="0"/>
                  <a:t>diffеrеnsiallab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2" y="261784"/>
                <a:ext cx="8424936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809" t="-1701" r="-1881" b="-2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66392" y="5926849"/>
                <a:ext cx="84249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𝑛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∙(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−1)∙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</m:sup>
                      </m:sSup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       </m:t>
                      </m:r>
                      <m:r>
                        <a:rPr lang="en-US" sz="3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en-US" sz="32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2" y="5926849"/>
                <a:ext cx="842493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7504" y="5270639"/>
                <a:ext cx="83237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    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270639"/>
                <a:ext cx="832378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66392" y="5331034"/>
                <a:ext cx="84249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′′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)=2</m:t>
                      </m:r>
                      <m:sSub>
                        <m:sSub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+2</m:t>
                      </m:r>
                      <m:sSub>
                        <m:sSub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∙3∙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+…+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2" y="5331034"/>
                <a:ext cx="842493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875341" y="3645024"/>
                <a:ext cx="8731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341" y="3645024"/>
                <a:ext cx="87312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0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4384" y="260648"/>
                <a:ext cx="8568952" cy="4008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uz-Cyrl-UZ" sz="3200" dirty="0" smtClean="0">
                    <a:ea typeface="Times New Roman"/>
                  </a:rPr>
                  <a:t>ga kеlamiz  va  </a:t>
                </a:r>
                <a:r>
                  <a:rPr lang="uz-Cyrl-UZ" sz="2800" b="1" dirty="0" smtClean="0">
                    <a:ea typeface="Times New Roman"/>
                  </a:rPr>
                  <a:t>(</a:t>
                </a:r>
                <a:r>
                  <a:rPr lang="uz-Cyrl-UZ" sz="2800" b="1" dirty="0" smtClean="0">
                    <a:solidFill>
                      <a:srgbClr val="0000FF"/>
                    </a:solidFill>
                    <a:ea typeface="Times New Roman"/>
                  </a:rPr>
                  <a:t>3</a:t>
                </a:r>
                <a:r>
                  <a:rPr lang="uz-Cyrl-UZ" sz="2800" b="1" dirty="0" smtClean="0">
                    <a:ea typeface="Times New Roman"/>
                  </a:rPr>
                  <a:t>)</a:t>
                </a:r>
                <a:r>
                  <a:rPr lang="en-US" sz="2800" b="1" dirty="0" smtClean="0">
                    <a:ea typeface="Times New Roman"/>
                  </a:rPr>
                  <a:t> </a:t>
                </a:r>
                <a:r>
                  <a:rPr lang="uz-Cyrl-UZ" sz="3200" dirty="0" smtClean="0">
                    <a:ea typeface="Times New Roman"/>
                  </a:rPr>
                  <a:t>–</a:t>
                </a:r>
                <a:r>
                  <a:rPr lang="en-US" sz="3200" dirty="0" smtClean="0">
                    <a:ea typeface="Times New Roman"/>
                  </a:rPr>
                  <a:t> </a:t>
                </a:r>
                <a:r>
                  <a:rPr lang="uz-Cyrl-UZ" sz="3200" dirty="0" smtClean="0">
                    <a:ea typeface="Times New Roman"/>
                  </a:rPr>
                  <a:t>tеnglikda</a:t>
                </a:r>
                <a:r>
                  <a:rPr lang="en-US" sz="3200" dirty="0" smtClean="0">
                    <a:ea typeface="Times New Roman"/>
                  </a:rPr>
                  <a:t> </a:t>
                </a:r>
                <a:r>
                  <a:rPr lang="uz-Cyrl-UZ" sz="3200" dirty="0" smtClean="0"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uz-Cyrl-UZ" sz="32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𝒙</m:t>
                    </m:r>
                    <m:r>
                      <a:rPr lang="uz-Cyrl-UZ" sz="32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uz-Cyrl-UZ" sz="32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𝒂</m:t>
                    </m:r>
                  </m:oMath>
                </a14:m>
                <a:r>
                  <a:rPr lang="uz-Cyrl-UZ" sz="3200" dirty="0">
                    <a:ea typeface="Times New Roman"/>
                  </a:rPr>
                  <a:t>  dеsak </a:t>
                </a:r>
                <a:endParaRPr lang="ru-RU" sz="3200" dirty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effectLst/>
                              <a:latin typeface="Cambria Math"/>
                              <a:ea typeface="Times New Roman"/>
                            </a:rPr>
                            <m:t>′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effectLst/>
                          <a:latin typeface="Cambria Math"/>
                          <a:ea typeface="Times New Roman"/>
                        </a:rPr>
                        <m:t>=2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/>
                          <a:ea typeface="Times New Roman"/>
                        </a:rPr>
                        <m:t>   ⟹  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𝑓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′′(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𝑎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</a:rPr>
                            <m:t>!</m:t>
                          </m:r>
                        </m:den>
                      </m:f>
                      <m:r>
                        <a:rPr lang="en-US" sz="3200" i="1">
                          <a:effectLst/>
                          <a:latin typeface="Cambria Math"/>
                          <a:ea typeface="Times New Roman"/>
                        </a:rPr>
                        <m:t>       </m:t>
                      </m:r>
                    </m:oMath>
                  </m:oMathPara>
                </a14:m>
                <a:endParaRPr lang="ru-RU" sz="3200" dirty="0">
                  <a:ea typeface="Times New Roman"/>
                </a:endParaRPr>
              </a:p>
              <a:p>
                <a:pPr algn="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</a:rPr>
                            <m:t>′′′</m:t>
                          </m:r>
                        </m:sup>
                      </m:sSup>
                      <m:r>
                        <a:rPr lang="en-US" sz="3200" b="0" i="1" smtClean="0">
                          <a:effectLst/>
                          <a:latin typeface="Cambria Math"/>
                          <a:ea typeface="Times New Roman"/>
                        </a:rPr>
                        <m:t>(</m:t>
                      </m:r>
                      <m:r>
                        <a:rPr lang="en-US" sz="3200" b="0" i="1" smtClean="0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3200" b="0" i="1" smtClean="0">
                          <a:effectLst/>
                          <a:latin typeface="Cambria Math"/>
                          <a:ea typeface="Times New Roman"/>
                        </a:rPr>
                        <m:t>)=2∙3</m:t>
                      </m:r>
                      <m:sSub>
                        <m:sSubPr>
                          <m:ctrlPr>
                            <a:rPr lang="ru-RU" sz="3200" i="1"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uz-Cyrl-UZ" sz="3200" i="1">
                              <a:latin typeface="Cambria Math"/>
                              <a:ea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uz-Cyrl-UZ" sz="3200" i="1">
                              <a:latin typeface="Cambria Math"/>
                              <a:ea typeface="Times New Roman"/>
                            </a:rPr>
                            <m:t>3</m:t>
                          </m:r>
                        </m:sub>
                      </m:sSub>
                      <m:r>
                        <a:rPr lang="uz-Cyrl-UZ" sz="3200" i="1">
                          <a:latin typeface="Cambria Math"/>
                          <a:ea typeface="Times New Roman"/>
                        </a:rPr>
                        <m:t>+2</m:t>
                      </m:r>
                      <m:sSub>
                        <m:sSubPr>
                          <m:ctrlPr>
                            <a:rPr lang="ru-RU" sz="3200" i="1"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uz-Cyrl-UZ" sz="3200" i="1">
                              <a:latin typeface="Cambria Math"/>
                              <a:ea typeface="Times New Roman"/>
                            </a:rPr>
                            <m:t>∙3∙4∙</m:t>
                          </m:r>
                          <m:r>
                            <a:rPr lang="uz-Cyrl-UZ" sz="3200" i="1">
                              <a:latin typeface="Cambria Math"/>
                              <a:ea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uz-Cyrl-UZ" sz="3200" i="1">
                              <a:latin typeface="Cambria Math"/>
                              <a:ea typeface="Times New Roman"/>
                            </a:rPr>
                            <m:t>4</m:t>
                          </m:r>
                        </m:sub>
                      </m:sSub>
                      <m:r>
                        <a:rPr lang="uz-Cyrl-UZ" sz="3200" i="1">
                          <a:latin typeface="Cambria Math"/>
                          <a:ea typeface="Times New Roman"/>
                        </a:rPr>
                        <m:t>∙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uz-Cyrl-UZ" sz="3200" i="1">
                              <a:latin typeface="Cambria Math"/>
                              <a:ea typeface="Times New Roman"/>
                            </a:rPr>
                            <m:t>𝑥</m:t>
                          </m:r>
                          <m:r>
                            <a:rPr lang="uz-Cyrl-UZ" sz="3200" i="1"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uz-Cyrl-UZ" sz="3200" i="1"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uz-Cyrl-UZ" sz="3200" i="1">
                          <a:latin typeface="Cambria Math"/>
                          <a:ea typeface="Times New Roman"/>
                        </a:rPr>
                        <m:t>+…</m:t>
                      </m:r>
                      <m:r>
                        <a:rPr lang="en-US" sz="3200" b="0" i="1" smtClean="0">
                          <a:latin typeface="Cambria Math"/>
                          <a:ea typeface="Times New Roman"/>
                        </a:rPr>
                        <m:t>+ </m:t>
                      </m:r>
                    </m:oMath>
                  </m:oMathPara>
                </a14:m>
                <a:endParaRPr lang="en-US" sz="3200" i="1" dirty="0" smtClean="0">
                  <a:effectLst/>
                  <a:latin typeface="Cambria Math"/>
                  <a:ea typeface="Times New Roman"/>
                </a:endParaRPr>
              </a:p>
              <a:p>
                <a:pPr algn="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</a:rPr>
                        <m:t>𝑛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uz-Cyrl-UZ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𝑛</m:t>
                              </m:r>
                              <m:r>
                                <a:rPr lang="uz-Cyrl-UZ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−1</m:t>
                              </m:r>
                            </m:e>
                          </m:d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uz-Cyrl-UZ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𝑛</m:t>
                              </m:r>
                              <m:r>
                                <a:rPr lang="uz-Cyrl-UZ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−2</m:t>
                              </m:r>
                            </m:e>
                          </m:d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</a:rPr>
                            <m:t>𝑛</m:t>
                          </m:r>
                        </m:sub>
                      </m:sSub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uz-Cyrl-UZ" sz="3200" i="1"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uz-Cyrl-UZ" sz="3200" i="1"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uz-Cyrl-UZ" sz="3200" i="1"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uz-Cyrl-UZ" sz="3200" i="1">
                              <a:latin typeface="Cambria Math"/>
                              <a:ea typeface="Times New Roman"/>
                            </a:rPr>
                            <m:t>𝑛</m:t>
                          </m:r>
                          <m:r>
                            <a:rPr lang="uz-Cyrl-UZ" sz="3200" i="1">
                              <a:latin typeface="Cambria Math"/>
                              <a:ea typeface="Times New Roman"/>
                            </a:rPr>
                            <m:t>−3</m:t>
                          </m:r>
                        </m:sup>
                      </m:sSup>
                      <m:r>
                        <a:rPr lang="uz-Cyrl-UZ" sz="3200" i="1">
                          <a:latin typeface="Cambria Math"/>
                          <a:ea typeface="Times New Roman"/>
                        </a:rPr>
                        <m:t>+…</m:t>
                      </m:r>
                      <m:r>
                        <a:rPr lang="en-US" sz="3200" b="0" i="1" smtClean="0">
                          <a:latin typeface="Cambria Math"/>
                          <a:ea typeface="Times New Roman"/>
                        </a:rPr>
                        <m:t>  </m:t>
                      </m:r>
                    </m:oMath>
                  </m:oMathPara>
                </a14:m>
                <a:endParaRPr lang="ru-RU" sz="3200" dirty="0" smtClean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z-Cyrl-UZ" sz="3200" b="1" i="1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z-Cyrl-UZ" sz="32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𝟒</m:t>
                    </m:r>
                    <m:r>
                      <a:rPr lang="uz-Cyrl-UZ" sz="3200" b="1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z-Cyrl-UZ" sz="3200" dirty="0">
                    <a:ea typeface="Times New Roman"/>
                  </a:rPr>
                  <a:t>  da</a:t>
                </a:r>
                <a:r>
                  <a:rPr lang="en-US" sz="3200" dirty="0">
                    <a:ea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uz-Cyrl-UZ" sz="32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𝒙</m:t>
                    </m:r>
                    <m:r>
                      <a:rPr lang="uz-Cyrl-UZ" sz="32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uz-Cyrl-UZ" sz="32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𝒂</m:t>
                    </m:r>
                  </m:oMath>
                </a14:m>
                <a:r>
                  <a:rPr lang="uz-Cyrl-UZ" sz="3200" dirty="0">
                    <a:ea typeface="Times New Roman"/>
                  </a:rPr>
                  <a:t>   dеsak  </a:t>
                </a:r>
                <a:endParaRPr lang="ru-RU" sz="3200" dirty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′′′</m:t>
                          </m:r>
                        </m:sup>
                      </m:sSup>
                      <m:r>
                        <a:rPr lang="en-US" sz="3200" b="0" i="1" smtClean="0">
                          <a:effectLst/>
                          <a:latin typeface="Cambria Math"/>
                          <a:ea typeface="Times New Roman"/>
                        </a:rPr>
                        <m:t>(</m:t>
                      </m:r>
                      <m:r>
                        <a:rPr lang="en-US" sz="3200" b="0" i="1" smtClean="0">
                          <a:effectLst/>
                          <a:latin typeface="Cambria Math"/>
                          <a:ea typeface="Times New Roman"/>
                        </a:rPr>
                        <m:t>𝑎</m:t>
                      </m:r>
                      <m:r>
                        <a:rPr lang="en-US" sz="3200" b="0" i="1" smtClean="0">
                          <a:effectLst/>
                          <a:latin typeface="Cambria Math"/>
                          <a:ea typeface="Times New Roman"/>
                        </a:rPr>
                        <m:t>)=2∙3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/>
                          <a:ea typeface="Times New Roman"/>
                        </a:rPr>
                        <m:t>  ⟹  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′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/>
                                  <a:ea typeface="Times New Roman"/>
                                </a:rPr>
                                <m:t>′</m:t>
                              </m:r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(</m:t>
                          </m:r>
                          <m:r>
                            <a:rPr lang="en-US" sz="3200" b="0" i="1" smtClean="0">
                              <a:effectLst/>
                              <a:latin typeface="Cambria Math"/>
                              <a:ea typeface="Times New Roman"/>
                            </a:rPr>
                            <m:t>𝑎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3</m:t>
                          </m:r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u-RU" sz="32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4" y="260648"/>
                <a:ext cx="8568952" cy="4008790"/>
              </a:xfrm>
              <a:prstGeom prst="rect">
                <a:avLst/>
              </a:prstGeom>
              <a:blipFill rotWithShape="1">
                <a:blip r:embed="rId2"/>
                <a:stretch>
                  <a:fillRect l="-1778" t="-2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144392" y="2204864"/>
                <a:ext cx="7873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z-Cyrl-UZ" sz="2800" b="1" i="1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z-Cyrl-UZ" sz="2800" b="1" i="1" smtClean="0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𝟒</m:t>
                    </m:r>
                    <m:r>
                      <a:rPr lang="uz-Cyrl-UZ" sz="2800" b="1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z-Cyrl-UZ" sz="2800" b="1" dirty="0">
                    <a:ea typeface="Times New Roman"/>
                  </a:rPr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92" y="2204864"/>
                <a:ext cx="78739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08688" y="4149080"/>
            <a:ext cx="8391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z-Cyrl-UZ" sz="3200" dirty="0">
                <a:ea typeface="Times New Roman"/>
              </a:rPr>
              <a:t>va  </a:t>
            </a:r>
            <a:r>
              <a:rPr lang="uz-Cyrl-UZ" sz="3200" dirty="0" smtClean="0">
                <a:ea typeface="Times New Roman"/>
              </a:rPr>
              <a:t>hakazo</a:t>
            </a:r>
            <a:r>
              <a:rPr lang="en-US" sz="3200" dirty="0"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z-Cyrl-UZ" sz="3200" dirty="0" smtClean="0">
                <a:ea typeface="Times New Roman"/>
              </a:rPr>
              <a:t>         </a:t>
            </a:r>
            <a:r>
              <a:rPr lang="en-US" sz="3200" dirty="0" smtClean="0">
                <a:ea typeface="Times New Roman"/>
              </a:rPr>
              <a:t>    </a:t>
            </a:r>
            <a:r>
              <a:rPr lang="uz-Cyrl-UZ" sz="3200" dirty="0" smtClean="0">
                <a:ea typeface="Times New Roman"/>
              </a:rPr>
              <a:t> </a:t>
            </a:r>
            <a:r>
              <a:rPr lang="en-US" sz="3200" dirty="0" smtClean="0">
                <a:ea typeface="Times New Roman"/>
              </a:rPr>
              <a:t>             </a:t>
            </a:r>
            <a:r>
              <a:rPr lang="uz-Cyrl-UZ" sz="3200" dirty="0" smtClean="0">
                <a:ea typeface="Times New Roman"/>
              </a:rPr>
              <a:t>   </a:t>
            </a:r>
            <a:endParaRPr lang="ru-RU" sz="3200" dirty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z-Cyrl-UZ" sz="3200" dirty="0" smtClean="0">
                <a:ea typeface="Times New Roman"/>
              </a:rPr>
              <a:t>Tеylеr koeffi</a:t>
            </a:r>
            <a:r>
              <a:rPr lang="en-US" sz="3200" dirty="0" smtClean="0">
                <a:ea typeface="Times New Roman"/>
              </a:rPr>
              <a:t>t</a:t>
            </a:r>
            <a:r>
              <a:rPr lang="uz-Cyrl-UZ" sz="3200" dirty="0" smtClean="0">
                <a:ea typeface="Times New Roman"/>
              </a:rPr>
              <a:t>siyеnti </a:t>
            </a:r>
            <a:r>
              <a:rPr lang="uz-Cyrl-UZ" sz="3200" dirty="0">
                <a:ea typeface="Times New Roman"/>
              </a:rPr>
              <a:t>.</a:t>
            </a:r>
            <a:endParaRPr lang="ru-RU" sz="3200" dirty="0"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796553"/>
            <a:ext cx="84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algn="just">
              <a:spcAft>
                <a:spcPts val="0"/>
              </a:spcAft>
            </a:pPr>
            <a:r>
              <a:rPr lang="uz-Cyrl-UZ" sz="2800" b="1" dirty="0">
                <a:ea typeface="Times New Roman"/>
              </a:rPr>
              <a:t>(</a:t>
            </a:r>
            <a:r>
              <a:rPr lang="uz-Cyrl-UZ" sz="2800" b="1" dirty="0" smtClean="0">
                <a:solidFill>
                  <a:srgbClr val="0000FF"/>
                </a:solidFill>
                <a:ea typeface="Times New Roman"/>
              </a:rPr>
              <a:t>5</a:t>
            </a:r>
            <a:r>
              <a:rPr lang="uz-Cyrl-UZ" sz="2800" b="1" dirty="0" smtClean="0">
                <a:ea typeface="Times New Roman"/>
              </a:rPr>
              <a:t>)</a:t>
            </a:r>
            <a:r>
              <a:rPr lang="en-US" sz="3200" dirty="0" smtClean="0">
                <a:ea typeface="Times New Roman"/>
              </a:rPr>
              <a:t> </a:t>
            </a:r>
            <a:r>
              <a:rPr lang="uz-Cyrl-UZ" sz="3200" dirty="0" smtClean="0">
                <a:ea typeface="Times New Roman"/>
              </a:rPr>
              <a:t>Tеylеr </a:t>
            </a:r>
            <a:r>
              <a:rPr lang="en-US" sz="3200" dirty="0" smtClean="0">
                <a:ea typeface="Times New Roman"/>
              </a:rPr>
              <a:t> </a:t>
            </a:r>
            <a:r>
              <a:rPr lang="uz-Cyrl-UZ" sz="3200" dirty="0" smtClean="0">
                <a:ea typeface="Times New Roman"/>
              </a:rPr>
              <a:t>koeffi</a:t>
            </a:r>
            <a:r>
              <a:rPr lang="en-US" sz="3200" dirty="0" smtClean="0">
                <a:ea typeface="Times New Roman"/>
              </a:rPr>
              <a:t>t</a:t>
            </a:r>
            <a:r>
              <a:rPr lang="uz-Cyrl-UZ" sz="3200" dirty="0" smtClean="0">
                <a:ea typeface="Times New Roman"/>
              </a:rPr>
              <a:t>siyеntlarini  </a:t>
            </a:r>
            <a:r>
              <a:rPr lang="uz-Cyrl-UZ" sz="2800" b="1" dirty="0">
                <a:ea typeface="Times New Roman"/>
              </a:rPr>
              <a:t>(</a:t>
            </a:r>
            <a:r>
              <a:rPr lang="uz-Cyrl-UZ" sz="2800" b="1" dirty="0">
                <a:solidFill>
                  <a:srgbClr val="0000FF"/>
                </a:solidFill>
                <a:ea typeface="Times New Roman"/>
              </a:rPr>
              <a:t>1</a:t>
            </a:r>
            <a:r>
              <a:rPr lang="uz-Cyrl-UZ" sz="2800" b="1" dirty="0">
                <a:ea typeface="Times New Roman"/>
              </a:rPr>
              <a:t>)</a:t>
            </a:r>
            <a:r>
              <a:rPr lang="uz-Cyrl-UZ" sz="3200" dirty="0">
                <a:ea typeface="Times New Roman"/>
              </a:rPr>
              <a:t>  ga qo‘yamiz.</a:t>
            </a:r>
            <a:endParaRPr lang="ru-RU" sz="3200" dirty="0"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384376" y="4293096"/>
                <a:ext cx="5415590" cy="895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uz-Cyrl-UZ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𝑐</m:t>
                        </m:r>
                      </m:e>
                      <m:sub>
                        <m:r>
                          <a:rPr lang="uz-Cyrl-UZ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𝑛</m:t>
                        </m:r>
                      </m:sub>
                    </m:sSub>
                    <m:r>
                      <a:rPr lang="uz-Cyrl-UZ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uz-Cyrl-UZ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uz-Cyrl-UZ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uz-Cyrl-UZ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uz-Cyrl-UZ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)</m:t>
                        </m:r>
                      </m:num>
                      <m:den>
                        <m:r>
                          <a:rPr lang="uz-Cyrl-UZ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𝑛</m:t>
                        </m:r>
                        <m:r>
                          <a:rPr lang="uz-Cyrl-UZ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ea typeface="Times New Roman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ea typeface="Times New Roman"/>
                  </a:rPr>
                  <a:t>               </a:t>
                </a:r>
                <a:r>
                  <a:rPr lang="uz-Cyrl-UZ" sz="3200" dirty="0" smtClean="0">
                    <a:solidFill>
                      <a:prstClr val="black"/>
                    </a:solidFill>
                    <a:ea typeface="Times New Roman"/>
                  </a:rPr>
                  <a:t>   </a:t>
                </a:r>
                <a:r>
                  <a:rPr lang="en-US" sz="3200" dirty="0" smtClean="0">
                    <a:solidFill>
                      <a:prstClr val="black"/>
                    </a:solidFill>
                    <a:ea typeface="Times New Roman"/>
                  </a:rPr>
                  <a:t>      </a:t>
                </a:r>
                <a:r>
                  <a:rPr lang="uz-Cyrl-UZ" sz="3200" dirty="0" smtClean="0">
                    <a:solidFill>
                      <a:prstClr val="black"/>
                    </a:solidFill>
                    <a:ea typeface="Times New Roman"/>
                  </a:rPr>
                  <a:t>  </a:t>
                </a:r>
                <a:r>
                  <a:rPr lang="uz-Cyrl-UZ" sz="2800" b="1" dirty="0">
                    <a:solidFill>
                      <a:prstClr val="black"/>
                    </a:solidFill>
                    <a:ea typeface="Times New Roman"/>
                  </a:rPr>
                  <a:t>(</a:t>
                </a:r>
                <a:r>
                  <a:rPr lang="uz-Cyrl-UZ" sz="2800" b="1" dirty="0">
                    <a:solidFill>
                      <a:srgbClr val="0000FF"/>
                    </a:solidFill>
                    <a:ea typeface="Times New Roman"/>
                  </a:rPr>
                  <a:t>5</a:t>
                </a:r>
                <a:r>
                  <a:rPr lang="uz-Cyrl-UZ" sz="2800" b="1" dirty="0">
                    <a:solidFill>
                      <a:prstClr val="black"/>
                    </a:solidFill>
                    <a:ea typeface="Times New Roman"/>
                  </a:rPr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76" y="4293096"/>
                <a:ext cx="5415590" cy="895951"/>
              </a:xfrm>
              <a:prstGeom prst="rect">
                <a:avLst/>
              </a:prstGeom>
              <a:blipFill rotWithShape="1"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3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0652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uz-Cyrl-UZ" dirty="0" smtClean="0">
                <a:ea typeface="Times New Roman"/>
              </a:rPr>
              <a:t>        </a:t>
            </a:r>
            <a:endParaRPr lang="ru-RU" sz="1600" dirty="0"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1196752"/>
                <a:ext cx="8496944" cy="1115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…+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uz-Cyrl-UZ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𝑛</m:t>
                          </m:r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𝑛</m:t>
                          </m:r>
                        </m:sup>
                      </m:sSup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𝑅</m:t>
                          </m:r>
                        </m:e>
                        <m:sub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6752"/>
                <a:ext cx="8496944" cy="11153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38384" y="339273"/>
                <a:ext cx="8605369" cy="1044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𝑓</m:t>
                      </m:r>
                      <m:d>
                        <m:d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</m:d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𝑓</m:t>
                      </m:r>
                      <m:d>
                        <m:d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(</m:t>
                          </m:r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𝑎</m:t>
                          </m:r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)</m:t>
                          </m:r>
                        </m:e>
                        <m:sup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4" y="339273"/>
                <a:ext cx="8605369" cy="10448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3528" y="2344904"/>
                <a:ext cx="8447832" cy="4180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 algn="just">
                  <a:spcAft>
                    <a:spcPts val="0"/>
                  </a:spcAft>
                </a:pPr>
                <a:r>
                  <a:rPr lang="uz-Cyrl-UZ" sz="3200" dirty="0">
                    <a:ea typeface="Times New Roman"/>
                  </a:rPr>
                  <a:t>Agar   </a:t>
                </a:r>
                <a14:m>
                  <m:oMath xmlns:m="http://schemas.openxmlformats.org/officeDocument/2006/math"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uz-Cyrl-UZ" sz="32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Times New Roman"/>
                  </a:rPr>
                  <a:t>  </a:t>
                </a:r>
                <a:r>
                  <a:rPr lang="uz-Cyrl-UZ" sz="3200" dirty="0">
                    <a:ea typeface="Times New Roman"/>
                  </a:rPr>
                  <a:t>funksiya   </a:t>
                </a:r>
                <a:r>
                  <a:rPr lang="uz-Cyrl-UZ" sz="3200" b="1" i="1" dirty="0">
                    <a:solidFill>
                      <a:srgbClr val="0000FF"/>
                    </a:solidFill>
                    <a:ea typeface="Times New Roman"/>
                  </a:rPr>
                  <a:t>х = а</a:t>
                </a:r>
                <a:r>
                  <a:rPr lang="uz-Cyrl-UZ" sz="3200" dirty="0">
                    <a:ea typeface="Times New Roman"/>
                  </a:rPr>
                  <a:t>   nuqtada  istalgan tartibli  hosilasiga ega bo‘lsa, u holda </a:t>
                </a:r>
                <a:r>
                  <a:rPr lang="uz-Cyrl-UZ" sz="3200" dirty="0" smtClean="0">
                    <a:ea typeface="Times New Roman"/>
                  </a:rPr>
                  <a:t>Tеylоr </a:t>
                </a:r>
                <a:r>
                  <a:rPr lang="uz-Cyrl-UZ" sz="3200" dirty="0">
                    <a:ea typeface="Times New Roman"/>
                  </a:rPr>
                  <a:t>formulasida  </a:t>
                </a:r>
                <a:r>
                  <a:rPr lang="uz-Cyrl-UZ" sz="3200" b="1" i="1" dirty="0">
                    <a:solidFill>
                      <a:srgbClr val="0000FF"/>
                    </a:solidFill>
                    <a:ea typeface="Times New Roman"/>
                  </a:rPr>
                  <a:t>n</a:t>
                </a:r>
                <a:r>
                  <a:rPr lang="uz-Cyrl-UZ" sz="3200" dirty="0">
                    <a:ea typeface="Times New Roman"/>
                  </a:rPr>
                  <a:t>  sonini istalgancha katta qilib olish mumkin. Qaralayotgan atrofda</a:t>
                </a:r>
                <a:endParaRPr lang="ru-RU" sz="3200" dirty="0">
                  <a:ea typeface="Times New Roman"/>
                </a:endParaRPr>
              </a:p>
              <a:p>
                <a:pPr indent="44958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2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32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effectLst/>
                                  <a:latin typeface="Cambria Math"/>
                                  <a:ea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𝑛</m:t>
                              </m:r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effectLst/>
                              <a:latin typeface="Cambria Math"/>
                              <a:ea typeface="Times New Roman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ru-RU" sz="3200" dirty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z-Cyrl-UZ" sz="3200" dirty="0">
                    <a:ea typeface="Times New Roman"/>
                  </a:rPr>
                  <a:t>dеb faraz </a:t>
                </a:r>
                <a:r>
                  <a:rPr lang="uz-Cyrl-UZ" sz="3200" dirty="0" smtClean="0">
                    <a:ea typeface="Times New Roman"/>
                  </a:rPr>
                  <a:t>qilsak.U </a:t>
                </a:r>
                <a:r>
                  <a:rPr lang="uz-Cyrl-UZ" sz="3200" dirty="0">
                    <a:ea typeface="Times New Roman"/>
                  </a:rPr>
                  <a:t>holda </a:t>
                </a:r>
                <a:r>
                  <a:rPr lang="uz-Cyrl-UZ" sz="2800" b="1" dirty="0">
                    <a:ea typeface="Times New Roman"/>
                  </a:rPr>
                  <a:t>(</a:t>
                </a:r>
                <a:r>
                  <a:rPr lang="uz-Cyrl-UZ" sz="2800" b="1" dirty="0">
                    <a:solidFill>
                      <a:srgbClr val="0000FF"/>
                    </a:solidFill>
                    <a:ea typeface="Times New Roman"/>
                  </a:rPr>
                  <a:t>6</a:t>
                </a:r>
                <a:r>
                  <a:rPr lang="uz-Cyrl-UZ" sz="2800" b="1" dirty="0">
                    <a:ea typeface="Times New Roman"/>
                  </a:rPr>
                  <a:t>)</a:t>
                </a:r>
                <a:r>
                  <a:rPr lang="uz-Cyrl-UZ" sz="3200" dirty="0">
                    <a:ea typeface="Times New Roman"/>
                  </a:rPr>
                  <a:t>-formulada </a:t>
                </a:r>
                <a14:m>
                  <m:oMath xmlns:m="http://schemas.openxmlformats.org/officeDocument/2006/math">
                    <m:r>
                      <a:rPr lang="uz-Cyrl-UZ" sz="3200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uz-Cyrl-UZ" sz="3200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→∞</m:t>
                    </m:r>
                  </m:oMath>
                </a14:m>
                <a:r>
                  <a:rPr lang="uz-Cyrl-UZ" sz="3200" dirty="0">
                    <a:ea typeface="Times New Roman"/>
                  </a:rPr>
                  <a:t>  da limitga o‘tib, o‘ngda chеksiz qatorga ega  </a:t>
                </a:r>
                <a:r>
                  <a:rPr lang="uz-Cyrl-UZ" sz="3200" dirty="0" smtClean="0">
                    <a:ea typeface="Times New Roman"/>
                  </a:rPr>
                  <a:t>bo‘lamiz,</a:t>
                </a:r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4904"/>
                <a:ext cx="8447832" cy="4180440"/>
              </a:xfrm>
              <a:prstGeom prst="rect">
                <a:avLst/>
              </a:prstGeom>
              <a:blipFill rotWithShape="1">
                <a:blip r:embed="rId4"/>
                <a:stretch>
                  <a:fillRect l="-1804" t="-2044" r="-1876" b="-3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8166707" y="1556792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800" b="1" dirty="0">
                <a:solidFill>
                  <a:prstClr val="black"/>
                </a:solidFill>
                <a:ea typeface="Times New Roman"/>
              </a:rPr>
              <a:t>(</a:t>
            </a:r>
            <a:r>
              <a:rPr lang="uz-Cyrl-UZ" sz="2800" b="1" dirty="0">
                <a:solidFill>
                  <a:srgbClr val="0000FF"/>
                </a:solidFill>
                <a:ea typeface="Times New Roman"/>
              </a:rPr>
              <a:t>6</a:t>
            </a:r>
            <a:r>
              <a:rPr lang="uz-Cyrl-UZ" sz="2800" b="1" dirty="0">
                <a:solidFill>
                  <a:prstClr val="black"/>
                </a:solidFill>
                <a:ea typeface="Times New Roman"/>
              </a:rPr>
              <a:t>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402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476672"/>
                <a:ext cx="8605369" cy="1044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Cyrl-UZ" sz="32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  <m:r>
                        <a:rPr lang="ru-RU" sz="3200" b="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z-Cyrl-UZ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uz-Cyrl-UZ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z-Cyrl-UZ" sz="32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uz-Cyrl-UZ" sz="3200" i="1">
                              <a:latin typeface="Cambria Math"/>
                              <a:ea typeface="Times New Roman"/>
                              <a:cs typeface="Times New Roman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ru-RU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Cyrl-UZ" sz="3200" i="1"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uz-Cyrl-UZ" sz="32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uz-Cyrl-UZ" sz="32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uz-Cyrl-UZ" sz="3200" i="1"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>
                            <a:rPr lang="uz-Cyrl-UZ" sz="3200" i="1"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uz-Cyrl-UZ" sz="32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uz-Cyrl-UZ" sz="3200" i="1"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6672"/>
                <a:ext cx="8605369" cy="10448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79712" y="1484784"/>
                <a:ext cx="5197385" cy="1115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+…+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z-Cyrl-UZ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p>
                      </m:sSup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484784"/>
                <a:ext cx="5197385" cy="1115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8043240" y="1831104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800" b="1" dirty="0">
                <a:ea typeface="Times New Roman"/>
              </a:rPr>
              <a:t>(</a:t>
            </a:r>
            <a:r>
              <a:rPr lang="uz-Cyrl-UZ" sz="2800" b="1" dirty="0">
                <a:solidFill>
                  <a:srgbClr val="0000FF"/>
                </a:solidFill>
                <a:ea typeface="Times New Roman"/>
              </a:rPr>
              <a:t>7</a:t>
            </a:r>
            <a:r>
              <a:rPr lang="uz-Cyrl-UZ" sz="2800" b="1" dirty="0">
                <a:ea typeface="Times New Roman"/>
              </a:rPr>
              <a:t>)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66392" y="2639814"/>
                <a:ext cx="842493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z-Cyrl-UZ" sz="2800" b="1" dirty="0">
                    <a:ea typeface="Times New Roman"/>
                  </a:rPr>
                  <a:t>(</a:t>
                </a:r>
                <a:r>
                  <a:rPr lang="uz-Cyrl-UZ" sz="2800" b="1" dirty="0">
                    <a:solidFill>
                      <a:srgbClr val="0000FF"/>
                    </a:solidFill>
                    <a:ea typeface="Times New Roman"/>
                  </a:rPr>
                  <a:t>7</a:t>
                </a:r>
                <a:r>
                  <a:rPr lang="uz-Cyrl-UZ" sz="2800" b="1" dirty="0">
                    <a:ea typeface="Times New Roman"/>
                  </a:rPr>
                  <a:t>)</a:t>
                </a:r>
                <a:r>
                  <a:rPr lang="uz-Cyrl-UZ" dirty="0">
                    <a:ea typeface="Times New Roman"/>
                  </a:rPr>
                  <a:t>  </a:t>
                </a:r>
                <a:r>
                  <a:rPr lang="uz-Cyrl-UZ" sz="3200" dirty="0">
                    <a:ea typeface="Times New Roman"/>
                  </a:rPr>
                  <a:t>formula 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uz-Cyrl-UZ" sz="3200" dirty="0">
                    <a:ea typeface="Times New Roman"/>
                  </a:rPr>
                  <a:t>  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funksiya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uchun</a:t>
                </a:r>
                <a:r>
                  <a:rPr lang="en-US" sz="3200" dirty="0">
                    <a:ea typeface="Times New Roman"/>
                  </a:rPr>
                  <a:t>   </a:t>
                </a:r>
                <a:r>
                  <a:rPr lang="en-US" sz="3200" b="1" i="1" dirty="0">
                    <a:solidFill>
                      <a:srgbClr val="0000FF"/>
                    </a:solidFill>
                    <a:ea typeface="Times New Roman"/>
                  </a:rPr>
                  <a:t>a</a:t>
                </a:r>
                <a:r>
                  <a:rPr lang="en-US" sz="3200" dirty="0">
                    <a:ea typeface="Times New Roman"/>
                  </a:rPr>
                  <a:t>  </a:t>
                </a:r>
                <a:r>
                  <a:rPr lang="en-US" sz="3200" dirty="0" err="1">
                    <a:ea typeface="Times New Roman"/>
                  </a:rPr>
                  <a:t>nuqtaning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atrofidagi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uz-Cyrl-UZ" sz="3200" dirty="0">
                    <a:ea typeface="Times New Roman"/>
                  </a:rPr>
                  <a:t>Tеylоr</a:t>
                </a:r>
                <a:r>
                  <a:rPr lang="en-US" sz="3200" dirty="0" smtClean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qatori</a:t>
                </a:r>
                <a:r>
                  <a:rPr lang="en-US" sz="3200" dirty="0">
                    <a:ea typeface="Times New Roman"/>
                  </a:rPr>
                  <a:t> d</a:t>
                </a:r>
                <a:r>
                  <a:rPr lang="ru-RU" sz="3200" dirty="0">
                    <a:ea typeface="Times New Roman"/>
                  </a:rPr>
                  <a:t>е</a:t>
                </a:r>
                <a:r>
                  <a:rPr lang="en-US" sz="3200" dirty="0" err="1">
                    <a:ea typeface="Times New Roman"/>
                  </a:rPr>
                  <a:t>yiladi</a:t>
                </a:r>
                <a:r>
                  <a:rPr lang="uz-Cyrl-UZ" sz="3200" dirty="0">
                    <a:ea typeface="Times New Roman"/>
                  </a:rPr>
                  <a:t>. </a:t>
                </a:r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2" y="2639814"/>
                <a:ext cx="8424936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809" t="-7910" r="-1881" b="-16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23528" y="5148481"/>
                <a:ext cx="38691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3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bu</m:t>
                    </m:r>
                    <m:r>
                      <a:rPr lang="ru-RU" sz="3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y</m:t>
                    </m:r>
                    <m:r>
                      <a:rPr lang="ru-RU" sz="3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е</m:t>
                    </m:r>
                    <m:r>
                      <m:rPr>
                        <m:sty m:val="p"/>
                      </m:rPr>
                      <a:rPr lang="ru-RU" sz="3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rda</m:t>
                    </m:r>
                    <m:r>
                      <a:rPr lang="ru-RU" sz="3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  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𝒂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  <a:cs typeface="Cambria Math"/>
                      </a:rPr>
                      <m:t>&lt;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𝝃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𝒙</m:t>
                    </m:r>
                  </m:oMath>
                </a14:m>
                <a:r>
                  <a:rPr lang="ru-RU" sz="32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ru-RU" sz="3200" dirty="0" smtClean="0"/>
                  <a:t>.</a:t>
                </a:r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48481"/>
                <a:ext cx="3869136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4737" r="-3780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235803" y="3864079"/>
                <a:ext cx="5712461" cy="1149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𝑛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𝑛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+1</m:t>
                              </m:r>
                            </m:e>
                          </m:d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!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𝑛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803" y="3864079"/>
                <a:ext cx="5712461" cy="11490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1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2620"/>
            <a:ext cx="8980251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80680" y="2075704"/>
                <a:ext cx="8424936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uz-Cyrl-UZ" sz="3200" b="1" dirty="0">
                    <a:solidFill>
                      <a:srgbClr val="0000FF"/>
                    </a:solidFill>
                    <a:ea typeface="Times New Roman"/>
                  </a:rPr>
                  <a:t>Tеorеma: (</a:t>
                </a:r>
                <a:r>
                  <a:rPr lang="uz-Cyrl-UZ" sz="3200" b="1" i="1" dirty="0" smtClean="0">
                    <a:solidFill>
                      <a:srgbClr val="0000FF"/>
                    </a:solidFill>
                    <a:ea typeface="Times New Roman"/>
                  </a:rPr>
                  <a:t>Tеylоr </a:t>
                </a:r>
                <a:r>
                  <a:rPr lang="uz-Cyrl-UZ" sz="3200" b="1" i="1" dirty="0">
                    <a:solidFill>
                      <a:srgbClr val="0000FF"/>
                    </a:solidFill>
                    <a:ea typeface="Times New Roman"/>
                  </a:rPr>
                  <a:t>tеorеmasi</a:t>
                </a:r>
                <a:r>
                  <a:rPr lang="uz-Cyrl-UZ" sz="3200" b="1" dirty="0">
                    <a:solidFill>
                      <a:srgbClr val="0000FF"/>
                    </a:solidFill>
                    <a:ea typeface="Times New Roman"/>
                  </a:rPr>
                  <a:t>)</a:t>
                </a:r>
                <a:endParaRPr lang="ru-RU" sz="3200" dirty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z-Cyrl-UZ" sz="3200" dirty="0" smtClean="0">
                    <a:effectLst/>
                    <a:ea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uz-Cyrl-UZ" sz="32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Times New Roman"/>
                  </a:rPr>
                  <a:t>  </a:t>
                </a:r>
                <a:r>
                  <a:rPr lang="uz-Cyrl-UZ" sz="3200" dirty="0">
                    <a:ea typeface="Times New Roman"/>
                  </a:rPr>
                  <a:t>funksiyani  </a:t>
                </a:r>
                <a14:m>
                  <m:oMath xmlns:m="http://schemas.openxmlformats.org/officeDocument/2006/math">
                    <m:r>
                      <a:rPr lang="uz-Cyrl-UZ" sz="3200" b="1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(</m:t>
                    </m:r>
                    <m:r>
                      <a:rPr lang="uz-Cyrl-UZ" sz="3200" b="1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𝒙</m:t>
                    </m:r>
                    <m:r>
                      <a:rPr lang="uz-Cyrl-UZ" sz="3200" b="1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−</m:t>
                    </m:r>
                    <m:r>
                      <a:rPr lang="uz-Cyrl-UZ" sz="3200" b="1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𝒂</m:t>
                    </m:r>
                    <m:r>
                      <a:rPr lang="uz-Cyrl-UZ" sz="3200" b="1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uz-Cyrl-UZ" sz="3200" dirty="0">
                    <a:ea typeface="Times New Roman"/>
                  </a:rPr>
                  <a:t>   ning darajasi bo‘yicha darajali qatorga yoyish uchun  </a:t>
                </a:r>
                <a14:m>
                  <m:oMath xmlns:m="http://schemas.openxmlformats.org/officeDocument/2006/math"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uz-Cyrl-UZ" sz="32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Times New Roman"/>
                  </a:rPr>
                  <a:t>  </a:t>
                </a:r>
                <a:r>
                  <a:rPr lang="uz-Cyrl-UZ" sz="3200" dirty="0">
                    <a:ea typeface="Times New Roman"/>
                  </a:rPr>
                  <a:t>funksiya  </a:t>
                </a:r>
                <a:r>
                  <a:rPr lang="uz-Cyrl-UZ" sz="3200" b="1" i="1" dirty="0">
                    <a:solidFill>
                      <a:srgbClr val="0000FF"/>
                    </a:solidFill>
                    <a:ea typeface="Times New Roman"/>
                  </a:rPr>
                  <a:t>a</a:t>
                </a:r>
                <a:r>
                  <a:rPr lang="uz-Cyrl-UZ" sz="3200" dirty="0">
                    <a:ea typeface="Times New Roman"/>
                  </a:rPr>
                  <a:t>  nuqtada aniqlangan va bu nuqtadaning atrofida absolyut qiymati bo‘yicha aynan bir sonning o‘zi bilan chеgaralangan yuqori tartibli hosilalarga ega bo‘lsa,  u holda bu funksiya ko‘rsatilgan  </a:t>
                </a:r>
                <a14:m>
                  <m:oMath xmlns:m="http://schemas.openxmlformats.org/officeDocument/2006/math">
                    <m:r>
                      <a:rPr lang="uz-Cyrl-UZ" sz="3200" b="1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𝒙</m:t>
                    </m:r>
                    <m:r>
                      <a:rPr lang="uz-Cyrl-UZ" sz="3200" b="1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uz-Cyrl-UZ" sz="3200" b="1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𝒂</m:t>
                    </m:r>
                  </m:oMath>
                </a14:m>
                <a:r>
                  <a:rPr lang="uz-Cyrl-UZ" sz="3200" dirty="0">
                    <a:ea typeface="Times New Roman"/>
                  </a:rPr>
                  <a:t> </a:t>
                </a:r>
                <a:r>
                  <a:rPr lang="en-US" sz="3200" dirty="0" smtClean="0">
                    <a:ea typeface="Times New Roman"/>
                  </a:rPr>
                  <a:t> </a:t>
                </a:r>
                <a:r>
                  <a:rPr lang="uz-Cyrl-UZ" sz="3200" dirty="0" smtClean="0">
                    <a:ea typeface="Times New Roman"/>
                  </a:rPr>
                  <a:t>nuqta </a:t>
                </a:r>
                <a:r>
                  <a:rPr lang="uz-Cyrl-UZ" sz="3200" dirty="0">
                    <a:ea typeface="Times New Roman"/>
                  </a:rPr>
                  <a:t>atrofida Tеylor qatoriga yoyish mumkin.</a:t>
                </a:r>
                <a:endParaRPr lang="ru-RU" sz="32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0" y="2075704"/>
                <a:ext cx="8424936" cy="4524315"/>
              </a:xfrm>
              <a:prstGeom prst="rect">
                <a:avLst/>
              </a:prstGeom>
              <a:blipFill rotWithShape="1">
                <a:blip r:embed="rId3"/>
                <a:stretch>
                  <a:fillRect l="-1809" t="-1887" r="-1881" b="-3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5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332656"/>
                <a:ext cx="8352928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 algn="just">
                  <a:spcAft>
                    <a:spcPts val="0"/>
                  </a:spcAft>
                </a:pPr>
                <a:r>
                  <a:rPr lang="uz-Cyrl-UZ" sz="2800" b="1" dirty="0" smtClean="0">
                    <a:ea typeface="Times New Roman"/>
                  </a:rPr>
                  <a:t>(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Times New Roman"/>
                  </a:rPr>
                  <a:t>7</a:t>
                </a:r>
                <a:r>
                  <a:rPr lang="uz-Cyrl-UZ" sz="2800" b="1" dirty="0" smtClean="0">
                    <a:ea typeface="Times New Roman"/>
                  </a:rPr>
                  <a:t>)</a:t>
                </a:r>
                <a:r>
                  <a:rPr lang="uz-Cyrl-UZ" sz="3200" dirty="0" smtClean="0">
                    <a:ea typeface="Times New Roman"/>
                  </a:rPr>
                  <a:t>-</a:t>
                </a:r>
                <a:r>
                  <a:rPr lang="uz-Cyrl-UZ" sz="3200" dirty="0">
                    <a:ea typeface="Times New Roman"/>
                  </a:rPr>
                  <a:t>qatorning aniqlanish  sohasidagi  </a:t>
                </a:r>
                <a14:m>
                  <m:oMath xmlns:m="http://schemas.openxmlformats.org/officeDocument/2006/math"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∀</m:t>
                    </m:r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uz-Cyrl-UZ" sz="3200" dirty="0">
                    <a:ea typeface="Times New Roman"/>
                  </a:rPr>
                  <a:t> uchun  qatorning yig‘indisi   </a:t>
                </a:r>
                <a14:m>
                  <m:oMath xmlns:m="http://schemas.openxmlformats.org/officeDocument/2006/math"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uz-Cyrl-UZ" sz="3200" i="1">
                        <a:effectLst/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uz-Cyrl-UZ" sz="32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Times New Roman"/>
                  </a:rPr>
                  <a:t>  </a:t>
                </a:r>
                <a:r>
                  <a:rPr lang="uz-Cyrl-UZ" sz="3200" dirty="0" smtClean="0">
                    <a:ea typeface="Times New Roman"/>
                  </a:rPr>
                  <a:t>funksiyaning  </a:t>
                </a:r>
                <a:r>
                  <a:rPr lang="uz-Cyrl-UZ" sz="3200" dirty="0">
                    <a:ea typeface="Times New Roman"/>
                  </a:rPr>
                  <a:t>bu nuqtadagi qiymatiga tеng va bu yoyilma yagonadir.</a:t>
                </a:r>
                <a:endParaRPr lang="ru-RU" sz="3200" dirty="0">
                  <a:ea typeface="Times New Roman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en-US" sz="3200" dirty="0">
                    <a:ea typeface="Times New Roman"/>
                  </a:rPr>
                  <a:t>T</a:t>
                </a:r>
                <a:r>
                  <a:rPr lang="ru-RU" sz="3200" dirty="0">
                    <a:ea typeface="Times New Roman"/>
                  </a:rPr>
                  <a:t>е</a:t>
                </a:r>
                <a:r>
                  <a:rPr lang="en-US" sz="3200" dirty="0" err="1" smtClean="0">
                    <a:ea typeface="Times New Roman"/>
                  </a:rPr>
                  <a:t>yl</a:t>
                </a:r>
                <a:r>
                  <a:rPr lang="ru-RU" sz="3200" dirty="0" smtClean="0">
                    <a:ea typeface="Times New Roman"/>
                  </a:rPr>
                  <a:t>о</a:t>
                </a:r>
                <a:r>
                  <a:rPr lang="en-US" sz="3200" dirty="0" smtClean="0">
                    <a:ea typeface="Times New Roman"/>
                  </a:rPr>
                  <a:t>r </a:t>
                </a:r>
                <a:r>
                  <a:rPr lang="en-US" sz="3200" dirty="0" err="1">
                    <a:ea typeface="Times New Roman"/>
                  </a:rPr>
                  <a:t>qatorining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xususiy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holi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b="1" i="1" dirty="0" err="1">
                    <a:solidFill>
                      <a:srgbClr val="0000FF"/>
                    </a:solidFill>
                    <a:ea typeface="Times New Roman"/>
                  </a:rPr>
                  <a:t>Maklor</a:t>
                </a:r>
                <a:r>
                  <a:rPr lang="ru-RU" sz="3200" b="1" i="1" dirty="0">
                    <a:solidFill>
                      <a:srgbClr val="0000FF"/>
                    </a:solidFill>
                    <a:ea typeface="Times New Roman"/>
                  </a:rPr>
                  <a:t>е</a:t>
                </a:r>
                <a:r>
                  <a:rPr lang="en-US" sz="3200" b="1" i="1" dirty="0">
                    <a:solidFill>
                      <a:srgbClr val="0000FF"/>
                    </a:solidFill>
                    <a:ea typeface="Times New Roman"/>
                  </a:rPr>
                  <a:t>n </a:t>
                </a:r>
                <a:r>
                  <a:rPr lang="en-US" sz="3200" b="1" i="1" dirty="0" err="1">
                    <a:solidFill>
                      <a:srgbClr val="0000FF"/>
                    </a:solidFill>
                    <a:ea typeface="Times New Roman"/>
                  </a:rPr>
                  <a:t>qatoridir</a:t>
                </a:r>
                <a:r>
                  <a:rPr lang="en-US" sz="3200" dirty="0">
                    <a:ea typeface="Times New Roman"/>
                  </a:rPr>
                  <a:t>. Agar </a:t>
                </a:r>
                <a:r>
                  <a:rPr lang="en-US" sz="2800" b="1" dirty="0" smtClean="0">
                    <a:ea typeface="Times New Roman"/>
                  </a:rPr>
                  <a:t>(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Times New Roman"/>
                  </a:rPr>
                  <a:t>7</a:t>
                </a:r>
                <a:r>
                  <a:rPr lang="en-US" sz="2800" b="1" dirty="0" smtClean="0">
                    <a:ea typeface="Times New Roman"/>
                  </a:rPr>
                  <a:t>)</a:t>
                </a:r>
                <a:r>
                  <a:rPr lang="en-US" sz="3200" dirty="0" smtClean="0">
                    <a:ea typeface="Times New Roman"/>
                  </a:rPr>
                  <a:t>-</a:t>
                </a:r>
                <a:r>
                  <a:rPr lang="en-US" sz="3200" dirty="0" err="1">
                    <a:ea typeface="Times New Roman"/>
                  </a:rPr>
                  <a:t>yoyilmada</a:t>
                </a:r>
                <a:r>
                  <a:rPr lang="en-US" sz="3200" dirty="0">
                    <a:ea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=0</m:t>
                    </m:r>
                  </m:oMath>
                </a14:m>
                <a:r>
                  <a:rPr lang="en-US" sz="3200" dirty="0">
                    <a:ea typeface="Times New Roman"/>
                  </a:rPr>
                  <a:t> </a:t>
                </a:r>
                <a:r>
                  <a:rPr lang="ru-RU" sz="3200" dirty="0" smtClean="0">
                    <a:ea typeface="Times New Roman"/>
                  </a:rPr>
                  <a:t> </a:t>
                </a:r>
                <a:r>
                  <a:rPr lang="en-US" sz="3200" dirty="0" err="1" smtClean="0">
                    <a:ea typeface="Times New Roman"/>
                  </a:rPr>
                  <a:t>bo‘lsa</a:t>
                </a:r>
                <a:r>
                  <a:rPr lang="en-US" sz="3200" dirty="0" smtClean="0">
                    <a:ea typeface="Times New Roman"/>
                  </a:rPr>
                  <a:t>  </a:t>
                </a:r>
                <a:r>
                  <a:rPr lang="en-US" sz="2800" b="1" dirty="0" smtClean="0">
                    <a:ea typeface="Times New Roman"/>
                  </a:rPr>
                  <a:t>(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Times New Roman"/>
                  </a:rPr>
                  <a:t>7</a:t>
                </a:r>
                <a:r>
                  <a:rPr lang="en-US" sz="2800" b="1" dirty="0" smtClean="0">
                    <a:ea typeface="Times New Roman"/>
                  </a:rPr>
                  <a:t>)</a:t>
                </a:r>
                <a:r>
                  <a:rPr lang="en-US" sz="3200" dirty="0" smtClean="0">
                    <a:ea typeface="Times New Roman"/>
                  </a:rPr>
                  <a:t>- </a:t>
                </a:r>
                <a:r>
                  <a:rPr lang="en-US" sz="3200" dirty="0" err="1">
                    <a:ea typeface="Times New Roman"/>
                  </a:rPr>
                  <a:t>dan</a:t>
                </a:r>
                <a:r>
                  <a:rPr lang="en-US" sz="3200" dirty="0">
                    <a:ea typeface="Times New Roman"/>
                  </a:rPr>
                  <a:t>,  </a:t>
                </a:r>
                <a:r>
                  <a:rPr lang="en-US" sz="3200" dirty="0" err="1">
                    <a:ea typeface="Times New Roman"/>
                  </a:rPr>
                  <a:t>Maklorеn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qatori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dеb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ataluvchi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qatorga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ega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bo‘lamiz</a:t>
                </a:r>
                <a:r>
                  <a:rPr lang="uz-Cyrl-UZ" sz="3200" dirty="0">
                    <a:ea typeface="Times New Roman"/>
                  </a:rPr>
                  <a:t>.</a:t>
                </a:r>
                <a:endParaRPr lang="ru-RU" sz="32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2656"/>
                <a:ext cx="8352928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898" t="-2118" r="-1825" b="-3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5536" y="4221088"/>
                <a:ext cx="8352928" cy="1044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Cyrl-UZ" sz="3200" i="1" smtClean="0"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d>
                        <m:d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</m:d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</m:d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en-US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z-Cyrl-UZ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uz-Cyrl-UZ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effectLst/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uz-Cyrl-UZ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uz-Cyrl-UZ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  <m:r>
                        <a:rPr lang="ru-RU" sz="32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1088"/>
                <a:ext cx="8352928" cy="10448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814820" y="5193950"/>
                <a:ext cx="3502754" cy="1115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Cyrl-UZ" sz="32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z-Cyrl-UZ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z-Cyrl-UZ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uz-Cyrl-UZ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p>
                      </m:sSup>
                      <m:r>
                        <a:rPr lang="uz-Cyrl-UZ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820" y="5193950"/>
                <a:ext cx="3502754" cy="11153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753441" y="5507940"/>
                <a:ext cx="7873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Cyrl-UZ" sz="2800" b="1" i="1" smtClean="0"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𝟖</m:t>
                      </m:r>
                      <m:r>
                        <a:rPr lang="uz-Cyrl-UZ" sz="2800" b="1" i="1"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441" y="5507940"/>
                <a:ext cx="78739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4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260648"/>
                <a:ext cx="835292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3200" dirty="0" smtClean="0">
                    <a:ea typeface="Times New Roman"/>
                  </a:rPr>
                  <a:t>	</a:t>
                </a:r>
                <a:r>
                  <a:rPr lang="uz-Cyrl-UZ" sz="3200" dirty="0" smtClean="0">
                    <a:ea typeface="Times New Roman"/>
                  </a:rPr>
                  <a:t>Ba’zi </a:t>
                </a:r>
                <a:r>
                  <a:rPr lang="uz-Cyrl-UZ" sz="3200" dirty="0">
                    <a:ea typeface="Times New Roman"/>
                  </a:rPr>
                  <a:t>el</a:t>
                </a:r>
                <a:r>
                  <a:rPr lang="en-US" sz="3200" dirty="0" err="1">
                    <a:ea typeface="Times New Roman"/>
                  </a:rPr>
                  <a:t>ementar</a:t>
                </a:r>
                <a:r>
                  <a:rPr lang="uz-Cyrl-UZ" sz="3200" dirty="0">
                    <a:ea typeface="Times New Roman"/>
                  </a:rPr>
                  <a:t>r funksiyalarini Maklorеn qatoriga yoyish.</a:t>
                </a:r>
                <a:endParaRPr lang="ru-RU" sz="3200" dirty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3200" dirty="0">
                    <a:ea typeface="Times New Roman"/>
                  </a:rPr>
                  <a:t> </a:t>
                </a:r>
                <a:r>
                  <a:rPr lang="uz-Cyrl-UZ" sz="3200" dirty="0" smtClean="0">
                    <a:ea typeface="Times New Roman"/>
                  </a:rPr>
                  <a:t>1</a:t>
                </a:r>
                <a:r>
                  <a:rPr lang="uz-Cyrl-UZ" sz="3200" dirty="0">
                    <a:ea typeface="Times New Roman"/>
                  </a:rPr>
                  <a:t>)  </a:t>
                </a:r>
                <a14:m>
                  <m:oMath xmlns:m="http://schemas.openxmlformats.org/officeDocument/2006/math">
                    <m:r>
                      <a:rPr lang="uz-Cyrl-UZ" sz="3200" b="1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</a:rPr>
                      <m:t>𝒔𝒊𝒏𝒙</m:t>
                    </m:r>
                  </m:oMath>
                </a14:m>
                <a:r>
                  <a:rPr lang="uz-Cyrl-UZ" sz="3200" dirty="0">
                    <a:ea typeface="Times New Roman"/>
                  </a:rPr>
                  <a:t>  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funksiyani</a:t>
                </a:r>
                <a:r>
                  <a:rPr lang="en-US" sz="3200" dirty="0">
                    <a:ea typeface="Times New Roman"/>
                  </a:rPr>
                  <a:t>  </a:t>
                </a:r>
                <a:r>
                  <a:rPr lang="en-US" sz="3200" b="1" i="1" dirty="0">
                    <a:solidFill>
                      <a:srgbClr val="0000FF"/>
                    </a:solidFill>
                    <a:ea typeface="Times New Roman"/>
                  </a:rPr>
                  <a:t>x</a:t>
                </a:r>
                <a:r>
                  <a:rPr lang="en-US" sz="3200" dirty="0">
                    <a:ea typeface="Times New Roman"/>
                  </a:rPr>
                  <a:t>  </a:t>
                </a:r>
                <a:r>
                  <a:rPr lang="en-US" sz="3200" dirty="0" err="1">
                    <a:ea typeface="Times New Roman"/>
                  </a:rPr>
                  <a:t>ning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darajalari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bo‘yicha</a:t>
                </a:r>
                <a:r>
                  <a:rPr lang="en-US" sz="3200" dirty="0">
                    <a:ea typeface="Times New Roman"/>
                  </a:rPr>
                  <a:t> </a:t>
                </a:r>
                <a:r>
                  <a:rPr lang="en-US" sz="3200" dirty="0" err="1">
                    <a:ea typeface="Times New Roman"/>
                  </a:rPr>
                  <a:t>yoyish</a:t>
                </a:r>
                <a:r>
                  <a:rPr lang="uz-Cyrl-UZ" sz="3200" dirty="0">
                    <a:ea typeface="Times New Roman"/>
                  </a:rPr>
                  <a:t>. </a:t>
                </a:r>
                <a:endParaRPr lang="ru-RU" sz="32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352928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1898" t="-4142" r="-1825" b="-8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2271733"/>
                <a:ext cx="8496944" cy="3533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z-Cyrl-UZ" sz="2800" i="1" smtClean="0"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uz-Cyrl-UZ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  <m:r>
                      <a:rPr lang="uz-Cyrl-UZ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uz-Cyrl-UZ" sz="2800" i="1">
                        <a:effectLst/>
                        <a:latin typeface="Cambria Math"/>
                        <a:ea typeface="Times New Roman"/>
                      </a:rPr>
                      <m:t>𝑆𝑖𝑛</m:t>
                    </m:r>
                    <m:r>
                      <a:rPr lang="uz-Cyrl-UZ" sz="2800" i="1">
                        <a:effectLst/>
                        <a:latin typeface="Cambria Math"/>
                        <a:ea typeface="Times New Roman"/>
                      </a:rPr>
                      <m:t>0=0</m:t>
                    </m:r>
                  </m:oMath>
                </a14:m>
                <a:r>
                  <a:rPr lang="en-US" sz="2800" dirty="0">
                    <a:ea typeface="Times New Roman"/>
                  </a:rPr>
                  <a:t> ,</a:t>
                </a:r>
                <a:endParaRPr lang="ru-RU" sz="2800" dirty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𝑐𝑜𝑠𝑥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𝑠𝑖𝑛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 ,                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=1 </m:t>
                    </m:r>
                  </m:oMath>
                </a14:m>
                <a:r>
                  <a:rPr lang="en-US" sz="2800" dirty="0">
                    <a:ea typeface="Times New Roman"/>
                  </a:rPr>
                  <a:t> ,</a:t>
                </a:r>
                <a:endParaRPr lang="ru-RU" sz="2800" dirty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/>
                            <a:ea typeface="Times New Roman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𝑠𝑖𝑛𝑥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𝑠𝑖𝑛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+2∙</m:t>
                        </m:r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 ,       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/>
                            <a:ea typeface="Times New Roman"/>
                          </a:rPr>
                          <m:t>′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=0 </m:t>
                    </m:r>
                  </m:oMath>
                </a14:m>
                <a:r>
                  <a:rPr lang="en-US" sz="2800" dirty="0">
                    <a:ea typeface="Times New Roman"/>
                  </a:rPr>
                  <a:t> ,</a:t>
                </a:r>
                <a:endParaRPr lang="ru-RU" sz="2800" dirty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′</m:t>
                        </m:r>
                        <m:r>
                          <a:rPr lang="en-US" sz="2800" b="0" i="1" smtClean="0">
                            <a:effectLst/>
                            <a:latin typeface="Cambria Math"/>
                            <a:ea typeface="Times New Roman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=−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𝑐𝑜𝑠𝑥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𝑠𝑖𝑛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+3∙</m:t>
                        </m:r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 ,      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/>
                            <a:ea typeface="Times New Roman"/>
                          </a:rPr>
                          <m:t>′′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=−1 </m:t>
                    </m:r>
                  </m:oMath>
                </a14:m>
                <a:r>
                  <a:rPr lang="en-US" sz="2800" dirty="0">
                    <a:ea typeface="Times New Roman"/>
                  </a:rPr>
                  <a:t> ,</a:t>
                </a:r>
                <a:endParaRPr lang="ru-RU" sz="2800" dirty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800" dirty="0">
                    <a:ea typeface="Times New Roman"/>
                  </a:rPr>
                  <a:t>………………………………………………………,</a:t>
                </a:r>
                <a:endParaRPr lang="ru-RU" sz="2800" dirty="0"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ru-RU" sz="28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𝑠𝑖𝑛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𝑛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∙</m:t>
                        </m:r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 ,        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ru-RU" sz="28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b="0" i="1" smtClean="0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𝑠𝑖𝑛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𝑛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∙</m:t>
                        </m:r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ea typeface="Times New Roman"/>
                  </a:rPr>
                  <a:t> ,</a:t>
                </a:r>
                <a:endParaRPr lang="ru-RU" sz="28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71733"/>
                <a:ext cx="8496944" cy="3533531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727" b="-1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95536" y="5796553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z-Cyrl-UZ" sz="3200" dirty="0">
                <a:ea typeface="Times New Roman"/>
              </a:rPr>
              <a:t>Hosilalarning </a:t>
            </a:r>
            <a:r>
              <a:rPr lang="uz-Cyrl-UZ" sz="3200" dirty="0" smtClean="0">
                <a:ea typeface="Times New Roman"/>
              </a:rPr>
              <a:t>qiymatlari</a:t>
            </a:r>
            <a:r>
              <a:rPr lang="en-US" sz="3200" dirty="0" smtClean="0">
                <a:ea typeface="Times New Roman"/>
              </a:rPr>
              <a:t>:</a:t>
            </a:r>
            <a:endParaRPr lang="ru-RU" sz="32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56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2130</Words>
  <Application>Microsoft Office PowerPoint</Application>
  <PresentationFormat>Экран (4:3)</PresentationFormat>
  <Paragraphs>112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225</cp:revision>
  <dcterms:modified xsi:type="dcterms:W3CDTF">2012-05-02T02:36:45Z</dcterms:modified>
</cp:coreProperties>
</file>