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2" r:id="rId1"/>
    <p:sldMasterId id="2147483900" r:id="rId2"/>
  </p:sldMasterIdLst>
  <p:notesMasterIdLst>
    <p:notesMasterId r:id="rId49"/>
  </p:notesMasterIdLst>
  <p:sldIdLst>
    <p:sldId id="256" r:id="rId3"/>
    <p:sldId id="634" r:id="rId4"/>
    <p:sldId id="371" r:id="rId5"/>
    <p:sldId id="577" r:id="rId6"/>
    <p:sldId id="610" r:id="rId7"/>
    <p:sldId id="608" r:id="rId8"/>
    <p:sldId id="635" r:id="rId9"/>
    <p:sldId id="672" r:id="rId10"/>
    <p:sldId id="636" r:id="rId11"/>
    <p:sldId id="637" r:id="rId12"/>
    <p:sldId id="673" r:id="rId13"/>
    <p:sldId id="638" r:id="rId14"/>
    <p:sldId id="640" r:id="rId15"/>
    <p:sldId id="607" r:id="rId16"/>
    <p:sldId id="642" r:id="rId17"/>
    <p:sldId id="572" r:id="rId18"/>
    <p:sldId id="644" r:id="rId19"/>
    <p:sldId id="645" r:id="rId20"/>
    <p:sldId id="435" r:id="rId21"/>
    <p:sldId id="646" r:id="rId22"/>
    <p:sldId id="647" r:id="rId23"/>
    <p:sldId id="648" r:id="rId24"/>
    <p:sldId id="649" r:id="rId25"/>
    <p:sldId id="650" r:id="rId26"/>
    <p:sldId id="651" r:id="rId27"/>
    <p:sldId id="652" r:id="rId28"/>
    <p:sldId id="571" r:id="rId29"/>
    <p:sldId id="674" r:id="rId30"/>
    <p:sldId id="654" r:id="rId31"/>
    <p:sldId id="656" r:id="rId32"/>
    <p:sldId id="514" r:id="rId33"/>
    <p:sldId id="657" r:id="rId34"/>
    <p:sldId id="659" r:id="rId35"/>
    <p:sldId id="661" r:id="rId36"/>
    <p:sldId id="578" r:id="rId37"/>
    <p:sldId id="663" r:id="rId38"/>
    <p:sldId id="662" r:id="rId39"/>
    <p:sldId id="665" r:id="rId40"/>
    <p:sldId id="664" r:id="rId41"/>
    <p:sldId id="666" r:id="rId42"/>
    <p:sldId id="667" r:id="rId43"/>
    <p:sldId id="668" r:id="rId44"/>
    <p:sldId id="669" r:id="rId45"/>
    <p:sldId id="670" r:id="rId46"/>
    <p:sldId id="671" r:id="rId47"/>
    <p:sldId id="676" r:id="rId4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B327A"/>
    <a:srgbClr val="800080"/>
    <a:srgbClr val="339966"/>
    <a:srgbClr val="FF5050"/>
    <a:srgbClr val="76B531"/>
    <a:srgbClr val="3399FF"/>
    <a:srgbClr val="CFE7FD"/>
    <a:srgbClr val="BEBED2"/>
    <a:srgbClr val="FF9900"/>
    <a:srgbClr val="00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82" autoAdjust="0"/>
    <p:restoredTop sz="94580" autoAdjust="0"/>
  </p:normalViewPr>
  <p:slideViewPr>
    <p:cSldViewPr snapToGrid="0">
      <p:cViewPr>
        <p:scale>
          <a:sx n="68" d="100"/>
          <a:sy n="68" d="100"/>
        </p:scale>
        <p:origin x="-810" y="-78"/>
      </p:cViewPr>
      <p:guideLst>
        <p:guide orient="horz" pos="2164"/>
        <p:guide pos="383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27C144-6B1E-433A-97A0-2C0FDDA533CB}" type="doc">
      <dgm:prSet loTypeId="urn:microsoft.com/office/officeart/2008/layout/VerticalCurvedLis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0721838-7965-4593-A5E7-A1E42937A201}">
      <dgm:prSet phldrT="[Текст]" custT="1"/>
      <dgm:spPr>
        <a:gradFill flip="none" rotWithShape="0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2000" dirty="0" smtClean="0"/>
            <a:t>Важно помещать слова на ветках. </a:t>
          </a:r>
          <a:endParaRPr lang="ru-RU" sz="2000" b="1" dirty="0"/>
        </a:p>
      </dgm:t>
    </dgm:pt>
    <dgm:pt modelId="{4FD6FF1A-0165-4B2F-9CA2-7DFAACBD2AE2}" type="parTrans" cxnId="{ABC59C74-59B3-45A2-8DC4-2FC157601AA2}">
      <dgm:prSet/>
      <dgm:spPr/>
      <dgm:t>
        <a:bodyPr/>
        <a:lstStyle/>
        <a:p>
          <a:endParaRPr lang="ru-RU" sz="2400" b="0"/>
        </a:p>
      </dgm:t>
    </dgm:pt>
    <dgm:pt modelId="{032DD8F0-331D-4423-93AF-8F9BAC00EFCA}" type="sibTrans" cxnId="{ABC59C74-59B3-45A2-8DC4-2FC157601AA2}">
      <dgm:prSet/>
      <dgm:spPr>
        <a:ln>
          <a:noFill/>
        </a:ln>
      </dgm:spPr>
      <dgm:t>
        <a:bodyPr/>
        <a:lstStyle/>
        <a:p>
          <a:endParaRPr lang="ru-RU" sz="2400" b="0"/>
        </a:p>
      </dgm:t>
    </dgm:pt>
    <dgm:pt modelId="{7F990DDA-C38A-404D-B00E-96BB48055005}">
      <dgm:prSet phldrT="[Текст]" custT="1"/>
      <dgm:spPr>
        <a:gradFill flip="none" rotWithShape="0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>
            <a:spcAft>
              <a:spcPts val="0"/>
            </a:spcAft>
          </a:pPr>
          <a:r>
            <a:rPr lang="ru-RU" sz="2000" dirty="0" smtClean="0"/>
            <a:t>Писать на каждой линии только одно </a:t>
          </a:r>
        </a:p>
        <a:p>
          <a:pPr>
            <a:spcAft>
              <a:spcPts val="0"/>
            </a:spcAft>
          </a:pPr>
          <a:r>
            <a:rPr lang="ru-RU" sz="2000" dirty="0" smtClean="0"/>
            <a:t>ключевое слово. </a:t>
          </a:r>
          <a:endParaRPr lang="ru-RU" sz="2000" b="0" dirty="0"/>
        </a:p>
      </dgm:t>
    </dgm:pt>
    <dgm:pt modelId="{3BCC72F9-6609-4987-AC0A-BA93A61C0A36}" type="parTrans" cxnId="{82346107-2524-4BA3-9FB9-FB71010B3ACE}">
      <dgm:prSet/>
      <dgm:spPr/>
      <dgm:t>
        <a:bodyPr/>
        <a:lstStyle/>
        <a:p>
          <a:endParaRPr lang="ru-RU" sz="2400" b="0"/>
        </a:p>
      </dgm:t>
    </dgm:pt>
    <dgm:pt modelId="{25FB241D-8057-4396-9AD3-BAAC2DF22557}" type="sibTrans" cxnId="{82346107-2524-4BA3-9FB9-FB71010B3ACE}">
      <dgm:prSet/>
      <dgm:spPr/>
      <dgm:t>
        <a:bodyPr/>
        <a:lstStyle/>
        <a:p>
          <a:endParaRPr lang="ru-RU" sz="2400" b="0"/>
        </a:p>
      </dgm:t>
    </dgm:pt>
    <dgm:pt modelId="{0233FC2B-4DC1-44BB-8C26-06E4B60500D3}">
      <dgm:prSet phldrT="[Текст]" custT="1"/>
      <dgm:spPr>
        <a:gradFill flip="none" rotWithShape="0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2000" dirty="0" smtClean="0"/>
            <a:t>Длина линии должна быть равна длине слова.</a:t>
          </a:r>
          <a:endParaRPr lang="ru-RU" sz="2000" b="0" dirty="0"/>
        </a:p>
      </dgm:t>
    </dgm:pt>
    <dgm:pt modelId="{0D2732EB-E7A9-4B94-93E5-A36B7347FB53}" type="parTrans" cxnId="{B5B428C0-B3D6-4DC6-98E4-1193D6DC2EE2}">
      <dgm:prSet/>
      <dgm:spPr/>
      <dgm:t>
        <a:bodyPr/>
        <a:lstStyle/>
        <a:p>
          <a:endParaRPr lang="ru-RU" sz="2400" b="0"/>
        </a:p>
      </dgm:t>
    </dgm:pt>
    <dgm:pt modelId="{CF9B44E5-521D-4A7B-AACF-FEE1A7C98490}" type="sibTrans" cxnId="{B5B428C0-B3D6-4DC6-98E4-1193D6DC2EE2}">
      <dgm:prSet/>
      <dgm:spPr/>
      <dgm:t>
        <a:bodyPr/>
        <a:lstStyle/>
        <a:p>
          <a:endParaRPr lang="ru-RU" sz="2400" b="0"/>
        </a:p>
      </dgm:t>
    </dgm:pt>
    <dgm:pt modelId="{9387E7C6-B81B-44F7-AE25-ED2A322F6E89}">
      <dgm:prSet phldrT="[Текст]" custT="1"/>
      <dgm:spPr>
        <a:gradFill flip="none" rotWithShape="0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2000" dirty="0" smtClean="0"/>
            <a:t>Писать печатными буквами как можно яснее и четче.</a:t>
          </a:r>
          <a:endParaRPr lang="ru-RU" sz="2000" b="0" dirty="0"/>
        </a:p>
      </dgm:t>
    </dgm:pt>
    <dgm:pt modelId="{FCBDF01C-13B1-4C52-8F1D-7C60B1E8561D}" type="parTrans" cxnId="{8BD715B4-39A9-4622-BF79-EEF532B1050C}">
      <dgm:prSet/>
      <dgm:spPr/>
      <dgm:t>
        <a:bodyPr/>
        <a:lstStyle/>
        <a:p>
          <a:endParaRPr lang="ru-RU"/>
        </a:p>
      </dgm:t>
    </dgm:pt>
    <dgm:pt modelId="{3D3A8023-7E20-4DFD-8C44-555ED54A1D7C}" type="sibTrans" cxnId="{8BD715B4-39A9-4622-BF79-EEF532B1050C}">
      <dgm:prSet/>
      <dgm:spPr/>
      <dgm:t>
        <a:bodyPr/>
        <a:lstStyle/>
        <a:p>
          <a:endParaRPr lang="ru-RU"/>
        </a:p>
      </dgm:t>
    </dgm:pt>
    <dgm:pt modelId="{E1776492-B8D1-4CE3-9DB0-110E7643433B}">
      <dgm:prSet phldrT="[Текст]" custT="1"/>
      <dgm:spPr>
        <a:gradFill flip="none" rotWithShape="0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2000" dirty="0" smtClean="0"/>
            <a:t>Варьировать размер букв и толщину линий в зависимости от степени важности ключевого слова.</a:t>
          </a:r>
          <a:endParaRPr lang="ru-RU" sz="2000" b="0" dirty="0"/>
        </a:p>
      </dgm:t>
    </dgm:pt>
    <dgm:pt modelId="{05E0CA95-D297-4607-8D0D-7A5BADA4CCD2}" type="parTrans" cxnId="{B529B19D-F54C-4F9C-99E7-7D4C5620E07A}">
      <dgm:prSet/>
      <dgm:spPr/>
      <dgm:t>
        <a:bodyPr/>
        <a:lstStyle/>
        <a:p>
          <a:endParaRPr lang="ru-RU"/>
        </a:p>
      </dgm:t>
    </dgm:pt>
    <dgm:pt modelId="{615B6240-F099-4E94-AA1A-6D6C97B9C99A}" type="sibTrans" cxnId="{B529B19D-F54C-4F9C-99E7-7D4C5620E07A}">
      <dgm:prSet/>
      <dgm:spPr/>
      <dgm:t>
        <a:bodyPr/>
        <a:lstStyle/>
        <a:p>
          <a:endParaRPr lang="ru-RU"/>
        </a:p>
      </dgm:t>
    </dgm:pt>
    <dgm:pt modelId="{5F5A4134-1298-4791-9C35-FB1B15CD3B40}" type="pres">
      <dgm:prSet presAssocID="{D527C144-6B1E-433A-97A0-2C0FDDA533C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346C29A-AF0A-4703-AA09-B0DD635640BF}" type="pres">
      <dgm:prSet presAssocID="{D527C144-6B1E-433A-97A0-2C0FDDA533CB}" presName="Name1" presStyleCnt="0"/>
      <dgm:spPr/>
      <dgm:t>
        <a:bodyPr/>
        <a:lstStyle/>
        <a:p>
          <a:endParaRPr lang="ru-RU"/>
        </a:p>
      </dgm:t>
    </dgm:pt>
    <dgm:pt modelId="{24A422C2-4127-4356-9A04-1E52BEB0DADC}" type="pres">
      <dgm:prSet presAssocID="{D527C144-6B1E-433A-97A0-2C0FDDA533CB}" presName="cycle" presStyleCnt="0"/>
      <dgm:spPr/>
      <dgm:t>
        <a:bodyPr/>
        <a:lstStyle/>
        <a:p>
          <a:endParaRPr lang="ru-RU"/>
        </a:p>
      </dgm:t>
    </dgm:pt>
    <dgm:pt modelId="{ABA46635-E09E-4299-B7E9-0D16B8B40532}" type="pres">
      <dgm:prSet presAssocID="{D527C144-6B1E-433A-97A0-2C0FDDA533CB}" presName="srcNode" presStyleLbl="node1" presStyleIdx="0" presStyleCnt="5"/>
      <dgm:spPr/>
      <dgm:t>
        <a:bodyPr/>
        <a:lstStyle/>
        <a:p>
          <a:endParaRPr lang="ru-RU"/>
        </a:p>
      </dgm:t>
    </dgm:pt>
    <dgm:pt modelId="{B63192C8-0281-4830-872D-59E96534349B}" type="pres">
      <dgm:prSet presAssocID="{D527C144-6B1E-433A-97A0-2C0FDDA533CB}" presName="conn" presStyleLbl="parChTrans1D2" presStyleIdx="0" presStyleCnt="1"/>
      <dgm:spPr/>
      <dgm:t>
        <a:bodyPr/>
        <a:lstStyle/>
        <a:p>
          <a:endParaRPr lang="ru-RU"/>
        </a:p>
      </dgm:t>
    </dgm:pt>
    <dgm:pt modelId="{091BD2CC-CC78-4B7B-AE92-4417F19A5C8B}" type="pres">
      <dgm:prSet presAssocID="{D527C144-6B1E-433A-97A0-2C0FDDA533CB}" presName="extraNode" presStyleLbl="node1" presStyleIdx="0" presStyleCnt="5"/>
      <dgm:spPr/>
      <dgm:t>
        <a:bodyPr/>
        <a:lstStyle/>
        <a:p>
          <a:endParaRPr lang="ru-RU"/>
        </a:p>
      </dgm:t>
    </dgm:pt>
    <dgm:pt modelId="{0287E54E-5BAF-4204-A531-5B9D3B3DAE5B}" type="pres">
      <dgm:prSet presAssocID="{D527C144-6B1E-433A-97A0-2C0FDDA533CB}" presName="dstNode" presStyleLbl="node1" presStyleIdx="0" presStyleCnt="5"/>
      <dgm:spPr/>
      <dgm:t>
        <a:bodyPr/>
        <a:lstStyle/>
        <a:p>
          <a:endParaRPr lang="ru-RU"/>
        </a:p>
      </dgm:t>
    </dgm:pt>
    <dgm:pt modelId="{4C963AA2-E8E9-43C6-AF24-BD591A4C9348}" type="pres">
      <dgm:prSet presAssocID="{30721838-7965-4593-A5E7-A1E42937A201}" presName="text_1" presStyleLbl="node1" presStyleIdx="0" presStyleCnt="5" custScaleX="101551" custScaleY="118971" custLinFactNeighborY="399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03CB5E-B1F8-40E3-8FB7-34A7E1474E48}" type="pres">
      <dgm:prSet presAssocID="{30721838-7965-4593-A5E7-A1E42937A201}" presName="accent_1" presStyleCnt="0"/>
      <dgm:spPr/>
      <dgm:t>
        <a:bodyPr/>
        <a:lstStyle/>
        <a:p>
          <a:endParaRPr lang="ru-RU"/>
        </a:p>
      </dgm:t>
    </dgm:pt>
    <dgm:pt modelId="{91DD297D-CE41-41CE-875B-E29B52FA2A46}" type="pres">
      <dgm:prSet presAssocID="{30721838-7965-4593-A5E7-A1E42937A201}" presName="accentRepeatNode" presStyleLbl="solidFgAcc1" presStyleIdx="0" presStyleCnt="5" custLinFactNeighborX="-4505" custLinFactNeighborY="3193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23BC685-C22F-43C2-83A2-6D2E157B9D85}" type="pres">
      <dgm:prSet presAssocID="{7F990DDA-C38A-404D-B00E-96BB48055005}" presName="text_2" presStyleLbl="node1" presStyleIdx="1" presStyleCnt="5" custScaleX="101496" custScaleY="114903" custLinFactNeighborX="193" custLinFactNeighborY="355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8C95AB-58AB-4910-B33C-3F234C999263}" type="pres">
      <dgm:prSet presAssocID="{7F990DDA-C38A-404D-B00E-96BB48055005}" presName="accent_2" presStyleCnt="0"/>
      <dgm:spPr/>
      <dgm:t>
        <a:bodyPr/>
        <a:lstStyle/>
        <a:p>
          <a:endParaRPr lang="ru-RU"/>
        </a:p>
      </dgm:t>
    </dgm:pt>
    <dgm:pt modelId="{F13B4E5E-379B-45E0-A4A4-68174D4DA4A1}" type="pres">
      <dgm:prSet presAssocID="{7F990DDA-C38A-404D-B00E-96BB48055005}" presName="accentRepeatNode" presStyleLbl="solidFgAcc1" presStyleIdx="1" presStyleCnt="5" custScaleX="102813" custScaleY="95443" custLinFactNeighborX="-18320" custLinFactNeighborY="3007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AE5D981-5168-4911-9C77-92D419C5A109}" type="pres">
      <dgm:prSet presAssocID="{0233FC2B-4DC1-44BB-8C26-06E4B60500D3}" presName="text_3" presStyleLbl="node1" presStyleIdx="2" presStyleCnt="5" custScaleX="99806" custScaleY="117131" custLinFactNeighborX="864" custLinFactNeighborY="290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3BE877-59B5-4953-8409-0CB2B6569706}" type="pres">
      <dgm:prSet presAssocID="{0233FC2B-4DC1-44BB-8C26-06E4B60500D3}" presName="accent_3" presStyleCnt="0"/>
      <dgm:spPr/>
      <dgm:t>
        <a:bodyPr/>
        <a:lstStyle/>
        <a:p>
          <a:endParaRPr lang="ru-RU"/>
        </a:p>
      </dgm:t>
    </dgm:pt>
    <dgm:pt modelId="{54E1C2C1-CD0B-458E-B549-FB8FE39EE7B2}" type="pres">
      <dgm:prSet presAssocID="{0233FC2B-4DC1-44BB-8C26-06E4B60500D3}" presName="accentRepeatNode" presStyleLbl="solidFgAcc1" presStyleIdx="2" presStyleCnt="5" custLinFactNeighborX="-2509" custLinFactNeighborY="2448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F82EC0F-BA74-4355-BD8D-8A69B96C69E8}" type="pres">
      <dgm:prSet presAssocID="{9387E7C6-B81B-44F7-AE25-ED2A322F6E89}" presName="text_4" presStyleLbl="node1" presStyleIdx="3" presStyleCnt="5" custScaleX="101124" custScaleY="115915" custLinFactNeighborX="193" custLinFactNeighborY="232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B624DF-305F-4276-B984-6CD0D4BEEE89}" type="pres">
      <dgm:prSet presAssocID="{9387E7C6-B81B-44F7-AE25-ED2A322F6E89}" presName="accent_4" presStyleCnt="0"/>
      <dgm:spPr/>
    </dgm:pt>
    <dgm:pt modelId="{8775AD42-896C-430F-BD18-DF36C9B9251E}" type="pres">
      <dgm:prSet presAssocID="{9387E7C6-B81B-44F7-AE25-ED2A322F6E89}" presName="accentRepeatNode" presStyleLbl="solidFgAcc1" presStyleIdx="3" presStyleCnt="5" custLinFactNeighborX="-17964" custLinFactNeighborY="1659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CDD161B-A061-4B0D-90FA-93EBD3D26568}" type="pres">
      <dgm:prSet presAssocID="{E1776492-B8D1-4CE3-9DB0-110E7643433B}" presName="text_5" presStyleLbl="node1" presStyleIdx="4" presStyleCnt="5" custScaleY="123014" custLinFactNeighborX="549" custLinFactNeighborY="200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F0F1FE-BFB5-4F36-9C11-671C0846D4DF}" type="pres">
      <dgm:prSet presAssocID="{E1776492-B8D1-4CE3-9DB0-110E7643433B}" presName="accent_5" presStyleCnt="0"/>
      <dgm:spPr/>
    </dgm:pt>
    <dgm:pt modelId="{C74F7745-4777-48FD-9027-7A0A87C4D5CB}" type="pres">
      <dgm:prSet presAssocID="{E1776492-B8D1-4CE3-9DB0-110E7643433B}" presName="accentRepeatNode" presStyleLbl="solidFgAcc1" presStyleIdx="4" presStyleCnt="5" custLinFactNeighborY="1601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D89EAA44-55AD-4B13-ACAF-5C57AB3340C0}" type="presOf" srcId="{0233FC2B-4DC1-44BB-8C26-06E4B60500D3}" destId="{FAE5D981-5168-4911-9C77-92D419C5A109}" srcOrd="0" destOrd="0" presId="urn:microsoft.com/office/officeart/2008/layout/VerticalCurvedList"/>
    <dgm:cxn modelId="{305B4322-B453-4DFC-853E-E4AA6ED40D8C}" type="presOf" srcId="{9387E7C6-B81B-44F7-AE25-ED2A322F6E89}" destId="{9F82EC0F-BA74-4355-BD8D-8A69B96C69E8}" srcOrd="0" destOrd="0" presId="urn:microsoft.com/office/officeart/2008/layout/VerticalCurvedList"/>
    <dgm:cxn modelId="{A34C1291-25CB-4588-9143-91119928708A}" type="presOf" srcId="{E1776492-B8D1-4CE3-9DB0-110E7643433B}" destId="{1CDD161B-A061-4B0D-90FA-93EBD3D26568}" srcOrd="0" destOrd="0" presId="urn:microsoft.com/office/officeart/2008/layout/VerticalCurvedList"/>
    <dgm:cxn modelId="{82346107-2524-4BA3-9FB9-FB71010B3ACE}" srcId="{D527C144-6B1E-433A-97A0-2C0FDDA533CB}" destId="{7F990DDA-C38A-404D-B00E-96BB48055005}" srcOrd="1" destOrd="0" parTransId="{3BCC72F9-6609-4987-AC0A-BA93A61C0A36}" sibTransId="{25FB241D-8057-4396-9AD3-BAAC2DF22557}"/>
    <dgm:cxn modelId="{79F8C24E-29F1-41F9-B473-05AD90748D21}" type="presOf" srcId="{D527C144-6B1E-433A-97A0-2C0FDDA533CB}" destId="{5F5A4134-1298-4791-9C35-FB1B15CD3B40}" srcOrd="0" destOrd="0" presId="urn:microsoft.com/office/officeart/2008/layout/VerticalCurvedList"/>
    <dgm:cxn modelId="{8BD715B4-39A9-4622-BF79-EEF532B1050C}" srcId="{D527C144-6B1E-433A-97A0-2C0FDDA533CB}" destId="{9387E7C6-B81B-44F7-AE25-ED2A322F6E89}" srcOrd="3" destOrd="0" parTransId="{FCBDF01C-13B1-4C52-8F1D-7C60B1E8561D}" sibTransId="{3D3A8023-7E20-4DFD-8C44-555ED54A1D7C}"/>
    <dgm:cxn modelId="{B529B19D-F54C-4F9C-99E7-7D4C5620E07A}" srcId="{D527C144-6B1E-433A-97A0-2C0FDDA533CB}" destId="{E1776492-B8D1-4CE3-9DB0-110E7643433B}" srcOrd="4" destOrd="0" parTransId="{05E0CA95-D297-4607-8D0D-7A5BADA4CCD2}" sibTransId="{615B6240-F099-4E94-AA1A-6D6C97B9C99A}"/>
    <dgm:cxn modelId="{2A981560-FAAE-46A5-A7F1-AEC0F4F278D0}" type="presOf" srcId="{032DD8F0-331D-4423-93AF-8F9BAC00EFCA}" destId="{B63192C8-0281-4830-872D-59E96534349B}" srcOrd="0" destOrd="0" presId="urn:microsoft.com/office/officeart/2008/layout/VerticalCurvedList"/>
    <dgm:cxn modelId="{C6E409F5-3310-41AA-AEBF-D67B6F5D56E9}" type="presOf" srcId="{30721838-7965-4593-A5E7-A1E42937A201}" destId="{4C963AA2-E8E9-43C6-AF24-BD591A4C9348}" srcOrd="0" destOrd="0" presId="urn:microsoft.com/office/officeart/2008/layout/VerticalCurvedList"/>
    <dgm:cxn modelId="{B5B428C0-B3D6-4DC6-98E4-1193D6DC2EE2}" srcId="{D527C144-6B1E-433A-97A0-2C0FDDA533CB}" destId="{0233FC2B-4DC1-44BB-8C26-06E4B60500D3}" srcOrd="2" destOrd="0" parTransId="{0D2732EB-E7A9-4B94-93E5-A36B7347FB53}" sibTransId="{CF9B44E5-521D-4A7B-AACF-FEE1A7C98490}"/>
    <dgm:cxn modelId="{2BACA873-6F15-448A-9C84-D4A0929D9680}" type="presOf" srcId="{7F990DDA-C38A-404D-B00E-96BB48055005}" destId="{023BC685-C22F-43C2-83A2-6D2E157B9D85}" srcOrd="0" destOrd="0" presId="urn:microsoft.com/office/officeart/2008/layout/VerticalCurvedList"/>
    <dgm:cxn modelId="{ABC59C74-59B3-45A2-8DC4-2FC157601AA2}" srcId="{D527C144-6B1E-433A-97A0-2C0FDDA533CB}" destId="{30721838-7965-4593-A5E7-A1E42937A201}" srcOrd="0" destOrd="0" parTransId="{4FD6FF1A-0165-4B2F-9CA2-7DFAACBD2AE2}" sibTransId="{032DD8F0-331D-4423-93AF-8F9BAC00EFCA}"/>
    <dgm:cxn modelId="{A10CF301-490F-45C4-8DCA-3820F0D962FD}" type="presParOf" srcId="{5F5A4134-1298-4791-9C35-FB1B15CD3B40}" destId="{B346C29A-AF0A-4703-AA09-B0DD635640BF}" srcOrd="0" destOrd="0" presId="urn:microsoft.com/office/officeart/2008/layout/VerticalCurvedList"/>
    <dgm:cxn modelId="{5F72C7E8-CB36-4D6A-902E-6FD6E81A5BCB}" type="presParOf" srcId="{B346C29A-AF0A-4703-AA09-B0DD635640BF}" destId="{24A422C2-4127-4356-9A04-1E52BEB0DADC}" srcOrd="0" destOrd="0" presId="urn:microsoft.com/office/officeart/2008/layout/VerticalCurvedList"/>
    <dgm:cxn modelId="{A42FCAF7-83C1-4532-BEC1-7049063EE338}" type="presParOf" srcId="{24A422C2-4127-4356-9A04-1E52BEB0DADC}" destId="{ABA46635-E09E-4299-B7E9-0D16B8B40532}" srcOrd="0" destOrd="0" presId="urn:microsoft.com/office/officeart/2008/layout/VerticalCurvedList"/>
    <dgm:cxn modelId="{1CE8ADD1-683A-4808-A19E-9FA3B4BF053D}" type="presParOf" srcId="{24A422C2-4127-4356-9A04-1E52BEB0DADC}" destId="{B63192C8-0281-4830-872D-59E96534349B}" srcOrd="1" destOrd="0" presId="urn:microsoft.com/office/officeart/2008/layout/VerticalCurvedList"/>
    <dgm:cxn modelId="{E246D678-1310-4B61-B6C2-F8E06FDD306E}" type="presParOf" srcId="{24A422C2-4127-4356-9A04-1E52BEB0DADC}" destId="{091BD2CC-CC78-4B7B-AE92-4417F19A5C8B}" srcOrd="2" destOrd="0" presId="urn:microsoft.com/office/officeart/2008/layout/VerticalCurvedList"/>
    <dgm:cxn modelId="{C04176D6-9BAE-4CE7-8ECE-495A8DB3AEBB}" type="presParOf" srcId="{24A422C2-4127-4356-9A04-1E52BEB0DADC}" destId="{0287E54E-5BAF-4204-A531-5B9D3B3DAE5B}" srcOrd="3" destOrd="0" presId="urn:microsoft.com/office/officeart/2008/layout/VerticalCurvedList"/>
    <dgm:cxn modelId="{41B95707-9BE4-47BD-9FF0-17D9F8D9B1FE}" type="presParOf" srcId="{B346C29A-AF0A-4703-AA09-B0DD635640BF}" destId="{4C963AA2-E8E9-43C6-AF24-BD591A4C9348}" srcOrd="1" destOrd="0" presId="urn:microsoft.com/office/officeart/2008/layout/VerticalCurvedList"/>
    <dgm:cxn modelId="{311C2EB1-0BB6-412D-BB96-49AC7C4871B3}" type="presParOf" srcId="{B346C29A-AF0A-4703-AA09-B0DD635640BF}" destId="{B503CB5E-B1F8-40E3-8FB7-34A7E1474E48}" srcOrd="2" destOrd="0" presId="urn:microsoft.com/office/officeart/2008/layout/VerticalCurvedList"/>
    <dgm:cxn modelId="{1919106F-5B2E-4139-8CEC-FD580FF96677}" type="presParOf" srcId="{B503CB5E-B1F8-40E3-8FB7-34A7E1474E48}" destId="{91DD297D-CE41-41CE-875B-E29B52FA2A46}" srcOrd="0" destOrd="0" presId="urn:microsoft.com/office/officeart/2008/layout/VerticalCurvedList"/>
    <dgm:cxn modelId="{E123F719-349E-4EC0-BA6B-7E2743BD773F}" type="presParOf" srcId="{B346C29A-AF0A-4703-AA09-B0DD635640BF}" destId="{023BC685-C22F-43C2-83A2-6D2E157B9D85}" srcOrd="3" destOrd="0" presId="urn:microsoft.com/office/officeart/2008/layout/VerticalCurvedList"/>
    <dgm:cxn modelId="{52C42472-30F8-465D-9DF5-CD8BCEED97E0}" type="presParOf" srcId="{B346C29A-AF0A-4703-AA09-B0DD635640BF}" destId="{AB8C95AB-58AB-4910-B33C-3F234C999263}" srcOrd="4" destOrd="0" presId="urn:microsoft.com/office/officeart/2008/layout/VerticalCurvedList"/>
    <dgm:cxn modelId="{66DE6DA0-F7E3-41F1-A514-1F34D1DC6C50}" type="presParOf" srcId="{AB8C95AB-58AB-4910-B33C-3F234C999263}" destId="{F13B4E5E-379B-45E0-A4A4-68174D4DA4A1}" srcOrd="0" destOrd="0" presId="urn:microsoft.com/office/officeart/2008/layout/VerticalCurvedList"/>
    <dgm:cxn modelId="{5D4341B2-43B4-467C-880E-6C506AB3164F}" type="presParOf" srcId="{B346C29A-AF0A-4703-AA09-B0DD635640BF}" destId="{FAE5D981-5168-4911-9C77-92D419C5A109}" srcOrd="5" destOrd="0" presId="urn:microsoft.com/office/officeart/2008/layout/VerticalCurvedList"/>
    <dgm:cxn modelId="{71166AD7-0BBD-40A6-B4B6-AC69618C4BB2}" type="presParOf" srcId="{B346C29A-AF0A-4703-AA09-B0DD635640BF}" destId="{E23BE877-59B5-4953-8409-0CB2B6569706}" srcOrd="6" destOrd="0" presId="urn:microsoft.com/office/officeart/2008/layout/VerticalCurvedList"/>
    <dgm:cxn modelId="{96A17F5A-125C-4E45-A62D-C02215CE20B4}" type="presParOf" srcId="{E23BE877-59B5-4953-8409-0CB2B6569706}" destId="{54E1C2C1-CD0B-458E-B549-FB8FE39EE7B2}" srcOrd="0" destOrd="0" presId="urn:microsoft.com/office/officeart/2008/layout/VerticalCurvedList"/>
    <dgm:cxn modelId="{1E92EE52-81A3-4B71-A8F5-53507DE4DF6E}" type="presParOf" srcId="{B346C29A-AF0A-4703-AA09-B0DD635640BF}" destId="{9F82EC0F-BA74-4355-BD8D-8A69B96C69E8}" srcOrd="7" destOrd="0" presId="urn:microsoft.com/office/officeart/2008/layout/VerticalCurvedList"/>
    <dgm:cxn modelId="{CE3B6DCE-0C25-40B3-9A30-642F893E6462}" type="presParOf" srcId="{B346C29A-AF0A-4703-AA09-B0DD635640BF}" destId="{FFB624DF-305F-4276-B984-6CD0D4BEEE89}" srcOrd="8" destOrd="0" presId="urn:microsoft.com/office/officeart/2008/layout/VerticalCurvedList"/>
    <dgm:cxn modelId="{BD4F40DD-2FF0-460E-8D91-31A6F8194E4B}" type="presParOf" srcId="{FFB624DF-305F-4276-B984-6CD0D4BEEE89}" destId="{8775AD42-896C-430F-BD18-DF36C9B9251E}" srcOrd="0" destOrd="0" presId="urn:microsoft.com/office/officeart/2008/layout/VerticalCurvedList"/>
    <dgm:cxn modelId="{E7D96D23-A366-4781-A1FE-B609C6682272}" type="presParOf" srcId="{B346C29A-AF0A-4703-AA09-B0DD635640BF}" destId="{1CDD161B-A061-4B0D-90FA-93EBD3D26568}" srcOrd="9" destOrd="0" presId="urn:microsoft.com/office/officeart/2008/layout/VerticalCurvedList"/>
    <dgm:cxn modelId="{06E2AE6C-07FA-4CDE-88A7-7F53B135EC90}" type="presParOf" srcId="{B346C29A-AF0A-4703-AA09-B0DD635640BF}" destId="{7BF0F1FE-BFB5-4F36-9C11-671C0846D4DF}" srcOrd="10" destOrd="0" presId="urn:microsoft.com/office/officeart/2008/layout/VerticalCurvedList"/>
    <dgm:cxn modelId="{5C38F986-422D-4E45-9D97-60B6828A7545}" type="presParOf" srcId="{7BF0F1FE-BFB5-4F36-9C11-671C0846D4DF}" destId="{C74F7745-4777-48FD-9027-7A0A87C4D5C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527C144-6B1E-433A-97A0-2C0FDDA533CB}" type="doc">
      <dgm:prSet loTypeId="urn:microsoft.com/office/officeart/2008/layout/VerticalCurvedLis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0721838-7965-4593-A5E7-A1E42937A201}">
      <dgm:prSet phldrT="[Текст]" custT="1"/>
      <dgm:spPr>
        <a:gradFill flip="none" rotWithShape="0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2000" dirty="0" smtClean="0"/>
            <a:t>Обязательно использовать рисунки и символы. </a:t>
          </a:r>
          <a:endParaRPr lang="ru-RU" sz="2000" b="1" dirty="0"/>
        </a:p>
      </dgm:t>
    </dgm:pt>
    <dgm:pt modelId="{4FD6FF1A-0165-4B2F-9CA2-7DFAACBD2AE2}" type="parTrans" cxnId="{ABC59C74-59B3-45A2-8DC4-2FC157601AA2}">
      <dgm:prSet/>
      <dgm:spPr/>
      <dgm:t>
        <a:bodyPr/>
        <a:lstStyle/>
        <a:p>
          <a:endParaRPr lang="ru-RU" sz="2400" b="0"/>
        </a:p>
      </dgm:t>
    </dgm:pt>
    <dgm:pt modelId="{032DD8F0-331D-4423-93AF-8F9BAC00EFCA}" type="sibTrans" cxnId="{ABC59C74-59B3-45A2-8DC4-2FC157601AA2}">
      <dgm:prSet/>
      <dgm:spPr>
        <a:ln>
          <a:noFill/>
        </a:ln>
      </dgm:spPr>
      <dgm:t>
        <a:bodyPr/>
        <a:lstStyle/>
        <a:p>
          <a:endParaRPr lang="ru-RU" sz="2400" b="0"/>
        </a:p>
      </dgm:t>
    </dgm:pt>
    <dgm:pt modelId="{7F990DDA-C38A-404D-B00E-96BB48055005}">
      <dgm:prSet phldrT="[Текст]" custT="1"/>
      <dgm:spPr>
        <a:gradFill flip="none" rotWithShape="0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>
            <a:spcAft>
              <a:spcPts val="0"/>
            </a:spcAft>
          </a:pPr>
          <a:r>
            <a:rPr lang="ru-RU" sz="2000" dirty="0" smtClean="0"/>
            <a:t>Организовывать пространство, не оставляя пустого места и не размещать ветви слишком плотно.</a:t>
          </a:r>
          <a:endParaRPr lang="ru-RU" sz="2000" b="0" dirty="0"/>
        </a:p>
      </dgm:t>
    </dgm:pt>
    <dgm:pt modelId="{3BCC72F9-6609-4987-AC0A-BA93A61C0A36}" type="parTrans" cxnId="{82346107-2524-4BA3-9FB9-FB71010B3ACE}">
      <dgm:prSet/>
      <dgm:spPr/>
      <dgm:t>
        <a:bodyPr/>
        <a:lstStyle/>
        <a:p>
          <a:endParaRPr lang="ru-RU" sz="2400" b="0"/>
        </a:p>
      </dgm:t>
    </dgm:pt>
    <dgm:pt modelId="{25FB241D-8057-4396-9AD3-BAAC2DF22557}" type="sibTrans" cxnId="{82346107-2524-4BA3-9FB9-FB71010B3ACE}">
      <dgm:prSet/>
      <dgm:spPr/>
      <dgm:t>
        <a:bodyPr/>
        <a:lstStyle/>
        <a:p>
          <a:endParaRPr lang="ru-RU" sz="2400" b="0"/>
        </a:p>
      </dgm:t>
    </dgm:pt>
    <dgm:pt modelId="{0233FC2B-4DC1-44BB-8C26-06E4B60500D3}">
      <dgm:prSet phldrT="[Текст]" custT="1"/>
      <dgm:spPr>
        <a:gradFill flip="none" rotWithShape="0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2000" dirty="0" smtClean="0"/>
            <a:t>Для небольшой карты использовать лист А4,                   для большой темы ― А3.</a:t>
          </a:r>
          <a:endParaRPr lang="ru-RU" sz="2000" b="0" dirty="0"/>
        </a:p>
      </dgm:t>
    </dgm:pt>
    <dgm:pt modelId="{0D2732EB-E7A9-4B94-93E5-A36B7347FB53}" type="parTrans" cxnId="{B5B428C0-B3D6-4DC6-98E4-1193D6DC2EE2}">
      <dgm:prSet/>
      <dgm:spPr/>
      <dgm:t>
        <a:bodyPr/>
        <a:lstStyle/>
        <a:p>
          <a:endParaRPr lang="ru-RU" sz="2400" b="0"/>
        </a:p>
      </dgm:t>
    </dgm:pt>
    <dgm:pt modelId="{CF9B44E5-521D-4A7B-AACF-FEE1A7C98490}" type="sibTrans" cxnId="{B5B428C0-B3D6-4DC6-98E4-1193D6DC2EE2}">
      <dgm:prSet/>
      <dgm:spPr/>
      <dgm:t>
        <a:bodyPr/>
        <a:lstStyle/>
        <a:p>
          <a:endParaRPr lang="ru-RU" sz="2400" b="0"/>
        </a:p>
      </dgm:t>
    </dgm:pt>
    <dgm:pt modelId="{9387E7C6-B81B-44F7-AE25-ED2A322F6E89}">
      <dgm:prSet phldrT="[Текст]" custT="1"/>
      <dgm:spPr>
        <a:gradFill flip="none" rotWithShape="0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2000" dirty="0" smtClean="0"/>
            <a:t>Разросшиеся ветви можно заключать в контуры, чтобы они не смешивались с соседними ветвями.</a:t>
          </a:r>
          <a:endParaRPr lang="ru-RU" sz="2000" b="0" dirty="0"/>
        </a:p>
      </dgm:t>
    </dgm:pt>
    <dgm:pt modelId="{FCBDF01C-13B1-4C52-8F1D-7C60B1E8561D}" type="parTrans" cxnId="{8BD715B4-39A9-4622-BF79-EEF532B1050C}">
      <dgm:prSet/>
      <dgm:spPr/>
      <dgm:t>
        <a:bodyPr/>
        <a:lstStyle/>
        <a:p>
          <a:endParaRPr lang="ru-RU"/>
        </a:p>
      </dgm:t>
    </dgm:pt>
    <dgm:pt modelId="{3D3A8023-7E20-4DFD-8C44-555ED54A1D7C}" type="sibTrans" cxnId="{8BD715B4-39A9-4622-BF79-EEF532B1050C}">
      <dgm:prSet/>
      <dgm:spPr/>
      <dgm:t>
        <a:bodyPr/>
        <a:lstStyle/>
        <a:p>
          <a:endParaRPr lang="ru-RU"/>
        </a:p>
      </dgm:t>
    </dgm:pt>
    <dgm:pt modelId="{E1776492-B8D1-4CE3-9DB0-110E7643433B}">
      <dgm:prSet phldrT="[Текст]" custT="1"/>
      <dgm:spPr>
        <a:gradFill flip="none" rotWithShape="0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2000" dirty="0" smtClean="0"/>
            <a:t>Располагать лист и слова горизонтально                     («альбомная ориентация»).</a:t>
          </a:r>
          <a:endParaRPr lang="ru-RU" sz="2000" b="0" dirty="0"/>
        </a:p>
      </dgm:t>
    </dgm:pt>
    <dgm:pt modelId="{05E0CA95-D297-4607-8D0D-7A5BADA4CCD2}" type="parTrans" cxnId="{B529B19D-F54C-4F9C-99E7-7D4C5620E07A}">
      <dgm:prSet/>
      <dgm:spPr/>
      <dgm:t>
        <a:bodyPr/>
        <a:lstStyle/>
        <a:p>
          <a:endParaRPr lang="ru-RU"/>
        </a:p>
      </dgm:t>
    </dgm:pt>
    <dgm:pt modelId="{615B6240-F099-4E94-AA1A-6D6C97B9C99A}" type="sibTrans" cxnId="{B529B19D-F54C-4F9C-99E7-7D4C5620E07A}">
      <dgm:prSet/>
      <dgm:spPr/>
      <dgm:t>
        <a:bodyPr/>
        <a:lstStyle/>
        <a:p>
          <a:endParaRPr lang="ru-RU"/>
        </a:p>
      </dgm:t>
    </dgm:pt>
    <dgm:pt modelId="{5F5A4134-1298-4791-9C35-FB1B15CD3B40}" type="pres">
      <dgm:prSet presAssocID="{D527C144-6B1E-433A-97A0-2C0FDDA533C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346C29A-AF0A-4703-AA09-B0DD635640BF}" type="pres">
      <dgm:prSet presAssocID="{D527C144-6B1E-433A-97A0-2C0FDDA533CB}" presName="Name1" presStyleCnt="0"/>
      <dgm:spPr/>
      <dgm:t>
        <a:bodyPr/>
        <a:lstStyle/>
        <a:p>
          <a:endParaRPr lang="ru-RU"/>
        </a:p>
      </dgm:t>
    </dgm:pt>
    <dgm:pt modelId="{24A422C2-4127-4356-9A04-1E52BEB0DADC}" type="pres">
      <dgm:prSet presAssocID="{D527C144-6B1E-433A-97A0-2C0FDDA533CB}" presName="cycle" presStyleCnt="0"/>
      <dgm:spPr/>
      <dgm:t>
        <a:bodyPr/>
        <a:lstStyle/>
        <a:p>
          <a:endParaRPr lang="ru-RU"/>
        </a:p>
      </dgm:t>
    </dgm:pt>
    <dgm:pt modelId="{ABA46635-E09E-4299-B7E9-0D16B8B40532}" type="pres">
      <dgm:prSet presAssocID="{D527C144-6B1E-433A-97A0-2C0FDDA533CB}" presName="srcNode" presStyleLbl="node1" presStyleIdx="0" presStyleCnt="5"/>
      <dgm:spPr/>
      <dgm:t>
        <a:bodyPr/>
        <a:lstStyle/>
        <a:p>
          <a:endParaRPr lang="ru-RU"/>
        </a:p>
      </dgm:t>
    </dgm:pt>
    <dgm:pt modelId="{B63192C8-0281-4830-872D-59E96534349B}" type="pres">
      <dgm:prSet presAssocID="{D527C144-6B1E-433A-97A0-2C0FDDA533CB}" presName="conn" presStyleLbl="parChTrans1D2" presStyleIdx="0" presStyleCnt="1"/>
      <dgm:spPr/>
      <dgm:t>
        <a:bodyPr/>
        <a:lstStyle/>
        <a:p>
          <a:endParaRPr lang="ru-RU"/>
        </a:p>
      </dgm:t>
    </dgm:pt>
    <dgm:pt modelId="{091BD2CC-CC78-4B7B-AE92-4417F19A5C8B}" type="pres">
      <dgm:prSet presAssocID="{D527C144-6B1E-433A-97A0-2C0FDDA533CB}" presName="extraNode" presStyleLbl="node1" presStyleIdx="0" presStyleCnt="5"/>
      <dgm:spPr/>
      <dgm:t>
        <a:bodyPr/>
        <a:lstStyle/>
        <a:p>
          <a:endParaRPr lang="ru-RU"/>
        </a:p>
      </dgm:t>
    </dgm:pt>
    <dgm:pt modelId="{0287E54E-5BAF-4204-A531-5B9D3B3DAE5B}" type="pres">
      <dgm:prSet presAssocID="{D527C144-6B1E-433A-97A0-2C0FDDA533CB}" presName="dstNode" presStyleLbl="node1" presStyleIdx="0" presStyleCnt="5"/>
      <dgm:spPr/>
      <dgm:t>
        <a:bodyPr/>
        <a:lstStyle/>
        <a:p>
          <a:endParaRPr lang="ru-RU"/>
        </a:p>
      </dgm:t>
    </dgm:pt>
    <dgm:pt modelId="{4C963AA2-E8E9-43C6-AF24-BD591A4C9348}" type="pres">
      <dgm:prSet presAssocID="{30721838-7965-4593-A5E7-A1E42937A201}" presName="text_1" presStyleLbl="node1" presStyleIdx="0" presStyleCnt="5" custScaleX="101551" custScaleY="118971" custLinFactNeighborY="399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03CB5E-B1F8-40E3-8FB7-34A7E1474E48}" type="pres">
      <dgm:prSet presAssocID="{30721838-7965-4593-A5E7-A1E42937A201}" presName="accent_1" presStyleCnt="0"/>
      <dgm:spPr/>
      <dgm:t>
        <a:bodyPr/>
        <a:lstStyle/>
        <a:p>
          <a:endParaRPr lang="ru-RU"/>
        </a:p>
      </dgm:t>
    </dgm:pt>
    <dgm:pt modelId="{91DD297D-CE41-41CE-875B-E29B52FA2A46}" type="pres">
      <dgm:prSet presAssocID="{30721838-7965-4593-A5E7-A1E42937A201}" presName="accentRepeatNode" presStyleLbl="solidFgAcc1" presStyleIdx="0" presStyleCnt="5" custLinFactNeighborX="-4505" custLinFactNeighborY="3193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23BC685-C22F-43C2-83A2-6D2E157B9D85}" type="pres">
      <dgm:prSet presAssocID="{7F990DDA-C38A-404D-B00E-96BB48055005}" presName="text_2" presStyleLbl="node1" presStyleIdx="1" presStyleCnt="5" custScaleX="101496" custScaleY="114903" custLinFactNeighborX="193" custLinFactNeighborY="355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8C95AB-58AB-4910-B33C-3F234C999263}" type="pres">
      <dgm:prSet presAssocID="{7F990DDA-C38A-404D-B00E-96BB48055005}" presName="accent_2" presStyleCnt="0"/>
      <dgm:spPr/>
      <dgm:t>
        <a:bodyPr/>
        <a:lstStyle/>
        <a:p>
          <a:endParaRPr lang="ru-RU"/>
        </a:p>
      </dgm:t>
    </dgm:pt>
    <dgm:pt modelId="{F13B4E5E-379B-45E0-A4A4-68174D4DA4A1}" type="pres">
      <dgm:prSet presAssocID="{7F990DDA-C38A-404D-B00E-96BB48055005}" presName="accentRepeatNode" presStyleLbl="solidFgAcc1" presStyleIdx="1" presStyleCnt="5" custScaleX="102813" custScaleY="95443" custLinFactNeighborX="-18320" custLinFactNeighborY="3007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AE5D981-5168-4911-9C77-92D419C5A109}" type="pres">
      <dgm:prSet presAssocID="{0233FC2B-4DC1-44BB-8C26-06E4B60500D3}" presName="text_3" presStyleLbl="node1" presStyleIdx="2" presStyleCnt="5" custScaleX="99806" custScaleY="117131" custLinFactNeighborX="864" custLinFactNeighborY="290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3BE877-59B5-4953-8409-0CB2B6569706}" type="pres">
      <dgm:prSet presAssocID="{0233FC2B-4DC1-44BB-8C26-06E4B60500D3}" presName="accent_3" presStyleCnt="0"/>
      <dgm:spPr/>
      <dgm:t>
        <a:bodyPr/>
        <a:lstStyle/>
        <a:p>
          <a:endParaRPr lang="ru-RU"/>
        </a:p>
      </dgm:t>
    </dgm:pt>
    <dgm:pt modelId="{54E1C2C1-CD0B-458E-B549-FB8FE39EE7B2}" type="pres">
      <dgm:prSet presAssocID="{0233FC2B-4DC1-44BB-8C26-06E4B60500D3}" presName="accentRepeatNode" presStyleLbl="solidFgAcc1" presStyleIdx="2" presStyleCnt="5" custLinFactNeighborX="-2509" custLinFactNeighborY="2448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F82EC0F-BA74-4355-BD8D-8A69B96C69E8}" type="pres">
      <dgm:prSet presAssocID="{9387E7C6-B81B-44F7-AE25-ED2A322F6E89}" presName="text_4" presStyleLbl="node1" presStyleIdx="3" presStyleCnt="5" custScaleX="101124" custScaleY="115915" custLinFactNeighborX="193" custLinFactNeighborY="232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B624DF-305F-4276-B984-6CD0D4BEEE89}" type="pres">
      <dgm:prSet presAssocID="{9387E7C6-B81B-44F7-AE25-ED2A322F6E89}" presName="accent_4" presStyleCnt="0"/>
      <dgm:spPr/>
    </dgm:pt>
    <dgm:pt modelId="{8775AD42-896C-430F-BD18-DF36C9B9251E}" type="pres">
      <dgm:prSet presAssocID="{9387E7C6-B81B-44F7-AE25-ED2A322F6E89}" presName="accentRepeatNode" presStyleLbl="solidFgAcc1" presStyleIdx="3" presStyleCnt="5" custLinFactNeighborX="-17964" custLinFactNeighborY="1659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CDD161B-A061-4B0D-90FA-93EBD3D26568}" type="pres">
      <dgm:prSet presAssocID="{E1776492-B8D1-4CE3-9DB0-110E7643433B}" presName="text_5" presStyleLbl="node1" presStyleIdx="4" presStyleCnt="5" custScaleY="123014" custLinFactNeighborX="549" custLinFactNeighborY="200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F0F1FE-BFB5-4F36-9C11-671C0846D4DF}" type="pres">
      <dgm:prSet presAssocID="{E1776492-B8D1-4CE3-9DB0-110E7643433B}" presName="accent_5" presStyleCnt="0"/>
      <dgm:spPr/>
    </dgm:pt>
    <dgm:pt modelId="{C74F7745-4777-48FD-9027-7A0A87C4D5CB}" type="pres">
      <dgm:prSet presAssocID="{E1776492-B8D1-4CE3-9DB0-110E7643433B}" presName="accentRepeatNode" presStyleLbl="solidFgAcc1" presStyleIdx="4" presStyleCnt="5" custLinFactNeighborY="1601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307EE4E8-CDF7-4B98-A83C-B198751F36D7}" type="presOf" srcId="{E1776492-B8D1-4CE3-9DB0-110E7643433B}" destId="{1CDD161B-A061-4B0D-90FA-93EBD3D26568}" srcOrd="0" destOrd="0" presId="urn:microsoft.com/office/officeart/2008/layout/VerticalCurvedList"/>
    <dgm:cxn modelId="{B557AD36-BCDC-49BF-AA84-EAEE2C678047}" type="presOf" srcId="{032DD8F0-331D-4423-93AF-8F9BAC00EFCA}" destId="{B63192C8-0281-4830-872D-59E96534349B}" srcOrd="0" destOrd="0" presId="urn:microsoft.com/office/officeart/2008/layout/VerticalCurvedList"/>
    <dgm:cxn modelId="{82346107-2524-4BA3-9FB9-FB71010B3ACE}" srcId="{D527C144-6B1E-433A-97A0-2C0FDDA533CB}" destId="{7F990DDA-C38A-404D-B00E-96BB48055005}" srcOrd="1" destOrd="0" parTransId="{3BCC72F9-6609-4987-AC0A-BA93A61C0A36}" sibTransId="{25FB241D-8057-4396-9AD3-BAAC2DF22557}"/>
    <dgm:cxn modelId="{09F0DC86-8FDE-43F2-8CE3-B87E446C20EA}" type="presOf" srcId="{0233FC2B-4DC1-44BB-8C26-06E4B60500D3}" destId="{FAE5D981-5168-4911-9C77-92D419C5A109}" srcOrd="0" destOrd="0" presId="urn:microsoft.com/office/officeart/2008/layout/VerticalCurvedList"/>
    <dgm:cxn modelId="{C40179AA-59E7-428B-8977-13588C372644}" type="presOf" srcId="{9387E7C6-B81B-44F7-AE25-ED2A322F6E89}" destId="{9F82EC0F-BA74-4355-BD8D-8A69B96C69E8}" srcOrd="0" destOrd="0" presId="urn:microsoft.com/office/officeart/2008/layout/VerticalCurvedList"/>
    <dgm:cxn modelId="{B5B428C0-B3D6-4DC6-98E4-1193D6DC2EE2}" srcId="{D527C144-6B1E-433A-97A0-2C0FDDA533CB}" destId="{0233FC2B-4DC1-44BB-8C26-06E4B60500D3}" srcOrd="2" destOrd="0" parTransId="{0D2732EB-E7A9-4B94-93E5-A36B7347FB53}" sibTransId="{CF9B44E5-521D-4A7B-AACF-FEE1A7C98490}"/>
    <dgm:cxn modelId="{8BD715B4-39A9-4622-BF79-EEF532B1050C}" srcId="{D527C144-6B1E-433A-97A0-2C0FDDA533CB}" destId="{9387E7C6-B81B-44F7-AE25-ED2A322F6E89}" srcOrd="3" destOrd="0" parTransId="{FCBDF01C-13B1-4C52-8F1D-7C60B1E8561D}" sibTransId="{3D3A8023-7E20-4DFD-8C44-555ED54A1D7C}"/>
    <dgm:cxn modelId="{BD6CFB95-B3EF-44AE-889A-B799E285CBC1}" type="presOf" srcId="{D527C144-6B1E-433A-97A0-2C0FDDA533CB}" destId="{5F5A4134-1298-4791-9C35-FB1B15CD3B40}" srcOrd="0" destOrd="0" presId="urn:microsoft.com/office/officeart/2008/layout/VerticalCurvedList"/>
    <dgm:cxn modelId="{ABC59C74-59B3-45A2-8DC4-2FC157601AA2}" srcId="{D527C144-6B1E-433A-97A0-2C0FDDA533CB}" destId="{30721838-7965-4593-A5E7-A1E42937A201}" srcOrd="0" destOrd="0" parTransId="{4FD6FF1A-0165-4B2F-9CA2-7DFAACBD2AE2}" sibTransId="{032DD8F0-331D-4423-93AF-8F9BAC00EFCA}"/>
    <dgm:cxn modelId="{A391B56E-6D5A-4717-8C1B-131A6190940B}" type="presOf" srcId="{7F990DDA-C38A-404D-B00E-96BB48055005}" destId="{023BC685-C22F-43C2-83A2-6D2E157B9D85}" srcOrd="0" destOrd="0" presId="urn:microsoft.com/office/officeart/2008/layout/VerticalCurvedList"/>
    <dgm:cxn modelId="{B529B19D-F54C-4F9C-99E7-7D4C5620E07A}" srcId="{D527C144-6B1E-433A-97A0-2C0FDDA533CB}" destId="{E1776492-B8D1-4CE3-9DB0-110E7643433B}" srcOrd="4" destOrd="0" parTransId="{05E0CA95-D297-4607-8D0D-7A5BADA4CCD2}" sibTransId="{615B6240-F099-4E94-AA1A-6D6C97B9C99A}"/>
    <dgm:cxn modelId="{5588D906-518C-4F0E-BFF4-82564E470C27}" type="presOf" srcId="{30721838-7965-4593-A5E7-A1E42937A201}" destId="{4C963AA2-E8E9-43C6-AF24-BD591A4C9348}" srcOrd="0" destOrd="0" presId="urn:microsoft.com/office/officeart/2008/layout/VerticalCurvedList"/>
    <dgm:cxn modelId="{2D90BFA0-EDAB-4C01-9056-D2B93E8D4B1D}" type="presParOf" srcId="{5F5A4134-1298-4791-9C35-FB1B15CD3B40}" destId="{B346C29A-AF0A-4703-AA09-B0DD635640BF}" srcOrd="0" destOrd="0" presId="urn:microsoft.com/office/officeart/2008/layout/VerticalCurvedList"/>
    <dgm:cxn modelId="{4E649370-A6F2-4AD8-8975-37C1A6A6399F}" type="presParOf" srcId="{B346C29A-AF0A-4703-AA09-B0DD635640BF}" destId="{24A422C2-4127-4356-9A04-1E52BEB0DADC}" srcOrd="0" destOrd="0" presId="urn:microsoft.com/office/officeart/2008/layout/VerticalCurvedList"/>
    <dgm:cxn modelId="{D1F3DEC6-5F16-4D10-B892-46FA07C29F0C}" type="presParOf" srcId="{24A422C2-4127-4356-9A04-1E52BEB0DADC}" destId="{ABA46635-E09E-4299-B7E9-0D16B8B40532}" srcOrd="0" destOrd="0" presId="urn:microsoft.com/office/officeart/2008/layout/VerticalCurvedList"/>
    <dgm:cxn modelId="{1933F1AA-D309-4201-A728-7089DEFDBA2B}" type="presParOf" srcId="{24A422C2-4127-4356-9A04-1E52BEB0DADC}" destId="{B63192C8-0281-4830-872D-59E96534349B}" srcOrd="1" destOrd="0" presId="urn:microsoft.com/office/officeart/2008/layout/VerticalCurvedList"/>
    <dgm:cxn modelId="{5271573A-9AFC-47F7-8669-E828B9081ECD}" type="presParOf" srcId="{24A422C2-4127-4356-9A04-1E52BEB0DADC}" destId="{091BD2CC-CC78-4B7B-AE92-4417F19A5C8B}" srcOrd="2" destOrd="0" presId="urn:microsoft.com/office/officeart/2008/layout/VerticalCurvedList"/>
    <dgm:cxn modelId="{6D4694FA-83AD-4F09-B479-885AF3059AB5}" type="presParOf" srcId="{24A422C2-4127-4356-9A04-1E52BEB0DADC}" destId="{0287E54E-5BAF-4204-A531-5B9D3B3DAE5B}" srcOrd="3" destOrd="0" presId="urn:microsoft.com/office/officeart/2008/layout/VerticalCurvedList"/>
    <dgm:cxn modelId="{8BBB8AFA-506F-4A25-B14B-E6F214D50694}" type="presParOf" srcId="{B346C29A-AF0A-4703-AA09-B0DD635640BF}" destId="{4C963AA2-E8E9-43C6-AF24-BD591A4C9348}" srcOrd="1" destOrd="0" presId="urn:microsoft.com/office/officeart/2008/layout/VerticalCurvedList"/>
    <dgm:cxn modelId="{5ADB82D0-694F-48DA-88E6-F326E4DED992}" type="presParOf" srcId="{B346C29A-AF0A-4703-AA09-B0DD635640BF}" destId="{B503CB5E-B1F8-40E3-8FB7-34A7E1474E48}" srcOrd="2" destOrd="0" presId="urn:microsoft.com/office/officeart/2008/layout/VerticalCurvedList"/>
    <dgm:cxn modelId="{6687A78B-C1E5-475A-825B-C82DE469F516}" type="presParOf" srcId="{B503CB5E-B1F8-40E3-8FB7-34A7E1474E48}" destId="{91DD297D-CE41-41CE-875B-E29B52FA2A46}" srcOrd="0" destOrd="0" presId="urn:microsoft.com/office/officeart/2008/layout/VerticalCurvedList"/>
    <dgm:cxn modelId="{BEC5FCF0-470F-40AE-BBBA-FE2AD204EDBC}" type="presParOf" srcId="{B346C29A-AF0A-4703-AA09-B0DD635640BF}" destId="{023BC685-C22F-43C2-83A2-6D2E157B9D85}" srcOrd="3" destOrd="0" presId="urn:microsoft.com/office/officeart/2008/layout/VerticalCurvedList"/>
    <dgm:cxn modelId="{890FDDD5-46EC-46D0-83D0-804C906B0CDD}" type="presParOf" srcId="{B346C29A-AF0A-4703-AA09-B0DD635640BF}" destId="{AB8C95AB-58AB-4910-B33C-3F234C999263}" srcOrd="4" destOrd="0" presId="urn:microsoft.com/office/officeart/2008/layout/VerticalCurvedList"/>
    <dgm:cxn modelId="{58931856-8AB1-42B2-A3E6-26E51CD8B9F9}" type="presParOf" srcId="{AB8C95AB-58AB-4910-B33C-3F234C999263}" destId="{F13B4E5E-379B-45E0-A4A4-68174D4DA4A1}" srcOrd="0" destOrd="0" presId="urn:microsoft.com/office/officeart/2008/layout/VerticalCurvedList"/>
    <dgm:cxn modelId="{3596EDF9-A49F-497D-941F-D75CA1F42630}" type="presParOf" srcId="{B346C29A-AF0A-4703-AA09-B0DD635640BF}" destId="{FAE5D981-5168-4911-9C77-92D419C5A109}" srcOrd="5" destOrd="0" presId="urn:microsoft.com/office/officeart/2008/layout/VerticalCurvedList"/>
    <dgm:cxn modelId="{6B668022-97E7-4FB0-8715-B9EB4CC44943}" type="presParOf" srcId="{B346C29A-AF0A-4703-AA09-B0DD635640BF}" destId="{E23BE877-59B5-4953-8409-0CB2B6569706}" srcOrd="6" destOrd="0" presId="urn:microsoft.com/office/officeart/2008/layout/VerticalCurvedList"/>
    <dgm:cxn modelId="{D3035A5F-B5FB-4DA8-A0E0-1A32AA52E9D1}" type="presParOf" srcId="{E23BE877-59B5-4953-8409-0CB2B6569706}" destId="{54E1C2C1-CD0B-458E-B549-FB8FE39EE7B2}" srcOrd="0" destOrd="0" presId="urn:microsoft.com/office/officeart/2008/layout/VerticalCurvedList"/>
    <dgm:cxn modelId="{A43DB3C3-7247-49F1-871C-6F6DE4C319EC}" type="presParOf" srcId="{B346C29A-AF0A-4703-AA09-B0DD635640BF}" destId="{9F82EC0F-BA74-4355-BD8D-8A69B96C69E8}" srcOrd="7" destOrd="0" presId="urn:microsoft.com/office/officeart/2008/layout/VerticalCurvedList"/>
    <dgm:cxn modelId="{992601CD-6495-4EB3-8E18-BA34DA9677F4}" type="presParOf" srcId="{B346C29A-AF0A-4703-AA09-B0DD635640BF}" destId="{FFB624DF-305F-4276-B984-6CD0D4BEEE89}" srcOrd="8" destOrd="0" presId="urn:microsoft.com/office/officeart/2008/layout/VerticalCurvedList"/>
    <dgm:cxn modelId="{81080850-3FEF-4C7B-B97A-8355A177F33F}" type="presParOf" srcId="{FFB624DF-305F-4276-B984-6CD0D4BEEE89}" destId="{8775AD42-896C-430F-BD18-DF36C9B9251E}" srcOrd="0" destOrd="0" presId="urn:microsoft.com/office/officeart/2008/layout/VerticalCurvedList"/>
    <dgm:cxn modelId="{8B63F93D-1C81-4B31-A0F0-F93527883E88}" type="presParOf" srcId="{B346C29A-AF0A-4703-AA09-B0DD635640BF}" destId="{1CDD161B-A061-4B0D-90FA-93EBD3D26568}" srcOrd="9" destOrd="0" presId="urn:microsoft.com/office/officeart/2008/layout/VerticalCurvedList"/>
    <dgm:cxn modelId="{6DA2DFFC-58C8-4A02-AA9B-D68CE3213AC3}" type="presParOf" srcId="{B346C29A-AF0A-4703-AA09-B0DD635640BF}" destId="{7BF0F1FE-BFB5-4F36-9C11-671C0846D4DF}" srcOrd="10" destOrd="0" presId="urn:microsoft.com/office/officeart/2008/layout/VerticalCurvedList"/>
    <dgm:cxn modelId="{F346FCF0-B543-4347-A269-C509AF5CDAB6}" type="presParOf" srcId="{7BF0F1FE-BFB5-4F36-9C11-671C0846D4DF}" destId="{C74F7745-4777-48FD-9027-7A0A87C4D5C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527C144-6B1E-433A-97A0-2C0FDDA533CB}" type="doc">
      <dgm:prSet loTypeId="urn:microsoft.com/office/officeart/2008/layout/VerticalCurvedLis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0721838-7965-4593-A5E7-A1E42937A201}">
      <dgm:prSet phldrT="[Текст]" custT="1"/>
      <dgm:spPr>
        <a:gradFill flip="none" rotWithShape="0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2000" dirty="0" smtClean="0"/>
            <a:t>быстро и эффективно работать с любым                           объемом информации</a:t>
          </a:r>
          <a:endParaRPr lang="ru-RU" sz="2000" b="1" dirty="0"/>
        </a:p>
      </dgm:t>
    </dgm:pt>
    <dgm:pt modelId="{4FD6FF1A-0165-4B2F-9CA2-7DFAACBD2AE2}" type="parTrans" cxnId="{ABC59C74-59B3-45A2-8DC4-2FC157601AA2}">
      <dgm:prSet/>
      <dgm:spPr/>
      <dgm:t>
        <a:bodyPr/>
        <a:lstStyle/>
        <a:p>
          <a:endParaRPr lang="ru-RU" sz="2400" b="0"/>
        </a:p>
      </dgm:t>
    </dgm:pt>
    <dgm:pt modelId="{032DD8F0-331D-4423-93AF-8F9BAC00EFCA}" type="sibTrans" cxnId="{ABC59C74-59B3-45A2-8DC4-2FC157601AA2}">
      <dgm:prSet/>
      <dgm:spPr>
        <a:ln>
          <a:noFill/>
        </a:ln>
      </dgm:spPr>
      <dgm:t>
        <a:bodyPr/>
        <a:lstStyle/>
        <a:p>
          <a:endParaRPr lang="ru-RU" sz="2400" b="0"/>
        </a:p>
      </dgm:t>
    </dgm:pt>
    <dgm:pt modelId="{7F990DDA-C38A-404D-B00E-96BB48055005}">
      <dgm:prSet phldrT="[Текст]" custT="1"/>
      <dgm:spPr>
        <a:gradFill flip="none" rotWithShape="0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>
            <a:spcAft>
              <a:spcPts val="0"/>
            </a:spcAft>
          </a:pPr>
          <a:r>
            <a:rPr lang="ru-RU" sz="2000" dirty="0" smtClean="0"/>
            <a:t>развивать логическое, ассоциативное, творческое мышление, фантазию </a:t>
          </a:r>
          <a:endParaRPr lang="ru-RU" sz="2000" b="0" dirty="0"/>
        </a:p>
      </dgm:t>
    </dgm:pt>
    <dgm:pt modelId="{3BCC72F9-6609-4987-AC0A-BA93A61C0A36}" type="parTrans" cxnId="{82346107-2524-4BA3-9FB9-FB71010B3ACE}">
      <dgm:prSet/>
      <dgm:spPr/>
      <dgm:t>
        <a:bodyPr/>
        <a:lstStyle/>
        <a:p>
          <a:endParaRPr lang="ru-RU" sz="2400" b="0"/>
        </a:p>
      </dgm:t>
    </dgm:pt>
    <dgm:pt modelId="{25FB241D-8057-4396-9AD3-BAAC2DF22557}" type="sibTrans" cxnId="{82346107-2524-4BA3-9FB9-FB71010B3ACE}">
      <dgm:prSet/>
      <dgm:spPr/>
      <dgm:t>
        <a:bodyPr/>
        <a:lstStyle/>
        <a:p>
          <a:endParaRPr lang="ru-RU" sz="2400" b="0"/>
        </a:p>
      </dgm:t>
    </dgm:pt>
    <dgm:pt modelId="{0233FC2B-4DC1-44BB-8C26-06E4B60500D3}">
      <dgm:prSet phldrT="[Текст]" custT="1"/>
      <dgm:spPr>
        <a:gradFill flip="none" rotWithShape="0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2000" dirty="0" smtClean="0"/>
            <a:t>использовать графические презентации для объяснения собеседникам личной позиции</a:t>
          </a:r>
          <a:endParaRPr lang="ru-RU" sz="2000" b="0" dirty="0"/>
        </a:p>
      </dgm:t>
    </dgm:pt>
    <dgm:pt modelId="{0D2732EB-E7A9-4B94-93E5-A36B7347FB53}" type="parTrans" cxnId="{B5B428C0-B3D6-4DC6-98E4-1193D6DC2EE2}">
      <dgm:prSet/>
      <dgm:spPr/>
      <dgm:t>
        <a:bodyPr/>
        <a:lstStyle/>
        <a:p>
          <a:endParaRPr lang="ru-RU" sz="2400" b="0"/>
        </a:p>
      </dgm:t>
    </dgm:pt>
    <dgm:pt modelId="{CF9B44E5-521D-4A7B-AACF-FEE1A7C98490}" type="sibTrans" cxnId="{B5B428C0-B3D6-4DC6-98E4-1193D6DC2EE2}">
      <dgm:prSet/>
      <dgm:spPr/>
      <dgm:t>
        <a:bodyPr/>
        <a:lstStyle/>
        <a:p>
          <a:endParaRPr lang="ru-RU" sz="2400" b="0"/>
        </a:p>
      </dgm:t>
    </dgm:pt>
    <dgm:pt modelId="{9387E7C6-B81B-44F7-AE25-ED2A322F6E89}">
      <dgm:prSet phldrT="[Текст]" custT="1"/>
      <dgm:spPr>
        <a:gradFill flip="none" rotWithShape="0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2000" dirty="0" smtClean="0"/>
            <a:t>принимать решения, планировать</a:t>
          </a:r>
          <a:endParaRPr lang="ru-RU" sz="2000" b="0" dirty="0"/>
        </a:p>
      </dgm:t>
    </dgm:pt>
    <dgm:pt modelId="{FCBDF01C-13B1-4C52-8F1D-7C60B1E8561D}" type="parTrans" cxnId="{8BD715B4-39A9-4622-BF79-EEF532B1050C}">
      <dgm:prSet/>
      <dgm:spPr/>
      <dgm:t>
        <a:bodyPr/>
        <a:lstStyle/>
        <a:p>
          <a:endParaRPr lang="ru-RU"/>
        </a:p>
      </dgm:t>
    </dgm:pt>
    <dgm:pt modelId="{3D3A8023-7E20-4DFD-8C44-555ED54A1D7C}" type="sibTrans" cxnId="{8BD715B4-39A9-4622-BF79-EEF532B1050C}">
      <dgm:prSet/>
      <dgm:spPr/>
      <dgm:t>
        <a:bodyPr/>
        <a:lstStyle/>
        <a:p>
          <a:endParaRPr lang="ru-RU"/>
        </a:p>
      </dgm:t>
    </dgm:pt>
    <dgm:pt modelId="{E1776492-B8D1-4CE3-9DB0-110E7643433B}">
      <dgm:prSet phldrT="[Текст]" custT="1"/>
      <dgm:spPr>
        <a:gradFill flip="none" rotWithShape="0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2000" dirty="0" smtClean="0"/>
            <a:t>разрабатывать проекты</a:t>
          </a:r>
          <a:endParaRPr lang="ru-RU" sz="2000" b="0" dirty="0"/>
        </a:p>
      </dgm:t>
    </dgm:pt>
    <dgm:pt modelId="{05E0CA95-D297-4607-8D0D-7A5BADA4CCD2}" type="parTrans" cxnId="{B529B19D-F54C-4F9C-99E7-7D4C5620E07A}">
      <dgm:prSet/>
      <dgm:spPr/>
      <dgm:t>
        <a:bodyPr/>
        <a:lstStyle/>
        <a:p>
          <a:endParaRPr lang="ru-RU"/>
        </a:p>
      </dgm:t>
    </dgm:pt>
    <dgm:pt modelId="{615B6240-F099-4E94-AA1A-6D6C97B9C99A}" type="sibTrans" cxnId="{B529B19D-F54C-4F9C-99E7-7D4C5620E07A}">
      <dgm:prSet/>
      <dgm:spPr/>
      <dgm:t>
        <a:bodyPr/>
        <a:lstStyle/>
        <a:p>
          <a:endParaRPr lang="ru-RU"/>
        </a:p>
      </dgm:t>
    </dgm:pt>
    <dgm:pt modelId="{5F5A4134-1298-4791-9C35-FB1B15CD3B40}" type="pres">
      <dgm:prSet presAssocID="{D527C144-6B1E-433A-97A0-2C0FDDA533C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346C29A-AF0A-4703-AA09-B0DD635640BF}" type="pres">
      <dgm:prSet presAssocID="{D527C144-6B1E-433A-97A0-2C0FDDA533CB}" presName="Name1" presStyleCnt="0"/>
      <dgm:spPr/>
      <dgm:t>
        <a:bodyPr/>
        <a:lstStyle/>
        <a:p>
          <a:endParaRPr lang="ru-RU"/>
        </a:p>
      </dgm:t>
    </dgm:pt>
    <dgm:pt modelId="{24A422C2-4127-4356-9A04-1E52BEB0DADC}" type="pres">
      <dgm:prSet presAssocID="{D527C144-6B1E-433A-97A0-2C0FDDA533CB}" presName="cycle" presStyleCnt="0"/>
      <dgm:spPr/>
      <dgm:t>
        <a:bodyPr/>
        <a:lstStyle/>
        <a:p>
          <a:endParaRPr lang="ru-RU"/>
        </a:p>
      </dgm:t>
    </dgm:pt>
    <dgm:pt modelId="{ABA46635-E09E-4299-B7E9-0D16B8B40532}" type="pres">
      <dgm:prSet presAssocID="{D527C144-6B1E-433A-97A0-2C0FDDA533CB}" presName="srcNode" presStyleLbl="node1" presStyleIdx="0" presStyleCnt="5"/>
      <dgm:spPr/>
      <dgm:t>
        <a:bodyPr/>
        <a:lstStyle/>
        <a:p>
          <a:endParaRPr lang="ru-RU"/>
        </a:p>
      </dgm:t>
    </dgm:pt>
    <dgm:pt modelId="{B63192C8-0281-4830-872D-59E96534349B}" type="pres">
      <dgm:prSet presAssocID="{D527C144-6B1E-433A-97A0-2C0FDDA533CB}" presName="conn" presStyleLbl="parChTrans1D2" presStyleIdx="0" presStyleCnt="1"/>
      <dgm:spPr/>
      <dgm:t>
        <a:bodyPr/>
        <a:lstStyle/>
        <a:p>
          <a:endParaRPr lang="ru-RU"/>
        </a:p>
      </dgm:t>
    </dgm:pt>
    <dgm:pt modelId="{091BD2CC-CC78-4B7B-AE92-4417F19A5C8B}" type="pres">
      <dgm:prSet presAssocID="{D527C144-6B1E-433A-97A0-2C0FDDA533CB}" presName="extraNode" presStyleLbl="node1" presStyleIdx="0" presStyleCnt="5"/>
      <dgm:spPr/>
      <dgm:t>
        <a:bodyPr/>
        <a:lstStyle/>
        <a:p>
          <a:endParaRPr lang="ru-RU"/>
        </a:p>
      </dgm:t>
    </dgm:pt>
    <dgm:pt modelId="{0287E54E-5BAF-4204-A531-5B9D3B3DAE5B}" type="pres">
      <dgm:prSet presAssocID="{D527C144-6B1E-433A-97A0-2C0FDDA533CB}" presName="dstNode" presStyleLbl="node1" presStyleIdx="0" presStyleCnt="5"/>
      <dgm:spPr/>
      <dgm:t>
        <a:bodyPr/>
        <a:lstStyle/>
        <a:p>
          <a:endParaRPr lang="ru-RU"/>
        </a:p>
      </dgm:t>
    </dgm:pt>
    <dgm:pt modelId="{4C963AA2-E8E9-43C6-AF24-BD591A4C9348}" type="pres">
      <dgm:prSet presAssocID="{30721838-7965-4593-A5E7-A1E42937A201}" presName="text_1" presStyleLbl="node1" presStyleIdx="0" presStyleCnt="5" custScaleX="101551" custScaleY="118971" custLinFactNeighborY="399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03CB5E-B1F8-40E3-8FB7-34A7E1474E48}" type="pres">
      <dgm:prSet presAssocID="{30721838-7965-4593-A5E7-A1E42937A201}" presName="accent_1" presStyleCnt="0"/>
      <dgm:spPr/>
      <dgm:t>
        <a:bodyPr/>
        <a:lstStyle/>
        <a:p>
          <a:endParaRPr lang="ru-RU"/>
        </a:p>
      </dgm:t>
    </dgm:pt>
    <dgm:pt modelId="{91DD297D-CE41-41CE-875B-E29B52FA2A46}" type="pres">
      <dgm:prSet presAssocID="{30721838-7965-4593-A5E7-A1E42937A201}" presName="accentRepeatNode" presStyleLbl="solidFgAcc1" presStyleIdx="0" presStyleCnt="5" custLinFactNeighborX="-4505" custLinFactNeighborY="3193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23BC685-C22F-43C2-83A2-6D2E157B9D85}" type="pres">
      <dgm:prSet presAssocID="{7F990DDA-C38A-404D-B00E-96BB48055005}" presName="text_2" presStyleLbl="node1" presStyleIdx="1" presStyleCnt="5" custScaleX="101496" custScaleY="114903" custLinFactNeighborX="193" custLinFactNeighborY="355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8C95AB-58AB-4910-B33C-3F234C999263}" type="pres">
      <dgm:prSet presAssocID="{7F990DDA-C38A-404D-B00E-96BB48055005}" presName="accent_2" presStyleCnt="0"/>
      <dgm:spPr/>
      <dgm:t>
        <a:bodyPr/>
        <a:lstStyle/>
        <a:p>
          <a:endParaRPr lang="ru-RU"/>
        </a:p>
      </dgm:t>
    </dgm:pt>
    <dgm:pt modelId="{F13B4E5E-379B-45E0-A4A4-68174D4DA4A1}" type="pres">
      <dgm:prSet presAssocID="{7F990DDA-C38A-404D-B00E-96BB48055005}" presName="accentRepeatNode" presStyleLbl="solidFgAcc1" presStyleIdx="1" presStyleCnt="5" custScaleX="102813" custScaleY="95443" custLinFactNeighborX="-18320" custLinFactNeighborY="3007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AE5D981-5168-4911-9C77-92D419C5A109}" type="pres">
      <dgm:prSet presAssocID="{0233FC2B-4DC1-44BB-8C26-06E4B60500D3}" presName="text_3" presStyleLbl="node1" presStyleIdx="2" presStyleCnt="5" custScaleX="99806" custScaleY="117131" custLinFactNeighborX="864" custLinFactNeighborY="290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3BE877-59B5-4953-8409-0CB2B6569706}" type="pres">
      <dgm:prSet presAssocID="{0233FC2B-4DC1-44BB-8C26-06E4B60500D3}" presName="accent_3" presStyleCnt="0"/>
      <dgm:spPr/>
      <dgm:t>
        <a:bodyPr/>
        <a:lstStyle/>
        <a:p>
          <a:endParaRPr lang="ru-RU"/>
        </a:p>
      </dgm:t>
    </dgm:pt>
    <dgm:pt modelId="{54E1C2C1-CD0B-458E-B549-FB8FE39EE7B2}" type="pres">
      <dgm:prSet presAssocID="{0233FC2B-4DC1-44BB-8C26-06E4B60500D3}" presName="accentRepeatNode" presStyleLbl="solidFgAcc1" presStyleIdx="2" presStyleCnt="5" custLinFactNeighborX="-2509" custLinFactNeighborY="2448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F82EC0F-BA74-4355-BD8D-8A69B96C69E8}" type="pres">
      <dgm:prSet presAssocID="{9387E7C6-B81B-44F7-AE25-ED2A322F6E89}" presName="text_4" presStyleLbl="node1" presStyleIdx="3" presStyleCnt="5" custScaleX="101124" custScaleY="115915" custLinFactNeighborX="193" custLinFactNeighborY="232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B624DF-305F-4276-B984-6CD0D4BEEE89}" type="pres">
      <dgm:prSet presAssocID="{9387E7C6-B81B-44F7-AE25-ED2A322F6E89}" presName="accent_4" presStyleCnt="0"/>
      <dgm:spPr/>
    </dgm:pt>
    <dgm:pt modelId="{8775AD42-896C-430F-BD18-DF36C9B9251E}" type="pres">
      <dgm:prSet presAssocID="{9387E7C6-B81B-44F7-AE25-ED2A322F6E89}" presName="accentRepeatNode" presStyleLbl="solidFgAcc1" presStyleIdx="3" presStyleCnt="5" custLinFactNeighborX="-17964" custLinFactNeighborY="1659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CDD161B-A061-4B0D-90FA-93EBD3D26568}" type="pres">
      <dgm:prSet presAssocID="{E1776492-B8D1-4CE3-9DB0-110E7643433B}" presName="text_5" presStyleLbl="node1" presStyleIdx="4" presStyleCnt="5" custScaleY="123014" custLinFactNeighborX="549" custLinFactNeighborY="200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F0F1FE-BFB5-4F36-9C11-671C0846D4DF}" type="pres">
      <dgm:prSet presAssocID="{E1776492-B8D1-4CE3-9DB0-110E7643433B}" presName="accent_5" presStyleCnt="0"/>
      <dgm:spPr/>
    </dgm:pt>
    <dgm:pt modelId="{C74F7745-4777-48FD-9027-7A0A87C4D5CB}" type="pres">
      <dgm:prSet presAssocID="{E1776492-B8D1-4CE3-9DB0-110E7643433B}" presName="accentRepeatNode" presStyleLbl="solidFgAcc1" presStyleIdx="4" presStyleCnt="5" custLinFactNeighborY="1601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A50ACB61-9398-4174-98C3-31BF7470FA8E}" type="presOf" srcId="{7F990DDA-C38A-404D-B00E-96BB48055005}" destId="{023BC685-C22F-43C2-83A2-6D2E157B9D85}" srcOrd="0" destOrd="0" presId="urn:microsoft.com/office/officeart/2008/layout/VerticalCurvedList"/>
    <dgm:cxn modelId="{D4FA94E3-25A9-430A-980B-530AFBA0F28C}" type="presOf" srcId="{D527C144-6B1E-433A-97A0-2C0FDDA533CB}" destId="{5F5A4134-1298-4791-9C35-FB1B15CD3B40}" srcOrd="0" destOrd="0" presId="urn:microsoft.com/office/officeart/2008/layout/VerticalCurvedList"/>
    <dgm:cxn modelId="{82346107-2524-4BA3-9FB9-FB71010B3ACE}" srcId="{D527C144-6B1E-433A-97A0-2C0FDDA533CB}" destId="{7F990DDA-C38A-404D-B00E-96BB48055005}" srcOrd="1" destOrd="0" parTransId="{3BCC72F9-6609-4987-AC0A-BA93A61C0A36}" sibTransId="{25FB241D-8057-4396-9AD3-BAAC2DF22557}"/>
    <dgm:cxn modelId="{8BD715B4-39A9-4622-BF79-EEF532B1050C}" srcId="{D527C144-6B1E-433A-97A0-2C0FDDA533CB}" destId="{9387E7C6-B81B-44F7-AE25-ED2A322F6E89}" srcOrd="3" destOrd="0" parTransId="{FCBDF01C-13B1-4C52-8F1D-7C60B1E8561D}" sibTransId="{3D3A8023-7E20-4DFD-8C44-555ED54A1D7C}"/>
    <dgm:cxn modelId="{16D0E4F7-3E5F-43C7-A118-50A971622192}" type="presOf" srcId="{30721838-7965-4593-A5E7-A1E42937A201}" destId="{4C963AA2-E8E9-43C6-AF24-BD591A4C9348}" srcOrd="0" destOrd="0" presId="urn:microsoft.com/office/officeart/2008/layout/VerticalCurvedList"/>
    <dgm:cxn modelId="{01E16FD0-E2F9-4783-BA0E-86491A642775}" type="presOf" srcId="{0233FC2B-4DC1-44BB-8C26-06E4B60500D3}" destId="{FAE5D981-5168-4911-9C77-92D419C5A109}" srcOrd="0" destOrd="0" presId="urn:microsoft.com/office/officeart/2008/layout/VerticalCurvedList"/>
    <dgm:cxn modelId="{A7A3B958-1909-4525-8B41-A63B0D510352}" type="presOf" srcId="{9387E7C6-B81B-44F7-AE25-ED2A322F6E89}" destId="{9F82EC0F-BA74-4355-BD8D-8A69B96C69E8}" srcOrd="0" destOrd="0" presId="urn:microsoft.com/office/officeart/2008/layout/VerticalCurvedList"/>
    <dgm:cxn modelId="{B529B19D-F54C-4F9C-99E7-7D4C5620E07A}" srcId="{D527C144-6B1E-433A-97A0-2C0FDDA533CB}" destId="{E1776492-B8D1-4CE3-9DB0-110E7643433B}" srcOrd="4" destOrd="0" parTransId="{05E0CA95-D297-4607-8D0D-7A5BADA4CCD2}" sibTransId="{615B6240-F099-4E94-AA1A-6D6C97B9C99A}"/>
    <dgm:cxn modelId="{7C30F7CA-6BA7-4274-8FF8-1ADDD690B5AB}" type="presOf" srcId="{032DD8F0-331D-4423-93AF-8F9BAC00EFCA}" destId="{B63192C8-0281-4830-872D-59E96534349B}" srcOrd="0" destOrd="0" presId="urn:microsoft.com/office/officeart/2008/layout/VerticalCurvedList"/>
    <dgm:cxn modelId="{B5B428C0-B3D6-4DC6-98E4-1193D6DC2EE2}" srcId="{D527C144-6B1E-433A-97A0-2C0FDDA533CB}" destId="{0233FC2B-4DC1-44BB-8C26-06E4B60500D3}" srcOrd="2" destOrd="0" parTransId="{0D2732EB-E7A9-4B94-93E5-A36B7347FB53}" sibTransId="{CF9B44E5-521D-4A7B-AACF-FEE1A7C98490}"/>
    <dgm:cxn modelId="{74991993-D4AA-43DF-9877-CD87F5F97098}" type="presOf" srcId="{E1776492-B8D1-4CE3-9DB0-110E7643433B}" destId="{1CDD161B-A061-4B0D-90FA-93EBD3D26568}" srcOrd="0" destOrd="0" presId="urn:microsoft.com/office/officeart/2008/layout/VerticalCurvedList"/>
    <dgm:cxn modelId="{ABC59C74-59B3-45A2-8DC4-2FC157601AA2}" srcId="{D527C144-6B1E-433A-97A0-2C0FDDA533CB}" destId="{30721838-7965-4593-A5E7-A1E42937A201}" srcOrd="0" destOrd="0" parTransId="{4FD6FF1A-0165-4B2F-9CA2-7DFAACBD2AE2}" sibTransId="{032DD8F0-331D-4423-93AF-8F9BAC00EFCA}"/>
    <dgm:cxn modelId="{6FD90F4B-92F8-4582-A3FA-5E2E3AC910B1}" type="presParOf" srcId="{5F5A4134-1298-4791-9C35-FB1B15CD3B40}" destId="{B346C29A-AF0A-4703-AA09-B0DD635640BF}" srcOrd="0" destOrd="0" presId="urn:microsoft.com/office/officeart/2008/layout/VerticalCurvedList"/>
    <dgm:cxn modelId="{8924AEDE-FB85-4B24-8383-6603E6A95255}" type="presParOf" srcId="{B346C29A-AF0A-4703-AA09-B0DD635640BF}" destId="{24A422C2-4127-4356-9A04-1E52BEB0DADC}" srcOrd="0" destOrd="0" presId="urn:microsoft.com/office/officeart/2008/layout/VerticalCurvedList"/>
    <dgm:cxn modelId="{14A5E8CB-D013-4E94-BB45-70D6CF6DD6D8}" type="presParOf" srcId="{24A422C2-4127-4356-9A04-1E52BEB0DADC}" destId="{ABA46635-E09E-4299-B7E9-0D16B8B40532}" srcOrd="0" destOrd="0" presId="urn:microsoft.com/office/officeart/2008/layout/VerticalCurvedList"/>
    <dgm:cxn modelId="{BB2C8871-5551-4BBD-8F72-ACA29FB3FE4D}" type="presParOf" srcId="{24A422C2-4127-4356-9A04-1E52BEB0DADC}" destId="{B63192C8-0281-4830-872D-59E96534349B}" srcOrd="1" destOrd="0" presId="urn:microsoft.com/office/officeart/2008/layout/VerticalCurvedList"/>
    <dgm:cxn modelId="{86F9EB99-EC91-44B3-9BDC-B190F8AC116F}" type="presParOf" srcId="{24A422C2-4127-4356-9A04-1E52BEB0DADC}" destId="{091BD2CC-CC78-4B7B-AE92-4417F19A5C8B}" srcOrd="2" destOrd="0" presId="urn:microsoft.com/office/officeart/2008/layout/VerticalCurvedList"/>
    <dgm:cxn modelId="{CBDFCEDC-56E6-4B44-86D4-2E35831C6424}" type="presParOf" srcId="{24A422C2-4127-4356-9A04-1E52BEB0DADC}" destId="{0287E54E-5BAF-4204-A531-5B9D3B3DAE5B}" srcOrd="3" destOrd="0" presId="urn:microsoft.com/office/officeart/2008/layout/VerticalCurvedList"/>
    <dgm:cxn modelId="{AD3D07DE-59A8-4E92-BE6D-28CFE2B6FBA0}" type="presParOf" srcId="{B346C29A-AF0A-4703-AA09-B0DD635640BF}" destId="{4C963AA2-E8E9-43C6-AF24-BD591A4C9348}" srcOrd="1" destOrd="0" presId="urn:microsoft.com/office/officeart/2008/layout/VerticalCurvedList"/>
    <dgm:cxn modelId="{2FD0908C-D4FF-4DCC-A03A-8DB52392A21C}" type="presParOf" srcId="{B346C29A-AF0A-4703-AA09-B0DD635640BF}" destId="{B503CB5E-B1F8-40E3-8FB7-34A7E1474E48}" srcOrd="2" destOrd="0" presId="urn:microsoft.com/office/officeart/2008/layout/VerticalCurvedList"/>
    <dgm:cxn modelId="{B9096287-AB9D-4810-A9D8-0143E7763A29}" type="presParOf" srcId="{B503CB5E-B1F8-40E3-8FB7-34A7E1474E48}" destId="{91DD297D-CE41-41CE-875B-E29B52FA2A46}" srcOrd="0" destOrd="0" presId="urn:microsoft.com/office/officeart/2008/layout/VerticalCurvedList"/>
    <dgm:cxn modelId="{67F56A1A-CCD8-40A6-B156-F865D2758A63}" type="presParOf" srcId="{B346C29A-AF0A-4703-AA09-B0DD635640BF}" destId="{023BC685-C22F-43C2-83A2-6D2E157B9D85}" srcOrd="3" destOrd="0" presId="urn:microsoft.com/office/officeart/2008/layout/VerticalCurvedList"/>
    <dgm:cxn modelId="{DBC48288-E1F1-4B7C-A5B5-51CF6BE1E5D3}" type="presParOf" srcId="{B346C29A-AF0A-4703-AA09-B0DD635640BF}" destId="{AB8C95AB-58AB-4910-B33C-3F234C999263}" srcOrd="4" destOrd="0" presId="urn:microsoft.com/office/officeart/2008/layout/VerticalCurvedList"/>
    <dgm:cxn modelId="{2586FE69-6057-4614-A0FE-C309D270EA0E}" type="presParOf" srcId="{AB8C95AB-58AB-4910-B33C-3F234C999263}" destId="{F13B4E5E-379B-45E0-A4A4-68174D4DA4A1}" srcOrd="0" destOrd="0" presId="urn:microsoft.com/office/officeart/2008/layout/VerticalCurvedList"/>
    <dgm:cxn modelId="{A8E23974-D81D-495C-891C-0F7F1EC9233B}" type="presParOf" srcId="{B346C29A-AF0A-4703-AA09-B0DD635640BF}" destId="{FAE5D981-5168-4911-9C77-92D419C5A109}" srcOrd="5" destOrd="0" presId="urn:microsoft.com/office/officeart/2008/layout/VerticalCurvedList"/>
    <dgm:cxn modelId="{B662A949-3A20-47E3-B2CA-761F9217AFD0}" type="presParOf" srcId="{B346C29A-AF0A-4703-AA09-B0DD635640BF}" destId="{E23BE877-59B5-4953-8409-0CB2B6569706}" srcOrd="6" destOrd="0" presId="urn:microsoft.com/office/officeart/2008/layout/VerticalCurvedList"/>
    <dgm:cxn modelId="{4E20D41A-E9DF-4D42-8CF8-937A33F7FD39}" type="presParOf" srcId="{E23BE877-59B5-4953-8409-0CB2B6569706}" destId="{54E1C2C1-CD0B-458E-B549-FB8FE39EE7B2}" srcOrd="0" destOrd="0" presId="urn:microsoft.com/office/officeart/2008/layout/VerticalCurvedList"/>
    <dgm:cxn modelId="{37BB6C37-B88D-413E-A10B-43D611C8D7E8}" type="presParOf" srcId="{B346C29A-AF0A-4703-AA09-B0DD635640BF}" destId="{9F82EC0F-BA74-4355-BD8D-8A69B96C69E8}" srcOrd="7" destOrd="0" presId="urn:microsoft.com/office/officeart/2008/layout/VerticalCurvedList"/>
    <dgm:cxn modelId="{02C105BD-4F37-40BF-95AC-7C34934962A1}" type="presParOf" srcId="{B346C29A-AF0A-4703-AA09-B0DD635640BF}" destId="{FFB624DF-305F-4276-B984-6CD0D4BEEE89}" srcOrd="8" destOrd="0" presId="urn:microsoft.com/office/officeart/2008/layout/VerticalCurvedList"/>
    <dgm:cxn modelId="{42A04278-0B7B-4184-B135-3292319A3838}" type="presParOf" srcId="{FFB624DF-305F-4276-B984-6CD0D4BEEE89}" destId="{8775AD42-896C-430F-BD18-DF36C9B9251E}" srcOrd="0" destOrd="0" presId="urn:microsoft.com/office/officeart/2008/layout/VerticalCurvedList"/>
    <dgm:cxn modelId="{B192FFB2-AE69-4B81-8B69-620FF868A992}" type="presParOf" srcId="{B346C29A-AF0A-4703-AA09-B0DD635640BF}" destId="{1CDD161B-A061-4B0D-90FA-93EBD3D26568}" srcOrd="9" destOrd="0" presId="urn:microsoft.com/office/officeart/2008/layout/VerticalCurvedList"/>
    <dgm:cxn modelId="{A536C782-E911-40B3-B09E-14B13B97A195}" type="presParOf" srcId="{B346C29A-AF0A-4703-AA09-B0DD635640BF}" destId="{7BF0F1FE-BFB5-4F36-9C11-671C0846D4DF}" srcOrd="10" destOrd="0" presId="urn:microsoft.com/office/officeart/2008/layout/VerticalCurvedList"/>
    <dgm:cxn modelId="{F569A72C-BE2E-4781-A80E-7136955A9FDB}" type="presParOf" srcId="{7BF0F1FE-BFB5-4F36-9C11-671C0846D4DF}" destId="{C74F7745-4777-48FD-9027-7A0A87C4D5C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3192C8-0281-4830-872D-59E96534349B}">
      <dsp:nvSpPr>
        <dsp:cNvPr id="0" name=""/>
        <dsp:cNvSpPr/>
      </dsp:nvSpPr>
      <dsp:spPr>
        <a:xfrm>
          <a:off x="-4244351" y="-647448"/>
          <a:ext cx="5027740" cy="5027740"/>
        </a:xfrm>
        <a:prstGeom prst="blockArc">
          <a:avLst>
            <a:gd name="adj1" fmla="val 18900000"/>
            <a:gd name="adj2" fmla="val 2700000"/>
            <a:gd name="adj3" fmla="val 430"/>
          </a:avLst>
        </a:prstGeom>
        <a:noFill/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963AA2-E8E9-43C6-AF24-BD591A4C9348}">
      <dsp:nvSpPr>
        <dsp:cNvPr id="0" name=""/>
        <dsp:cNvSpPr/>
      </dsp:nvSpPr>
      <dsp:spPr>
        <a:xfrm>
          <a:off x="279895" y="375282"/>
          <a:ext cx="6463762" cy="555302"/>
        </a:xfrm>
        <a:prstGeom prst="rect">
          <a:avLst/>
        </a:prstGeom>
        <a:gradFill flip="none" rotWithShape="0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0487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Важно помещать слова на ветках. </a:t>
          </a:r>
          <a:endParaRPr lang="ru-RU" sz="2000" b="1" kern="1200" dirty="0"/>
        </a:p>
      </dsp:txBody>
      <dsp:txXfrm>
        <a:off x="279895" y="375282"/>
        <a:ext cx="6463762" cy="555302"/>
      </dsp:txXfrm>
    </dsp:sp>
    <dsp:sp modelId="{91DD297D-CE41-41CE-875B-E29B52FA2A46}">
      <dsp:nvSpPr>
        <dsp:cNvPr id="0" name=""/>
        <dsp:cNvSpPr/>
      </dsp:nvSpPr>
      <dsp:spPr>
        <a:xfrm>
          <a:off x="11251" y="361212"/>
          <a:ext cx="583443" cy="58344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023BC685-C22F-43C2-83A2-6D2E157B9D85}">
      <dsp:nvSpPr>
        <dsp:cNvPr id="0" name=""/>
        <dsp:cNvSpPr/>
      </dsp:nvSpPr>
      <dsp:spPr>
        <a:xfrm>
          <a:off x="630249" y="1064263"/>
          <a:ext cx="6120795" cy="536315"/>
        </a:xfrm>
        <a:prstGeom prst="rect">
          <a:avLst/>
        </a:prstGeom>
        <a:gradFill flip="none" rotWithShape="0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0487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000" kern="1200" dirty="0" smtClean="0"/>
            <a:t>Писать на каждой линии только одно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000" kern="1200" dirty="0" smtClean="0"/>
            <a:t>ключевое слово. </a:t>
          </a:r>
          <a:endParaRPr lang="ru-RU" sz="2000" b="0" kern="1200" dirty="0"/>
        </a:p>
      </dsp:txBody>
      <dsp:txXfrm>
        <a:off x="630249" y="1064263"/>
        <a:ext cx="6120795" cy="536315"/>
      </dsp:txXfrm>
    </dsp:sp>
    <dsp:sp modelId="{F13B4E5E-379B-45E0-A4A4-68174D4DA4A1}">
      <dsp:nvSpPr>
        <dsp:cNvPr id="0" name=""/>
        <dsp:cNvSpPr/>
      </dsp:nvSpPr>
      <dsp:spPr>
        <a:xfrm>
          <a:off x="256904" y="1063561"/>
          <a:ext cx="599855" cy="55685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FAE5D981-5168-4911-9C77-92D419C5A109}">
      <dsp:nvSpPr>
        <dsp:cNvPr id="0" name=""/>
        <dsp:cNvSpPr/>
      </dsp:nvSpPr>
      <dsp:spPr>
        <a:xfrm>
          <a:off x="823340" y="1728791"/>
          <a:ext cx="5916424" cy="546714"/>
        </a:xfrm>
        <a:prstGeom prst="rect">
          <a:avLst/>
        </a:prstGeom>
        <a:gradFill flip="none" rotWithShape="0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0487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Длина линии должна быть равна длине слова.</a:t>
          </a:r>
          <a:endParaRPr lang="ru-RU" sz="2000" b="0" kern="1200" dirty="0"/>
        </a:p>
      </dsp:txBody>
      <dsp:txXfrm>
        <a:off x="823340" y="1728791"/>
        <a:ext cx="5916424" cy="546714"/>
      </dsp:txXfrm>
    </dsp:sp>
    <dsp:sp modelId="{54E1C2C1-CD0B-458E-B549-FB8FE39EE7B2}">
      <dsp:nvSpPr>
        <dsp:cNvPr id="0" name=""/>
        <dsp:cNvSpPr/>
      </dsp:nvSpPr>
      <dsp:spPr>
        <a:xfrm>
          <a:off x="460012" y="1717532"/>
          <a:ext cx="583443" cy="58344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9F82EC0F-BA74-4355-BD8D-8A69B96C69E8}">
      <dsp:nvSpPr>
        <dsp:cNvPr id="0" name=""/>
        <dsp:cNvSpPr/>
      </dsp:nvSpPr>
      <dsp:spPr>
        <a:xfrm>
          <a:off x="641466" y="2404255"/>
          <a:ext cx="6098361" cy="541038"/>
        </a:xfrm>
        <a:prstGeom prst="rect">
          <a:avLst/>
        </a:prstGeom>
        <a:gradFill flip="none" rotWithShape="0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0487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Писать печатными буквами как можно яснее и четче.</a:t>
          </a:r>
          <a:endParaRPr lang="ru-RU" sz="2000" b="0" kern="1200" dirty="0"/>
        </a:p>
      </dsp:txBody>
      <dsp:txXfrm>
        <a:off x="641466" y="2404255"/>
        <a:ext cx="6098361" cy="541038"/>
      </dsp:txXfrm>
    </dsp:sp>
    <dsp:sp modelId="{8775AD42-896C-430F-BD18-DF36C9B9251E}">
      <dsp:nvSpPr>
        <dsp:cNvPr id="0" name=""/>
        <dsp:cNvSpPr/>
      </dsp:nvSpPr>
      <dsp:spPr>
        <a:xfrm>
          <a:off x="267188" y="2371412"/>
          <a:ext cx="583443" cy="583443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1CDD161B-A061-4B0D-90FA-93EBD3D26568}">
      <dsp:nvSpPr>
        <dsp:cNvPr id="0" name=""/>
        <dsp:cNvSpPr/>
      </dsp:nvSpPr>
      <dsp:spPr>
        <a:xfrm>
          <a:off x="364200" y="3072590"/>
          <a:ext cx="6365040" cy="574173"/>
        </a:xfrm>
        <a:prstGeom prst="rect">
          <a:avLst/>
        </a:prstGeom>
        <a:gradFill flip="none" rotWithShape="0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0487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Варьировать размер букв и толщину линий в зависимости от степени важности ключевого слова.</a:t>
          </a:r>
          <a:endParaRPr lang="ru-RU" sz="2000" b="0" kern="1200" dirty="0"/>
        </a:p>
      </dsp:txBody>
      <dsp:txXfrm>
        <a:off x="364200" y="3072590"/>
        <a:ext cx="6365040" cy="574173"/>
      </dsp:txXfrm>
    </dsp:sp>
    <dsp:sp modelId="{C74F7745-4777-48FD-9027-7A0A87C4D5CB}">
      <dsp:nvSpPr>
        <dsp:cNvPr id="0" name=""/>
        <dsp:cNvSpPr/>
      </dsp:nvSpPr>
      <dsp:spPr>
        <a:xfrm>
          <a:off x="37535" y="3067960"/>
          <a:ext cx="583443" cy="583443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3192C8-0281-4830-872D-59E96534349B}">
      <dsp:nvSpPr>
        <dsp:cNvPr id="0" name=""/>
        <dsp:cNvSpPr/>
      </dsp:nvSpPr>
      <dsp:spPr>
        <a:xfrm>
          <a:off x="-4244351" y="-647448"/>
          <a:ext cx="5027740" cy="5027740"/>
        </a:xfrm>
        <a:prstGeom prst="blockArc">
          <a:avLst>
            <a:gd name="adj1" fmla="val 18900000"/>
            <a:gd name="adj2" fmla="val 2700000"/>
            <a:gd name="adj3" fmla="val 430"/>
          </a:avLst>
        </a:prstGeom>
        <a:noFill/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963AA2-E8E9-43C6-AF24-BD591A4C9348}">
      <dsp:nvSpPr>
        <dsp:cNvPr id="0" name=""/>
        <dsp:cNvSpPr/>
      </dsp:nvSpPr>
      <dsp:spPr>
        <a:xfrm>
          <a:off x="279895" y="375282"/>
          <a:ext cx="6463762" cy="555302"/>
        </a:xfrm>
        <a:prstGeom prst="rect">
          <a:avLst/>
        </a:prstGeom>
        <a:gradFill flip="none" rotWithShape="0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0487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Обязательно использовать рисунки и символы. </a:t>
          </a:r>
          <a:endParaRPr lang="ru-RU" sz="2000" b="1" kern="1200" dirty="0"/>
        </a:p>
      </dsp:txBody>
      <dsp:txXfrm>
        <a:off x="279895" y="375282"/>
        <a:ext cx="6463762" cy="555302"/>
      </dsp:txXfrm>
    </dsp:sp>
    <dsp:sp modelId="{91DD297D-CE41-41CE-875B-E29B52FA2A46}">
      <dsp:nvSpPr>
        <dsp:cNvPr id="0" name=""/>
        <dsp:cNvSpPr/>
      </dsp:nvSpPr>
      <dsp:spPr>
        <a:xfrm>
          <a:off x="11251" y="361212"/>
          <a:ext cx="583443" cy="58344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023BC685-C22F-43C2-83A2-6D2E157B9D85}">
      <dsp:nvSpPr>
        <dsp:cNvPr id="0" name=""/>
        <dsp:cNvSpPr/>
      </dsp:nvSpPr>
      <dsp:spPr>
        <a:xfrm>
          <a:off x="630249" y="1064263"/>
          <a:ext cx="6120795" cy="536315"/>
        </a:xfrm>
        <a:prstGeom prst="rect">
          <a:avLst/>
        </a:prstGeom>
        <a:gradFill flip="none" rotWithShape="0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0487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000" kern="1200" dirty="0" smtClean="0"/>
            <a:t>Организовывать пространство, не оставляя пустого места и не размещать ветви слишком плотно.</a:t>
          </a:r>
          <a:endParaRPr lang="ru-RU" sz="2000" b="0" kern="1200" dirty="0"/>
        </a:p>
      </dsp:txBody>
      <dsp:txXfrm>
        <a:off x="630249" y="1064263"/>
        <a:ext cx="6120795" cy="536315"/>
      </dsp:txXfrm>
    </dsp:sp>
    <dsp:sp modelId="{F13B4E5E-379B-45E0-A4A4-68174D4DA4A1}">
      <dsp:nvSpPr>
        <dsp:cNvPr id="0" name=""/>
        <dsp:cNvSpPr/>
      </dsp:nvSpPr>
      <dsp:spPr>
        <a:xfrm>
          <a:off x="256904" y="1063561"/>
          <a:ext cx="599855" cy="55685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FAE5D981-5168-4911-9C77-92D419C5A109}">
      <dsp:nvSpPr>
        <dsp:cNvPr id="0" name=""/>
        <dsp:cNvSpPr/>
      </dsp:nvSpPr>
      <dsp:spPr>
        <a:xfrm>
          <a:off x="823340" y="1728791"/>
          <a:ext cx="5916424" cy="546714"/>
        </a:xfrm>
        <a:prstGeom prst="rect">
          <a:avLst/>
        </a:prstGeom>
        <a:gradFill flip="none" rotWithShape="0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0487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Для небольшой карты использовать лист А4,                   для большой темы ― А3.</a:t>
          </a:r>
          <a:endParaRPr lang="ru-RU" sz="2000" b="0" kern="1200" dirty="0"/>
        </a:p>
      </dsp:txBody>
      <dsp:txXfrm>
        <a:off x="823340" y="1728791"/>
        <a:ext cx="5916424" cy="546714"/>
      </dsp:txXfrm>
    </dsp:sp>
    <dsp:sp modelId="{54E1C2C1-CD0B-458E-B549-FB8FE39EE7B2}">
      <dsp:nvSpPr>
        <dsp:cNvPr id="0" name=""/>
        <dsp:cNvSpPr/>
      </dsp:nvSpPr>
      <dsp:spPr>
        <a:xfrm>
          <a:off x="460012" y="1717532"/>
          <a:ext cx="583443" cy="58344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9F82EC0F-BA74-4355-BD8D-8A69B96C69E8}">
      <dsp:nvSpPr>
        <dsp:cNvPr id="0" name=""/>
        <dsp:cNvSpPr/>
      </dsp:nvSpPr>
      <dsp:spPr>
        <a:xfrm>
          <a:off x="641466" y="2404255"/>
          <a:ext cx="6098361" cy="541038"/>
        </a:xfrm>
        <a:prstGeom prst="rect">
          <a:avLst/>
        </a:prstGeom>
        <a:gradFill flip="none" rotWithShape="0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0487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Разросшиеся ветви можно заключать в контуры, чтобы они не смешивались с соседними ветвями.</a:t>
          </a:r>
          <a:endParaRPr lang="ru-RU" sz="2000" b="0" kern="1200" dirty="0"/>
        </a:p>
      </dsp:txBody>
      <dsp:txXfrm>
        <a:off x="641466" y="2404255"/>
        <a:ext cx="6098361" cy="541038"/>
      </dsp:txXfrm>
    </dsp:sp>
    <dsp:sp modelId="{8775AD42-896C-430F-BD18-DF36C9B9251E}">
      <dsp:nvSpPr>
        <dsp:cNvPr id="0" name=""/>
        <dsp:cNvSpPr/>
      </dsp:nvSpPr>
      <dsp:spPr>
        <a:xfrm>
          <a:off x="267188" y="2371412"/>
          <a:ext cx="583443" cy="583443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1CDD161B-A061-4B0D-90FA-93EBD3D26568}">
      <dsp:nvSpPr>
        <dsp:cNvPr id="0" name=""/>
        <dsp:cNvSpPr/>
      </dsp:nvSpPr>
      <dsp:spPr>
        <a:xfrm>
          <a:off x="364200" y="3072590"/>
          <a:ext cx="6365040" cy="574173"/>
        </a:xfrm>
        <a:prstGeom prst="rect">
          <a:avLst/>
        </a:prstGeom>
        <a:gradFill flip="none" rotWithShape="0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0487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Располагать лист и слова горизонтально                     («альбомная ориентация»).</a:t>
          </a:r>
          <a:endParaRPr lang="ru-RU" sz="2000" b="0" kern="1200" dirty="0"/>
        </a:p>
      </dsp:txBody>
      <dsp:txXfrm>
        <a:off x="364200" y="3072590"/>
        <a:ext cx="6365040" cy="574173"/>
      </dsp:txXfrm>
    </dsp:sp>
    <dsp:sp modelId="{C74F7745-4777-48FD-9027-7A0A87C4D5CB}">
      <dsp:nvSpPr>
        <dsp:cNvPr id="0" name=""/>
        <dsp:cNvSpPr/>
      </dsp:nvSpPr>
      <dsp:spPr>
        <a:xfrm>
          <a:off x="37535" y="3067960"/>
          <a:ext cx="583443" cy="583443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3192C8-0281-4830-872D-59E96534349B}">
      <dsp:nvSpPr>
        <dsp:cNvPr id="0" name=""/>
        <dsp:cNvSpPr/>
      </dsp:nvSpPr>
      <dsp:spPr>
        <a:xfrm>
          <a:off x="-4241543" y="-647448"/>
          <a:ext cx="5027740" cy="5027740"/>
        </a:xfrm>
        <a:prstGeom prst="blockArc">
          <a:avLst>
            <a:gd name="adj1" fmla="val 18900000"/>
            <a:gd name="adj2" fmla="val 2700000"/>
            <a:gd name="adj3" fmla="val 430"/>
          </a:avLst>
        </a:prstGeom>
        <a:noFill/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963AA2-E8E9-43C6-AF24-BD591A4C9348}">
      <dsp:nvSpPr>
        <dsp:cNvPr id="0" name=""/>
        <dsp:cNvSpPr/>
      </dsp:nvSpPr>
      <dsp:spPr>
        <a:xfrm>
          <a:off x="288319" y="375282"/>
          <a:ext cx="5728421" cy="555302"/>
        </a:xfrm>
        <a:prstGeom prst="rect">
          <a:avLst/>
        </a:prstGeom>
        <a:gradFill flip="none" rotWithShape="0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0487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быстро и эффективно работать с любым                           объемом информации</a:t>
          </a:r>
          <a:endParaRPr lang="ru-RU" sz="2000" b="1" kern="1200" dirty="0"/>
        </a:p>
      </dsp:txBody>
      <dsp:txXfrm>
        <a:off x="288319" y="375282"/>
        <a:ext cx="5728421" cy="555302"/>
      </dsp:txXfrm>
    </dsp:sp>
    <dsp:sp modelId="{91DD297D-CE41-41CE-875B-E29B52FA2A46}">
      <dsp:nvSpPr>
        <dsp:cNvPr id="0" name=""/>
        <dsp:cNvSpPr/>
      </dsp:nvSpPr>
      <dsp:spPr>
        <a:xfrm>
          <a:off x="14058" y="361212"/>
          <a:ext cx="583443" cy="58344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023BC685-C22F-43C2-83A2-6D2E157B9D85}">
      <dsp:nvSpPr>
        <dsp:cNvPr id="0" name=""/>
        <dsp:cNvSpPr/>
      </dsp:nvSpPr>
      <dsp:spPr>
        <a:xfrm>
          <a:off x="637076" y="1064263"/>
          <a:ext cx="5385852" cy="536315"/>
        </a:xfrm>
        <a:prstGeom prst="rect">
          <a:avLst/>
        </a:prstGeom>
        <a:gradFill flip="none" rotWithShape="0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0487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000" kern="1200" dirty="0" smtClean="0"/>
            <a:t>развивать логическое, ассоциативное, творческое мышление, фантазию </a:t>
          </a:r>
          <a:endParaRPr lang="ru-RU" sz="2000" b="0" kern="1200" dirty="0"/>
        </a:p>
      </dsp:txBody>
      <dsp:txXfrm>
        <a:off x="637076" y="1064263"/>
        <a:ext cx="5385852" cy="536315"/>
      </dsp:txXfrm>
    </dsp:sp>
    <dsp:sp modelId="{F13B4E5E-379B-45E0-A4A4-68174D4DA4A1}">
      <dsp:nvSpPr>
        <dsp:cNvPr id="0" name=""/>
        <dsp:cNvSpPr/>
      </dsp:nvSpPr>
      <dsp:spPr>
        <a:xfrm>
          <a:off x="259712" y="1063561"/>
          <a:ext cx="599855" cy="55685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FAE5D981-5168-4911-9C77-92D419C5A109}">
      <dsp:nvSpPr>
        <dsp:cNvPr id="0" name=""/>
        <dsp:cNvSpPr/>
      </dsp:nvSpPr>
      <dsp:spPr>
        <a:xfrm>
          <a:off x="819189" y="1728791"/>
          <a:ext cx="5193719" cy="546714"/>
        </a:xfrm>
        <a:prstGeom prst="rect">
          <a:avLst/>
        </a:prstGeom>
        <a:gradFill flip="none" rotWithShape="0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0487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использовать графические презентации для объяснения собеседникам личной позиции</a:t>
          </a:r>
          <a:endParaRPr lang="ru-RU" sz="2000" b="0" kern="1200" dirty="0"/>
        </a:p>
      </dsp:txBody>
      <dsp:txXfrm>
        <a:off x="819189" y="1728791"/>
        <a:ext cx="5193719" cy="546714"/>
      </dsp:txXfrm>
    </dsp:sp>
    <dsp:sp modelId="{54E1C2C1-CD0B-458E-B549-FB8FE39EE7B2}">
      <dsp:nvSpPr>
        <dsp:cNvPr id="0" name=""/>
        <dsp:cNvSpPr/>
      </dsp:nvSpPr>
      <dsp:spPr>
        <a:xfrm>
          <a:off x="462820" y="1717532"/>
          <a:ext cx="583443" cy="58344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9F82EC0F-BA74-4355-BD8D-8A69B96C69E8}">
      <dsp:nvSpPr>
        <dsp:cNvPr id="0" name=""/>
        <dsp:cNvSpPr/>
      </dsp:nvSpPr>
      <dsp:spPr>
        <a:xfrm>
          <a:off x="646946" y="2404255"/>
          <a:ext cx="5366112" cy="541038"/>
        </a:xfrm>
        <a:prstGeom prst="rect">
          <a:avLst/>
        </a:prstGeom>
        <a:gradFill flip="none" rotWithShape="0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0487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принимать решения, планировать</a:t>
          </a:r>
          <a:endParaRPr lang="ru-RU" sz="2000" b="0" kern="1200" dirty="0"/>
        </a:p>
      </dsp:txBody>
      <dsp:txXfrm>
        <a:off x="646946" y="2404255"/>
        <a:ext cx="5366112" cy="541038"/>
      </dsp:txXfrm>
    </dsp:sp>
    <dsp:sp modelId="{8775AD42-896C-430F-BD18-DF36C9B9251E}">
      <dsp:nvSpPr>
        <dsp:cNvPr id="0" name=""/>
        <dsp:cNvSpPr/>
      </dsp:nvSpPr>
      <dsp:spPr>
        <a:xfrm>
          <a:off x="269995" y="2371412"/>
          <a:ext cx="583443" cy="583443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1CDD161B-A061-4B0D-90FA-93EBD3D26568}">
      <dsp:nvSpPr>
        <dsp:cNvPr id="0" name=""/>
        <dsp:cNvSpPr/>
      </dsp:nvSpPr>
      <dsp:spPr>
        <a:xfrm>
          <a:off x="363033" y="3072590"/>
          <a:ext cx="5640930" cy="574173"/>
        </a:xfrm>
        <a:prstGeom prst="rect">
          <a:avLst/>
        </a:prstGeom>
        <a:gradFill flip="none" rotWithShape="0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0487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разрабатывать проекты</a:t>
          </a:r>
          <a:endParaRPr lang="ru-RU" sz="2000" b="0" kern="1200" dirty="0"/>
        </a:p>
      </dsp:txBody>
      <dsp:txXfrm>
        <a:off x="363033" y="3072590"/>
        <a:ext cx="5640930" cy="574173"/>
      </dsp:txXfrm>
    </dsp:sp>
    <dsp:sp modelId="{C74F7745-4777-48FD-9027-7A0A87C4D5CB}">
      <dsp:nvSpPr>
        <dsp:cNvPr id="0" name=""/>
        <dsp:cNvSpPr/>
      </dsp:nvSpPr>
      <dsp:spPr>
        <a:xfrm>
          <a:off x="40342" y="3067960"/>
          <a:ext cx="583443" cy="583443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592181-405D-4C2D-BAF1-304F6FCCED1F}" type="datetimeFigureOut">
              <a:rPr lang="ru-RU" smtClean="0"/>
              <a:t>26.01.2018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266E69-4234-4B75-93F0-48B2945665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9039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66E69-4234-4B75-93F0-48B2945665F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5116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66E69-4234-4B75-93F0-48B2945665FB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5116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66E69-4234-4B75-93F0-48B2945665FB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5116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66E69-4234-4B75-93F0-48B2945665FB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5116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66E69-4234-4B75-93F0-48B2945665FB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5116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66E69-4234-4B75-93F0-48B2945665FB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5116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66E69-4234-4B75-93F0-48B2945665FB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5116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66E69-4234-4B75-93F0-48B2945665FB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5116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66E69-4234-4B75-93F0-48B2945665FB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5116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66E69-4234-4B75-93F0-48B2945665FB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5116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66E69-4234-4B75-93F0-48B2945665FB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511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66E69-4234-4B75-93F0-48B2945665FB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5116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66E69-4234-4B75-93F0-48B2945665FB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511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66E69-4234-4B75-93F0-48B2945665FB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5116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66E69-4234-4B75-93F0-48B2945665FB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511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66E69-4234-4B75-93F0-48B2945665FB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5116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66E69-4234-4B75-93F0-48B2945665FB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5116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66E69-4234-4B75-93F0-48B2945665FB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5116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66E69-4234-4B75-93F0-48B2945665FB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5116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66E69-4234-4B75-93F0-48B2945665FB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511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F316329C-BB15-431A-8248-CE2A98DA64A5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960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43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383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072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137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316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42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307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909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F316329C-BB15-431A-8248-CE2A98DA64A5}" type="datetimeFigureOut">
              <a:rPr lang="ru-RU" smtClean="0">
                <a:solidFill>
                  <a:prstClr val="black"/>
                </a:solidFill>
              </a:rPr>
              <a:pPr/>
              <a:t>26.01.2018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ACA51FA9-DB5D-4A14-9744-90907B3CCE09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437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>
                <a:solidFill>
                  <a:prstClr val="black"/>
                </a:solidFill>
              </a:rPr>
              <a:pPr/>
              <a:t>26.01.2018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80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11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>
                <a:solidFill>
                  <a:prstClr val="black"/>
                </a:solidFill>
              </a:rPr>
              <a:pPr/>
              <a:t>26.01.2018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801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>
                <a:solidFill>
                  <a:prstClr val="black"/>
                </a:solidFill>
              </a:rPr>
              <a:pPr/>
              <a:t>26.01.2018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08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>
                <a:solidFill>
                  <a:prstClr val="black"/>
                </a:solidFill>
              </a:rPr>
              <a:pPr/>
              <a:t>26.01.2018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425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>
                <a:solidFill>
                  <a:prstClr val="black"/>
                </a:solidFill>
              </a:rPr>
              <a:pPr/>
              <a:t>26.01.2018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51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>
                <a:solidFill>
                  <a:prstClr val="black"/>
                </a:solidFill>
              </a:rPr>
              <a:pPr/>
              <a:t>26.01.2018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40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>
                <a:solidFill>
                  <a:prstClr val="black"/>
                </a:solidFill>
              </a:rPr>
              <a:pPr/>
              <a:t>26.01.2018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657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>
                <a:solidFill>
                  <a:prstClr val="black"/>
                </a:solidFill>
              </a:rPr>
              <a:pPr/>
              <a:t>26.01.2018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99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>
                <a:solidFill>
                  <a:prstClr val="black"/>
                </a:solidFill>
              </a:rPr>
              <a:pPr/>
              <a:t>26.01.2018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70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>
                <a:solidFill>
                  <a:prstClr val="black"/>
                </a:solidFill>
              </a:rPr>
              <a:pPr/>
              <a:t>26.01.2018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816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>
                <a:solidFill>
                  <a:prstClr val="black"/>
                </a:solidFill>
              </a:rPr>
              <a:pPr/>
              <a:t>26.01.2018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793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585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>
                <a:solidFill>
                  <a:prstClr val="black"/>
                </a:solidFill>
              </a:rPr>
              <a:pPr/>
              <a:t>26.01.2018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23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>
                <a:solidFill>
                  <a:prstClr val="black"/>
                </a:solidFill>
              </a:rPr>
              <a:pPr/>
              <a:t>26.01.2018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858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>
                <a:solidFill>
                  <a:prstClr val="black"/>
                </a:solidFill>
              </a:rPr>
              <a:pPr/>
              <a:t>26.01.2018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134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>
                <a:solidFill>
                  <a:prstClr val="black"/>
                </a:solidFill>
              </a:rPr>
              <a:pPr/>
              <a:t>26.01.2018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17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>
                <a:solidFill>
                  <a:prstClr val="black"/>
                </a:solidFill>
              </a:rPr>
              <a:pPr/>
              <a:t>26.01.2018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84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533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182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310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06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379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73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316329C-BB15-431A-8248-CE2A98DA64A5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0981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  <p:sldLayoutId id="2147483895" r:id="rId13"/>
    <p:sldLayoutId id="2147483896" r:id="rId14"/>
    <p:sldLayoutId id="2147483897" r:id="rId15"/>
    <p:sldLayoutId id="2147483898" r:id="rId16"/>
    <p:sldLayoutId id="2147483899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316329C-BB15-431A-8248-CE2A98DA64A5}" type="datetimeFigureOut">
              <a:rPr lang="ru-RU" smtClean="0">
                <a:solidFill>
                  <a:prstClr val="black"/>
                </a:solidFill>
              </a:rPr>
              <a:pPr/>
              <a:t>26.01.2018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CA51FA9-DB5D-4A14-9744-90907B3CCE09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76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  <p:sldLayoutId id="2147483912" r:id="rId12"/>
    <p:sldLayoutId id="2147483913" r:id="rId13"/>
    <p:sldLayoutId id="2147483914" r:id="rId14"/>
    <p:sldLayoutId id="2147483915" r:id="rId15"/>
    <p:sldLayoutId id="2147483916" r:id="rId16"/>
    <p:sldLayoutId id="2147483917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2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https://www.edrawsoft.com/images/logo.png" TargetMode="External"/><Relationship Id="rId4" Type="http://schemas.openxmlformats.org/officeDocument/2006/relationships/image" Target="../media/image6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Tanya\Desktop\Вебінар\9c8168d7-1d7d-48cd-87ce-008744c528c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5501130" y="3149001"/>
            <a:ext cx="1405445" cy="320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Группа 13"/>
          <p:cNvGrpSpPr/>
          <p:nvPr/>
        </p:nvGrpSpPr>
        <p:grpSpPr>
          <a:xfrm>
            <a:off x="7109376" y="2851570"/>
            <a:ext cx="3258513" cy="3200430"/>
            <a:chOff x="1880228" y="1223961"/>
            <a:chExt cx="5048250" cy="4867275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74" t="14051" r="11713" b="11012"/>
            <a:stretch/>
          </p:blipFill>
          <p:spPr bwMode="auto">
            <a:xfrm>
              <a:off x="2791887" y="2188367"/>
              <a:ext cx="3297763" cy="299561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0228" y="1223961"/>
              <a:ext cx="5048250" cy="4867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7" name="Picture 2" descr="C:\Users\Tanya\Desktop\Вебінар\OANYEQ0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DF9"/>
              </a:clrFrom>
              <a:clrTo>
                <a:srgbClr val="FEFD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584" y="2839510"/>
            <a:ext cx="3224551" cy="3224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4375052" y="6376459"/>
            <a:ext cx="3719858" cy="36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Linux Biolinum G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Linux Biolinum G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Linux Biolinum G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Linux Biolinum G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dirty="0"/>
              <a:t>© </a:t>
            </a:r>
            <a:r>
              <a:rPr lang="ru-RU" altLang="ru-RU" sz="1600" dirty="0" smtClean="0"/>
              <a:t>2018 </a:t>
            </a:r>
            <a:r>
              <a:rPr lang="ru-RU" altLang="ru-RU" sz="1600" dirty="0" smtClean="0">
                <a:solidFill>
                  <a:schemeClr val="accent2"/>
                </a:solidFill>
              </a:rPr>
              <a:t> </a:t>
            </a:r>
            <a:r>
              <a:rPr lang="ru-RU" altLang="ru-RU" sz="1600" dirty="0" err="1">
                <a:solidFill>
                  <a:schemeClr val="accent2"/>
                </a:solidFill>
              </a:rPr>
              <a:t>Гизатулина</a:t>
            </a:r>
            <a:r>
              <a:rPr lang="ru-RU" altLang="ru-RU" sz="1600" dirty="0">
                <a:solidFill>
                  <a:schemeClr val="accent2"/>
                </a:solidFill>
              </a:rPr>
              <a:t> Ольга Ивановна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84257" y="574433"/>
            <a:ext cx="48678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rgbClr val="6B327A"/>
                </a:solidFill>
                <a:latin typeface="Georgia" panose="02040502050405020303" pitchFamily="18" charset="0"/>
              </a:rPr>
              <a:t>ГУЛИСТАНСКИЙ</a:t>
            </a:r>
            <a:r>
              <a:rPr lang="en-US" sz="1200" b="1" dirty="0">
                <a:solidFill>
                  <a:srgbClr val="6B327A"/>
                </a:solidFill>
                <a:latin typeface="Georgia" panose="02040502050405020303" pitchFamily="18" charset="0"/>
              </a:rPr>
              <a:t> </a:t>
            </a:r>
            <a:r>
              <a:rPr lang="ru-RU" sz="1200" b="1" dirty="0">
                <a:solidFill>
                  <a:srgbClr val="6B327A"/>
                </a:solidFill>
                <a:latin typeface="Georgia" panose="02040502050405020303" pitchFamily="18" charset="0"/>
              </a:rPr>
              <a:t>ГОСУДАРСТВЕННЫЙ УНИВЕРСИТЕТ</a:t>
            </a:r>
          </a:p>
          <a:p>
            <a:pPr>
              <a:defRPr/>
            </a:pPr>
            <a:r>
              <a:rPr lang="ru-RU" sz="1200" b="1" dirty="0">
                <a:solidFill>
                  <a:srgbClr val="6B327A"/>
                </a:solidFill>
                <a:latin typeface="Georgia" panose="02040502050405020303" pitchFamily="18" charset="0"/>
              </a:rPr>
              <a:t> </a:t>
            </a:r>
          </a:p>
          <a:p>
            <a:pPr>
              <a:defRPr/>
            </a:pPr>
            <a:r>
              <a:rPr lang="ru-RU" sz="1200" b="1" dirty="0">
                <a:solidFill>
                  <a:srgbClr val="6B327A"/>
                </a:solidFill>
                <a:latin typeface="Georgia" panose="02040502050405020303" pitchFamily="18" charset="0"/>
              </a:rPr>
              <a:t>         КАФЕДРА РУССКОГО ЯЗЫКА И ЛИТЕРАТУРЫ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51004" y="1750017"/>
            <a:ext cx="1093440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>
                <a:ln w="11430"/>
                <a:solidFill>
                  <a:srgbClr val="80008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Интеллект-карты как способ </a:t>
            </a:r>
            <a:r>
              <a:rPr lang="ru-RU" sz="3200" b="1" cap="none" spc="0" dirty="0" smtClean="0">
                <a:ln w="11430"/>
                <a:solidFill>
                  <a:srgbClr val="80008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активизации</a:t>
            </a:r>
          </a:p>
          <a:p>
            <a:pPr algn="ctr"/>
            <a:r>
              <a:rPr lang="ru-RU" sz="3200" b="1" cap="none" spc="0" dirty="0" smtClean="0">
                <a:ln w="11430"/>
                <a:solidFill>
                  <a:srgbClr val="80008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200" b="1" cap="none" spc="0" dirty="0">
                <a:ln w="11430"/>
                <a:solidFill>
                  <a:srgbClr val="80008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интеллектуальной активности посредством визуализации </a:t>
            </a:r>
            <a:endParaRPr lang="ru-RU" sz="3200" b="1" cap="none" spc="0" dirty="0" smtClean="0">
              <a:ln w="11430"/>
              <a:solidFill>
                <a:srgbClr val="80008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3200" b="1" cap="none" spc="0" dirty="0" smtClean="0">
                <a:ln w="11430"/>
                <a:solidFill>
                  <a:srgbClr val="80008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информации</a:t>
            </a:r>
            <a:endParaRPr lang="ru-RU" sz="3200" b="1" cap="none" spc="0" dirty="0">
              <a:ln w="11430"/>
              <a:solidFill>
                <a:srgbClr val="80008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4290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304927" y="495301"/>
            <a:ext cx="9601196" cy="189547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6B327A"/>
                </a:solidFill>
              </a:rPr>
              <a:t>Интеллект-карта</a:t>
            </a:r>
            <a:endParaRPr lang="ru-RU" sz="3600" b="1" dirty="0">
              <a:solidFill>
                <a:srgbClr val="6B327A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89649" y="2514634"/>
            <a:ext cx="559259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6B327A"/>
              </a:buClr>
              <a:buSzPct val="115000"/>
              <a:buFont typeface="Wingdings" pitchFamily="2" charset="2"/>
              <a:buChar char="ü"/>
            </a:pPr>
            <a:r>
              <a:rPr lang="ru-RU" sz="2000" dirty="0" smtClean="0"/>
              <a:t>строится </a:t>
            </a:r>
            <a:r>
              <a:rPr lang="ru-RU" sz="2000" dirty="0"/>
              <a:t>вокруг </a:t>
            </a:r>
            <a:r>
              <a:rPr lang="ru-RU" sz="2000" b="1" dirty="0"/>
              <a:t>центрального </a:t>
            </a:r>
            <a:r>
              <a:rPr lang="ru-RU" sz="2000" b="1" dirty="0" smtClean="0"/>
              <a:t>объекта</a:t>
            </a:r>
            <a:r>
              <a:rPr lang="ru-RU" sz="2000" dirty="0" smtClean="0"/>
              <a:t>;</a:t>
            </a:r>
            <a:endParaRPr lang="ru-RU" sz="2000" dirty="0"/>
          </a:p>
          <a:p>
            <a:pPr marL="342900" indent="-342900">
              <a:buClr>
                <a:srgbClr val="6B327A"/>
              </a:buClr>
              <a:buSzPct val="115000"/>
              <a:buFont typeface="Wingdings" pitchFamily="2" charset="2"/>
              <a:buChar char="ü"/>
            </a:pPr>
            <a:r>
              <a:rPr lang="ru-RU" sz="2000" dirty="0" smtClean="0"/>
              <a:t>каждое </a:t>
            </a:r>
            <a:r>
              <a:rPr lang="ru-RU" sz="2000" dirty="0"/>
              <a:t>слово и графическое изображение становятся </a:t>
            </a:r>
            <a:r>
              <a:rPr lang="ru-RU" sz="2000" dirty="0" smtClean="0"/>
              <a:t>центром </a:t>
            </a:r>
            <a:r>
              <a:rPr lang="ru-RU" sz="2000" dirty="0"/>
              <a:t>очередной </a:t>
            </a:r>
            <a:r>
              <a:rPr lang="ru-RU" sz="2000" dirty="0" smtClean="0"/>
              <a:t>ассоциации;</a:t>
            </a:r>
          </a:p>
          <a:p>
            <a:pPr marL="342900" indent="-342900">
              <a:buClr>
                <a:srgbClr val="6B327A"/>
              </a:buClr>
              <a:buSzPct val="115000"/>
              <a:buFont typeface="Wingdings" pitchFamily="2" charset="2"/>
              <a:buChar char="ü"/>
            </a:pPr>
            <a:r>
              <a:rPr lang="ru-RU" sz="2000" dirty="0" smtClean="0"/>
              <a:t>весь </a:t>
            </a:r>
            <a:r>
              <a:rPr lang="ru-RU" sz="2000" dirty="0"/>
              <a:t>процесс построения карты представляет собой потенциально бесконечную цепь ответвляющихся ассоциаций, исходящих из общего центра или сходящихся к нему. </a:t>
            </a:r>
            <a:endParaRPr lang="ru-RU" sz="2000" dirty="0" smtClean="0"/>
          </a:p>
          <a:p>
            <a:pPr>
              <a:buClr>
                <a:srgbClr val="6B327A"/>
              </a:buClr>
              <a:buSzPct val="115000"/>
            </a:pPr>
            <a:endParaRPr lang="ru-RU" sz="2000" dirty="0" smtClean="0"/>
          </a:p>
          <a:p>
            <a:pPr>
              <a:buClr>
                <a:srgbClr val="6B327A"/>
              </a:buClr>
              <a:buSzPct val="115000"/>
            </a:pPr>
            <a:r>
              <a:rPr lang="ru-RU" sz="2000" dirty="0" smtClean="0"/>
              <a:t>Представляет </a:t>
            </a:r>
            <a:r>
              <a:rPr lang="ru-RU" sz="2000" dirty="0"/>
              <a:t>собой </a:t>
            </a:r>
            <a:r>
              <a:rPr lang="ru-RU" sz="2000" dirty="0" smtClean="0"/>
              <a:t>трехмерную реальность:</a:t>
            </a:r>
          </a:p>
          <a:p>
            <a:pPr marL="342900" indent="-342900">
              <a:buClr>
                <a:srgbClr val="6B327A"/>
              </a:buClr>
              <a:buSzPct val="115000"/>
              <a:buFont typeface="Arial" pitchFamily="34" charset="0"/>
              <a:buChar char="•"/>
            </a:pPr>
            <a:r>
              <a:rPr lang="ru-RU" sz="2000" dirty="0" smtClean="0"/>
              <a:t>в пространстве;</a:t>
            </a:r>
          </a:p>
          <a:p>
            <a:pPr marL="342900" indent="-342900">
              <a:buClr>
                <a:srgbClr val="6B327A"/>
              </a:buClr>
              <a:buSzPct val="115000"/>
              <a:buFont typeface="Arial" pitchFamily="34" charset="0"/>
              <a:buChar char="•"/>
            </a:pPr>
            <a:r>
              <a:rPr lang="ru-RU" sz="2000" dirty="0" smtClean="0"/>
              <a:t>во времени;</a:t>
            </a:r>
          </a:p>
          <a:p>
            <a:pPr marL="342900" indent="-342900">
              <a:buClr>
                <a:srgbClr val="6B327A"/>
              </a:buClr>
              <a:buSzPct val="115000"/>
              <a:buFont typeface="Arial" pitchFamily="34" charset="0"/>
              <a:buChar char="•"/>
            </a:pPr>
            <a:r>
              <a:rPr lang="ru-RU" sz="2000" dirty="0" smtClean="0"/>
              <a:t>в цвете</a:t>
            </a:r>
            <a:r>
              <a:rPr lang="ru-RU" sz="2000" dirty="0"/>
              <a:t>. </a:t>
            </a:r>
            <a:endParaRPr lang="ru-RU" sz="2000" dirty="0" smtClean="0"/>
          </a:p>
        </p:txBody>
      </p:sp>
      <p:grpSp>
        <p:nvGrpSpPr>
          <p:cNvPr id="4" name="Группа 3"/>
          <p:cNvGrpSpPr/>
          <p:nvPr/>
        </p:nvGrpSpPr>
        <p:grpSpPr>
          <a:xfrm>
            <a:off x="739832" y="2514633"/>
            <a:ext cx="5279285" cy="3959463"/>
            <a:chOff x="810365" y="2238838"/>
            <a:chExt cx="5279285" cy="3959463"/>
          </a:xfrm>
        </p:grpSpPr>
        <p:pic>
          <p:nvPicPr>
            <p:cNvPr id="9218" name="Picture 2" descr="C:\Users\Tanya\Desktop\Вебінар\mindmap-1469592_960_720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365" y="2238838"/>
              <a:ext cx="5279285" cy="3959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2690825" y="3679524"/>
              <a:ext cx="1377300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500" b="1" dirty="0"/>
                <a:t>ц</a:t>
              </a:r>
              <a:r>
                <a:rPr lang="ru-RU" sz="1500" b="1" dirty="0" smtClean="0"/>
                <a:t>ентральный </a:t>
              </a:r>
            </a:p>
            <a:p>
              <a:pPr algn="ctr"/>
              <a:r>
                <a:rPr lang="ru-RU" sz="1500" b="1" dirty="0" smtClean="0"/>
                <a:t>объект</a:t>
              </a:r>
              <a:endParaRPr lang="ru-RU" sz="1500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034234" y="2353051"/>
              <a:ext cx="134524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500" b="1" dirty="0" smtClean="0"/>
                <a:t>Ассоциация 1</a:t>
              </a:r>
              <a:endParaRPr lang="ru-RU" sz="1500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379475" y="2677471"/>
              <a:ext cx="1358064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500" b="1" dirty="0" smtClean="0"/>
                <a:t>Ассоциация 2</a:t>
              </a:r>
              <a:endParaRPr lang="ru-RU" sz="1500" b="1" dirty="0"/>
            </a:p>
          </p:txBody>
        </p:sp>
      </p:grp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4375052" y="6376459"/>
            <a:ext cx="3719858" cy="36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Linux Biolinum G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Linux Biolinum G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Linux Biolinum G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Linux Biolinum G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dirty="0"/>
              <a:t>© </a:t>
            </a:r>
            <a:r>
              <a:rPr lang="ru-RU" altLang="ru-RU" sz="1600" dirty="0" smtClean="0"/>
              <a:t>2018 </a:t>
            </a:r>
            <a:r>
              <a:rPr lang="ru-RU" altLang="ru-RU" sz="1600" dirty="0" smtClean="0">
                <a:solidFill>
                  <a:schemeClr val="accent2"/>
                </a:solidFill>
              </a:rPr>
              <a:t> </a:t>
            </a:r>
            <a:r>
              <a:rPr lang="ru-RU" altLang="ru-RU" sz="1600" dirty="0" err="1">
                <a:solidFill>
                  <a:schemeClr val="accent2"/>
                </a:solidFill>
              </a:rPr>
              <a:t>Гизатулина</a:t>
            </a:r>
            <a:r>
              <a:rPr lang="ru-RU" altLang="ru-RU" sz="1600" dirty="0">
                <a:solidFill>
                  <a:schemeClr val="accent2"/>
                </a:solidFill>
              </a:rPr>
              <a:t> Ольга Ивановна</a:t>
            </a:r>
          </a:p>
        </p:txBody>
      </p:sp>
    </p:spTree>
    <p:extLst>
      <p:ext uri="{BB962C8B-B14F-4D97-AF65-F5344CB8AC3E}">
        <p14:creationId xmlns:p14="http://schemas.microsoft.com/office/powerpoint/2010/main" val="253448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МАРИНА\Изображения\a730e150ba5857c37765c64cfeaee4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045" y="735065"/>
            <a:ext cx="6735018" cy="499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85714" y="2994078"/>
            <a:ext cx="3929535" cy="1631216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ИНТЕЛЛЕК- КАРТА </a:t>
            </a:r>
            <a:r>
              <a:rPr lang="ru-RU" sz="2000" dirty="0" smtClean="0"/>
              <a:t>– </a:t>
            </a:r>
          </a:p>
          <a:p>
            <a:pPr algn="ctr"/>
            <a:r>
              <a:rPr lang="ru-RU" sz="1900" dirty="0"/>
              <a:t>графическое выражение процесса радиантного </a:t>
            </a:r>
            <a:r>
              <a:rPr lang="ru-RU" sz="1900" dirty="0" smtClean="0"/>
              <a:t>мышления, является </a:t>
            </a:r>
            <a:r>
              <a:rPr lang="ru-RU" sz="1900" dirty="0"/>
              <a:t>естественным продуктом деятельности человеческого мозга. </a:t>
            </a:r>
            <a:endParaRPr lang="en-US" sz="1900" dirty="0"/>
          </a:p>
        </p:txBody>
      </p:sp>
      <p:pic>
        <p:nvPicPr>
          <p:cNvPr id="1028" name="Picture 4" descr="Картинки по запросу рамка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52429" y="1943620"/>
            <a:ext cx="3576635" cy="417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Картинки по запросу интеллект карта 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r="4803"/>
          <a:stretch/>
        </p:blipFill>
        <p:spPr bwMode="auto">
          <a:xfrm rot="16594406">
            <a:off x="8155846" y="1573686"/>
            <a:ext cx="935435" cy="668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Картинки по запросу интеллект карта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49" y="1852857"/>
            <a:ext cx="1050925" cy="782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4375052" y="6376459"/>
            <a:ext cx="3719858" cy="36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Linux Biolinum G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Linux Biolinum G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Linux Biolinum G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Linux Biolinum G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dirty="0"/>
              <a:t>© </a:t>
            </a:r>
            <a:r>
              <a:rPr lang="ru-RU" altLang="ru-RU" sz="1600" dirty="0" smtClean="0"/>
              <a:t>2018 </a:t>
            </a:r>
            <a:r>
              <a:rPr lang="ru-RU" altLang="ru-RU" sz="1600" dirty="0" smtClean="0">
                <a:solidFill>
                  <a:schemeClr val="accent2"/>
                </a:solidFill>
              </a:rPr>
              <a:t> </a:t>
            </a:r>
            <a:r>
              <a:rPr lang="ru-RU" altLang="ru-RU" sz="1600" dirty="0" err="1">
                <a:solidFill>
                  <a:schemeClr val="accent2"/>
                </a:solidFill>
              </a:rPr>
              <a:t>Гизатулина</a:t>
            </a:r>
            <a:r>
              <a:rPr lang="ru-RU" altLang="ru-RU" sz="1600" dirty="0">
                <a:solidFill>
                  <a:schemeClr val="accent2"/>
                </a:solidFill>
              </a:rPr>
              <a:t> Ольга Ивановна</a:t>
            </a:r>
          </a:p>
        </p:txBody>
      </p:sp>
    </p:spTree>
    <p:extLst>
      <p:ext uri="{BB962C8B-B14F-4D97-AF65-F5344CB8AC3E}">
        <p14:creationId xmlns:p14="http://schemas.microsoft.com/office/powerpoint/2010/main" val="102775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C:\Users\Tanya\Desktop\Вебінар\Imagem-CC-CE_2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043" y="263940"/>
            <a:ext cx="9543214" cy="6363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16112" y="4172833"/>
            <a:ext cx="6505899" cy="1542168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87877" y="4185938"/>
            <a:ext cx="63623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dirty="0" smtClean="0"/>
              <a:t>Метод </a:t>
            </a:r>
            <a:r>
              <a:rPr lang="ru-RU" sz="2000" dirty="0"/>
              <a:t>интеллект-карт может найти </a:t>
            </a:r>
            <a:r>
              <a:rPr lang="ru-RU" sz="2000" b="1" dirty="0"/>
              <a:t>применение в любой сфере жизни</a:t>
            </a:r>
            <a:r>
              <a:rPr lang="ru-RU" sz="2000" dirty="0"/>
              <a:t>, где бы ни требовалось совершенствовать интеллектуальный потенциал личности или решать разнообразные интеллектуальные задачи.</a:t>
            </a:r>
          </a:p>
        </p:txBody>
      </p:sp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4375052" y="6376459"/>
            <a:ext cx="3719858" cy="36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Linux Biolinum G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Linux Biolinum G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Linux Biolinum G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Linux Biolinum G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dirty="0"/>
              <a:t>© </a:t>
            </a:r>
            <a:r>
              <a:rPr lang="ru-RU" altLang="ru-RU" sz="1600" dirty="0" smtClean="0"/>
              <a:t>2018 </a:t>
            </a:r>
            <a:r>
              <a:rPr lang="ru-RU" altLang="ru-RU" sz="1600" dirty="0" smtClean="0">
                <a:solidFill>
                  <a:schemeClr val="accent2"/>
                </a:solidFill>
              </a:rPr>
              <a:t> </a:t>
            </a:r>
            <a:r>
              <a:rPr lang="ru-RU" altLang="ru-RU" sz="1600" dirty="0" err="1">
                <a:solidFill>
                  <a:schemeClr val="accent2"/>
                </a:solidFill>
              </a:rPr>
              <a:t>Гизатулина</a:t>
            </a:r>
            <a:r>
              <a:rPr lang="ru-RU" altLang="ru-RU" sz="1600" dirty="0">
                <a:solidFill>
                  <a:schemeClr val="accent2"/>
                </a:solidFill>
              </a:rPr>
              <a:t> Ольга Ивановна</a:t>
            </a:r>
          </a:p>
        </p:txBody>
      </p:sp>
    </p:spTree>
    <p:extLst>
      <p:ext uri="{BB962C8B-B14F-4D97-AF65-F5344CB8AC3E}">
        <p14:creationId xmlns:p14="http://schemas.microsoft.com/office/powerpoint/2010/main" val="404901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6089649" y="1512177"/>
            <a:ext cx="4808483" cy="3988676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1002">
            <a:schemeClr val="lt1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Тони </a:t>
            </a:r>
            <a:r>
              <a:rPr lang="ru-RU" sz="2000" dirty="0" err="1"/>
              <a:t>Бьюзен</a:t>
            </a:r>
            <a:r>
              <a:rPr lang="ru-RU" sz="2000" dirty="0"/>
              <a:t> </a:t>
            </a:r>
            <a:r>
              <a:rPr lang="ru-RU" sz="2000" dirty="0" smtClean="0"/>
              <a:t>подчеркивал</a:t>
            </a:r>
            <a:r>
              <a:rPr lang="ru-RU" sz="2000" dirty="0"/>
              <a:t>, что при рисовании интеллект-карт существенно включается в работу </a:t>
            </a:r>
            <a:endParaRPr lang="ru-RU" sz="2000" dirty="0" smtClean="0"/>
          </a:p>
          <a:p>
            <a:pPr algn="ctr"/>
            <a:r>
              <a:rPr lang="ru-RU" sz="2000" b="1" dirty="0" smtClean="0"/>
              <a:t>правое </a:t>
            </a:r>
            <a:r>
              <a:rPr lang="ru-RU" sz="2000" b="1" dirty="0"/>
              <a:t>полушарие мозга</a:t>
            </a:r>
            <a:r>
              <a:rPr lang="ru-RU" sz="2000" dirty="0"/>
              <a:t>, отвечающее за эстетику и целостный подход. </a:t>
            </a:r>
            <a:endParaRPr lang="ru-RU" sz="2000" dirty="0" smtClean="0"/>
          </a:p>
          <a:p>
            <a:pPr algn="ctr"/>
            <a:endParaRPr lang="ru-RU" sz="2000" dirty="0"/>
          </a:p>
          <a:p>
            <a:pPr algn="ctr"/>
            <a:r>
              <a:rPr lang="ru-RU" sz="2000" dirty="0"/>
              <a:t>И</a:t>
            </a:r>
            <a:r>
              <a:rPr lang="ru-RU" sz="2000" dirty="0" smtClean="0"/>
              <a:t>нтеллект-карты </a:t>
            </a:r>
            <a:r>
              <a:rPr lang="ru-RU" sz="2000" dirty="0"/>
              <a:t>интегрируют изображения, цвета и символы, можно говорить о них как о </a:t>
            </a:r>
            <a:endParaRPr lang="ru-RU" sz="2000" dirty="0" smtClean="0"/>
          </a:p>
          <a:p>
            <a:pPr algn="ctr"/>
            <a:r>
              <a:rPr lang="ru-RU" sz="2000" b="1" dirty="0" smtClean="0"/>
              <a:t>методе </a:t>
            </a:r>
            <a:r>
              <a:rPr lang="ru-RU" sz="2000" b="1" dirty="0"/>
              <a:t>«целостного» мышления</a:t>
            </a:r>
            <a:r>
              <a:rPr lang="ru-RU" sz="2000" dirty="0"/>
              <a:t>.</a:t>
            </a:r>
            <a:r>
              <a:rPr lang="ru-RU" sz="2000" b="1" dirty="0"/>
              <a:t> </a:t>
            </a:r>
          </a:p>
        </p:txBody>
      </p:sp>
      <p:pic>
        <p:nvPicPr>
          <p:cNvPr id="11266" name="Picture 2" descr="C:\Users\Tanya\Desktop\Вебінар\brain_v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359" y="1436951"/>
            <a:ext cx="4304697" cy="3953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Горизонтальный свиток 5"/>
          <p:cNvSpPr/>
          <p:nvPr/>
        </p:nvSpPr>
        <p:spPr>
          <a:xfrm>
            <a:off x="1849750" y="5169556"/>
            <a:ext cx="2829834" cy="708906"/>
          </a:xfrm>
          <a:prstGeom prst="horizontalScroll">
            <a:avLst/>
          </a:prstGeom>
          <a:solidFill>
            <a:srgbClr val="FF9900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ЦЕЛОСТНЫЙ ПОДХОД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7" name="Горизонтальный свиток 6"/>
          <p:cNvSpPr/>
          <p:nvPr/>
        </p:nvSpPr>
        <p:spPr>
          <a:xfrm>
            <a:off x="1849750" y="1083803"/>
            <a:ext cx="2829834" cy="708906"/>
          </a:xfrm>
          <a:prstGeom prst="horizontalScroll">
            <a:avLst/>
          </a:prstGeom>
          <a:solidFill>
            <a:srgbClr val="00B050"/>
          </a:solidFill>
          <a:ln>
            <a:solidFill>
              <a:srgbClr val="339966"/>
            </a:solidFill>
          </a:ln>
        </p:spPr>
        <p:style>
          <a:lnRef idx="1">
            <a:schemeClr val="accen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ЭСТЕТИКА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14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Tanya\Desktop\Вебінар\dad362f3-a6ce-4087-b54f-27c6e57bf53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689" y="2943852"/>
            <a:ext cx="4170773" cy="332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трелка вправо 3"/>
          <p:cNvSpPr/>
          <p:nvPr/>
        </p:nvSpPr>
        <p:spPr>
          <a:xfrm>
            <a:off x="5095268" y="1566394"/>
            <a:ext cx="2106252" cy="1211283"/>
          </a:xfrm>
          <a:prstGeom prst="rightArrow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91977" y="1044527"/>
            <a:ext cx="3482117" cy="2390823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1">
            <a:schemeClr val="accent2"/>
          </a:lnRef>
          <a:fillRef idx="1002">
            <a:schemeClr val="l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ВЕЛИКИЕ МЫСЛИ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АНТИЧНОСТИ И РЕНЕССАНСА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282202" y="1044527"/>
            <a:ext cx="3995397" cy="2390824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1">
            <a:schemeClr val="accent2"/>
          </a:lnRef>
          <a:fillRef idx="1002">
            <a:schemeClr val="l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/>
              <a:t>опирались </a:t>
            </a:r>
            <a:r>
              <a:rPr lang="ru-RU" sz="2000" dirty="0"/>
              <a:t>на фантазию и </a:t>
            </a:r>
            <a:r>
              <a:rPr lang="ru-RU" sz="2000" dirty="0" smtClean="0"/>
              <a:t>ассоциации;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/>
              <a:t>использовали </a:t>
            </a:r>
            <a:r>
              <a:rPr lang="ru-RU" sz="2000" dirty="0"/>
              <a:t>рисунки, коды и соединительные линии.</a:t>
            </a: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4375052" y="6376459"/>
            <a:ext cx="3719858" cy="36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Linux Biolinum G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Linux Biolinum G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Linux Biolinum G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Linux Biolinum G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dirty="0"/>
              <a:t>© </a:t>
            </a:r>
            <a:r>
              <a:rPr lang="ru-RU" altLang="ru-RU" sz="1600" dirty="0" smtClean="0"/>
              <a:t>2018 </a:t>
            </a:r>
            <a:r>
              <a:rPr lang="ru-RU" altLang="ru-RU" sz="1600" dirty="0" smtClean="0">
                <a:solidFill>
                  <a:schemeClr val="accent2"/>
                </a:solidFill>
              </a:rPr>
              <a:t> </a:t>
            </a:r>
            <a:r>
              <a:rPr lang="ru-RU" altLang="ru-RU" sz="1600" dirty="0" err="1">
                <a:solidFill>
                  <a:schemeClr val="accent2"/>
                </a:solidFill>
              </a:rPr>
              <a:t>Гизатулина</a:t>
            </a:r>
            <a:r>
              <a:rPr lang="ru-RU" altLang="ru-RU" sz="1600" dirty="0">
                <a:solidFill>
                  <a:schemeClr val="accent2"/>
                </a:solidFill>
              </a:rPr>
              <a:t> Ольга Ивановна</a:t>
            </a:r>
          </a:p>
        </p:txBody>
      </p:sp>
    </p:spTree>
    <p:extLst>
      <p:ext uri="{BB962C8B-B14F-4D97-AF65-F5344CB8AC3E}">
        <p14:creationId xmlns:p14="http://schemas.microsoft.com/office/powerpoint/2010/main" val="105109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304927" y="495301"/>
            <a:ext cx="9601196" cy="189547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6B327A"/>
                </a:solidFill>
              </a:rPr>
              <a:t>Центральная идея</a:t>
            </a:r>
            <a:endParaRPr lang="ru-RU" sz="3600" b="1" dirty="0">
              <a:solidFill>
                <a:srgbClr val="6B327A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35872" y="5270584"/>
            <a:ext cx="2073425" cy="720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Тони </a:t>
            </a:r>
            <a:r>
              <a:rPr lang="ru-RU" sz="2000" b="1" dirty="0" err="1" smtClean="0"/>
              <a:t>Бьюзен</a:t>
            </a:r>
            <a:endParaRPr lang="ru-RU" sz="2000" b="1" dirty="0"/>
          </a:p>
          <a:p>
            <a:pPr algn="ctr"/>
            <a:r>
              <a:rPr lang="ru-RU" sz="2000" dirty="0">
                <a:solidFill>
                  <a:schemeClr val="tx1"/>
                </a:solidFill>
              </a:rPr>
              <a:t>а</a:t>
            </a:r>
            <a:r>
              <a:rPr lang="ru-RU" sz="2000" dirty="0" smtClean="0">
                <a:solidFill>
                  <a:schemeClr val="tx1"/>
                </a:solidFill>
              </a:rPr>
              <a:t>втор методики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14338" name="Picture 2" descr="C:\Users\Tanya\Desktop\Вебінар\tonybuza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400" y="2747858"/>
            <a:ext cx="1839447" cy="2479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81374" y="2506266"/>
            <a:ext cx="8267699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i="1" dirty="0"/>
              <a:t>Каждый бит информации, поступающей в мозг, каждое ощущение, воспоминание или мысль – может быть представлен в виде центрального сферического объекта, от которого расходятся десятки, сотни, тысячи и миллионы лучей. Каждый луч представляет собой ассоциацию, и каждая ассоциация, в свою очередь, располагает практически бесконечным множеством связей с другими ассоциациями. И это то, что мы называем памятью, т. е. базой данных или архивом. </a:t>
            </a:r>
            <a:endParaRPr lang="ru-RU" sz="2200" i="1" dirty="0" smtClean="0"/>
          </a:p>
          <a:p>
            <a:r>
              <a:rPr lang="ru-RU" sz="2200" i="1" dirty="0" smtClean="0"/>
              <a:t>В </a:t>
            </a:r>
            <a:r>
              <a:rPr lang="ru-RU" sz="2200" i="1" dirty="0"/>
              <a:t>результате использования этой многоканальной системы обработки и хранения информации мозг в любой момент времени содержит «информационные карты», сложности которых позавидовали бы лучшие картографы всех времён, будь они в состоянии эти карты </a:t>
            </a:r>
            <a:r>
              <a:rPr lang="ru-RU" sz="2200" i="1" dirty="0" smtClean="0"/>
              <a:t>увидеть.</a:t>
            </a:r>
            <a:endParaRPr lang="ru-RU" sz="2200" i="1" dirty="0"/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4375052" y="6376459"/>
            <a:ext cx="3719858" cy="36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Linux Biolinum G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Linux Biolinum G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Linux Biolinum G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Linux Biolinum G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dirty="0"/>
              <a:t>© </a:t>
            </a:r>
            <a:r>
              <a:rPr lang="ru-RU" altLang="ru-RU" sz="1600" dirty="0" smtClean="0"/>
              <a:t>2018 </a:t>
            </a:r>
            <a:r>
              <a:rPr lang="ru-RU" altLang="ru-RU" sz="1600" dirty="0" smtClean="0">
                <a:solidFill>
                  <a:schemeClr val="accent2"/>
                </a:solidFill>
              </a:rPr>
              <a:t> </a:t>
            </a:r>
            <a:r>
              <a:rPr lang="ru-RU" altLang="ru-RU" sz="1600" dirty="0" err="1">
                <a:solidFill>
                  <a:schemeClr val="accent2"/>
                </a:solidFill>
              </a:rPr>
              <a:t>Гизатулина</a:t>
            </a:r>
            <a:r>
              <a:rPr lang="ru-RU" altLang="ru-RU" sz="1600" dirty="0">
                <a:solidFill>
                  <a:schemeClr val="accent2"/>
                </a:solidFill>
              </a:rPr>
              <a:t> Ольга Ивановна</a:t>
            </a:r>
          </a:p>
        </p:txBody>
      </p:sp>
    </p:spTree>
    <p:extLst>
      <p:ext uri="{BB962C8B-B14F-4D97-AF65-F5344CB8AC3E}">
        <p14:creationId xmlns:p14="http://schemas.microsoft.com/office/powerpoint/2010/main" val="252059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Tanya\Desktop\Мнемотехника\1157c2560dd8ff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53" y="1393825"/>
            <a:ext cx="6191250" cy="619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304927" y="495301"/>
            <a:ext cx="9601196" cy="189547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6B327A"/>
                </a:solidFill>
              </a:rPr>
              <a:t>Отличительные черты интеллект-карты:</a:t>
            </a:r>
            <a:endParaRPr lang="ru-RU" sz="3600" dirty="0">
              <a:solidFill>
                <a:srgbClr val="6B327A"/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5205978" y="2814716"/>
            <a:ext cx="6255553" cy="1113543"/>
            <a:chOff x="5205978" y="2814716"/>
            <a:chExt cx="6255553" cy="1113543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6214009" y="2912596"/>
              <a:ext cx="5247522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dirty="0"/>
                <a:t>объект внимания/изучения кристаллизован в центральном образе;</a:t>
              </a:r>
            </a:p>
            <a:p>
              <a:endParaRPr lang="ru-RU" sz="2000" dirty="0" smtClean="0"/>
            </a:p>
          </p:txBody>
        </p:sp>
        <p:pic>
          <p:nvPicPr>
            <p:cNvPr id="8" name="Picture 2" descr="C:\Users\Tanya\Desktop\ВебинарФорум театр\1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5978" y="2814716"/>
              <a:ext cx="1008031" cy="10080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Группа 3"/>
          <p:cNvGrpSpPr/>
          <p:nvPr/>
        </p:nvGrpSpPr>
        <p:grpSpPr>
          <a:xfrm>
            <a:off x="6008474" y="4036969"/>
            <a:ext cx="6067923" cy="1700759"/>
            <a:chOff x="6008474" y="4036969"/>
            <a:chExt cx="6067923" cy="1700759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7064876" y="4106512"/>
              <a:ext cx="5011521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/>
              <a:r>
                <a:rPr lang="ru-RU" sz="2000" dirty="0"/>
                <a:t>основные темы, связанные с объектом внимания/изучения, расходятся от центрального образа в виде ветвей;</a:t>
              </a:r>
            </a:p>
            <a:p>
              <a:endParaRPr lang="ru-RU" sz="2000" dirty="0"/>
            </a:p>
            <a:p>
              <a:endParaRPr lang="ru-RU" sz="2000" dirty="0" smtClean="0"/>
            </a:p>
          </p:txBody>
        </p:sp>
        <p:pic>
          <p:nvPicPr>
            <p:cNvPr id="21506" name="Picture 2" descr="C:\Users\Tanya\Desktop\ВебинарФорум театр\2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8474" y="4036969"/>
              <a:ext cx="1011952" cy="1011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Овал 1"/>
          <p:cNvSpPr/>
          <p:nvPr/>
        </p:nvSpPr>
        <p:spPr>
          <a:xfrm>
            <a:off x="2450099" y="3420428"/>
            <a:ext cx="2069348" cy="203946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363" name="Picture 3" descr="C:\Users\Tanya\Desktop\Вебінар\Mind-Map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502" y="3670053"/>
            <a:ext cx="2426659" cy="137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4375052" y="6376459"/>
            <a:ext cx="3719858" cy="36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Linux Biolinum G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Linux Biolinum G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Linux Biolinum G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Linux Biolinum G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dirty="0"/>
              <a:t>© </a:t>
            </a:r>
            <a:r>
              <a:rPr lang="ru-RU" altLang="ru-RU" sz="1600" dirty="0" smtClean="0"/>
              <a:t>2018 </a:t>
            </a:r>
            <a:r>
              <a:rPr lang="ru-RU" altLang="ru-RU" sz="1600" dirty="0" smtClean="0">
                <a:solidFill>
                  <a:schemeClr val="accent2"/>
                </a:solidFill>
              </a:rPr>
              <a:t> </a:t>
            </a:r>
            <a:r>
              <a:rPr lang="ru-RU" altLang="ru-RU" sz="1600" dirty="0" err="1">
                <a:solidFill>
                  <a:schemeClr val="accent2"/>
                </a:solidFill>
              </a:rPr>
              <a:t>Гизатулина</a:t>
            </a:r>
            <a:r>
              <a:rPr lang="ru-RU" altLang="ru-RU" sz="1600" dirty="0">
                <a:solidFill>
                  <a:schemeClr val="accent2"/>
                </a:solidFill>
              </a:rPr>
              <a:t> Ольга Ивановна</a:t>
            </a:r>
          </a:p>
        </p:txBody>
      </p:sp>
    </p:spTree>
    <p:extLst>
      <p:ext uri="{BB962C8B-B14F-4D97-AF65-F5344CB8AC3E}">
        <p14:creationId xmlns:p14="http://schemas.microsoft.com/office/powerpoint/2010/main" val="127491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Tanya\Desktop\Мнемотехника\1157c2560dd8ff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53" y="1393825"/>
            <a:ext cx="6191250" cy="619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304927" y="495301"/>
            <a:ext cx="9601196" cy="189547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6B327A"/>
                </a:solidFill>
              </a:rPr>
              <a:t>Отличительные черты интеллект-карты:</a:t>
            </a:r>
            <a:endParaRPr lang="ru-RU" sz="3600" dirty="0">
              <a:solidFill>
                <a:srgbClr val="6B327A"/>
              </a:solidFill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2450099" y="3420428"/>
            <a:ext cx="2069348" cy="203946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363" name="Picture 3" descr="C:\Users\Tanya\Desktop\Вебінар\Mind-Map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502" y="3670053"/>
            <a:ext cx="2426659" cy="137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5186925" y="2727718"/>
            <a:ext cx="6150247" cy="1962664"/>
            <a:chOff x="5186925" y="2727718"/>
            <a:chExt cx="6150247" cy="1962664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6089650" y="2751390"/>
              <a:ext cx="5247522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dirty="0"/>
                <a:t>ветви, принимающие форму плавных линий, обозначаются и поясняются ключевыми словами или </a:t>
              </a:r>
              <a:r>
                <a:rPr lang="ru-RU" sz="2000" dirty="0" smtClean="0"/>
                <a:t>образами; вторичные </a:t>
              </a:r>
              <a:r>
                <a:rPr lang="ru-RU" sz="2000" dirty="0"/>
                <a:t>идеи также изображаются в виде ветвей, отходящих от ветвей более высокого порядка; то же справедливо для третичных идей и </a:t>
              </a:r>
              <a:r>
                <a:rPr lang="ru-RU" sz="2000" dirty="0" smtClean="0"/>
                <a:t>т.д</a:t>
              </a:r>
              <a:r>
                <a:rPr lang="ru-RU" sz="2000" dirty="0"/>
                <a:t>.;</a:t>
              </a:r>
              <a:endParaRPr lang="ru-RU" sz="2000" dirty="0" smtClean="0"/>
            </a:p>
          </p:txBody>
        </p:sp>
        <p:pic>
          <p:nvPicPr>
            <p:cNvPr id="10" name="Picture 2" descr="C:\Users\Tanya\Desktop\ВебинарФорум театр\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6925" y="2727718"/>
              <a:ext cx="948541" cy="9485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Группа 3"/>
          <p:cNvGrpSpPr/>
          <p:nvPr/>
        </p:nvGrpSpPr>
        <p:grpSpPr>
          <a:xfrm>
            <a:off x="6083942" y="4962475"/>
            <a:ext cx="5932685" cy="1066191"/>
            <a:chOff x="6083942" y="4962475"/>
            <a:chExt cx="5932685" cy="1066191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7005106" y="5013003"/>
              <a:ext cx="501152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/>
              <a:r>
                <a:rPr lang="ru-RU" sz="2000" dirty="0"/>
                <a:t>ветви формируют связанную узловую систему.</a:t>
              </a:r>
            </a:p>
            <a:p>
              <a:endParaRPr lang="ru-RU" sz="2000" dirty="0" smtClean="0"/>
            </a:p>
          </p:txBody>
        </p:sp>
        <p:pic>
          <p:nvPicPr>
            <p:cNvPr id="11" name="Picture 3" descr="C:\Users\Tanya\Desktop\ВебинарФорум театр\4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942" y="4962475"/>
              <a:ext cx="1089425" cy="10263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4375052" y="6376459"/>
            <a:ext cx="3719858" cy="36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Linux Biolinum G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Linux Biolinum G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Linux Biolinum G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Linux Biolinum G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dirty="0"/>
              <a:t>© </a:t>
            </a:r>
            <a:r>
              <a:rPr lang="ru-RU" altLang="ru-RU" sz="1600" dirty="0" smtClean="0"/>
              <a:t>2018 </a:t>
            </a:r>
            <a:r>
              <a:rPr lang="ru-RU" altLang="ru-RU" sz="1600" dirty="0" smtClean="0">
                <a:solidFill>
                  <a:schemeClr val="accent2"/>
                </a:solidFill>
              </a:rPr>
              <a:t> </a:t>
            </a:r>
            <a:r>
              <a:rPr lang="ru-RU" altLang="ru-RU" sz="1600" dirty="0" err="1">
                <a:solidFill>
                  <a:schemeClr val="accent2"/>
                </a:solidFill>
              </a:rPr>
              <a:t>Гизатулина</a:t>
            </a:r>
            <a:r>
              <a:rPr lang="ru-RU" altLang="ru-RU" sz="1600" dirty="0">
                <a:solidFill>
                  <a:schemeClr val="accent2"/>
                </a:solidFill>
              </a:rPr>
              <a:t> Ольга Ивановна</a:t>
            </a:r>
          </a:p>
        </p:txBody>
      </p:sp>
    </p:spTree>
    <p:extLst>
      <p:ext uri="{BB962C8B-B14F-4D97-AF65-F5344CB8AC3E}">
        <p14:creationId xmlns:p14="http://schemas.microsoft.com/office/powerpoint/2010/main" val="333019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315912"/>
            <a:ext cx="11096625" cy="623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247192" y="4289522"/>
            <a:ext cx="7934783" cy="2554545"/>
            <a:chOff x="285292" y="4299047"/>
            <a:chExt cx="6505899" cy="2554545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285292" y="4326395"/>
              <a:ext cx="6505899" cy="2084438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387877" y="4299047"/>
              <a:ext cx="6403314" cy="2554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b="1" dirty="0"/>
                <a:t>Ассоциации</a:t>
              </a:r>
              <a:r>
                <a:rPr lang="ru-RU" sz="2000" dirty="0"/>
                <a:t>, </a:t>
              </a:r>
              <a:r>
                <a:rPr lang="ru-RU" sz="2000" dirty="0" smtClean="0"/>
                <a:t>которые способствуют </a:t>
              </a:r>
              <a:r>
                <a:rPr lang="ru-RU" sz="2000" dirty="0"/>
                <a:t>запоминанию, могут подкрепляться символическими рисунками. То есть, рисуя интеллект-карту по какой-то проблеме, мы обдумываем ее другой частью мозга. </a:t>
              </a:r>
              <a:endParaRPr lang="ru-RU" sz="2000" dirty="0" smtClean="0"/>
            </a:p>
            <a:p>
              <a:r>
                <a:rPr lang="ru-RU" sz="2000" dirty="0" smtClean="0"/>
                <a:t>Всегда </a:t>
              </a:r>
              <a:r>
                <a:rPr lang="ru-RU" sz="2000" dirty="0"/>
                <a:t>полезно рассмотреть проблему с разных сторон</a:t>
              </a:r>
              <a:r>
                <a:rPr lang="ru-RU" sz="2000" dirty="0" smtClean="0"/>
                <a:t>.</a:t>
              </a:r>
            </a:p>
            <a:p>
              <a:r>
                <a:rPr lang="ru-RU" sz="2000" dirty="0" smtClean="0"/>
                <a:t>Это </a:t>
              </a:r>
              <a:r>
                <a:rPr lang="ru-RU" sz="2000" b="1" dirty="0"/>
                <a:t>сильная графическая техника</a:t>
              </a:r>
              <a:r>
                <a:rPr lang="ru-RU" sz="2000" dirty="0"/>
                <a:t>, которая предоставляет универсальный ключ для открытия потенциала мозга. </a:t>
              </a:r>
            </a:p>
          </p:txBody>
        </p:sp>
      </p:grpSp>
      <p:pic>
        <p:nvPicPr>
          <p:cNvPr id="4098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3" t="11944"/>
          <a:stretch/>
        </p:blipFill>
        <p:spPr bwMode="auto">
          <a:xfrm>
            <a:off x="547688" y="309563"/>
            <a:ext cx="4154896" cy="3203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rot="1616854">
            <a:off x="2381328" y="2128273"/>
            <a:ext cx="754127" cy="20839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prstTxWarp prst="textChevronInverted">
              <a:avLst/>
            </a:prstTxWarp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  <a:latin typeface="Lato Semibold" pitchFamily="34" charset="0"/>
                <a:cs typeface="Lato Semibold" pitchFamily="34" charset="0"/>
              </a:rPr>
              <a:t>СОБАКА</a:t>
            </a:r>
            <a:endParaRPr lang="ru-RU" sz="1400" dirty="0">
              <a:solidFill>
                <a:srgbClr val="002060"/>
              </a:solidFill>
              <a:latin typeface="Lato Semibold" pitchFamily="34" charset="0"/>
              <a:cs typeface="Lato Semi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43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20357" y="3500198"/>
            <a:ext cx="2715912" cy="2642175"/>
          </a:xfrm>
          <a:prstGeom prst="rect">
            <a:avLst/>
          </a:prstGeom>
          <a:noFill/>
          <a:ln w="1905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000" dirty="0"/>
              <a:t>Вместо линейной записи использовать </a:t>
            </a:r>
            <a:r>
              <a:rPr lang="ru-RU" sz="2000" dirty="0" smtClean="0"/>
              <a:t>радиальную</a:t>
            </a:r>
            <a:r>
              <a:rPr lang="ru-RU" sz="2000" dirty="0"/>
              <a:t>:</a:t>
            </a:r>
            <a:endParaRPr lang="ru-RU" sz="2000" dirty="0" smtClean="0"/>
          </a:p>
          <a:p>
            <a:pPr lvl="0" algn="ctr"/>
            <a:r>
              <a:rPr lang="ru-RU" sz="2000" dirty="0" smtClean="0"/>
              <a:t>главная </a:t>
            </a:r>
            <a:r>
              <a:rPr lang="ru-RU" sz="2000" dirty="0"/>
              <a:t>тема, на которой будет сфокусировано наше внимание, помещается в центре листа. </a:t>
            </a:r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304927" y="905932"/>
            <a:ext cx="9601196" cy="1303867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6B327A"/>
                </a:solidFill>
              </a:rPr>
              <a:t> Техника составления ментальных карт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864799" y="3434672"/>
            <a:ext cx="2715912" cy="2713879"/>
          </a:xfrm>
          <a:prstGeom prst="rect">
            <a:avLst/>
          </a:prstGeom>
          <a:noFill/>
          <a:ln w="1905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000" dirty="0"/>
              <a:t>Записывать не все подряд, а только ключевые </a:t>
            </a:r>
            <a:r>
              <a:rPr lang="ru-RU" sz="2000" dirty="0" smtClean="0"/>
              <a:t>слова: </a:t>
            </a:r>
          </a:p>
          <a:p>
            <a:pPr lvl="0" algn="ctr"/>
            <a:r>
              <a:rPr lang="ru-RU" sz="2000" dirty="0" smtClean="0"/>
              <a:t>в </a:t>
            </a:r>
            <a:r>
              <a:rPr lang="ru-RU" sz="2000" dirty="0"/>
              <a:t>качестве ключевых слов выбираются наиболее характерные, яркие, запоминаемые, «говорящие» </a:t>
            </a:r>
            <a:r>
              <a:rPr lang="ru-RU" sz="2000" dirty="0" smtClean="0"/>
              <a:t>слова.</a:t>
            </a:r>
            <a:endParaRPr lang="ru-RU" sz="20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8246422" y="3447128"/>
            <a:ext cx="2715912" cy="2700250"/>
          </a:xfrm>
          <a:prstGeom prst="rect">
            <a:avLst/>
          </a:prstGeom>
          <a:noFill/>
          <a:ln w="1905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000" dirty="0"/>
              <a:t>Ключевые слова помещаются на ветвях, расходящихся от центральной </a:t>
            </a:r>
            <a:r>
              <a:rPr lang="ru-RU" sz="2000" dirty="0" smtClean="0"/>
              <a:t>темы:</a:t>
            </a:r>
          </a:p>
          <a:p>
            <a:pPr lvl="0" algn="ctr"/>
            <a:r>
              <a:rPr lang="ru-RU" sz="2000" dirty="0" smtClean="0"/>
              <a:t>связи </a:t>
            </a:r>
            <a:r>
              <a:rPr lang="ru-RU" sz="2000" dirty="0"/>
              <a:t>(ветки) должны быть скорее ассоциативными, чем </a:t>
            </a:r>
            <a:r>
              <a:rPr lang="ru-RU" sz="2000" dirty="0" smtClean="0"/>
              <a:t>иерархическими.</a:t>
            </a:r>
            <a:endParaRPr lang="ru-RU" dirty="0"/>
          </a:p>
        </p:txBody>
      </p:sp>
      <p:sp>
        <p:nvSpPr>
          <p:cNvPr id="2" name="Стрелка вниз 1"/>
          <p:cNvSpPr/>
          <p:nvPr/>
        </p:nvSpPr>
        <p:spPr>
          <a:xfrm>
            <a:off x="2454463" y="2541356"/>
            <a:ext cx="647700" cy="815513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5898905" y="2541356"/>
            <a:ext cx="647700" cy="815513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9280528" y="2541355"/>
            <a:ext cx="647700" cy="815513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375052" y="6376459"/>
            <a:ext cx="3719858" cy="36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Linux Biolinum G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Linux Biolinum G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Linux Biolinum G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Linux Biolinum G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dirty="0"/>
              <a:t>© </a:t>
            </a:r>
            <a:r>
              <a:rPr lang="ru-RU" altLang="ru-RU" sz="1600" dirty="0" smtClean="0"/>
              <a:t>2018 </a:t>
            </a:r>
            <a:r>
              <a:rPr lang="ru-RU" altLang="ru-RU" sz="1600" dirty="0" smtClean="0">
                <a:solidFill>
                  <a:schemeClr val="accent2"/>
                </a:solidFill>
              </a:rPr>
              <a:t> </a:t>
            </a:r>
            <a:r>
              <a:rPr lang="ru-RU" altLang="ru-RU" sz="1600" dirty="0" err="1">
                <a:solidFill>
                  <a:schemeClr val="accent2"/>
                </a:solidFill>
              </a:rPr>
              <a:t>Гизатулина</a:t>
            </a:r>
            <a:r>
              <a:rPr lang="ru-RU" altLang="ru-RU" sz="1600" dirty="0">
                <a:solidFill>
                  <a:schemeClr val="accent2"/>
                </a:solidFill>
              </a:rPr>
              <a:t> Ольга Ивановна</a:t>
            </a:r>
          </a:p>
        </p:txBody>
      </p:sp>
    </p:spTree>
    <p:extLst>
      <p:ext uri="{BB962C8B-B14F-4D97-AF65-F5344CB8AC3E}">
        <p14:creationId xmlns:p14="http://schemas.microsoft.com/office/powerpoint/2010/main" val="8250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 animBg="1"/>
      <p:bldP spid="22" grpId="0" animBg="1"/>
      <p:bldP spid="2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anya\Desktop\Вебінар\Kid_books_handsOnHead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842" y="315684"/>
            <a:ext cx="9325615" cy="621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200649" y="4828080"/>
            <a:ext cx="6505899" cy="1824976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353051" y="4899004"/>
            <a:ext cx="621884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Школьное обучение требует от детей хранения в памяти огромного объема информации. Это продиктовано разнообразием учебных предметов и ежегодным накоплением знаний. «Поместить» и удерживать все в своей голове поможет </a:t>
            </a:r>
            <a:r>
              <a:rPr lang="ru-RU" sz="2000" b="1" dirty="0" smtClean="0"/>
              <a:t>интеллект-карта</a:t>
            </a:r>
            <a:r>
              <a:rPr lang="ru-RU" sz="2000" dirty="0" smtClean="0"/>
              <a:t>.</a:t>
            </a:r>
            <a:endParaRPr lang="ru-RU" sz="2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6995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304927" y="495301"/>
            <a:ext cx="9601196" cy="189547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6B327A"/>
                </a:solidFill>
              </a:rPr>
              <a:t>Техника составления ментальных карт</a:t>
            </a:r>
            <a:endParaRPr lang="ru-RU" sz="3600" b="1" dirty="0">
              <a:solidFill>
                <a:srgbClr val="6B327A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769016" y="2879944"/>
            <a:ext cx="5025654" cy="293238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just">
              <a:buFont typeface="Wingdings" pitchFamily="2" charset="2"/>
              <a:buChar char="ü"/>
            </a:pPr>
            <a:r>
              <a:rPr lang="ru-RU" sz="2000" dirty="0"/>
              <a:t>П</a:t>
            </a:r>
            <a:r>
              <a:rPr lang="ru-RU" sz="2000" dirty="0" smtClean="0"/>
              <a:t>редставляет </a:t>
            </a:r>
            <a:r>
              <a:rPr lang="ru-RU" sz="2000" dirty="0"/>
              <a:t>собой режим свободных ассоциаций или </a:t>
            </a:r>
            <a:r>
              <a:rPr lang="ru-RU" sz="2000" b="1" dirty="0">
                <a:solidFill>
                  <a:schemeClr val="tx1"/>
                </a:solidFill>
              </a:rPr>
              <a:t>«мозговой штурм</a:t>
            </a:r>
            <a:r>
              <a:rPr lang="ru-RU" sz="2000" b="1" dirty="0" smtClean="0">
                <a:solidFill>
                  <a:schemeClr val="tx1"/>
                </a:solidFill>
              </a:rPr>
              <a:t>»</a:t>
            </a:r>
            <a:r>
              <a:rPr lang="ru-RU" sz="2000" dirty="0" smtClean="0">
                <a:solidFill>
                  <a:schemeClr val="tx1"/>
                </a:solidFill>
              </a:rPr>
              <a:t>.</a:t>
            </a:r>
            <a:endParaRPr lang="ru-RU" sz="2000" b="1" dirty="0">
              <a:solidFill>
                <a:schemeClr val="tx1"/>
              </a:solidFill>
            </a:endParaRP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2000" dirty="0" smtClean="0"/>
              <a:t>Необходимо </a:t>
            </a:r>
            <a:r>
              <a:rPr lang="ru-RU" sz="2000" dirty="0"/>
              <a:t>взять лист бумаги и начать обдумывать свою идею или проект. </a:t>
            </a:r>
            <a:endParaRPr lang="ru-RU" sz="2000" dirty="0" smtClean="0"/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2000" dirty="0" smtClean="0"/>
              <a:t>Записывать </a:t>
            </a:r>
            <a:r>
              <a:rPr lang="ru-RU" sz="2000" dirty="0"/>
              <a:t>абсолютно все мысли, связанные с проектом — не критиковать и не огранивать себя.</a:t>
            </a:r>
          </a:p>
        </p:txBody>
      </p:sp>
      <p:pic>
        <p:nvPicPr>
          <p:cNvPr id="17410" name="Picture 2" descr="C:\Users\Tanya\Desktop\Вебінар\shutterstock_1812220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924" y="2585545"/>
            <a:ext cx="3521185" cy="352118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Горизонтальный свиток 7"/>
          <p:cNvSpPr/>
          <p:nvPr/>
        </p:nvSpPr>
        <p:spPr>
          <a:xfrm>
            <a:off x="1739392" y="5397824"/>
            <a:ext cx="2829834" cy="708906"/>
          </a:xfrm>
          <a:prstGeom prst="horizontalScroll">
            <a:avLst/>
          </a:prstGeom>
          <a:solidFill>
            <a:srgbClr val="FF9900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ПЕРВЫЙ ЭТАП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4375052" y="6376459"/>
            <a:ext cx="3719858" cy="36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Linux Biolinum G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Linux Biolinum G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Linux Biolinum G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Linux Biolinum G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dirty="0"/>
              <a:t>© </a:t>
            </a:r>
            <a:r>
              <a:rPr lang="ru-RU" altLang="ru-RU" sz="1600" dirty="0" smtClean="0"/>
              <a:t>2018 </a:t>
            </a:r>
            <a:r>
              <a:rPr lang="ru-RU" altLang="ru-RU" sz="1600" dirty="0" smtClean="0">
                <a:solidFill>
                  <a:schemeClr val="accent2"/>
                </a:solidFill>
              </a:rPr>
              <a:t> </a:t>
            </a:r>
            <a:r>
              <a:rPr lang="ru-RU" altLang="ru-RU" sz="1600" dirty="0" err="1">
                <a:solidFill>
                  <a:schemeClr val="accent2"/>
                </a:solidFill>
              </a:rPr>
              <a:t>Гизатулина</a:t>
            </a:r>
            <a:r>
              <a:rPr lang="ru-RU" altLang="ru-RU" sz="1600" dirty="0">
                <a:solidFill>
                  <a:schemeClr val="accent2"/>
                </a:solidFill>
              </a:rPr>
              <a:t> Ольга Ивановна</a:t>
            </a:r>
          </a:p>
        </p:txBody>
      </p:sp>
    </p:spTree>
    <p:extLst>
      <p:ext uri="{BB962C8B-B14F-4D97-AF65-F5344CB8AC3E}">
        <p14:creationId xmlns:p14="http://schemas.microsoft.com/office/powerpoint/2010/main" val="327122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Картинки по запросу папирус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39" y="2585545"/>
            <a:ext cx="4460648" cy="363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304927" y="495301"/>
            <a:ext cx="9601196" cy="189547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6B327A"/>
                </a:solidFill>
              </a:rPr>
              <a:t>Техника составления ментальных карт</a:t>
            </a:r>
            <a:endParaRPr lang="ru-RU" sz="3600" b="1" dirty="0">
              <a:solidFill>
                <a:srgbClr val="6B327A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391150" y="2585545"/>
            <a:ext cx="5972175" cy="363783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ru-RU" sz="2000" b="1" dirty="0" smtClean="0">
              <a:solidFill>
                <a:srgbClr val="6B327A"/>
              </a:solidFill>
            </a:endParaRPr>
          </a:p>
          <a:p>
            <a:pPr algn="just"/>
            <a:r>
              <a:rPr lang="ru-RU" sz="2000" b="1" dirty="0" smtClean="0">
                <a:solidFill>
                  <a:srgbClr val="6B327A"/>
                </a:solidFill>
              </a:rPr>
              <a:t>Непосредственно </a:t>
            </a:r>
            <a:r>
              <a:rPr lang="ru-RU" sz="2000" b="1" dirty="0">
                <a:solidFill>
                  <a:srgbClr val="6B327A"/>
                </a:solidFill>
              </a:rPr>
              <a:t>составление карты:</a:t>
            </a:r>
          </a:p>
          <a:p>
            <a:pPr algn="just"/>
            <a:r>
              <a:rPr lang="ru-RU" sz="2000" b="1" dirty="0">
                <a:solidFill>
                  <a:srgbClr val="6B327A"/>
                </a:solidFill>
              </a:rPr>
              <a:t>1.</a:t>
            </a:r>
            <a:r>
              <a:rPr lang="ru-RU" sz="2000" dirty="0"/>
              <a:t> На листе бумаги </a:t>
            </a:r>
            <a:r>
              <a:rPr lang="ru-RU" sz="2000" dirty="0" smtClean="0"/>
              <a:t>нарисовать </a:t>
            </a:r>
            <a:r>
              <a:rPr lang="ru-RU" sz="2000" dirty="0"/>
              <a:t>в центре главную тему карты. Лучше всего использовать яркий, запоминающийся образ изучаемой </a:t>
            </a:r>
            <a:r>
              <a:rPr lang="ru-RU" sz="2000" dirty="0" smtClean="0"/>
              <a:t>темы.</a:t>
            </a:r>
          </a:p>
          <a:p>
            <a:pPr algn="just"/>
            <a:r>
              <a:rPr lang="ru-RU" sz="2000" b="1" dirty="0" smtClean="0">
                <a:solidFill>
                  <a:srgbClr val="6B327A"/>
                </a:solidFill>
              </a:rPr>
              <a:t>2</a:t>
            </a:r>
            <a:r>
              <a:rPr lang="ru-RU" sz="2000" b="1" dirty="0">
                <a:solidFill>
                  <a:srgbClr val="6B327A"/>
                </a:solidFill>
              </a:rPr>
              <a:t>. </a:t>
            </a:r>
            <a:r>
              <a:rPr lang="ru-RU" sz="2000" dirty="0"/>
              <a:t>От главной темы </a:t>
            </a:r>
            <a:r>
              <a:rPr lang="ru-RU" sz="2000" dirty="0" smtClean="0"/>
              <a:t>провести </a:t>
            </a:r>
            <a:r>
              <a:rPr lang="ru-RU" sz="2000" dirty="0"/>
              <a:t>несколько ветвей. На каждой из них </a:t>
            </a:r>
            <a:r>
              <a:rPr lang="ru-RU" sz="2000" dirty="0" smtClean="0"/>
              <a:t>написать </a:t>
            </a:r>
            <a:r>
              <a:rPr lang="ru-RU" sz="2000" dirty="0"/>
              <a:t>одну идею (мысль, образ, понятие), связанную с главной темой из тех, которые сгенерировали во время мозгового штурма</a:t>
            </a:r>
            <a:r>
              <a:rPr lang="ru-RU" sz="2000" dirty="0" smtClean="0"/>
              <a:t>.</a:t>
            </a:r>
            <a:endParaRPr lang="ru-RU" sz="2000" dirty="0"/>
          </a:p>
          <a:p>
            <a:pPr algn="just"/>
            <a:r>
              <a:rPr lang="ru-RU" sz="2000" b="1" dirty="0">
                <a:solidFill>
                  <a:srgbClr val="6B327A"/>
                </a:solidFill>
              </a:rPr>
              <a:t>3. </a:t>
            </a:r>
            <a:r>
              <a:rPr lang="ru-RU" sz="2000" dirty="0"/>
              <a:t>К основным идеям также </a:t>
            </a:r>
            <a:r>
              <a:rPr lang="ru-RU" sz="2000" dirty="0" smtClean="0"/>
              <a:t>подвести</a:t>
            </a:r>
            <a:r>
              <a:rPr lang="en-US" sz="2000" dirty="0" smtClean="0"/>
              <a:t> </a:t>
            </a:r>
            <a:r>
              <a:rPr lang="ru-RU" sz="2000" dirty="0" smtClean="0"/>
              <a:t>несколько </a:t>
            </a:r>
            <a:r>
              <a:rPr lang="ru-RU" sz="2000" dirty="0"/>
              <a:t>ветвей, который связаны с ними.</a:t>
            </a:r>
          </a:p>
        </p:txBody>
      </p:sp>
      <p:sp>
        <p:nvSpPr>
          <p:cNvPr id="8" name="Горизонтальный свиток 7"/>
          <p:cNvSpPr/>
          <p:nvPr/>
        </p:nvSpPr>
        <p:spPr>
          <a:xfrm>
            <a:off x="7168642" y="2231092"/>
            <a:ext cx="2829834" cy="708906"/>
          </a:xfrm>
          <a:prstGeom prst="horizontalScroll">
            <a:avLst/>
          </a:prstGeom>
          <a:solidFill>
            <a:srgbClr val="FF9900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ВТОРОЙ ЭТАП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6146" name="Picture 2" descr="Картинки по запросу интеллект карта pn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1" r="27624"/>
          <a:stretch/>
        </p:blipFill>
        <p:spPr bwMode="auto">
          <a:xfrm>
            <a:off x="838200" y="2896833"/>
            <a:ext cx="4276726" cy="301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4375052" y="6376459"/>
            <a:ext cx="3719858" cy="36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Linux Biolinum G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Linux Biolinum G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Linux Biolinum G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Linux Biolinum G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dirty="0"/>
              <a:t>© </a:t>
            </a:r>
            <a:r>
              <a:rPr lang="ru-RU" altLang="ru-RU" sz="1600" dirty="0" smtClean="0"/>
              <a:t>2018 </a:t>
            </a:r>
            <a:r>
              <a:rPr lang="ru-RU" altLang="ru-RU" sz="1600" dirty="0" smtClean="0">
                <a:solidFill>
                  <a:schemeClr val="accent2"/>
                </a:solidFill>
              </a:rPr>
              <a:t> </a:t>
            </a:r>
            <a:r>
              <a:rPr lang="ru-RU" altLang="ru-RU" sz="1600" dirty="0" err="1">
                <a:solidFill>
                  <a:schemeClr val="accent2"/>
                </a:solidFill>
              </a:rPr>
              <a:t>Гизатулина</a:t>
            </a:r>
            <a:r>
              <a:rPr lang="ru-RU" altLang="ru-RU" sz="1600" dirty="0">
                <a:solidFill>
                  <a:schemeClr val="accent2"/>
                </a:solidFill>
              </a:rPr>
              <a:t> Ольга Ивановна</a:t>
            </a:r>
          </a:p>
        </p:txBody>
      </p:sp>
    </p:spTree>
    <p:extLst>
      <p:ext uri="{BB962C8B-B14F-4D97-AF65-F5344CB8AC3E}">
        <p14:creationId xmlns:p14="http://schemas.microsoft.com/office/powerpoint/2010/main" val="343991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304927" y="495301"/>
            <a:ext cx="9601196" cy="189547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6B327A"/>
                </a:solidFill>
              </a:rPr>
              <a:t>Техника составления ментальных карт</a:t>
            </a:r>
            <a:endParaRPr lang="ru-RU" sz="3600" b="1" dirty="0">
              <a:solidFill>
                <a:srgbClr val="6B327A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769016" y="3507475"/>
            <a:ext cx="5025654" cy="158314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6B327A"/>
                </a:solidFill>
              </a:rPr>
              <a:t>Отложить карту </a:t>
            </a:r>
            <a:r>
              <a:rPr lang="ru-RU" sz="2000" dirty="0"/>
              <a:t>на период </a:t>
            </a:r>
            <a:endParaRPr lang="ru-RU" sz="2000" dirty="0" smtClean="0"/>
          </a:p>
          <a:p>
            <a:pPr algn="ctr"/>
            <a:r>
              <a:rPr lang="ru-RU" sz="2000" dirty="0" smtClean="0"/>
              <a:t>от </a:t>
            </a:r>
            <a:r>
              <a:rPr lang="ru-RU" sz="2000" dirty="0"/>
              <a:t>2 часов до двух дней. </a:t>
            </a:r>
            <a:endParaRPr lang="ru-RU" sz="2000" dirty="0" smtClean="0"/>
          </a:p>
          <a:p>
            <a:pPr algn="ctr"/>
            <a:r>
              <a:rPr lang="ru-RU" sz="2000" dirty="0" smtClean="0"/>
              <a:t>Таким </a:t>
            </a:r>
            <a:r>
              <a:rPr lang="ru-RU" sz="2000" dirty="0"/>
              <a:t>образом карта «устоится» в сознании.</a:t>
            </a:r>
          </a:p>
        </p:txBody>
      </p:sp>
      <p:pic>
        <p:nvPicPr>
          <p:cNvPr id="17410" name="Picture 2" descr="C:\Users\Tanya\Desktop\Вебінар\shutterstock_1812220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924" y="2585545"/>
            <a:ext cx="3521185" cy="352118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Горизонтальный свиток 7"/>
          <p:cNvSpPr/>
          <p:nvPr/>
        </p:nvSpPr>
        <p:spPr>
          <a:xfrm>
            <a:off x="1739392" y="5397824"/>
            <a:ext cx="2829834" cy="708906"/>
          </a:xfrm>
          <a:prstGeom prst="horizontalScroll">
            <a:avLst/>
          </a:prstGeom>
          <a:solidFill>
            <a:srgbClr val="FF9900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ТРЕТИЙ ЭТАП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4375052" y="6376459"/>
            <a:ext cx="3719858" cy="36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Linux Biolinum G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Linux Biolinum G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Linux Biolinum G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Linux Biolinum G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dirty="0"/>
              <a:t>© </a:t>
            </a:r>
            <a:r>
              <a:rPr lang="ru-RU" altLang="ru-RU" sz="1600" dirty="0" smtClean="0"/>
              <a:t>2018 </a:t>
            </a:r>
            <a:r>
              <a:rPr lang="ru-RU" altLang="ru-RU" sz="1600" dirty="0" smtClean="0">
                <a:solidFill>
                  <a:schemeClr val="accent2"/>
                </a:solidFill>
              </a:rPr>
              <a:t> </a:t>
            </a:r>
            <a:r>
              <a:rPr lang="ru-RU" altLang="ru-RU" sz="1600" dirty="0" err="1">
                <a:solidFill>
                  <a:schemeClr val="accent2"/>
                </a:solidFill>
              </a:rPr>
              <a:t>Гизатулина</a:t>
            </a:r>
            <a:r>
              <a:rPr lang="ru-RU" altLang="ru-RU" sz="1600" dirty="0">
                <a:solidFill>
                  <a:schemeClr val="accent2"/>
                </a:solidFill>
              </a:rPr>
              <a:t> Ольга Ивановна</a:t>
            </a:r>
          </a:p>
        </p:txBody>
      </p:sp>
    </p:spTree>
    <p:extLst>
      <p:ext uri="{BB962C8B-B14F-4D97-AF65-F5344CB8AC3E}">
        <p14:creationId xmlns:p14="http://schemas.microsoft.com/office/powerpoint/2010/main" val="396536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304927" y="495301"/>
            <a:ext cx="9601196" cy="189547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6B327A"/>
                </a:solidFill>
              </a:rPr>
              <a:t>Техника составления ментальных карт</a:t>
            </a:r>
            <a:endParaRPr lang="ru-RU" sz="3600" b="1" dirty="0">
              <a:solidFill>
                <a:srgbClr val="6B327A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769015" y="2585545"/>
            <a:ext cx="5537159" cy="363783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solidFill>
                <a:srgbClr val="6B327A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6B327A"/>
                </a:solidFill>
              </a:rPr>
              <a:t>«Оживление</a:t>
            </a:r>
            <a:r>
              <a:rPr lang="ru-RU" sz="2000" b="1" dirty="0">
                <a:solidFill>
                  <a:srgbClr val="6B327A"/>
                </a:solidFill>
              </a:rPr>
              <a:t>» </a:t>
            </a:r>
            <a:r>
              <a:rPr lang="ru-RU" sz="2000" b="1" dirty="0" smtClean="0">
                <a:solidFill>
                  <a:srgbClr val="6B327A"/>
                </a:solidFill>
              </a:rPr>
              <a:t>карты</a:t>
            </a:r>
          </a:p>
          <a:p>
            <a:pPr algn="just"/>
            <a:r>
              <a:rPr lang="ru-RU" sz="2000" dirty="0" smtClean="0"/>
              <a:t>Задействовать </a:t>
            </a:r>
            <a:r>
              <a:rPr lang="ru-RU" sz="2000" dirty="0"/>
              <a:t>как можно больше ассоциативных изображений и форм для предания карте эмоциональной выразительности с использованием различных </a:t>
            </a:r>
            <a:r>
              <a:rPr lang="ru-RU" sz="2000" dirty="0" smtClean="0"/>
              <a:t>цветов.</a:t>
            </a:r>
          </a:p>
          <a:p>
            <a:pPr algn="just"/>
            <a:r>
              <a:rPr lang="ru-RU" sz="2000" dirty="0"/>
              <a:t>Главное условие — чтобы созданный собственный язык образов четко передавал информацию с карты. </a:t>
            </a:r>
            <a:r>
              <a:rPr lang="ru-RU" sz="2000" dirty="0" smtClean="0"/>
              <a:t>Яркие </a:t>
            </a:r>
            <a:r>
              <a:rPr lang="ru-RU" sz="2000" dirty="0"/>
              <a:t>образы карты дадут возможность ее хорошо запомнить и натолкнут на творческие мысли. </a:t>
            </a:r>
          </a:p>
        </p:txBody>
      </p:sp>
      <p:sp>
        <p:nvSpPr>
          <p:cNvPr id="8" name="Горизонтальный свиток 7"/>
          <p:cNvSpPr/>
          <p:nvPr/>
        </p:nvSpPr>
        <p:spPr>
          <a:xfrm>
            <a:off x="7122677" y="2231092"/>
            <a:ext cx="2829834" cy="708906"/>
          </a:xfrm>
          <a:prstGeom prst="horizontalScroll">
            <a:avLst/>
          </a:prstGeom>
          <a:solidFill>
            <a:srgbClr val="FF9900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Ч</a:t>
            </a:r>
            <a:r>
              <a:rPr lang="ru-RU" b="1" dirty="0" smtClean="0">
                <a:solidFill>
                  <a:schemeClr val="bg1"/>
                </a:solidFill>
              </a:rPr>
              <a:t>ЕТВЕРТЫЙ ЭТАП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" name="AutoShape 4" descr="Картинки по запросу папирус вектор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885825" y="2609604"/>
            <a:ext cx="4416465" cy="3589715"/>
            <a:chOff x="709172" y="2476500"/>
            <a:chExt cx="4907443" cy="3857626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2975" y="2633665"/>
              <a:ext cx="4673640" cy="35415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74" name="Picture 6" descr="Похожее изображение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172" y="2476500"/>
              <a:ext cx="4907443" cy="38576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Прямоугольник 2"/>
            <p:cNvSpPr/>
            <p:nvPr/>
          </p:nvSpPr>
          <p:spPr>
            <a:xfrm rot="1178335">
              <a:off x="2095513" y="4338279"/>
              <a:ext cx="1982362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2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ВЕСНА</a:t>
              </a:r>
              <a:endParaRPr lang="ru-RU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4375052" y="6376459"/>
            <a:ext cx="3719858" cy="36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Linux Biolinum G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Linux Biolinum G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Linux Biolinum G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Linux Biolinum G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dirty="0"/>
              <a:t>© </a:t>
            </a:r>
            <a:r>
              <a:rPr lang="ru-RU" altLang="ru-RU" sz="1600" dirty="0" smtClean="0"/>
              <a:t>2018 </a:t>
            </a:r>
            <a:r>
              <a:rPr lang="ru-RU" altLang="ru-RU" sz="1600" dirty="0" smtClean="0">
                <a:solidFill>
                  <a:schemeClr val="accent2"/>
                </a:solidFill>
              </a:rPr>
              <a:t> </a:t>
            </a:r>
            <a:r>
              <a:rPr lang="ru-RU" altLang="ru-RU" sz="1600" dirty="0" err="1">
                <a:solidFill>
                  <a:schemeClr val="accent2"/>
                </a:solidFill>
              </a:rPr>
              <a:t>Гизатулина</a:t>
            </a:r>
            <a:r>
              <a:rPr lang="ru-RU" altLang="ru-RU" sz="1600" dirty="0">
                <a:solidFill>
                  <a:schemeClr val="accent2"/>
                </a:solidFill>
              </a:rPr>
              <a:t> Ольга Ивановна</a:t>
            </a:r>
          </a:p>
        </p:txBody>
      </p:sp>
    </p:spTree>
    <p:extLst>
      <p:ext uri="{BB962C8B-B14F-4D97-AF65-F5344CB8AC3E}">
        <p14:creationId xmlns:p14="http://schemas.microsoft.com/office/powerpoint/2010/main" val="352652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304927" y="495301"/>
            <a:ext cx="9601196" cy="189547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6B327A"/>
                </a:solidFill>
              </a:rPr>
              <a:t>Техника составления ментальных карт</a:t>
            </a:r>
            <a:endParaRPr lang="ru-RU" sz="3600" b="1" dirty="0">
              <a:solidFill>
                <a:srgbClr val="6B327A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769016" y="2597976"/>
            <a:ext cx="5025654" cy="350875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6B327A"/>
                </a:solidFill>
              </a:rPr>
              <a:t> Отложить карту </a:t>
            </a:r>
            <a:r>
              <a:rPr lang="ru-RU" sz="2000" dirty="0"/>
              <a:t>на период </a:t>
            </a:r>
            <a:endParaRPr lang="ru-RU" sz="2000" dirty="0" smtClean="0"/>
          </a:p>
          <a:p>
            <a:pPr algn="ctr"/>
            <a:r>
              <a:rPr lang="ru-RU" sz="2000" dirty="0" smtClean="0"/>
              <a:t>от </a:t>
            </a:r>
            <a:r>
              <a:rPr lang="ru-RU" sz="2000" dirty="0"/>
              <a:t>двух часов до двух дней</a:t>
            </a:r>
            <a:r>
              <a:rPr lang="ru-RU" sz="2000" dirty="0" smtClean="0"/>
              <a:t>.</a:t>
            </a:r>
          </a:p>
          <a:p>
            <a:pPr algn="ctr"/>
            <a:r>
              <a:rPr lang="ru-RU" sz="2000" dirty="0" smtClean="0"/>
              <a:t> </a:t>
            </a:r>
            <a:r>
              <a:rPr lang="ru-RU" sz="2000" dirty="0"/>
              <a:t>Этот повторный «закрепительный» этап даст возможность что-либо дополнить или изменить в карте. </a:t>
            </a:r>
            <a:endParaRPr lang="ru-RU" sz="2000" dirty="0" smtClean="0"/>
          </a:p>
          <a:p>
            <a:pPr algn="ctr"/>
            <a:endParaRPr lang="ru-RU" sz="2000" dirty="0"/>
          </a:p>
          <a:p>
            <a:pPr algn="ctr"/>
            <a:r>
              <a:rPr lang="ru-RU" sz="2000" dirty="0" smtClean="0"/>
              <a:t>После </a:t>
            </a:r>
            <a:r>
              <a:rPr lang="ru-RU" sz="2000" dirty="0"/>
              <a:t>этого этапа карта готова. С течением времени возможно совершенствовать ее, усложнять или упрощать, дополнять </a:t>
            </a:r>
            <a:endParaRPr lang="ru-RU" sz="2000" dirty="0" smtClean="0"/>
          </a:p>
          <a:p>
            <a:pPr algn="ctr"/>
            <a:r>
              <a:rPr lang="ru-RU" sz="2000" dirty="0" smtClean="0"/>
              <a:t>каким-либо </a:t>
            </a:r>
            <a:r>
              <a:rPr lang="ru-RU" sz="2000" dirty="0"/>
              <a:t>новыми идеями. </a:t>
            </a:r>
          </a:p>
        </p:txBody>
      </p:sp>
      <p:pic>
        <p:nvPicPr>
          <p:cNvPr id="17410" name="Picture 2" descr="C:\Users\Tanya\Desktop\Вебінар\shutterstock_1812220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924" y="2585545"/>
            <a:ext cx="3521185" cy="352118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Горизонтальный свиток 7"/>
          <p:cNvSpPr/>
          <p:nvPr/>
        </p:nvSpPr>
        <p:spPr>
          <a:xfrm>
            <a:off x="1739392" y="5397824"/>
            <a:ext cx="2829834" cy="708906"/>
          </a:xfrm>
          <a:prstGeom prst="horizontalScroll">
            <a:avLst/>
          </a:prstGeom>
          <a:solidFill>
            <a:srgbClr val="FF9900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ПЯТЫЙ ЭТАП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4375052" y="6376459"/>
            <a:ext cx="3719858" cy="36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Linux Biolinum G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Linux Biolinum G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Linux Biolinum G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Linux Biolinum G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dirty="0"/>
              <a:t>© </a:t>
            </a:r>
            <a:r>
              <a:rPr lang="ru-RU" altLang="ru-RU" sz="1600" dirty="0" smtClean="0"/>
              <a:t>2018 </a:t>
            </a:r>
            <a:r>
              <a:rPr lang="ru-RU" altLang="ru-RU" sz="1600" dirty="0" smtClean="0">
                <a:solidFill>
                  <a:schemeClr val="accent2"/>
                </a:solidFill>
              </a:rPr>
              <a:t> </a:t>
            </a:r>
            <a:r>
              <a:rPr lang="ru-RU" altLang="ru-RU" sz="1600" dirty="0" err="1">
                <a:solidFill>
                  <a:schemeClr val="accent2"/>
                </a:solidFill>
              </a:rPr>
              <a:t>Гизатулина</a:t>
            </a:r>
            <a:r>
              <a:rPr lang="ru-RU" altLang="ru-RU" sz="1600" dirty="0">
                <a:solidFill>
                  <a:schemeClr val="accent2"/>
                </a:solidFill>
              </a:rPr>
              <a:t> Ольга Ивановна</a:t>
            </a:r>
          </a:p>
        </p:txBody>
      </p:sp>
    </p:spTree>
    <p:extLst>
      <p:ext uri="{BB962C8B-B14F-4D97-AF65-F5344CB8AC3E}">
        <p14:creationId xmlns:p14="http://schemas.microsoft.com/office/powerpoint/2010/main" val="197463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304927" y="905932"/>
            <a:ext cx="9601196" cy="1303867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6B327A"/>
                </a:solidFill>
              </a:rPr>
              <a:t>Рекомендации Тони </a:t>
            </a:r>
            <a:r>
              <a:rPr lang="ru-RU" sz="3600" b="1" dirty="0" err="1" smtClean="0">
                <a:solidFill>
                  <a:srgbClr val="6B327A"/>
                </a:solidFill>
              </a:rPr>
              <a:t>Бьюзена</a:t>
            </a:r>
            <a:r>
              <a:rPr lang="ru-RU" sz="3600" b="1" dirty="0" smtClean="0">
                <a:solidFill>
                  <a:srgbClr val="6B327A"/>
                </a:solidFill>
              </a:rPr>
              <a:t/>
            </a:r>
            <a:br>
              <a:rPr lang="ru-RU" sz="3600" b="1" dirty="0" smtClean="0">
                <a:solidFill>
                  <a:srgbClr val="6B327A"/>
                </a:solidFill>
              </a:rPr>
            </a:br>
            <a:r>
              <a:rPr lang="ru-RU" sz="3600" b="1" dirty="0" smtClean="0">
                <a:solidFill>
                  <a:srgbClr val="6B327A"/>
                </a:solidFill>
              </a:rPr>
              <a:t>по составлению интеллект-карт</a:t>
            </a:r>
            <a:endParaRPr lang="ru-RU" sz="3600" b="1" dirty="0">
              <a:solidFill>
                <a:srgbClr val="6B327A"/>
              </a:solidFill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818081798"/>
              </p:ext>
            </p:extLst>
          </p:nvPr>
        </p:nvGraphicFramePr>
        <p:xfrm>
          <a:off x="4632700" y="2399470"/>
          <a:ext cx="6768934" cy="37328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C:\Users\Tanya\Desktop\Мнемотехника\206579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0599" y="2998694"/>
            <a:ext cx="3859509" cy="295811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4375052" y="6376459"/>
            <a:ext cx="3719858" cy="36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Linux Biolinum G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Linux Biolinum G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Linux Biolinum G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Linux Biolinum G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dirty="0"/>
              <a:t>© </a:t>
            </a:r>
            <a:r>
              <a:rPr lang="ru-RU" altLang="ru-RU" sz="1600" dirty="0" smtClean="0"/>
              <a:t>2018 </a:t>
            </a:r>
            <a:r>
              <a:rPr lang="ru-RU" altLang="ru-RU" sz="1600" dirty="0" smtClean="0">
                <a:solidFill>
                  <a:schemeClr val="accent2"/>
                </a:solidFill>
              </a:rPr>
              <a:t> </a:t>
            </a:r>
            <a:r>
              <a:rPr lang="ru-RU" altLang="ru-RU" sz="1600" dirty="0" err="1">
                <a:solidFill>
                  <a:schemeClr val="accent2"/>
                </a:solidFill>
              </a:rPr>
              <a:t>Гизатулина</a:t>
            </a:r>
            <a:r>
              <a:rPr lang="ru-RU" altLang="ru-RU" sz="1600" dirty="0">
                <a:solidFill>
                  <a:schemeClr val="accent2"/>
                </a:solidFill>
              </a:rPr>
              <a:t> Ольга Ивановна</a:t>
            </a:r>
          </a:p>
        </p:txBody>
      </p:sp>
    </p:spTree>
    <p:extLst>
      <p:ext uri="{BB962C8B-B14F-4D97-AF65-F5344CB8AC3E}">
        <p14:creationId xmlns:p14="http://schemas.microsoft.com/office/powerpoint/2010/main" val="126080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63192C8-0281-4830-872D-59E9653434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graphicEl>
                                              <a:dgm id="{B63192C8-0281-4830-872D-59E9653434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1DD297D-CE41-41CE-875B-E29B52FA2A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>
                                            <p:graphicEl>
                                              <a:dgm id="{91DD297D-CE41-41CE-875B-E29B52FA2A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C963AA2-E8E9-43C6-AF24-BD591A4C93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>
                                            <p:graphicEl>
                                              <a:dgm id="{4C963AA2-E8E9-43C6-AF24-BD591A4C93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13B4E5E-379B-45E0-A4A4-68174D4DA4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>
                                            <p:graphicEl>
                                              <a:dgm id="{F13B4E5E-379B-45E0-A4A4-68174D4DA4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23BC685-C22F-43C2-83A2-6D2E157B9D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>
                                            <p:graphicEl>
                                              <a:dgm id="{023BC685-C22F-43C2-83A2-6D2E157B9D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4E1C2C1-CD0B-458E-B549-FB8FE39EE7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>
                                            <p:graphicEl>
                                              <a:dgm id="{54E1C2C1-CD0B-458E-B549-FB8FE39EE7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AE5D981-5168-4911-9C77-92D419C5A1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>
                                            <p:graphicEl>
                                              <a:dgm id="{FAE5D981-5168-4911-9C77-92D419C5A1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775AD42-896C-430F-BD18-DF36C9B925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">
                                            <p:graphicEl>
                                              <a:dgm id="{8775AD42-896C-430F-BD18-DF36C9B925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F82EC0F-BA74-4355-BD8D-8A69B96C69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7">
                                            <p:graphicEl>
                                              <a:dgm id="{9F82EC0F-BA74-4355-BD8D-8A69B96C69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74F7745-4777-48FD-9027-7A0A87C4D5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7">
                                            <p:graphicEl>
                                              <a:dgm id="{C74F7745-4777-48FD-9027-7A0A87C4D5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CDD161B-A061-4B0D-90FA-93EBD3D265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7">
                                            <p:graphicEl>
                                              <a:dgm id="{1CDD161B-A061-4B0D-90FA-93EBD3D265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304927" y="905932"/>
            <a:ext cx="9601196" cy="1303867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6B327A"/>
                </a:solidFill>
              </a:rPr>
              <a:t>Рекомендации Тони </a:t>
            </a:r>
            <a:r>
              <a:rPr lang="ru-RU" sz="3600" b="1" dirty="0" err="1" smtClean="0">
                <a:solidFill>
                  <a:srgbClr val="6B327A"/>
                </a:solidFill>
              </a:rPr>
              <a:t>Бьюзена</a:t>
            </a:r>
            <a:r>
              <a:rPr lang="ru-RU" sz="3600" b="1" dirty="0" smtClean="0">
                <a:solidFill>
                  <a:srgbClr val="6B327A"/>
                </a:solidFill>
              </a:rPr>
              <a:t/>
            </a:r>
            <a:br>
              <a:rPr lang="ru-RU" sz="3600" b="1" dirty="0" smtClean="0">
                <a:solidFill>
                  <a:srgbClr val="6B327A"/>
                </a:solidFill>
              </a:rPr>
            </a:br>
            <a:r>
              <a:rPr lang="ru-RU" sz="3600" b="1" dirty="0" smtClean="0">
                <a:solidFill>
                  <a:srgbClr val="6B327A"/>
                </a:solidFill>
              </a:rPr>
              <a:t>по составлению интеллект-карт</a:t>
            </a:r>
            <a:endParaRPr lang="ru-RU" sz="3600" b="1" dirty="0">
              <a:solidFill>
                <a:srgbClr val="6B327A"/>
              </a:solidFill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151089134"/>
              </p:ext>
            </p:extLst>
          </p:nvPr>
        </p:nvGraphicFramePr>
        <p:xfrm>
          <a:off x="4632700" y="2399470"/>
          <a:ext cx="6768934" cy="37328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C:\Users\Tanya\Desktop\Мнемотехника\206579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0599" y="2998694"/>
            <a:ext cx="3859509" cy="295811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4375052" y="6376459"/>
            <a:ext cx="3719858" cy="36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Linux Biolinum G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Linux Biolinum G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Linux Biolinum G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Linux Biolinum G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dirty="0"/>
              <a:t>© </a:t>
            </a:r>
            <a:r>
              <a:rPr lang="ru-RU" altLang="ru-RU" sz="1600" dirty="0" smtClean="0"/>
              <a:t>2018 </a:t>
            </a:r>
            <a:r>
              <a:rPr lang="ru-RU" altLang="ru-RU" sz="1600" dirty="0" smtClean="0">
                <a:solidFill>
                  <a:schemeClr val="accent2"/>
                </a:solidFill>
              </a:rPr>
              <a:t> </a:t>
            </a:r>
            <a:r>
              <a:rPr lang="ru-RU" altLang="ru-RU" sz="1600" dirty="0" err="1">
                <a:solidFill>
                  <a:schemeClr val="accent2"/>
                </a:solidFill>
              </a:rPr>
              <a:t>Гизатулина</a:t>
            </a:r>
            <a:r>
              <a:rPr lang="ru-RU" altLang="ru-RU" sz="1600" dirty="0">
                <a:solidFill>
                  <a:schemeClr val="accent2"/>
                </a:solidFill>
              </a:rPr>
              <a:t> Ольга Ивановна</a:t>
            </a:r>
          </a:p>
        </p:txBody>
      </p:sp>
    </p:spTree>
    <p:extLst>
      <p:ext uri="{BB962C8B-B14F-4D97-AF65-F5344CB8AC3E}">
        <p14:creationId xmlns:p14="http://schemas.microsoft.com/office/powerpoint/2010/main" val="359057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63192C8-0281-4830-872D-59E9653434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graphicEl>
                                              <a:dgm id="{B63192C8-0281-4830-872D-59E9653434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1DD297D-CE41-41CE-875B-E29B52FA2A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>
                                            <p:graphicEl>
                                              <a:dgm id="{91DD297D-CE41-41CE-875B-E29B52FA2A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C963AA2-E8E9-43C6-AF24-BD591A4C93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>
                                            <p:graphicEl>
                                              <a:dgm id="{4C963AA2-E8E9-43C6-AF24-BD591A4C93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13B4E5E-379B-45E0-A4A4-68174D4DA4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>
                                            <p:graphicEl>
                                              <a:dgm id="{F13B4E5E-379B-45E0-A4A4-68174D4DA4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23BC685-C22F-43C2-83A2-6D2E157B9D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>
                                            <p:graphicEl>
                                              <a:dgm id="{023BC685-C22F-43C2-83A2-6D2E157B9D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4E1C2C1-CD0B-458E-B549-FB8FE39EE7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>
                                            <p:graphicEl>
                                              <a:dgm id="{54E1C2C1-CD0B-458E-B549-FB8FE39EE7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AE5D981-5168-4911-9C77-92D419C5A1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>
                                            <p:graphicEl>
                                              <a:dgm id="{FAE5D981-5168-4911-9C77-92D419C5A1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775AD42-896C-430F-BD18-DF36C9B925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">
                                            <p:graphicEl>
                                              <a:dgm id="{8775AD42-896C-430F-BD18-DF36C9B925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F82EC0F-BA74-4355-BD8D-8A69B96C69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7">
                                            <p:graphicEl>
                                              <a:dgm id="{9F82EC0F-BA74-4355-BD8D-8A69B96C69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74F7745-4777-48FD-9027-7A0A87C4D5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7">
                                            <p:graphicEl>
                                              <a:dgm id="{C74F7745-4777-48FD-9027-7A0A87C4D5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CDD161B-A061-4B0D-90FA-93EBD3D265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7">
                                            <p:graphicEl>
                                              <a:dgm id="{1CDD161B-A061-4B0D-90FA-93EBD3D265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304927" y="905932"/>
            <a:ext cx="9601196" cy="1303867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6B327A"/>
                </a:solidFill>
              </a:rPr>
              <a:t>Виды интеллект-карт</a:t>
            </a:r>
            <a:endParaRPr lang="ru-RU" sz="3600" b="1" dirty="0">
              <a:solidFill>
                <a:srgbClr val="6B327A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850300" y="2596733"/>
            <a:ext cx="4912325" cy="1574743"/>
            <a:chOff x="850300" y="2596733"/>
            <a:chExt cx="4912325" cy="1574743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850300" y="2970059"/>
              <a:ext cx="4912325" cy="1201417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000" b="1" dirty="0">
                  <a:solidFill>
                    <a:srgbClr val="6B327A"/>
                  </a:solidFill>
                </a:rPr>
                <a:t> </a:t>
              </a:r>
              <a:r>
                <a:rPr lang="ru-RU" sz="2000" dirty="0"/>
                <a:t>множество классических интеллект-карт, служащих для усвоения знаний, записи идей и раскрытия собственной индивидуальности</a:t>
              </a:r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1636341" y="2596733"/>
              <a:ext cx="3136402" cy="45000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Clr>
                  <a:srgbClr val="800080"/>
                </a:buClr>
              </a:pPr>
              <a:r>
                <a:rPr lang="ru-RU" sz="2000" b="1" dirty="0" smtClean="0"/>
                <a:t>стандартные карты</a:t>
              </a:r>
              <a:endParaRPr lang="ru-RU" sz="2000" b="1" dirty="0"/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6412900" y="2596733"/>
            <a:ext cx="4912325" cy="1573002"/>
            <a:chOff x="6412900" y="2596733"/>
            <a:chExt cx="4912325" cy="157300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6412900" y="2968318"/>
              <a:ext cx="4912325" cy="1201417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000" b="1" dirty="0">
                  <a:solidFill>
                    <a:srgbClr val="6B327A"/>
                  </a:solidFill>
                </a:rPr>
                <a:t> </a:t>
              </a:r>
              <a:r>
                <a:rPr lang="ru-RU" sz="2000" dirty="0"/>
                <a:t>о</a:t>
              </a:r>
              <a:r>
                <a:rPr lang="ru-RU" sz="2000" dirty="0" smtClean="0"/>
                <a:t>тражает: что </a:t>
              </a:r>
              <a:r>
                <a:rPr lang="ru-RU" sz="2000" dirty="0"/>
                <a:t>я знаю по этой теме; что я </a:t>
              </a:r>
              <a:r>
                <a:rPr lang="ru-RU" sz="2000" dirty="0" smtClean="0"/>
                <a:t>скажу; краткий </a:t>
              </a:r>
              <a:r>
                <a:rPr lang="ru-RU" sz="2000" dirty="0"/>
                <a:t>одноцветный конспект, сделанный перед </a:t>
              </a:r>
              <a:r>
                <a:rPr lang="ru-RU" sz="2000" dirty="0" smtClean="0"/>
                <a:t>или </a:t>
              </a:r>
              <a:r>
                <a:rPr lang="ru-RU" sz="2000" dirty="0"/>
                <a:t>ответом</a:t>
              </a:r>
            </a:p>
          </p:txBody>
        </p:sp>
        <p:sp>
          <p:nvSpPr>
            <p:cNvPr id="10" name="Скругленный прямоугольник 9"/>
            <p:cNvSpPr/>
            <p:nvPr/>
          </p:nvSpPr>
          <p:spPr>
            <a:xfrm>
              <a:off x="7225201" y="2596733"/>
              <a:ext cx="3299071" cy="45000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Clr>
                  <a:srgbClr val="800080"/>
                </a:buClr>
              </a:pPr>
              <a:r>
                <a:rPr lang="ru-RU" sz="2000" b="1" dirty="0"/>
                <a:t>с</a:t>
              </a:r>
              <a:r>
                <a:rPr lang="ru-RU" sz="2000" b="1" dirty="0" smtClean="0"/>
                <a:t>коростные карты</a:t>
              </a:r>
              <a:endParaRPr lang="ru-RU" sz="2000" b="1" dirty="0"/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850299" y="4459716"/>
            <a:ext cx="4912325" cy="1520984"/>
            <a:chOff x="850299" y="4459716"/>
            <a:chExt cx="4912325" cy="1520984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850299" y="4779283"/>
              <a:ext cx="4912325" cy="1201417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000" b="1" dirty="0" smtClean="0">
                <a:solidFill>
                  <a:srgbClr val="6B327A"/>
                </a:solidFill>
              </a:endParaRPr>
            </a:p>
            <a:p>
              <a:pPr algn="ctr"/>
              <a:r>
                <a:rPr lang="ru-RU" sz="2000" b="1" dirty="0">
                  <a:solidFill>
                    <a:srgbClr val="6B327A"/>
                  </a:solidFill>
                </a:rPr>
                <a:t> </a:t>
              </a:r>
              <a:r>
                <a:rPr lang="ru-RU" sz="2000" dirty="0"/>
                <a:t>объемные карты к целой области знаний, </a:t>
              </a:r>
              <a:r>
                <a:rPr lang="ru-RU" sz="2000" dirty="0" smtClean="0"/>
                <a:t>например; составляются </a:t>
              </a:r>
              <a:r>
                <a:rPr lang="ru-RU" sz="2000" dirty="0"/>
                <a:t>непрерывно и предназначены для общего обзора  </a:t>
              </a:r>
              <a:r>
                <a:rPr lang="ru-RU" sz="2000" dirty="0" smtClean="0"/>
                <a:t>темы</a:t>
              </a:r>
              <a:endParaRPr lang="ru-RU" sz="2000" dirty="0"/>
            </a:p>
            <a:p>
              <a:pPr algn="ctr"/>
              <a:endParaRPr lang="ru-RU" sz="2000" dirty="0"/>
            </a:p>
          </p:txBody>
        </p:sp>
        <p:sp>
          <p:nvSpPr>
            <p:cNvPr id="11" name="Скругленный прямоугольник 10"/>
            <p:cNvSpPr/>
            <p:nvPr/>
          </p:nvSpPr>
          <p:spPr>
            <a:xfrm>
              <a:off x="1607961" y="4459716"/>
              <a:ext cx="3397002" cy="45000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Clr>
                  <a:srgbClr val="800080"/>
                </a:buClr>
              </a:pPr>
              <a:r>
                <a:rPr lang="ru-RU" sz="2000" b="1" dirty="0" smtClean="0"/>
                <a:t>мастер-карты</a:t>
              </a:r>
              <a:endParaRPr lang="ru-RU" sz="2000" b="1" dirty="0"/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6422425" y="4454218"/>
            <a:ext cx="4912325" cy="1525267"/>
            <a:chOff x="6422425" y="4454218"/>
            <a:chExt cx="4912325" cy="1525267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6422425" y="4778068"/>
              <a:ext cx="4912325" cy="1201417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000" b="1" dirty="0">
                  <a:solidFill>
                    <a:srgbClr val="6B327A"/>
                  </a:solidFill>
                </a:rPr>
                <a:t> </a:t>
              </a:r>
              <a:r>
                <a:rPr lang="ru-RU" sz="2000" dirty="0"/>
                <a:t>связанные друг с другом карты, где центральная карта с </a:t>
              </a:r>
              <a:r>
                <a:rPr lang="ru-RU" sz="2000" dirty="0" smtClean="0"/>
                <a:t>малым </a:t>
              </a:r>
              <a:r>
                <a:rPr lang="ru-RU" sz="2000" dirty="0"/>
                <a:t>количеством уровней связана с последующими картами</a:t>
              </a:r>
            </a:p>
          </p:txBody>
        </p:sp>
        <p:sp>
          <p:nvSpPr>
            <p:cNvPr id="12" name="Скругленный прямоугольник 11"/>
            <p:cNvSpPr/>
            <p:nvPr/>
          </p:nvSpPr>
          <p:spPr>
            <a:xfrm>
              <a:off x="7225201" y="4454218"/>
              <a:ext cx="3299071" cy="45000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Clr>
                  <a:srgbClr val="800080"/>
                </a:buClr>
              </a:pPr>
              <a:r>
                <a:rPr lang="ru-RU" sz="2000" b="1" dirty="0" err="1" smtClean="0"/>
                <a:t>мегакарты</a:t>
              </a:r>
              <a:endParaRPr lang="ru-RU" sz="2000" b="1" dirty="0"/>
            </a:p>
          </p:txBody>
        </p:sp>
      </p:grpSp>
      <p:sp>
        <p:nvSpPr>
          <p:cNvPr id="17" name="TextBox 8"/>
          <p:cNvSpPr txBox="1">
            <a:spLocks noChangeArrowheads="1"/>
          </p:cNvSpPr>
          <p:nvPr/>
        </p:nvSpPr>
        <p:spPr bwMode="auto">
          <a:xfrm>
            <a:off x="4375052" y="6376459"/>
            <a:ext cx="3719858" cy="36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Linux Biolinum G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Linux Biolinum G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Linux Biolinum G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Linux Biolinum G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dirty="0"/>
              <a:t>© </a:t>
            </a:r>
            <a:r>
              <a:rPr lang="ru-RU" altLang="ru-RU" sz="1600" dirty="0" smtClean="0"/>
              <a:t>2018 </a:t>
            </a:r>
            <a:r>
              <a:rPr lang="ru-RU" altLang="ru-RU" sz="1600" dirty="0" smtClean="0">
                <a:solidFill>
                  <a:schemeClr val="accent2"/>
                </a:solidFill>
              </a:rPr>
              <a:t> </a:t>
            </a:r>
            <a:r>
              <a:rPr lang="ru-RU" altLang="ru-RU" sz="1600" dirty="0" err="1">
                <a:solidFill>
                  <a:schemeClr val="accent2"/>
                </a:solidFill>
              </a:rPr>
              <a:t>Гизатулина</a:t>
            </a:r>
            <a:r>
              <a:rPr lang="ru-RU" altLang="ru-RU" sz="1600" dirty="0">
                <a:solidFill>
                  <a:schemeClr val="accent2"/>
                </a:solidFill>
              </a:rPr>
              <a:t> Ольга Ивановна</a:t>
            </a:r>
          </a:p>
        </p:txBody>
      </p:sp>
    </p:spTree>
    <p:extLst>
      <p:ext uri="{BB962C8B-B14F-4D97-AF65-F5344CB8AC3E}">
        <p14:creationId xmlns:p14="http://schemas.microsoft.com/office/powerpoint/2010/main" val="218343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304927" y="495301"/>
            <a:ext cx="9601196" cy="189547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6B327A"/>
                </a:solidFill>
              </a:rPr>
              <a:t>Рекомендации по составлению</a:t>
            </a:r>
            <a:br>
              <a:rPr lang="ru-RU" sz="3600" b="1" dirty="0" smtClean="0">
                <a:solidFill>
                  <a:srgbClr val="6B327A"/>
                </a:solidFill>
              </a:rPr>
            </a:br>
            <a:r>
              <a:rPr lang="ru-RU" sz="3600" b="1" dirty="0" smtClean="0">
                <a:solidFill>
                  <a:srgbClr val="6B327A"/>
                </a:solidFill>
              </a:rPr>
              <a:t> ментальных карт</a:t>
            </a:r>
            <a:endParaRPr lang="ru-RU" sz="3600" b="1" dirty="0">
              <a:solidFill>
                <a:srgbClr val="6B327A"/>
              </a:solidFill>
            </a:endParaRPr>
          </a:p>
        </p:txBody>
      </p:sp>
      <p:pic>
        <p:nvPicPr>
          <p:cNvPr id="6" name="Picture 2" descr="C:\Users\Tanya\Desktop\Вебінар\matriculas-2015-abertas-1835274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90" y="2743200"/>
            <a:ext cx="2535461" cy="281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24301" y="2507989"/>
            <a:ext cx="728662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i="1" dirty="0" smtClean="0"/>
              <a:t>Уделять внимание: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dirty="0" smtClean="0"/>
              <a:t>переформулированию </a:t>
            </a:r>
            <a:r>
              <a:rPr lang="ru-RU" dirty="0"/>
              <a:t>ветвей с большим количеством слов в одно слово или переделке их в основные и второстепенные ветви;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dirty="0"/>
              <a:t>анализу результатов от разбивки сложных слов;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dirty="0"/>
              <a:t>контролю за повторениями;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dirty="0"/>
              <a:t>периодическим проверкам возможности отображения проблемы при помощи символов и цвета;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dirty="0"/>
              <a:t>использованию символов, которые можно добавлять позднее к уже имеющемуся ключевому понятию;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dirty="0"/>
              <a:t>высвобождению своих идей и ассоциаций из «клетки» рационального мышления;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dirty="0"/>
              <a:t>предупреждению загруженности слишком сложными темами;</a:t>
            </a:r>
          </a:p>
          <a:p>
            <a:pPr lvl="0"/>
            <a:r>
              <a:rPr lang="ru-RU" dirty="0"/>
              <a:t>получению удовольствия от составления карт.</a:t>
            </a:r>
          </a:p>
        </p:txBody>
      </p:sp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4375052" y="6376459"/>
            <a:ext cx="3719858" cy="36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Linux Biolinum G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Linux Biolinum G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Linux Biolinum G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Linux Biolinum G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dirty="0"/>
              <a:t>© </a:t>
            </a:r>
            <a:r>
              <a:rPr lang="ru-RU" altLang="ru-RU" sz="1600" dirty="0" smtClean="0"/>
              <a:t>2018 </a:t>
            </a:r>
            <a:r>
              <a:rPr lang="ru-RU" altLang="ru-RU" sz="1600" dirty="0" smtClean="0">
                <a:solidFill>
                  <a:schemeClr val="accent2"/>
                </a:solidFill>
              </a:rPr>
              <a:t> </a:t>
            </a:r>
            <a:r>
              <a:rPr lang="ru-RU" altLang="ru-RU" sz="1600" dirty="0" err="1">
                <a:solidFill>
                  <a:schemeClr val="accent2"/>
                </a:solidFill>
              </a:rPr>
              <a:t>Гизатулина</a:t>
            </a:r>
            <a:r>
              <a:rPr lang="ru-RU" altLang="ru-RU" sz="1600" dirty="0">
                <a:solidFill>
                  <a:schemeClr val="accent2"/>
                </a:solidFill>
              </a:rPr>
              <a:t> Ольга Ивановна</a:t>
            </a:r>
          </a:p>
        </p:txBody>
      </p:sp>
    </p:spTree>
    <p:extLst>
      <p:ext uri="{BB962C8B-B14F-4D97-AF65-F5344CB8AC3E}">
        <p14:creationId xmlns:p14="http://schemas.microsoft.com/office/powerpoint/2010/main" val="169005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304927" y="495301"/>
            <a:ext cx="9601196" cy="189547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6B327A"/>
                </a:solidFill>
              </a:rPr>
              <a:t>Область применения интеллект-карт</a:t>
            </a:r>
            <a:endParaRPr lang="ru-RU" sz="3600" b="1" dirty="0">
              <a:solidFill>
                <a:srgbClr val="6B327A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14875" y="2438400"/>
            <a:ext cx="7743825" cy="38594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lvl="0" indent="-457200">
              <a:buClr>
                <a:srgbClr val="6B327A"/>
              </a:buClr>
              <a:buFont typeface="+mj-lt"/>
              <a:buAutoNum type="arabicParenR"/>
            </a:pPr>
            <a:r>
              <a:rPr lang="ru-RU" sz="1900" dirty="0" smtClean="0"/>
              <a:t>запоминание материала, систематизация информации; </a:t>
            </a:r>
          </a:p>
          <a:p>
            <a:pPr marL="457200" lvl="0" indent="-457200">
              <a:buClr>
                <a:srgbClr val="6B327A"/>
              </a:buClr>
              <a:buFont typeface="+mj-lt"/>
              <a:buAutoNum type="arabicParenR"/>
            </a:pPr>
            <a:r>
              <a:rPr lang="ru-RU" sz="1900" dirty="0" smtClean="0"/>
              <a:t>планирование </a:t>
            </a:r>
            <a:r>
              <a:rPr lang="ru-RU" sz="1900" dirty="0"/>
              <a:t>деятельности, подготовка к </a:t>
            </a:r>
            <a:r>
              <a:rPr lang="ru-RU" sz="1900" dirty="0" smtClean="0"/>
              <a:t>выступлениям;</a:t>
            </a:r>
            <a:endParaRPr lang="ru-RU" sz="1900" dirty="0"/>
          </a:p>
          <a:p>
            <a:pPr marL="457200" lvl="0" indent="-457200">
              <a:buClr>
                <a:srgbClr val="6B327A"/>
              </a:buClr>
              <a:buFont typeface="+mj-lt"/>
              <a:buAutoNum type="arabicParenR"/>
            </a:pPr>
            <a:r>
              <a:rPr lang="ru-RU" sz="1900" dirty="0"/>
              <a:t>решение творческих задач;</a:t>
            </a:r>
          </a:p>
          <a:p>
            <a:pPr marL="457200" lvl="0" indent="-457200">
              <a:buClr>
                <a:srgbClr val="6B327A"/>
              </a:buClr>
              <a:buFont typeface="+mj-lt"/>
              <a:buAutoNum type="arabicParenR"/>
            </a:pPr>
            <a:r>
              <a:rPr lang="ru-RU" sz="1900" dirty="0"/>
              <a:t>мозговой штурм;</a:t>
            </a:r>
          </a:p>
          <a:p>
            <a:pPr marL="457200" lvl="0" indent="-457200">
              <a:buClr>
                <a:srgbClr val="6B327A"/>
              </a:buClr>
              <a:buFont typeface="+mj-lt"/>
              <a:buAutoNum type="arabicParenR"/>
            </a:pPr>
            <a:r>
              <a:rPr lang="ru-RU" sz="1900" dirty="0"/>
              <a:t>презентации;</a:t>
            </a:r>
          </a:p>
          <a:p>
            <a:pPr marL="457200" lvl="0" indent="-457200">
              <a:buClr>
                <a:srgbClr val="6B327A"/>
              </a:buClr>
              <a:buFont typeface="+mj-lt"/>
              <a:buAutoNum type="arabicParenR"/>
            </a:pPr>
            <a:r>
              <a:rPr lang="ru-RU" sz="1900" dirty="0"/>
              <a:t>планирование и разработка проектов разной сложности</a:t>
            </a:r>
            <a:r>
              <a:rPr lang="ru-RU" sz="1900" dirty="0" smtClean="0"/>
              <a:t>;</a:t>
            </a:r>
          </a:p>
          <a:p>
            <a:pPr marL="457200" indent="-457200">
              <a:buClr>
                <a:srgbClr val="6B327A"/>
              </a:buClr>
              <a:buFont typeface="+mj-lt"/>
              <a:buAutoNum type="arabicParenR" startAt="8"/>
            </a:pPr>
            <a:r>
              <a:rPr lang="ru-RU" sz="1900" dirty="0"/>
              <a:t>составление списков дел;</a:t>
            </a:r>
          </a:p>
          <a:p>
            <a:pPr marL="457200" lvl="0" indent="-457200">
              <a:buClr>
                <a:srgbClr val="6B327A"/>
              </a:buClr>
              <a:buFont typeface="+mj-lt"/>
              <a:buAutoNum type="arabicParenR" startAt="8"/>
            </a:pPr>
            <a:r>
              <a:rPr lang="ru-RU" sz="1900" dirty="0"/>
              <a:t>общение; </a:t>
            </a:r>
          </a:p>
          <a:p>
            <a:pPr marL="457200" lvl="0" indent="-457200">
              <a:buClr>
                <a:srgbClr val="6B327A"/>
              </a:buClr>
              <a:buFont typeface="+mj-lt"/>
              <a:buAutoNum type="arabicParenR" startAt="8"/>
            </a:pPr>
            <a:r>
              <a:rPr lang="ru-RU" sz="1900" dirty="0"/>
              <a:t>проведение тренингов;</a:t>
            </a:r>
          </a:p>
          <a:p>
            <a:pPr marL="457200" lvl="0" indent="-457200">
              <a:buClr>
                <a:srgbClr val="6B327A"/>
              </a:buClr>
              <a:buFont typeface="+mj-lt"/>
              <a:buAutoNum type="arabicParenR" startAt="8"/>
            </a:pPr>
            <a:r>
              <a:rPr lang="ru-RU" sz="1900" dirty="0"/>
              <a:t>развитие интеллектуальных способностей;</a:t>
            </a:r>
          </a:p>
          <a:p>
            <a:pPr marL="457200" lvl="0" indent="-457200">
              <a:buClr>
                <a:srgbClr val="6B327A"/>
              </a:buClr>
              <a:buFont typeface="+mj-lt"/>
              <a:buAutoNum type="arabicParenR" startAt="8"/>
            </a:pPr>
            <a:r>
              <a:rPr lang="ru-RU" sz="1900" dirty="0"/>
              <a:t>поиск решений в сложной ситуации; </a:t>
            </a:r>
          </a:p>
          <a:p>
            <a:pPr marL="457200" lvl="0" indent="-457200">
              <a:buClr>
                <a:srgbClr val="6B327A"/>
              </a:buClr>
              <a:buFont typeface="+mj-lt"/>
              <a:buAutoNum type="arabicParenR" startAt="8"/>
            </a:pPr>
            <a:r>
              <a:rPr lang="ru-RU" sz="1900" dirty="0"/>
              <a:t>рассмотрение различных вариантов решения задач;</a:t>
            </a:r>
          </a:p>
          <a:p>
            <a:pPr marL="457200" indent="-457200">
              <a:buClr>
                <a:srgbClr val="6B327A"/>
              </a:buClr>
              <a:buFont typeface="+mj-lt"/>
              <a:buAutoNum type="arabicParenR" startAt="8"/>
            </a:pPr>
            <a:r>
              <a:rPr lang="ru-RU" sz="1900" dirty="0"/>
              <a:t>решение личных </a:t>
            </a:r>
            <a:r>
              <a:rPr lang="ru-RU" sz="1900" dirty="0" smtClean="0"/>
              <a:t>проблем.</a:t>
            </a:r>
            <a:endParaRPr lang="ru-RU" sz="1900" dirty="0"/>
          </a:p>
        </p:txBody>
      </p:sp>
      <p:pic>
        <p:nvPicPr>
          <p:cNvPr id="2051" name="Picture 3" descr="C:\Users\Tanya\Desktop\Мнемотехника\kak-razvit-eideticheskuju-pama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769" y="3124278"/>
            <a:ext cx="3278149" cy="20860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Tanya\Desktop\Мнемотехника\0455a7cdc3ec83a62ae15a80be8f8e4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70" y="4336222"/>
            <a:ext cx="1748264" cy="174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4375052" y="6376459"/>
            <a:ext cx="3719858" cy="36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Linux Biolinum G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Linux Biolinum G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Linux Biolinum G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Linux Biolinum G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dirty="0"/>
              <a:t>© </a:t>
            </a:r>
            <a:r>
              <a:rPr lang="ru-RU" altLang="ru-RU" sz="1600" dirty="0" smtClean="0"/>
              <a:t>2018 </a:t>
            </a:r>
            <a:r>
              <a:rPr lang="ru-RU" altLang="ru-RU" sz="1600" dirty="0" smtClean="0">
                <a:solidFill>
                  <a:schemeClr val="accent2"/>
                </a:solidFill>
              </a:rPr>
              <a:t> </a:t>
            </a:r>
            <a:r>
              <a:rPr lang="ru-RU" altLang="ru-RU" sz="1600" dirty="0" err="1">
                <a:solidFill>
                  <a:schemeClr val="accent2"/>
                </a:solidFill>
              </a:rPr>
              <a:t>Гизатулина</a:t>
            </a:r>
            <a:r>
              <a:rPr lang="ru-RU" altLang="ru-RU" sz="1600" dirty="0">
                <a:solidFill>
                  <a:schemeClr val="accent2"/>
                </a:solidFill>
              </a:rPr>
              <a:t> Ольга Ивановна</a:t>
            </a:r>
          </a:p>
        </p:txBody>
      </p:sp>
    </p:spTree>
    <p:extLst>
      <p:ext uri="{BB962C8B-B14F-4D97-AF65-F5344CB8AC3E}">
        <p14:creationId xmlns:p14="http://schemas.microsoft.com/office/powerpoint/2010/main" val="415205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МАРИНА\Изображения\a730e150ba5857c37765c64cfeaee4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045" y="735065"/>
            <a:ext cx="6735018" cy="499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04320" y="3232203"/>
            <a:ext cx="4074469" cy="1600438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ИНТЕЛЛЕКТУАЛЬНАЯ (МЕНТАЛЬНАЯ) КАРТА </a:t>
            </a:r>
            <a:r>
              <a:rPr lang="ru-RU" sz="2000" dirty="0" smtClean="0"/>
              <a:t>– </a:t>
            </a:r>
          </a:p>
          <a:p>
            <a:pPr algn="ctr"/>
            <a:r>
              <a:rPr lang="ru-RU" sz="2000" dirty="0" smtClean="0"/>
              <a:t>способ </a:t>
            </a:r>
            <a:r>
              <a:rPr lang="ru-RU" sz="2000" dirty="0"/>
              <a:t>изображения процесса общего системного мышления с помощью</a:t>
            </a:r>
            <a:r>
              <a:rPr lang="ru-RU" sz="2000" b="1" dirty="0"/>
              <a:t> </a:t>
            </a:r>
            <a:r>
              <a:rPr lang="ru-RU" sz="2000" b="1" dirty="0">
                <a:solidFill>
                  <a:srgbClr val="002060"/>
                </a:solidFill>
              </a:rPr>
              <a:t>схем</a:t>
            </a:r>
            <a:r>
              <a:rPr lang="ru-RU" sz="2000" dirty="0" smtClean="0"/>
              <a:t>.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1028" name="Picture 4" descr="Картинки по запросу рамка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23854" y="1943620"/>
            <a:ext cx="3576635" cy="417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Картинки по запросу интеллект карта 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r="4803"/>
          <a:stretch/>
        </p:blipFill>
        <p:spPr bwMode="auto">
          <a:xfrm rot="16594406">
            <a:off x="8155846" y="1573686"/>
            <a:ext cx="935435" cy="668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Картинки по запросу интеллект карта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49" y="1852857"/>
            <a:ext cx="1050925" cy="782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4375052" y="6376459"/>
            <a:ext cx="3719858" cy="36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Linux Biolinum G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Linux Biolinum G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Linux Biolinum G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Linux Biolinum G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dirty="0"/>
              <a:t>© </a:t>
            </a:r>
            <a:r>
              <a:rPr lang="ru-RU" altLang="ru-RU" sz="1600" dirty="0" smtClean="0"/>
              <a:t>2018 </a:t>
            </a:r>
            <a:r>
              <a:rPr lang="ru-RU" altLang="ru-RU" sz="1600" dirty="0" smtClean="0">
                <a:solidFill>
                  <a:schemeClr val="accent2"/>
                </a:solidFill>
              </a:rPr>
              <a:t> </a:t>
            </a:r>
            <a:r>
              <a:rPr lang="ru-RU" altLang="ru-RU" sz="1600" dirty="0" err="1">
                <a:solidFill>
                  <a:schemeClr val="accent2"/>
                </a:solidFill>
              </a:rPr>
              <a:t>Гизатулина</a:t>
            </a:r>
            <a:r>
              <a:rPr lang="ru-RU" altLang="ru-RU" sz="1600" dirty="0">
                <a:solidFill>
                  <a:schemeClr val="accent2"/>
                </a:solidFill>
              </a:rPr>
              <a:t> Ольга Ивановна</a:t>
            </a:r>
          </a:p>
        </p:txBody>
      </p:sp>
    </p:spTree>
    <p:extLst>
      <p:ext uri="{BB962C8B-B14F-4D97-AF65-F5344CB8AC3E}">
        <p14:creationId xmlns:p14="http://schemas.microsoft.com/office/powerpoint/2010/main" val="263551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anya\Desktop\Вебінар\b406fbb38b78c5176fd11d01b6a7ba09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090" y="272956"/>
            <a:ext cx="9497120" cy="6332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498737" y="259851"/>
            <a:ext cx="6505899" cy="1952097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601322" y="272956"/>
            <a:ext cx="64033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Мыслительные карты помогают развивать креативное и критическое мышление, память и внимание школьников, </a:t>
            </a:r>
            <a:r>
              <a:rPr lang="ru-RU" sz="2000" dirty="0" smtClean="0"/>
              <a:t> а </a:t>
            </a:r>
            <a:r>
              <a:rPr lang="ru-RU" sz="2000" dirty="0"/>
              <a:t>также сделать процессы обучения и учения интереснее, занимательнее и плодотворнее. </a:t>
            </a:r>
            <a:endParaRPr lang="en-US" sz="2000" dirty="0" smtClean="0"/>
          </a:p>
          <a:p>
            <a:r>
              <a:rPr lang="ru-RU" sz="2000" dirty="0" smtClean="0"/>
              <a:t>Создание </a:t>
            </a:r>
            <a:r>
              <a:rPr lang="ru-RU" sz="2000" dirty="0"/>
              <a:t>интеллект-карт будет эффективным и </a:t>
            </a:r>
            <a:r>
              <a:rPr lang="ru-RU" sz="2000" b="1" dirty="0"/>
              <a:t>интересным методом обучения </a:t>
            </a:r>
            <a:r>
              <a:rPr lang="ru-RU" sz="2000" dirty="0"/>
              <a:t>на любом уроке. </a:t>
            </a:r>
          </a:p>
        </p:txBody>
      </p:sp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4375052" y="6376459"/>
            <a:ext cx="3719858" cy="36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Linux Biolinum G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Linux Biolinum G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Linux Biolinum G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Linux Biolinum G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dirty="0"/>
              <a:t>© </a:t>
            </a:r>
            <a:r>
              <a:rPr lang="ru-RU" altLang="ru-RU" sz="1600" dirty="0" smtClean="0"/>
              <a:t>2018 </a:t>
            </a:r>
            <a:r>
              <a:rPr lang="ru-RU" altLang="ru-RU" sz="1600" dirty="0" smtClean="0">
                <a:solidFill>
                  <a:schemeClr val="accent2"/>
                </a:solidFill>
              </a:rPr>
              <a:t> </a:t>
            </a:r>
            <a:r>
              <a:rPr lang="ru-RU" altLang="ru-RU" sz="1600" dirty="0" err="1">
                <a:solidFill>
                  <a:schemeClr val="accent2"/>
                </a:solidFill>
              </a:rPr>
              <a:t>Гизатулина</a:t>
            </a:r>
            <a:r>
              <a:rPr lang="ru-RU" altLang="ru-RU" sz="1600" dirty="0">
                <a:solidFill>
                  <a:schemeClr val="accent2"/>
                </a:solidFill>
              </a:rPr>
              <a:t> Ольга Ивановна</a:t>
            </a:r>
          </a:p>
        </p:txBody>
      </p:sp>
    </p:spTree>
    <p:extLst>
      <p:ext uri="{BB962C8B-B14F-4D97-AF65-F5344CB8AC3E}">
        <p14:creationId xmlns:p14="http://schemas.microsoft.com/office/powerpoint/2010/main" val="408201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37559" y="3125441"/>
            <a:ext cx="3182411" cy="3098940"/>
          </a:xfrm>
          <a:prstGeom prst="rect">
            <a:avLst/>
          </a:prstGeom>
          <a:noFill/>
          <a:ln w="1905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endParaRPr lang="ru-RU" sz="1900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037559" y="2584648"/>
            <a:ext cx="2845227" cy="61065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2000" b="1" dirty="0" smtClean="0"/>
              <a:t> ИСТОРИЯ</a:t>
            </a:r>
            <a:endParaRPr lang="ru-RU" sz="2000" b="1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400177" y="1148976"/>
            <a:ext cx="9601196" cy="114384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000" b="1" dirty="0" smtClean="0">
                <a:solidFill>
                  <a:srgbClr val="6B327A"/>
                </a:solidFill>
              </a:rPr>
              <a:t>Интеллект-карты на уроках</a:t>
            </a:r>
            <a:endParaRPr lang="ru-RU" sz="3300" dirty="0">
              <a:solidFill>
                <a:srgbClr val="6B327A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37558" y="3298995"/>
            <a:ext cx="318241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М</a:t>
            </a:r>
            <a:r>
              <a:rPr lang="ru-RU" sz="2000" dirty="0" smtClean="0"/>
              <a:t>ожно </a:t>
            </a:r>
            <a:r>
              <a:rPr lang="ru-RU" sz="2000" dirty="0"/>
              <a:t>запомнить и классифицировать большое количество </a:t>
            </a:r>
            <a:r>
              <a:rPr lang="ru-RU" sz="2000" dirty="0" smtClean="0"/>
              <a:t>информации.</a:t>
            </a:r>
          </a:p>
          <a:p>
            <a:pPr algn="ctr"/>
            <a:r>
              <a:rPr lang="ru-RU" sz="2000" dirty="0" smtClean="0"/>
              <a:t>По </a:t>
            </a:r>
            <a:r>
              <a:rPr lang="ru-RU" sz="2000" dirty="0"/>
              <a:t>теме «Великая Отечественная война» можно нарисовать карту, где ветвями первого порядка будут являться основные операции и сражения</a:t>
            </a:r>
            <a:endParaRPr lang="ru-RU" sz="19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499208" y="3125441"/>
            <a:ext cx="3182411" cy="3098940"/>
          </a:xfrm>
          <a:prstGeom prst="rect">
            <a:avLst/>
          </a:prstGeom>
          <a:noFill/>
          <a:ln w="1905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endParaRPr lang="ru-RU" sz="1900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499208" y="2584648"/>
            <a:ext cx="2845227" cy="61065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2000" b="1" dirty="0" smtClean="0"/>
              <a:t> ЛИТЕРАТУРА</a:t>
            </a:r>
            <a:endParaRPr lang="ru-RU" sz="2000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499207" y="3298995"/>
            <a:ext cx="318241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М</a:t>
            </a:r>
            <a:r>
              <a:rPr lang="ru-RU" sz="2000" dirty="0" smtClean="0"/>
              <a:t>ожно </a:t>
            </a:r>
            <a:r>
              <a:rPr lang="ru-RU" sz="2000" dirty="0"/>
              <a:t>составлять </a:t>
            </a:r>
            <a:r>
              <a:rPr lang="ru-RU" sz="2000" dirty="0" smtClean="0"/>
              <a:t>в </a:t>
            </a:r>
            <a:r>
              <a:rPr lang="ru-RU" sz="2000" dirty="0"/>
              <a:t>ходе изучения биографии и творчества писателя, карты могут включать в себя основные этапы жизни и творчества, названия основных произведений, ассоциации к ним, строки из </a:t>
            </a:r>
            <a:r>
              <a:rPr lang="ru-RU" sz="2000" dirty="0" smtClean="0"/>
              <a:t>стихотворений</a:t>
            </a:r>
            <a:endParaRPr lang="ru-RU" sz="19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7984896" y="3125598"/>
            <a:ext cx="3182411" cy="3098940"/>
          </a:xfrm>
          <a:prstGeom prst="rect">
            <a:avLst/>
          </a:prstGeom>
          <a:noFill/>
          <a:ln w="1905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endParaRPr lang="ru-RU" sz="1900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984896" y="2584805"/>
            <a:ext cx="2845227" cy="61065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2000" b="1" dirty="0" smtClean="0"/>
              <a:t> БИОЛОГИЯ</a:t>
            </a:r>
            <a:endParaRPr lang="ru-RU" sz="2000" b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7984896" y="4013191"/>
            <a:ext cx="31824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М</a:t>
            </a:r>
            <a:r>
              <a:rPr lang="ru-RU" sz="2000" dirty="0" smtClean="0"/>
              <a:t>ожно </a:t>
            </a:r>
            <a:r>
              <a:rPr lang="ru-RU" sz="2000" dirty="0"/>
              <a:t>составлять карты по темам: «Птицы», «Растения», «Животные», «Системы организма человека» и </a:t>
            </a:r>
            <a:r>
              <a:rPr lang="ru-RU" sz="2000" dirty="0" err="1"/>
              <a:t>т.д</a:t>
            </a:r>
            <a:endParaRPr lang="ru-RU" sz="1900" dirty="0"/>
          </a:p>
        </p:txBody>
      </p:sp>
      <p:pic>
        <p:nvPicPr>
          <p:cNvPr id="4098" name="Picture 2" descr="C:\Users\Tanya\Desktop\Вебінар\a378fc7aad71c4dc893b2d35d55edfa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929" y="1965278"/>
            <a:ext cx="1363379" cy="126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Tanya\Desktop\Вебінар\Карта_Мародёров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717" y="2072734"/>
            <a:ext cx="1743252" cy="120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Tanya\Desktop\Вебінар\Биология (1)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4593" y="2046699"/>
            <a:ext cx="1101913" cy="115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8"/>
          <p:cNvSpPr txBox="1">
            <a:spLocks noChangeArrowheads="1"/>
          </p:cNvSpPr>
          <p:nvPr/>
        </p:nvSpPr>
        <p:spPr bwMode="auto">
          <a:xfrm>
            <a:off x="4375052" y="6376459"/>
            <a:ext cx="3719858" cy="36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Linux Biolinum G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Linux Biolinum G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Linux Biolinum G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Linux Biolinum G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dirty="0"/>
              <a:t>© </a:t>
            </a:r>
            <a:r>
              <a:rPr lang="ru-RU" altLang="ru-RU" sz="1600" dirty="0" smtClean="0"/>
              <a:t>2018 </a:t>
            </a:r>
            <a:r>
              <a:rPr lang="ru-RU" altLang="ru-RU" sz="1600" dirty="0" smtClean="0">
                <a:solidFill>
                  <a:schemeClr val="accent2"/>
                </a:solidFill>
              </a:rPr>
              <a:t> </a:t>
            </a:r>
            <a:r>
              <a:rPr lang="ru-RU" altLang="ru-RU" sz="1600" dirty="0" err="1">
                <a:solidFill>
                  <a:schemeClr val="accent2"/>
                </a:solidFill>
              </a:rPr>
              <a:t>Гизатулина</a:t>
            </a:r>
            <a:r>
              <a:rPr lang="ru-RU" altLang="ru-RU" sz="1600" dirty="0">
                <a:solidFill>
                  <a:schemeClr val="accent2"/>
                </a:solidFill>
              </a:rPr>
              <a:t> Ольга Ивановна</a:t>
            </a:r>
          </a:p>
        </p:txBody>
      </p:sp>
    </p:spTree>
    <p:extLst>
      <p:ext uri="{BB962C8B-B14F-4D97-AF65-F5344CB8AC3E}">
        <p14:creationId xmlns:p14="http://schemas.microsoft.com/office/powerpoint/2010/main" val="237081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Картинки по запросу интеллект карта 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935" y="2780359"/>
            <a:ext cx="4403090" cy="340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304927" y="905932"/>
            <a:ext cx="9601196" cy="1303867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6B327A"/>
                </a:solidFill>
              </a:rPr>
              <a:t>Интеллект-карты позволяют:</a:t>
            </a:r>
            <a:endParaRPr lang="ru-RU" sz="3600" b="1" dirty="0">
              <a:solidFill>
                <a:srgbClr val="6B327A"/>
              </a:solidFill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681828818"/>
              </p:ext>
            </p:extLst>
          </p:nvPr>
        </p:nvGraphicFramePr>
        <p:xfrm>
          <a:off x="5375651" y="2424590"/>
          <a:ext cx="6044824" cy="37328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0530" y="3897634"/>
            <a:ext cx="1469249" cy="2289824"/>
          </a:xfrm>
          <a:prstGeom prst="rect">
            <a:avLst/>
          </a:prstGeom>
        </p:spPr>
      </p:pic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4375052" y="6376459"/>
            <a:ext cx="3719858" cy="36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Linux Biolinum G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Linux Biolinum G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Linux Biolinum G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Linux Biolinum G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dirty="0"/>
              <a:t>© </a:t>
            </a:r>
            <a:r>
              <a:rPr lang="ru-RU" altLang="ru-RU" sz="1600" dirty="0" smtClean="0"/>
              <a:t>2018 </a:t>
            </a:r>
            <a:r>
              <a:rPr lang="ru-RU" altLang="ru-RU" sz="1600" dirty="0" smtClean="0">
                <a:solidFill>
                  <a:schemeClr val="accent2"/>
                </a:solidFill>
              </a:rPr>
              <a:t> </a:t>
            </a:r>
            <a:r>
              <a:rPr lang="ru-RU" altLang="ru-RU" sz="1600" dirty="0" err="1">
                <a:solidFill>
                  <a:schemeClr val="accent2"/>
                </a:solidFill>
              </a:rPr>
              <a:t>Гизатулина</a:t>
            </a:r>
            <a:r>
              <a:rPr lang="ru-RU" altLang="ru-RU" sz="1600" dirty="0">
                <a:solidFill>
                  <a:schemeClr val="accent2"/>
                </a:solidFill>
              </a:rPr>
              <a:t> Ольга Ивановна</a:t>
            </a:r>
          </a:p>
        </p:txBody>
      </p:sp>
    </p:spTree>
    <p:extLst>
      <p:ext uri="{BB962C8B-B14F-4D97-AF65-F5344CB8AC3E}">
        <p14:creationId xmlns:p14="http://schemas.microsoft.com/office/powerpoint/2010/main" val="413331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63192C8-0281-4830-872D-59E9653434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graphicEl>
                                              <a:dgm id="{B63192C8-0281-4830-872D-59E9653434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1DD297D-CE41-41CE-875B-E29B52FA2A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>
                                            <p:graphicEl>
                                              <a:dgm id="{91DD297D-CE41-41CE-875B-E29B52FA2A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C963AA2-E8E9-43C6-AF24-BD591A4C93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>
                                            <p:graphicEl>
                                              <a:dgm id="{4C963AA2-E8E9-43C6-AF24-BD591A4C93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13B4E5E-379B-45E0-A4A4-68174D4DA4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>
                                            <p:graphicEl>
                                              <a:dgm id="{F13B4E5E-379B-45E0-A4A4-68174D4DA4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23BC685-C22F-43C2-83A2-6D2E157B9D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>
                                            <p:graphicEl>
                                              <a:dgm id="{023BC685-C22F-43C2-83A2-6D2E157B9D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4E1C2C1-CD0B-458E-B549-FB8FE39EE7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>
                                            <p:graphicEl>
                                              <a:dgm id="{54E1C2C1-CD0B-458E-B549-FB8FE39EE7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AE5D981-5168-4911-9C77-92D419C5A1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>
                                            <p:graphicEl>
                                              <a:dgm id="{FAE5D981-5168-4911-9C77-92D419C5A1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775AD42-896C-430F-BD18-DF36C9B925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">
                                            <p:graphicEl>
                                              <a:dgm id="{8775AD42-896C-430F-BD18-DF36C9B925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F82EC0F-BA74-4355-BD8D-8A69B96C69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7">
                                            <p:graphicEl>
                                              <a:dgm id="{9F82EC0F-BA74-4355-BD8D-8A69B96C69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74F7745-4777-48FD-9027-7A0A87C4D5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7">
                                            <p:graphicEl>
                                              <a:dgm id="{C74F7745-4777-48FD-9027-7A0A87C4D5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CDD161B-A061-4B0D-90FA-93EBD3D265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7">
                                            <p:graphicEl>
                                              <a:dgm id="{1CDD161B-A061-4B0D-90FA-93EBD3D265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7068539" y="2441024"/>
            <a:ext cx="4218040" cy="222809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1002">
            <a:schemeClr val="l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002060"/>
                </a:solidFill>
              </a:rPr>
              <a:t>Программные средства </a:t>
            </a:r>
            <a:r>
              <a:rPr lang="ru-RU" sz="3200" b="1" i="1" dirty="0" err="1" smtClean="0">
                <a:solidFill>
                  <a:srgbClr val="002060"/>
                </a:solidFill>
              </a:rPr>
              <a:t>майндмэппинга</a:t>
            </a:r>
            <a:endParaRPr lang="ru-RU" sz="3200" b="1" i="1" dirty="0">
              <a:solidFill>
                <a:srgbClr val="002060"/>
              </a:solidFill>
            </a:endParaRPr>
          </a:p>
        </p:txBody>
      </p:sp>
      <p:pic>
        <p:nvPicPr>
          <p:cNvPr id="7170" name="Picture 2" descr="C:\Users\Tanya\Desktop\Вебінар\job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483" y="934107"/>
            <a:ext cx="6556375" cy="524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8"/>
          <p:cNvSpPr txBox="1">
            <a:spLocks noChangeArrowheads="1"/>
          </p:cNvSpPr>
          <p:nvPr/>
        </p:nvSpPr>
        <p:spPr bwMode="auto">
          <a:xfrm>
            <a:off x="4375052" y="6376459"/>
            <a:ext cx="3719858" cy="36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Linux Biolinum G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Linux Biolinum G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Linux Biolinum G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Linux Biolinum G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dirty="0"/>
              <a:t>© </a:t>
            </a:r>
            <a:r>
              <a:rPr lang="ru-RU" altLang="ru-RU" sz="1600" dirty="0" smtClean="0"/>
              <a:t>2018 </a:t>
            </a:r>
            <a:r>
              <a:rPr lang="ru-RU" altLang="ru-RU" sz="1600" dirty="0" smtClean="0">
                <a:solidFill>
                  <a:schemeClr val="accent2"/>
                </a:solidFill>
              </a:rPr>
              <a:t> </a:t>
            </a:r>
            <a:r>
              <a:rPr lang="ru-RU" altLang="ru-RU" sz="1600" dirty="0" err="1">
                <a:solidFill>
                  <a:schemeClr val="accent2"/>
                </a:solidFill>
              </a:rPr>
              <a:t>Гизатулина</a:t>
            </a:r>
            <a:r>
              <a:rPr lang="ru-RU" altLang="ru-RU" sz="1600" dirty="0">
                <a:solidFill>
                  <a:schemeClr val="accent2"/>
                </a:solidFill>
              </a:rPr>
              <a:t> Ольга Ивановна</a:t>
            </a:r>
          </a:p>
        </p:txBody>
      </p:sp>
    </p:spTree>
    <p:extLst>
      <p:ext uri="{BB962C8B-B14F-4D97-AF65-F5344CB8AC3E}">
        <p14:creationId xmlns:p14="http://schemas.microsoft.com/office/powerpoint/2010/main" val="103726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Tanya\Desktop\Вебінар\blue-abstract-hd-p2-2880x18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273" y="346843"/>
            <a:ext cx="9904818" cy="619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519642" y="2411047"/>
            <a:ext cx="547548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>
                <a:solidFill>
                  <a:schemeClr val="bg1"/>
                </a:solidFill>
              </a:rPr>
              <a:t>Майндмэппинг</a:t>
            </a:r>
            <a:r>
              <a:rPr lang="ru-RU" sz="3200" b="1" dirty="0">
                <a:solidFill>
                  <a:schemeClr val="bg1"/>
                </a:solidFill>
              </a:rPr>
              <a:t>  </a:t>
            </a:r>
            <a:r>
              <a:rPr lang="ru-RU" sz="3200" b="1" dirty="0" smtClean="0">
                <a:solidFill>
                  <a:schemeClr val="bg1"/>
                </a:solidFill>
              </a:rPr>
              <a:t>–способ </a:t>
            </a:r>
            <a:r>
              <a:rPr lang="ru-RU" sz="3200" b="1" dirty="0">
                <a:solidFill>
                  <a:schemeClr val="bg1"/>
                </a:solidFill>
              </a:rPr>
              <a:t>визуального отображения мыслей и идей и того, как они связаны друг с другом</a:t>
            </a:r>
            <a:r>
              <a:rPr lang="ru-RU" sz="3200" b="1" dirty="0" smtClean="0">
                <a:solidFill>
                  <a:schemeClr val="bg1"/>
                </a:solidFill>
              </a:rPr>
              <a:t>.</a:t>
            </a:r>
            <a:endParaRPr lang="ru-RU" sz="3200" b="1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0449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Tanya\Desktop\Вебінар\financ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7" y="308783"/>
            <a:ext cx="11337925" cy="622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178353" y="4037008"/>
            <a:ext cx="5485705" cy="2303266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267362" y="4046206"/>
            <a:ext cx="547548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Существует специальное программное обеспечение для помощи людям, которые испытывают трудности в создании ментальных карт, например, программы </a:t>
            </a:r>
            <a:r>
              <a:rPr lang="ru-RU" sz="2000" b="1" dirty="0"/>
              <a:t>«X</a:t>
            </a:r>
            <a:r>
              <a:rPr lang="en-US" sz="2000" b="1" dirty="0"/>
              <a:t>M</a:t>
            </a:r>
            <a:r>
              <a:rPr lang="ru-RU" sz="2000" b="1" dirty="0" err="1"/>
              <a:t>ind</a:t>
            </a:r>
            <a:r>
              <a:rPr lang="ru-RU" sz="2000" b="1" dirty="0"/>
              <a:t>», «</a:t>
            </a:r>
            <a:r>
              <a:rPr lang="ru-RU" sz="2000" b="1" dirty="0" err="1"/>
              <a:t>FreeMind</a:t>
            </a:r>
            <a:r>
              <a:rPr lang="ru-RU" sz="2000" b="1" dirty="0"/>
              <a:t>», «</a:t>
            </a:r>
            <a:r>
              <a:rPr lang="ru-RU" sz="2000" b="1" dirty="0" err="1"/>
              <a:t>MindMapping</a:t>
            </a:r>
            <a:r>
              <a:rPr lang="ru-RU" sz="2000" b="1" dirty="0" smtClean="0"/>
              <a:t>»</a:t>
            </a:r>
            <a:r>
              <a:rPr lang="ru-RU" sz="2000" dirty="0" smtClean="0"/>
              <a:t>.</a:t>
            </a:r>
          </a:p>
          <a:p>
            <a:r>
              <a:rPr lang="ru-RU" sz="2000" dirty="0" smtClean="0"/>
              <a:t> Можно </a:t>
            </a:r>
            <a:r>
              <a:rPr lang="ru-RU" sz="2000" dirty="0"/>
              <a:t>воспользоваться помощью </a:t>
            </a:r>
            <a:r>
              <a:rPr lang="ru-RU" sz="2000" dirty="0" err="1"/>
              <a:t>online</a:t>
            </a:r>
            <a:r>
              <a:rPr lang="ru-RU" sz="2000" dirty="0"/>
              <a:t>-сервисов, таких как </a:t>
            </a:r>
            <a:r>
              <a:rPr lang="ru-RU" sz="2000" b="1" dirty="0"/>
              <a:t>SpiderScribe.net</a:t>
            </a:r>
            <a:r>
              <a:rPr lang="ru-RU" sz="2000" b="1" dirty="0" smtClean="0"/>
              <a:t>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77076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304927" y="495301"/>
            <a:ext cx="9601196" cy="189547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6B327A"/>
                </a:solidFill>
              </a:rPr>
              <a:t>Интернет-сервисы</a:t>
            </a:r>
            <a:endParaRPr lang="ru-RU" sz="3600" b="1" dirty="0">
              <a:solidFill>
                <a:srgbClr val="6B327A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303236" y="2718136"/>
            <a:ext cx="5024405" cy="3013617"/>
          </a:xfrm>
          <a:prstGeom prst="rect">
            <a:avLst/>
          </a:prstGeom>
          <a:noFill/>
          <a:ln w="1905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endParaRPr lang="ru-RU" sz="19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303234" y="2942323"/>
            <a:ext cx="473624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– можно составить бесплатно </a:t>
            </a:r>
            <a:r>
              <a:rPr lang="ru-RU" sz="2000" dirty="0" smtClean="0"/>
              <a:t>3 </a:t>
            </a:r>
            <a:r>
              <a:rPr lang="ru-RU" sz="2000" dirty="0"/>
              <a:t>карты; </a:t>
            </a:r>
            <a:br>
              <a:rPr lang="ru-RU" sz="2000" dirty="0"/>
            </a:br>
            <a:r>
              <a:rPr lang="ru-RU" sz="2000" dirty="0"/>
              <a:t>– англоязычный интерфейс;</a:t>
            </a:r>
            <a:br>
              <a:rPr lang="ru-RU" sz="2000" dirty="0"/>
            </a:br>
            <a:r>
              <a:rPr lang="ru-RU" sz="2000" dirty="0"/>
              <a:t>– сохранение карты как изображения; </a:t>
            </a:r>
            <a:br>
              <a:rPr lang="ru-RU" sz="2000" dirty="0"/>
            </a:br>
            <a:r>
              <a:rPr lang="ru-RU" sz="2000" dirty="0"/>
              <a:t>– можно поделиться картой, отправить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по </a:t>
            </a:r>
            <a:r>
              <a:rPr lang="ru-RU" sz="2000" dirty="0"/>
              <a:t>почте;</a:t>
            </a:r>
            <a:br>
              <a:rPr lang="ru-RU" sz="2000" dirty="0"/>
            </a:br>
            <a:r>
              <a:rPr lang="ru-RU" sz="2000" dirty="0"/>
              <a:t>– возможно без авторизации создать карту без </a:t>
            </a:r>
            <a:r>
              <a:rPr lang="ru-RU" sz="2000" dirty="0" smtClean="0"/>
              <a:t>онлайн-сохранения.</a:t>
            </a:r>
            <a:endParaRPr lang="ru-RU" sz="1900" dirty="0"/>
          </a:p>
        </p:txBody>
      </p:sp>
      <p:pic>
        <p:nvPicPr>
          <p:cNvPr id="10242" name="Picture 2" descr="C:\Users\Tanya\Desktop\Вебінар\internet_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351" y="3510917"/>
            <a:ext cx="4280368" cy="25682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Tanya\Desktop\Вебінар\1800437_orig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21" y="2633974"/>
            <a:ext cx="4057698" cy="82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4375052" y="6376459"/>
            <a:ext cx="3719858" cy="36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Linux Biolinum G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Linux Biolinum G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Linux Biolinum G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Linux Biolinum G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dirty="0"/>
              <a:t>© </a:t>
            </a:r>
            <a:r>
              <a:rPr lang="ru-RU" altLang="ru-RU" sz="1600" dirty="0" smtClean="0"/>
              <a:t>2018 </a:t>
            </a:r>
            <a:r>
              <a:rPr lang="ru-RU" altLang="ru-RU" sz="1600" dirty="0" smtClean="0">
                <a:solidFill>
                  <a:schemeClr val="accent2"/>
                </a:solidFill>
              </a:rPr>
              <a:t> </a:t>
            </a:r>
            <a:r>
              <a:rPr lang="ru-RU" altLang="ru-RU" sz="1600" dirty="0" err="1">
                <a:solidFill>
                  <a:schemeClr val="accent2"/>
                </a:solidFill>
              </a:rPr>
              <a:t>Гизатулина</a:t>
            </a:r>
            <a:r>
              <a:rPr lang="ru-RU" altLang="ru-RU" sz="1600" dirty="0">
                <a:solidFill>
                  <a:schemeClr val="accent2"/>
                </a:solidFill>
              </a:rPr>
              <a:t> Ольга Ивановна</a:t>
            </a:r>
          </a:p>
        </p:txBody>
      </p:sp>
    </p:spTree>
    <p:extLst>
      <p:ext uri="{BB962C8B-B14F-4D97-AF65-F5344CB8AC3E}">
        <p14:creationId xmlns:p14="http://schemas.microsoft.com/office/powerpoint/2010/main" val="288060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304927" y="495301"/>
            <a:ext cx="9601196" cy="189547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6B327A"/>
                </a:solidFill>
              </a:rPr>
              <a:t>Интернет-сервисы</a:t>
            </a:r>
            <a:endParaRPr lang="ru-RU" sz="3600" b="1" dirty="0">
              <a:solidFill>
                <a:srgbClr val="6B327A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303234" y="2721144"/>
            <a:ext cx="5051701" cy="3035876"/>
          </a:xfrm>
          <a:prstGeom prst="rect">
            <a:avLst/>
          </a:prstGeom>
          <a:noFill/>
          <a:ln w="1905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endParaRPr lang="ru-RU" sz="19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303233" y="2961809"/>
            <a:ext cx="505170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– бесплатный сервис;</a:t>
            </a:r>
            <a:br>
              <a:rPr lang="ru-RU" sz="2000" dirty="0"/>
            </a:br>
            <a:r>
              <a:rPr lang="ru-RU" sz="2000" dirty="0"/>
              <a:t>– русскоязычный интерфейс реализован </a:t>
            </a:r>
            <a:r>
              <a:rPr lang="ru-RU" sz="2000" dirty="0" smtClean="0"/>
              <a:t>частично;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– сохранение карты как изображения; </a:t>
            </a:r>
            <a:br>
              <a:rPr lang="ru-RU" sz="2000" dirty="0"/>
            </a:br>
            <a:r>
              <a:rPr lang="ru-RU" sz="2000" dirty="0"/>
              <a:t>– можно поделиться картой, отправить по почте, встроить карту в свой </a:t>
            </a:r>
            <a:r>
              <a:rPr lang="ru-RU" sz="2000" dirty="0" err="1"/>
              <a:t>интернет-ресурс</a:t>
            </a:r>
            <a:r>
              <a:rPr lang="ru-RU" sz="2000" dirty="0"/>
              <a:t>;</a:t>
            </a:r>
            <a:br>
              <a:rPr lang="ru-RU" sz="2000" dirty="0"/>
            </a:br>
            <a:r>
              <a:rPr lang="ru-RU" sz="2000" dirty="0"/>
              <a:t>– возможна совместная работа с картой нескольких человек.</a:t>
            </a:r>
            <a:endParaRPr lang="ru-RU" sz="1900" dirty="0"/>
          </a:p>
        </p:txBody>
      </p:sp>
      <p:pic>
        <p:nvPicPr>
          <p:cNvPr id="10244" name="Picture 4" descr="C:\Users\Tanya\Desktop\Вебінар\Без названия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498" y="2629427"/>
            <a:ext cx="2436511" cy="805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908" y="3587622"/>
            <a:ext cx="4549866" cy="2617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4375052" y="6376459"/>
            <a:ext cx="3719858" cy="36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Linux Biolinum G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Linux Biolinum G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Linux Biolinum G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Linux Biolinum G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dirty="0"/>
              <a:t>© </a:t>
            </a:r>
            <a:r>
              <a:rPr lang="ru-RU" altLang="ru-RU" sz="1600" dirty="0" smtClean="0"/>
              <a:t>2018 </a:t>
            </a:r>
            <a:r>
              <a:rPr lang="ru-RU" altLang="ru-RU" sz="1600" dirty="0" smtClean="0">
                <a:solidFill>
                  <a:schemeClr val="accent2"/>
                </a:solidFill>
              </a:rPr>
              <a:t> </a:t>
            </a:r>
            <a:r>
              <a:rPr lang="ru-RU" altLang="ru-RU" sz="1600" dirty="0" err="1">
                <a:solidFill>
                  <a:schemeClr val="accent2"/>
                </a:solidFill>
              </a:rPr>
              <a:t>Гизатулина</a:t>
            </a:r>
            <a:r>
              <a:rPr lang="ru-RU" altLang="ru-RU" sz="1600" dirty="0">
                <a:solidFill>
                  <a:schemeClr val="accent2"/>
                </a:solidFill>
              </a:rPr>
              <a:t> Ольга Ивановна</a:t>
            </a:r>
          </a:p>
        </p:txBody>
      </p:sp>
    </p:spTree>
    <p:extLst>
      <p:ext uri="{BB962C8B-B14F-4D97-AF65-F5344CB8AC3E}">
        <p14:creationId xmlns:p14="http://schemas.microsoft.com/office/powerpoint/2010/main" val="204466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304927" y="495301"/>
            <a:ext cx="9601196" cy="189547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6B327A"/>
                </a:solidFill>
              </a:rPr>
              <a:t>Интернет-сервисы</a:t>
            </a:r>
            <a:endParaRPr lang="ru-RU" sz="3600" b="1" dirty="0">
              <a:solidFill>
                <a:srgbClr val="6B327A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303233" y="2945598"/>
            <a:ext cx="5065349" cy="3035876"/>
          </a:xfrm>
          <a:prstGeom prst="rect">
            <a:avLst/>
          </a:prstGeom>
          <a:noFill/>
          <a:ln w="1905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endParaRPr lang="ru-RU" sz="19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303233" y="3186263"/>
            <a:ext cx="520183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– можно составить бесплатно </a:t>
            </a:r>
            <a:r>
              <a:rPr lang="ru-RU" sz="2000" dirty="0" smtClean="0"/>
              <a:t>3 </a:t>
            </a:r>
            <a:r>
              <a:rPr lang="ru-RU" sz="2000" dirty="0"/>
              <a:t>карты; </a:t>
            </a:r>
            <a:br>
              <a:rPr lang="ru-RU" sz="2000" dirty="0"/>
            </a:br>
            <a:r>
              <a:rPr lang="ru-RU" sz="2000" dirty="0"/>
              <a:t>– русскоязычный интерфейс;</a:t>
            </a:r>
            <a:br>
              <a:rPr lang="ru-RU" sz="2000" dirty="0"/>
            </a:br>
            <a:r>
              <a:rPr lang="ru-RU" sz="2000" dirty="0"/>
              <a:t>– расширенные </a:t>
            </a:r>
            <a:r>
              <a:rPr lang="ru-RU" sz="2000" dirty="0" smtClean="0"/>
              <a:t>возможности </a:t>
            </a:r>
            <a:r>
              <a:rPr lang="ru-RU" sz="2000" dirty="0"/>
              <a:t>редактирования;</a:t>
            </a:r>
            <a:br>
              <a:rPr lang="ru-RU" sz="2000" dirty="0"/>
            </a:br>
            <a:r>
              <a:rPr lang="ru-RU" sz="2000" dirty="0"/>
              <a:t>– сохранение карты как изображения; </a:t>
            </a:r>
            <a:br>
              <a:rPr lang="ru-RU" sz="2000" dirty="0"/>
            </a:br>
            <a:r>
              <a:rPr lang="ru-RU" sz="2000" dirty="0"/>
              <a:t>– можно поделиться картой, отправить по почте, встроить карту в свой </a:t>
            </a:r>
            <a:r>
              <a:rPr lang="ru-RU" sz="2000" dirty="0" err="1"/>
              <a:t>интернет-ресурс</a:t>
            </a:r>
            <a:r>
              <a:rPr lang="ru-RU" sz="2000" dirty="0"/>
              <a:t>;</a:t>
            </a:r>
            <a:br>
              <a:rPr lang="ru-RU" sz="2000" dirty="0"/>
            </a:br>
            <a:r>
              <a:rPr lang="ru-RU" sz="2000" dirty="0"/>
              <a:t>– возможно без авторизации создать карту без онлайн-сохранения.</a:t>
            </a:r>
            <a:endParaRPr lang="ru-RU" sz="1900" dirty="0"/>
          </a:p>
        </p:txBody>
      </p:sp>
      <p:pic>
        <p:nvPicPr>
          <p:cNvPr id="11266" name="Picture 2" descr="C:\Users\Tanya\Desktop\Вебінар\mindmeister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282" y="2455846"/>
            <a:ext cx="3858568" cy="97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807" y="3552824"/>
            <a:ext cx="4557681" cy="2525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4375052" y="6376459"/>
            <a:ext cx="3719858" cy="36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Linux Biolinum G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Linux Biolinum G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Linux Biolinum G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Linux Biolinum G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dirty="0"/>
              <a:t>© </a:t>
            </a:r>
            <a:r>
              <a:rPr lang="ru-RU" altLang="ru-RU" sz="1600" dirty="0" smtClean="0"/>
              <a:t>2018 </a:t>
            </a:r>
            <a:r>
              <a:rPr lang="ru-RU" altLang="ru-RU" sz="1600" dirty="0" smtClean="0">
                <a:solidFill>
                  <a:schemeClr val="accent2"/>
                </a:solidFill>
              </a:rPr>
              <a:t> </a:t>
            </a:r>
            <a:r>
              <a:rPr lang="ru-RU" altLang="ru-RU" sz="1600" dirty="0" err="1">
                <a:solidFill>
                  <a:schemeClr val="accent2"/>
                </a:solidFill>
              </a:rPr>
              <a:t>Гизатулина</a:t>
            </a:r>
            <a:r>
              <a:rPr lang="ru-RU" altLang="ru-RU" sz="1600" dirty="0">
                <a:solidFill>
                  <a:schemeClr val="accent2"/>
                </a:solidFill>
              </a:rPr>
              <a:t> Ольга Ивановна</a:t>
            </a:r>
          </a:p>
        </p:txBody>
      </p:sp>
    </p:spTree>
    <p:extLst>
      <p:ext uri="{BB962C8B-B14F-4D97-AF65-F5344CB8AC3E}">
        <p14:creationId xmlns:p14="http://schemas.microsoft.com/office/powerpoint/2010/main" val="210353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304927" y="495301"/>
            <a:ext cx="9601196" cy="189547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6B327A"/>
                </a:solidFill>
              </a:rPr>
              <a:t>Программы для установки </a:t>
            </a:r>
            <a:br>
              <a:rPr lang="ru-RU" sz="3600" b="1" dirty="0" smtClean="0">
                <a:solidFill>
                  <a:srgbClr val="6B327A"/>
                </a:solidFill>
              </a:rPr>
            </a:br>
            <a:r>
              <a:rPr lang="ru-RU" sz="3600" b="1" dirty="0" smtClean="0">
                <a:solidFill>
                  <a:srgbClr val="6B327A"/>
                </a:solidFill>
              </a:rPr>
              <a:t>на персональном компьютере</a:t>
            </a:r>
            <a:endParaRPr lang="ru-RU" sz="3600" b="1" dirty="0">
              <a:solidFill>
                <a:srgbClr val="6B327A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371473" y="2694849"/>
            <a:ext cx="5065349" cy="3420201"/>
          </a:xfrm>
          <a:prstGeom prst="rect">
            <a:avLst/>
          </a:prstGeom>
          <a:noFill/>
          <a:ln w="1905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endParaRPr lang="ru-RU" sz="19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371473" y="2762577"/>
            <a:ext cx="504943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           </a:t>
            </a:r>
          </a:p>
          <a:p>
            <a:r>
              <a:rPr lang="ru-RU" sz="2000" dirty="0"/>
              <a:t> </a:t>
            </a:r>
            <a:r>
              <a:rPr lang="ru-RU" sz="2000" dirty="0" smtClean="0"/>
              <a:t>          – </a:t>
            </a:r>
            <a:r>
              <a:rPr lang="ru-RU" sz="2000" dirty="0"/>
              <a:t>интуитивно понятное управление</a:t>
            </a:r>
            <a:r>
              <a:rPr lang="ru-RU" sz="2000" dirty="0" smtClean="0"/>
              <a:t>;</a:t>
            </a:r>
          </a:p>
          <a:p>
            <a:r>
              <a:rPr lang="ru-RU" sz="2000" dirty="0"/>
              <a:t> </a:t>
            </a:r>
            <a:r>
              <a:rPr lang="ru-RU" sz="2000" dirty="0" smtClean="0"/>
              <a:t>          – </a:t>
            </a:r>
            <a:r>
              <a:rPr lang="ru-RU" sz="2000" dirty="0"/>
              <a:t>наличие основных функциональных возможностей для построения </a:t>
            </a:r>
            <a:r>
              <a:rPr lang="ru-RU" sz="2000" dirty="0" err="1"/>
              <a:t>Mind</a:t>
            </a:r>
            <a:r>
              <a:rPr lang="ru-RU" sz="2000" dirty="0"/>
              <a:t> </a:t>
            </a:r>
            <a:r>
              <a:rPr lang="ru-RU" sz="2000" dirty="0" err="1"/>
              <a:t>maps</a:t>
            </a:r>
            <a:r>
              <a:rPr lang="ru-RU" sz="2000" dirty="0"/>
              <a:t>;</a:t>
            </a:r>
          </a:p>
          <a:p>
            <a:r>
              <a:rPr lang="ru-RU" sz="2000" dirty="0"/>
              <a:t>– возможность сохранять карту в различных форматах (</a:t>
            </a:r>
            <a:r>
              <a:rPr lang="ru-RU" sz="2000" dirty="0" err="1"/>
              <a:t>jpeg</a:t>
            </a:r>
            <a:r>
              <a:rPr lang="ru-RU" sz="2000" dirty="0"/>
              <a:t>, </a:t>
            </a:r>
            <a:r>
              <a:rPr lang="ru-RU" sz="2000" dirty="0" err="1"/>
              <a:t>pdf</a:t>
            </a:r>
            <a:r>
              <a:rPr lang="ru-RU" sz="2000" dirty="0"/>
              <a:t>, </a:t>
            </a:r>
            <a:r>
              <a:rPr lang="ru-RU" sz="2000" dirty="0" err="1"/>
              <a:t>html</a:t>
            </a:r>
            <a:r>
              <a:rPr lang="ru-RU" sz="2000" dirty="0"/>
              <a:t> и др.);</a:t>
            </a:r>
            <a:br>
              <a:rPr lang="ru-RU" sz="2000" dirty="0"/>
            </a:br>
            <a:r>
              <a:rPr lang="ru-RU" sz="2000" dirty="0"/>
              <a:t>– необходимо перед инсталляцией программы установить </a:t>
            </a:r>
            <a:r>
              <a:rPr lang="ru-RU" sz="2000" dirty="0" err="1"/>
              <a:t>Java</a:t>
            </a:r>
            <a:r>
              <a:rPr lang="ru-RU" sz="2000" dirty="0"/>
              <a:t>;</a:t>
            </a:r>
            <a:br>
              <a:rPr lang="ru-RU" sz="2000" dirty="0"/>
            </a:br>
            <a:r>
              <a:rPr lang="ru-RU" sz="2000" dirty="0" smtClean="0"/>
              <a:t>–</a:t>
            </a:r>
            <a:r>
              <a:rPr lang="en-US" sz="2000" dirty="0"/>
              <a:t> </a:t>
            </a:r>
            <a:r>
              <a:rPr lang="ru-RU" sz="2000" dirty="0" smtClean="0"/>
              <a:t>можно </a:t>
            </a:r>
            <a:r>
              <a:rPr lang="ru-RU" sz="2000" dirty="0"/>
              <a:t>прикреплять </a:t>
            </a:r>
            <a:r>
              <a:rPr lang="ru-RU" sz="2000" dirty="0" smtClean="0"/>
              <a:t>собственные</a:t>
            </a:r>
            <a:r>
              <a:rPr lang="en-US" sz="2000" dirty="0" smtClean="0"/>
              <a:t> </a:t>
            </a:r>
            <a:r>
              <a:rPr lang="ru-RU" sz="2000" dirty="0"/>
              <a:t>графические </a:t>
            </a:r>
            <a:r>
              <a:rPr lang="ru-RU" sz="2000" dirty="0" smtClean="0"/>
              <a:t>элементы.</a:t>
            </a:r>
            <a:endParaRPr lang="ru-RU" sz="1900" dirty="0"/>
          </a:p>
        </p:txBody>
      </p:sp>
      <p:pic>
        <p:nvPicPr>
          <p:cNvPr id="11266" name="Picture 2" descr="Картинки по запросу Freemi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2712343"/>
            <a:ext cx="4528368" cy="347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6" descr="http://e-asveta.adu.by/images/content/images/material/freem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346" y="849122"/>
            <a:ext cx="1849352" cy="12421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4375052" y="6376459"/>
            <a:ext cx="3719858" cy="36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Linux Biolinum G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Linux Biolinum G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Linux Biolinum G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Linux Biolinum G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dirty="0"/>
              <a:t>© </a:t>
            </a:r>
            <a:r>
              <a:rPr lang="ru-RU" altLang="ru-RU" sz="1600" dirty="0" smtClean="0"/>
              <a:t>2018 </a:t>
            </a:r>
            <a:r>
              <a:rPr lang="ru-RU" altLang="ru-RU" sz="1600" dirty="0" smtClean="0">
                <a:solidFill>
                  <a:schemeClr val="accent2"/>
                </a:solidFill>
              </a:rPr>
              <a:t> </a:t>
            </a:r>
            <a:r>
              <a:rPr lang="ru-RU" altLang="ru-RU" sz="1600" dirty="0" err="1">
                <a:solidFill>
                  <a:schemeClr val="accent2"/>
                </a:solidFill>
              </a:rPr>
              <a:t>Гизатулина</a:t>
            </a:r>
            <a:r>
              <a:rPr lang="ru-RU" altLang="ru-RU" sz="1600" dirty="0">
                <a:solidFill>
                  <a:schemeClr val="accent2"/>
                </a:solidFill>
              </a:rPr>
              <a:t> Ольга Ивановна</a:t>
            </a:r>
          </a:p>
        </p:txBody>
      </p:sp>
    </p:spTree>
    <p:extLst>
      <p:ext uri="{BB962C8B-B14F-4D97-AF65-F5344CB8AC3E}">
        <p14:creationId xmlns:p14="http://schemas.microsoft.com/office/powerpoint/2010/main" val="278712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Tanya\Desktop\Вебінар\jINhjx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150" y="2774736"/>
            <a:ext cx="4775704" cy="334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трелка вправо 3"/>
          <p:cNvSpPr/>
          <p:nvPr/>
        </p:nvSpPr>
        <p:spPr>
          <a:xfrm>
            <a:off x="4745187" y="1231855"/>
            <a:ext cx="2106252" cy="1211283"/>
          </a:xfrm>
          <a:prstGeom prst="rightArrow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76300" y="1050828"/>
            <a:ext cx="3641227" cy="2628000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1">
            <a:schemeClr val="accent2"/>
          </a:lnRef>
          <a:fillRef idx="1002">
            <a:schemeClr val="l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ИНТЕЛЛЕКТУАЛЬНЫЕ КАРТЫ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115176" y="1044526"/>
            <a:ext cx="4346356" cy="262800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1">
            <a:schemeClr val="accent2"/>
          </a:lnRef>
          <a:fillRef idx="1002">
            <a:schemeClr val="l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000" dirty="0"/>
              <a:t>один из самых универсальных и простых в использовании приёмов для увеличения эффективности умственной </a:t>
            </a:r>
            <a:r>
              <a:rPr lang="ru-RU" sz="2000" dirty="0" smtClean="0"/>
              <a:t>деятельности;</a:t>
            </a:r>
            <a:endParaRPr lang="ru-RU" sz="2000" dirty="0"/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/>
              <a:t>позволяют упорядочить </a:t>
            </a:r>
            <a:r>
              <a:rPr lang="ru-RU" sz="2000" dirty="0" smtClean="0"/>
              <a:t>материал;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/>
              <a:t>позволяют </a:t>
            </a:r>
            <a:r>
              <a:rPr lang="ru-RU" sz="2000" dirty="0" smtClean="0"/>
              <a:t>сконцентрировать </a:t>
            </a:r>
            <a:r>
              <a:rPr lang="ru-RU" sz="2000" dirty="0"/>
              <a:t>внимание на нужной </a:t>
            </a:r>
            <a:r>
              <a:rPr lang="ru-RU" sz="2000" dirty="0" smtClean="0"/>
              <a:t>информации.</a:t>
            </a:r>
            <a:endParaRPr lang="ru-RU" sz="2000" dirty="0"/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4375052" y="6376459"/>
            <a:ext cx="3719858" cy="36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Linux Biolinum G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Linux Biolinum G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Linux Biolinum G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Linux Biolinum G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dirty="0"/>
              <a:t>© </a:t>
            </a:r>
            <a:r>
              <a:rPr lang="ru-RU" altLang="ru-RU" sz="1600" dirty="0" smtClean="0"/>
              <a:t>2018 </a:t>
            </a:r>
            <a:r>
              <a:rPr lang="ru-RU" altLang="ru-RU" sz="1600" dirty="0" smtClean="0">
                <a:solidFill>
                  <a:schemeClr val="accent2"/>
                </a:solidFill>
              </a:rPr>
              <a:t> </a:t>
            </a:r>
            <a:r>
              <a:rPr lang="ru-RU" altLang="ru-RU" sz="1600" dirty="0" err="1">
                <a:solidFill>
                  <a:schemeClr val="accent2"/>
                </a:solidFill>
              </a:rPr>
              <a:t>Гизатулина</a:t>
            </a:r>
            <a:r>
              <a:rPr lang="ru-RU" altLang="ru-RU" sz="1600" dirty="0">
                <a:solidFill>
                  <a:schemeClr val="accent2"/>
                </a:solidFill>
              </a:rPr>
              <a:t> Ольга Ивановна</a:t>
            </a:r>
          </a:p>
        </p:txBody>
      </p:sp>
    </p:spTree>
    <p:extLst>
      <p:ext uri="{BB962C8B-B14F-4D97-AF65-F5344CB8AC3E}">
        <p14:creationId xmlns:p14="http://schemas.microsoft.com/office/powerpoint/2010/main" val="33451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304927" y="495301"/>
            <a:ext cx="9601196" cy="189547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6B327A"/>
                </a:solidFill>
              </a:rPr>
              <a:t>Программы для установки </a:t>
            </a:r>
            <a:br>
              <a:rPr lang="ru-RU" sz="3600" b="1" dirty="0" smtClean="0">
                <a:solidFill>
                  <a:srgbClr val="6B327A"/>
                </a:solidFill>
              </a:rPr>
            </a:br>
            <a:r>
              <a:rPr lang="ru-RU" sz="3600" b="1" dirty="0" smtClean="0">
                <a:solidFill>
                  <a:srgbClr val="6B327A"/>
                </a:solidFill>
              </a:rPr>
              <a:t>на персональном компьютере</a:t>
            </a:r>
            <a:endParaRPr lang="ru-RU" sz="3600" b="1" dirty="0">
              <a:solidFill>
                <a:srgbClr val="6B327A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371473" y="2821075"/>
            <a:ext cx="5065349" cy="3170150"/>
          </a:xfrm>
          <a:prstGeom prst="rect">
            <a:avLst/>
          </a:prstGeom>
          <a:noFill/>
          <a:ln w="1905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endParaRPr lang="ru-RU" sz="19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434855" y="2829698"/>
            <a:ext cx="5201830" cy="346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         - бесплатная </a:t>
            </a:r>
            <a:r>
              <a:rPr lang="ru-RU" sz="2000" dirty="0"/>
              <a:t>программа по созданию ментальных </a:t>
            </a:r>
            <a:r>
              <a:rPr lang="ru-RU" sz="2000" dirty="0" smtClean="0"/>
              <a:t>карт, для </a:t>
            </a:r>
            <a:r>
              <a:rPr lang="ru-RU" sz="2000" dirty="0"/>
              <a:t>регистрации достаточно заполнить небольшую форму на </a:t>
            </a:r>
            <a:r>
              <a:rPr lang="ru-RU" sz="2000" dirty="0" smtClean="0"/>
              <a:t>сайте;  </a:t>
            </a:r>
          </a:p>
          <a:p>
            <a:pPr lvl="0"/>
            <a:r>
              <a:rPr lang="ru-RU" sz="2000" dirty="0" smtClean="0"/>
              <a:t>- позволит организовывать сложную информацию и управлять ей;</a:t>
            </a:r>
          </a:p>
          <a:p>
            <a:pPr lvl="0"/>
            <a:r>
              <a:rPr lang="ru-RU" sz="2000" dirty="0" smtClean="0"/>
              <a:t>- можно  проводить совместные мозговые штурмы;</a:t>
            </a:r>
          </a:p>
          <a:p>
            <a:pPr lvl="0"/>
            <a:r>
              <a:rPr lang="ru-RU" sz="2000" dirty="0" smtClean="0"/>
              <a:t>- после </a:t>
            </a:r>
            <a:r>
              <a:rPr lang="ru-RU" sz="2000" dirty="0"/>
              <a:t>регистрации на сайте можно выкладывать свои карты на одноименном </a:t>
            </a:r>
            <a:r>
              <a:rPr lang="ru-RU" sz="2000" dirty="0" err="1" smtClean="0"/>
              <a:t>интернет-ресурсе</a:t>
            </a:r>
            <a:r>
              <a:rPr lang="ru-RU" sz="2000" dirty="0"/>
              <a:t>.</a:t>
            </a:r>
          </a:p>
          <a:p>
            <a:endParaRPr lang="ru-RU" sz="1900" dirty="0"/>
          </a:p>
        </p:txBody>
      </p:sp>
      <p:pic>
        <p:nvPicPr>
          <p:cNvPr id="2" name="Picture 2" descr="Картинки по запросу XMi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2821075"/>
            <a:ext cx="4908550" cy="317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5" descr="http://e-asveta.adu.by/images/content/images/material/xmind2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476" y="1038858"/>
            <a:ext cx="1838324" cy="6763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4375052" y="6376459"/>
            <a:ext cx="3719858" cy="36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Linux Biolinum G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Linux Biolinum G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Linux Biolinum G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Linux Biolinum G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dirty="0"/>
              <a:t>© </a:t>
            </a:r>
            <a:r>
              <a:rPr lang="ru-RU" altLang="ru-RU" sz="1600" dirty="0" smtClean="0"/>
              <a:t>2018 </a:t>
            </a:r>
            <a:r>
              <a:rPr lang="ru-RU" altLang="ru-RU" sz="1600" dirty="0" smtClean="0">
                <a:solidFill>
                  <a:schemeClr val="accent2"/>
                </a:solidFill>
              </a:rPr>
              <a:t> </a:t>
            </a:r>
            <a:r>
              <a:rPr lang="ru-RU" altLang="ru-RU" sz="1600" dirty="0" err="1">
                <a:solidFill>
                  <a:schemeClr val="accent2"/>
                </a:solidFill>
              </a:rPr>
              <a:t>Гизатулина</a:t>
            </a:r>
            <a:r>
              <a:rPr lang="ru-RU" altLang="ru-RU" sz="1600" dirty="0">
                <a:solidFill>
                  <a:schemeClr val="accent2"/>
                </a:solidFill>
              </a:rPr>
              <a:t> Ольга Ивановна</a:t>
            </a:r>
          </a:p>
        </p:txBody>
      </p:sp>
    </p:spTree>
    <p:extLst>
      <p:ext uri="{BB962C8B-B14F-4D97-AF65-F5344CB8AC3E}">
        <p14:creationId xmlns:p14="http://schemas.microsoft.com/office/powerpoint/2010/main" val="20987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304927" y="495301"/>
            <a:ext cx="9601196" cy="189547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6B327A"/>
                </a:solidFill>
              </a:rPr>
              <a:t>Программы для установки </a:t>
            </a:r>
            <a:br>
              <a:rPr lang="ru-RU" sz="3600" b="1" dirty="0" smtClean="0">
                <a:solidFill>
                  <a:srgbClr val="6B327A"/>
                </a:solidFill>
              </a:rPr>
            </a:br>
            <a:r>
              <a:rPr lang="ru-RU" sz="3600" b="1" dirty="0" smtClean="0">
                <a:solidFill>
                  <a:srgbClr val="6B327A"/>
                </a:solidFill>
              </a:rPr>
              <a:t>на персональном компьютере</a:t>
            </a:r>
            <a:endParaRPr lang="ru-RU" sz="3600" b="1" dirty="0">
              <a:solidFill>
                <a:srgbClr val="6B327A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379433" y="2754014"/>
            <a:ext cx="4989151" cy="3183981"/>
          </a:xfrm>
          <a:prstGeom prst="rect">
            <a:avLst/>
          </a:prstGeom>
          <a:noFill/>
          <a:ln w="1905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endParaRPr lang="ru-RU" sz="19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553200" y="2765055"/>
            <a:ext cx="489158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         - бесплатная </a:t>
            </a:r>
            <a:r>
              <a:rPr lang="ru-RU" sz="2000" dirty="0"/>
              <a:t>программа для рисования ментальных карт, </a:t>
            </a:r>
            <a:r>
              <a:rPr lang="ru-RU" sz="2000" dirty="0" smtClean="0"/>
              <a:t>построена </a:t>
            </a:r>
            <a:r>
              <a:rPr lang="ru-RU" sz="2000" dirty="0"/>
              <a:t>на векторной </a:t>
            </a:r>
            <a:r>
              <a:rPr lang="ru-RU" sz="2000" dirty="0" smtClean="0"/>
              <a:t>графике.;</a:t>
            </a:r>
          </a:p>
          <a:p>
            <a:r>
              <a:rPr lang="ru-RU" sz="2000" dirty="0" smtClean="0"/>
              <a:t>- построение </a:t>
            </a:r>
            <a:r>
              <a:rPr lang="ru-RU" sz="2000" dirty="0"/>
              <a:t>ментальных карт </a:t>
            </a:r>
            <a:r>
              <a:rPr lang="ru-RU" sz="2000" dirty="0" smtClean="0"/>
              <a:t>напоминает </a:t>
            </a:r>
            <a:r>
              <a:rPr lang="ru-RU" sz="2000" dirty="0"/>
              <a:t>сборку конструктора: </a:t>
            </a:r>
            <a:r>
              <a:rPr lang="ru-RU" sz="2000" dirty="0" smtClean="0"/>
              <a:t>в </a:t>
            </a:r>
            <a:r>
              <a:rPr lang="ru-RU" sz="2000" dirty="0"/>
              <a:t>любую часть рабочего пространства можно добавить картинку, стрелку, топик; </a:t>
            </a:r>
            <a:endParaRPr lang="ru-RU" sz="2000" dirty="0" smtClean="0"/>
          </a:p>
          <a:p>
            <a:r>
              <a:rPr lang="ru-RU" sz="2000" dirty="0" smtClean="0"/>
              <a:t>- много </a:t>
            </a:r>
            <a:r>
              <a:rPr lang="ru-RU" sz="2000" dirty="0"/>
              <a:t>вариантов дизайна графических </a:t>
            </a:r>
            <a:r>
              <a:rPr lang="ru-RU" sz="2000" dirty="0" smtClean="0"/>
              <a:t>элементов; </a:t>
            </a:r>
          </a:p>
          <a:p>
            <a:r>
              <a:rPr lang="ru-RU" sz="2000" dirty="0" smtClean="0"/>
              <a:t>- большой </a:t>
            </a:r>
            <a:r>
              <a:rPr lang="ru-RU" sz="2000" dirty="0"/>
              <a:t>простор для </a:t>
            </a:r>
            <a:r>
              <a:rPr lang="ru-RU" sz="2000" dirty="0" smtClean="0"/>
              <a:t>творчества.</a:t>
            </a:r>
            <a:endParaRPr lang="ru-RU" sz="1900" dirty="0"/>
          </a:p>
        </p:txBody>
      </p:sp>
      <p:pic>
        <p:nvPicPr>
          <p:cNvPr id="13316" name="Picture 4" descr="Картинки по запросу Edraw Mind Map (Free Version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345" y="2765054"/>
            <a:ext cx="4570279" cy="317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draw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19" y="502328"/>
            <a:ext cx="2327341" cy="7589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4375052" y="6376459"/>
            <a:ext cx="3719858" cy="36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Linux Biolinum G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Linux Biolinum G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Linux Biolinum G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Linux Biolinum G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dirty="0"/>
              <a:t>© </a:t>
            </a:r>
            <a:r>
              <a:rPr lang="ru-RU" altLang="ru-RU" sz="1600" dirty="0" smtClean="0"/>
              <a:t>2018 </a:t>
            </a:r>
            <a:r>
              <a:rPr lang="ru-RU" altLang="ru-RU" sz="1600" dirty="0" smtClean="0">
                <a:solidFill>
                  <a:schemeClr val="accent2"/>
                </a:solidFill>
              </a:rPr>
              <a:t> </a:t>
            </a:r>
            <a:r>
              <a:rPr lang="ru-RU" altLang="ru-RU" sz="1600" dirty="0" err="1">
                <a:solidFill>
                  <a:schemeClr val="accent2"/>
                </a:solidFill>
              </a:rPr>
              <a:t>Гизатулина</a:t>
            </a:r>
            <a:r>
              <a:rPr lang="ru-RU" altLang="ru-RU" sz="1600" dirty="0">
                <a:solidFill>
                  <a:schemeClr val="accent2"/>
                </a:solidFill>
              </a:rPr>
              <a:t> Ольга Ивановна</a:t>
            </a:r>
          </a:p>
        </p:txBody>
      </p:sp>
    </p:spTree>
    <p:extLst>
      <p:ext uri="{BB962C8B-B14F-4D97-AF65-F5344CB8AC3E}">
        <p14:creationId xmlns:p14="http://schemas.microsoft.com/office/powerpoint/2010/main" val="402653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Tanya\Desktop\Вебінар\OANYEQ0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DF9"/>
              </a:clrFrom>
              <a:clrTo>
                <a:srgbClr val="FEFD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783" y="2476413"/>
            <a:ext cx="3763480" cy="376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304927" y="495301"/>
            <a:ext cx="9601196" cy="189547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6B327A"/>
                </a:solidFill>
              </a:rPr>
              <a:t>Принцип «трёх П»</a:t>
            </a:r>
            <a:endParaRPr lang="ru-RU" sz="3600" b="1" dirty="0">
              <a:solidFill>
                <a:srgbClr val="6B327A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432550" y="3041003"/>
            <a:ext cx="4680000" cy="25200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На </a:t>
            </a:r>
            <a:r>
              <a:rPr lang="ru-RU" sz="2000" dirty="0"/>
              <a:t>первом этапе </a:t>
            </a:r>
            <a:r>
              <a:rPr lang="ru-RU" sz="2000" dirty="0" smtClean="0"/>
              <a:t>следует </a:t>
            </a:r>
            <a:r>
              <a:rPr lang="ru-RU" sz="2000" b="1" dirty="0">
                <a:solidFill>
                  <a:srgbClr val="6B327A"/>
                </a:solidFill>
              </a:rPr>
              <a:t>забыть какие бы то ни было предубеждения </a:t>
            </a:r>
            <a:r>
              <a:rPr lang="ru-RU" sz="2000" dirty="0"/>
              <a:t>относительно ограниченности своих ментальных возможностей и строго следовать законам интеллект-карт и рекомендациям по их </a:t>
            </a:r>
            <a:r>
              <a:rPr lang="ru-RU" sz="2000" dirty="0" smtClean="0"/>
              <a:t>составлению.</a:t>
            </a:r>
            <a:endParaRPr lang="ru-RU" sz="2000" dirty="0"/>
          </a:p>
        </p:txBody>
      </p:sp>
      <p:sp>
        <p:nvSpPr>
          <p:cNvPr id="8" name="Горизонтальный свиток 7"/>
          <p:cNvSpPr/>
          <p:nvPr/>
        </p:nvSpPr>
        <p:spPr>
          <a:xfrm>
            <a:off x="1739392" y="5397824"/>
            <a:ext cx="2829834" cy="708906"/>
          </a:xfrm>
          <a:prstGeom prst="horizontalScroll">
            <a:avLst/>
          </a:prstGeom>
          <a:solidFill>
            <a:srgbClr val="FF9900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ПРИНИМАЙ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4375052" y="6376459"/>
            <a:ext cx="3719858" cy="36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Linux Biolinum G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Linux Biolinum G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Linux Biolinum G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Linux Biolinum G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dirty="0"/>
              <a:t>© </a:t>
            </a:r>
            <a:r>
              <a:rPr lang="ru-RU" altLang="ru-RU" sz="1600" dirty="0" smtClean="0"/>
              <a:t>2018 </a:t>
            </a:r>
            <a:r>
              <a:rPr lang="ru-RU" altLang="ru-RU" sz="1600" dirty="0" smtClean="0">
                <a:solidFill>
                  <a:schemeClr val="accent2"/>
                </a:solidFill>
              </a:rPr>
              <a:t> </a:t>
            </a:r>
            <a:r>
              <a:rPr lang="ru-RU" altLang="ru-RU" sz="1600" dirty="0" err="1">
                <a:solidFill>
                  <a:schemeClr val="accent2"/>
                </a:solidFill>
              </a:rPr>
              <a:t>Гизатулина</a:t>
            </a:r>
            <a:r>
              <a:rPr lang="ru-RU" altLang="ru-RU" sz="1600" dirty="0">
                <a:solidFill>
                  <a:schemeClr val="accent2"/>
                </a:solidFill>
              </a:rPr>
              <a:t> Ольга Ивановна</a:t>
            </a:r>
          </a:p>
        </p:txBody>
      </p:sp>
    </p:spTree>
    <p:extLst>
      <p:ext uri="{BB962C8B-B14F-4D97-AF65-F5344CB8AC3E}">
        <p14:creationId xmlns:p14="http://schemas.microsoft.com/office/powerpoint/2010/main" val="206792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Tanya\Desktop\Вебінар\OANYEQ0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DF9"/>
              </a:clrFrom>
              <a:clrTo>
                <a:srgbClr val="FEFD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783" y="2476413"/>
            <a:ext cx="3763480" cy="376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445291" y="3069578"/>
            <a:ext cx="4680000" cy="25200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Необходимо составить </a:t>
            </a:r>
            <a:r>
              <a:rPr lang="ru-RU" sz="2000" b="1" dirty="0">
                <a:solidFill>
                  <a:srgbClr val="6B327A"/>
                </a:solidFill>
              </a:rPr>
              <a:t>не менее 100 интеллект-карт</a:t>
            </a:r>
            <a:r>
              <a:rPr lang="ru-RU" sz="2000" dirty="0"/>
              <a:t>, применяя законы и рекомендации, вырабатывая и оттачивая собственный стиль и экспериментируя с интеллект-картами различных </a:t>
            </a:r>
            <a:r>
              <a:rPr lang="ru-RU" sz="2000" dirty="0" smtClean="0"/>
              <a:t>видов.</a:t>
            </a:r>
            <a:endParaRPr lang="ru-RU" sz="2000" dirty="0"/>
          </a:p>
        </p:txBody>
      </p:sp>
      <p:sp>
        <p:nvSpPr>
          <p:cNvPr id="8" name="Горизонтальный свиток 7"/>
          <p:cNvSpPr/>
          <p:nvPr/>
        </p:nvSpPr>
        <p:spPr>
          <a:xfrm>
            <a:off x="1739392" y="5397824"/>
            <a:ext cx="2829834" cy="708906"/>
          </a:xfrm>
          <a:prstGeom prst="horizontalScroll">
            <a:avLst/>
          </a:prstGeom>
          <a:solidFill>
            <a:srgbClr val="FF9900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ПРИМЕНЯЙ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304927" y="495301"/>
            <a:ext cx="9601196" cy="189547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6B327A"/>
                </a:solidFill>
              </a:rPr>
              <a:t>Принцип «трёх П»</a:t>
            </a:r>
            <a:endParaRPr lang="ru-RU" sz="3600" b="1" dirty="0">
              <a:solidFill>
                <a:srgbClr val="6B327A"/>
              </a:solidFill>
            </a:endParaRP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4375052" y="6376459"/>
            <a:ext cx="3719858" cy="36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Linux Biolinum G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Linux Biolinum G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Linux Biolinum G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Linux Biolinum G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dirty="0"/>
              <a:t>© </a:t>
            </a:r>
            <a:r>
              <a:rPr lang="ru-RU" altLang="ru-RU" sz="1600" dirty="0" smtClean="0"/>
              <a:t>2018 </a:t>
            </a:r>
            <a:r>
              <a:rPr lang="ru-RU" altLang="ru-RU" sz="1600" dirty="0" smtClean="0">
                <a:solidFill>
                  <a:schemeClr val="accent2"/>
                </a:solidFill>
              </a:rPr>
              <a:t> </a:t>
            </a:r>
            <a:r>
              <a:rPr lang="ru-RU" altLang="ru-RU" sz="1600" dirty="0" err="1">
                <a:solidFill>
                  <a:schemeClr val="accent2"/>
                </a:solidFill>
              </a:rPr>
              <a:t>Гизатулина</a:t>
            </a:r>
            <a:r>
              <a:rPr lang="ru-RU" altLang="ru-RU" sz="1600" dirty="0">
                <a:solidFill>
                  <a:schemeClr val="accent2"/>
                </a:solidFill>
              </a:rPr>
              <a:t> Ольга Ивановна</a:t>
            </a:r>
          </a:p>
        </p:txBody>
      </p:sp>
    </p:spTree>
    <p:extLst>
      <p:ext uri="{BB962C8B-B14F-4D97-AF65-F5344CB8AC3E}">
        <p14:creationId xmlns:p14="http://schemas.microsoft.com/office/powerpoint/2010/main" val="185364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Tanya\Desktop\Вебінар\OANYEQ0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DF9"/>
              </a:clrFrom>
              <a:clrTo>
                <a:srgbClr val="FEFD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783" y="2476413"/>
            <a:ext cx="3763480" cy="376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304927" y="495301"/>
            <a:ext cx="9601196" cy="189547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6B327A"/>
                </a:solidFill>
              </a:rPr>
              <a:t>Указания при работе с интеллект-картами</a:t>
            </a:r>
            <a:br>
              <a:rPr lang="ru-RU" sz="3600" b="1" dirty="0" smtClean="0">
                <a:solidFill>
                  <a:srgbClr val="6B327A"/>
                </a:solidFill>
              </a:rPr>
            </a:br>
            <a:r>
              <a:rPr lang="ru-RU" sz="3600" b="1" dirty="0" smtClean="0">
                <a:solidFill>
                  <a:srgbClr val="6B327A"/>
                </a:solidFill>
              </a:rPr>
              <a:t>«три П»</a:t>
            </a:r>
            <a:endParaRPr lang="ru-RU" sz="3600" b="1" dirty="0">
              <a:solidFill>
                <a:srgbClr val="6B327A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454816" y="3061795"/>
            <a:ext cx="4680000" cy="25200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B327A"/>
                </a:solidFill>
              </a:rPr>
              <a:t>Непрерывное совершенствование</a:t>
            </a:r>
            <a:r>
              <a:rPr lang="ru-RU" sz="2000" dirty="0" smtClean="0"/>
              <a:t> </a:t>
            </a:r>
          </a:p>
          <a:p>
            <a:pPr algn="ctr"/>
            <a:r>
              <a:rPr lang="ru-RU" sz="2000" dirty="0" smtClean="0"/>
              <a:t>навыков работы</a:t>
            </a:r>
          </a:p>
          <a:p>
            <a:pPr algn="ctr"/>
            <a:r>
              <a:rPr lang="ru-RU" sz="2000" dirty="0" smtClean="0"/>
              <a:t> </a:t>
            </a:r>
            <a:r>
              <a:rPr lang="ru-RU" sz="2000" dirty="0"/>
              <a:t>с </a:t>
            </a:r>
            <a:r>
              <a:rPr lang="ru-RU" sz="2000" dirty="0" smtClean="0"/>
              <a:t>интеллект-картами.</a:t>
            </a:r>
            <a:endParaRPr lang="ru-RU" sz="2000" dirty="0"/>
          </a:p>
        </p:txBody>
      </p:sp>
      <p:sp>
        <p:nvSpPr>
          <p:cNvPr id="8" name="Горизонтальный свиток 7"/>
          <p:cNvSpPr/>
          <p:nvPr/>
        </p:nvSpPr>
        <p:spPr>
          <a:xfrm>
            <a:off x="1739392" y="5397824"/>
            <a:ext cx="2829834" cy="708906"/>
          </a:xfrm>
          <a:prstGeom prst="horizontalScroll">
            <a:avLst/>
          </a:prstGeom>
          <a:solidFill>
            <a:srgbClr val="FF9900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ПРИСПОСАБЛИВАЙ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4375052" y="6376459"/>
            <a:ext cx="3719858" cy="36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Linux Biolinum G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Linux Biolinum G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Linux Biolinum G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Linux Biolinum G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dirty="0"/>
              <a:t>© </a:t>
            </a:r>
            <a:r>
              <a:rPr lang="ru-RU" altLang="ru-RU" sz="1600" dirty="0" smtClean="0"/>
              <a:t>2018 </a:t>
            </a:r>
            <a:r>
              <a:rPr lang="ru-RU" altLang="ru-RU" sz="1600" dirty="0" smtClean="0">
                <a:solidFill>
                  <a:schemeClr val="accent2"/>
                </a:solidFill>
              </a:rPr>
              <a:t> </a:t>
            </a:r>
            <a:r>
              <a:rPr lang="ru-RU" altLang="ru-RU" sz="1600" dirty="0" err="1">
                <a:solidFill>
                  <a:schemeClr val="accent2"/>
                </a:solidFill>
              </a:rPr>
              <a:t>Гизатулина</a:t>
            </a:r>
            <a:r>
              <a:rPr lang="ru-RU" altLang="ru-RU" sz="1600" dirty="0">
                <a:solidFill>
                  <a:schemeClr val="accent2"/>
                </a:solidFill>
              </a:rPr>
              <a:t> Ольга Ивановна</a:t>
            </a:r>
          </a:p>
        </p:txBody>
      </p:sp>
    </p:spTree>
    <p:extLst>
      <p:ext uri="{BB962C8B-B14F-4D97-AF65-F5344CB8AC3E}">
        <p14:creationId xmlns:p14="http://schemas.microsoft.com/office/powerpoint/2010/main" val="24966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C:\Users\Tanya\Desktop\Вебінар\Depositphotos_11634557_origin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619" y="413267"/>
            <a:ext cx="9168061" cy="611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47138" y="616058"/>
            <a:ext cx="6164021" cy="1948190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36147" y="625256"/>
            <a:ext cx="62011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В современном мире с большим потоком информации, применение интеллект-карт в обучении школьников </a:t>
            </a:r>
            <a:r>
              <a:rPr lang="ru-RU" sz="2000" b="1" dirty="0"/>
              <a:t>может дать огромные положительные результаты</a:t>
            </a:r>
            <a:r>
              <a:rPr lang="ru-RU" sz="2000" dirty="0"/>
              <a:t>, поскольку дети учатся выбирать, структурировать и запоминать ключевую информацию, а также воспроизводить её в </a:t>
            </a:r>
            <a:r>
              <a:rPr lang="ru-RU" sz="2000" dirty="0" smtClean="0"/>
              <a:t>последующем.</a:t>
            </a:r>
            <a:endParaRPr lang="ru-RU" sz="2000" b="1" dirty="0"/>
          </a:p>
        </p:txBody>
      </p:sp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4375052" y="6376459"/>
            <a:ext cx="3719858" cy="36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Linux Biolinum G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Linux Biolinum G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Linux Biolinum G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Linux Biolinum G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dirty="0"/>
              <a:t>© </a:t>
            </a:r>
            <a:r>
              <a:rPr lang="ru-RU" altLang="ru-RU" sz="1600" dirty="0" smtClean="0"/>
              <a:t>2018 </a:t>
            </a:r>
            <a:r>
              <a:rPr lang="ru-RU" altLang="ru-RU" sz="1600" dirty="0" smtClean="0">
                <a:solidFill>
                  <a:schemeClr val="accent2"/>
                </a:solidFill>
              </a:rPr>
              <a:t> </a:t>
            </a:r>
            <a:r>
              <a:rPr lang="ru-RU" altLang="ru-RU" sz="1600" dirty="0" err="1">
                <a:solidFill>
                  <a:schemeClr val="accent2"/>
                </a:solidFill>
              </a:rPr>
              <a:t>Гизатулина</a:t>
            </a:r>
            <a:r>
              <a:rPr lang="ru-RU" altLang="ru-RU" sz="1600" dirty="0">
                <a:solidFill>
                  <a:schemeClr val="accent2"/>
                </a:solidFill>
              </a:rPr>
              <a:t> Ольга Ивановна</a:t>
            </a:r>
          </a:p>
        </p:txBody>
      </p:sp>
    </p:spTree>
    <p:extLst>
      <p:ext uri="{BB962C8B-B14F-4D97-AF65-F5344CB8AC3E}">
        <p14:creationId xmlns:p14="http://schemas.microsoft.com/office/powerpoint/2010/main" val="112761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71461" y="428604"/>
            <a:ext cx="10972800" cy="1143000"/>
          </a:xfrm>
          <a:ln>
            <a:miter lim="800000"/>
            <a:headEnd/>
            <a:tailEnd/>
          </a:ln>
          <a:extLst/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ru-RU" dirty="0"/>
          </a:p>
        </p:txBody>
      </p:sp>
      <p:pic>
        <p:nvPicPr>
          <p:cNvPr id="30723" name="Picture 2" descr="C:\Users\1\Downloads\circle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30587" y="1374695"/>
            <a:ext cx="2018164" cy="1809751"/>
          </a:xfrm>
          <a:noFill/>
        </p:spPr>
      </p:pic>
      <p:sp>
        <p:nvSpPr>
          <p:cNvPr id="8" name="Прямоугольник 7"/>
          <p:cNvSpPr/>
          <p:nvPr/>
        </p:nvSpPr>
        <p:spPr>
          <a:xfrm>
            <a:off x="2952751" y="1214967"/>
            <a:ext cx="6096000" cy="954103"/>
          </a:xfrm>
          <a:prstGeom prst="rect">
            <a:avLst/>
          </a:prstGeom>
        </p:spPr>
        <p:txBody>
          <a:bodyPr lIns="121917" tIns="60958" rIns="121917" bIns="60958">
            <a:spAutoFit/>
          </a:bodyPr>
          <a:lstStyle/>
          <a:p>
            <a:pPr>
              <a:defRPr/>
            </a:pPr>
            <a:r>
              <a:rPr lang="ru-RU" b="1" dirty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Автор: </a:t>
            </a:r>
          </a:p>
          <a:p>
            <a:pPr>
              <a:defRPr/>
            </a:pPr>
            <a:endParaRPr lang="ru-RU" b="1" dirty="0">
              <a:ln w="11430"/>
              <a:solidFill>
                <a:schemeClr val="tx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</a:endParaRPr>
          </a:p>
          <a:p>
            <a:pPr>
              <a:defRPr/>
            </a:pPr>
            <a:endParaRPr lang="ru-RU" b="1" dirty="0">
              <a:ln w="11430"/>
              <a:solidFill>
                <a:schemeClr val="tx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0725" name="Прямоугольник 8"/>
          <p:cNvSpPr>
            <a:spLocks noChangeArrowheads="1"/>
          </p:cNvSpPr>
          <p:nvPr/>
        </p:nvSpPr>
        <p:spPr bwMode="auto">
          <a:xfrm>
            <a:off x="2857500" y="4953001"/>
            <a:ext cx="6096000" cy="707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Linux Biolinum G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Linux Biolinum G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Linux Biolinum G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Linux Biolinum G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900" b="1">
                <a:solidFill>
                  <a:schemeClr val="tx2"/>
                </a:solidFill>
              </a:rPr>
              <a:t>Skype</a:t>
            </a:r>
            <a:r>
              <a:rPr lang="ru-RU" altLang="ru-RU" sz="1900" b="1">
                <a:solidFill>
                  <a:schemeClr val="tx2"/>
                </a:solidFill>
              </a:rPr>
              <a:t>:</a:t>
            </a:r>
            <a:r>
              <a:rPr lang="en-US" altLang="ru-RU" sz="1900" b="1">
                <a:solidFill>
                  <a:schemeClr val="tx2"/>
                </a:solidFill>
              </a:rPr>
              <a:t> klassik873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900" b="1">
                <a:solidFill>
                  <a:schemeClr val="tx2"/>
                </a:solidFill>
              </a:rPr>
              <a:t>email</a:t>
            </a:r>
            <a:r>
              <a:rPr lang="ru-RU" altLang="ru-RU" sz="1900" b="1">
                <a:solidFill>
                  <a:schemeClr val="tx2"/>
                </a:solidFill>
              </a:rPr>
              <a:t>:  </a:t>
            </a:r>
            <a:r>
              <a:rPr lang="en-US" altLang="ru-RU" sz="1900" b="1">
                <a:solidFill>
                  <a:schemeClr val="tx2"/>
                </a:solidFill>
              </a:rPr>
              <a:t>stefa77777@gmail.com</a:t>
            </a:r>
            <a:endParaRPr lang="ru-RU" altLang="ru-RU" sz="1900" b="1">
              <a:solidFill>
                <a:schemeClr val="tx2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48000" y="1572685"/>
            <a:ext cx="7715251" cy="2431431"/>
          </a:xfrm>
          <a:prstGeom prst="rect">
            <a:avLst/>
          </a:prstGeom>
        </p:spPr>
        <p:txBody>
          <a:bodyPr lIns="121917" tIns="60958" rIns="121917" bIns="60958">
            <a:spAutoFit/>
          </a:bodyPr>
          <a:lstStyle/>
          <a:p>
            <a:pPr>
              <a:defRPr/>
            </a:pPr>
            <a:r>
              <a:rPr lang="ru-RU" sz="3200" b="1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ГИЗАТУЛИНА</a:t>
            </a:r>
          </a:p>
          <a:p>
            <a:pPr>
              <a:defRPr/>
            </a:pPr>
            <a:r>
              <a:rPr lang="ru-RU" sz="3200" b="1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ОЛЬГА</a:t>
            </a:r>
          </a:p>
          <a:p>
            <a:pPr>
              <a:defRPr/>
            </a:pPr>
            <a:r>
              <a:rPr lang="ru-RU" sz="3200" b="1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ИВАНОВНА</a:t>
            </a:r>
            <a:r>
              <a:rPr lang="ru-RU" b="1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, </a:t>
            </a:r>
            <a:endParaRPr lang="en-US" b="1" dirty="0" smtClean="0">
              <a:ln w="11430"/>
              <a:solidFill>
                <a:schemeClr val="tx2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</a:endParaRPr>
          </a:p>
          <a:p>
            <a:pPr>
              <a:defRPr/>
            </a:pPr>
            <a:r>
              <a:rPr lang="ru-RU" b="1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Преподаватель,</a:t>
            </a:r>
            <a:endParaRPr lang="ru-RU" b="1" dirty="0">
              <a:ln w="11430"/>
              <a:solidFill>
                <a:schemeClr val="tx2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</a:endParaRPr>
          </a:p>
          <a:p>
            <a:pPr>
              <a:defRPr/>
            </a:pPr>
            <a:r>
              <a:rPr lang="ru-RU" b="1" dirty="0" err="1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Гулистанский</a:t>
            </a:r>
            <a:r>
              <a:rPr lang="ru-RU" b="1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 </a:t>
            </a:r>
            <a:r>
              <a:rPr lang="ru-RU" b="1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государственный </a:t>
            </a:r>
            <a:r>
              <a:rPr lang="ru-RU" b="1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университет, Узбекистан.</a:t>
            </a:r>
          </a:p>
          <a:p>
            <a:pPr>
              <a:defRPr/>
            </a:pPr>
            <a:r>
              <a:rPr lang="ru-RU" b="1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Стаж работы 30 лет</a:t>
            </a:r>
          </a:p>
        </p:txBody>
      </p:sp>
      <p:pic>
        <p:nvPicPr>
          <p:cNvPr id="30727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5751"/>
            <a:ext cx="6817784" cy="100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TextBox 8"/>
          <p:cNvSpPr txBox="1">
            <a:spLocks noChangeArrowheads="1"/>
          </p:cNvSpPr>
          <p:nvPr/>
        </p:nvSpPr>
        <p:spPr bwMode="auto">
          <a:xfrm>
            <a:off x="4375052" y="6376459"/>
            <a:ext cx="3719858" cy="36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Linux Biolinum G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Linux Biolinum G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Linux Biolinum G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Linux Biolinum G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dirty="0"/>
              <a:t>© </a:t>
            </a:r>
            <a:r>
              <a:rPr lang="ru-RU" altLang="ru-RU" sz="1600" dirty="0" smtClean="0"/>
              <a:t>2018 </a:t>
            </a:r>
            <a:r>
              <a:rPr lang="ru-RU" altLang="ru-RU" sz="1600" dirty="0" smtClean="0">
                <a:solidFill>
                  <a:schemeClr val="accent2"/>
                </a:solidFill>
              </a:rPr>
              <a:t> </a:t>
            </a:r>
            <a:r>
              <a:rPr lang="ru-RU" altLang="ru-RU" sz="1600" dirty="0" err="1">
                <a:solidFill>
                  <a:schemeClr val="accent2"/>
                </a:solidFill>
              </a:rPr>
              <a:t>Гизатулина</a:t>
            </a:r>
            <a:r>
              <a:rPr lang="ru-RU" altLang="ru-RU" sz="1600" dirty="0">
                <a:solidFill>
                  <a:schemeClr val="accent2"/>
                </a:solidFill>
              </a:rPr>
              <a:t> Ольга Ивановна</a:t>
            </a:r>
          </a:p>
        </p:txBody>
      </p:sp>
      <p:pic>
        <p:nvPicPr>
          <p:cNvPr id="9" name="Picture 2" descr="Картинки по запросу презентация картинки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67751" y="4500034"/>
            <a:ext cx="3126316" cy="2357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1" name="image1.jpe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19716" y="788459"/>
            <a:ext cx="1433195" cy="130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833745"/>
      </p:ext>
    </p:extLst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6089650" y="1626143"/>
            <a:ext cx="5368925" cy="3988676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1002">
            <a:schemeClr val="lt1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000" dirty="0"/>
          </a:p>
          <a:p>
            <a:r>
              <a:rPr lang="ru-RU" sz="2000" dirty="0" smtClean="0"/>
              <a:t>Будучи </a:t>
            </a:r>
            <a:r>
              <a:rPr lang="ru-RU" sz="2000" dirty="0"/>
              <a:t>студентом, </a:t>
            </a:r>
            <a:r>
              <a:rPr lang="ru-RU" sz="2000" b="1" i="1" dirty="0">
                <a:solidFill>
                  <a:srgbClr val="002060"/>
                </a:solidFill>
              </a:rPr>
              <a:t>Тони </a:t>
            </a:r>
            <a:r>
              <a:rPr lang="ru-RU" sz="2000" b="1" i="1" dirty="0" err="1">
                <a:solidFill>
                  <a:srgbClr val="002060"/>
                </a:solidFill>
              </a:rPr>
              <a:t>Бьюзен</a:t>
            </a:r>
            <a:r>
              <a:rPr lang="ru-RU" sz="2000" dirty="0" smtClean="0"/>
              <a:t> </a:t>
            </a:r>
            <a:r>
              <a:rPr lang="ru-RU" sz="2000" dirty="0"/>
              <a:t>обратил внимание, что традиционные методы запоминания и конспектирования (по порядку) малоэффективны</a:t>
            </a:r>
            <a:r>
              <a:rPr lang="ru-RU" sz="2000" dirty="0" smtClean="0"/>
              <a:t>. Они </a:t>
            </a:r>
            <a:r>
              <a:rPr lang="ru-RU" sz="2000" dirty="0"/>
              <a:t>требуют много времени, усилий, скучны и монотонны, к тому же не приносят желаемых результатов. </a:t>
            </a:r>
            <a:endParaRPr lang="en-US" sz="2000" dirty="0" smtClean="0"/>
          </a:p>
          <a:p>
            <a:r>
              <a:rPr lang="ru-RU" sz="2000" dirty="0" smtClean="0"/>
              <a:t>Это </a:t>
            </a:r>
            <a:r>
              <a:rPr lang="ru-RU" sz="2000" dirty="0"/>
              <a:t>побудило его серьезно заняться </a:t>
            </a:r>
            <a:r>
              <a:rPr lang="ru-RU" sz="2000" b="1" i="1" dirty="0">
                <a:solidFill>
                  <a:srgbClr val="002060"/>
                </a:solidFill>
              </a:rPr>
              <a:t>изучением мышления и </a:t>
            </a:r>
            <a:r>
              <a:rPr lang="ru-RU" sz="2000" b="1" dirty="0">
                <a:solidFill>
                  <a:srgbClr val="002060"/>
                </a:solidFill>
              </a:rPr>
              <a:t>процессов запоминания информации</a:t>
            </a:r>
            <a:r>
              <a:rPr lang="ru-RU" sz="2000" dirty="0">
                <a:solidFill>
                  <a:schemeClr val="tx1"/>
                </a:solidFill>
              </a:rPr>
              <a:t>. </a:t>
            </a:r>
          </a:p>
        </p:txBody>
      </p:sp>
      <p:pic>
        <p:nvPicPr>
          <p:cNvPr id="5122" name="Picture 2" descr="C:\Users\Tanya\Desktop\Вебінар\x_3a9fed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238181"/>
            <a:ext cx="2936558" cy="424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866901" y="5270584"/>
            <a:ext cx="2936558" cy="720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Тони </a:t>
            </a:r>
            <a:r>
              <a:rPr lang="ru-RU" sz="2400" b="1" dirty="0" err="1" smtClean="0"/>
              <a:t>Бьюзен</a:t>
            </a:r>
            <a:endParaRPr lang="ru-RU" sz="2400" b="1" dirty="0"/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а</a:t>
            </a:r>
            <a:r>
              <a:rPr lang="ru-RU" sz="2400" dirty="0" smtClean="0">
                <a:solidFill>
                  <a:schemeClr val="tx1"/>
                </a:solidFill>
              </a:rPr>
              <a:t>втор методики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4375052" y="6376459"/>
            <a:ext cx="3719858" cy="36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Linux Biolinum G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Linux Biolinum G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Linux Biolinum G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Linux Biolinum G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dirty="0"/>
              <a:t>© </a:t>
            </a:r>
            <a:r>
              <a:rPr lang="ru-RU" altLang="ru-RU" sz="1600" dirty="0" smtClean="0"/>
              <a:t>2018 </a:t>
            </a:r>
            <a:r>
              <a:rPr lang="ru-RU" altLang="ru-RU" sz="1600" dirty="0" smtClean="0">
                <a:solidFill>
                  <a:schemeClr val="accent2"/>
                </a:solidFill>
              </a:rPr>
              <a:t> </a:t>
            </a:r>
            <a:r>
              <a:rPr lang="ru-RU" altLang="ru-RU" sz="1600" dirty="0" err="1">
                <a:solidFill>
                  <a:schemeClr val="accent2"/>
                </a:solidFill>
              </a:rPr>
              <a:t>Гизатулина</a:t>
            </a:r>
            <a:r>
              <a:rPr lang="ru-RU" altLang="ru-RU" sz="1600" dirty="0">
                <a:solidFill>
                  <a:schemeClr val="accent2"/>
                </a:solidFill>
              </a:rPr>
              <a:t> Ольга Ивановна</a:t>
            </a:r>
          </a:p>
        </p:txBody>
      </p:sp>
    </p:spTree>
    <p:extLst>
      <p:ext uri="{BB962C8B-B14F-4D97-AF65-F5344CB8AC3E}">
        <p14:creationId xmlns:p14="http://schemas.microsoft.com/office/powerpoint/2010/main" val="220237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7677149" y="2592719"/>
            <a:ext cx="3686175" cy="3477875"/>
            <a:chOff x="7677149" y="2592719"/>
            <a:chExt cx="3686175" cy="3477875"/>
          </a:xfrm>
        </p:grpSpPr>
        <p:pic>
          <p:nvPicPr>
            <p:cNvPr id="6" name="Picture 2" descr="C:\Users\Tanya\Desktop\Вебінар\Literacy-Foundations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7150" y="3476622"/>
              <a:ext cx="3686174" cy="25939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Прямоугольник 10"/>
            <p:cNvSpPr/>
            <p:nvPr/>
          </p:nvSpPr>
          <p:spPr>
            <a:xfrm>
              <a:off x="7677149" y="2592719"/>
              <a:ext cx="3686175" cy="3477875"/>
            </a:xfrm>
            <a:prstGeom prst="rect">
              <a:avLst/>
            </a:prstGeom>
            <a:ln w="19050">
              <a:solidFill>
                <a:srgbClr val="002060"/>
              </a:solidFill>
              <a:prstDash val="lgDash"/>
            </a:ln>
          </p:spPr>
          <p:txBody>
            <a:bodyPr wrap="square">
              <a:spAutoFit/>
            </a:bodyPr>
            <a:lstStyle/>
            <a:p>
              <a:pPr algn="ctr">
                <a:buClr>
                  <a:srgbClr val="002060"/>
                </a:buClr>
                <a:buSzPct val="115000"/>
              </a:pPr>
              <a:endParaRPr lang="ru-RU" sz="2000" b="1" dirty="0" smtClean="0">
                <a:solidFill>
                  <a:srgbClr val="002060"/>
                </a:solidFill>
              </a:endParaRPr>
            </a:p>
            <a:p>
              <a:pPr algn="ctr">
                <a:buClr>
                  <a:srgbClr val="002060"/>
                </a:buClr>
                <a:buSzPct val="115000"/>
              </a:pPr>
              <a:r>
                <a:rPr lang="ru-RU" sz="2000" b="1" dirty="0" err="1" smtClean="0">
                  <a:solidFill>
                    <a:srgbClr val="002060"/>
                  </a:solidFill>
                </a:rPr>
                <a:t>радиантное</a:t>
              </a:r>
              <a:r>
                <a:rPr lang="ru-RU" sz="2000" b="1" dirty="0" smtClean="0">
                  <a:solidFill>
                    <a:srgbClr val="002060"/>
                  </a:solidFill>
                </a:rPr>
                <a:t> мышление</a:t>
              </a:r>
            </a:p>
            <a:p>
              <a:pPr algn="ctr">
                <a:buClr>
                  <a:srgbClr val="002060"/>
                </a:buClr>
                <a:buSzPct val="115000"/>
              </a:pPr>
              <a:endParaRPr lang="ru-RU" sz="2000" b="1" dirty="0">
                <a:solidFill>
                  <a:srgbClr val="002060"/>
                </a:solidFill>
              </a:endParaRPr>
            </a:p>
            <a:p>
              <a:pPr algn="ctr">
                <a:buClr>
                  <a:srgbClr val="002060"/>
                </a:buClr>
                <a:buSzPct val="115000"/>
              </a:pPr>
              <a:endParaRPr lang="ru-RU" sz="2000" b="1" dirty="0" smtClean="0">
                <a:solidFill>
                  <a:srgbClr val="002060"/>
                </a:solidFill>
              </a:endParaRPr>
            </a:p>
            <a:p>
              <a:pPr algn="ctr">
                <a:buClr>
                  <a:srgbClr val="002060"/>
                </a:buClr>
                <a:buSzPct val="115000"/>
              </a:pPr>
              <a:endParaRPr lang="ru-RU" sz="2000" b="1" dirty="0">
                <a:solidFill>
                  <a:srgbClr val="002060"/>
                </a:solidFill>
              </a:endParaRPr>
            </a:p>
            <a:p>
              <a:pPr algn="ctr">
                <a:buClr>
                  <a:srgbClr val="002060"/>
                </a:buClr>
                <a:buSzPct val="115000"/>
              </a:pPr>
              <a:endParaRPr lang="ru-RU" sz="2000" b="1" dirty="0" smtClean="0">
                <a:solidFill>
                  <a:srgbClr val="002060"/>
                </a:solidFill>
              </a:endParaRPr>
            </a:p>
            <a:p>
              <a:pPr algn="ctr">
                <a:buClr>
                  <a:srgbClr val="002060"/>
                </a:buClr>
                <a:buSzPct val="115000"/>
              </a:pPr>
              <a:endParaRPr lang="ru-RU" sz="2000" b="1" dirty="0">
                <a:solidFill>
                  <a:srgbClr val="002060"/>
                </a:solidFill>
              </a:endParaRPr>
            </a:p>
            <a:p>
              <a:pPr algn="ctr">
                <a:buClr>
                  <a:srgbClr val="002060"/>
                </a:buClr>
                <a:buSzPct val="115000"/>
              </a:pPr>
              <a:endParaRPr lang="ru-RU" sz="2000" b="1" dirty="0" smtClean="0">
                <a:solidFill>
                  <a:srgbClr val="002060"/>
                </a:solidFill>
              </a:endParaRPr>
            </a:p>
            <a:p>
              <a:pPr algn="ctr">
                <a:buClr>
                  <a:srgbClr val="002060"/>
                </a:buClr>
                <a:buSzPct val="115000"/>
              </a:pPr>
              <a:endParaRPr lang="ru-RU" sz="2000" b="1" dirty="0">
                <a:solidFill>
                  <a:srgbClr val="002060"/>
                </a:solidFill>
              </a:endParaRPr>
            </a:p>
            <a:p>
              <a:pPr algn="ctr">
                <a:buClr>
                  <a:srgbClr val="002060"/>
                </a:buClr>
                <a:buSzPct val="115000"/>
              </a:pPr>
              <a:endParaRPr lang="ru-RU" sz="2000" b="1" dirty="0" smtClean="0">
                <a:solidFill>
                  <a:srgbClr val="002060"/>
                </a:solidFill>
              </a:endParaRPr>
            </a:p>
            <a:p>
              <a:pPr algn="ctr">
                <a:buClr>
                  <a:srgbClr val="002060"/>
                </a:buClr>
                <a:buSzPct val="115000"/>
              </a:pPr>
              <a:endParaRPr lang="ru-RU" sz="20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304927" y="495301"/>
            <a:ext cx="9601196" cy="189547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6B327A"/>
                </a:solidFill>
              </a:rPr>
              <a:t>Эффективное и </a:t>
            </a:r>
            <a:br>
              <a:rPr lang="ru-RU" sz="3600" b="1" dirty="0" smtClean="0">
                <a:solidFill>
                  <a:srgbClr val="6B327A"/>
                </a:solidFill>
              </a:rPr>
            </a:br>
            <a:r>
              <a:rPr lang="ru-RU" sz="3600" b="1" dirty="0" smtClean="0">
                <a:solidFill>
                  <a:srgbClr val="6B327A"/>
                </a:solidFill>
              </a:rPr>
              <a:t>плодотворное мышление</a:t>
            </a:r>
            <a:endParaRPr lang="ru-RU" sz="3600" b="1" dirty="0">
              <a:solidFill>
                <a:srgbClr val="6B327A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2592719"/>
            <a:ext cx="5462752" cy="3477875"/>
          </a:xfrm>
          <a:prstGeom prst="rect">
            <a:avLst/>
          </a:prstGeom>
          <a:ln w="19050">
            <a:solidFill>
              <a:srgbClr val="002060"/>
            </a:solidFill>
            <a:prstDash val="lgDash"/>
          </a:ln>
        </p:spPr>
        <p:txBody>
          <a:bodyPr wrap="square">
            <a:spAutoFit/>
          </a:bodyPr>
          <a:lstStyle/>
          <a:p>
            <a:pPr marL="342900" indent="-342900">
              <a:buClr>
                <a:srgbClr val="002060"/>
              </a:buClr>
              <a:buSzPct val="115000"/>
              <a:buFont typeface="Wingdings" pitchFamily="2" charset="2"/>
              <a:buChar char="ü"/>
            </a:pPr>
            <a:r>
              <a:rPr lang="ru-RU" sz="2000" dirty="0"/>
              <a:t>и</a:t>
            </a:r>
            <a:r>
              <a:rPr lang="ru-RU" sz="2000" dirty="0" smtClean="0"/>
              <a:t>меет </a:t>
            </a:r>
            <a:r>
              <a:rPr lang="ru-RU" sz="2000" dirty="0"/>
              <a:t>нелинейный </a:t>
            </a:r>
            <a:r>
              <a:rPr lang="ru-RU" sz="2000" dirty="0" smtClean="0"/>
              <a:t>характер;</a:t>
            </a:r>
          </a:p>
          <a:p>
            <a:pPr marL="342900" indent="-342900">
              <a:buClr>
                <a:srgbClr val="002060"/>
              </a:buClr>
              <a:buSzPct val="115000"/>
              <a:buFont typeface="Wingdings" pitchFamily="2" charset="2"/>
              <a:buChar char="ü"/>
            </a:pPr>
            <a:r>
              <a:rPr lang="ru-RU" sz="2000" dirty="0" smtClean="0"/>
              <a:t>начинается </a:t>
            </a:r>
            <a:r>
              <a:rPr lang="ru-RU" sz="2000" dirty="0"/>
              <a:t>с возникновения центрального образа, </a:t>
            </a:r>
            <a:r>
              <a:rPr lang="ru-RU" sz="2000" dirty="0" smtClean="0"/>
              <a:t>идеи;</a:t>
            </a:r>
          </a:p>
          <a:p>
            <a:pPr marL="342900" indent="-342900">
              <a:buClr>
                <a:srgbClr val="002060"/>
              </a:buClr>
              <a:buSzPct val="115000"/>
              <a:buFont typeface="Wingdings" pitchFamily="2" charset="2"/>
              <a:buChar char="ü"/>
            </a:pPr>
            <a:r>
              <a:rPr lang="ru-RU" sz="2000" dirty="0" smtClean="0"/>
              <a:t>распространяется </a:t>
            </a:r>
            <a:r>
              <a:rPr lang="ru-RU" sz="2000" dirty="0"/>
              <a:t>в разные стороны за счет активизации нейронов головного мозга. </a:t>
            </a:r>
            <a:endParaRPr lang="ru-RU" sz="2000" dirty="0" smtClean="0"/>
          </a:p>
          <a:p>
            <a:endParaRPr lang="ru-RU" sz="2000" dirty="0"/>
          </a:p>
          <a:p>
            <a:r>
              <a:rPr lang="ru-RU" sz="2000" dirty="0" smtClean="0"/>
              <a:t>Процесс </a:t>
            </a:r>
            <a:r>
              <a:rPr lang="ru-RU" sz="2000" dirty="0"/>
              <a:t>возбуждения распространяется от одной нервной клетки к другой, захватывая все новые отделы головного мозга, и активизируя различную информацию, хранящуюся в памяти.</a:t>
            </a:r>
          </a:p>
          <a:p>
            <a:endParaRPr lang="ru-RU" sz="2000" dirty="0" smtClean="0"/>
          </a:p>
        </p:txBody>
      </p:sp>
      <p:sp>
        <p:nvSpPr>
          <p:cNvPr id="4" name="AutoShape 2" descr="Картинки по запросу фигурная скобка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Картинки по запросу фигурная скобка 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6" descr="Картинки по запросу фигурная скобка 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318" y="2886075"/>
            <a:ext cx="2648276" cy="2648276"/>
          </a:xfrm>
          <a:prstGeom prst="rect">
            <a:avLst/>
          </a:prstGeom>
        </p:spPr>
      </p:pic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4375052" y="6376459"/>
            <a:ext cx="3719858" cy="36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Linux Biolinum G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Linux Biolinum G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Linux Biolinum G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Linux Biolinum G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dirty="0"/>
              <a:t>© </a:t>
            </a:r>
            <a:r>
              <a:rPr lang="ru-RU" altLang="ru-RU" sz="1600" dirty="0" smtClean="0"/>
              <a:t>2018 </a:t>
            </a:r>
            <a:r>
              <a:rPr lang="ru-RU" altLang="ru-RU" sz="1600" dirty="0" smtClean="0">
                <a:solidFill>
                  <a:schemeClr val="accent2"/>
                </a:solidFill>
              </a:rPr>
              <a:t> </a:t>
            </a:r>
            <a:r>
              <a:rPr lang="ru-RU" altLang="ru-RU" sz="1600" dirty="0" err="1">
                <a:solidFill>
                  <a:schemeClr val="accent2"/>
                </a:solidFill>
              </a:rPr>
              <a:t>Гизатулина</a:t>
            </a:r>
            <a:r>
              <a:rPr lang="ru-RU" altLang="ru-RU" sz="1600" dirty="0">
                <a:solidFill>
                  <a:schemeClr val="accent2"/>
                </a:solidFill>
              </a:rPr>
              <a:t> Ольга Ивановна</a:t>
            </a:r>
          </a:p>
        </p:txBody>
      </p:sp>
    </p:spTree>
    <p:extLst>
      <p:ext uri="{BB962C8B-B14F-4D97-AF65-F5344CB8AC3E}">
        <p14:creationId xmlns:p14="http://schemas.microsoft.com/office/powerpoint/2010/main" val="261197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6280149" y="1680453"/>
            <a:ext cx="4808483" cy="3509794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1002">
            <a:schemeClr val="lt1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 smtClean="0"/>
              <a:t>«Радианта</a:t>
            </a:r>
            <a:r>
              <a:rPr lang="ru-RU" sz="2000" dirty="0"/>
              <a:t>» - точка небесной сферы, из которой как бы исходят видимые пути тел с одинаково направленными скоростями, например, метеоритов одного </a:t>
            </a:r>
            <a:r>
              <a:rPr lang="ru-RU" sz="2000" dirty="0" smtClean="0"/>
              <a:t>потока. </a:t>
            </a:r>
          </a:p>
          <a:p>
            <a:endParaRPr lang="ru-RU" sz="2000" dirty="0"/>
          </a:p>
          <a:p>
            <a:r>
              <a:rPr lang="ru-RU" sz="2000" dirty="0" smtClean="0"/>
              <a:t>В </a:t>
            </a:r>
            <a:r>
              <a:rPr lang="ru-RU" sz="2000" dirty="0"/>
              <a:t>основе </a:t>
            </a:r>
            <a:r>
              <a:rPr lang="ru-RU" sz="2000" b="1" dirty="0" smtClean="0">
                <a:solidFill>
                  <a:srgbClr val="002060"/>
                </a:solidFill>
              </a:rPr>
              <a:t>радиантного </a:t>
            </a:r>
            <a:r>
              <a:rPr lang="ru-RU" sz="2000" dirty="0" smtClean="0"/>
              <a:t>мышления </a:t>
            </a:r>
            <a:r>
              <a:rPr lang="ru-RU" sz="2000" dirty="0"/>
              <a:t>– </a:t>
            </a:r>
            <a:r>
              <a:rPr lang="ru-RU" sz="2000" b="1" dirty="0">
                <a:solidFill>
                  <a:srgbClr val="002060"/>
                </a:solidFill>
              </a:rPr>
              <a:t>ассоциации</a:t>
            </a:r>
            <a:r>
              <a:rPr lang="ru-RU" sz="2000" dirty="0"/>
              <a:t> (связи, возникающие между очагами возбуждения в коре головного мозга).</a:t>
            </a:r>
          </a:p>
        </p:txBody>
      </p:sp>
      <p:pic>
        <p:nvPicPr>
          <p:cNvPr id="7170" name="Picture 2" descr="C:\Users\Tanya\Desktop\Вебінар\4686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222" y="768891"/>
            <a:ext cx="3362795" cy="533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15403" y="1835595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РАДИАНТА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4375052" y="6376459"/>
            <a:ext cx="3719858" cy="36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Linux Biolinum G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Linux Biolinum G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Linux Biolinum G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Linux Biolinum G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dirty="0"/>
              <a:t>© </a:t>
            </a:r>
            <a:r>
              <a:rPr lang="ru-RU" altLang="ru-RU" sz="1600" dirty="0" smtClean="0"/>
              <a:t>2018 </a:t>
            </a:r>
            <a:r>
              <a:rPr lang="ru-RU" altLang="ru-RU" sz="1600" dirty="0" smtClean="0">
                <a:solidFill>
                  <a:schemeClr val="accent2"/>
                </a:solidFill>
              </a:rPr>
              <a:t> </a:t>
            </a:r>
            <a:r>
              <a:rPr lang="ru-RU" altLang="ru-RU" sz="1600" dirty="0" err="1">
                <a:solidFill>
                  <a:schemeClr val="accent2"/>
                </a:solidFill>
              </a:rPr>
              <a:t>Гизатулина</a:t>
            </a:r>
            <a:r>
              <a:rPr lang="ru-RU" altLang="ru-RU" sz="1600" dirty="0">
                <a:solidFill>
                  <a:schemeClr val="accent2"/>
                </a:solidFill>
              </a:rPr>
              <a:t> Ольга Ивановна</a:t>
            </a:r>
          </a:p>
        </p:txBody>
      </p:sp>
    </p:spTree>
    <p:extLst>
      <p:ext uri="{BB962C8B-B14F-4D97-AF65-F5344CB8AC3E}">
        <p14:creationId xmlns:p14="http://schemas.microsoft.com/office/powerpoint/2010/main" val="203817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304927" y="495301"/>
            <a:ext cx="9601196" cy="189547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6B327A"/>
                </a:solidFill>
              </a:rPr>
              <a:t>Радиантное мышление</a:t>
            </a:r>
            <a:endParaRPr lang="ru-RU" sz="3600" b="1" dirty="0">
              <a:solidFill>
                <a:srgbClr val="6B327A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89650" y="2769435"/>
            <a:ext cx="508810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6B327A"/>
              </a:buClr>
              <a:buSzPct val="115000"/>
              <a:buFont typeface="Wingdings" pitchFamily="2" charset="2"/>
              <a:buChar char="ü"/>
            </a:pPr>
            <a:r>
              <a:rPr lang="ru-RU" sz="2000" dirty="0"/>
              <a:t>п</a:t>
            </a:r>
            <a:r>
              <a:rPr lang="ru-RU" sz="2000" dirty="0" smtClean="0"/>
              <a:t>озволяет </a:t>
            </a:r>
            <a:r>
              <a:rPr lang="ru-RU" sz="2000" dirty="0"/>
              <a:t>человеку подключить к решению проблемы информацию из совершенно разных </a:t>
            </a:r>
            <a:r>
              <a:rPr lang="ru-RU" sz="2000" dirty="0" smtClean="0"/>
              <a:t>областей;</a:t>
            </a:r>
          </a:p>
          <a:p>
            <a:pPr marL="342900" indent="-342900">
              <a:buClr>
                <a:srgbClr val="6B327A"/>
              </a:buClr>
              <a:buSzPct val="115000"/>
              <a:buFont typeface="Wingdings" pitchFamily="2" charset="2"/>
              <a:buChar char="ü"/>
            </a:pPr>
            <a:r>
              <a:rPr lang="ru-RU" sz="2000" dirty="0" smtClean="0"/>
              <a:t>избежать явления</a:t>
            </a:r>
            <a:r>
              <a:rPr lang="ru-RU" sz="2000" dirty="0"/>
              <a:t>, когда мысль мечется в рамках одного ассоциативного пространства, и человек не в состоянии посмотреть на проблему </a:t>
            </a:r>
            <a:r>
              <a:rPr lang="ru-RU" sz="2000" dirty="0" smtClean="0"/>
              <a:t>по-новому; </a:t>
            </a:r>
          </a:p>
          <a:p>
            <a:pPr marL="342900" indent="-342900">
              <a:buClr>
                <a:srgbClr val="6B327A"/>
              </a:buClr>
              <a:buSzPct val="115000"/>
              <a:buFont typeface="Wingdings" pitchFamily="2" charset="2"/>
              <a:buChar char="ü"/>
            </a:pPr>
            <a:r>
              <a:rPr lang="ru-RU" sz="2000" dirty="0" smtClean="0"/>
              <a:t>увидеть </a:t>
            </a:r>
            <a:r>
              <a:rPr lang="ru-RU" sz="2000" dirty="0"/>
              <a:t>нестандартное решение. </a:t>
            </a:r>
            <a:endParaRPr lang="ru-RU" sz="2000" dirty="0" smtClean="0"/>
          </a:p>
          <a:p>
            <a:endParaRPr lang="ru-RU" sz="2000" dirty="0"/>
          </a:p>
          <a:p>
            <a:endParaRPr lang="ru-RU" sz="2000" dirty="0" smtClean="0"/>
          </a:p>
        </p:txBody>
      </p:sp>
      <p:grpSp>
        <p:nvGrpSpPr>
          <p:cNvPr id="2" name="Группа 1"/>
          <p:cNvGrpSpPr/>
          <p:nvPr/>
        </p:nvGrpSpPr>
        <p:grpSpPr>
          <a:xfrm>
            <a:off x="488610" y="2571750"/>
            <a:ext cx="4813799" cy="3367750"/>
            <a:chOff x="945810" y="2571750"/>
            <a:chExt cx="4813799" cy="3367750"/>
          </a:xfrm>
        </p:grpSpPr>
        <p:pic>
          <p:nvPicPr>
            <p:cNvPr id="8" name="Picture 6" descr="C:\Users\Tanya\Desktop\Вебінар\9c8168d7-1d7d-48cd-87ce-008744c528c6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53760" y="2463800"/>
              <a:ext cx="2832100" cy="304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4" name="Picture 2" descr="C:\Users\Tanya\Desktop\Вебінар\brain_illo_1200x1200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469810" y="2649701"/>
              <a:ext cx="3289799" cy="3289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375052" y="6376459"/>
            <a:ext cx="3719858" cy="36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Linux Biolinum G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Linux Biolinum G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Linux Biolinum G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Linux Biolinum G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dirty="0"/>
              <a:t>© </a:t>
            </a:r>
            <a:r>
              <a:rPr lang="ru-RU" altLang="ru-RU" sz="1600" dirty="0" smtClean="0"/>
              <a:t>2018 </a:t>
            </a:r>
            <a:r>
              <a:rPr lang="ru-RU" altLang="ru-RU" sz="1600" dirty="0" smtClean="0">
                <a:solidFill>
                  <a:schemeClr val="accent2"/>
                </a:solidFill>
              </a:rPr>
              <a:t> </a:t>
            </a:r>
            <a:r>
              <a:rPr lang="ru-RU" altLang="ru-RU" sz="1600" dirty="0" err="1">
                <a:solidFill>
                  <a:schemeClr val="accent2"/>
                </a:solidFill>
              </a:rPr>
              <a:t>Гизатулина</a:t>
            </a:r>
            <a:r>
              <a:rPr lang="ru-RU" altLang="ru-RU" sz="1600" dirty="0">
                <a:solidFill>
                  <a:schemeClr val="accent2"/>
                </a:solidFill>
              </a:rPr>
              <a:t> Ольга Ивановна</a:t>
            </a:r>
          </a:p>
        </p:txBody>
      </p:sp>
    </p:spTree>
    <p:extLst>
      <p:ext uri="{BB962C8B-B14F-4D97-AF65-F5344CB8AC3E}">
        <p14:creationId xmlns:p14="http://schemas.microsoft.com/office/powerpoint/2010/main" val="394328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099175" y="1197988"/>
            <a:ext cx="5088102" cy="4401205"/>
          </a:xfrm>
          <a:prstGeom prst="rect">
            <a:avLst/>
          </a:prstGeom>
          <a:ln w="19050">
            <a:solidFill>
              <a:srgbClr val="002060"/>
            </a:solidFill>
            <a:prstDash val="lgDash"/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Т. </a:t>
            </a:r>
            <a:r>
              <a:rPr lang="ru-RU" sz="2000" dirty="0" err="1" smtClean="0"/>
              <a:t>Бьюзен</a:t>
            </a:r>
            <a:r>
              <a:rPr lang="ru-RU" sz="2000" dirty="0" smtClean="0"/>
              <a:t> разработал способ активизации радиантного мышления – </a:t>
            </a:r>
            <a:r>
              <a:rPr lang="ru-RU" sz="2000" b="1" dirty="0" smtClean="0"/>
              <a:t>составление интеллект-карт</a:t>
            </a:r>
            <a:r>
              <a:rPr lang="ru-RU" sz="2000" dirty="0" smtClean="0"/>
              <a:t>.</a:t>
            </a:r>
          </a:p>
          <a:p>
            <a:pPr algn="ctr"/>
            <a:endParaRPr lang="ru-RU" sz="2000" dirty="0" smtClean="0"/>
          </a:p>
          <a:p>
            <a:endParaRPr lang="ru-RU" sz="2000" dirty="0"/>
          </a:p>
          <a:p>
            <a:endParaRPr lang="ru-RU" sz="2000" dirty="0" smtClean="0"/>
          </a:p>
          <a:p>
            <a:endParaRPr lang="ru-RU" sz="2000" dirty="0"/>
          </a:p>
          <a:p>
            <a:endParaRPr lang="ru-RU" sz="2000" dirty="0" smtClean="0"/>
          </a:p>
          <a:p>
            <a:endParaRPr lang="ru-RU" sz="2000" dirty="0"/>
          </a:p>
          <a:p>
            <a:endParaRPr lang="ru-RU" sz="2000" dirty="0" smtClean="0"/>
          </a:p>
          <a:p>
            <a:endParaRPr lang="ru-RU" sz="2000" dirty="0" smtClean="0"/>
          </a:p>
          <a:p>
            <a:endParaRPr lang="ru-RU" sz="2000" dirty="0" smtClean="0"/>
          </a:p>
          <a:p>
            <a:endParaRPr lang="ru-RU" sz="2000" dirty="0"/>
          </a:p>
          <a:p>
            <a:endParaRPr lang="ru-RU" sz="2000" dirty="0" smtClean="0"/>
          </a:p>
        </p:txBody>
      </p:sp>
      <p:pic>
        <p:nvPicPr>
          <p:cNvPr id="9" name="Picture 2" descr="C:\Users\Tanya\Desktop\Вебінар\x_3a9fed6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1216848"/>
            <a:ext cx="2986176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Картинки по запросу интеллект карта разработанная Тони Бьюзен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9" b="2089"/>
          <a:stretch/>
        </p:blipFill>
        <p:spPr bwMode="auto">
          <a:xfrm>
            <a:off x="6143790" y="2428875"/>
            <a:ext cx="4987924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4375052" y="6376459"/>
            <a:ext cx="3719858" cy="36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Linux Biolinum G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Linux Biolinum G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Linux Biolinum G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Linux Biolinum G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Linux Biolinum G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dirty="0"/>
              <a:t>© </a:t>
            </a:r>
            <a:r>
              <a:rPr lang="ru-RU" altLang="ru-RU" sz="1600" dirty="0" smtClean="0"/>
              <a:t>2018 </a:t>
            </a:r>
            <a:r>
              <a:rPr lang="ru-RU" altLang="ru-RU" sz="1600" dirty="0" smtClean="0">
                <a:solidFill>
                  <a:schemeClr val="accent2"/>
                </a:solidFill>
              </a:rPr>
              <a:t> </a:t>
            </a:r>
            <a:r>
              <a:rPr lang="ru-RU" altLang="ru-RU" sz="1600" dirty="0" err="1">
                <a:solidFill>
                  <a:schemeClr val="accent2"/>
                </a:solidFill>
              </a:rPr>
              <a:t>Гизатулина</a:t>
            </a:r>
            <a:r>
              <a:rPr lang="ru-RU" altLang="ru-RU" sz="1600" dirty="0">
                <a:solidFill>
                  <a:schemeClr val="accent2"/>
                </a:solidFill>
              </a:rPr>
              <a:t> Ольга Ивановна</a:t>
            </a:r>
          </a:p>
        </p:txBody>
      </p:sp>
    </p:spTree>
    <p:extLst>
      <p:ext uri="{BB962C8B-B14F-4D97-AF65-F5344CB8AC3E}">
        <p14:creationId xmlns:p14="http://schemas.microsoft.com/office/powerpoint/2010/main" val="273468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Натуральные материалы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E4E49EB0-FB00-41F5-9359-4843D783A23D}"/>
    </a:ext>
  </a:extLst>
</a:theme>
</file>

<file path=ppt/theme/theme2.xml><?xml version="1.0" encoding="utf-8"?>
<a:theme xmlns:a="http://schemas.openxmlformats.org/drawingml/2006/main" name="1_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Натуральные материалы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E4E49EB0-FB00-41F5-9359-4843D783A23D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7570</TotalTime>
  <Words>1917</Words>
  <Application>Microsoft Office PowerPoint</Application>
  <PresentationFormat>Произвольный</PresentationFormat>
  <Paragraphs>303</Paragraphs>
  <Slides>46</Slides>
  <Notes>20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46</vt:i4>
      </vt:variant>
    </vt:vector>
  </HeadingPairs>
  <TitlesOfParts>
    <vt:vector size="48" baseType="lpstr">
      <vt:lpstr>Натуральные материалы</vt:lpstr>
      <vt:lpstr>1_Натуральные материалы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Эффективное и  плодотворное мышление</vt:lpstr>
      <vt:lpstr>Презентация PowerPoint</vt:lpstr>
      <vt:lpstr>Радиантное мышление</vt:lpstr>
      <vt:lpstr>Презентация PowerPoint</vt:lpstr>
      <vt:lpstr>Интеллект-карта</vt:lpstr>
      <vt:lpstr>Презентация PowerPoint</vt:lpstr>
      <vt:lpstr>Презентация PowerPoint</vt:lpstr>
      <vt:lpstr>Презентация PowerPoint</vt:lpstr>
      <vt:lpstr>Презентация PowerPoint</vt:lpstr>
      <vt:lpstr>Центральная идея</vt:lpstr>
      <vt:lpstr>Отличительные черты интеллект-карты:</vt:lpstr>
      <vt:lpstr>Отличительные черты интеллект-карты:</vt:lpstr>
      <vt:lpstr>Презентация PowerPoint</vt:lpstr>
      <vt:lpstr> Техника составления ментальных карт</vt:lpstr>
      <vt:lpstr>Техника составления ментальных карт</vt:lpstr>
      <vt:lpstr>Техника составления ментальных карт</vt:lpstr>
      <vt:lpstr>Техника составления ментальных карт</vt:lpstr>
      <vt:lpstr>Техника составления ментальных карт</vt:lpstr>
      <vt:lpstr>Техника составления ментальных карт</vt:lpstr>
      <vt:lpstr>Рекомендации Тони Бьюзена по составлению интеллект-карт</vt:lpstr>
      <vt:lpstr>Рекомендации Тони Бьюзена по составлению интеллект-карт</vt:lpstr>
      <vt:lpstr>Виды интеллект-карт</vt:lpstr>
      <vt:lpstr>Рекомендации по составлению  ментальных карт</vt:lpstr>
      <vt:lpstr>Область применения интеллект-карт</vt:lpstr>
      <vt:lpstr>Презентация PowerPoint</vt:lpstr>
      <vt:lpstr>Презентация PowerPoint</vt:lpstr>
      <vt:lpstr>Интеллект-карты позволяют:</vt:lpstr>
      <vt:lpstr>Презентация PowerPoint</vt:lpstr>
      <vt:lpstr>Презентация PowerPoint</vt:lpstr>
      <vt:lpstr>Презентация PowerPoint</vt:lpstr>
      <vt:lpstr>Интернет-сервисы</vt:lpstr>
      <vt:lpstr>Интернет-сервисы</vt:lpstr>
      <vt:lpstr>Интернет-сервисы</vt:lpstr>
      <vt:lpstr>Программы для установки  на персональном компьютере</vt:lpstr>
      <vt:lpstr>Программы для установки  на персональном компьютере</vt:lpstr>
      <vt:lpstr>Программы для установки  на персональном компьютере</vt:lpstr>
      <vt:lpstr>Принцип «трёх П»</vt:lpstr>
      <vt:lpstr>Принцип «трёх П»</vt:lpstr>
      <vt:lpstr>Указания при работе с интеллект-картами «три П»</vt:lpstr>
      <vt:lpstr>Презентация PowerPoint</vt:lpstr>
      <vt:lpstr> 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XTreme.ws</cp:lastModifiedBy>
  <cp:revision>791</cp:revision>
  <dcterms:created xsi:type="dcterms:W3CDTF">2017-01-09T10:38:11Z</dcterms:created>
  <dcterms:modified xsi:type="dcterms:W3CDTF">2018-01-26T16:11:48Z</dcterms:modified>
</cp:coreProperties>
</file>