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custDataLst>
    <p:tags r:id="rId32"/>
  </p:custDataLst>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88" autoAdjust="0"/>
    <p:restoredTop sz="94660"/>
  </p:normalViewPr>
  <p:slideViewPr>
    <p:cSldViewPr>
      <p:cViewPr>
        <p:scale>
          <a:sx n="66" d="100"/>
          <a:sy n="66" d="100"/>
        </p:scale>
        <p:origin x="-1098" y="-9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A355D2B3-A805-4443-8656-1B02258C5695}" type="datetimeFigureOut">
              <a:rPr lang="ru-RU"/>
              <a:pPr>
                <a:defRPr/>
              </a:pPr>
              <a:t>25.03.2016</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B2A7C931-37CD-4D2B-A962-A279EB0B56A2}" type="slidenum">
              <a:rPr lang="ru-RU"/>
              <a:pPr>
                <a:defRPr/>
              </a:pPr>
              <a:t>‹#›</a:t>
            </a:fld>
            <a:endParaRPr lang="ru-RU"/>
          </a:p>
        </p:txBody>
      </p:sp>
    </p:spTree>
  </p:cSld>
  <p:clrMapOvr>
    <a:masterClrMapping/>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E034B4A1-A162-4561-A4AE-0E4D953C31D9}" type="datetimeFigureOut">
              <a:rPr lang="ru-RU"/>
              <a:pPr>
                <a:defRPr/>
              </a:pPr>
              <a:t>25.03.2016</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EE44CF83-C229-4552-99C5-50B7F0096A6E}" type="slidenum">
              <a:rPr lang="ru-RU"/>
              <a:pPr>
                <a:defRPr/>
              </a:pPr>
              <a:t>‹#›</a:t>
            </a:fld>
            <a:endParaRPr lang="ru-RU"/>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8750BF2B-6991-4F67-BB9A-968AD5A52042}" type="datetimeFigureOut">
              <a:rPr lang="ru-RU"/>
              <a:pPr>
                <a:defRPr/>
              </a:pPr>
              <a:t>25.03.2016</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0216AEF3-DD09-41D4-BE1F-3FD2D108D3BC}" type="slidenum">
              <a:rPr lang="ru-RU"/>
              <a:pPr>
                <a:defRPr/>
              </a:pPr>
              <a:t>‹#›</a:t>
            </a:fld>
            <a:endParaRPr lang="ru-RU"/>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8BD4F938-606C-4D16-AF48-0DB2FBBB6D20}" type="datetimeFigureOut">
              <a:rPr lang="ru-RU"/>
              <a:pPr>
                <a:defRPr/>
              </a:pPr>
              <a:t>25.03.2016</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A584F71C-B527-44FE-BBD9-37BF9BC0313D}" type="slidenum">
              <a:rPr lang="ru-RU"/>
              <a:pPr>
                <a:defRPr/>
              </a:pPr>
              <a:t>‹#›</a:t>
            </a:fld>
            <a:endParaRPr lang="ru-RU"/>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3C3ADD21-EBFA-457E-9E94-23CD2D5D60AB}" type="datetimeFigureOut">
              <a:rPr lang="ru-RU"/>
              <a:pPr>
                <a:defRPr/>
              </a:pPr>
              <a:t>25.03.2016</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519C913-AFC6-4AFF-B734-6D0C3614E1FB}"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8485ADC9-907A-46CF-A69E-1DA16B5BFFB3}" type="datetimeFigureOut">
              <a:rPr lang="ru-RU"/>
              <a:pPr>
                <a:defRPr/>
              </a:pPr>
              <a:t>25.03.2016</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C7A0B629-CE64-4B1F-9225-CB02F9A6CE30}" type="slidenum">
              <a:rPr lang="ru-RU"/>
              <a:pPr>
                <a:defRPr/>
              </a:pPr>
              <a:t>‹#›</a:t>
            </a:fld>
            <a:endParaRPr lang="ru-RU"/>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0F8FFF20-EB04-4177-880C-46935B55E0F5}" type="datetimeFigureOut">
              <a:rPr lang="ru-RU"/>
              <a:pPr>
                <a:defRPr/>
              </a:pPr>
              <a:t>25.03.2016</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2F96474C-7561-4102-B93F-8952A0C93940}" type="slidenum">
              <a:rPr lang="ru-RU"/>
              <a:pPr>
                <a:defRPr/>
              </a:pPr>
              <a:t>‹#›</a:t>
            </a:fld>
            <a:endParaRPr lang="ru-RU"/>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367A42ED-1C1D-450A-8079-A15D19C16BC0}" type="datetimeFigureOut">
              <a:rPr lang="ru-RU"/>
              <a:pPr>
                <a:defRPr/>
              </a:pPr>
              <a:t>25.03.2016</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3CB6F5AB-9322-45D6-BCB3-8714285FEFCF}" type="slidenum">
              <a:rPr lang="ru-RU"/>
              <a:pPr>
                <a:defRPr/>
              </a:pPr>
              <a:t>‹#›</a:t>
            </a:fld>
            <a:endParaRPr lang="ru-RU"/>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F5C7446C-A6BB-446B-9CA9-00B0A7967720}" type="datetimeFigureOut">
              <a:rPr lang="ru-RU"/>
              <a:pPr>
                <a:defRPr/>
              </a:pPr>
              <a:t>25.03.2016</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05DB1CBA-0AA8-4929-ADE4-956DB0CE6672}" type="slidenum">
              <a:rPr lang="ru-RU"/>
              <a:pPr>
                <a:defRPr/>
              </a:pPr>
              <a:t>‹#›</a:t>
            </a:fld>
            <a:endParaRPr lang="ru-RU"/>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41815136-1306-46B9-90F5-1144ECEF4353}" type="datetimeFigureOut">
              <a:rPr lang="ru-RU"/>
              <a:pPr>
                <a:defRPr/>
              </a:pPr>
              <a:t>25.03.2016</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4E598C7B-E548-44EE-BF65-58A5B902BA34}" type="slidenum">
              <a:rPr lang="ru-RU"/>
              <a:pPr>
                <a:defRPr/>
              </a:pPr>
              <a:t>‹#›</a:t>
            </a:fld>
            <a:endParaRPr lang="ru-RU"/>
          </a:p>
        </p:txBody>
      </p:sp>
    </p:spTree>
  </p:cSld>
  <p:clrMapOvr>
    <a:masterClrMapping/>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E7F988A2-A89D-41A3-A216-8837948502FF}" type="datetimeFigureOut">
              <a:rPr lang="ru-RU"/>
              <a:pPr>
                <a:defRPr/>
              </a:pPr>
              <a:t>25.03.2016</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61D7D332-20D7-4642-A514-9C6E711566DE}" type="slidenum">
              <a:rPr lang="ru-RU"/>
              <a:pPr>
                <a:defRPr/>
              </a:pPr>
              <a:t>‹#›</a:t>
            </a:fld>
            <a:endParaRPr lang="ru-RU"/>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2A8793F3-BFCC-41C7-979C-EAB2E1B01A97}" type="datetimeFigureOut">
              <a:rPr lang="ru-RU"/>
              <a:pPr>
                <a:defRPr/>
              </a:pPr>
              <a:t>25.03.2016</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smtClean="0">
                <a:solidFill>
                  <a:schemeClr val="tx1">
                    <a:shade val="50000"/>
                  </a:schemeClr>
                </a:solidFill>
                <a:latin typeface="+mn-lt"/>
              </a:defRPr>
            </a:lvl1pPr>
          </a:lstStyle>
          <a:p>
            <a:pPr>
              <a:defRPr/>
            </a:pPr>
            <a:fld id="{3150484A-FF97-49EF-946D-373CD6FDE201}"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671" r:id="rId1"/>
    <p:sldLayoutId id="2147483670" r:id="rId2"/>
    <p:sldLayoutId id="2147483672" r:id="rId3"/>
    <p:sldLayoutId id="2147483669" r:id="rId4"/>
    <p:sldLayoutId id="2147483668" r:id="rId5"/>
    <p:sldLayoutId id="2147483667" r:id="rId6"/>
    <p:sldLayoutId id="2147483666" r:id="rId7"/>
    <p:sldLayoutId id="2147483665" r:id="rId8"/>
    <p:sldLayoutId id="2147483664" r:id="rId9"/>
    <p:sldLayoutId id="2147483663" r:id="rId10"/>
    <p:sldLayoutId id="2147483662" r:id="rId11"/>
  </p:sldLayoutIdLst>
  <p:transition>
    <p:wipe dir="u"/>
  </p:transition>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Arial" charset="0"/>
        </a:defRPr>
      </a:lvl2pPr>
      <a:lvl3pPr algn="ctr" rtl="0" fontAlgn="base">
        <a:spcBef>
          <a:spcPct val="0"/>
        </a:spcBef>
        <a:spcAft>
          <a:spcPct val="0"/>
        </a:spcAft>
        <a:defRPr sz="4100" b="1">
          <a:solidFill>
            <a:schemeClr val="tx1"/>
          </a:solidFill>
          <a:latin typeface="Arial" charset="0"/>
        </a:defRPr>
      </a:lvl3pPr>
      <a:lvl4pPr algn="ctr" rtl="0" fontAlgn="base">
        <a:spcBef>
          <a:spcPct val="0"/>
        </a:spcBef>
        <a:spcAft>
          <a:spcPct val="0"/>
        </a:spcAft>
        <a:defRPr sz="4100" b="1">
          <a:solidFill>
            <a:schemeClr val="tx1"/>
          </a:solidFill>
          <a:latin typeface="Arial" charset="0"/>
        </a:defRPr>
      </a:lvl4pPr>
      <a:lvl5pPr algn="ctr" rtl="0" fontAlgn="base">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5738" y="339704"/>
            <a:ext cx="8229600" cy="1828800"/>
          </a:xfrm>
        </p:spPr>
        <p:txBody>
          <a:bodyPr/>
          <a:lstStyle/>
          <a:p>
            <a:pPr fontAlgn="auto">
              <a:spcAft>
                <a:spcPts val="0"/>
              </a:spcAft>
              <a:defRPr/>
            </a:pPr>
            <a:r>
              <a:rPr lang="en-US" dirty="0" smtClean="0"/>
              <a:t>MAVZU:</a:t>
            </a:r>
            <a:r>
              <a:rPr lang="ru-RU" dirty="0" smtClean="0"/>
              <a:t> </a:t>
            </a:r>
            <a:r>
              <a:rPr lang="en-US" sz="5400" dirty="0" err="1" smtClean="0"/>
              <a:t>Sikloparafinlar</a:t>
            </a:r>
            <a:endParaRPr lang="ru-RU" sz="5400" dirty="0"/>
          </a:p>
        </p:txBody>
      </p:sp>
      <p:sp>
        <p:nvSpPr>
          <p:cNvPr id="13314" name="Подзаголовок 2"/>
          <p:cNvSpPr>
            <a:spLocks noGrp="1"/>
          </p:cNvSpPr>
          <p:nvPr>
            <p:ph type="subTitle" idx="1"/>
          </p:nvPr>
        </p:nvSpPr>
        <p:spPr>
          <a:xfrm>
            <a:off x="500063" y="3214688"/>
            <a:ext cx="6829425" cy="2967037"/>
          </a:xfrm>
        </p:spPr>
        <p:txBody>
          <a:bodyPr/>
          <a:lstStyle/>
          <a:p>
            <a:r>
              <a:rPr lang="en-US" sz="4400" smtClean="0"/>
              <a:t>Bajardi:                              26-11 KT gurux talabasi   Nurullayev Otabek</a:t>
            </a:r>
          </a:p>
          <a:p>
            <a:r>
              <a:rPr lang="en-US" sz="4400" smtClean="0"/>
              <a:t>BuxYuTMTI    </a:t>
            </a:r>
          </a:p>
          <a:p>
            <a:endParaRPr lang="ru-RU" sz="4400" smtClean="0"/>
          </a:p>
          <a:p>
            <a:endParaRPr lang="ru-RU" sz="4400" smtClean="0"/>
          </a:p>
        </p:txBody>
      </p:sp>
    </p:spTree>
  </p:cSld>
  <p:clrMapOvr>
    <a:masterClrMapping/>
  </p:clrMapOvr>
  <p:transition>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285992"/>
            <a:ext cx="8229600" cy="1143000"/>
          </a:xfrm>
        </p:spPr>
        <p:txBody>
          <a:bodyPr>
            <a:normAutofit fontScale="90000"/>
          </a:bodyPr>
          <a:lstStyle/>
          <a:p>
            <a:pPr fontAlgn="auto">
              <a:spcAft>
                <a:spcPts val="0"/>
              </a:spcAft>
              <a:defRPr/>
            </a:pPr>
            <a:r>
              <a:rPr lang="uz-Cyrl-UZ" dirty="0" smtClean="0"/>
              <a:t>Fizik xossalari. sikloalkanlarning dastlabki vakillari gazsimon, siklopentandan boshlab soni ortib borishi bilan sikloalkanlarning qaynash haroratlari ortib boradi. Ayrim sikloalkanlarning muhim  fizik kattaliklari jadvalda keltirilgan</a:t>
            </a:r>
            <a:endParaRPr lang="ru-RU" dirty="0"/>
          </a:p>
        </p:txBody>
      </p:sp>
      <p:sp>
        <p:nvSpPr>
          <p:cNvPr id="22530" name="Содержимое 4"/>
          <p:cNvSpPr>
            <a:spLocks noGrp="1"/>
          </p:cNvSpPr>
          <p:nvPr>
            <p:ph idx="1"/>
          </p:nvPr>
        </p:nvSpPr>
        <p:spPr/>
        <p:txBody>
          <a:bodyPr/>
          <a:lstStyle/>
          <a:p>
            <a:endParaRPr lang="ru-RU" smtClean="0"/>
          </a:p>
        </p:txBody>
      </p:sp>
    </p:spTree>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43182"/>
            <a:ext cx="8229600" cy="1143000"/>
          </a:xfrm>
        </p:spPr>
        <p:txBody>
          <a:bodyPr>
            <a:normAutofit fontScale="90000"/>
          </a:bodyPr>
          <a:lstStyle/>
          <a:p>
            <a:pPr fontAlgn="auto">
              <a:spcAft>
                <a:spcPts val="0"/>
              </a:spcAft>
              <a:defRPr/>
            </a:pPr>
            <a:r>
              <a:rPr lang="uz-Cyrl-UZ" b="0" dirty="0" smtClean="0"/>
              <a:t>Kimyoviy xossalari.</a:t>
            </a:r>
            <a:r>
              <a:rPr lang="uz-Cyrl-UZ" dirty="0" smtClean="0"/>
              <a:t> 3-a’zoli sikloalkanlar galogenlash, gidrogalogenlash, gipogalogenlash kabi kimyoviy jarayonlarga oson kirisha oladilar. Reaksiya vaqtida </a:t>
            </a:r>
            <a:r>
              <a:rPr lang="en-US" dirty="0" smtClean="0"/>
              <a:t>C</a:t>
            </a:r>
            <a:r>
              <a:rPr lang="uz-Cyrl-UZ" dirty="0" smtClean="0"/>
              <a:t>–</a:t>
            </a:r>
            <a:r>
              <a:rPr lang="en-US" dirty="0" smtClean="0"/>
              <a:t>C</a:t>
            </a:r>
            <a:r>
              <a:rPr lang="uz-Cyrl-UZ" dirty="0" smtClean="0"/>
              <a:t> bog’i uziladi halqa ochiladi. </a:t>
            </a:r>
            <a:r>
              <a:rPr lang="ru-RU" dirty="0" smtClean="0"/>
              <a:t/>
            </a:r>
            <a:br>
              <a:rPr lang="ru-RU" dirty="0" smtClean="0"/>
            </a:br>
            <a:r>
              <a:rPr lang="uz-Cyrl-UZ" b="0" dirty="0" smtClean="0"/>
              <a:t>Galogenlash.</a:t>
            </a:r>
            <a:r>
              <a:rPr lang="uz-Cyrl-UZ" dirty="0" smtClean="0"/>
              <a:t> Siklopropanga brom bilan ta’sir etilganda 1,3-dibrom propan hosil bo’ladi:</a:t>
            </a:r>
            <a:r>
              <a:rPr lang="ru-RU" dirty="0" smtClean="0"/>
              <a:t> </a:t>
            </a:r>
            <a:endParaRPr lang="ru-RU" dirty="0"/>
          </a:p>
        </p:txBody>
      </p:sp>
      <p:sp>
        <p:nvSpPr>
          <p:cNvPr id="23554" name="Содержимое 2"/>
          <p:cNvSpPr>
            <a:spLocks noGrp="1"/>
          </p:cNvSpPr>
          <p:nvPr>
            <p:ph idx="1"/>
          </p:nvPr>
        </p:nvSpPr>
        <p:spPr/>
        <p:txBody>
          <a:bodyPr/>
          <a:lstStyle/>
          <a:p>
            <a:endParaRPr lang="ru-RU" smtClean="0"/>
          </a:p>
        </p:txBody>
      </p:sp>
    </p:spTree>
  </p:cSld>
  <p:clrMapOvr>
    <a:masterClrMapping/>
  </p:clrMapOvr>
  <p:transition>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ru-RU" dirty="0" smtClean="0"/>
              <a:t/>
            </a:r>
            <a:br>
              <a:rPr lang="ru-RU" dirty="0" smtClean="0"/>
            </a:br>
            <a:r>
              <a:rPr lang="uz-Cyrl-UZ" dirty="0" smtClean="0"/>
              <a:t>Siklopropanni xlorlash reaksiyasida 1,3-dixlorpropan bilan birga xlor siklopropan ham hosil bo’ladi:</a:t>
            </a:r>
            <a:r>
              <a:rPr lang="ru-RU" dirty="0" smtClean="0"/>
              <a:t> </a:t>
            </a:r>
            <a:r>
              <a:rPr lang="uz-Cyrl-UZ" dirty="0" smtClean="0"/>
              <a:t> </a:t>
            </a:r>
            <a:r>
              <a:rPr lang="ru-RU" dirty="0" smtClean="0"/>
              <a:t/>
            </a:r>
            <a:br>
              <a:rPr lang="ru-RU" dirty="0" smtClean="0"/>
            </a:br>
            <a:endParaRPr lang="ru-RU" dirty="0"/>
          </a:p>
        </p:txBody>
      </p:sp>
      <p:pic>
        <p:nvPicPr>
          <p:cNvPr id="24578" name="Содержимое 3"/>
          <p:cNvPicPr>
            <a:picLocks noGrp="1"/>
          </p:cNvPicPr>
          <p:nvPr>
            <p:ph idx="1"/>
          </p:nvPr>
        </p:nvPicPr>
        <p:blipFill>
          <a:blip r:embed="rId2"/>
          <a:srcRect/>
          <a:stretch>
            <a:fillRect/>
          </a:stretch>
        </p:blipFill>
        <p:spPr>
          <a:xfrm>
            <a:off x="285750" y="2071688"/>
            <a:ext cx="8858250" cy="1785937"/>
          </a:xfrm>
        </p:spPr>
      </p:pic>
      <p:pic>
        <p:nvPicPr>
          <p:cNvPr id="24579" name="Рисунок 4"/>
          <p:cNvPicPr>
            <a:picLocks noChangeAspect="1" noChangeArrowheads="1"/>
          </p:cNvPicPr>
          <p:nvPr/>
        </p:nvPicPr>
        <p:blipFill>
          <a:blip r:embed="rId3"/>
          <a:srcRect/>
          <a:stretch>
            <a:fillRect/>
          </a:stretch>
        </p:blipFill>
        <p:spPr bwMode="auto">
          <a:xfrm>
            <a:off x="0" y="3857625"/>
            <a:ext cx="8572500" cy="2100263"/>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928934"/>
            <a:ext cx="8229600" cy="1143000"/>
          </a:xfrm>
        </p:spPr>
        <p:txBody>
          <a:bodyPr>
            <a:normAutofit fontScale="90000"/>
          </a:bodyPr>
          <a:lstStyle/>
          <a:p>
            <a:pPr fontAlgn="auto">
              <a:spcAft>
                <a:spcPts val="0"/>
              </a:spcAft>
              <a:defRPr/>
            </a:pPr>
            <a:r>
              <a:rPr lang="uz-Cyrl-UZ" dirty="0" smtClean="0"/>
              <a:t> </a:t>
            </a:r>
            <a:r>
              <a:rPr lang="ru-RU" dirty="0" smtClean="0"/>
              <a:t/>
            </a:r>
            <a:br>
              <a:rPr lang="ru-RU" dirty="0" smtClean="0"/>
            </a:br>
            <a:r>
              <a:rPr lang="uz-Cyrl-UZ" dirty="0" smtClean="0"/>
              <a:t>Siklobutan va uning gomologlari brom bilan qiyinchilik bilan yuqori haroratda reaksiyaga kirishadilar.</a:t>
            </a:r>
            <a:r>
              <a:rPr lang="ru-RU" dirty="0" smtClean="0"/>
              <a:t/>
            </a:r>
            <a:br>
              <a:rPr lang="ru-RU" dirty="0" smtClean="0"/>
            </a:br>
            <a:r>
              <a:rPr lang="uz-Cyrl-UZ" dirty="0" smtClean="0"/>
              <a:t>Siklopentan va siklogeksanga galogenlar bilan ta’sir etilganda, halqa ochilmaydi va almashinish reaksiyasi sodir bo’ladi.</a:t>
            </a:r>
            <a:r>
              <a:rPr lang="ru-RU" dirty="0" smtClean="0"/>
              <a:t/>
            </a:r>
            <a:br>
              <a:rPr lang="ru-RU" dirty="0" smtClean="0"/>
            </a:br>
            <a:endParaRPr lang="ru-RU" dirty="0"/>
          </a:p>
        </p:txBody>
      </p:sp>
    </p:spTree>
  </p:cSld>
  <p:clrMapOvr>
    <a:masterClrMapping/>
  </p:clrMapOvr>
  <p:transition>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643182"/>
            <a:ext cx="8229600" cy="1143000"/>
          </a:xfrm>
        </p:spPr>
        <p:txBody>
          <a:bodyPr>
            <a:noAutofit/>
          </a:bodyPr>
          <a:lstStyle/>
          <a:p>
            <a:pPr fontAlgn="auto">
              <a:spcAft>
                <a:spcPts val="0"/>
              </a:spcAft>
              <a:defRPr/>
            </a:pPr>
            <a:r>
              <a:rPr lang="uz-Cyrl-UZ" sz="3200" dirty="0" smtClean="0"/>
              <a:t>Y</a:t>
            </a:r>
            <a:r>
              <a:rPr lang="en-US" sz="3200" dirty="0" smtClean="0"/>
              <a:t>u</a:t>
            </a:r>
            <a:r>
              <a:rPr lang="uz-Cyrl-UZ" sz="3200" dirty="0" smtClean="0"/>
              <a:t>qori a’zoli sikllar galoid vodorodlar bilan reaksiyaga kirishmaydilar.</a:t>
            </a:r>
            <a:r>
              <a:rPr lang="ru-RU" sz="3200" dirty="0" smtClean="0"/>
              <a:t/>
            </a:r>
            <a:br>
              <a:rPr lang="ru-RU" sz="3200" dirty="0" smtClean="0"/>
            </a:br>
            <a:r>
              <a:rPr lang="uz-Cyrl-UZ" sz="3200" dirty="0" smtClean="0"/>
              <a:t>Vodorodning ta’siri. Vodorod siklopropan va uning gomologlariga etilen uglevodorodlariga qaraganda qiyinchilik bilan birikadi. Bu reaksiya yuqori haroratda platina, palladiy yoki nikel katalizatorlari ishtirokida boradi. Reaksiya natijasida to’yingan uglevodorodlar hosil bo’ladi</a:t>
            </a:r>
            <a:endParaRPr lang="ru-RU" sz="3200" dirty="0"/>
          </a:p>
        </p:txBody>
      </p:sp>
    </p:spTree>
  </p:cSld>
  <p:clrMapOvr>
    <a:masterClrMapping/>
  </p:clrMapOvr>
  <p:transition>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1643050"/>
            <a:ext cx="8229600" cy="1143000"/>
          </a:xfrm>
        </p:spPr>
        <p:txBody>
          <a:bodyPr>
            <a:normAutofit fontScale="90000"/>
          </a:bodyPr>
          <a:lstStyle/>
          <a:p>
            <a:pPr fontAlgn="auto">
              <a:spcAft>
                <a:spcPts val="0"/>
              </a:spcAft>
              <a:defRPr/>
            </a:pPr>
            <a:r>
              <a:rPr lang="uz-Cyrl-UZ" dirty="0" smtClean="0"/>
              <a:t>Siklobutanga vodorodning birikishi siklopropanga nisbatan yuqori haroratda boradi. YAna ham yuqori haroratda vodorod siklopentanga ham birikishi mumkin.</a:t>
            </a:r>
            <a:r>
              <a:rPr lang="ru-RU" dirty="0" smtClean="0"/>
              <a:t/>
            </a:r>
            <a:br>
              <a:rPr lang="ru-RU" dirty="0" smtClean="0"/>
            </a:br>
            <a:endParaRPr lang="ru-RU" dirty="0"/>
          </a:p>
        </p:txBody>
      </p:sp>
      <p:pic>
        <p:nvPicPr>
          <p:cNvPr id="27650" name="Содержимое 3"/>
          <p:cNvPicPr>
            <a:picLocks noGrp="1"/>
          </p:cNvPicPr>
          <p:nvPr>
            <p:ph idx="1"/>
          </p:nvPr>
        </p:nvPicPr>
        <p:blipFill>
          <a:blip r:embed="rId2"/>
          <a:srcRect/>
          <a:stretch>
            <a:fillRect/>
          </a:stretch>
        </p:blipFill>
        <p:spPr>
          <a:xfrm>
            <a:off x="0" y="4071938"/>
            <a:ext cx="8501063" cy="2000250"/>
          </a:xfrm>
        </p:spPr>
      </p:pic>
    </p:spTree>
  </p:cSld>
  <p:clrMapOvr>
    <a:masterClrMapping/>
  </p:clrMapOvr>
  <p:transition>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Содержимое 2"/>
          <p:cNvSpPr>
            <a:spLocks noGrp="1"/>
          </p:cNvSpPr>
          <p:nvPr>
            <p:ph idx="1"/>
          </p:nvPr>
        </p:nvSpPr>
        <p:spPr>
          <a:xfrm>
            <a:off x="457200" y="428625"/>
            <a:ext cx="8229600" cy="5880100"/>
          </a:xfrm>
        </p:spPr>
        <p:txBody>
          <a:bodyPr/>
          <a:lstStyle/>
          <a:p>
            <a:r>
              <a:rPr lang="uz-Cyrl-UZ" sz="3200" smtClean="0"/>
              <a:t>Oksidlovchilar ta’siri. Oksidlash reaksiyasi yordamida sikloparafinlarni tegishli etilen uglevodorodlaridan farqlash mumkin. siklopropan va uning gomologlari odatdagi haroratda ishqoriy muhitda kaliypermanganat ishtirokida juda sekin oksidlanadilar. siklobutan va yuqori sikllar kaliypermanganat ishtirokida oksidlanmaydilar va bu bilan ular to’yingan uglevodorodlarni eslatadilar. sikloparafinlarni kuchli oksidlovchilar yordamida oksidlash natijasida ikki asosli kislotalar hosil bo’ladi</a:t>
            </a:r>
            <a:endParaRPr lang="ru-RU" sz="3200" smtClean="0"/>
          </a:p>
          <a:p>
            <a:endParaRPr lang="ru-RU" sz="3200" smtClean="0"/>
          </a:p>
        </p:txBody>
      </p:sp>
    </p:spTree>
  </p:cSld>
  <p:clrMapOvr>
    <a:masterClrMapping/>
  </p:clrMapOvr>
  <p:transition>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857364"/>
            <a:ext cx="8229600" cy="1143000"/>
          </a:xfrm>
        </p:spPr>
        <p:txBody>
          <a:bodyPr>
            <a:noAutofit/>
          </a:bodyPr>
          <a:lstStyle/>
          <a:p>
            <a:pPr fontAlgn="auto">
              <a:spcAft>
                <a:spcPts val="0"/>
              </a:spcAft>
              <a:defRPr/>
            </a:pPr>
            <a:r>
              <a:rPr lang="uz-Cyrl-UZ" sz="2800" dirty="0" smtClean="0"/>
              <a:t>Bu reaksiya yordamida neft tarkibida uchraydigan siklogeksandan foydalanib kaprolaktam, naylon-4,6 va geksametilendiamin uchun zarur bo’lgan adipin kislota olinadi.</a:t>
            </a:r>
            <a:r>
              <a:rPr lang="ru-RU" sz="2800" dirty="0" smtClean="0"/>
              <a:t/>
            </a:r>
            <a:br>
              <a:rPr lang="ru-RU" sz="2800" dirty="0" smtClean="0"/>
            </a:br>
            <a:r>
              <a:rPr lang="uz-Cyrl-UZ" sz="2800" b="0" dirty="0" smtClean="0"/>
              <a:t>Nitrolash.</a:t>
            </a:r>
            <a:r>
              <a:rPr lang="uz-Cyrl-UZ" sz="2800" dirty="0" smtClean="0"/>
              <a:t> 5 va yuqori a’zoli sikllarni nitrolash to’yingan uglevodorodlarni nitrolashdagi kabi yuqori haroratda suyultirilgan nitrat kislota yordamida amalga oshiriladi.</a:t>
            </a:r>
            <a:r>
              <a:rPr lang="ru-RU" sz="2800" dirty="0" smtClean="0"/>
              <a:t/>
            </a:r>
            <a:br>
              <a:rPr lang="ru-RU" sz="2800" dirty="0" smtClean="0"/>
            </a:br>
            <a:endParaRPr lang="ru-RU" sz="2800" dirty="0"/>
          </a:p>
        </p:txBody>
      </p:sp>
      <p:pic>
        <p:nvPicPr>
          <p:cNvPr id="29698" name="Содержимое 3"/>
          <p:cNvPicPr>
            <a:picLocks noGrp="1"/>
          </p:cNvPicPr>
          <p:nvPr>
            <p:ph idx="1"/>
          </p:nvPr>
        </p:nvPicPr>
        <p:blipFill>
          <a:blip r:embed="rId2"/>
          <a:srcRect/>
          <a:stretch>
            <a:fillRect/>
          </a:stretch>
        </p:blipFill>
        <p:spPr>
          <a:xfrm>
            <a:off x="0" y="4857750"/>
            <a:ext cx="8143875" cy="1571625"/>
          </a:xfrm>
        </p:spPr>
      </p:pic>
    </p:spTree>
  </p:cSld>
  <p:clrMapOvr>
    <a:masterClrMapping/>
  </p:clrMapOvr>
  <p:transition>
    <p:wipe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154230"/>
          </a:xfrm>
        </p:spPr>
        <p:txBody>
          <a:bodyPr>
            <a:normAutofit fontScale="90000"/>
          </a:bodyPr>
          <a:lstStyle/>
          <a:p>
            <a:pPr fontAlgn="auto">
              <a:spcAft>
                <a:spcPts val="0"/>
              </a:spcAft>
              <a:defRPr/>
            </a:pPr>
            <a:r>
              <a:rPr lang="ru-RU" dirty="0" smtClean="0"/>
              <a:t/>
            </a:r>
            <a:br>
              <a:rPr lang="ru-RU" dirty="0" smtClean="0"/>
            </a:br>
            <a:r>
              <a:rPr lang="uz-Cyrl-UZ" b="0" dirty="0" smtClean="0"/>
              <a:t>Izomerlanish va disproporsiyalanish reaksiyalari.</a:t>
            </a:r>
            <a:r>
              <a:rPr lang="uz-Cyrl-UZ" dirty="0" smtClean="0"/>
              <a:t> Uch a’zoli sikloalkanlar yuqori harorat ta’sirida etilen uglevodorodlariga izomerlanadi:</a:t>
            </a:r>
            <a:r>
              <a:rPr lang="ru-RU" dirty="0" smtClean="0"/>
              <a:t> </a:t>
            </a:r>
            <a:endParaRPr lang="ru-RU" dirty="0"/>
          </a:p>
        </p:txBody>
      </p:sp>
      <p:pic>
        <p:nvPicPr>
          <p:cNvPr id="30722" name="Содержимое 3"/>
          <p:cNvPicPr>
            <a:picLocks noGrp="1"/>
          </p:cNvPicPr>
          <p:nvPr>
            <p:ph idx="1"/>
          </p:nvPr>
        </p:nvPicPr>
        <p:blipFill>
          <a:blip r:embed="rId2"/>
          <a:srcRect/>
          <a:stretch>
            <a:fillRect/>
          </a:stretch>
        </p:blipFill>
        <p:spPr>
          <a:xfrm>
            <a:off x="1000125" y="4357688"/>
            <a:ext cx="7572375" cy="1785937"/>
          </a:xfrm>
        </p:spPr>
      </p:pic>
    </p:spTree>
  </p:cSld>
  <p:clrMapOvr>
    <a:masterClrMapping/>
  </p:clrMapOvr>
  <p:transition>
    <p:wipe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uz-Cyrl-UZ" dirty="0" smtClean="0"/>
              <a:t>To’rt a’zoli sikllar etilen uglevodorodlari hosil qilib parchalanadilar</a:t>
            </a:r>
            <a:endParaRPr lang="ru-RU" dirty="0"/>
          </a:p>
        </p:txBody>
      </p:sp>
      <p:pic>
        <p:nvPicPr>
          <p:cNvPr id="31746" name="Содержимое 3"/>
          <p:cNvPicPr>
            <a:picLocks noGrp="1"/>
          </p:cNvPicPr>
          <p:nvPr>
            <p:ph idx="1"/>
          </p:nvPr>
        </p:nvPicPr>
        <p:blipFill>
          <a:blip r:embed="rId2"/>
          <a:srcRect/>
          <a:stretch>
            <a:fillRect/>
          </a:stretch>
        </p:blipFill>
        <p:spPr>
          <a:xfrm>
            <a:off x="857250" y="3643313"/>
            <a:ext cx="7715250" cy="2643187"/>
          </a:xfrm>
        </p:spPr>
      </p:pic>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uz-Cyrl-UZ" dirty="0" smtClean="0"/>
              <a:t>Sikloalkanlar</a:t>
            </a:r>
            <a:r>
              <a:rPr lang="ru-RU" dirty="0" smtClean="0"/>
              <a:t/>
            </a:r>
            <a:br>
              <a:rPr lang="ru-RU" dirty="0" smtClean="0"/>
            </a:br>
            <a:endParaRPr lang="ru-RU" dirty="0"/>
          </a:p>
        </p:txBody>
      </p:sp>
      <p:sp>
        <p:nvSpPr>
          <p:cNvPr id="14338" name="Содержимое 2"/>
          <p:cNvSpPr>
            <a:spLocks noGrp="1"/>
          </p:cNvSpPr>
          <p:nvPr>
            <p:ph idx="1"/>
          </p:nvPr>
        </p:nvSpPr>
        <p:spPr>
          <a:xfrm>
            <a:off x="500063" y="1357313"/>
            <a:ext cx="8229600" cy="4708525"/>
          </a:xfrm>
        </p:spPr>
        <p:txBody>
          <a:bodyPr/>
          <a:lstStyle/>
          <a:p>
            <a:pPr>
              <a:buFont typeface="Wingdings 2" pitchFamily="18" charset="2"/>
              <a:buNone/>
            </a:pPr>
            <a:r>
              <a:rPr lang="en-US" sz="4000" smtClean="0"/>
              <a:t> </a:t>
            </a:r>
            <a:endParaRPr lang="ru-RU" sz="4000" b="1" smtClean="0"/>
          </a:p>
          <a:p>
            <a:pPr>
              <a:buFont typeface="Wingdings 2" pitchFamily="18" charset="2"/>
              <a:buNone/>
            </a:pPr>
            <a:r>
              <a:rPr lang="uz-Cyrl-UZ" sz="4000" b="1" i="1" smtClean="0"/>
              <a:t>                        </a:t>
            </a:r>
            <a:r>
              <a:rPr lang="en-US" sz="4000" b="1" i="1" smtClean="0"/>
              <a:t>R</a:t>
            </a:r>
            <a:r>
              <a:rPr lang="uz-Cyrl-UZ" sz="4000" b="1" i="1" smtClean="0"/>
              <a:t>eja</a:t>
            </a:r>
            <a:r>
              <a:rPr lang="en-US" sz="4000" b="1" i="1" smtClean="0"/>
              <a:t>.</a:t>
            </a:r>
            <a:endParaRPr lang="ru-RU" sz="4000" smtClean="0"/>
          </a:p>
          <a:p>
            <a:pPr>
              <a:buFont typeface="Wingdings 2" pitchFamily="18" charset="2"/>
              <a:buNone/>
            </a:pPr>
            <a:r>
              <a:rPr lang="en-US" sz="4000" b="1" i="1" smtClean="0"/>
              <a:t>1 </a:t>
            </a:r>
            <a:r>
              <a:rPr lang="uz-Cyrl-UZ" sz="4000" b="1" i="1" smtClean="0"/>
              <a:t>Sinflanishi va nomlanishi </a:t>
            </a:r>
            <a:endParaRPr lang="en-US" sz="4000" b="1" i="1" smtClean="0"/>
          </a:p>
          <a:p>
            <a:pPr>
              <a:buFont typeface="Wingdings 2" pitchFamily="18" charset="2"/>
              <a:buNone/>
            </a:pPr>
            <a:r>
              <a:rPr lang="en-US" sz="4000" b="1" i="1" smtClean="0"/>
              <a:t>2 </a:t>
            </a:r>
            <a:r>
              <a:rPr lang="uz-Cyrl-UZ" sz="4000" b="1" i="1" smtClean="0"/>
              <a:t>Izomeriyasi</a:t>
            </a:r>
            <a:endParaRPr lang="ru-RU" sz="4000" smtClean="0"/>
          </a:p>
          <a:p>
            <a:pPr>
              <a:buFont typeface="Wingdings 2" pitchFamily="18" charset="2"/>
              <a:buNone/>
            </a:pPr>
            <a:r>
              <a:rPr lang="en-US" sz="4000" b="1" i="1" smtClean="0"/>
              <a:t>3 </a:t>
            </a:r>
            <a:r>
              <a:rPr lang="uz-Cyrl-UZ" sz="4000" b="1" i="1" smtClean="0"/>
              <a:t>Olinish usullari </a:t>
            </a:r>
            <a:endParaRPr lang="ru-RU" sz="4000" smtClean="0"/>
          </a:p>
          <a:p>
            <a:pPr>
              <a:buFont typeface="Wingdings 2" pitchFamily="18" charset="2"/>
              <a:buNone/>
            </a:pPr>
            <a:r>
              <a:rPr lang="en-US" sz="4000" b="1" i="1" smtClean="0"/>
              <a:t>4 </a:t>
            </a:r>
            <a:r>
              <a:rPr lang="uz-Cyrl-UZ" sz="4000" b="1" i="1" smtClean="0"/>
              <a:t>Sikloalkanlar tuzilishi nazariyasi</a:t>
            </a:r>
            <a:endParaRPr lang="ru-RU" sz="4000" smtClean="0"/>
          </a:p>
          <a:p>
            <a:pPr>
              <a:buFont typeface="Wingdings 2" pitchFamily="18" charset="2"/>
              <a:buNone/>
            </a:pPr>
            <a:r>
              <a:rPr lang="en-US" sz="4000" b="1" i="1" smtClean="0"/>
              <a:t>5 </a:t>
            </a:r>
            <a:r>
              <a:rPr lang="uz-Cyrl-UZ" sz="4000" b="1" i="1" smtClean="0"/>
              <a:t>Fizik va kimyoviy xossalari </a:t>
            </a:r>
            <a:endParaRPr lang="ru-RU" sz="4000" smtClean="0"/>
          </a:p>
          <a:p>
            <a:endParaRPr lang="ru-RU" sz="4000" smtClean="0"/>
          </a:p>
        </p:txBody>
      </p:sp>
    </p:spTree>
  </p:cSld>
  <p:clrMapOvr>
    <a:masterClrMapping/>
  </p:clrMapOvr>
  <p:transition>
    <p:wipe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500306"/>
            <a:ext cx="8229600" cy="1143000"/>
          </a:xfrm>
        </p:spPr>
        <p:txBody>
          <a:bodyPr>
            <a:normAutofit fontScale="90000"/>
          </a:bodyPr>
          <a:lstStyle/>
          <a:p>
            <a:pPr fontAlgn="auto">
              <a:spcAft>
                <a:spcPts val="0"/>
              </a:spcAft>
              <a:defRPr/>
            </a:pPr>
            <a:r>
              <a:rPr lang="en-US" dirty="0" smtClean="0"/>
              <a:t> </a:t>
            </a:r>
            <a:r>
              <a:rPr lang="ru-RU" dirty="0" smtClean="0"/>
              <a:t/>
            </a:r>
            <a:br>
              <a:rPr lang="ru-RU" dirty="0" smtClean="0"/>
            </a:br>
            <a:r>
              <a:rPr lang="uz-Cyrl-UZ" dirty="0" smtClean="0"/>
              <a:t>Sakkiz va undan yuqori a’zoli sikllar yuqori haroratda besh va olti a’zoli sikllar hosil qilib izomerlanadilar. Besh va olti a’zoli sikllar eng barqaror hisoblanadilar.</a:t>
            </a:r>
            <a:r>
              <a:rPr lang="ru-RU" dirty="0" smtClean="0"/>
              <a:t/>
            </a:r>
            <a:br>
              <a:rPr lang="ru-RU" dirty="0" smtClean="0"/>
            </a:br>
            <a:r>
              <a:rPr lang="uz-Cyrl-UZ" dirty="0" smtClean="0"/>
              <a:t>Siklopentanning alkilalmashgan hosilalari yuqori harorat, katalizator va bosim ostida olti a’zoli halqa hosil qilib izomerlanadilar. Bu reaksiyadan sanoatda metilsiklopentandan siklogeksan hosil qilishda foydalaniladi:</a:t>
            </a:r>
            <a:endParaRPr lang="ru-RU" dirty="0"/>
          </a:p>
        </p:txBody>
      </p:sp>
      <p:sp>
        <p:nvSpPr>
          <p:cNvPr id="32770" name="Содержимое 2"/>
          <p:cNvSpPr>
            <a:spLocks noGrp="1"/>
          </p:cNvSpPr>
          <p:nvPr>
            <p:ph idx="1"/>
          </p:nvPr>
        </p:nvSpPr>
        <p:spPr/>
        <p:txBody>
          <a:bodyPr/>
          <a:lstStyle/>
          <a:p>
            <a:endParaRPr lang="ru-RU" smtClean="0"/>
          </a:p>
        </p:txBody>
      </p:sp>
    </p:spTree>
  </p:cSld>
  <p:clrMapOvr>
    <a:masterClrMapping/>
  </p:clrMapOvr>
  <p:transition>
    <p:wipe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928670"/>
            <a:ext cx="8229600" cy="1143000"/>
          </a:xfrm>
        </p:spPr>
        <p:txBody>
          <a:bodyPr>
            <a:normAutofit fontScale="90000"/>
          </a:bodyPr>
          <a:lstStyle/>
          <a:p>
            <a:pPr fontAlgn="auto">
              <a:spcAft>
                <a:spcPts val="0"/>
              </a:spcAft>
              <a:defRPr/>
            </a:pPr>
            <a:r>
              <a:rPr lang="ru-RU" dirty="0" smtClean="0"/>
              <a:t/>
            </a:r>
            <a:br>
              <a:rPr lang="ru-RU" dirty="0" smtClean="0"/>
            </a:br>
            <a:r>
              <a:rPr lang="uz-Cyrl-UZ" dirty="0" smtClean="0"/>
              <a:t>Olti va yetti a’zoli halqalar yuqori harorat, bosim va katalizator ishtirokida halqani kichraytirib yoki kengaytirib izomerlanishlari mumkin:</a:t>
            </a:r>
            <a:r>
              <a:rPr lang="ru-RU" dirty="0" smtClean="0"/>
              <a:t> </a:t>
            </a:r>
            <a:endParaRPr lang="ru-RU" dirty="0"/>
          </a:p>
        </p:txBody>
      </p:sp>
      <p:pic>
        <p:nvPicPr>
          <p:cNvPr id="33794" name="Содержимое 3"/>
          <p:cNvPicPr>
            <a:picLocks noGrp="1"/>
          </p:cNvPicPr>
          <p:nvPr>
            <p:ph idx="1"/>
          </p:nvPr>
        </p:nvPicPr>
        <p:blipFill>
          <a:blip r:embed="rId2"/>
          <a:srcRect/>
          <a:stretch>
            <a:fillRect/>
          </a:stretch>
        </p:blipFill>
        <p:spPr>
          <a:xfrm>
            <a:off x="1000125" y="3143250"/>
            <a:ext cx="6858000" cy="1500188"/>
          </a:xfrm>
        </p:spPr>
      </p:pic>
      <p:pic>
        <p:nvPicPr>
          <p:cNvPr id="33795" name="Рисунок 4"/>
          <p:cNvPicPr>
            <a:picLocks noChangeAspect="1" noChangeArrowheads="1"/>
          </p:cNvPicPr>
          <p:nvPr/>
        </p:nvPicPr>
        <p:blipFill>
          <a:blip r:embed="rId3"/>
          <a:srcRect/>
          <a:stretch>
            <a:fillRect/>
          </a:stretch>
        </p:blipFill>
        <p:spPr bwMode="auto">
          <a:xfrm>
            <a:off x="857250" y="5000625"/>
            <a:ext cx="7000875" cy="1857375"/>
          </a:xfrm>
          <a:prstGeom prst="rect">
            <a:avLst/>
          </a:prstGeom>
          <a:noFill/>
          <a:ln w="9525">
            <a:noFill/>
            <a:miter lim="800000"/>
            <a:headEnd/>
            <a:tailEnd/>
          </a:ln>
        </p:spPr>
      </p:pic>
    </p:spTree>
  </p:cSld>
  <p:clrMapOvr>
    <a:masterClrMapping/>
  </p:clrMapOvr>
  <p:transition>
    <p:wipe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Содержимое 2"/>
          <p:cNvSpPr>
            <a:spLocks noGrp="1"/>
          </p:cNvSpPr>
          <p:nvPr>
            <p:ph idx="1"/>
          </p:nvPr>
        </p:nvSpPr>
        <p:spPr>
          <a:xfrm>
            <a:off x="0" y="500063"/>
            <a:ext cx="8686800" cy="5808662"/>
          </a:xfrm>
        </p:spPr>
        <p:txBody>
          <a:bodyPr/>
          <a:lstStyle/>
          <a:p>
            <a:r>
              <a:rPr lang="uz-Cyrl-UZ" b="1" smtClean="0"/>
              <a:t>Uch va to’rt a’zoli halqalarning beqarorlik, besh, olti va yuqori a’zoli halqalarning barqarorlik sabablarini Bayyor o’zining kuchlanishlar nazariyasida quyidagicha tushuntiradi. Halqa qanchalik kichik bo’lsa, sikl yuqori kuchlanish ostida mavjud bo’ladi. Halqa kattalashishi bilan kuchlanish kamayib boradi. Bayer uglevodorodlarning ochiq zangjir hosil qilgandagi fazoda joylashishida uglerod va vodorod orasidagi bog’lar orasidagi burchak (109</a:t>
            </a:r>
            <a:r>
              <a:rPr lang="uz-Cyrl-UZ" b="1" baseline="30000" smtClean="0"/>
              <a:t>0</a:t>
            </a:r>
            <a:r>
              <a:rPr lang="uz-Cyrl-UZ" b="1" smtClean="0"/>
              <a:t>28’) va yopiq zanjir hosil qilgandagi holati orasidagi farqni Bayer kuchlanishining mezoni sifatida qabul qiladi. </a:t>
            </a:r>
            <a:endParaRPr lang="ru-RU" b="1" smtClean="0"/>
          </a:p>
          <a:p>
            <a:endParaRPr lang="ru-RU" smtClean="0"/>
          </a:p>
        </p:txBody>
      </p:sp>
    </p:spTree>
  </p:cSld>
  <p:clrMapOvr>
    <a:masterClrMapping/>
  </p:clrMapOvr>
  <p:transition>
    <p:wipe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Содержимое 2"/>
          <p:cNvSpPr>
            <a:spLocks noGrp="1"/>
          </p:cNvSpPr>
          <p:nvPr>
            <p:ph idx="1"/>
          </p:nvPr>
        </p:nvSpPr>
        <p:spPr>
          <a:xfrm>
            <a:off x="457200" y="0"/>
            <a:ext cx="8229600" cy="6308725"/>
          </a:xfrm>
        </p:spPr>
        <p:txBody>
          <a:bodyPr/>
          <a:lstStyle/>
          <a:p>
            <a:r>
              <a:rPr lang="uz-Cyrl-UZ" sz="3600" smtClean="0"/>
              <a:t>Ayrim vakillari va ularning ishlatilishi. s</a:t>
            </a:r>
            <a:r>
              <a:rPr lang="uz-Cyrl-UZ" sz="3600" b="1" smtClean="0"/>
              <a:t>ikloalkanlar orasida metilsiklopentan va siklogeksanning ahamiyati kattadir. Metilsiklopentan katalizator, bosim va harorat ta’sirida siklogeksanga aylantiriladi. siklogeksandan esa siklogeksanon va adipin kislota olinadi. siklogeksanon va adipin kislotalar asosida geksametilendiamin, kaprolaktam, kapron va neylon-4,6 tolalari olinadi.</a:t>
            </a:r>
            <a:endParaRPr lang="ru-RU" sz="3600" b="1" smtClean="0"/>
          </a:p>
          <a:p>
            <a:r>
              <a:rPr lang="uz-Cyrl-UZ" sz="3600" smtClean="0"/>
              <a:t>                                                                                                                      </a:t>
            </a:r>
            <a:endParaRPr lang="ru-RU" sz="3600" smtClean="0"/>
          </a:p>
          <a:p>
            <a:endParaRPr lang="ru-RU" sz="3600" smtClean="0"/>
          </a:p>
        </p:txBody>
      </p:sp>
    </p:spTree>
  </p:cSld>
  <p:clrMapOvr>
    <a:masterClrMapping/>
  </p:clrMapOvr>
  <p:transition>
    <p:wipe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r>
              <a:rPr lang="en-US" dirty="0" err="1" smtClean="0"/>
              <a:t>masalalar</a:t>
            </a:r>
            <a:endParaRPr lang="ru-RU" dirty="0"/>
          </a:p>
        </p:txBody>
      </p:sp>
      <p:sp>
        <p:nvSpPr>
          <p:cNvPr id="36866" name="Содержимое 2"/>
          <p:cNvSpPr>
            <a:spLocks noGrp="1"/>
          </p:cNvSpPr>
          <p:nvPr>
            <p:ph idx="1"/>
          </p:nvPr>
        </p:nvSpPr>
        <p:spPr/>
        <p:txBody>
          <a:bodyPr/>
          <a:lstStyle/>
          <a:p>
            <a:r>
              <a:rPr lang="en-US" smtClean="0"/>
              <a:t>Siklopropanni   2g O</a:t>
            </a:r>
            <a:r>
              <a:rPr lang="en-US" baseline="-25000" smtClean="0"/>
              <a:t>2  </a:t>
            </a:r>
            <a:r>
              <a:rPr lang="en-US" smtClean="0"/>
              <a:t>da yoqib  nicha litr  CO</a:t>
            </a:r>
            <a:r>
              <a:rPr lang="en-US" baseline="-25000" smtClean="0"/>
              <a:t>2 </a:t>
            </a:r>
            <a:r>
              <a:rPr lang="en-US" smtClean="0"/>
              <a:t>olish mumkin.</a:t>
            </a:r>
            <a:endParaRPr lang="ru-RU" smtClean="0"/>
          </a:p>
          <a:p>
            <a:r>
              <a:rPr lang="en-US" baseline="-25000" smtClean="0"/>
              <a:t>Yechish:</a:t>
            </a:r>
            <a:endParaRPr lang="ru-RU" smtClean="0"/>
          </a:p>
          <a:p>
            <a:r>
              <a:rPr lang="en-US" smtClean="0"/>
              <a:t>2C</a:t>
            </a:r>
            <a:r>
              <a:rPr lang="en-US" baseline="-25000" smtClean="0"/>
              <a:t>3</a:t>
            </a:r>
            <a:r>
              <a:rPr lang="en-US" smtClean="0"/>
              <a:t>H</a:t>
            </a:r>
            <a:r>
              <a:rPr lang="en-US" baseline="-25000" smtClean="0"/>
              <a:t>6</a:t>
            </a:r>
            <a:r>
              <a:rPr lang="en-US" smtClean="0"/>
              <a:t>  +  9O</a:t>
            </a:r>
            <a:r>
              <a:rPr lang="en-US" baseline="-25000" smtClean="0"/>
              <a:t>2    </a:t>
            </a:r>
            <a:r>
              <a:rPr lang="en-US" smtClean="0"/>
              <a:t> →    6CO</a:t>
            </a:r>
            <a:r>
              <a:rPr lang="en-US" baseline="-25000" smtClean="0"/>
              <a:t>2</a:t>
            </a:r>
            <a:r>
              <a:rPr lang="en-US" smtClean="0"/>
              <a:t>   +   6H</a:t>
            </a:r>
            <a:r>
              <a:rPr lang="en-US" baseline="-25000" smtClean="0"/>
              <a:t>2</a:t>
            </a:r>
            <a:r>
              <a:rPr lang="en-US" smtClean="0"/>
              <a:t>O</a:t>
            </a:r>
            <a:endParaRPr lang="ru-RU" smtClean="0"/>
          </a:p>
          <a:p>
            <a:r>
              <a:rPr lang="en-US" smtClean="0"/>
              <a:t>134.4</a:t>
            </a:r>
            <a:r>
              <a:rPr lang="en-US" baseline="-25000" smtClean="0"/>
              <a:t>litr CO2       </a:t>
            </a:r>
            <a:r>
              <a:rPr lang="en-US" smtClean="0"/>
              <a:t> →    288</a:t>
            </a:r>
            <a:r>
              <a:rPr lang="en-US" baseline="-25000" smtClean="0"/>
              <a:t>g</a:t>
            </a:r>
            <a:r>
              <a:rPr lang="en-US" smtClean="0"/>
              <a:t>  O</a:t>
            </a:r>
            <a:r>
              <a:rPr lang="en-US" baseline="-25000" smtClean="0"/>
              <a:t>2</a:t>
            </a:r>
            <a:endParaRPr lang="ru-RU" smtClean="0"/>
          </a:p>
          <a:p>
            <a:r>
              <a:rPr lang="en-US" smtClean="0"/>
              <a:t>V       →            2    </a:t>
            </a:r>
            <a:endParaRPr lang="ru-RU" smtClean="0"/>
          </a:p>
          <a:p>
            <a:r>
              <a:rPr lang="en-US" smtClean="0"/>
              <a:t>V =  2*134.4 : 288 =  0.93</a:t>
            </a:r>
            <a:r>
              <a:rPr lang="en-US" baseline="-25000" smtClean="0"/>
              <a:t>litr </a:t>
            </a:r>
            <a:r>
              <a:rPr lang="en-US" smtClean="0"/>
              <a:t>co</a:t>
            </a:r>
            <a:r>
              <a:rPr lang="en-US" baseline="-25000" smtClean="0"/>
              <a:t>2 </a:t>
            </a:r>
            <a:r>
              <a:rPr lang="en-US" smtClean="0"/>
              <a:t> hosil buladi.</a:t>
            </a:r>
            <a:endParaRPr lang="ru-RU" smtClean="0"/>
          </a:p>
          <a:p>
            <a:endParaRPr lang="ru-RU" smtClean="0"/>
          </a:p>
        </p:txBody>
      </p:sp>
    </p:spTree>
  </p:cSld>
  <p:clrMapOvr>
    <a:masterClrMapping/>
  </p:clrMapOvr>
  <p:transition>
    <p:wipe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Содержимое 2"/>
          <p:cNvSpPr>
            <a:spLocks noGrp="1"/>
          </p:cNvSpPr>
          <p:nvPr>
            <p:ph idx="1"/>
          </p:nvPr>
        </p:nvSpPr>
        <p:spPr/>
        <p:txBody>
          <a:bodyPr/>
          <a:lstStyle/>
          <a:p>
            <a:r>
              <a:rPr lang="en-US" smtClean="0"/>
              <a:t>Siklopentann yonganda 2 mol suv hosil bulsa necha mol CO</a:t>
            </a:r>
            <a:r>
              <a:rPr lang="en-US" baseline="-25000" smtClean="0"/>
              <a:t>2 </a:t>
            </a:r>
            <a:r>
              <a:rPr lang="en-US" smtClean="0"/>
              <a:t>hosil buladi.</a:t>
            </a:r>
            <a:endParaRPr lang="ru-RU" smtClean="0"/>
          </a:p>
          <a:p>
            <a:r>
              <a:rPr lang="en-US" baseline="-25000" smtClean="0"/>
              <a:t>Yechish:</a:t>
            </a:r>
            <a:endParaRPr lang="ru-RU" smtClean="0"/>
          </a:p>
          <a:p>
            <a:r>
              <a:rPr lang="en-US" smtClean="0"/>
              <a:t>2C</a:t>
            </a:r>
            <a:r>
              <a:rPr lang="en-US" baseline="-25000" smtClean="0"/>
              <a:t>5</a:t>
            </a:r>
            <a:r>
              <a:rPr lang="en-US" smtClean="0"/>
              <a:t>H</a:t>
            </a:r>
            <a:r>
              <a:rPr lang="en-US" baseline="-25000" smtClean="0"/>
              <a:t>10 </a:t>
            </a:r>
            <a:r>
              <a:rPr lang="en-US" smtClean="0"/>
              <a:t> +   15O</a:t>
            </a:r>
            <a:r>
              <a:rPr lang="en-US" baseline="-25000" smtClean="0"/>
              <a:t>2</a:t>
            </a:r>
            <a:r>
              <a:rPr lang="en-US" smtClean="0"/>
              <a:t>  →  10CO</a:t>
            </a:r>
            <a:r>
              <a:rPr lang="en-US" baseline="-25000" smtClean="0"/>
              <a:t>2</a:t>
            </a:r>
            <a:r>
              <a:rPr lang="en-US" smtClean="0"/>
              <a:t>  +  10H</a:t>
            </a:r>
            <a:r>
              <a:rPr lang="en-US" baseline="-25000" smtClean="0"/>
              <a:t>2</a:t>
            </a:r>
            <a:r>
              <a:rPr lang="en-US" smtClean="0"/>
              <a:t>O</a:t>
            </a:r>
            <a:endParaRPr lang="ru-RU" smtClean="0"/>
          </a:p>
          <a:p>
            <a:r>
              <a:rPr lang="en-US" smtClean="0"/>
              <a:t>10</a:t>
            </a:r>
            <a:r>
              <a:rPr lang="en-US" baseline="-25000" smtClean="0"/>
              <a:t>H2O</a:t>
            </a:r>
            <a:r>
              <a:rPr lang="en-US" smtClean="0"/>
              <a:t>     →     10</a:t>
            </a:r>
            <a:r>
              <a:rPr lang="en-US" baseline="-25000" smtClean="0"/>
              <a:t>mol CO2  </a:t>
            </a:r>
            <a:endParaRPr lang="ru-RU" smtClean="0"/>
          </a:p>
          <a:p>
            <a:r>
              <a:rPr lang="en-US" smtClean="0"/>
              <a:t>V  →  2</a:t>
            </a:r>
            <a:endParaRPr lang="ru-RU" smtClean="0"/>
          </a:p>
          <a:p>
            <a:r>
              <a:rPr lang="en-US" smtClean="0"/>
              <a:t>V = 2  * 10 : 10 = 2</a:t>
            </a:r>
            <a:r>
              <a:rPr lang="en-US" baseline="-25000" smtClean="0"/>
              <a:t>mol  </a:t>
            </a:r>
            <a:r>
              <a:rPr lang="en-US" smtClean="0"/>
              <a:t>CO</a:t>
            </a:r>
            <a:r>
              <a:rPr lang="en-US" baseline="-25000" smtClean="0"/>
              <a:t>2   </a:t>
            </a:r>
            <a:r>
              <a:rPr lang="en-US" smtClean="0"/>
              <a:t>hosil buladi.</a:t>
            </a:r>
            <a:endParaRPr lang="ru-RU" smtClean="0"/>
          </a:p>
          <a:p>
            <a:endParaRPr lang="ru-RU" smtClean="0"/>
          </a:p>
        </p:txBody>
      </p:sp>
    </p:spTree>
  </p:cSld>
  <p:clrMapOvr>
    <a:masterClrMapping/>
  </p:clrMapOvr>
  <p:transition>
    <p:wipe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Содержимое 2"/>
          <p:cNvSpPr>
            <a:spLocks noGrp="1"/>
          </p:cNvSpPr>
          <p:nvPr>
            <p:ph idx="1"/>
          </p:nvPr>
        </p:nvSpPr>
        <p:spPr/>
        <p:txBody>
          <a:bodyPr/>
          <a:lstStyle/>
          <a:p>
            <a:r>
              <a:rPr lang="en-US" smtClean="0"/>
              <a:t>2 mol siklopropan yonganda niche mol suv hosil buladi?</a:t>
            </a:r>
            <a:endParaRPr lang="ru-RU" smtClean="0"/>
          </a:p>
          <a:p>
            <a:r>
              <a:rPr lang="en-US" baseline="-25000" smtClean="0"/>
              <a:t>Yechish:</a:t>
            </a:r>
            <a:endParaRPr lang="ru-RU" smtClean="0"/>
          </a:p>
          <a:p>
            <a:r>
              <a:rPr lang="en-US" smtClean="0"/>
              <a:t>C</a:t>
            </a:r>
            <a:r>
              <a:rPr lang="en-US" baseline="-25000" smtClean="0"/>
              <a:t>3</a:t>
            </a:r>
            <a:r>
              <a:rPr lang="en-US" smtClean="0"/>
              <a:t>H</a:t>
            </a:r>
            <a:r>
              <a:rPr lang="en-US" baseline="-25000" smtClean="0"/>
              <a:t>6</a:t>
            </a:r>
            <a:r>
              <a:rPr lang="en-US" smtClean="0"/>
              <a:t>   +  </a:t>
            </a:r>
            <a:r>
              <a:rPr lang="en-US" baseline="-25000" smtClean="0"/>
              <a:t>4.5</a:t>
            </a:r>
            <a:r>
              <a:rPr lang="en-US" smtClean="0"/>
              <a:t> O</a:t>
            </a:r>
            <a:r>
              <a:rPr lang="en-US" baseline="-25000" smtClean="0"/>
              <a:t>2</a:t>
            </a:r>
            <a:r>
              <a:rPr lang="en-US" smtClean="0"/>
              <a:t>  →  </a:t>
            </a:r>
            <a:r>
              <a:rPr lang="en-US" baseline="-25000" smtClean="0"/>
              <a:t>3</a:t>
            </a:r>
            <a:r>
              <a:rPr lang="en-US" smtClean="0"/>
              <a:t>CO</a:t>
            </a:r>
            <a:r>
              <a:rPr lang="en-US" baseline="-25000" smtClean="0"/>
              <a:t>2</a:t>
            </a:r>
            <a:r>
              <a:rPr lang="en-US" smtClean="0"/>
              <a:t>  +  </a:t>
            </a:r>
            <a:r>
              <a:rPr lang="en-US" baseline="-25000" smtClean="0"/>
              <a:t>3</a:t>
            </a:r>
            <a:r>
              <a:rPr lang="en-US" smtClean="0"/>
              <a:t>	H</a:t>
            </a:r>
            <a:r>
              <a:rPr lang="en-US" baseline="-25000" smtClean="0"/>
              <a:t>2</a:t>
            </a:r>
            <a:r>
              <a:rPr lang="en-US" smtClean="0"/>
              <a:t> O.  </a:t>
            </a:r>
            <a:endParaRPr lang="ru-RU" smtClean="0"/>
          </a:p>
          <a:p>
            <a:r>
              <a:rPr lang="en-US" smtClean="0"/>
              <a:t>1</a:t>
            </a:r>
            <a:r>
              <a:rPr lang="en-US" baseline="-25000" smtClean="0"/>
              <a:t>mol siklopropan       </a:t>
            </a:r>
            <a:r>
              <a:rPr lang="en-US" smtClean="0"/>
              <a:t>→   3</a:t>
            </a:r>
            <a:r>
              <a:rPr lang="en-US" baseline="-25000" smtClean="0"/>
              <a:t>mol   </a:t>
            </a:r>
            <a:r>
              <a:rPr lang="en-US" smtClean="0"/>
              <a:t>bulsa</a:t>
            </a:r>
            <a:endParaRPr lang="ru-RU" smtClean="0"/>
          </a:p>
          <a:p>
            <a:r>
              <a:rPr lang="en-US" smtClean="0"/>
              <a:t>2­</a:t>
            </a:r>
            <a:r>
              <a:rPr lang="en-US" baseline="-25000" smtClean="0"/>
              <a:t>mol         </a:t>
            </a:r>
            <a:r>
              <a:rPr lang="en-US" smtClean="0"/>
              <a:t>→	v.              v = 3 * 2 : 1 = 6</a:t>
            </a:r>
            <a:r>
              <a:rPr lang="en-US" baseline="-25000" smtClean="0"/>
              <a:t>mol</a:t>
            </a:r>
            <a:r>
              <a:rPr lang="en-US" smtClean="0"/>
              <a:t>   suv hosil buladi.</a:t>
            </a:r>
            <a:endParaRPr lang="ru-RU" smtClean="0"/>
          </a:p>
          <a:p>
            <a:endParaRPr lang="ru-RU" smtClean="0"/>
          </a:p>
        </p:txBody>
      </p:sp>
    </p:spTree>
  </p:cSld>
  <p:clrMapOvr>
    <a:masterClrMapping/>
  </p:clrMapOvr>
  <p:transition>
    <p:wipe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Содержимое 2"/>
          <p:cNvSpPr>
            <a:spLocks noGrp="1"/>
          </p:cNvSpPr>
          <p:nvPr>
            <p:ph idx="1"/>
          </p:nvPr>
        </p:nvSpPr>
        <p:spPr/>
        <p:txBody>
          <a:bodyPr/>
          <a:lstStyle/>
          <a:p>
            <a:r>
              <a:rPr lang="en-US" smtClean="0"/>
              <a:t>1,3 dibrompropanga 10 g Zn netali tasir ettirilganda nicha litr siklopropan hosil buladi?</a:t>
            </a:r>
            <a:endParaRPr lang="ru-RU" smtClean="0"/>
          </a:p>
          <a:p>
            <a:r>
              <a:rPr lang="en-US" baseline="-25000" smtClean="0"/>
              <a:t>Yechish:</a:t>
            </a:r>
            <a:endParaRPr lang="ru-RU" smtClean="0"/>
          </a:p>
          <a:p>
            <a:r>
              <a:rPr lang="en-US" smtClean="0"/>
              <a:t>CH</a:t>
            </a:r>
            <a:r>
              <a:rPr lang="en-US" baseline="-25000" smtClean="0"/>
              <a:t>2  </a:t>
            </a:r>
            <a:r>
              <a:rPr lang="en-US" smtClean="0"/>
              <a:t>- CH</a:t>
            </a:r>
            <a:r>
              <a:rPr lang="en-US" baseline="-25000" smtClean="0"/>
              <a:t>2</a:t>
            </a:r>
            <a:r>
              <a:rPr lang="en-US" smtClean="0"/>
              <a:t> - CH</a:t>
            </a:r>
            <a:r>
              <a:rPr lang="en-US" baseline="-25000" smtClean="0"/>
              <a:t>2 </a:t>
            </a:r>
            <a:r>
              <a:rPr lang="en-US" smtClean="0"/>
              <a:t>+ Zn </a:t>
            </a:r>
            <a:r>
              <a:rPr lang="en-US" baseline="-25000" smtClean="0"/>
              <a:t>           	 </a:t>
            </a:r>
            <a:r>
              <a:rPr lang="en-US" smtClean="0"/>
              <a:t>+ZnBr</a:t>
            </a:r>
            <a:r>
              <a:rPr lang="en-US" baseline="-25000" smtClean="0"/>
              <a:t>2 </a:t>
            </a:r>
            <a:endParaRPr lang="ru-RU" smtClean="0"/>
          </a:p>
          <a:p>
            <a:r>
              <a:rPr lang="en-US" smtClean="0"/>
              <a:t>Br                  Br</a:t>
            </a:r>
            <a:endParaRPr lang="ru-RU" smtClean="0"/>
          </a:p>
          <a:p>
            <a:r>
              <a:rPr lang="en-US" smtClean="0"/>
              <a:t>10 g                         V </a:t>
            </a:r>
            <a:endParaRPr lang="ru-RU" smtClean="0"/>
          </a:p>
          <a:p>
            <a:r>
              <a:rPr lang="en-US" smtClean="0"/>
              <a:t> 65g                          22,4 L            V = 10 * 22,4 : 65 = 3.45 </a:t>
            </a:r>
            <a:r>
              <a:rPr lang="en-US" baseline="-25000" smtClean="0"/>
              <a:t>litr</a:t>
            </a:r>
            <a:endParaRPr lang="ru-RU" smtClean="0"/>
          </a:p>
          <a:p>
            <a:endParaRPr lang="ru-RU" smtClean="0"/>
          </a:p>
        </p:txBody>
      </p:sp>
    </p:spTree>
  </p:cSld>
  <p:clrMapOvr>
    <a:masterClrMapping/>
  </p:clrMapOvr>
  <p:transition>
    <p:wipe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40962" name="Содержимое 2"/>
          <p:cNvSpPr>
            <a:spLocks noGrp="1"/>
          </p:cNvSpPr>
          <p:nvPr>
            <p:ph idx="1"/>
          </p:nvPr>
        </p:nvSpPr>
        <p:spPr/>
        <p:txBody>
          <a:bodyPr/>
          <a:lstStyle/>
          <a:p>
            <a:r>
              <a:rPr lang="en-US" smtClean="0"/>
              <a:t>)1,4diyodbutanga Mg metali tasir ettirilganda 25g   MgЈ</a:t>
            </a:r>
            <a:r>
              <a:rPr lang="en-US" baseline="-25000" smtClean="0"/>
              <a:t>2  </a:t>
            </a:r>
            <a:r>
              <a:rPr lang="en-US" smtClean="0"/>
              <a:t>hosil buldi, bunda niche mol kislobutan olingan?</a:t>
            </a:r>
            <a:endParaRPr lang="ru-RU" smtClean="0"/>
          </a:p>
          <a:p>
            <a:r>
              <a:rPr lang="en-US" smtClean="0"/>
              <a:t>CH</a:t>
            </a:r>
            <a:r>
              <a:rPr lang="en-US" baseline="-25000" smtClean="0"/>
              <a:t>2 </a:t>
            </a:r>
            <a:r>
              <a:rPr lang="en-US" smtClean="0"/>
              <a:t>– CH</a:t>
            </a:r>
            <a:r>
              <a:rPr lang="en-US" baseline="-25000" smtClean="0"/>
              <a:t>2</a:t>
            </a:r>
            <a:r>
              <a:rPr lang="en-US" smtClean="0"/>
              <a:t> – CH</a:t>
            </a:r>
            <a:r>
              <a:rPr lang="en-US" baseline="-25000" smtClean="0"/>
              <a:t>2</a:t>
            </a:r>
            <a:r>
              <a:rPr lang="en-US" smtClean="0"/>
              <a:t> – CH</a:t>
            </a:r>
            <a:r>
              <a:rPr lang="en-US" baseline="-25000" smtClean="0"/>
              <a:t>2</a:t>
            </a:r>
            <a:r>
              <a:rPr lang="en-US" smtClean="0"/>
              <a:t> +Mg                         + MgJ</a:t>
            </a:r>
            <a:r>
              <a:rPr lang="en-US" baseline="-25000" smtClean="0"/>
              <a:t>2</a:t>
            </a:r>
            <a:endParaRPr lang="ru-RU" smtClean="0"/>
          </a:p>
          <a:p>
            <a:r>
              <a:rPr lang="en-US" smtClean="0"/>
              <a:t> J                               J</a:t>
            </a:r>
            <a:endParaRPr lang="ru-RU" smtClean="0"/>
          </a:p>
          <a:p>
            <a:r>
              <a:rPr lang="en-US" smtClean="0"/>
              <a:t>278g                   1 mol     </a:t>
            </a:r>
            <a:endParaRPr lang="ru-RU" smtClean="0"/>
          </a:p>
          <a:p>
            <a:r>
              <a:rPr lang="en-US" smtClean="0"/>
              <a:t>225g                   V                   V = 1 * 25 : 278 = 0,1mol</a:t>
            </a:r>
            <a:endParaRPr lang="ru-RU" smtClean="0"/>
          </a:p>
          <a:p>
            <a:endParaRPr lang="ru-RU" smtClean="0"/>
          </a:p>
        </p:txBody>
      </p:sp>
    </p:spTree>
  </p:cSld>
  <p:clrMapOvr>
    <a:masterClrMapping/>
  </p:clrMapOvr>
  <p:transition>
    <p:wipe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fontAlgn="auto">
              <a:spcAft>
                <a:spcPts val="0"/>
              </a:spcAft>
              <a:defRPr/>
            </a:pPr>
            <a:endParaRPr lang="ru-RU"/>
          </a:p>
        </p:txBody>
      </p:sp>
      <p:sp>
        <p:nvSpPr>
          <p:cNvPr id="41986" name="Содержимое 2"/>
          <p:cNvSpPr>
            <a:spLocks noGrp="1"/>
          </p:cNvSpPr>
          <p:nvPr>
            <p:ph idx="1"/>
          </p:nvPr>
        </p:nvSpPr>
        <p:spPr/>
        <p:txBody>
          <a:bodyPr/>
          <a:lstStyle/>
          <a:p>
            <a:r>
              <a:rPr lang="en-US" smtClean="0"/>
              <a:t>10 mol 1,3 dixlorbutanga Zn metali tasir ettirsa niche litr metilsiklopropan hosil buladi?</a:t>
            </a:r>
            <a:endParaRPr lang="ru-RU" smtClean="0"/>
          </a:p>
          <a:p>
            <a:r>
              <a:rPr lang="en-US" smtClean="0"/>
              <a:t>CH</a:t>
            </a:r>
            <a:r>
              <a:rPr lang="en-US" baseline="-25000" smtClean="0"/>
              <a:t>2 </a:t>
            </a:r>
            <a:r>
              <a:rPr lang="en-US" smtClean="0"/>
              <a:t>– CH</a:t>
            </a:r>
            <a:r>
              <a:rPr lang="en-US" baseline="-25000" smtClean="0"/>
              <a:t>2</a:t>
            </a:r>
            <a:r>
              <a:rPr lang="en-US" smtClean="0"/>
              <a:t> – CH – CH</a:t>
            </a:r>
            <a:r>
              <a:rPr lang="en-US" baseline="-25000" smtClean="0"/>
              <a:t>3</a:t>
            </a:r>
            <a:r>
              <a:rPr lang="en-US" smtClean="0"/>
              <a:t>  + Zn  →                  </a:t>
            </a:r>
            <a:r>
              <a:rPr lang="en-US" baseline="-25000" smtClean="0"/>
              <a:t>CH3 </a:t>
            </a:r>
            <a:r>
              <a:rPr lang="en-US" smtClean="0"/>
              <a:t>+ ZnCl</a:t>
            </a:r>
            <a:r>
              <a:rPr lang="en-US" baseline="-25000" smtClean="0"/>
              <a:t>2</a:t>
            </a:r>
            <a:endParaRPr lang="ru-RU" smtClean="0"/>
          </a:p>
          <a:p>
            <a:r>
              <a:rPr lang="en-US" smtClean="0"/>
              <a:t> Cl                  Cl</a:t>
            </a:r>
            <a:endParaRPr lang="ru-RU" smtClean="0"/>
          </a:p>
          <a:p>
            <a:r>
              <a:rPr lang="en-US" smtClean="0"/>
              <a:t>1 mol  →  22,4 litr </a:t>
            </a:r>
            <a:endParaRPr lang="ru-RU" smtClean="0"/>
          </a:p>
          <a:p>
            <a:r>
              <a:rPr lang="en-US" smtClean="0"/>
              <a:t>1`0 mol     →    V  =  ?                   V = 10 * 22,4  :  1  =  224litr.</a:t>
            </a:r>
            <a:endParaRPr lang="ru-RU" smtClean="0"/>
          </a:p>
          <a:p>
            <a:endParaRPr lang="ru-RU" smtClean="0"/>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Содержимое 2"/>
          <p:cNvSpPr>
            <a:spLocks noGrp="1"/>
          </p:cNvSpPr>
          <p:nvPr>
            <p:ph idx="1"/>
          </p:nvPr>
        </p:nvSpPr>
        <p:spPr>
          <a:xfrm>
            <a:off x="0" y="549275"/>
            <a:ext cx="9144000" cy="6308725"/>
          </a:xfrm>
        </p:spPr>
        <p:txBody>
          <a:bodyPr/>
          <a:lstStyle/>
          <a:p>
            <a:r>
              <a:rPr lang="uz-Cyrl-UZ" sz="4800" b="1" smtClean="0"/>
              <a:t>Sikloalkanlar kabotsiklik birikmalar sinfiga mansub bo’lib, </a:t>
            </a:r>
            <a:r>
              <a:rPr lang="en-US" sz="4800" b="1" smtClean="0"/>
              <a:t>C</a:t>
            </a:r>
            <a:r>
              <a:rPr lang="uz-Cyrl-UZ" sz="4800" b="1" baseline="-25000" smtClean="0"/>
              <a:t>n</a:t>
            </a:r>
            <a:r>
              <a:rPr lang="uz-Cyrl-UZ" sz="4800" b="1" smtClean="0"/>
              <a:t>H</a:t>
            </a:r>
            <a:r>
              <a:rPr lang="uz-Cyrl-UZ" sz="4800" b="1" baseline="-25000" smtClean="0"/>
              <a:t>2n</a:t>
            </a:r>
            <a:r>
              <a:rPr lang="uz-Cyrl-UZ" sz="4800" b="1" smtClean="0"/>
              <a:t> umumiy formula bilan ifodalanadilar. Bu yerda n</a:t>
            </a:r>
            <a:r>
              <a:rPr lang="uz-Cyrl-UZ" sz="4800" b="1" smtClean="0">
                <a:sym typeface="Symbol" pitchFamily="18" charset="2"/>
              </a:rPr>
              <a:t></a:t>
            </a:r>
            <a:r>
              <a:rPr lang="uz-Cyrl-UZ" sz="4800" b="1" smtClean="0"/>
              <a:t>3 bo’lishi shart. Sikloalkanlarni sikloparafinlar yoki naftenlar deb ham ataladi.</a:t>
            </a:r>
            <a:endParaRPr lang="ru-RU" sz="4800" b="1" smtClean="0"/>
          </a:p>
          <a:p>
            <a:endParaRPr lang="ru-RU" sz="4800" smtClean="0"/>
          </a:p>
        </p:txBody>
      </p:sp>
    </p:spTree>
  </p:cSld>
  <p:clrMapOvr>
    <a:masterClrMapping/>
  </p:clrMapOvr>
  <p:transition>
    <p:wipe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Содержимое 2"/>
          <p:cNvSpPr>
            <a:spLocks noGrp="1"/>
          </p:cNvSpPr>
          <p:nvPr>
            <p:ph idx="1"/>
          </p:nvPr>
        </p:nvSpPr>
        <p:spPr/>
        <p:txBody>
          <a:bodyPr/>
          <a:lstStyle/>
          <a:p>
            <a:r>
              <a:rPr lang="en-US" smtClean="0"/>
              <a:t>1,4 dibrompentan bilan 20 g Mg reaksiyaga kirishsa niche g metalsilobutan hosil buladi?</a:t>
            </a:r>
            <a:endParaRPr lang="ru-RU" smtClean="0"/>
          </a:p>
          <a:p>
            <a:r>
              <a:rPr lang="en-US" smtClean="0"/>
              <a:t>CH</a:t>
            </a:r>
            <a:r>
              <a:rPr lang="en-US" baseline="-25000" smtClean="0"/>
              <a:t>2</a:t>
            </a:r>
            <a:r>
              <a:rPr lang="en-US" smtClean="0"/>
              <a:t> - CH</a:t>
            </a:r>
            <a:r>
              <a:rPr lang="en-US" baseline="-25000" smtClean="0"/>
              <a:t>2</a:t>
            </a:r>
            <a:r>
              <a:rPr lang="en-US" smtClean="0"/>
              <a:t> - CH</a:t>
            </a:r>
            <a:r>
              <a:rPr lang="en-US" baseline="-25000" smtClean="0"/>
              <a:t>2</a:t>
            </a:r>
            <a:r>
              <a:rPr lang="en-US" smtClean="0"/>
              <a:t> - CH - CH</a:t>
            </a:r>
            <a:r>
              <a:rPr lang="en-US" baseline="-25000" smtClean="0"/>
              <a:t>3</a:t>
            </a:r>
            <a:r>
              <a:rPr lang="en-US" smtClean="0"/>
              <a:t>  + Mg →             </a:t>
            </a:r>
            <a:r>
              <a:rPr lang="en-US" baseline="30000" smtClean="0"/>
              <a:t>CH</a:t>
            </a:r>
            <a:r>
              <a:rPr lang="en-US" baseline="-25000" smtClean="0"/>
              <a:t>3</a:t>
            </a:r>
            <a:r>
              <a:rPr lang="en-US" smtClean="0"/>
              <a:t>  +  MgBr</a:t>
            </a:r>
            <a:r>
              <a:rPr lang="en-US" baseline="-25000" smtClean="0"/>
              <a:t>2 </a:t>
            </a:r>
            <a:endParaRPr lang="ru-RU" smtClean="0"/>
          </a:p>
          <a:p>
            <a:r>
              <a:rPr lang="en-US" smtClean="0"/>
              <a:t> Br                           Br</a:t>
            </a:r>
            <a:endParaRPr lang="ru-RU" smtClean="0"/>
          </a:p>
          <a:p>
            <a:r>
              <a:rPr lang="en-US" smtClean="0"/>
              <a:t>24g                    55 g</a:t>
            </a:r>
            <a:endParaRPr lang="ru-RU" smtClean="0"/>
          </a:p>
          <a:p>
            <a:r>
              <a:rPr lang="en-US" smtClean="0"/>
              <a:t>29g                     m = ?                          m = 55 * 20 : 24 = 45,83 g.</a:t>
            </a:r>
            <a:endParaRPr lang="ru-RU" smtClean="0"/>
          </a:p>
          <a:p>
            <a:endParaRPr lang="ru-RU" smtClean="0"/>
          </a:p>
        </p:txBody>
      </p:sp>
    </p:spTree>
  </p:cSld>
  <p:clrMapOvr>
    <a:masterClrMapping/>
  </p:clrMapOvr>
  <p:transition>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229600" cy="1143000"/>
          </a:xfrm>
        </p:spPr>
        <p:txBody>
          <a:bodyPr>
            <a:noAutofit/>
          </a:bodyPr>
          <a:lstStyle/>
          <a:p>
            <a:pPr fontAlgn="auto">
              <a:spcAft>
                <a:spcPts val="0"/>
              </a:spcAft>
              <a:defRPr/>
            </a:pPr>
            <a:r>
              <a:rPr lang="uz-Cyrl-UZ" sz="3200" b="0" dirty="0" smtClean="0"/>
              <a:t>Tuzilishi. Izomeriyasi.</a:t>
            </a:r>
            <a:r>
              <a:rPr lang="uz-Cyrl-UZ" sz="3200" dirty="0" smtClean="0"/>
              <a:t> sikloalkanlarning tegishli to’yingan uglevodorodlar nomi oldiga siklo- old qo’shimchasi qo’shib hosil qilinadi. Masalan:</a:t>
            </a:r>
            <a:r>
              <a:rPr lang="ru-RU" sz="3200" dirty="0" smtClean="0"/>
              <a:t/>
            </a:r>
            <a:br>
              <a:rPr lang="ru-RU" sz="3200" dirty="0" smtClean="0"/>
            </a:br>
            <a:endParaRPr lang="ru-RU" sz="3200" dirty="0"/>
          </a:p>
        </p:txBody>
      </p:sp>
      <p:pic>
        <p:nvPicPr>
          <p:cNvPr id="16386" name="Содержимое 3"/>
          <p:cNvPicPr>
            <a:picLocks noGrp="1"/>
          </p:cNvPicPr>
          <p:nvPr>
            <p:ph idx="1"/>
          </p:nvPr>
        </p:nvPicPr>
        <p:blipFill>
          <a:blip r:embed="rId2"/>
          <a:srcRect/>
          <a:stretch>
            <a:fillRect/>
          </a:stretch>
        </p:blipFill>
        <p:spPr>
          <a:xfrm>
            <a:off x="500063" y="2571750"/>
            <a:ext cx="7715250" cy="2286000"/>
          </a:xfrm>
        </p:spPr>
      </p:pic>
      <p:sp>
        <p:nvSpPr>
          <p:cNvPr id="16387" name="Rectangle 1"/>
          <p:cNvSpPr>
            <a:spLocks noChangeArrowheads="1"/>
          </p:cNvSpPr>
          <p:nvPr/>
        </p:nvSpPr>
        <p:spPr bwMode="auto">
          <a:xfrm>
            <a:off x="500063" y="5072063"/>
            <a:ext cx="9429750" cy="461962"/>
          </a:xfrm>
          <a:prstGeom prst="rect">
            <a:avLst/>
          </a:prstGeom>
          <a:noFill/>
          <a:ln w="9525">
            <a:noFill/>
            <a:miter lim="800000"/>
            <a:headEnd/>
            <a:tailEnd/>
          </a:ln>
        </p:spPr>
        <p:txBody>
          <a:bodyPr anchor="ctr">
            <a:spAutoFit/>
          </a:bodyPr>
          <a:lstStyle/>
          <a:p>
            <a:r>
              <a:rPr lang="uz-Cyrl-UZ" sz="2400" b="1">
                <a:ea typeface="Times New Roman" pitchFamily="18" charset="0"/>
                <a:cs typeface="Arial" charset="0"/>
              </a:rPr>
              <a:t>     </a:t>
            </a:r>
            <a:r>
              <a:rPr lang="uz-Cyrl-UZ" sz="1600" b="1">
                <a:ea typeface="Times New Roman" pitchFamily="18" charset="0"/>
                <a:cs typeface="Arial" charset="0"/>
              </a:rPr>
              <a:t>siklopropan		      siklobutan</a:t>
            </a:r>
            <a:r>
              <a:rPr lang="en-US" sz="1600" b="1">
                <a:ea typeface="Times New Roman" pitchFamily="18" charset="0"/>
                <a:cs typeface="Arial" charset="0"/>
              </a:rPr>
              <a:t>            </a:t>
            </a:r>
            <a:r>
              <a:rPr lang="uz-Cyrl-UZ" sz="1600" b="1">
                <a:ea typeface="Times New Roman" pitchFamily="18" charset="0"/>
                <a:cs typeface="Arial" charset="0"/>
              </a:rPr>
              <a:t>		   siklopentan</a:t>
            </a:r>
            <a:endParaRPr lang="uz-Cyrl-UZ" sz="1600">
              <a:ea typeface="Times New Roman" pitchFamily="18" charset="0"/>
              <a:cs typeface="Arial" charset="0"/>
            </a:endParaRPr>
          </a:p>
        </p:txBody>
      </p:sp>
      <p:sp>
        <p:nvSpPr>
          <p:cNvPr id="16388" name="Прямоугольник 5"/>
          <p:cNvSpPr>
            <a:spLocks noChangeArrowheads="1"/>
          </p:cNvSpPr>
          <p:nvPr/>
        </p:nvSpPr>
        <p:spPr bwMode="auto">
          <a:xfrm>
            <a:off x="2681288" y="5791200"/>
            <a:ext cx="269875" cy="460375"/>
          </a:xfrm>
          <a:prstGeom prst="rect">
            <a:avLst/>
          </a:prstGeom>
          <a:noFill/>
          <a:ln w="9525">
            <a:noFill/>
            <a:miter lim="800000"/>
            <a:headEnd/>
            <a:tailEnd/>
          </a:ln>
        </p:spPr>
        <p:txBody>
          <a:bodyPr wrap="none">
            <a:spAutoFit/>
          </a:bodyPr>
          <a:lstStyle/>
          <a:p>
            <a:r>
              <a:rPr lang="uz-Cyrl-UZ" sz="2400" b="1">
                <a:solidFill>
                  <a:srgbClr val="FFFFFF"/>
                </a:solidFill>
                <a:ea typeface="Times New Roman" pitchFamily="18" charset="0"/>
                <a:cs typeface="Arial" charset="0"/>
              </a:rPr>
              <a:t> </a:t>
            </a:r>
            <a:endParaRPr lang="ru-RU">
              <a:latin typeface="Times New Roman" pitchFamily="18" charset="0"/>
              <a:ea typeface="Times New Roman" pitchFamily="18" charset="0"/>
              <a:cs typeface="Arial" charset="0"/>
            </a:endParaRPr>
          </a:p>
        </p:txBody>
      </p:sp>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654296"/>
          </a:xfrm>
        </p:spPr>
        <p:txBody>
          <a:bodyPr>
            <a:noAutofit/>
          </a:bodyPr>
          <a:lstStyle/>
          <a:p>
            <a:pPr fontAlgn="auto">
              <a:spcAft>
                <a:spcPts val="0"/>
              </a:spcAft>
              <a:defRPr/>
            </a:pPr>
            <a:r>
              <a:rPr lang="uz-Cyrl-UZ" sz="2800" dirty="0" smtClean="0">
                <a:solidFill>
                  <a:schemeClr val="tx1"/>
                </a:solidFill>
              </a:rPr>
              <a:t>Sikloalkanlar izomerlarining soni tegishli teng uglerod atomlari tutgan alkanlar izomerlari sonidan bir necha marta ko’p. Bunga sabab, ularda struktura (tuzilish) izomeriyasi bilan bir qatorda izomeriyaning boshqa turlarini ham mavjudligidadir.</a:t>
            </a:r>
            <a:r>
              <a:rPr lang="ru-RU" sz="2800" dirty="0" smtClean="0">
                <a:solidFill>
                  <a:schemeClr val="tx1"/>
                </a:solidFill>
              </a:rPr>
              <a:t/>
            </a:r>
            <a:br>
              <a:rPr lang="ru-RU" sz="2800" dirty="0" smtClean="0">
                <a:solidFill>
                  <a:schemeClr val="tx1"/>
                </a:solidFill>
              </a:rPr>
            </a:br>
            <a:endParaRPr lang="ru-RU" sz="2800" dirty="0">
              <a:solidFill>
                <a:schemeClr val="tx1"/>
              </a:solidFill>
            </a:endParaRPr>
          </a:p>
        </p:txBody>
      </p:sp>
      <p:sp>
        <p:nvSpPr>
          <p:cNvPr id="17410" name="Содержимое 2"/>
          <p:cNvSpPr>
            <a:spLocks noGrp="1"/>
          </p:cNvSpPr>
          <p:nvPr>
            <p:ph idx="1"/>
          </p:nvPr>
        </p:nvSpPr>
        <p:spPr>
          <a:xfrm>
            <a:off x="500063" y="3357563"/>
            <a:ext cx="8229600" cy="4708525"/>
          </a:xfrm>
        </p:spPr>
        <p:txBody>
          <a:bodyPr/>
          <a:lstStyle/>
          <a:p>
            <a:r>
              <a:rPr lang="uz-Cyrl-UZ" b="1" smtClean="0"/>
              <a:t>Masalan: C</a:t>
            </a:r>
            <a:r>
              <a:rPr lang="uz-Cyrl-UZ" b="1" baseline="-25000" smtClean="0"/>
              <a:t>6</a:t>
            </a:r>
            <a:r>
              <a:rPr lang="uz-Cyrl-UZ" b="1" smtClean="0"/>
              <a:t>H</a:t>
            </a:r>
            <a:r>
              <a:rPr lang="uz-Cyrl-UZ" b="1" baseline="-25000" smtClean="0"/>
              <a:t>14</a:t>
            </a:r>
            <a:r>
              <a:rPr lang="uz-Cyrl-UZ" b="1" smtClean="0"/>
              <a:t> tarkibli alkanlar uchun beshta izomer mavjud bo’lsa, C</a:t>
            </a:r>
            <a:r>
              <a:rPr lang="uz-Cyrl-UZ" b="1" baseline="-25000" smtClean="0"/>
              <a:t>6</a:t>
            </a:r>
            <a:r>
              <a:rPr lang="uz-Cyrl-UZ" b="1" smtClean="0"/>
              <a:t>H</a:t>
            </a:r>
            <a:r>
              <a:rPr lang="uz-Cyrl-UZ" b="1" baseline="-25000" smtClean="0"/>
              <a:t>12</a:t>
            </a:r>
            <a:r>
              <a:rPr lang="uz-Cyrl-UZ" b="1" smtClean="0"/>
              <a:t> tarkibli sikloalkanlar uchun mavjud bo’ladigan izomerlarning soni 10 dan ortiqdir.</a:t>
            </a:r>
            <a:endParaRPr lang="ru-RU" b="1" smtClean="0"/>
          </a:p>
          <a:p>
            <a:endParaRPr lang="ru-RU" smtClean="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fontAlgn="auto">
              <a:spcAft>
                <a:spcPts val="0"/>
              </a:spcAft>
              <a:defRPr/>
            </a:pPr>
            <a:r>
              <a:rPr lang="uz-Cyrl-UZ" dirty="0" smtClean="0"/>
              <a:t>Halqadagi uglerod atomlarining soniga nisbatan izomeriya:</a:t>
            </a:r>
            <a:r>
              <a:rPr lang="ru-RU" dirty="0" smtClean="0"/>
              <a:t/>
            </a:r>
            <a:br>
              <a:rPr lang="ru-RU" dirty="0" smtClean="0"/>
            </a:br>
            <a:endParaRPr lang="ru-RU" dirty="0"/>
          </a:p>
        </p:txBody>
      </p:sp>
      <p:pic>
        <p:nvPicPr>
          <p:cNvPr id="18434" name="Содержимое 4"/>
          <p:cNvPicPr>
            <a:picLocks noGrp="1"/>
          </p:cNvPicPr>
          <p:nvPr>
            <p:ph idx="1"/>
          </p:nvPr>
        </p:nvPicPr>
        <p:blipFill>
          <a:blip r:embed="rId2"/>
          <a:srcRect/>
          <a:stretch>
            <a:fillRect/>
          </a:stretch>
        </p:blipFill>
        <p:spPr>
          <a:xfrm>
            <a:off x="642938" y="1643063"/>
            <a:ext cx="7500937" cy="3171825"/>
          </a:xfrm>
        </p:spPr>
      </p:pic>
      <p:sp>
        <p:nvSpPr>
          <p:cNvPr id="18435" name="TextBox 6"/>
          <p:cNvSpPr txBox="1">
            <a:spLocks noChangeArrowheads="1"/>
          </p:cNvSpPr>
          <p:nvPr/>
        </p:nvSpPr>
        <p:spPr bwMode="auto">
          <a:xfrm>
            <a:off x="500063" y="2928938"/>
            <a:ext cx="8358187" cy="369887"/>
          </a:xfrm>
          <a:prstGeom prst="rect">
            <a:avLst/>
          </a:prstGeom>
          <a:noFill/>
          <a:ln w="9525">
            <a:noFill/>
            <a:miter lim="800000"/>
            <a:headEnd/>
            <a:tailEnd/>
          </a:ln>
        </p:spPr>
        <p:txBody>
          <a:bodyPr>
            <a:spAutoFit/>
          </a:bodyPr>
          <a:lstStyle/>
          <a:p>
            <a:r>
              <a:rPr lang="en-US">
                <a:latin typeface="Book Antiqua" pitchFamily="18" charset="0"/>
              </a:rPr>
              <a:t>Propilsikloproparan                                                     etilsiklobutan</a:t>
            </a:r>
            <a:endParaRPr lang="ru-RU">
              <a:latin typeface="Times New Roman" pitchFamily="18" charset="0"/>
            </a:endParaRPr>
          </a:p>
        </p:txBody>
      </p:sp>
      <p:sp>
        <p:nvSpPr>
          <p:cNvPr id="18436" name="Rectangle 1"/>
          <p:cNvSpPr>
            <a:spLocks noChangeArrowheads="1"/>
          </p:cNvSpPr>
          <p:nvPr/>
        </p:nvSpPr>
        <p:spPr bwMode="auto">
          <a:xfrm>
            <a:off x="357188" y="5000625"/>
            <a:ext cx="9144000" cy="457200"/>
          </a:xfrm>
          <a:prstGeom prst="rect">
            <a:avLst/>
          </a:prstGeom>
          <a:noFill/>
          <a:ln w="9525">
            <a:noFill/>
            <a:miter lim="800000"/>
            <a:headEnd/>
            <a:tailEnd/>
          </a:ln>
        </p:spPr>
        <p:txBody>
          <a:bodyPr wrap="none" anchor="ctr">
            <a:spAutoFit/>
          </a:bodyPr>
          <a:lstStyle/>
          <a:p>
            <a:r>
              <a:rPr lang="uz-Cyrl-UZ" sz="1400" b="1">
                <a:ea typeface="Times New Roman" pitchFamily="18" charset="0"/>
                <a:cs typeface="Arial" charset="0"/>
              </a:rPr>
              <a:t>metilsiklopentan				siklogeksan</a:t>
            </a:r>
            <a:endParaRPr lang="uz-Cyrl-UZ">
              <a:ea typeface="Times New Roman" pitchFamily="18" charset="0"/>
              <a:cs typeface="Arial" charset="0"/>
            </a:endParaRPr>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642918"/>
            <a:ext cx="8229600" cy="1143000"/>
          </a:xfrm>
        </p:spPr>
        <p:txBody>
          <a:bodyPr>
            <a:noAutofit/>
          </a:bodyPr>
          <a:lstStyle/>
          <a:p>
            <a:pPr fontAlgn="auto">
              <a:spcAft>
                <a:spcPts val="0"/>
              </a:spcAft>
              <a:defRPr/>
            </a:pPr>
            <a:r>
              <a:rPr lang="uz-Cyrl-UZ" sz="2800" dirty="0" smtClean="0"/>
              <a:t>Agar halqada bitta o’rinbosar bo’lsa, unday birikmalar uchun sterioizomeriya mavjud bo’lmaydi. Ikki almashgan sikloalkanlarda geometrik va optik izomerlar mavjud bo’ladi.</a:t>
            </a:r>
            <a:r>
              <a:rPr lang="ru-RU" sz="2800" dirty="0" smtClean="0"/>
              <a:t/>
            </a:r>
            <a:br>
              <a:rPr lang="ru-RU" sz="2800" dirty="0" smtClean="0"/>
            </a:br>
            <a:endParaRPr lang="ru-RU" sz="2800" dirty="0"/>
          </a:p>
        </p:txBody>
      </p:sp>
      <p:pic>
        <p:nvPicPr>
          <p:cNvPr id="19458" name="Содержимое 3"/>
          <p:cNvPicPr>
            <a:picLocks noGrp="1"/>
          </p:cNvPicPr>
          <p:nvPr>
            <p:ph idx="1"/>
          </p:nvPr>
        </p:nvPicPr>
        <p:blipFill>
          <a:blip r:embed="rId2"/>
          <a:srcRect/>
          <a:stretch>
            <a:fillRect/>
          </a:stretch>
        </p:blipFill>
        <p:spPr>
          <a:xfrm>
            <a:off x="0" y="2643188"/>
            <a:ext cx="8572500" cy="2171700"/>
          </a:xfrm>
        </p:spPr>
      </p:pic>
      <p:sp>
        <p:nvSpPr>
          <p:cNvPr id="19459" name="Rectangle 1"/>
          <p:cNvSpPr>
            <a:spLocks noChangeArrowheads="1"/>
          </p:cNvSpPr>
          <p:nvPr/>
        </p:nvSpPr>
        <p:spPr bwMode="auto">
          <a:xfrm>
            <a:off x="0" y="5429250"/>
            <a:ext cx="9144000" cy="457200"/>
          </a:xfrm>
          <a:prstGeom prst="rect">
            <a:avLst/>
          </a:prstGeom>
          <a:noFill/>
          <a:ln w="9525">
            <a:noFill/>
            <a:miter lim="800000"/>
            <a:headEnd/>
            <a:tailEnd/>
          </a:ln>
        </p:spPr>
        <p:txBody>
          <a:bodyPr wrap="none" anchor="ctr">
            <a:spAutoFit/>
          </a:bodyPr>
          <a:lstStyle/>
          <a:p>
            <a:pPr indent="449263"/>
            <a:r>
              <a:rPr lang="uz-Cyrl-UZ" sz="1400" b="1">
                <a:ea typeface="Times New Roman" pitchFamily="18" charset="0"/>
                <a:cs typeface="Arial" charset="0"/>
              </a:rPr>
              <a:t>sis-1,2-dimetilsiklopropan		trans-1,2-dimetilsiklopropan</a:t>
            </a:r>
            <a:endParaRPr lang="uz-Cyrl-UZ">
              <a:ea typeface="Times New Roman" pitchFamily="18" charset="0"/>
              <a:cs typeface="Arial" charset="0"/>
            </a:endParaRPr>
          </a:p>
        </p:txBody>
      </p:sp>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3071810"/>
            <a:ext cx="8229600" cy="1143000"/>
          </a:xfrm>
        </p:spPr>
        <p:txBody>
          <a:bodyPr>
            <a:noAutofit/>
          </a:bodyPr>
          <a:lstStyle/>
          <a:p>
            <a:pPr fontAlgn="auto">
              <a:spcAft>
                <a:spcPts val="0"/>
              </a:spcAft>
              <a:defRPr/>
            </a:pPr>
            <a:r>
              <a:rPr lang="uz-Cyrl-UZ" sz="3200" dirty="0" smtClean="0"/>
              <a:t>Ikki almashgan barcha sikloalkanlar uchun (geminal tuzilishga ega bo’lganlaridan tashqari) geometrik izomeriya mavjud bo’ladi.</a:t>
            </a:r>
            <a:r>
              <a:rPr lang="ru-RU" sz="3200" dirty="0" smtClean="0"/>
              <a:t/>
            </a:r>
            <a:br>
              <a:rPr lang="ru-RU" sz="3200" dirty="0" smtClean="0"/>
            </a:br>
            <a:r>
              <a:rPr lang="uz-Cyrl-UZ" sz="3200" b="0" dirty="0" smtClean="0"/>
              <a:t>Olinish usullari.</a:t>
            </a:r>
            <a:r>
              <a:rPr lang="uz-Cyrl-UZ" sz="3200" dirty="0" smtClean="0"/>
              <a:t> sikloalkanlarlar neft tarkibida bo’ladi. Ularni sintetik usullar yordamida ham olish mumkin:</a:t>
            </a:r>
            <a:r>
              <a:rPr lang="ru-RU" sz="3200" dirty="0" smtClean="0"/>
              <a:t/>
            </a:r>
            <a:br>
              <a:rPr lang="ru-RU" sz="3200" dirty="0" smtClean="0"/>
            </a:br>
            <a:r>
              <a:rPr lang="uz-Cyrl-UZ" sz="3200" dirty="0" smtClean="0"/>
              <a:t>Digalogenalkanlardan galogen atomlarini rux metalli yordamida tortib olinganda sikloalkanlar hosil bo’ladi:</a:t>
            </a:r>
            <a:r>
              <a:rPr lang="ru-RU" sz="3200" dirty="0" smtClean="0"/>
              <a:t> </a:t>
            </a:r>
            <a:endParaRPr lang="ru-RU" sz="3200" dirty="0"/>
          </a:p>
        </p:txBody>
      </p:sp>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3214686"/>
            <a:ext cx="8229600" cy="1143000"/>
          </a:xfrm>
        </p:spPr>
        <p:txBody>
          <a:bodyPr>
            <a:normAutofit fontScale="90000"/>
          </a:bodyPr>
          <a:lstStyle/>
          <a:p>
            <a:pPr fontAlgn="auto">
              <a:spcAft>
                <a:spcPts val="0"/>
              </a:spcAft>
              <a:defRPr/>
            </a:pPr>
            <a:r>
              <a:rPr lang="uz-Cyrl-UZ" dirty="0" smtClean="0"/>
              <a:t>Bu usulda uch atomli sikloalkanlar oson hosil bo’ladi. </a:t>
            </a:r>
            <a:r>
              <a:rPr lang="ru-RU" dirty="0" smtClean="0"/>
              <a:t/>
            </a:r>
            <a:br>
              <a:rPr lang="ru-RU" dirty="0" smtClean="0"/>
            </a:br>
            <a:r>
              <a:rPr lang="uz-Cyrl-UZ" dirty="0" smtClean="0"/>
              <a:t>Galogenkarbonilli birikmalardan galogenvodorodni tortib olish orqali sikloalkanlar olinadi:</a:t>
            </a:r>
            <a:r>
              <a:rPr lang="ru-RU" dirty="0" smtClean="0"/>
              <a:t> </a:t>
            </a:r>
            <a:endParaRPr lang="ru-RU" dirty="0"/>
          </a:p>
        </p:txBody>
      </p:sp>
      <p:pic>
        <p:nvPicPr>
          <p:cNvPr id="21506" name="Рисунок 3"/>
          <p:cNvPicPr>
            <a:picLocks noChangeAspect="1" noChangeArrowheads="1"/>
          </p:cNvPicPr>
          <p:nvPr/>
        </p:nvPicPr>
        <p:blipFill>
          <a:blip r:embed="rId2"/>
          <a:srcRect/>
          <a:stretch>
            <a:fillRect/>
          </a:stretch>
        </p:blipFill>
        <p:spPr bwMode="auto">
          <a:xfrm>
            <a:off x="214313" y="785813"/>
            <a:ext cx="8215312" cy="1500187"/>
          </a:xfrm>
          <a:prstGeom prst="rect">
            <a:avLst/>
          </a:prstGeom>
          <a:noFill/>
          <a:ln w="9525">
            <a:noFill/>
            <a:miter lim="800000"/>
            <a:headEnd/>
            <a:tailEnd/>
          </a:ln>
        </p:spPr>
      </p:pic>
      <p:pic>
        <p:nvPicPr>
          <p:cNvPr id="21507" name="Содержимое 4"/>
          <p:cNvPicPr>
            <a:picLocks noGrp="1"/>
          </p:cNvPicPr>
          <p:nvPr>
            <p:ph idx="1"/>
          </p:nvPr>
        </p:nvPicPr>
        <p:blipFill>
          <a:blip r:embed="rId3"/>
          <a:srcRect/>
          <a:stretch>
            <a:fillRect/>
          </a:stretch>
        </p:blipFill>
        <p:spPr>
          <a:xfrm>
            <a:off x="1214438" y="5286375"/>
            <a:ext cx="7358062" cy="1071563"/>
          </a:xfrm>
        </p:spPr>
      </p:pic>
    </p:spTree>
  </p:cSld>
  <p:clrMapOvr>
    <a:masterClrMapping/>
  </p:clrMapOvr>
  <p:transition>
    <p:wipe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5c785c29effecc7e9b6ea4c65c38d369afb0a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TotalTime>
  <Words>458</Words>
  <PresentationFormat>Экран (4:3)</PresentationFormat>
  <Paragraphs>58</Paragraphs>
  <Slides>30</Slides>
  <Notes>0</Notes>
  <HiddenSlides>0</HiddenSlides>
  <MMClips>0</MMClips>
  <ScaleCrop>false</ScaleCrop>
  <HeadingPairs>
    <vt:vector size="6" baseType="variant">
      <vt:variant>
        <vt:lpstr>Использованные шрифты</vt:lpstr>
      </vt:variant>
      <vt:variant>
        <vt:i4>8</vt:i4>
      </vt:variant>
      <vt:variant>
        <vt:lpstr>Шаблон оформления</vt:lpstr>
      </vt:variant>
      <vt:variant>
        <vt:i4>2</vt:i4>
      </vt:variant>
      <vt:variant>
        <vt:lpstr>Заголовки слайдов</vt:lpstr>
      </vt:variant>
      <vt:variant>
        <vt:i4>30</vt:i4>
      </vt:variant>
    </vt:vector>
  </HeadingPairs>
  <TitlesOfParts>
    <vt:vector size="40" baseType="lpstr">
      <vt:lpstr>Times New Roman</vt:lpstr>
      <vt:lpstr>Arial</vt:lpstr>
      <vt:lpstr>Wingdings 2</vt:lpstr>
      <vt:lpstr>Wingdings</vt:lpstr>
      <vt:lpstr>Wingdings 3</vt:lpstr>
      <vt:lpstr>Calibri</vt:lpstr>
      <vt:lpstr>Book Antiqua</vt:lpstr>
      <vt:lpstr>Symbol</vt:lpstr>
      <vt:lpstr>Апекс</vt:lpstr>
      <vt:lpstr>Апекс</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MAVZU: Sikloparafinlar</dc:title>
  <dc:creator>Администратор</dc:creator>
  <cp:lastModifiedBy>Admin</cp:lastModifiedBy>
  <cp:revision>9</cp:revision>
  <dcterms:created xsi:type="dcterms:W3CDTF">2013-02-14T15:40:12Z</dcterms:created>
  <dcterms:modified xsi:type="dcterms:W3CDTF">2016-03-25T11:31:42Z</dcterms:modified>
</cp:coreProperties>
</file>