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72" r:id="rId5"/>
    <p:sldId id="271" r:id="rId6"/>
    <p:sldId id="257" r:id="rId7"/>
    <p:sldId id="261" r:id="rId8"/>
    <p:sldId id="278" r:id="rId9"/>
    <p:sldId id="279" r:id="rId10"/>
    <p:sldId id="280" r:id="rId11"/>
    <p:sldId id="273" r:id="rId12"/>
    <p:sldId id="281" r:id="rId13"/>
    <p:sldId id="282" r:id="rId14"/>
    <p:sldId id="263" r:id="rId15"/>
    <p:sldId id="264" r:id="rId16"/>
    <p:sldId id="274" r:id="rId17"/>
    <p:sldId id="275" r:id="rId18"/>
    <p:sldId id="276" r:id="rId19"/>
    <p:sldId id="277" r:id="rId20"/>
    <p:sldId id="265" r:id="rId21"/>
    <p:sldId id="266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4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8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8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4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9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9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40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58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8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66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238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9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58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8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uz-Cyrl-UZ" sz="3200" dirty="0" smtClean="0"/>
              <a:t>АНДИЖАНСКИЙ ГОСУДАРСТВЕНН</a:t>
            </a:r>
            <a:r>
              <a:rPr lang="ru-RU" sz="3200" dirty="0" smtClean="0"/>
              <a:t>ЫЙ УНИВЕРСИТЕТ</a:t>
            </a:r>
            <a:endParaRPr lang="uz-Cyrl-UZ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70824"/>
            <a:ext cx="6400800" cy="1302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Факультет естественных наук</a:t>
            </a:r>
          </a:p>
          <a:p>
            <a:endParaRPr lang="ru-RU" sz="2400" dirty="0" smtClean="0"/>
          </a:p>
          <a:p>
            <a:pPr algn="ctr"/>
            <a:r>
              <a:rPr lang="ru-RU" dirty="0" smtClean="0"/>
              <a:t>Кафедра химии</a:t>
            </a:r>
            <a:endParaRPr lang="uz-Cyrl-UZ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1490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по Биоорганической химии</a:t>
            </a:r>
            <a:endParaRPr lang="uz-Cyrl-U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5479702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студентка 3 курса </a:t>
            </a:r>
            <a:r>
              <a:rPr lang="ru-RU" dirty="0" err="1" smtClean="0"/>
              <a:t>Басирова</a:t>
            </a:r>
            <a:r>
              <a:rPr lang="ru-RU" dirty="0" smtClean="0"/>
              <a:t> </a:t>
            </a:r>
            <a:r>
              <a:rPr lang="ru-RU" dirty="0" smtClean="0"/>
              <a:t>Г.</a:t>
            </a:r>
            <a:endParaRPr lang="uz-Cyrl-U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я\Downloads\0_125e53_8a3c661b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7621"/>
            <a:ext cx="8715436" cy="65175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Дисахариды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571612"/>
            <a:ext cx="67687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latin typeface="Arial Black" pitchFamily="34" charset="0"/>
              </a:rPr>
              <a:t>Дисахари́ды</a:t>
            </a:r>
            <a:r>
              <a:rPr lang="ru-RU" sz="1600" dirty="0" smtClean="0">
                <a:latin typeface="Arial Black" pitchFamily="34" charset="0"/>
              </a:rPr>
              <a:t> </a:t>
            </a:r>
            <a:r>
              <a:rPr lang="ru-RU" sz="1600" i="1" dirty="0" smtClean="0">
                <a:latin typeface="Arial Black" pitchFamily="34" charset="0"/>
              </a:rPr>
              <a:t>(от </a:t>
            </a:r>
            <a:r>
              <a:rPr lang="ru-RU" sz="1600" i="1" dirty="0" err="1" smtClean="0">
                <a:latin typeface="Arial Black" pitchFamily="34" charset="0"/>
              </a:rPr>
              <a:t>di</a:t>
            </a:r>
            <a:r>
              <a:rPr lang="ru-RU" sz="1600" i="1" dirty="0" smtClean="0">
                <a:latin typeface="Arial Black" pitchFamily="34" charset="0"/>
              </a:rPr>
              <a:t> — два, </a:t>
            </a:r>
            <a:r>
              <a:rPr lang="ru-RU" sz="1600" i="1" dirty="0" err="1" smtClean="0">
                <a:latin typeface="Arial Black" pitchFamily="34" charset="0"/>
              </a:rPr>
              <a:t>sacchar</a:t>
            </a:r>
            <a:r>
              <a:rPr lang="ru-RU" sz="1600" i="1" dirty="0" smtClean="0">
                <a:latin typeface="Arial Black" pitchFamily="34" charset="0"/>
              </a:rPr>
              <a:t> — сахар)</a:t>
            </a:r>
            <a:r>
              <a:rPr lang="ru-RU" sz="1600" dirty="0" smtClean="0">
                <a:latin typeface="Arial Black" pitchFamily="34" charset="0"/>
              </a:rPr>
              <a:t> — сложные органические соединения, одна из основных групп углеводов, при гидролизе каждая молекула распадается на две молекулы моносахаридов, являются частным случаем олигосахаридов. По строению дисахариды представляют собой гликозиды, в которых две молекулы моносахаридов соединены друг с другом </a:t>
            </a:r>
            <a:r>
              <a:rPr lang="ru-RU" sz="1600" dirty="0" err="1" smtClean="0">
                <a:latin typeface="Arial Black" pitchFamily="34" charset="0"/>
              </a:rPr>
              <a:t>гликозидной</a:t>
            </a:r>
            <a:r>
              <a:rPr lang="ru-RU" sz="1600" dirty="0" smtClean="0">
                <a:latin typeface="Arial Black" pitchFamily="34" charset="0"/>
              </a:rPr>
              <a:t> связью, образованной в результате взаимодействия гидроксильных групп (двух </a:t>
            </a:r>
            <a:r>
              <a:rPr lang="ru-RU" sz="1600" dirty="0" err="1" smtClean="0">
                <a:latin typeface="Arial Black" pitchFamily="34" charset="0"/>
              </a:rPr>
              <a:t>полуацетальных</a:t>
            </a:r>
            <a:r>
              <a:rPr lang="ru-RU" sz="1600" dirty="0" smtClean="0">
                <a:latin typeface="Arial Black" pitchFamily="34" charset="0"/>
              </a:rPr>
              <a:t> или одной </a:t>
            </a:r>
            <a:r>
              <a:rPr lang="ru-RU" sz="1600" dirty="0" err="1" smtClean="0">
                <a:latin typeface="Arial Black" pitchFamily="34" charset="0"/>
              </a:rPr>
              <a:t>полуацетальной</a:t>
            </a:r>
            <a:r>
              <a:rPr lang="ru-RU" sz="1600" dirty="0" smtClean="0">
                <a:latin typeface="Arial Black" pitchFamily="34" charset="0"/>
              </a:rPr>
              <a:t> и одной спиртовой). В зависимости от строения дисахариды делятся на две группы: восстанавливающие и </a:t>
            </a:r>
            <a:r>
              <a:rPr lang="ru-RU" sz="1600" dirty="0" err="1" smtClean="0">
                <a:latin typeface="Arial Black" pitchFamily="34" charset="0"/>
              </a:rPr>
              <a:t>невосстанавливающие</a:t>
            </a:r>
            <a:r>
              <a:rPr lang="ru-RU" sz="1600" dirty="0" smtClean="0">
                <a:latin typeface="Arial Black" pitchFamily="34" charset="0"/>
              </a:rPr>
              <a:t>. Например, в молекуле мальтозы у второго остатка моносахарида (глюкозы) имеется свободный </a:t>
            </a:r>
            <a:r>
              <a:rPr lang="ru-RU" sz="1600" dirty="0" err="1" smtClean="0">
                <a:latin typeface="Arial Black" pitchFamily="34" charset="0"/>
              </a:rPr>
              <a:t>полуацетальный</a:t>
            </a:r>
            <a:r>
              <a:rPr lang="ru-RU" sz="1600" dirty="0" smtClean="0">
                <a:latin typeface="Arial Black" pitchFamily="34" charset="0"/>
              </a:rPr>
              <a:t> гидроксил, придающий данному дисахариду восстанавливающие свойства. Дисахариды наряду с полисахаридами являются одним из основных источников углеводов в рационе человека и животных.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508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Сахароза</a:t>
            </a:r>
          </a:p>
        </p:txBody>
      </p:sp>
      <p:pic>
        <p:nvPicPr>
          <p:cNvPr id="3" name="Picture 4" descr="C:\Documents and Settings\Лена\Мои документы\№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3438" y="1828800"/>
            <a:ext cx="41925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/>
              <a:t>С</a:t>
            </a:r>
            <a:r>
              <a:rPr lang="ru-RU" sz="3200" b="1" u="sng" baseline="-25000"/>
              <a:t>12</a:t>
            </a:r>
            <a:r>
              <a:rPr lang="ru-RU" sz="3200" b="1" u="sng"/>
              <a:t>Н</a:t>
            </a:r>
            <a:r>
              <a:rPr lang="ru-RU" sz="3200" b="1" u="sng" baseline="-25000"/>
              <a:t>22</a:t>
            </a:r>
            <a:r>
              <a:rPr lang="ru-RU" sz="3200" b="1" u="sng"/>
              <a:t>О</a:t>
            </a:r>
            <a:r>
              <a:rPr lang="ru-RU" sz="3200" b="1" u="sng" baseline="-25000"/>
              <a:t>11</a:t>
            </a:r>
            <a:r>
              <a:rPr lang="ru-RU"/>
              <a:t>-свекловичный и </a:t>
            </a:r>
          </a:p>
          <a:p>
            <a:r>
              <a:rPr lang="ru-RU"/>
              <a:t>тростниковый сахар (обычный</a:t>
            </a:r>
          </a:p>
          <a:p>
            <a:r>
              <a:rPr lang="ru-RU"/>
              <a:t>сахар). Кристаллическое в-во,</a:t>
            </a:r>
          </a:p>
          <a:p>
            <a:r>
              <a:rPr lang="ru-RU"/>
              <a:t>без цвета и запаха,Т</a:t>
            </a:r>
            <a:r>
              <a:rPr lang="ru-RU" baseline="-25000"/>
              <a:t>пл.</a:t>
            </a:r>
            <a:r>
              <a:rPr lang="ru-RU"/>
              <a:t>=185</a:t>
            </a:r>
            <a:r>
              <a:rPr lang="ru-RU" baseline="30000"/>
              <a:t>о</a:t>
            </a:r>
            <a:r>
              <a:rPr lang="ru-RU"/>
              <a:t>с,  </a:t>
            </a:r>
          </a:p>
          <a:p>
            <a:r>
              <a:rPr lang="ru-RU"/>
              <a:t>хорошо растворимо в воде,     </a:t>
            </a:r>
          </a:p>
          <a:p>
            <a:r>
              <a:rPr lang="ru-RU"/>
              <a:t>намного слаще глюкозы.         </a:t>
            </a:r>
            <a:endParaRPr lang="ru-RU" sz="3200" b="1" u="sng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13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Сахароза- многоатомный спирт, но не альдегид. Молекула </a:t>
            </a:r>
          </a:p>
          <a:p>
            <a:r>
              <a:rPr lang="ru-RU"/>
              <a:t>сахарозы состоит из соединенных друг с другом остатков </a:t>
            </a:r>
          </a:p>
          <a:p>
            <a:r>
              <a:rPr lang="ru-RU"/>
              <a:t>глюкозы и фруктозы.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508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Сахароза. Химические свойства.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4638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dirty="0"/>
              <a:t>При взаимодействии с серной </a:t>
            </a:r>
          </a:p>
          <a:p>
            <a:pPr marL="457200" indent="-457200"/>
            <a:r>
              <a:rPr lang="ru-RU" dirty="0"/>
              <a:t>кислотой легко обугливается и     </a:t>
            </a:r>
          </a:p>
          <a:p>
            <a:pPr marL="457200" indent="-457200"/>
            <a:r>
              <a:rPr lang="ru-RU" dirty="0"/>
              <a:t>выделяется углекислый газ.           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5334000" y="2362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Picture 5" descr="C:\Documents and Settings\Лена\Мои документы\№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1905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57200" y="4038600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 Не окисляется </a:t>
            </a:r>
            <a:r>
              <a:rPr lang="en-US"/>
              <a:t>Ag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ru-RU"/>
              <a:t> и</a:t>
            </a:r>
            <a:r>
              <a:rPr lang="en-US"/>
              <a:t> Cu(OH)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5257800" y="4267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8" name="Picture 14" descr="C:\Documents and Settings\Лена\Мои документы\050413_134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4290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5638800" y="3429000"/>
            <a:ext cx="26670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5791200" y="3352800"/>
            <a:ext cx="2514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" y="5257800"/>
            <a:ext cx="505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3. Основное свойство  -  </a:t>
            </a:r>
            <a:r>
              <a:rPr lang="ru-RU" u="sng" dirty="0"/>
              <a:t>ГИДРОЛИЗ:</a:t>
            </a:r>
            <a:endParaRPr lang="ru-RU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3712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С</a:t>
            </a:r>
            <a:r>
              <a:rPr lang="ru-RU" sz="2000" baseline="-25000" dirty="0"/>
              <a:t>12</a:t>
            </a:r>
            <a:r>
              <a:rPr lang="ru-RU" sz="2000" dirty="0"/>
              <a:t>Н</a:t>
            </a:r>
            <a:r>
              <a:rPr lang="ru-RU" sz="2000" baseline="-25000" dirty="0"/>
              <a:t>22</a:t>
            </a:r>
            <a:r>
              <a:rPr lang="ru-RU" sz="2000" dirty="0"/>
              <a:t>О</a:t>
            </a:r>
            <a:r>
              <a:rPr lang="ru-RU" sz="2000" baseline="-25000" dirty="0"/>
              <a:t>11</a:t>
            </a:r>
            <a:r>
              <a:rPr lang="ru-RU" sz="2000" dirty="0"/>
              <a:t>+Н</a:t>
            </a:r>
            <a:r>
              <a:rPr lang="ru-RU" sz="2000" baseline="-25000" dirty="0"/>
              <a:t>2</a:t>
            </a:r>
            <a:r>
              <a:rPr lang="ru-RU" sz="2000" dirty="0"/>
              <a:t>О = С</a:t>
            </a:r>
            <a:r>
              <a:rPr lang="ru-RU" sz="2000" baseline="-25000" dirty="0"/>
              <a:t>6</a:t>
            </a:r>
            <a:r>
              <a:rPr lang="ru-RU" sz="2000" dirty="0"/>
              <a:t>Н</a:t>
            </a:r>
            <a:r>
              <a:rPr lang="ru-RU" sz="2000" baseline="-25000" dirty="0"/>
              <a:t>12</a:t>
            </a:r>
            <a:r>
              <a:rPr lang="ru-RU" sz="2000" dirty="0"/>
              <a:t>О</a:t>
            </a:r>
            <a:r>
              <a:rPr lang="ru-RU" sz="2000" baseline="-25000" dirty="0"/>
              <a:t>6</a:t>
            </a:r>
            <a:r>
              <a:rPr lang="ru-RU" sz="2000" dirty="0"/>
              <a:t>+С</a:t>
            </a:r>
            <a:r>
              <a:rPr lang="ru-RU" sz="2000" baseline="-25000" dirty="0"/>
              <a:t>6</a:t>
            </a:r>
            <a:r>
              <a:rPr lang="ru-RU" sz="2000" dirty="0"/>
              <a:t>Н</a:t>
            </a:r>
            <a:r>
              <a:rPr lang="ru-RU" sz="2000" baseline="-25000" dirty="0"/>
              <a:t>12</a:t>
            </a:r>
            <a:r>
              <a:rPr lang="ru-RU" sz="2000" dirty="0"/>
              <a:t>О</a:t>
            </a:r>
            <a:r>
              <a:rPr lang="ru-RU" sz="2000" baseline="-25000" dirty="0"/>
              <a:t>6</a:t>
            </a:r>
            <a:endParaRPr lang="ru-RU" sz="2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14546" y="6019800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глюкоза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428993" y="6019800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фруктоза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0px-Raffinos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6769174" cy="4520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Олигосахариды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836712"/>
            <a:ext cx="5598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О́лигосахари́ды</a:t>
            </a:r>
            <a:r>
              <a:rPr lang="ru-RU" sz="1600" dirty="0" smtClean="0"/>
              <a:t> — углеводы, молекулы которых синтезированы из 2 — 10 остатков моносахаридов, соединённых </a:t>
            </a:r>
            <a:r>
              <a:rPr lang="ru-RU" sz="1600" dirty="0" err="1" smtClean="0"/>
              <a:t>гликозидными</a:t>
            </a:r>
            <a:r>
              <a:rPr lang="ru-RU" sz="1600" dirty="0" smtClean="0"/>
              <a:t> связями. Соответственно различают: дисахариды, </a:t>
            </a:r>
            <a:r>
              <a:rPr lang="ru-RU" sz="1600" dirty="0" err="1" smtClean="0"/>
              <a:t>трисахариды</a:t>
            </a:r>
            <a:r>
              <a:rPr lang="ru-RU" sz="1600" dirty="0" smtClean="0"/>
              <a:t> и так далее. Олигосахариды, состоящие из одинаковых моносахаридных остатков, называют </a:t>
            </a:r>
            <a:r>
              <a:rPr lang="ru-RU" sz="1600" dirty="0" err="1" smtClean="0"/>
              <a:t>гомополисахаридами</a:t>
            </a:r>
            <a:r>
              <a:rPr lang="ru-RU" sz="1600" dirty="0" smtClean="0"/>
              <a:t>, а из разных — </a:t>
            </a:r>
            <a:r>
              <a:rPr lang="ru-RU" sz="1600" dirty="0" err="1" smtClean="0"/>
              <a:t>гетерополисахаридами</a:t>
            </a:r>
            <a:r>
              <a:rPr lang="ru-RU" sz="1600" dirty="0" smtClean="0"/>
              <a:t>. Наиболее распространены среди олигосахаридов дисахариды.</a:t>
            </a:r>
          </a:p>
          <a:p>
            <a:r>
              <a:rPr lang="ru-RU" sz="1600" dirty="0" smtClean="0"/>
              <a:t>Среди природных </a:t>
            </a:r>
            <a:r>
              <a:rPr lang="ru-RU" sz="1600" dirty="0" err="1" smtClean="0"/>
              <a:t>трисахаридов</a:t>
            </a:r>
            <a:r>
              <a:rPr lang="ru-RU" sz="1600" dirty="0" smtClean="0"/>
              <a:t> наиболее распространена </a:t>
            </a:r>
            <a:r>
              <a:rPr lang="ru-RU" sz="1600" dirty="0" err="1" smtClean="0"/>
              <a:t>рафиноза</a:t>
            </a:r>
            <a:r>
              <a:rPr lang="ru-RU" sz="1600" dirty="0" smtClean="0"/>
              <a:t> — </a:t>
            </a:r>
            <a:r>
              <a:rPr lang="ru-RU" sz="1600" dirty="0" err="1" smtClean="0"/>
              <a:t>невосстанавливающий</a:t>
            </a:r>
            <a:r>
              <a:rPr lang="ru-RU" sz="1600" dirty="0" smtClean="0"/>
              <a:t> олигосахарид, содержащий остатки фруктозы, глюкозы и галактозы — в больших количествах содержится в сахарной свёкле и во многих других растениях.</a:t>
            </a:r>
            <a:endParaRPr lang="ru-RU" sz="1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2960"/>
            <a:ext cx="9144000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Полисахариды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196752"/>
            <a:ext cx="712879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/>
              <a:t>Полисахари́ды</a:t>
            </a:r>
            <a:r>
              <a:rPr lang="ru-RU" dirty="0" smtClean="0"/>
              <a:t> — общее название класса сложных высокомолекулярных </a:t>
            </a:r>
            <a:r>
              <a:rPr lang="ru-RU" b="1" dirty="0" smtClean="0"/>
              <a:t>углеводов</a:t>
            </a:r>
            <a:r>
              <a:rPr lang="ru-RU" dirty="0" smtClean="0"/>
              <a:t>, молекулы которых состоят из десятков, сотен или тысяч мономеров — моносахаридов. С точки зрения общих принципов строения в группе полисахаридов возможно различить </a:t>
            </a:r>
            <a:r>
              <a:rPr lang="ru-RU" dirty="0" err="1" smtClean="0"/>
              <a:t>гомополисахариды</a:t>
            </a:r>
            <a:r>
              <a:rPr lang="ru-RU" dirty="0" smtClean="0"/>
              <a:t>, синтезированные из однотипных моносахаридных единиц и </a:t>
            </a:r>
            <a:r>
              <a:rPr lang="ru-RU" dirty="0" err="1" smtClean="0"/>
              <a:t>гетерополисахариды</a:t>
            </a:r>
            <a:r>
              <a:rPr lang="ru-RU" dirty="0" smtClean="0"/>
              <a:t>, для которых характерно наличие двух или нескольких типов </a:t>
            </a:r>
            <a:r>
              <a:rPr lang="ru-RU" dirty="0" err="1" smtClean="0"/>
              <a:t>мономерных</a:t>
            </a:r>
            <a:r>
              <a:rPr lang="ru-RU" dirty="0" smtClean="0"/>
              <a:t> остатков.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58" y="357167"/>
            <a:ext cx="8543924" cy="192882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Целлюлоза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(от лат. </a:t>
            </a:r>
            <a:r>
              <a:rPr kumimoji="0" lang="la-Latn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cellula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— клетка, то же самое, что клетчатка) — общая формула [С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(OH)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ru-RU" sz="3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полисахарид; главная составная часть клеточных оболочек всех высших растений.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71472" y="2000240"/>
            <a:ext cx="8420128" cy="4453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Целлюлоза – это биополимер, состоящий из остатков глюкозы - ценный источник глюкозы, однако для её расщепления необходим фермент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целлюлаза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сравнительно редко встречающийся в природе.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Целлюлоза состоит из остатков молекул глюкозы, которая и образуется при кислотном гидролизе целлюлозы: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ru-RU" sz="3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nH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 -&gt; nC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1052737"/>
            <a:ext cx="9144000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Целлюлоза представляет собой длинные нити, содержащие 300—10 000 остатков глюкозы, без боковых ответвлений. Эти нити соединены между собой множеством водородных связей, что придает целлюлозе большую механическую прочность.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://www.college.ru/biology/course/content/javagifs/08010208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3933056"/>
            <a:ext cx="84249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в природе</a:t>
            </a:r>
            <a:endParaRPr lang="ru-RU" sz="32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1554163"/>
            <a:ext cx="8686800" cy="122676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Почти чистой клетчаткой является хлопок, который идёт на изготовление ткани: в хлопковом волокне содержится до 99,5 % целлюлозы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5" descr="10598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хлоп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95446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32656"/>
            <a:ext cx="86868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1340769"/>
            <a:ext cx="8686800" cy="659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ацетилцеллюлозы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получают ацетатный шёлк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54370"/>
            <a:ext cx="3571900" cy="210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071678"/>
            <a:ext cx="8686800" cy="2952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Тринитроцеллюлоза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(пироксилин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используется как взрывчатое вещество и для производства бездымного пороха.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Динитроцеллюлоза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(коллоксилин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применяется для получения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коллодия (для создания шрамов и рубцов)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53745"/>
            <a:ext cx="273630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rist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425" y="4429132"/>
            <a:ext cx="2695575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31-Geometricheskaja-izomer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4730" y="0"/>
            <a:ext cx="2929269" cy="285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Пространственная изомерия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763284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Изомерия— существование химических соединений (</a:t>
            </a:r>
            <a:r>
              <a:rPr lang="ru-RU" i="1" dirty="0" smtClean="0"/>
              <a:t>изомеров</a:t>
            </a:r>
            <a:r>
              <a:rPr lang="ru-RU" dirty="0" smtClean="0"/>
              <a:t>), одинаковых по составу и молекулярной массе, различающихся по строению или расположению атомов в пространстве и, вследствие этого, по свойствам.</a:t>
            </a:r>
          </a:p>
          <a:p>
            <a:r>
              <a:rPr lang="ru-RU" dirty="0" err="1" smtClean="0"/>
              <a:t>Стереоизомерия</a:t>
            </a:r>
            <a:r>
              <a:rPr lang="ru-RU" dirty="0" smtClean="0"/>
              <a:t> моносахаридов: изомер </a:t>
            </a:r>
            <a:r>
              <a:rPr lang="ru-RU" dirty="0" err="1" smtClean="0"/>
              <a:t>глицеральдегида</a:t>
            </a:r>
            <a:r>
              <a:rPr lang="ru-RU" dirty="0" smtClean="0"/>
              <a:t> у которого при проецировании модели на плоскость </a:t>
            </a:r>
            <a:r>
              <a:rPr lang="ru-RU" dirty="0" err="1" smtClean="0"/>
              <a:t>ОН-группа</a:t>
            </a:r>
            <a:r>
              <a:rPr lang="ru-RU" dirty="0" smtClean="0"/>
              <a:t> у асимметричного атома углерода расположена с правой стороны принято считать </a:t>
            </a:r>
            <a:r>
              <a:rPr lang="ru-RU" dirty="0" err="1" smtClean="0"/>
              <a:t>D-глицеральдегидом</a:t>
            </a:r>
            <a:r>
              <a:rPr lang="ru-RU" dirty="0" smtClean="0"/>
              <a:t>, а зеркальное отражение — </a:t>
            </a:r>
            <a:r>
              <a:rPr lang="ru-RU" dirty="0" err="1" smtClean="0"/>
              <a:t>L-глицеральдегидом</a:t>
            </a:r>
            <a:r>
              <a:rPr lang="ru-RU" dirty="0" smtClean="0"/>
              <a:t>. Все изомеры моносахаридов делятся на D- и L- формы по сходству расположения </a:t>
            </a:r>
            <a:r>
              <a:rPr lang="ru-RU" dirty="0" err="1" smtClean="0"/>
              <a:t>ОН-группы</a:t>
            </a:r>
            <a:r>
              <a:rPr lang="ru-RU" dirty="0" smtClean="0"/>
              <a:t> у последнего асимметричного атома углерода возле СН</a:t>
            </a:r>
            <a:r>
              <a:rPr lang="ru-RU" baseline="-25000" dirty="0" smtClean="0"/>
              <a:t>2</a:t>
            </a:r>
            <a:r>
              <a:rPr lang="ru-RU" dirty="0" smtClean="0"/>
              <a:t>ОН-группы (</a:t>
            </a:r>
            <a:r>
              <a:rPr lang="ru-RU" dirty="0" err="1" smtClean="0"/>
              <a:t>кетозы</a:t>
            </a:r>
            <a:r>
              <a:rPr lang="ru-RU" dirty="0" smtClean="0"/>
              <a:t> содержат на один асимметричный атом углерода меньше, чем </a:t>
            </a:r>
            <a:r>
              <a:rPr lang="ru-RU" dirty="0" err="1" smtClean="0"/>
              <a:t>альдозы</a:t>
            </a:r>
            <a:r>
              <a:rPr lang="ru-RU" dirty="0" smtClean="0"/>
              <a:t> с тем же числом атомов углерода). Природные гексозы — глюкоза, фруктоза, </a:t>
            </a:r>
            <a:r>
              <a:rPr lang="ru-RU" dirty="0" err="1" smtClean="0"/>
              <a:t>манноза</a:t>
            </a:r>
            <a:r>
              <a:rPr lang="ru-RU" dirty="0" smtClean="0"/>
              <a:t> и галактоза — по стереохимической конфигурациям относят к соединениям D-ряда.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649"/>
            <a:ext cx="8640960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large_ac692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6886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Биологическая</a:t>
            </a:r>
            <a:r>
              <a:rPr lang="ru-RU" sz="3600" b="1" i="1" u="sng" dirty="0" smtClean="0"/>
              <a:t>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20891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 живых организмах углеводы выполняют следующие функции:</a:t>
            </a:r>
          </a:p>
          <a:p>
            <a:r>
              <a:rPr lang="ru-RU" sz="1600" dirty="0" smtClean="0"/>
              <a:t>Структурная и опорная функции. Углеводы участвуют в построении различных опорных структур. Так целлюлоза является основным структурным компонентом клеточных стенок растений, хитин выполняет аналогичную функцию у грибов, а также обеспечивает жёсткость </a:t>
            </a:r>
            <a:r>
              <a:rPr lang="ru-RU" sz="1600" dirty="0" err="1" smtClean="0"/>
              <a:t>экзоскелета</a:t>
            </a:r>
            <a:r>
              <a:rPr lang="ru-RU" sz="1600" dirty="0" smtClean="0"/>
              <a:t> членистоногих.</a:t>
            </a:r>
          </a:p>
          <a:p>
            <a:r>
              <a:rPr lang="ru-RU" sz="1600" b="1" dirty="0" smtClean="0"/>
              <a:t>Защитная роль у растений. </a:t>
            </a:r>
            <a:r>
              <a:rPr lang="ru-RU" sz="1600" dirty="0" smtClean="0"/>
              <a:t>У некоторых растений есть защитные образования (шипы, колючки и др.), состоящие из клеточных стенок мёртвых клеток.</a:t>
            </a:r>
          </a:p>
          <a:p>
            <a:r>
              <a:rPr lang="ru-RU" sz="1600" dirty="0" smtClean="0"/>
              <a:t>Пластическая функция. Углеводы входят в состав сложных молекул (например, пентозы (рибоза и </a:t>
            </a:r>
            <a:r>
              <a:rPr lang="ru-RU" sz="1600" dirty="0" err="1" smtClean="0"/>
              <a:t>дезоксирибоза</a:t>
            </a:r>
            <a:r>
              <a:rPr lang="ru-RU" sz="1600" dirty="0" smtClean="0"/>
              <a:t>) участвуют в построении АТФ, ДНК и РНК).</a:t>
            </a:r>
          </a:p>
          <a:p>
            <a:r>
              <a:rPr lang="ru-RU" sz="1600" b="1" dirty="0" smtClean="0"/>
              <a:t>Энергетическая функция. </a:t>
            </a:r>
            <a:r>
              <a:rPr lang="ru-RU" sz="1600" dirty="0" smtClean="0"/>
              <a:t>Углеводы служат источником энергии: при окислении 1 грамма углеводов выделяются 4,1 ккал энергии и 0,4 г воды.</a:t>
            </a:r>
          </a:p>
          <a:p>
            <a:r>
              <a:rPr lang="ru-RU" sz="1600" b="1" dirty="0" smtClean="0"/>
              <a:t>Запасающая функция</a:t>
            </a:r>
            <a:r>
              <a:rPr lang="ru-RU" sz="1600" dirty="0" smtClean="0"/>
              <a:t>. Углеводы выступают в качестве запасных питательных веществ: гликоген у животных, крахмал и инулин— у растений.</a:t>
            </a:r>
          </a:p>
          <a:p>
            <a:r>
              <a:rPr lang="ru-RU" sz="1600" b="1" dirty="0" smtClean="0"/>
              <a:t>Осмотическая функция</a:t>
            </a:r>
            <a:r>
              <a:rPr lang="ru-RU" sz="1600" dirty="0" smtClean="0"/>
              <a:t>. Углеводы участвуют в регуляции осмотического давления в организме. Так, в крови содержится 100—110 мг/% глюкозы, от концентрации глюкозы зависит осмотическое давление крови.</a:t>
            </a:r>
          </a:p>
          <a:p>
            <a:r>
              <a:rPr lang="ru-RU" sz="1600" b="1" dirty="0" smtClean="0"/>
              <a:t>Рецепторная функция. </a:t>
            </a:r>
            <a:r>
              <a:rPr lang="ru-RU" sz="1600" dirty="0" smtClean="0"/>
              <a:t>Олигосахариды входят в состав воспринимающей части многих клеточных рецепторов или </a:t>
            </a:r>
            <a:r>
              <a:rPr lang="ru-RU" sz="1600" dirty="0" err="1" smtClean="0"/>
              <a:t>молекул-лигандов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8238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3246812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76470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Обмен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16832"/>
            <a:ext cx="7776864" cy="480131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/>
              <a:t>Обмен углеводов в организме человека и высших животных складывается из нескольких процессов:</a:t>
            </a:r>
          </a:p>
          <a:p>
            <a:endParaRPr lang="ru-RU" dirty="0" smtClean="0"/>
          </a:p>
          <a:p>
            <a:r>
              <a:rPr lang="ru-RU" dirty="0" smtClean="0"/>
              <a:t>Гидролиз (расщепление) в желудочно-кишечном тракте полисахаридов и дисахаридов пищи до моносахаридов, с последующим всасыванием из просвета кишки в кровеносное русло.</a:t>
            </a:r>
          </a:p>
          <a:p>
            <a:r>
              <a:rPr lang="ru-RU" dirty="0" err="1" smtClean="0"/>
              <a:t>Гликогеногенез</a:t>
            </a:r>
            <a:r>
              <a:rPr lang="ru-RU" dirty="0" smtClean="0"/>
              <a:t> (синтез) и </a:t>
            </a:r>
            <a:r>
              <a:rPr lang="ru-RU" dirty="0" err="1" smtClean="0"/>
              <a:t>гликогенолиз</a:t>
            </a:r>
            <a:r>
              <a:rPr lang="ru-RU" dirty="0" smtClean="0"/>
              <a:t> (распад) гликогена в тканях, в основном в печени.</a:t>
            </a:r>
          </a:p>
          <a:p>
            <a:r>
              <a:rPr lang="ru-RU" dirty="0" smtClean="0"/>
              <a:t>Аэробный (пентозофосфатный путь окисления глюкозы или </a:t>
            </a:r>
            <a:r>
              <a:rPr lang="ru-RU" dirty="0" err="1" smtClean="0"/>
              <a:t>пентозный</a:t>
            </a:r>
            <a:r>
              <a:rPr lang="ru-RU" dirty="0" smtClean="0"/>
              <a:t> цикл) и анаэробный (без потребления кислорода) гликолиз — пути расщепления глюкозы в организме.</a:t>
            </a:r>
          </a:p>
          <a:p>
            <a:r>
              <a:rPr lang="ru-RU" dirty="0" smtClean="0"/>
              <a:t>Взаимопревращение гексоз.</a:t>
            </a:r>
          </a:p>
          <a:p>
            <a:r>
              <a:rPr lang="ru-RU" dirty="0" smtClean="0"/>
              <a:t>Аэробное окисление продукта гликолиза — </a:t>
            </a:r>
            <a:r>
              <a:rPr lang="ru-RU" dirty="0" err="1" smtClean="0"/>
              <a:t>пирувата</a:t>
            </a:r>
            <a:r>
              <a:rPr lang="ru-RU" dirty="0" smtClean="0"/>
              <a:t> (завершающая стадия углеводного обмена).</a:t>
            </a:r>
          </a:p>
          <a:p>
            <a:r>
              <a:rPr lang="ru-RU" dirty="0" err="1" smtClean="0"/>
              <a:t>Глюконеогенез</a:t>
            </a:r>
            <a:r>
              <a:rPr lang="ru-RU" dirty="0" smtClean="0"/>
              <a:t> — синтез углеводов из </a:t>
            </a:r>
            <a:r>
              <a:rPr lang="ru-RU" dirty="0" err="1" smtClean="0"/>
              <a:t>неуглеводистого</a:t>
            </a:r>
            <a:r>
              <a:rPr lang="ru-RU" dirty="0" smtClean="0"/>
              <a:t> сырья (пировиноградная, молочная кислота, глицерин, аминокислоты и другие органические соединения).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5486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Важнейшие источники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Главными источниками углеводов из пищи являются: хлеб, картофель, макароны, крупы, сладости. Чистым углеводом является сахар. Мёд, в зависимости от своего происхождения, содержит 70—80 % глюкозы и фруктозы.</a:t>
            </a:r>
          </a:p>
          <a:p>
            <a:r>
              <a:rPr lang="ru-RU" dirty="0" smtClean="0"/>
              <a:t>Для обозначения количества углеводов в пище используется специальная хлебная единица.</a:t>
            </a:r>
          </a:p>
          <a:p>
            <a:r>
              <a:rPr lang="ru-RU" dirty="0" smtClean="0"/>
              <a:t>К углеводной группе, кроме того, примыкают и плохо перевариваемые человеческим организмом клетчатка и пектины.</a:t>
            </a:r>
          </a:p>
          <a:p>
            <a:endParaRPr lang="ru-RU" dirty="0"/>
          </a:p>
        </p:txBody>
      </p:sp>
      <p:pic>
        <p:nvPicPr>
          <p:cNvPr id="5" name="Рисунок 4" descr="EE28BDB6-6F20-4402-A079-AA2339F145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2907058" cy="2182936"/>
          </a:xfrm>
          <a:prstGeom prst="rect">
            <a:avLst/>
          </a:prstGeom>
        </p:spPr>
      </p:pic>
      <p:pic>
        <p:nvPicPr>
          <p:cNvPr id="6" name="Рисунок 5" descr="10_54aa13c5c27ad5238ebfe6792c699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384376" cy="326746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763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500034" y="642918"/>
            <a:ext cx="764386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Углеводы </a:t>
            </a:r>
            <a:r>
              <a:rPr lang="ru-RU" sz="3200" dirty="0" smtClean="0">
                <a:latin typeface="Arial Black" pitchFamily="34" charset="0"/>
              </a:rPr>
              <a:t>– органические вещества, молекулы которых состоят из атомов углерода, водорода и кислорода.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86000" y="3036585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latin typeface="Arial Black" pitchFamily="34" charset="0"/>
              </a:rPr>
              <a:t>Общая формула: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</a:t>
            </a:r>
            <a:r>
              <a:rPr lang="en-US" sz="3200" b="1" baseline="-25000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</a:t>
            </a:r>
            <a:r>
              <a:rPr lang="ru-RU" sz="32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(Н</a:t>
            </a:r>
            <a:r>
              <a:rPr lang="ru-RU" sz="3200" b="1" baseline="-25000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ru-RU" sz="32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О)</a:t>
            </a:r>
            <a:r>
              <a:rPr lang="en-US" sz="3200" b="1" baseline="-25000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</a:t>
            </a:r>
            <a:endParaRPr lang="ru-RU" sz="3200" b="1" baseline="-25000" dirty="0" smtClean="0">
              <a:solidFill>
                <a:srgbClr val="0000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baseline="-25000" dirty="0" smtClean="0">
              <a:solidFill>
                <a:srgbClr val="0000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baseline="-25000" dirty="0" smtClean="0">
              <a:solidFill>
                <a:srgbClr val="0000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baseline="-25000" dirty="0" smtClean="0">
              <a:solidFill>
                <a:srgbClr val="0000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0000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23850" y="260350"/>
            <a:ext cx="8524875" cy="1943100"/>
            <a:chOff x="222" y="164"/>
            <a:chExt cx="5352" cy="1224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2" y="164"/>
              <a:ext cx="5352" cy="1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92" y="282"/>
              <a:ext cx="4836" cy="99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9" y="510"/>
              <a:ext cx="48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400" b="1">
                  <a:solidFill>
                    <a:srgbClr val="0000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Классификация углеводов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23850" y="2349500"/>
            <a:ext cx="2808288" cy="1081088"/>
            <a:chOff x="839" y="2432"/>
            <a:chExt cx="1451" cy="681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839" y="2432"/>
              <a:ext cx="1451" cy="681"/>
            </a:xfrm>
            <a:prstGeom prst="downArrowCallout">
              <a:avLst>
                <a:gd name="adj1" fmla="val 53267"/>
                <a:gd name="adj2" fmla="val 53267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930" y="2496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96888" y="24638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Моносахариды</a:t>
            </a:r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3189288" y="2347913"/>
            <a:ext cx="2808287" cy="1081087"/>
            <a:chOff x="839" y="2432"/>
            <a:chExt cx="1451" cy="681"/>
          </a:xfrm>
        </p:grpSpPr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839" y="2432"/>
              <a:ext cx="1451" cy="681"/>
            </a:xfrm>
            <a:prstGeom prst="downArrowCallout">
              <a:avLst>
                <a:gd name="adj1" fmla="val 53267"/>
                <a:gd name="adj2" fmla="val 53267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930" y="2496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362325" y="246221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Дисахариды</a:t>
            </a: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6042025" y="2349500"/>
            <a:ext cx="2808288" cy="1081088"/>
            <a:chOff x="839" y="2432"/>
            <a:chExt cx="1451" cy="681"/>
          </a:xfrm>
        </p:grpSpPr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839" y="2432"/>
              <a:ext cx="1451" cy="681"/>
            </a:xfrm>
            <a:prstGeom prst="downArrowCallout">
              <a:avLst>
                <a:gd name="adj1" fmla="val 53267"/>
                <a:gd name="adj2" fmla="val 53267"/>
                <a:gd name="adj3" fmla="val 16667"/>
                <a:gd name="adj4" fmla="val 6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930" y="2496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229350" y="2463800"/>
            <a:ext cx="256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Полисахариды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23850" y="3529013"/>
            <a:ext cx="2808288" cy="3213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511175" y="3616325"/>
            <a:ext cx="2405063" cy="30241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3189288" y="3529013"/>
            <a:ext cx="2808287" cy="3213100"/>
            <a:chOff x="2018" y="2205"/>
            <a:chExt cx="1769" cy="2024"/>
          </a:xfrm>
        </p:grpSpPr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018" y="2205"/>
              <a:ext cx="1769" cy="20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2136" y="2260"/>
              <a:ext cx="1515" cy="190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6042025" y="3530600"/>
            <a:ext cx="2808288" cy="3213100"/>
            <a:chOff x="2018" y="2205"/>
            <a:chExt cx="1769" cy="2024"/>
          </a:xfrm>
        </p:grpSpPr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2018" y="2205"/>
              <a:ext cx="1769" cy="20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6"/>
            <p:cNvSpPr>
              <a:spLocks noChangeArrowheads="1"/>
            </p:cNvSpPr>
            <p:nvPr/>
          </p:nvSpPr>
          <p:spPr bwMode="auto">
            <a:xfrm>
              <a:off x="2136" y="2260"/>
              <a:ext cx="1515" cy="190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96900" y="3789363"/>
            <a:ext cx="22320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Рибоза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С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5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Н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10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О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5</a:t>
            </a:r>
            <a:endParaRPr lang="ru-RU" sz="2400" b="1">
              <a:solidFill>
                <a:srgbClr val="00009A"/>
              </a:solidFill>
              <a:latin typeface="Times New Roman" pitchFamily="18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539750" y="5013325"/>
            <a:ext cx="2303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Глюкоза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Фруктоза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С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6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Н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12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О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6</a:t>
            </a:r>
            <a:endParaRPr lang="ru-RU" sz="2400" b="1">
              <a:solidFill>
                <a:srgbClr val="00009A"/>
              </a:solidFill>
              <a:latin typeface="Times New Roman" pitchFamily="18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463925" y="4213225"/>
            <a:ext cx="22320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Сахароза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Лактоза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Мальтоза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С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12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Н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22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О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11</a:t>
            </a:r>
            <a:endParaRPr lang="ru-RU" sz="2400" b="1">
              <a:solidFill>
                <a:srgbClr val="00009A"/>
              </a:solidFill>
              <a:latin typeface="Times New Roman" pitchFamily="18" charset="0"/>
            </a:endParaRP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6300788" y="4400550"/>
            <a:ext cx="2232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Крахмал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Целлюлоза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(С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6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Н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10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О</a:t>
            </a:r>
            <a:r>
              <a:rPr lang="ru-RU" sz="2400" b="1" baseline="-25000">
                <a:solidFill>
                  <a:srgbClr val="00009A"/>
                </a:solidFill>
                <a:latin typeface="Times New Roman" pitchFamily="18" charset="0"/>
              </a:rPr>
              <a:t>5</a:t>
            </a:r>
            <a:r>
              <a:rPr lang="ru-RU" sz="2400" b="1">
                <a:solidFill>
                  <a:srgbClr val="00009A"/>
                </a:solidFill>
                <a:latin typeface="Times New Roman" pitchFamily="18" charset="0"/>
              </a:rPr>
              <a:t>)</a:t>
            </a:r>
            <a:r>
              <a:rPr lang="en-US" sz="2400" b="1" baseline="-25000">
                <a:solidFill>
                  <a:srgbClr val="00009A"/>
                </a:solidFill>
                <a:latin typeface="Times New Roman" pitchFamily="18" charset="0"/>
              </a:rPr>
              <a:t>n</a:t>
            </a:r>
            <a:endParaRPr lang="ru-RU" sz="2400" b="1">
              <a:solidFill>
                <a:srgbClr val="00009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3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6430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Энергетическая</a:t>
            </a:r>
            <a:r>
              <a:rPr lang="ru-RU" sz="2800">
                <a:latin typeface="Comic Sans MS" pitchFamily="66" charset="0"/>
              </a:rPr>
              <a:t>: поставка энергии для мозговой деятельности за счет окисления глюкозы.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26987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Пластическая</a:t>
            </a:r>
            <a:r>
              <a:rPr lang="ru-RU" sz="2800" dirty="0">
                <a:latin typeface="Comic Sans MS" pitchFamily="66" charset="0"/>
              </a:rPr>
              <a:t>: принимают участие в синтезе ферментов, липидов, нуклеопротеидов.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7938" y="3856038"/>
            <a:ext cx="9144001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Защитная</a:t>
            </a:r>
            <a:r>
              <a:rPr lang="ru-RU" sz="2800" dirty="0">
                <a:latin typeface="Comic Sans MS" pitchFamily="66" charset="0"/>
              </a:rPr>
              <a:t>: вязкие секреты (слизи) богаты углеводами и предохраняют стенки полых органов от механических повреждений.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7938" y="5291138"/>
            <a:ext cx="914400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Регуляторная</a:t>
            </a:r>
            <a:r>
              <a:rPr lang="ru-RU" sz="2800" dirty="0">
                <a:latin typeface="Comic Sans MS" pitchFamily="66" charset="0"/>
              </a:rPr>
              <a:t>: клетчатка, содержащаяся в пище, способствует перистальтике кишечника.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25463" y="188913"/>
            <a:ext cx="81359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spc="96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3399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mic Sans MS"/>
              </a:rPr>
              <a:t>Функции углеводов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1962_72036-7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64"/>
            <a:ext cx="9144000" cy="6864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Моносахариды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05678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/>
              <a:t>Моносахари́ды</a:t>
            </a:r>
            <a:r>
              <a:rPr lang="ru-RU" dirty="0" smtClean="0"/>
              <a:t> (от греческого </a:t>
            </a:r>
            <a:r>
              <a:rPr lang="ru-RU" i="1" dirty="0" err="1" smtClean="0"/>
              <a:t>monos</a:t>
            </a:r>
            <a:r>
              <a:rPr lang="ru-RU" dirty="0" smtClean="0"/>
              <a:t> — единственный, </a:t>
            </a:r>
            <a:r>
              <a:rPr lang="ru-RU" i="1" dirty="0" err="1" smtClean="0"/>
              <a:t>sacchar</a:t>
            </a:r>
            <a:r>
              <a:rPr lang="ru-RU" dirty="0" smtClean="0"/>
              <a:t> — сахар) — простейшие углеводы, не </a:t>
            </a:r>
            <a:r>
              <a:rPr lang="ru-RU" dirty="0" err="1" smtClean="0"/>
              <a:t>гидролизующиеся</a:t>
            </a:r>
            <a:r>
              <a:rPr lang="ru-RU" dirty="0" smtClean="0"/>
              <a:t> с образованием более простых углеводов — обычно представляют собой бесцветные, легко растворимые в воде, плохо — в спирте и совсем нерастворимые в эфире, твёрдые прозрачные органические соединения, одна из основных групп углеводов, самая простая форма сахара. </a:t>
            </a:r>
            <a:endParaRPr lang="ru-RU" dirty="0"/>
          </a:p>
        </p:txBody>
      </p:sp>
      <p:pic>
        <p:nvPicPr>
          <p:cNvPr id="5" name="Рисунок 4" descr="e6b5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4"/>
            <a:ext cx="2255912" cy="1727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4509120"/>
            <a:ext cx="48245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Моносахариды содержатся в о фруктах и ягодах, а так же в мёде и кукурузе.</a:t>
            </a:r>
            <a:endParaRPr lang="ru-RU" dirty="0"/>
          </a:p>
        </p:txBody>
      </p:sp>
      <p:pic>
        <p:nvPicPr>
          <p:cNvPr id="7" name="Рисунок 6" descr="owoce 317898-blackang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2037606" cy="135937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2548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ГЛЮКОЗА</a:t>
            </a:r>
            <a:endParaRPr lang="ru-RU" sz="4400" b="1" dirty="0"/>
          </a:p>
        </p:txBody>
      </p:sp>
      <p:pic>
        <p:nvPicPr>
          <p:cNvPr id="3" name="Picture 8" descr="C:\Documents and Settings\Лена\Мои документы\фото\050405_135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876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91200" y="1905000"/>
            <a:ext cx="2752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/>
              <a:t>С</a:t>
            </a:r>
            <a:r>
              <a:rPr lang="ru-RU" sz="2400" b="1" u="sng" baseline="-25000" dirty="0"/>
              <a:t>6</a:t>
            </a:r>
            <a:r>
              <a:rPr lang="ru-RU" sz="2400" b="1" u="sng" dirty="0"/>
              <a:t>Н</a:t>
            </a:r>
            <a:r>
              <a:rPr lang="ru-RU" sz="2400" b="1" u="sng" baseline="-25000" dirty="0"/>
              <a:t>12</a:t>
            </a:r>
            <a:r>
              <a:rPr lang="ru-RU" sz="2400" b="1" u="sng" dirty="0"/>
              <a:t>О</a:t>
            </a:r>
            <a:r>
              <a:rPr lang="ru-RU" sz="2400" b="1" u="sng" baseline="-25000" dirty="0"/>
              <a:t>6</a:t>
            </a:r>
            <a:r>
              <a:rPr lang="ru-RU" sz="2400" b="1" u="sng" dirty="0"/>
              <a:t> –      </a:t>
            </a:r>
          </a:p>
          <a:p>
            <a:endParaRPr lang="ru-RU" sz="2400" b="1" u="sng" dirty="0"/>
          </a:p>
          <a:p>
            <a:r>
              <a:rPr lang="ru-RU" sz="2400" dirty="0"/>
              <a:t>Виноградный сахар</a:t>
            </a:r>
          </a:p>
          <a:p>
            <a:endParaRPr lang="ru-RU" sz="2400" dirty="0"/>
          </a:p>
          <a:p>
            <a:r>
              <a:rPr lang="ru-RU" sz="2400" dirty="0"/>
              <a:t>От греч.</a:t>
            </a:r>
            <a:r>
              <a:rPr lang="en-US" sz="2400" dirty="0"/>
              <a:t>GLYKUS-</a:t>
            </a:r>
            <a:endParaRPr lang="ru-RU" sz="2400" dirty="0"/>
          </a:p>
          <a:p>
            <a:r>
              <a:rPr lang="ru-RU" sz="2400" dirty="0"/>
              <a:t>СЛАДКИЙ.     </a:t>
            </a:r>
          </a:p>
          <a:p>
            <a:r>
              <a:rPr lang="ru-RU" dirty="0"/>
              <a:t>   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8322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 dirty="0"/>
              <a:t>ФИЗИЧЕСКИЕ СВОЙСТВА</a:t>
            </a:r>
            <a:r>
              <a:rPr lang="ru-RU" sz="2800" dirty="0"/>
              <a:t>: кристаллическое вещество,</a:t>
            </a:r>
          </a:p>
          <a:p>
            <a:r>
              <a:rPr lang="ru-RU" sz="2800" dirty="0"/>
              <a:t>без цвета и запаха, хорошо растворимо в воде.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799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u="sng" dirty="0"/>
              <a:t>СОДЕРЖИТСЯ: </a:t>
            </a:r>
            <a:r>
              <a:rPr lang="ru-RU" sz="2400" dirty="0"/>
              <a:t>в соке винограда, спелых фруктах, в мёде.</a:t>
            </a:r>
            <a:r>
              <a:rPr lang="ru-RU" sz="2400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7400" y="1447800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/>
              <a:t>ГЛЮКОЗА- АЛЬДЕГИДОСПИРТ.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62000" y="3429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19200" y="3886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905000" y="34290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762000" y="30480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219200" y="3048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05000" y="3048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62000" y="2895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2192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050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6000" y="2895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219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76400" y="2819400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1336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09800" y="3733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752600" y="3200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752600" y="4267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143000" y="3200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ОН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9144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143000" y="426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33400" y="3886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66800" y="22098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/>
              <a:t>ОН</a:t>
            </a:r>
            <a:endParaRPr lang="ru-RU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209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828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143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572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143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82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895600" y="3276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895600" y="3505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962400" y="1981200"/>
            <a:ext cx="100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О=С-Н</a:t>
            </a:r>
            <a:endParaRPr lang="ru-RU" dirty="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572000" y="2362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038600" y="2438400"/>
            <a:ext cx="110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Н-С-ОН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572000" y="2819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810000" y="2895600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НО-С-Н</a:t>
            </a:r>
            <a:endParaRPr lang="ru-RU" dirty="0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4572000" y="3276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4038600" y="3352800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Н-С-ОН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4572000" y="3733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3810000" y="3810000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НО-С-Н</a:t>
            </a:r>
            <a:endParaRPr lang="ru-RU" dirty="0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4572000" y="4191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038600" y="4267200"/>
            <a:ext cx="1048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Н-С-ОН</a:t>
            </a:r>
            <a:endParaRPr lang="ru-RU" dirty="0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4572000" y="464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4343400" y="47244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3048000" y="5029200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Альдегидная форма- 2%</a:t>
            </a:r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>
            <a:off x="5638800" y="3200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 flipH="1">
            <a:off x="56388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>
            <a:off x="7010400" y="2895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3" name="Line 56"/>
          <p:cNvSpPr>
            <a:spLocks noChangeShapeType="1"/>
          </p:cNvSpPr>
          <p:nvPr/>
        </p:nvSpPr>
        <p:spPr bwMode="auto">
          <a:xfrm>
            <a:off x="7696200" y="2895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4" name="Line 57"/>
          <p:cNvSpPr>
            <a:spLocks noChangeShapeType="1"/>
          </p:cNvSpPr>
          <p:nvPr/>
        </p:nvSpPr>
        <p:spPr bwMode="auto">
          <a:xfrm flipH="1">
            <a:off x="7696200" y="3352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7010400" y="3810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 flipH="1">
            <a:off x="6629400" y="2895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6629400" y="3352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>
            <a:off x="80772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76962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70104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66294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70104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7467600" y="2667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8001000" y="259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8001000" y="3810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74676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7391400" y="4343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6934200" y="3124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6934200" y="4343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6400800" y="3886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ОН</a:t>
            </a: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6324600" y="2590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2" name="Text Box 75"/>
          <p:cNvSpPr txBox="1">
            <a:spLocks noChangeArrowheads="1"/>
          </p:cNvSpPr>
          <p:nvPr/>
        </p:nvSpPr>
        <p:spPr bwMode="auto">
          <a:xfrm>
            <a:off x="67056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73" name="Text Box 76"/>
          <p:cNvSpPr txBox="1">
            <a:spLocks noChangeArrowheads="1"/>
          </p:cNvSpPr>
          <p:nvPr/>
        </p:nvSpPr>
        <p:spPr bwMode="auto">
          <a:xfrm>
            <a:off x="6858000" y="20574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СНОН</a:t>
            </a:r>
          </a:p>
        </p:txBody>
      </p:sp>
      <p:sp>
        <p:nvSpPr>
          <p:cNvPr id="74" name="Text Box 77"/>
          <p:cNvSpPr txBox="1">
            <a:spLocks noChangeArrowheads="1"/>
          </p:cNvSpPr>
          <p:nvPr/>
        </p:nvSpPr>
        <p:spPr bwMode="auto">
          <a:xfrm>
            <a:off x="6400800" y="4724400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Бета-форма –64%</a:t>
            </a:r>
          </a:p>
        </p:txBody>
      </p:sp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609600" y="5486400"/>
            <a:ext cx="8188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Существуют одновременно и могут переходить друг в друга-</a:t>
            </a:r>
          </a:p>
          <a:p>
            <a:r>
              <a:rPr lang="ru-RU"/>
              <a:t>явление </a:t>
            </a:r>
            <a:r>
              <a:rPr lang="ru-RU" u="sng"/>
              <a:t>ТАУТОМЕРИИ.</a:t>
            </a:r>
            <a:r>
              <a:rPr lang="ru-RU"/>
              <a:t>      Не изомеры.          </a:t>
            </a: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685800" y="3508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СТРОЕНИЕ МОЛЕКУЛЫ.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508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ГЛЮКОЗА. ХИМИЧЕСКИЕ СВОЙСТВА.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5720" y="1714488"/>
            <a:ext cx="12043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dirty="0"/>
              <a:t>Химические свойства обусловлены наличием карбонильной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гидроксильной </a:t>
            </a:r>
            <a:r>
              <a:rPr lang="ru-RU" dirty="0"/>
              <a:t>групп.                                                                   </a:t>
            </a:r>
          </a:p>
          <a:p>
            <a:pPr marL="457200" indent="-457200">
              <a:buFontTx/>
              <a:buAutoNum type="arabicPeriod"/>
            </a:pPr>
            <a:r>
              <a:rPr lang="ru-RU" dirty="0"/>
              <a:t>КАК МНОГОАТОМНЫЙ СПИРТ:                                         </a:t>
            </a:r>
          </a:p>
          <a:p>
            <a:pPr marL="457200" indent="-457200"/>
            <a:r>
              <a:rPr lang="ru-RU" dirty="0"/>
              <a:t>А).  В  реакцию этерификации вступает каждая группа –ОН. </a:t>
            </a:r>
          </a:p>
          <a:p>
            <a:pPr marL="457200" indent="-457200"/>
            <a:r>
              <a:rPr lang="ru-RU" dirty="0"/>
              <a:t>Б). С </a:t>
            </a:r>
            <a:r>
              <a:rPr lang="en-US" dirty="0"/>
              <a:t> Cu(OH)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без </a:t>
            </a:r>
            <a:r>
              <a:rPr lang="en-US" dirty="0"/>
              <a:t>t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ru-RU" dirty="0"/>
              <a:t>даёт соли василькового цвета.                 </a:t>
            </a:r>
          </a:p>
          <a:p>
            <a:pPr marL="457200" indent="-457200"/>
            <a:r>
              <a:rPr lang="ru-RU" dirty="0"/>
              <a:t>                                 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 КАК АЛЬДЕГИД: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181600" y="5791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029200" y="5791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ОН</a:t>
            </a:r>
            <a:endParaRPr lang="ru-RU" dirty="0"/>
          </a:p>
        </p:txBody>
      </p:sp>
      <p:pic>
        <p:nvPicPr>
          <p:cNvPr id="11" name="Picture 16" descr="C:\Documents and Settings\Лена\Мои документы\050413_134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95800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282" y="5357826"/>
            <a:ext cx="588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ru-RU" dirty="0" smtClean="0"/>
              <a:t>(</a:t>
            </a:r>
            <a:r>
              <a:rPr lang="ru-RU" dirty="0"/>
              <a:t>С</a:t>
            </a:r>
            <a:r>
              <a:rPr lang="ru-RU" baseline="-25000" dirty="0"/>
              <a:t>5</a:t>
            </a:r>
            <a:r>
              <a:rPr lang="ru-RU" dirty="0"/>
              <a:t>Н</a:t>
            </a:r>
            <a:r>
              <a:rPr lang="ru-RU" baseline="-25000" dirty="0"/>
              <a:t>11</a:t>
            </a:r>
            <a:r>
              <a:rPr lang="ru-RU" dirty="0"/>
              <a:t>О</a:t>
            </a:r>
            <a:r>
              <a:rPr lang="ru-RU" baseline="-25000" dirty="0"/>
              <a:t>5</a:t>
            </a:r>
            <a:r>
              <a:rPr lang="ru-RU" dirty="0"/>
              <a:t>)-С=О + </a:t>
            </a:r>
            <a:r>
              <a:rPr lang="en-US" dirty="0"/>
              <a:t>Ag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 = (С</a:t>
            </a:r>
            <a:r>
              <a:rPr lang="ru-RU" baseline="-25000" dirty="0"/>
              <a:t>5</a:t>
            </a:r>
            <a:r>
              <a:rPr lang="ru-RU" dirty="0"/>
              <a:t>Н</a:t>
            </a:r>
            <a:r>
              <a:rPr lang="ru-RU" baseline="-25000" dirty="0"/>
              <a:t>11</a:t>
            </a:r>
            <a:r>
              <a:rPr lang="ru-RU" dirty="0"/>
              <a:t>О</a:t>
            </a:r>
            <a:r>
              <a:rPr lang="ru-RU" baseline="-25000" dirty="0"/>
              <a:t>5</a:t>
            </a:r>
            <a:r>
              <a:rPr lang="ru-RU" dirty="0"/>
              <a:t>)-С=О + 2</a:t>
            </a:r>
            <a:r>
              <a:rPr lang="en-US" dirty="0"/>
              <a:t>Ag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2893207" y="5679297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3571876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Вступает в качественные реакции:                                           </a:t>
            </a:r>
          </a:p>
          <a:p>
            <a:r>
              <a:rPr lang="ru-RU" dirty="0"/>
              <a:t>в  реакцию «серебряного зеркала» и с С</a:t>
            </a:r>
            <a:r>
              <a:rPr lang="en-US" dirty="0"/>
              <a:t>u(OH)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при </a:t>
            </a:r>
            <a:r>
              <a:rPr lang="en-US" dirty="0"/>
              <a:t>t</a:t>
            </a:r>
            <a:r>
              <a:rPr lang="en-US" baseline="30000" dirty="0"/>
              <a:t>o</a:t>
            </a:r>
            <a:r>
              <a:rPr lang="ru-RU" dirty="0"/>
              <a:t>,   в        </a:t>
            </a:r>
          </a:p>
          <a:p>
            <a:r>
              <a:rPr lang="ru-RU" dirty="0"/>
              <a:t> результате которых образуется </a:t>
            </a:r>
            <a:r>
              <a:rPr lang="ru-RU" u="sng" dirty="0"/>
              <a:t>ГЛЮКОНОВАЯ КИСЛОТА.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750</Words>
  <Application>Microsoft Office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Comic Sans MS</vt:lpstr>
      <vt:lpstr>Times New Roman</vt:lpstr>
      <vt:lpstr>Wingdings 3</vt:lpstr>
      <vt:lpstr>Тема Office</vt:lpstr>
      <vt:lpstr>Сектор</vt:lpstr>
      <vt:lpstr>АНДИЖАНСКИЙ ГОСУДАРСТВЕННЫЙ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Seryi</dc:creator>
  <cp:lastModifiedBy>юсуфжон</cp:lastModifiedBy>
  <cp:revision>26</cp:revision>
  <dcterms:created xsi:type="dcterms:W3CDTF">2015-05-12T09:27:58Z</dcterms:created>
  <dcterms:modified xsi:type="dcterms:W3CDTF">2015-09-28T10:26:47Z</dcterms:modified>
</cp:coreProperties>
</file>