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83" r:id="rId4"/>
    <p:sldId id="272" r:id="rId5"/>
    <p:sldId id="271" r:id="rId6"/>
    <p:sldId id="257" r:id="rId7"/>
    <p:sldId id="261" r:id="rId8"/>
    <p:sldId id="278" r:id="rId9"/>
    <p:sldId id="279" r:id="rId10"/>
    <p:sldId id="280" r:id="rId11"/>
    <p:sldId id="273" r:id="rId12"/>
    <p:sldId id="281" r:id="rId13"/>
    <p:sldId id="282" r:id="rId14"/>
    <p:sldId id="263" r:id="rId15"/>
    <p:sldId id="264" r:id="rId16"/>
    <p:sldId id="274" r:id="rId17"/>
    <p:sldId id="275" r:id="rId18"/>
    <p:sldId id="276" r:id="rId19"/>
    <p:sldId id="277" r:id="rId20"/>
    <p:sldId id="265" r:id="rId21"/>
    <p:sldId id="266" r:id="rId22"/>
    <p:sldId id="267" r:id="rId23"/>
    <p:sldId id="268" r:id="rId24"/>
    <p:sldId id="27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62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58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747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85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712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583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7478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099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998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40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558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869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86645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595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02389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50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7934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52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3589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http://www.college.ru/biology/course/content/javagifs/08010208.gi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080120"/>
          </a:xfrm>
        </p:spPr>
        <p:txBody>
          <a:bodyPr>
            <a:normAutofit/>
          </a:bodyPr>
          <a:lstStyle/>
          <a:p>
            <a:pPr algn="ctr"/>
            <a:r>
              <a:rPr lang="uz-Cyrl-UZ" sz="3200" dirty="0" smtClean="0"/>
              <a:t>АНДИЖАНСКИЙ ГОСУДАРСТВЕНН</a:t>
            </a:r>
            <a:r>
              <a:rPr lang="ru-RU" sz="3200" dirty="0" smtClean="0"/>
              <a:t>ЫЙ УНИВЕРСИТЕТ</a:t>
            </a:r>
            <a:endParaRPr lang="uz-Cyrl-UZ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2270824"/>
            <a:ext cx="6400800" cy="130219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Факультет естественных наук</a:t>
            </a:r>
          </a:p>
          <a:p>
            <a:endParaRPr lang="ru-RU" sz="2400" dirty="0" smtClean="0"/>
          </a:p>
          <a:p>
            <a:pPr algn="ctr"/>
            <a:r>
              <a:rPr lang="ru-RU" dirty="0" smtClean="0"/>
              <a:t>Кафедра химии</a:t>
            </a:r>
            <a:endParaRPr lang="uz-Cyrl-UZ" dirty="0"/>
          </a:p>
        </p:txBody>
      </p:sp>
      <p:sp>
        <p:nvSpPr>
          <p:cNvPr id="7" name="TextBox 6"/>
          <p:cNvSpPr txBox="1"/>
          <p:nvPr/>
        </p:nvSpPr>
        <p:spPr>
          <a:xfrm>
            <a:off x="1475656" y="4149080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Презентация по Биоорганической химии</a:t>
            </a:r>
            <a:endParaRPr lang="uz-Cyrl-UZ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3923928" y="5479702"/>
            <a:ext cx="5144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Выполнила: студентка 3 курса </a:t>
            </a:r>
            <a:r>
              <a:rPr lang="ru-RU" dirty="0" err="1" smtClean="0"/>
              <a:t>Басирова</a:t>
            </a:r>
            <a:r>
              <a:rPr lang="ru-RU" dirty="0" smtClean="0"/>
              <a:t> </a:t>
            </a:r>
            <a:r>
              <a:rPr lang="ru-RU" dirty="0" smtClean="0"/>
              <a:t>Г.</a:t>
            </a:r>
            <a:endParaRPr lang="uz-Cyrl-UZ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Гузеля\Downloads\0_125e53_8a3c661b_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7621"/>
            <a:ext cx="8715436" cy="651752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627784" y="548680"/>
            <a:ext cx="3960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Дисахариды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1571612"/>
            <a:ext cx="676875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err="1" smtClean="0">
                <a:latin typeface="Arial Black" pitchFamily="34" charset="0"/>
              </a:rPr>
              <a:t>Дисахари́ды</a:t>
            </a:r>
            <a:r>
              <a:rPr lang="ru-RU" sz="1600" dirty="0" smtClean="0">
                <a:latin typeface="Arial Black" pitchFamily="34" charset="0"/>
              </a:rPr>
              <a:t> </a:t>
            </a:r>
            <a:r>
              <a:rPr lang="ru-RU" sz="1600" i="1" dirty="0" smtClean="0">
                <a:latin typeface="Arial Black" pitchFamily="34" charset="0"/>
              </a:rPr>
              <a:t>(от </a:t>
            </a:r>
            <a:r>
              <a:rPr lang="ru-RU" sz="1600" i="1" dirty="0" err="1" smtClean="0">
                <a:latin typeface="Arial Black" pitchFamily="34" charset="0"/>
              </a:rPr>
              <a:t>di</a:t>
            </a:r>
            <a:r>
              <a:rPr lang="ru-RU" sz="1600" i="1" dirty="0" smtClean="0">
                <a:latin typeface="Arial Black" pitchFamily="34" charset="0"/>
              </a:rPr>
              <a:t> — два, </a:t>
            </a:r>
            <a:r>
              <a:rPr lang="ru-RU" sz="1600" i="1" dirty="0" err="1" smtClean="0">
                <a:latin typeface="Arial Black" pitchFamily="34" charset="0"/>
              </a:rPr>
              <a:t>sacchar</a:t>
            </a:r>
            <a:r>
              <a:rPr lang="ru-RU" sz="1600" i="1" dirty="0" smtClean="0">
                <a:latin typeface="Arial Black" pitchFamily="34" charset="0"/>
              </a:rPr>
              <a:t> — сахар)</a:t>
            </a:r>
            <a:r>
              <a:rPr lang="ru-RU" sz="1600" dirty="0" smtClean="0">
                <a:latin typeface="Arial Black" pitchFamily="34" charset="0"/>
              </a:rPr>
              <a:t> — сложные органические соединения, одна из основных групп углеводов, при гидролизе каждая молекула распадается на две молекулы моносахаридов, являются частным случаем олигосахаридов. По строению дисахариды представляют собой гликозиды, в которых две молекулы моносахаридов соединены друг с другом </a:t>
            </a:r>
            <a:r>
              <a:rPr lang="ru-RU" sz="1600" dirty="0" err="1" smtClean="0">
                <a:latin typeface="Arial Black" pitchFamily="34" charset="0"/>
              </a:rPr>
              <a:t>гликозидной</a:t>
            </a:r>
            <a:r>
              <a:rPr lang="ru-RU" sz="1600" dirty="0" smtClean="0">
                <a:latin typeface="Arial Black" pitchFamily="34" charset="0"/>
              </a:rPr>
              <a:t> связью, образованной в результате взаимодействия гидроксильных групп (двух </a:t>
            </a:r>
            <a:r>
              <a:rPr lang="ru-RU" sz="1600" dirty="0" err="1" smtClean="0">
                <a:latin typeface="Arial Black" pitchFamily="34" charset="0"/>
              </a:rPr>
              <a:t>полуацетальных</a:t>
            </a:r>
            <a:r>
              <a:rPr lang="ru-RU" sz="1600" dirty="0" smtClean="0">
                <a:latin typeface="Arial Black" pitchFamily="34" charset="0"/>
              </a:rPr>
              <a:t> или одной </a:t>
            </a:r>
            <a:r>
              <a:rPr lang="ru-RU" sz="1600" dirty="0" err="1" smtClean="0">
                <a:latin typeface="Arial Black" pitchFamily="34" charset="0"/>
              </a:rPr>
              <a:t>полуацетальной</a:t>
            </a:r>
            <a:r>
              <a:rPr lang="ru-RU" sz="1600" dirty="0" smtClean="0">
                <a:latin typeface="Arial Black" pitchFamily="34" charset="0"/>
              </a:rPr>
              <a:t> и одной спиртовой). В зависимости от строения дисахариды делятся на две группы: восстанавливающие и </a:t>
            </a:r>
            <a:r>
              <a:rPr lang="ru-RU" sz="1600" dirty="0" err="1" smtClean="0">
                <a:latin typeface="Arial Black" pitchFamily="34" charset="0"/>
              </a:rPr>
              <a:t>невосстанавливающие</a:t>
            </a:r>
            <a:r>
              <a:rPr lang="ru-RU" sz="1600" dirty="0" smtClean="0">
                <a:latin typeface="Arial Black" pitchFamily="34" charset="0"/>
              </a:rPr>
              <a:t>. Например, в молекуле мальтозы у второго остатка моносахарида (глюкозы) имеется свободный </a:t>
            </a:r>
            <a:r>
              <a:rPr lang="ru-RU" sz="1600" dirty="0" err="1" smtClean="0">
                <a:latin typeface="Arial Black" pitchFamily="34" charset="0"/>
              </a:rPr>
              <a:t>полуацетальный</a:t>
            </a:r>
            <a:r>
              <a:rPr lang="ru-RU" sz="1600" dirty="0" smtClean="0">
                <a:latin typeface="Arial Black" pitchFamily="34" charset="0"/>
              </a:rPr>
              <a:t> гидроксил, придающий данному дисахариду восстанавливающие свойства. Дисахариды наряду с полисахаридами являются одним из основных источников углеводов в рационе человека и животных.</a:t>
            </a:r>
            <a:endParaRPr lang="ru-RU" sz="1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350838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Сахароза</a:t>
            </a:r>
          </a:p>
        </p:txBody>
      </p:sp>
      <p:pic>
        <p:nvPicPr>
          <p:cNvPr id="3" name="Picture 4" descr="C:\Documents and Settings\Лена\Мои документы\№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76400"/>
            <a:ext cx="3886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643438" y="1828800"/>
            <a:ext cx="4192587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u="sng"/>
              <a:t>С</a:t>
            </a:r>
            <a:r>
              <a:rPr lang="ru-RU" sz="3200" b="1" u="sng" baseline="-25000"/>
              <a:t>12</a:t>
            </a:r>
            <a:r>
              <a:rPr lang="ru-RU" sz="3200" b="1" u="sng"/>
              <a:t>Н</a:t>
            </a:r>
            <a:r>
              <a:rPr lang="ru-RU" sz="3200" b="1" u="sng" baseline="-25000"/>
              <a:t>22</a:t>
            </a:r>
            <a:r>
              <a:rPr lang="ru-RU" sz="3200" b="1" u="sng"/>
              <a:t>О</a:t>
            </a:r>
            <a:r>
              <a:rPr lang="ru-RU" sz="3200" b="1" u="sng" baseline="-25000"/>
              <a:t>11</a:t>
            </a:r>
            <a:r>
              <a:rPr lang="ru-RU"/>
              <a:t>-свекловичный и </a:t>
            </a:r>
          </a:p>
          <a:p>
            <a:r>
              <a:rPr lang="ru-RU"/>
              <a:t>тростниковый сахар (обычный</a:t>
            </a:r>
          </a:p>
          <a:p>
            <a:r>
              <a:rPr lang="ru-RU"/>
              <a:t>сахар). Кристаллическое в-во,</a:t>
            </a:r>
          </a:p>
          <a:p>
            <a:r>
              <a:rPr lang="ru-RU"/>
              <a:t>без цвета и запаха,Т</a:t>
            </a:r>
            <a:r>
              <a:rPr lang="ru-RU" baseline="-25000"/>
              <a:t>пл.</a:t>
            </a:r>
            <a:r>
              <a:rPr lang="ru-RU"/>
              <a:t>=185</a:t>
            </a:r>
            <a:r>
              <a:rPr lang="ru-RU" baseline="30000"/>
              <a:t>о</a:t>
            </a:r>
            <a:r>
              <a:rPr lang="ru-RU"/>
              <a:t>с,  </a:t>
            </a:r>
          </a:p>
          <a:p>
            <a:r>
              <a:rPr lang="ru-RU"/>
              <a:t>хорошо растворимо в воде,     </a:t>
            </a:r>
          </a:p>
          <a:p>
            <a:r>
              <a:rPr lang="ru-RU"/>
              <a:t>намного слаще глюкозы.         </a:t>
            </a:r>
            <a:endParaRPr lang="ru-RU" sz="3200" b="1" u="sng"/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09600" y="5105400"/>
            <a:ext cx="79136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Сахароза- многоатомный спирт, но не альдегид. Молекула </a:t>
            </a:r>
          </a:p>
          <a:p>
            <a:r>
              <a:rPr lang="ru-RU"/>
              <a:t>сахарозы состоит из соединенных друг с другом остатков </a:t>
            </a:r>
          </a:p>
          <a:p>
            <a:r>
              <a:rPr lang="ru-RU"/>
              <a:t>глюкозы и фруктозы.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9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0"/>
                            </p:stCondLst>
                            <p:childTnLst>
                              <p:par>
                                <p:cTn id="14" presetID="17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autoUpdateAnimBg="0"/>
      <p:bldP spid="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350838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Сахароза. Химические свойства.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81000" y="1752600"/>
            <a:ext cx="46386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ru-RU" dirty="0"/>
              <a:t>При взаимодействии с серной </a:t>
            </a:r>
          </a:p>
          <a:p>
            <a:pPr marL="457200" indent="-457200"/>
            <a:r>
              <a:rPr lang="ru-RU" dirty="0"/>
              <a:t>кислотой легко обугливается и     </a:t>
            </a:r>
          </a:p>
          <a:p>
            <a:pPr marL="457200" indent="-457200"/>
            <a:r>
              <a:rPr lang="ru-RU" dirty="0"/>
              <a:t>выделяется углекислый газ.           </a:t>
            </a:r>
          </a:p>
        </p:txBody>
      </p:sp>
      <p:sp>
        <p:nvSpPr>
          <p:cNvPr id="4" name="Line 13"/>
          <p:cNvSpPr>
            <a:spLocks noChangeShapeType="1"/>
          </p:cNvSpPr>
          <p:nvPr/>
        </p:nvSpPr>
        <p:spPr bwMode="auto">
          <a:xfrm>
            <a:off x="5334000" y="23622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5" name="Picture 5" descr="C:\Documents and Settings\Лена\Мои документы\№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524000"/>
            <a:ext cx="1905000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457200" y="4038600"/>
            <a:ext cx="454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2. Не окисляется </a:t>
            </a:r>
            <a:r>
              <a:rPr lang="en-US"/>
              <a:t>Ag</a:t>
            </a:r>
            <a:r>
              <a:rPr lang="en-US" baseline="-25000"/>
              <a:t>2</a:t>
            </a:r>
            <a:r>
              <a:rPr lang="en-US"/>
              <a:t>O</a:t>
            </a:r>
            <a:r>
              <a:rPr lang="ru-RU"/>
              <a:t> и</a:t>
            </a:r>
            <a:r>
              <a:rPr lang="en-US"/>
              <a:t> Cu(OH)</a:t>
            </a:r>
            <a:r>
              <a:rPr lang="en-US" baseline="-25000"/>
              <a:t>2</a:t>
            </a:r>
            <a:endParaRPr lang="ru-RU"/>
          </a:p>
        </p:txBody>
      </p:sp>
      <p:sp>
        <p:nvSpPr>
          <p:cNvPr id="7" name="Line 15"/>
          <p:cNvSpPr>
            <a:spLocks noChangeShapeType="1"/>
          </p:cNvSpPr>
          <p:nvPr/>
        </p:nvSpPr>
        <p:spPr bwMode="auto">
          <a:xfrm>
            <a:off x="5257800" y="42672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pic>
        <p:nvPicPr>
          <p:cNvPr id="8" name="Picture 14" descr="C:\Documents and Settings\Лена\Мои документы\050413_1342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3429000"/>
            <a:ext cx="1371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Line 17"/>
          <p:cNvSpPr>
            <a:spLocks noChangeShapeType="1"/>
          </p:cNvSpPr>
          <p:nvPr/>
        </p:nvSpPr>
        <p:spPr bwMode="auto">
          <a:xfrm flipV="1">
            <a:off x="5638800" y="3429000"/>
            <a:ext cx="266700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0" name="Line 16"/>
          <p:cNvSpPr>
            <a:spLocks noChangeShapeType="1"/>
          </p:cNvSpPr>
          <p:nvPr/>
        </p:nvSpPr>
        <p:spPr bwMode="auto">
          <a:xfrm>
            <a:off x="5791200" y="3352800"/>
            <a:ext cx="2514600" cy="1905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57200" y="5257800"/>
            <a:ext cx="5057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3. Основное свойство  -  </a:t>
            </a:r>
            <a:r>
              <a:rPr lang="ru-RU" u="sng" dirty="0"/>
              <a:t>ГИДРОЛИЗ:</a:t>
            </a:r>
            <a:endParaRPr lang="ru-RU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457200" y="5715000"/>
            <a:ext cx="37128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dirty="0"/>
              <a:t>С</a:t>
            </a:r>
            <a:r>
              <a:rPr lang="ru-RU" sz="2000" baseline="-25000" dirty="0"/>
              <a:t>12</a:t>
            </a:r>
            <a:r>
              <a:rPr lang="ru-RU" sz="2000" dirty="0"/>
              <a:t>Н</a:t>
            </a:r>
            <a:r>
              <a:rPr lang="ru-RU" sz="2000" baseline="-25000" dirty="0"/>
              <a:t>22</a:t>
            </a:r>
            <a:r>
              <a:rPr lang="ru-RU" sz="2000" dirty="0"/>
              <a:t>О</a:t>
            </a:r>
            <a:r>
              <a:rPr lang="ru-RU" sz="2000" baseline="-25000" dirty="0"/>
              <a:t>11</a:t>
            </a:r>
            <a:r>
              <a:rPr lang="ru-RU" sz="2000" dirty="0"/>
              <a:t>+Н</a:t>
            </a:r>
            <a:r>
              <a:rPr lang="ru-RU" sz="2000" baseline="-25000" dirty="0"/>
              <a:t>2</a:t>
            </a:r>
            <a:r>
              <a:rPr lang="ru-RU" sz="2000" dirty="0"/>
              <a:t>О = С</a:t>
            </a:r>
            <a:r>
              <a:rPr lang="ru-RU" sz="2000" baseline="-25000" dirty="0"/>
              <a:t>6</a:t>
            </a:r>
            <a:r>
              <a:rPr lang="ru-RU" sz="2000" dirty="0"/>
              <a:t>Н</a:t>
            </a:r>
            <a:r>
              <a:rPr lang="ru-RU" sz="2000" baseline="-25000" dirty="0"/>
              <a:t>12</a:t>
            </a:r>
            <a:r>
              <a:rPr lang="ru-RU" sz="2000" dirty="0"/>
              <a:t>О</a:t>
            </a:r>
            <a:r>
              <a:rPr lang="ru-RU" sz="2000" baseline="-25000" dirty="0"/>
              <a:t>6</a:t>
            </a:r>
            <a:r>
              <a:rPr lang="ru-RU" sz="2000" dirty="0"/>
              <a:t>+С</a:t>
            </a:r>
            <a:r>
              <a:rPr lang="ru-RU" sz="2000" baseline="-25000" dirty="0"/>
              <a:t>6</a:t>
            </a:r>
            <a:r>
              <a:rPr lang="ru-RU" sz="2000" dirty="0"/>
              <a:t>Н</a:t>
            </a:r>
            <a:r>
              <a:rPr lang="ru-RU" sz="2000" baseline="-25000" dirty="0"/>
              <a:t>12</a:t>
            </a:r>
            <a:r>
              <a:rPr lang="ru-RU" sz="2000" dirty="0"/>
              <a:t>О</a:t>
            </a:r>
            <a:r>
              <a:rPr lang="ru-RU" sz="2000" baseline="-25000" dirty="0"/>
              <a:t>6</a:t>
            </a:r>
            <a:endParaRPr lang="ru-RU" sz="2000" dirty="0"/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214546" y="6019800"/>
            <a:ext cx="10715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глюкоза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428993" y="6019800"/>
            <a:ext cx="15716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/>
              <a:t>фруктоза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20px-Raffinose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60848"/>
            <a:ext cx="6769174" cy="452006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9872" y="188640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Олигосахариды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03848" y="836712"/>
            <a:ext cx="55983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err="1" smtClean="0"/>
              <a:t>О́лигосахари́ды</a:t>
            </a:r>
            <a:r>
              <a:rPr lang="ru-RU" sz="1600" dirty="0" smtClean="0"/>
              <a:t> — углеводы, молекулы которых синтезированы из 2 — 10 остатков моносахаридов, соединённых </a:t>
            </a:r>
            <a:r>
              <a:rPr lang="ru-RU" sz="1600" dirty="0" err="1" smtClean="0"/>
              <a:t>гликозидными</a:t>
            </a:r>
            <a:r>
              <a:rPr lang="ru-RU" sz="1600" dirty="0" smtClean="0"/>
              <a:t> связями. Соответственно различают: дисахариды, </a:t>
            </a:r>
            <a:r>
              <a:rPr lang="ru-RU" sz="1600" dirty="0" err="1" smtClean="0"/>
              <a:t>трисахариды</a:t>
            </a:r>
            <a:r>
              <a:rPr lang="ru-RU" sz="1600" dirty="0" smtClean="0"/>
              <a:t> и так далее. Олигосахариды, состоящие из одинаковых моносахаридных остатков, называют </a:t>
            </a:r>
            <a:r>
              <a:rPr lang="ru-RU" sz="1600" dirty="0" err="1" smtClean="0"/>
              <a:t>гомополисахаридами</a:t>
            </a:r>
            <a:r>
              <a:rPr lang="ru-RU" sz="1600" dirty="0" smtClean="0"/>
              <a:t>, а из разных — </a:t>
            </a:r>
            <a:r>
              <a:rPr lang="ru-RU" sz="1600" dirty="0" err="1" smtClean="0"/>
              <a:t>гетерополисахаридами</a:t>
            </a:r>
            <a:r>
              <a:rPr lang="ru-RU" sz="1600" dirty="0" smtClean="0"/>
              <a:t>. Наиболее распространены среди олигосахаридов дисахариды.</a:t>
            </a:r>
          </a:p>
          <a:p>
            <a:r>
              <a:rPr lang="ru-RU" sz="1600" dirty="0" smtClean="0"/>
              <a:t>Среди природных </a:t>
            </a:r>
            <a:r>
              <a:rPr lang="ru-RU" sz="1600" dirty="0" err="1" smtClean="0"/>
              <a:t>трисахаридов</a:t>
            </a:r>
            <a:r>
              <a:rPr lang="ru-RU" sz="1600" dirty="0" smtClean="0"/>
              <a:t> наиболее распространена </a:t>
            </a:r>
            <a:r>
              <a:rPr lang="ru-RU" sz="1600" dirty="0" err="1" smtClean="0"/>
              <a:t>рафиноза</a:t>
            </a:r>
            <a:r>
              <a:rPr lang="ru-RU" sz="1600" dirty="0" smtClean="0"/>
              <a:t> — </a:t>
            </a:r>
            <a:r>
              <a:rPr lang="ru-RU" sz="1600" dirty="0" err="1" smtClean="0"/>
              <a:t>невосстанавливающий</a:t>
            </a:r>
            <a:r>
              <a:rPr lang="ru-RU" sz="1600" dirty="0" smtClean="0"/>
              <a:t> олигосахарид, содержащий остатки фруктозы, глюкозы и галактозы — в больших количествах содержится в сахарной свёкле и во многих других растениях.</a:t>
            </a:r>
            <a:endParaRPr lang="ru-RU" sz="16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22960"/>
            <a:ext cx="9144000" cy="52120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71800" y="116632"/>
            <a:ext cx="51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Полисахариды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196752"/>
            <a:ext cx="7128792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i="1" dirty="0" err="1" smtClean="0"/>
              <a:t>Полисахари́ды</a:t>
            </a:r>
            <a:r>
              <a:rPr lang="ru-RU" dirty="0" smtClean="0"/>
              <a:t> — общее название класса сложных высокомолекулярных </a:t>
            </a:r>
            <a:r>
              <a:rPr lang="ru-RU" b="1" dirty="0" smtClean="0"/>
              <a:t>углеводов</a:t>
            </a:r>
            <a:r>
              <a:rPr lang="ru-RU" dirty="0" smtClean="0"/>
              <a:t>, молекулы которых состоят из десятков, сотен или тысяч мономеров — моносахаридов. С точки зрения общих принципов строения в группе полисахаридов возможно различить </a:t>
            </a:r>
            <a:r>
              <a:rPr lang="ru-RU" dirty="0" err="1" smtClean="0"/>
              <a:t>гомополисахариды</a:t>
            </a:r>
            <a:r>
              <a:rPr lang="ru-RU" dirty="0" smtClean="0"/>
              <a:t>, синтезированные из однотипных моносахаридных единиц и </a:t>
            </a:r>
            <a:r>
              <a:rPr lang="ru-RU" dirty="0" err="1" smtClean="0"/>
              <a:t>гетерополисахариды</a:t>
            </a:r>
            <a:r>
              <a:rPr lang="ru-RU" dirty="0" smtClean="0"/>
              <a:t>, для которых характерно наличие двух или нескольких типов </a:t>
            </a:r>
            <a:r>
              <a:rPr lang="ru-RU" dirty="0" err="1" smtClean="0"/>
              <a:t>мономерных</a:t>
            </a:r>
            <a:r>
              <a:rPr lang="ru-RU" dirty="0" smtClean="0"/>
              <a:t> остатков.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357158" y="357167"/>
            <a:ext cx="8543924" cy="1928826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Целлюлоза</a:t>
            </a:r>
            <a:r>
              <a:rPr kumimoji="0" lang="ru-RU" sz="3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(от лат. </a:t>
            </a:r>
            <a:r>
              <a:rPr kumimoji="0" lang="la-Latn" sz="3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cellula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— клетка, то же самое, что клетчатка) — общая формула [С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7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(OH)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]</a:t>
            </a:r>
            <a:r>
              <a:rPr kumimoji="0" lang="ru-RU" sz="30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полисахарид; главная составная часть клеточных оболочек всех высших растений.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571472" y="2000240"/>
            <a:ext cx="8420128" cy="445309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Целлюлоза – это биополимер, состоящий из остатков глюкозы - ценный источник глюкозы, однако для её расщепления необходим фермент </a:t>
            </a:r>
            <a:r>
              <a:rPr kumimoji="0" lang="ru-RU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целлюлаза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сравнительно редко встречающийся в природе.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Целлюлоза состоит из остатков молекул глюкозы, которая и образуется при кислотном гидролизе целлюлозы: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(C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10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kumimoji="0" lang="ru-RU" sz="30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+ nH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 -&gt; nC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0" y="1052737"/>
            <a:ext cx="9144000" cy="32403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Целлюлоза представляет собой длинные нити, содержащие 300—10 000 остатков глюкозы, без боковых ответвлений. Эти нити соединены между собой множеством водородных связей, что придает целлюлозе большую механическую прочность.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Рисунок 2" descr="http://www.college.ru/biology/course/content/javagifs/08010208.gif"/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467544" y="3933056"/>
            <a:ext cx="8424936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04"/>
            <a:ext cx="7715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Образование в природе</a:t>
            </a:r>
            <a:endParaRPr lang="ru-RU" sz="3200" dirty="0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304800" y="1554163"/>
            <a:ext cx="8686800" cy="122676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Почти чистой клетчаткой является хлопок, который идёт на изготовление ткани: в хлопковом волокне содержится до 99,5 % целлюлозы 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Picture 5" descr="10598-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924944"/>
            <a:ext cx="3456384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хлоп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924944"/>
            <a:ext cx="3954463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8686800" cy="838200"/>
          </a:xfrm>
          <a:prstGeom prst="rect">
            <a:avLst/>
          </a:prstGeo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50" normalizeH="0" baseline="0" noProof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Применение</a:t>
            </a:r>
            <a:endParaRPr kumimoji="0" lang="ru-RU" sz="4400" b="1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79512" y="1340769"/>
            <a:ext cx="8686800" cy="659472"/>
          </a:xfrm>
          <a:prstGeom prst="rect">
            <a:avLst/>
          </a:prstGeom>
        </p:spPr>
        <p:txBody>
          <a:bodyPr/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Из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ацетилцеллюлозы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получают ацетатный шёлк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4" descr="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754370"/>
            <a:ext cx="3571900" cy="2103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0" y="2071678"/>
            <a:ext cx="8686800" cy="295232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Тринитроцеллюлоза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(пироксилин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 используется как взрывчатое вещество и для производства бездымного пороха.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Динитроцеллюлоза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(коллоксилин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 применяется для получения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коллодия (для создания шрамов и рубцов)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4553745"/>
            <a:ext cx="2736304" cy="2304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wrist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8425" y="4429132"/>
            <a:ext cx="2695575" cy="2160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8-031-Geometricheskaja-izomerij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4730" y="0"/>
            <a:ext cx="2929269" cy="28529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76672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Пространственная изомерия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564904"/>
            <a:ext cx="7632848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Изомерия— существование химических соединений (</a:t>
            </a:r>
            <a:r>
              <a:rPr lang="ru-RU" i="1" dirty="0" smtClean="0"/>
              <a:t>изомеров</a:t>
            </a:r>
            <a:r>
              <a:rPr lang="ru-RU" dirty="0" smtClean="0"/>
              <a:t>), одинаковых по составу и молекулярной массе, различающихся по строению или расположению атомов в пространстве и, вследствие этого, по свойствам.</a:t>
            </a:r>
          </a:p>
          <a:p>
            <a:r>
              <a:rPr lang="ru-RU" dirty="0" err="1" smtClean="0"/>
              <a:t>Стереоизомерия</a:t>
            </a:r>
            <a:r>
              <a:rPr lang="ru-RU" dirty="0" smtClean="0"/>
              <a:t> моносахаридов: изомер </a:t>
            </a:r>
            <a:r>
              <a:rPr lang="ru-RU" dirty="0" err="1" smtClean="0"/>
              <a:t>глицеральдегида</a:t>
            </a:r>
            <a:r>
              <a:rPr lang="ru-RU" dirty="0" smtClean="0"/>
              <a:t> у которого при проецировании модели на плоскость </a:t>
            </a:r>
            <a:r>
              <a:rPr lang="ru-RU" dirty="0" err="1" smtClean="0"/>
              <a:t>ОН-группа</a:t>
            </a:r>
            <a:r>
              <a:rPr lang="ru-RU" dirty="0" smtClean="0"/>
              <a:t> у асимметричного атома углерода расположена с правой стороны принято считать </a:t>
            </a:r>
            <a:r>
              <a:rPr lang="ru-RU" dirty="0" err="1" smtClean="0"/>
              <a:t>D-глицеральдегидом</a:t>
            </a:r>
            <a:r>
              <a:rPr lang="ru-RU" dirty="0" smtClean="0"/>
              <a:t>, а зеркальное отражение — </a:t>
            </a:r>
            <a:r>
              <a:rPr lang="ru-RU" dirty="0" err="1" smtClean="0"/>
              <a:t>L-глицеральдегидом</a:t>
            </a:r>
            <a:r>
              <a:rPr lang="ru-RU" dirty="0" smtClean="0"/>
              <a:t>. Все изомеры моносахаридов делятся на D- и L- формы по сходству расположения </a:t>
            </a:r>
            <a:r>
              <a:rPr lang="ru-RU" dirty="0" err="1" smtClean="0"/>
              <a:t>ОН-группы</a:t>
            </a:r>
            <a:r>
              <a:rPr lang="ru-RU" dirty="0" smtClean="0"/>
              <a:t> у последнего асимметричного атома углерода возле СН</a:t>
            </a:r>
            <a:r>
              <a:rPr lang="ru-RU" baseline="-25000" dirty="0" smtClean="0"/>
              <a:t>2</a:t>
            </a:r>
            <a:r>
              <a:rPr lang="ru-RU" dirty="0" smtClean="0"/>
              <a:t>ОН-группы (</a:t>
            </a:r>
            <a:r>
              <a:rPr lang="ru-RU" dirty="0" err="1" smtClean="0"/>
              <a:t>кетозы</a:t>
            </a:r>
            <a:r>
              <a:rPr lang="ru-RU" dirty="0" smtClean="0"/>
              <a:t> содержат на один асимметричный атом углерода меньше, чем </a:t>
            </a:r>
            <a:r>
              <a:rPr lang="ru-RU" dirty="0" err="1" smtClean="0"/>
              <a:t>альдозы</a:t>
            </a:r>
            <a:r>
              <a:rPr lang="ru-RU" dirty="0" smtClean="0"/>
              <a:t> с тем же числом атомов углерода). Природные гексозы — глюкоза, фруктоза, </a:t>
            </a:r>
            <a:r>
              <a:rPr lang="ru-RU" dirty="0" err="1" smtClean="0"/>
              <a:t>манноза</a:t>
            </a:r>
            <a:r>
              <a:rPr lang="ru-RU" dirty="0" smtClean="0"/>
              <a:t> и галактоза — по стереохимической конфигурациям относят к соединениям D-ряда.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78649"/>
            <a:ext cx="8640960" cy="648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158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large_ac6927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188640"/>
            <a:ext cx="568863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Биологическая</a:t>
            </a:r>
            <a:r>
              <a:rPr lang="ru-RU" sz="3600" b="1" i="1" u="sng" dirty="0" smtClean="0"/>
              <a:t> </a:t>
            </a:r>
            <a:r>
              <a:rPr lang="ru-RU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</a:t>
            </a:r>
            <a:endParaRPr lang="ru-RU" sz="3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628800"/>
            <a:ext cx="8208912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В живых организмах углеводы выполняют следующие функции:</a:t>
            </a:r>
          </a:p>
          <a:p>
            <a:r>
              <a:rPr lang="ru-RU" sz="1600" dirty="0" smtClean="0"/>
              <a:t>Структурная и опорная функции. Углеводы участвуют в построении различных опорных структур. Так целлюлоза является основным структурным компонентом клеточных стенок растений, хитин выполняет аналогичную функцию у грибов, а также обеспечивает жёсткость </a:t>
            </a:r>
            <a:r>
              <a:rPr lang="ru-RU" sz="1600" dirty="0" err="1" smtClean="0"/>
              <a:t>экзоскелета</a:t>
            </a:r>
            <a:r>
              <a:rPr lang="ru-RU" sz="1600" dirty="0" smtClean="0"/>
              <a:t> членистоногих.</a:t>
            </a:r>
          </a:p>
          <a:p>
            <a:r>
              <a:rPr lang="ru-RU" sz="1600" b="1" dirty="0" smtClean="0"/>
              <a:t>Защитная роль у растений. </a:t>
            </a:r>
            <a:r>
              <a:rPr lang="ru-RU" sz="1600" dirty="0" smtClean="0"/>
              <a:t>У некоторых растений есть защитные образования (шипы, колючки и др.), состоящие из клеточных стенок мёртвых клеток.</a:t>
            </a:r>
          </a:p>
          <a:p>
            <a:r>
              <a:rPr lang="ru-RU" sz="1600" dirty="0" smtClean="0"/>
              <a:t>Пластическая функция. Углеводы входят в состав сложных молекул (например, пентозы (рибоза и </a:t>
            </a:r>
            <a:r>
              <a:rPr lang="ru-RU" sz="1600" dirty="0" err="1" smtClean="0"/>
              <a:t>дезоксирибоза</a:t>
            </a:r>
            <a:r>
              <a:rPr lang="ru-RU" sz="1600" dirty="0" smtClean="0"/>
              <a:t>) участвуют в построении АТФ, ДНК и РНК).</a:t>
            </a:r>
          </a:p>
          <a:p>
            <a:r>
              <a:rPr lang="ru-RU" sz="1600" b="1" dirty="0" smtClean="0"/>
              <a:t>Энергетическая функция. </a:t>
            </a:r>
            <a:r>
              <a:rPr lang="ru-RU" sz="1600" dirty="0" smtClean="0"/>
              <a:t>Углеводы служат источником энергии: при окислении 1 грамма углеводов выделяются 4,1 ккал энергии и 0,4 г воды.</a:t>
            </a:r>
          </a:p>
          <a:p>
            <a:r>
              <a:rPr lang="ru-RU" sz="1600" b="1" dirty="0" smtClean="0"/>
              <a:t>Запасающая функция</a:t>
            </a:r>
            <a:r>
              <a:rPr lang="ru-RU" sz="1600" dirty="0" smtClean="0"/>
              <a:t>. Углеводы выступают в качестве запасных питательных веществ: гликоген у животных, крахмал и инулин— у растений.</a:t>
            </a:r>
          </a:p>
          <a:p>
            <a:r>
              <a:rPr lang="ru-RU" sz="1600" b="1" dirty="0" smtClean="0"/>
              <a:t>Осмотическая функция</a:t>
            </a:r>
            <a:r>
              <a:rPr lang="ru-RU" sz="1600" dirty="0" smtClean="0"/>
              <a:t>. Углеводы участвуют в регуляции осмотического давления в организме. Так, в крови содержится 100—110 мг/% глюкозы, от концентрации глюкозы зависит осмотическое давление крови.</a:t>
            </a:r>
          </a:p>
          <a:p>
            <a:r>
              <a:rPr lang="ru-RU" sz="1600" b="1" dirty="0" smtClean="0"/>
              <a:t>Рецепторная функция. </a:t>
            </a:r>
            <a:r>
              <a:rPr lang="ru-RU" sz="1600" dirty="0" smtClean="0"/>
              <a:t>Олигосахариды входят в состав воспринимающей части многих клеточных рецепторов или </a:t>
            </a:r>
            <a:r>
              <a:rPr lang="ru-RU" sz="1600" dirty="0" err="1" smtClean="0"/>
              <a:t>молекул-лигандов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28238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0"/>
            <a:ext cx="3246812" cy="24482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87824" y="764704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Обмен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916832"/>
            <a:ext cx="7776864" cy="4801314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ru-RU" dirty="0" smtClean="0"/>
              <a:t>Обмен углеводов в организме человека и высших животных складывается из нескольких процессов:</a:t>
            </a:r>
          </a:p>
          <a:p>
            <a:endParaRPr lang="ru-RU" dirty="0" smtClean="0"/>
          </a:p>
          <a:p>
            <a:r>
              <a:rPr lang="ru-RU" dirty="0" smtClean="0"/>
              <a:t>Гидролиз (расщепление) в желудочно-кишечном тракте полисахаридов и дисахаридов пищи до моносахаридов, с последующим всасыванием из просвета кишки в кровеносное русло.</a:t>
            </a:r>
          </a:p>
          <a:p>
            <a:r>
              <a:rPr lang="ru-RU" dirty="0" err="1" smtClean="0"/>
              <a:t>Гликогеногенез</a:t>
            </a:r>
            <a:r>
              <a:rPr lang="ru-RU" dirty="0" smtClean="0"/>
              <a:t> (синтез) и </a:t>
            </a:r>
            <a:r>
              <a:rPr lang="ru-RU" dirty="0" err="1" smtClean="0"/>
              <a:t>гликогенолиз</a:t>
            </a:r>
            <a:r>
              <a:rPr lang="ru-RU" dirty="0" smtClean="0"/>
              <a:t> (распад) гликогена в тканях, в основном в печени.</a:t>
            </a:r>
          </a:p>
          <a:p>
            <a:r>
              <a:rPr lang="ru-RU" dirty="0" smtClean="0"/>
              <a:t>Аэробный (пентозофосфатный путь окисления глюкозы или </a:t>
            </a:r>
            <a:r>
              <a:rPr lang="ru-RU" dirty="0" err="1" smtClean="0"/>
              <a:t>пентозный</a:t>
            </a:r>
            <a:r>
              <a:rPr lang="ru-RU" dirty="0" smtClean="0"/>
              <a:t> цикл) и анаэробный (без потребления кислорода) гликолиз — пути расщепления глюкозы в организме.</a:t>
            </a:r>
          </a:p>
          <a:p>
            <a:r>
              <a:rPr lang="ru-RU" dirty="0" smtClean="0"/>
              <a:t>Взаимопревращение гексоз.</a:t>
            </a:r>
          </a:p>
          <a:p>
            <a:r>
              <a:rPr lang="ru-RU" dirty="0" smtClean="0"/>
              <a:t>Аэробное окисление продукта гликолиза — </a:t>
            </a:r>
            <a:r>
              <a:rPr lang="ru-RU" dirty="0" err="1" smtClean="0"/>
              <a:t>пирувата</a:t>
            </a:r>
            <a:r>
              <a:rPr lang="ru-RU" dirty="0" smtClean="0"/>
              <a:t> (завершающая стадия углеводного обмена).</a:t>
            </a:r>
          </a:p>
          <a:p>
            <a:r>
              <a:rPr lang="ru-RU" dirty="0" err="1" smtClean="0"/>
              <a:t>Глюконеогенез</a:t>
            </a:r>
            <a:r>
              <a:rPr lang="ru-RU" dirty="0" smtClean="0"/>
              <a:t> — синтез углеводов из </a:t>
            </a:r>
            <a:r>
              <a:rPr lang="ru-RU" dirty="0" err="1" smtClean="0"/>
              <a:t>неуглеводистого</a:t>
            </a:r>
            <a:r>
              <a:rPr lang="ru-RU" dirty="0" smtClean="0"/>
              <a:t> сырья (пировиноградная, молочная кислота, глицерин, аминокислоты и другие органические соединения).</a:t>
            </a:r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1014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979712" y="548680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Важнейшие источники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484784"/>
            <a:ext cx="6984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Главными источниками углеводов из пищи являются: хлеб, картофель, макароны, крупы, сладости. Чистым углеводом является сахар. Мёд, в зависимости от своего происхождения, содержит 70—80 % глюкозы и фруктозы.</a:t>
            </a:r>
          </a:p>
          <a:p>
            <a:r>
              <a:rPr lang="ru-RU" dirty="0" smtClean="0"/>
              <a:t>Для обозначения количества углеводов в пище используется специальная хлебная единица.</a:t>
            </a:r>
          </a:p>
          <a:p>
            <a:r>
              <a:rPr lang="ru-RU" dirty="0" smtClean="0"/>
              <a:t>К углеводной группе, кроме того, примыкают и плохо перевариваемые человеческим организмом клетчатка и пектины.</a:t>
            </a:r>
          </a:p>
          <a:p>
            <a:endParaRPr lang="ru-RU" dirty="0"/>
          </a:p>
        </p:txBody>
      </p:sp>
      <p:pic>
        <p:nvPicPr>
          <p:cNvPr id="5" name="Рисунок 4" descr="EE28BDB6-6F20-4402-A079-AA2339F1458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437112"/>
            <a:ext cx="2907058" cy="2182936"/>
          </a:xfrm>
          <a:prstGeom prst="rect">
            <a:avLst/>
          </a:prstGeom>
        </p:spPr>
      </p:pic>
      <p:pic>
        <p:nvPicPr>
          <p:cNvPr id="6" name="Рисунок 5" descr="10_54aa13c5c27ad5238ebfe6792c699e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717032"/>
            <a:ext cx="3384376" cy="3267461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 descr="7632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8" name="Прямоугольник 57"/>
          <p:cNvSpPr/>
          <p:nvPr/>
        </p:nvSpPr>
        <p:spPr>
          <a:xfrm>
            <a:off x="500034" y="642918"/>
            <a:ext cx="7643866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 dirty="0" smtClean="0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Углеводы </a:t>
            </a:r>
            <a:r>
              <a:rPr lang="ru-RU" sz="3200" dirty="0" smtClean="0">
                <a:latin typeface="Arial Black" pitchFamily="34" charset="0"/>
              </a:rPr>
              <a:t>– органические вещества, молекулы которых состоят из атомов углерода, водорода и кислорода.</a:t>
            </a:r>
            <a:r>
              <a:rPr lang="ru-RU" sz="2400" dirty="0" smtClean="0">
                <a:latin typeface="Arial Black" pitchFamily="34" charset="0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endParaRPr lang="ru-RU" dirty="0" smtClean="0">
              <a:latin typeface="Arial Black" pitchFamily="34" charset="0"/>
            </a:endParaRPr>
          </a:p>
          <a:p>
            <a:pPr algn="ctr">
              <a:spcBef>
                <a:spcPct val="50000"/>
              </a:spcBef>
              <a:defRPr/>
            </a:pPr>
            <a:endParaRPr lang="ru-RU" dirty="0" smtClean="0">
              <a:latin typeface="Arial Black" pitchFamily="34" charset="0"/>
            </a:endParaRPr>
          </a:p>
          <a:p>
            <a:pPr algn="ctr">
              <a:spcBef>
                <a:spcPct val="50000"/>
              </a:spcBef>
              <a:defRPr/>
            </a:pPr>
            <a:endParaRPr lang="ru-RU" dirty="0">
              <a:latin typeface="Arial Black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286000" y="3036585"/>
            <a:ext cx="4572000" cy="256993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dirty="0" smtClean="0">
                <a:latin typeface="Arial Black" pitchFamily="34" charset="0"/>
              </a:rPr>
              <a:t>Общая формула: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3200" b="1" dirty="0" smtClean="0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С</a:t>
            </a:r>
            <a:r>
              <a:rPr lang="en-US" sz="3200" b="1" baseline="-25000" dirty="0" smtClean="0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</a:t>
            </a:r>
            <a:r>
              <a:rPr lang="ru-RU" sz="3200" b="1" dirty="0" smtClean="0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(Н</a:t>
            </a:r>
            <a:r>
              <a:rPr lang="ru-RU" sz="3200" b="1" baseline="-25000" dirty="0" smtClean="0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2</a:t>
            </a:r>
            <a:r>
              <a:rPr lang="ru-RU" sz="3200" b="1" dirty="0" smtClean="0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О)</a:t>
            </a:r>
            <a:r>
              <a:rPr lang="en-US" sz="3200" b="1" baseline="-25000" dirty="0" smtClean="0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</a:t>
            </a:r>
            <a:endParaRPr lang="ru-RU" sz="3200" b="1" baseline="-25000" dirty="0" smtClean="0">
              <a:solidFill>
                <a:srgbClr val="00009A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 algn="ctr">
              <a:spcBef>
                <a:spcPct val="50000"/>
              </a:spcBef>
              <a:defRPr/>
            </a:pPr>
            <a:endParaRPr lang="ru-RU" b="1" baseline="-25000" dirty="0" smtClean="0">
              <a:solidFill>
                <a:srgbClr val="00009A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>
              <a:spcBef>
                <a:spcPct val="50000"/>
              </a:spcBef>
              <a:defRPr/>
            </a:pPr>
            <a:endParaRPr lang="ru-RU" b="1" baseline="-25000" dirty="0" smtClean="0">
              <a:solidFill>
                <a:srgbClr val="00009A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>
              <a:spcBef>
                <a:spcPct val="50000"/>
              </a:spcBef>
              <a:defRPr/>
            </a:pPr>
            <a:endParaRPr lang="ru-RU" b="1" baseline="-25000" dirty="0" smtClean="0">
              <a:solidFill>
                <a:srgbClr val="00009A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>
              <a:spcBef>
                <a:spcPct val="50000"/>
              </a:spcBef>
              <a:defRPr/>
            </a:pPr>
            <a:endParaRPr lang="ru-RU" b="1" dirty="0">
              <a:solidFill>
                <a:srgbClr val="00009A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11" name="Group 17"/>
          <p:cNvGrpSpPr>
            <a:grpSpLocks/>
          </p:cNvGrpSpPr>
          <p:nvPr/>
        </p:nvGrpSpPr>
        <p:grpSpPr bwMode="auto">
          <a:xfrm>
            <a:off x="323850" y="260350"/>
            <a:ext cx="8524875" cy="1943100"/>
            <a:chOff x="222" y="164"/>
            <a:chExt cx="5352" cy="1224"/>
          </a:xfrm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222" y="164"/>
              <a:ext cx="5352" cy="122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AutoShape 4"/>
            <p:cNvSpPr>
              <a:spLocks noChangeArrowheads="1"/>
            </p:cNvSpPr>
            <p:nvPr/>
          </p:nvSpPr>
          <p:spPr bwMode="auto">
            <a:xfrm>
              <a:off x="492" y="282"/>
              <a:ext cx="4836" cy="997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Text Box 7"/>
            <p:cNvSpPr txBox="1">
              <a:spLocks noChangeArrowheads="1"/>
            </p:cNvSpPr>
            <p:nvPr/>
          </p:nvSpPr>
          <p:spPr bwMode="auto">
            <a:xfrm>
              <a:off x="479" y="510"/>
              <a:ext cx="483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4400" b="1">
                  <a:solidFill>
                    <a:srgbClr val="00009A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omic Sans MS" pitchFamily="66" charset="0"/>
                </a:rPr>
                <a:t>Классификация углеводов</a:t>
              </a:r>
            </a:p>
          </p:txBody>
        </p: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323850" y="2349500"/>
            <a:ext cx="2808288" cy="1081088"/>
            <a:chOff x="839" y="2432"/>
            <a:chExt cx="1451" cy="681"/>
          </a:xfrm>
        </p:grpSpPr>
        <p:sp>
          <p:nvSpPr>
            <p:cNvPr id="16" name="AutoShape 14"/>
            <p:cNvSpPr>
              <a:spLocks noChangeArrowheads="1"/>
            </p:cNvSpPr>
            <p:nvPr/>
          </p:nvSpPr>
          <p:spPr bwMode="auto">
            <a:xfrm>
              <a:off x="839" y="2432"/>
              <a:ext cx="1451" cy="681"/>
            </a:xfrm>
            <a:prstGeom prst="downArrowCallout">
              <a:avLst>
                <a:gd name="adj1" fmla="val 53267"/>
                <a:gd name="adj2" fmla="val 53267"/>
                <a:gd name="adj3" fmla="val 16667"/>
                <a:gd name="adj4" fmla="val 6666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AutoShape 15"/>
            <p:cNvSpPr>
              <a:spLocks noChangeArrowheads="1"/>
            </p:cNvSpPr>
            <p:nvPr/>
          </p:nvSpPr>
          <p:spPr bwMode="auto">
            <a:xfrm>
              <a:off x="930" y="2496"/>
              <a:ext cx="1270" cy="317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496888" y="2463800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Моносахариды</a:t>
            </a:r>
          </a:p>
        </p:txBody>
      </p:sp>
      <p:grpSp>
        <p:nvGrpSpPr>
          <p:cNvPr id="19" name="Group 20"/>
          <p:cNvGrpSpPr>
            <a:grpSpLocks/>
          </p:cNvGrpSpPr>
          <p:nvPr/>
        </p:nvGrpSpPr>
        <p:grpSpPr bwMode="auto">
          <a:xfrm>
            <a:off x="3189288" y="2347913"/>
            <a:ext cx="2808287" cy="1081087"/>
            <a:chOff x="839" y="2432"/>
            <a:chExt cx="1451" cy="681"/>
          </a:xfrm>
        </p:grpSpPr>
        <p:sp>
          <p:nvSpPr>
            <p:cNvPr id="20" name="AutoShape 21"/>
            <p:cNvSpPr>
              <a:spLocks noChangeArrowheads="1"/>
            </p:cNvSpPr>
            <p:nvPr/>
          </p:nvSpPr>
          <p:spPr bwMode="auto">
            <a:xfrm>
              <a:off x="839" y="2432"/>
              <a:ext cx="1451" cy="681"/>
            </a:xfrm>
            <a:prstGeom prst="downArrowCallout">
              <a:avLst>
                <a:gd name="adj1" fmla="val 53267"/>
                <a:gd name="adj2" fmla="val 53267"/>
                <a:gd name="adj3" fmla="val 16667"/>
                <a:gd name="adj4" fmla="val 6666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AutoShape 22"/>
            <p:cNvSpPr>
              <a:spLocks noChangeArrowheads="1"/>
            </p:cNvSpPr>
            <p:nvPr/>
          </p:nvSpPr>
          <p:spPr bwMode="auto">
            <a:xfrm>
              <a:off x="930" y="2496"/>
              <a:ext cx="1270" cy="317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3362325" y="2462213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Дисахариды</a:t>
            </a:r>
          </a:p>
        </p:txBody>
      </p:sp>
      <p:grpSp>
        <p:nvGrpSpPr>
          <p:cNvPr id="23" name="Group 24"/>
          <p:cNvGrpSpPr>
            <a:grpSpLocks/>
          </p:cNvGrpSpPr>
          <p:nvPr/>
        </p:nvGrpSpPr>
        <p:grpSpPr bwMode="auto">
          <a:xfrm>
            <a:off x="6042025" y="2349500"/>
            <a:ext cx="2808288" cy="1081088"/>
            <a:chOff x="839" y="2432"/>
            <a:chExt cx="1451" cy="681"/>
          </a:xfrm>
        </p:grpSpPr>
        <p:sp>
          <p:nvSpPr>
            <p:cNvPr id="24" name="AutoShape 25"/>
            <p:cNvSpPr>
              <a:spLocks noChangeArrowheads="1"/>
            </p:cNvSpPr>
            <p:nvPr/>
          </p:nvSpPr>
          <p:spPr bwMode="auto">
            <a:xfrm>
              <a:off x="839" y="2432"/>
              <a:ext cx="1451" cy="681"/>
            </a:xfrm>
            <a:prstGeom prst="downArrowCallout">
              <a:avLst>
                <a:gd name="adj1" fmla="val 53267"/>
                <a:gd name="adj2" fmla="val 53267"/>
                <a:gd name="adj3" fmla="val 16667"/>
                <a:gd name="adj4" fmla="val 66667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930" y="2496"/>
              <a:ext cx="1270" cy="317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6229350" y="2463800"/>
            <a:ext cx="2563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Полисахариды</a:t>
            </a:r>
          </a:p>
        </p:txBody>
      </p:sp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323850" y="3529013"/>
            <a:ext cx="2808288" cy="32131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AutoShape 30"/>
          <p:cNvSpPr>
            <a:spLocks noChangeArrowheads="1"/>
          </p:cNvSpPr>
          <p:nvPr/>
        </p:nvSpPr>
        <p:spPr bwMode="auto">
          <a:xfrm>
            <a:off x="511175" y="3616325"/>
            <a:ext cx="2405063" cy="3024188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9" name="Group 33"/>
          <p:cNvGrpSpPr>
            <a:grpSpLocks/>
          </p:cNvGrpSpPr>
          <p:nvPr/>
        </p:nvGrpSpPr>
        <p:grpSpPr bwMode="auto">
          <a:xfrm>
            <a:off x="3189288" y="3529013"/>
            <a:ext cx="2808287" cy="3213100"/>
            <a:chOff x="2018" y="2205"/>
            <a:chExt cx="1769" cy="2024"/>
          </a:xfrm>
        </p:grpSpPr>
        <p:sp>
          <p:nvSpPr>
            <p:cNvPr id="30" name="Rectangle 31"/>
            <p:cNvSpPr>
              <a:spLocks noChangeArrowheads="1"/>
            </p:cNvSpPr>
            <p:nvPr/>
          </p:nvSpPr>
          <p:spPr bwMode="auto">
            <a:xfrm>
              <a:off x="2018" y="2205"/>
              <a:ext cx="1769" cy="202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AutoShape 32"/>
            <p:cNvSpPr>
              <a:spLocks noChangeArrowheads="1"/>
            </p:cNvSpPr>
            <p:nvPr/>
          </p:nvSpPr>
          <p:spPr bwMode="auto">
            <a:xfrm>
              <a:off x="2136" y="2260"/>
              <a:ext cx="1515" cy="1905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2" name="Group 34"/>
          <p:cNvGrpSpPr>
            <a:grpSpLocks/>
          </p:cNvGrpSpPr>
          <p:nvPr/>
        </p:nvGrpSpPr>
        <p:grpSpPr bwMode="auto">
          <a:xfrm>
            <a:off x="6042025" y="3530600"/>
            <a:ext cx="2808288" cy="3213100"/>
            <a:chOff x="2018" y="2205"/>
            <a:chExt cx="1769" cy="2024"/>
          </a:xfrm>
        </p:grpSpPr>
        <p:sp>
          <p:nvSpPr>
            <p:cNvPr id="33" name="Rectangle 35"/>
            <p:cNvSpPr>
              <a:spLocks noChangeArrowheads="1"/>
            </p:cNvSpPr>
            <p:nvPr/>
          </p:nvSpPr>
          <p:spPr bwMode="auto">
            <a:xfrm>
              <a:off x="2018" y="2205"/>
              <a:ext cx="1769" cy="202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AutoShape 36"/>
            <p:cNvSpPr>
              <a:spLocks noChangeArrowheads="1"/>
            </p:cNvSpPr>
            <p:nvPr/>
          </p:nvSpPr>
          <p:spPr bwMode="auto">
            <a:xfrm>
              <a:off x="2136" y="2260"/>
              <a:ext cx="1515" cy="1905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5" name="Text Box 40"/>
          <p:cNvSpPr txBox="1">
            <a:spLocks noChangeArrowheads="1"/>
          </p:cNvSpPr>
          <p:nvPr/>
        </p:nvSpPr>
        <p:spPr bwMode="auto">
          <a:xfrm>
            <a:off x="596900" y="3789363"/>
            <a:ext cx="2232025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Рибоза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С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5</a:t>
            </a: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Н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10</a:t>
            </a: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О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5</a:t>
            </a:r>
            <a:endParaRPr lang="ru-RU" sz="2400" b="1">
              <a:solidFill>
                <a:srgbClr val="00009A"/>
              </a:solidFill>
              <a:latin typeface="Times New Roman" pitchFamily="18" charset="0"/>
            </a:endParaRPr>
          </a:p>
        </p:txBody>
      </p:sp>
      <p:sp>
        <p:nvSpPr>
          <p:cNvPr id="36" name="Text Box 41"/>
          <p:cNvSpPr txBox="1">
            <a:spLocks noChangeArrowheads="1"/>
          </p:cNvSpPr>
          <p:nvPr/>
        </p:nvSpPr>
        <p:spPr bwMode="auto">
          <a:xfrm>
            <a:off x="539750" y="5013325"/>
            <a:ext cx="23034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Глюкоза 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Фруктоза</a:t>
            </a:r>
          </a:p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С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6</a:t>
            </a: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Н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12</a:t>
            </a: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О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6</a:t>
            </a:r>
            <a:endParaRPr lang="ru-RU" sz="2400" b="1">
              <a:solidFill>
                <a:srgbClr val="00009A"/>
              </a:solidFill>
              <a:latin typeface="Times New Roman" pitchFamily="18" charset="0"/>
            </a:endParaRPr>
          </a:p>
        </p:txBody>
      </p:sp>
      <p:sp>
        <p:nvSpPr>
          <p:cNvPr id="37" name="Text Box 43"/>
          <p:cNvSpPr txBox="1">
            <a:spLocks noChangeArrowheads="1"/>
          </p:cNvSpPr>
          <p:nvPr/>
        </p:nvSpPr>
        <p:spPr bwMode="auto">
          <a:xfrm>
            <a:off x="3463925" y="4213225"/>
            <a:ext cx="2232025" cy="180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Сахароза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Лактоза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Мальтоза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С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12</a:t>
            </a: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Н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22</a:t>
            </a: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О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11</a:t>
            </a:r>
            <a:endParaRPr lang="ru-RU" sz="2400" b="1">
              <a:solidFill>
                <a:srgbClr val="00009A"/>
              </a:solidFill>
              <a:latin typeface="Times New Roman" pitchFamily="18" charset="0"/>
            </a:endParaRPr>
          </a:p>
        </p:txBody>
      </p:sp>
      <p:sp>
        <p:nvSpPr>
          <p:cNvPr id="38" name="Text Box 46"/>
          <p:cNvSpPr txBox="1">
            <a:spLocks noChangeArrowheads="1"/>
          </p:cNvSpPr>
          <p:nvPr/>
        </p:nvSpPr>
        <p:spPr bwMode="auto">
          <a:xfrm>
            <a:off x="6300788" y="4400550"/>
            <a:ext cx="22320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Крахмал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Целлюлоза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(С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6</a:t>
            </a: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Н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10</a:t>
            </a: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О</a:t>
            </a:r>
            <a:r>
              <a:rPr lang="ru-RU" sz="2400" b="1" baseline="-25000">
                <a:solidFill>
                  <a:srgbClr val="00009A"/>
                </a:solidFill>
                <a:latin typeface="Times New Roman" pitchFamily="18" charset="0"/>
              </a:rPr>
              <a:t>5</a:t>
            </a:r>
            <a:r>
              <a:rPr lang="ru-RU" sz="2400" b="1">
                <a:solidFill>
                  <a:srgbClr val="00009A"/>
                </a:solidFill>
                <a:latin typeface="Times New Roman" pitchFamily="18" charset="0"/>
              </a:rPr>
              <a:t>)</a:t>
            </a:r>
            <a:r>
              <a:rPr lang="en-US" sz="2400" b="1" baseline="-25000">
                <a:solidFill>
                  <a:srgbClr val="00009A"/>
                </a:solidFill>
                <a:latin typeface="Times New Roman" pitchFamily="18" charset="0"/>
              </a:rPr>
              <a:t>n</a:t>
            </a:r>
            <a:endParaRPr lang="ru-RU" sz="2400" b="1">
              <a:solidFill>
                <a:srgbClr val="00009A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632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0" y="1643050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Энергетическая</a:t>
            </a:r>
            <a:r>
              <a:rPr lang="ru-RU" sz="2800">
                <a:latin typeface="Comic Sans MS" pitchFamily="66" charset="0"/>
              </a:rPr>
              <a:t>: поставка энергии для мозговой деятельности за счет окисления глюкозы.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0" y="2698750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Пластическая</a:t>
            </a:r>
            <a:r>
              <a:rPr lang="ru-RU" sz="2800" dirty="0">
                <a:latin typeface="Comic Sans MS" pitchFamily="66" charset="0"/>
              </a:rPr>
              <a:t>: принимают участие в синтезе ферментов, липидов, нуклеопротеидов.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-7938" y="3856038"/>
            <a:ext cx="9144001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Защитная</a:t>
            </a:r>
            <a:r>
              <a:rPr lang="ru-RU" sz="2800" dirty="0">
                <a:latin typeface="Comic Sans MS" pitchFamily="66" charset="0"/>
              </a:rPr>
              <a:t>: вязкие секреты (слизи) богаты углеводами и предохраняют стенки полых органов от механических повреждений.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-7938" y="5291138"/>
            <a:ext cx="9144001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00009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Регуляторная</a:t>
            </a:r>
            <a:r>
              <a:rPr lang="ru-RU" sz="2800" dirty="0">
                <a:latin typeface="Comic Sans MS" pitchFamily="66" charset="0"/>
              </a:rPr>
              <a:t>: клетчатка, содержащаяся в пище, способствует перистальтике кишечника.</a:t>
            </a:r>
          </a:p>
        </p:txBody>
      </p:sp>
      <p:sp>
        <p:nvSpPr>
          <p:cNvPr id="10" name="WordArt 6"/>
          <p:cNvSpPr>
            <a:spLocks noChangeArrowheads="1" noChangeShapeType="1" noTextEdit="1"/>
          </p:cNvSpPr>
          <p:nvPr/>
        </p:nvSpPr>
        <p:spPr bwMode="auto">
          <a:xfrm>
            <a:off x="525463" y="188913"/>
            <a:ext cx="8135937" cy="12239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 spc="960" dirty="0">
                <a:ln w="25400">
                  <a:solidFill>
                    <a:srgbClr val="00008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99"/>
                    </a:gs>
                    <a:gs pos="50000">
                      <a:srgbClr val="3399FF"/>
                    </a:gs>
                    <a:gs pos="100000">
                      <a:srgbClr val="000099"/>
                    </a:gs>
                  </a:gsLst>
                  <a:lin ang="27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Comic Sans MS"/>
              </a:rPr>
              <a:t>Функции углеводов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31962_72036-700x5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6864"/>
            <a:ext cx="9144000" cy="68648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476672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Моносахариды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916832"/>
            <a:ext cx="7056784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i="1" dirty="0" err="1" smtClean="0"/>
              <a:t>Моносахари́ды</a:t>
            </a:r>
            <a:r>
              <a:rPr lang="ru-RU" dirty="0" smtClean="0"/>
              <a:t> (от греческого </a:t>
            </a:r>
            <a:r>
              <a:rPr lang="ru-RU" i="1" dirty="0" err="1" smtClean="0"/>
              <a:t>monos</a:t>
            </a:r>
            <a:r>
              <a:rPr lang="ru-RU" dirty="0" smtClean="0"/>
              <a:t> — единственный, </a:t>
            </a:r>
            <a:r>
              <a:rPr lang="ru-RU" i="1" dirty="0" err="1" smtClean="0"/>
              <a:t>sacchar</a:t>
            </a:r>
            <a:r>
              <a:rPr lang="ru-RU" dirty="0" smtClean="0"/>
              <a:t> — сахар) — простейшие углеводы, не </a:t>
            </a:r>
            <a:r>
              <a:rPr lang="ru-RU" dirty="0" err="1" smtClean="0"/>
              <a:t>гидролизующиеся</a:t>
            </a:r>
            <a:r>
              <a:rPr lang="ru-RU" dirty="0" smtClean="0"/>
              <a:t> с образованием более простых углеводов — обычно представляют собой бесцветные, легко растворимые в воде, плохо — в спирте и совсем нерастворимые в эфире, твёрдые прозрачные органические соединения, одна из основных групп углеводов, самая простая форма сахара. </a:t>
            </a:r>
            <a:endParaRPr lang="ru-RU" dirty="0"/>
          </a:p>
        </p:txBody>
      </p:sp>
      <p:pic>
        <p:nvPicPr>
          <p:cNvPr id="5" name="Рисунок 4" descr="e6b5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725144"/>
            <a:ext cx="2255912" cy="17271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51920" y="4509120"/>
            <a:ext cx="482453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Моносахариды содержатся в о фруктах и ягодах, а так же в мёде и кукурузе.</a:t>
            </a:r>
            <a:endParaRPr lang="ru-RU" dirty="0"/>
          </a:p>
        </p:txBody>
      </p:sp>
      <p:pic>
        <p:nvPicPr>
          <p:cNvPr id="7" name="Рисунок 6" descr="owoce 317898-blackange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5301208"/>
            <a:ext cx="2037606" cy="1359374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3240" y="285728"/>
            <a:ext cx="25480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/>
              <a:t>ГЛЮКОЗА</a:t>
            </a:r>
            <a:endParaRPr lang="ru-RU" sz="4400" b="1" dirty="0"/>
          </a:p>
        </p:txBody>
      </p:sp>
      <p:pic>
        <p:nvPicPr>
          <p:cNvPr id="3" name="Picture 8" descr="C:\Documents and Settings\Лена\Мои документы\фото\050405_1354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00200"/>
            <a:ext cx="487680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5791200" y="1905000"/>
            <a:ext cx="275272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u="sng" dirty="0"/>
              <a:t>С</a:t>
            </a:r>
            <a:r>
              <a:rPr lang="ru-RU" sz="2400" b="1" u="sng" baseline="-25000" dirty="0"/>
              <a:t>6</a:t>
            </a:r>
            <a:r>
              <a:rPr lang="ru-RU" sz="2400" b="1" u="sng" dirty="0"/>
              <a:t>Н</a:t>
            </a:r>
            <a:r>
              <a:rPr lang="ru-RU" sz="2400" b="1" u="sng" baseline="-25000" dirty="0"/>
              <a:t>12</a:t>
            </a:r>
            <a:r>
              <a:rPr lang="ru-RU" sz="2400" b="1" u="sng" dirty="0"/>
              <a:t>О</a:t>
            </a:r>
            <a:r>
              <a:rPr lang="ru-RU" sz="2400" b="1" u="sng" baseline="-25000" dirty="0"/>
              <a:t>6</a:t>
            </a:r>
            <a:r>
              <a:rPr lang="ru-RU" sz="2400" b="1" u="sng" dirty="0"/>
              <a:t> –      </a:t>
            </a:r>
          </a:p>
          <a:p>
            <a:endParaRPr lang="ru-RU" sz="2400" b="1" u="sng" dirty="0"/>
          </a:p>
          <a:p>
            <a:r>
              <a:rPr lang="ru-RU" sz="2400" dirty="0"/>
              <a:t>Виноградный сахар</a:t>
            </a:r>
          </a:p>
          <a:p>
            <a:endParaRPr lang="ru-RU" sz="2400" dirty="0"/>
          </a:p>
          <a:p>
            <a:r>
              <a:rPr lang="ru-RU" sz="2400" dirty="0"/>
              <a:t>От греч.</a:t>
            </a:r>
            <a:r>
              <a:rPr lang="en-US" sz="2400" dirty="0"/>
              <a:t>GLYKUS-</a:t>
            </a:r>
            <a:endParaRPr lang="ru-RU" sz="2400" dirty="0"/>
          </a:p>
          <a:p>
            <a:r>
              <a:rPr lang="ru-RU" sz="2400" dirty="0"/>
              <a:t>СЛАДКИЙ.     </a:t>
            </a:r>
          </a:p>
          <a:p>
            <a:r>
              <a:rPr lang="ru-RU" dirty="0"/>
              <a:t>      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62000" y="4876800"/>
            <a:ext cx="83226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u="sng" dirty="0"/>
              <a:t>ФИЗИЧЕСКИЕ СВОЙСТВА</a:t>
            </a:r>
            <a:r>
              <a:rPr lang="ru-RU" sz="2800" dirty="0"/>
              <a:t>: кристаллическое вещество,</a:t>
            </a:r>
          </a:p>
          <a:p>
            <a:r>
              <a:rPr lang="ru-RU" sz="2800" dirty="0"/>
              <a:t>без цвета и запаха, хорошо растворимо в воде.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62000" y="5867400"/>
            <a:ext cx="799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u="sng" dirty="0"/>
              <a:t>СОДЕРЖИТСЯ: </a:t>
            </a:r>
            <a:r>
              <a:rPr lang="ru-RU" sz="2400" dirty="0"/>
              <a:t>в соке винограда, спелых фруктах, в мёде.</a:t>
            </a:r>
            <a:r>
              <a:rPr lang="ru-RU" sz="2400" u="sng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27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057400" y="1447800"/>
            <a:ext cx="4751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u="sng"/>
              <a:t>ГЛЮКОЗА- АЛЬДЕГИДОСПИРТ.</a:t>
            </a: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762000" y="3429000"/>
            <a:ext cx="4572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1219200" y="38862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 flipV="1">
            <a:off x="1905000" y="3429000"/>
            <a:ext cx="3810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V="1">
            <a:off x="762000" y="3048000"/>
            <a:ext cx="4572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>
            <a:off x="1219200" y="30480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1905000" y="3048000"/>
            <a:ext cx="3810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762000" y="28956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4" name="Line 12"/>
          <p:cNvSpPr>
            <a:spLocks noChangeShapeType="1"/>
          </p:cNvSpPr>
          <p:nvPr/>
        </p:nvSpPr>
        <p:spPr bwMode="auto">
          <a:xfrm>
            <a:off x="1219200" y="3505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1905000" y="35052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2286000" y="28956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1219200" y="2590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1676400" y="2819400"/>
            <a:ext cx="389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2133600" y="2590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Н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2209800" y="3733800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ОН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1752600" y="32004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1752600" y="4267200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ОН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1143000" y="3200400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ОН</a:t>
            </a: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914400" y="29718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1143000" y="42672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26" name="Text Box 24"/>
          <p:cNvSpPr txBox="1">
            <a:spLocks noChangeArrowheads="1"/>
          </p:cNvSpPr>
          <p:nvPr/>
        </p:nvSpPr>
        <p:spPr bwMode="auto">
          <a:xfrm>
            <a:off x="533400" y="3886200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ОН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1066800" y="2209800"/>
            <a:ext cx="1150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smtClean="0"/>
              <a:t>СН</a:t>
            </a:r>
            <a:r>
              <a:rPr lang="ru-RU" baseline="-25000" dirty="0" smtClean="0"/>
              <a:t>2</a:t>
            </a:r>
            <a:r>
              <a:rPr lang="ru-RU" dirty="0" smtClean="0"/>
              <a:t>ОН</a:t>
            </a:r>
            <a:endParaRPr lang="ru-RU" dirty="0"/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2209800" y="32004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1828800" y="38100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2</a:t>
            </a:r>
          </a:p>
        </p:txBody>
      </p:sp>
      <p:sp>
        <p:nvSpPr>
          <p:cNvPr id="30" name="Text Box 29"/>
          <p:cNvSpPr txBox="1">
            <a:spLocks noChangeArrowheads="1"/>
          </p:cNvSpPr>
          <p:nvPr/>
        </p:nvSpPr>
        <p:spPr bwMode="auto">
          <a:xfrm>
            <a:off x="1143000" y="38100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3</a:t>
            </a:r>
          </a:p>
        </p:txBody>
      </p:sp>
      <p:sp>
        <p:nvSpPr>
          <p:cNvPr id="31" name="Text Box 30"/>
          <p:cNvSpPr txBox="1">
            <a:spLocks noChangeArrowheads="1"/>
          </p:cNvSpPr>
          <p:nvPr/>
        </p:nvSpPr>
        <p:spPr bwMode="auto">
          <a:xfrm>
            <a:off x="457200" y="3276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4</a:t>
            </a:r>
          </a:p>
        </p:txBody>
      </p:sp>
      <p:sp>
        <p:nvSpPr>
          <p:cNvPr id="32" name="Text Box 31"/>
          <p:cNvSpPr txBox="1">
            <a:spLocks noChangeArrowheads="1"/>
          </p:cNvSpPr>
          <p:nvPr/>
        </p:nvSpPr>
        <p:spPr bwMode="auto">
          <a:xfrm>
            <a:off x="1143000" y="26670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5</a:t>
            </a:r>
          </a:p>
        </p:txBody>
      </p:sp>
      <p:sp>
        <p:nvSpPr>
          <p:cNvPr id="33" name="Text Box 32"/>
          <p:cNvSpPr txBox="1">
            <a:spLocks noChangeArrowheads="1"/>
          </p:cNvSpPr>
          <p:nvPr/>
        </p:nvSpPr>
        <p:spPr bwMode="auto">
          <a:xfrm>
            <a:off x="838200" y="2209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6</a:t>
            </a:r>
          </a:p>
        </p:txBody>
      </p:sp>
      <p:sp>
        <p:nvSpPr>
          <p:cNvPr id="34" name="Line 34"/>
          <p:cNvSpPr>
            <a:spLocks noChangeShapeType="1"/>
          </p:cNvSpPr>
          <p:nvPr/>
        </p:nvSpPr>
        <p:spPr bwMode="auto">
          <a:xfrm>
            <a:off x="2895600" y="3276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5" name="Line 35"/>
          <p:cNvSpPr>
            <a:spLocks noChangeShapeType="1"/>
          </p:cNvSpPr>
          <p:nvPr/>
        </p:nvSpPr>
        <p:spPr bwMode="auto">
          <a:xfrm flipH="1">
            <a:off x="2895600" y="35052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3962400" y="1981200"/>
            <a:ext cx="10021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    </a:t>
            </a:r>
            <a:r>
              <a:rPr lang="ru-RU" dirty="0" smtClean="0"/>
              <a:t>О=С-Н</a:t>
            </a:r>
            <a:endParaRPr lang="ru-RU" dirty="0"/>
          </a:p>
        </p:txBody>
      </p:sp>
      <p:sp>
        <p:nvSpPr>
          <p:cNvPr id="37" name="Line 37"/>
          <p:cNvSpPr>
            <a:spLocks noChangeShapeType="1"/>
          </p:cNvSpPr>
          <p:nvPr/>
        </p:nvSpPr>
        <p:spPr bwMode="auto">
          <a:xfrm>
            <a:off x="4572000" y="23622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8" name="Text Box 38"/>
          <p:cNvSpPr txBox="1">
            <a:spLocks noChangeArrowheads="1"/>
          </p:cNvSpPr>
          <p:nvPr/>
        </p:nvSpPr>
        <p:spPr bwMode="auto">
          <a:xfrm>
            <a:off x="4038600" y="2438400"/>
            <a:ext cx="1101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   </a:t>
            </a:r>
            <a:r>
              <a:rPr lang="ru-RU" dirty="0" smtClean="0"/>
              <a:t>Н-С-ОН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9" name="Line 40"/>
          <p:cNvSpPr>
            <a:spLocks noChangeShapeType="1"/>
          </p:cNvSpPr>
          <p:nvPr/>
        </p:nvSpPr>
        <p:spPr bwMode="auto">
          <a:xfrm>
            <a:off x="4572000" y="28194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" name="Text Box 41"/>
          <p:cNvSpPr txBox="1">
            <a:spLocks noChangeArrowheads="1"/>
          </p:cNvSpPr>
          <p:nvPr/>
        </p:nvSpPr>
        <p:spPr bwMode="auto">
          <a:xfrm>
            <a:off x="3810000" y="2895600"/>
            <a:ext cx="11544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     </a:t>
            </a:r>
            <a:r>
              <a:rPr lang="ru-RU" dirty="0" smtClean="0"/>
              <a:t>НО-С-Н</a:t>
            </a:r>
            <a:endParaRPr lang="ru-RU" dirty="0"/>
          </a:p>
        </p:txBody>
      </p:sp>
      <p:sp>
        <p:nvSpPr>
          <p:cNvPr id="41" name="Line 44"/>
          <p:cNvSpPr>
            <a:spLocks noChangeShapeType="1"/>
          </p:cNvSpPr>
          <p:nvPr/>
        </p:nvSpPr>
        <p:spPr bwMode="auto">
          <a:xfrm>
            <a:off x="4572000" y="32766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2" name="Text Box 45"/>
          <p:cNvSpPr txBox="1">
            <a:spLocks noChangeArrowheads="1"/>
          </p:cNvSpPr>
          <p:nvPr/>
        </p:nvSpPr>
        <p:spPr bwMode="auto">
          <a:xfrm>
            <a:off x="4038600" y="3352800"/>
            <a:ext cx="11544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   </a:t>
            </a:r>
            <a:r>
              <a:rPr lang="ru-RU" dirty="0" smtClean="0"/>
              <a:t>Н-С-ОН</a:t>
            </a: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43" name="Line 46"/>
          <p:cNvSpPr>
            <a:spLocks noChangeShapeType="1"/>
          </p:cNvSpPr>
          <p:nvPr/>
        </p:nvSpPr>
        <p:spPr bwMode="auto">
          <a:xfrm>
            <a:off x="4572000" y="37338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4" name="Text Box 47"/>
          <p:cNvSpPr txBox="1">
            <a:spLocks noChangeArrowheads="1"/>
          </p:cNvSpPr>
          <p:nvPr/>
        </p:nvSpPr>
        <p:spPr bwMode="auto">
          <a:xfrm>
            <a:off x="3810000" y="3810000"/>
            <a:ext cx="11544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     </a:t>
            </a:r>
            <a:r>
              <a:rPr lang="ru-RU" dirty="0" smtClean="0"/>
              <a:t>НО-С-Н</a:t>
            </a:r>
            <a:endParaRPr lang="ru-RU" dirty="0"/>
          </a:p>
        </p:txBody>
      </p:sp>
      <p:sp>
        <p:nvSpPr>
          <p:cNvPr id="45" name="Line 48"/>
          <p:cNvSpPr>
            <a:spLocks noChangeShapeType="1"/>
          </p:cNvSpPr>
          <p:nvPr/>
        </p:nvSpPr>
        <p:spPr bwMode="auto">
          <a:xfrm>
            <a:off x="4572000" y="41910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6" name="Text Box 49"/>
          <p:cNvSpPr txBox="1">
            <a:spLocks noChangeArrowheads="1"/>
          </p:cNvSpPr>
          <p:nvPr/>
        </p:nvSpPr>
        <p:spPr bwMode="auto">
          <a:xfrm>
            <a:off x="4038600" y="4267200"/>
            <a:ext cx="10486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   </a:t>
            </a:r>
            <a:r>
              <a:rPr lang="ru-RU" dirty="0" smtClean="0"/>
              <a:t>Н-С-ОН</a:t>
            </a:r>
            <a:endParaRPr lang="ru-RU" dirty="0"/>
          </a:p>
        </p:txBody>
      </p:sp>
      <p:sp>
        <p:nvSpPr>
          <p:cNvPr id="47" name="Line 50"/>
          <p:cNvSpPr>
            <a:spLocks noChangeShapeType="1"/>
          </p:cNvSpPr>
          <p:nvPr/>
        </p:nvSpPr>
        <p:spPr bwMode="auto">
          <a:xfrm>
            <a:off x="4572000" y="4648200"/>
            <a:ext cx="0" cy="15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8" name="Text Box 51"/>
          <p:cNvSpPr txBox="1">
            <a:spLocks noChangeArrowheads="1"/>
          </p:cNvSpPr>
          <p:nvPr/>
        </p:nvSpPr>
        <p:spPr bwMode="auto">
          <a:xfrm>
            <a:off x="4343400" y="4724400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49" name="Text Box 52"/>
          <p:cNvSpPr txBox="1">
            <a:spLocks noChangeArrowheads="1"/>
          </p:cNvSpPr>
          <p:nvPr/>
        </p:nvSpPr>
        <p:spPr bwMode="auto">
          <a:xfrm>
            <a:off x="3048000" y="5029200"/>
            <a:ext cx="3360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Альдегидная форма- 2%</a:t>
            </a:r>
          </a:p>
        </p:txBody>
      </p:sp>
      <p:sp>
        <p:nvSpPr>
          <p:cNvPr id="50" name="Line 53"/>
          <p:cNvSpPr>
            <a:spLocks noChangeShapeType="1"/>
          </p:cNvSpPr>
          <p:nvPr/>
        </p:nvSpPr>
        <p:spPr bwMode="auto">
          <a:xfrm>
            <a:off x="5638800" y="32004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51" name="Line 54"/>
          <p:cNvSpPr>
            <a:spLocks noChangeShapeType="1"/>
          </p:cNvSpPr>
          <p:nvPr/>
        </p:nvSpPr>
        <p:spPr bwMode="auto">
          <a:xfrm flipH="1">
            <a:off x="5638800" y="3429000"/>
            <a:ext cx="304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52" name="Line 55"/>
          <p:cNvSpPr>
            <a:spLocks noChangeShapeType="1"/>
          </p:cNvSpPr>
          <p:nvPr/>
        </p:nvSpPr>
        <p:spPr bwMode="auto">
          <a:xfrm>
            <a:off x="7010400" y="28956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53" name="Line 56"/>
          <p:cNvSpPr>
            <a:spLocks noChangeShapeType="1"/>
          </p:cNvSpPr>
          <p:nvPr/>
        </p:nvSpPr>
        <p:spPr bwMode="auto">
          <a:xfrm>
            <a:off x="7696200" y="2895600"/>
            <a:ext cx="3810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54" name="Line 57"/>
          <p:cNvSpPr>
            <a:spLocks noChangeShapeType="1"/>
          </p:cNvSpPr>
          <p:nvPr/>
        </p:nvSpPr>
        <p:spPr bwMode="auto">
          <a:xfrm flipH="1">
            <a:off x="7696200" y="3352800"/>
            <a:ext cx="3810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55" name="Line 58"/>
          <p:cNvSpPr>
            <a:spLocks noChangeShapeType="1"/>
          </p:cNvSpPr>
          <p:nvPr/>
        </p:nvSpPr>
        <p:spPr bwMode="auto">
          <a:xfrm>
            <a:off x="7010400" y="38100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56" name="Line 59"/>
          <p:cNvSpPr>
            <a:spLocks noChangeShapeType="1"/>
          </p:cNvSpPr>
          <p:nvPr/>
        </p:nvSpPr>
        <p:spPr bwMode="auto">
          <a:xfrm flipH="1">
            <a:off x="6629400" y="2895600"/>
            <a:ext cx="3810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57" name="Line 60"/>
          <p:cNvSpPr>
            <a:spLocks noChangeShapeType="1"/>
          </p:cNvSpPr>
          <p:nvPr/>
        </p:nvSpPr>
        <p:spPr bwMode="auto">
          <a:xfrm>
            <a:off x="6629400" y="3352800"/>
            <a:ext cx="3810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58" name="Line 61"/>
          <p:cNvSpPr>
            <a:spLocks noChangeShapeType="1"/>
          </p:cNvSpPr>
          <p:nvPr/>
        </p:nvSpPr>
        <p:spPr bwMode="auto">
          <a:xfrm>
            <a:off x="8077200" y="2971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59" name="Line 62"/>
          <p:cNvSpPr>
            <a:spLocks noChangeShapeType="1"/>
          </p:cNvSpPr>
          <p:nvPr/>
        </p:nvSpPr>
        <p:spPr bwMode="auto">
          <a:xfrm>
            <a:off x="7696200" y="3505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0" name="Line 63"/>
          <p:cNvSpPr>
            <a:spLocks noChangeShapeType="1"/>
          </p:cNvSpPr>
          <p:nvPr/>
        </p:nvSpPr>
        <p:spPr bwMode="auto">
          <a:xfrm>
            <a:off x="7010400" y="3505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1" name="Line 64"/>
          <p:cNvSpPr>
            <a:spLocks noChangeShapeType="1"/>
          </p:cNvSpPr>
          <p:nvPr/>
        </p:nvSpPr>
        <p:spPr bwMode="auto">
          <a:xfrm>
            <a:off x="6629400" y="2971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2" name="Line 65"/>
          <p:cNvSpPr>
            <a:spLocks noChangeShapeType="1"/>
          </p:cNvSpPr>
          <p:nvPr/>
        </p:nvSpPr>
        <p:spPr bwMode="auto">
          <a:xfrm>
            <a:off x="7010400" y="2514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3" name="Text Box 66"/>
          <p:cNvSpPr txBox="1">
            <a:spLocks noChangeArrowheads="1"/>
          </p:cNvSpPr>
          <p:nvPr/>
        </p:nvSpPr>
        <p:spPr bwMode="auto">
          <a:xfrm>
            <a:off x="7467600" y="26670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64" name="Text Box 67"/>
          <p:cNvSpPr txBox="1">
            <a:spLocks noChangeArrowheads="1"/>
          </p:cNvSpPr>
          <p:nvPr/>
        </p:nvSpPr>
        <p:spPr bwMode="auto">
          <a:xfrm>
            <a:off x="8001000" y="2590800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ОН</a:t>
            </a:r>
          </a:p>
        </p:txBody>
      </p:sp>
      <p:sp>
        <p:nvSpPr>
          <p:cNvPr id="65" name="Text Box 68"/>
          <p:cNvSpPr txBox="1">
            <a:spLocks noChangeArrowheads="1"/>
          </p:cNvSpPr>
          <p:nvPr/>
        </p:nvSpPr>
        <p:spPr bwMode="auto">
          <a:xfrm>
            <a:off x="8001000" y="38100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66" name="Text Box 69"/>
          <p:cNvSpPr txBox="1">
            <a:spLocks noChangeArrowheads="1"/>
          </p:cNvSpPr>
          <p:nvPr/>
        </p:nvSpPr>
        <p:spPr bwMode="auto">
          <a:xfrm>
            <a:off x="7467600" y="31242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67" name="Text Box 70"/>
          <p:cNvSpPr txBox="1">
            <a:spLocks noChangeArrowheads="1"/>
          </p:cNvSpPr>
          <p:nvPr/>
        </p:nvSpPr>
        <p:spPr bwMode="auto">
          <a:xfrm>
            <a:off x="7391400" y="4343400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ОН</a:t>
            </a:r>
          </a:p>
        </p:txBody>
      </p:sp>
      <p:sp>
        <p:nvSpPr>
          <p:cNvPr id="68" name="Text Box 71"/>
          <p:cNvSpPr txBox="1">
            <a:spLocks noChangeArrowheads="1"/>
          </p:cNvSpPr>
          <p:nvPr/>
        </p:nvSpPr>
        <p:spPr bwMode="auto">
          <a:xfrm>
            <a:off x="6934200" y="3124200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ОН</a:t>
            </a:r>
          </a:p>
        </p:txBody>
      </p:sp>
      <p:sp>
        <p:nvSpPr>
          <p:cNvPr id="69" name="Text Box 72"/>
          <p:cNvSpPr txBox="1">
            <a:spLocks noChangeArrowheads="1"/>
          </p:cNvSpPr>
          <p:nvPr/>
        </p:nvSpPr>
        <p:spPr bwMode="auto">
          <a:xfrm>
            <a:off x="6934200" y="43434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70" name="Text Box 73"/>
          <p:cNvSpPr txBox="1">
            <a:spLocks noChangeArrowheads="1"/>
          </p:cNvSpPr>
          <p:nvPr/>
        </p:nvSpPr>
        <p:spPr bwMode="auto">
          <a:xfrm>
            <a:off x="6400800" y="3886200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ОН</a:t>
            </a:r>
          </a:p>
        </p:txBody>
      </p:sp>
      <p:sp>
        <p:nvSpPr>
          <p:cNvPr id="71" name="Text Box 74"/>
          <p:cNvSpPr txBox="1">
            <a:spLocks noChangeArrowheads="1"/>
          </p:cNvSpPr>
          <p:nvPr/>
        </p:nvSpPr>
        <p:spPr bwMode="auto">
          <a:xfrm>
            <a:off x="6324600" y="25908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72" name="Text Box 75"/>
          <p:cNvSpPr txBox="1">
            <a:spLocks noChangeArrowheads="1"/>
          </p:cNvSpPr>
          <p:nvPr/>
        </p:nvSpPr>
        <p:spPr bwMode="auto">
          <a:xfrm>
            <a:off x="6705600" y="28194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73" name="Text Box 76"/>
          <p:cNvSpPr txBox="1">
            <a:spLocks noChangeArrowheads="1"/>
          </p:cNvSpPr>
          <p:nvPr/>
        </p:nvSpPr>
        <p:spPr bwMode="auto">
          <a:xfrm>
            <a:off x="6858000" y="2057400"/>
            <a:ext cx="1049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СНОН</a:t>
            </a:r>
          </a:p>
        </p:txBody>
      </p:sp>
      <p:sp>
        <p:nvSpPr>
          <p:cNvPr id="74" name="Text Box 77"/>
          <p:cNvSpPr txBox="1">
            <a:spLocks noChangeArrowheads="1"/>
          </p:cNvSpPr>
          <p:nvPr/>
        </p:nvSpPr>
        <p:spPr bwMode="auto">
          <a:xfrm>
            <a:off x="6400800" y="4724400"/>
            <a:ext cx="2481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Бета-форма –64%</a:t>
            </a:r>
          </a:p>
        </p:txBody>
      </p:sp>
      <p:sp>
        <p:nvSpPr>
          <p:cNvPr id="75" name="Text Box 78"/>
          <p:cNvSpPr txBox="1">
            <a:spLocks noChangeArrowheads="1"/>
          </p:cNvSpPr>
          <p:nvPr/>
        </p:nvSpPr>
        <p:spPr bwMode="auto">
          <a:xfrm>
            <a:off x="609600" y="5486400"/>
            <a:ext cx="8188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Существуют одновременно и могут переходить друг в друга-</a:t>
            </a:r>
          </a:p>
          <a:p>
            <a:r>
              <a:rPr lang="ru-RU"/>
              <a:t>явление </a:t>
            </a:r>
            <a:r>
              <a:rPr lang="ru-RU" u="sng"/>
              <a:t>ТАУТОМЕРИИ.</a:t>
            </a:r>
            <a:r>
              <a:rPr lang="ru-RU"/>
              <a:t>      Не изомеры.          </a:t>
            </a:r>
          </a:p>
        </p:txBody>
      </p:sp>
      <p:sp>
        <p:nvSpPr>
          <p:cNvPr id="76" name="Rectangle 2"/>
          <p:cNvSpPr txBox="1">
            <a:spLocks noChangeArrowheads="1"/>
          </p:cNvSpPr>
          <p:nvPr/>
        </p:nvSpPr>
        <p:spPr>
          <a:xfrm>
            <a:off x="685800" y="350838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СТРОЕНИЕ МОЛЕКУЛЫ.</a:t>
            </a: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350838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ГЛЮКОЗА. ХИМИЧЕСКИЕ СВОЙСТВА.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85720" y="1714488"/>
            <a:ext cx="1204304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ru-RU" dirty="0"/>
              <a:t>Химические свойства обусловлены наличием карбонильной </a:t>
            </a:r>
            <a:r>
              <a:rPr lang="ru-RU" dirty="0" smtClean="0"/>
              <a:t>и</a:t>
            </a:r>
            <a:r>
              <a:rPr lang="en-US" dirty="0" smtClean="0"/>
              <a:t> </a:t>
            </a:r>
            <a:r>
              <a:rPr lang="ru-RU" dirty="0" smtClean="0"/>
              <a:t>гидроксильной </a:t>
            </a:r>
            <a:r>
              <a:rPr lang="ru-RU" dirty="0"/>
              <a:t>групп.                                                                   </a:t>
            </a:r>
          </a:p>
          <a:p>
            <a:pPr marL="457200" indent="-457200">
              <a:buFontTx/>
              <a:buAutoNum type="arabicPeriod"/>
            </a:pPr>
            <a:r>
              <a:rPr lang="ru-RU" dirty="0"/>
              <a:t>КАК МНОГОАТОМНЫЙ СПИРТ:                                         </a:t>
            </a:r>
          </a:p>
          <a:p>
            <a:pPr marL="457200" indent="-457200"/>
            <a:r>
              <a:rPr lang="ru-RU" dirty="0"/>
              <a:t>А).  В  реакцию этерификации вступает каждая группа –ОН. </a:t>
            </a:r>
          </a:p>
          <a:p>
            <a:pPr marL="457200" indent="-457200"/>
            <a:r>
              <a:rPr lang="ru-RU" dirty="0"/>
              <a:t>Б). С </a:t>
            </a:r>
            <a:r>
              <a:rPr lang="en-US" dirty="0"/>
              <a:t> Cu(OH)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ru-RU" dirty="0"/>
              <a:t>без </a:t>
            </a:r>
            <a:r>
              <a:rPr lang="en-US" dirty="0"/>
              <a:t>t</a:t>
            </a:r>
            <a:r>
              <a:rPr lang="en-US" baseline="30000" dirty="0"/>
              <a:t>o</a:t>
            </a:r>
            <a:r>
              <a:rPr lang="en-US" dirty="0"/>
              <a:t> </a:t>
            </a:r>
            <a:r>
              <a:rPr lang="ru-RU" dirty="0"/>
              <a:t>даёт соли василькового цвета.                 </a:t>
            </a:r>
          </a:p>
          <a:p>
            <a:pPr marL="457200" indent="-457200"/>
            <a:r>
              <a:rPr lang="ru-RU" dirty="0"/>
              <a:t>                                    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457200" y="3200400"/>
            <a:ext cx="287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2. КАК АЛЬДЕГИД:</a:t>
            </a:r>
          </a:p>
        </p:txBody>
      </p:sp>
      <p:sp>
        <p:nvSpPr>
          <p:cNvPr id="8" name="Line 11"/>
          <p:cNvSpPr>
            <a:spLocks noChangeShapeType="1"/>
          </p:cNvSpPr>
          <p:nvPr/>
        </p:nvSpPr>
        <p:spPr bwMode="auto">
          <a:xfrm>
            <a:off x="5181600" y="5791200"/>
            <a:ext cx="76200" cy="76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1752600" y="5791200"/>
            <a:ext cx="1492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                     </a:t>
            </a:r>
            <a:r>
              <a:rPr lang="ru-RU" dirty="0" smtClean="0"/>
              <a:t>Н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5029200" y="5791200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 smtClean="0"/>
              <a:t>ОН</a:t>
            </a:r>
            <a:endParaRPr lang="ru-RU" dirty="0"/>
          </a:p>
        </p:txBody>
      </p:sp>
      <p:pic>
        <p:nvPicPr>
          <p:cNvPr id="11" name="Picture 16" descr="C:\Documents and Settings\Лена\Мои документы\050413_1342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4495800"/>
            <a:ext cx="14636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14282" y="5357826"/>
            <a:ext cx="5888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/>
              <a:t>                              </a:t>
            </a:r>
            <a:r>
              <a:rPr lang="ru-RU" dirty="0" smtClean="0"/>
              <a:t>(</a:t>
            </a:r>
            <a:r>
              <a:rPr lang="ru-RU" dirty="0"/>
              <a:t>С</a:t>
            </a:r>
            <a:r>
              <a:rPr lang="ru-RU" baseline="-25000" dirty="0"/>
              <a:t>5</a:t>
            </a:r>
            <a:r>
              <a:rPr lang="ru-RU" dirty="0"/>
              <a:t>Н</a:t>
            </a:r>
            <a:r>
              <a:rPr lang="ru-RU" baseline="-25000" dirty="0"/>
              <a:t>11</a:t>
            </a:r>
            <a:r>
              <a:rPr lang="ru-RU" dirty="0"/>
              <a:t>О</a:t>
            </a:r>
            <a:r>
              <a:rPr lang="ru-RU" baseline="-25000" dirty="0"/>
              <a:t>5</a:t>
            </a:r>
            <a:r>
              <a:rPr lang="ru-RU" dirty="0"/>
              <a:t>)-С=О + </a:t>
            </a:r>
            <a:r>
              <a:rPr lang="en-US" dirty="0"/>
              <a:t>Ag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ru-RU" dirty="0"/>
              <a:t> = (С</a:t>
            </a:r>
            <a:r>
              <a:rPr lang="ru-RU" baseline="-25000" dirty="0"/>
              <a:t>5</a:t>
            </a:r>
            <a:r>
              <a:rPr lang="ru-RU" dirty="0"/>
              <a:t>Н</a:t>
            </a:r>
            <a:r>
              <a:rPr lang="ru-RU" baseline="-25000" dirty="0"/>
              <a:t>11</a:t>
            </a:r>
            <a:r>
              <a:rPr lang="ru-RU" dirty="0"/>
              <a:t>О</a:t>
            </a:r>
            <a:r>
              <a:rPr lang="ru-RU" baseline="-25000" dirty="0"/>
              <a:t>5</a:t>
            </a:r>
            <a:r>
              <a:rPr lang="ru-RU" dirty="0"/>
              <a:t>)-С=О + 2</a:t>
            </a:r>
            <a:r>
              <a:rPr lang="en-US" dirty="0"/>
              <a:t>Ag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16200000" flipV="1">
            <a:off x="2893207" y="5679297"/>
            <a:ext cx="142876" cy="7143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0" y="3571876"/>
            <a:ext cx="8763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Вступает в качественные реакции:                                           </a:t>
            </a:r>
          </a:p>
          <a:p>
            <a:r>
              <a:rPr lang="ru-RU" dirty="0"/>
              <a:t>в  реакцию «серебряного зеркала» и с С</a:t>
            </a:r>
            <a:r>
              <a:rPr lang="en-US" dirty="0"/>
              <a:t>u(OH)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ru-RU" dirty="0"/>
              <a:t>при </a:t>
            </a:r>
            <a:r>
              <a:rPr lang="en-US" dirty="0"/>
              <a:t>t</a:t>
            </a:r>
            <a:r>
              <a:rPr lang="en-US" baseline="30000" dirty="0"/>
              <a:t>o</a:t>
            </a:r>
            <a:r>
              <a:rPr lang="ru-RU" dirty="0"/>
              <a:t>,   в        </a:t>
            </a:r>
          </a:p>
          <a:p>
            <a:r>
              <a:rPr lang="ru-RU" dirty="0"/>
              <a:t> результате которых образуется </a:t>
            </a:r>
            <a:r>
              <a:rPr lang="ru-RU" u="sng" dirty="0"/>
              <a:t>ГЛЮКОНОВАЯ КИСЛОТА.</a:t>
            </a: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273</TotalTime>
  <Words>750</Words>
  <Application>Microsoft Office PowerPoint</Application>
  <PresentationFormat>Экран (4:3)</PresentationFormat>
  <Paragraphs>164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Arial Black</vt:lpstr>
      <vt:lpstr>Calibri</vt:lpstr>
      <vt:lpstr>Century Gothic</vt:lpstr>
      <vt:lpstr>Comic Sans MS</vt:lpstr>
      <vt:lpstr>Times New Roman</vt:lpstr>
      <vt:lpstr>Wingdings 3</vt:lpstr>
      <vt:lpstr>Тема Office</vt:lpstr>
      <vt:lpstr>Сектор</vt:lpstr>
      <vt:lpstr>АНДИЖАНСКИЙ ГОСУДАРСТВЕННЫЙ УНИВЕРСИТЕТ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Seryi</dc:creator>
  <cp:lastModifiedBy>юсуфжон</cp:lastModifiedBy>
  <cp:revision>26</cp:revision>
  <dcterms:created xsi:type="dcterms:W3CDTF">2015-05-12T09:27:58Z</dcterms:created>
  <dcterms:modified xsi:type="dcterms:W3CDTF">2015-09-28T10:26:47Z</dcterms:modified>
</cp:coreProperties>
</file>