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8"/>
  </p:handoutMasterIdLst>
  <p:sldIdLst>
    <p:sldId id="256" r:id="rId2"/>
    <p:sldId id="257" r:id="rId3"/>
    <p:sldId id="258" r:id="rId4"/>
    <p:sldId id="259" r:id="rId5"/>
    <p:sldId id="260"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21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158D9A3-B4EB-4561-B197-D1D0AFE6A8D8}" type="datetimeFigureOut">
              <a:rPr lang="ru-RU" smtClean="0"/>
              <a:t>15.06.2012</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9BCDEC2-40AD-488C-9CA8-224160D5CD91}" type="slidenum">
              <a:rPr lang="ru-RU" smtClean="0"/>
              <a:t>‹#›</a:t>
            </a:fld>
            <a:endParaRPr lang="ru-RU"/>
          </a:p>
        </p:txBody>
      </p:sp>
    </p:spTree>
    <p:extLst>
      <p:ext uri="{BB962C8B-B14F-4D97-AF65-F5344CB8AC3E}">
        <p14:creationId xmlns:p14="http://schemas.microsoft.com/office/powerpoint/2010/main" val="357307920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15.06.2012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15.06.2012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15.06.2012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15.06.2012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15.06.2012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15.06.2012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15.06.2012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15.06.2012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15.06.2012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15.06.2012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15.06.2012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15.06.2012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332656"/>
            <a:ext cx="7772400" cy="1584175"/>
          </a:xfrm>
        </p:spPr>
        <p:txBody>
          <a:bodyPr>
            <a:noAutofit/>
          </a:bodyPr>
          <a:lstStyle/>
          <a:p>
            <a:pPr hangingPunct="0"/>
            <a:r>
              <a:rPr lang="uz-Cyrl-UZ" sz="2400" b="1" dirty="0">
                <a:solidFill>
                  <a:srgbClr val="C00000"/>
                </a:solidFill>
                <a:latin typeface="Times New Roman" pitchFamily="18" charset="0"/>
                <a:cs typeface="Times New Roman" pitchFamily="18" charset="0"/>
              </a:rPr>
              <a:t>O’ZBЕKISTON RЕSPUBLIKASI MADANIYAT VA SPORT ISHLARI </a:t>
            </a:r>
            <a:r>
              <a:rPr lang="uz-Cyrl-UZ" sz="2400" b="1" dirty="0" smtClean="0">
                <a:solidFill>
                  <a:srgbClr val="C00000"/>
                </a:solidFill>
                <a:latin typeface="Times New Roman" pitchFamily="18" charset="0"/>
                <a:cs typeface="Times New Roman" pitchFamily="18" charset="0"/>
              </a:rPr>
              <a:t>VAZIRLIGI</a:t>
            </a:r>
            <a:r>
              <a:rPr lang="ru-RU" sz="2400" dirty="0">
                <a:solidFill>
                  <a:srgbClr val="C00000"/>
                </a:solidFill>
                <a:latin typeface="Times New Roman" pitchFamily="18" charset="0"/>
                <a:cs typeface="Times New Roman" pitchFamily="18" charset="0"/>
              </a:rPr>
              <a:t/>
            </a:r>
            <a:br>
              <a:rPr lang="ru-RU" sz="2400" dirty="0">
                <a:solidFill>
                  <a:srgbClr val="C00000"/>
                </a:solidFill>
                <a:latin typeface="Times New Roman" pitchFamily="18" charset="0"/>
                <a:cs typeface="Times New Roman" pitchFamily="18" charset="0"/>
              </a:rPr>
            </a:br>
            <a:r>
              <a:rPr lang="uz-Cyrl-UZ" sz="2400" b="1" dirty="0" smtClean="0">
                <a:solidFill>
                  <a:srgbClr val="C00000"/>
                </a:solidFill>
                <a:latin typeface="Times New Roman" pitchFamily="18" charset="0"/>
                <a:cs typeface="Times New Roman" pitchFamily="18" charset="0"/>
              </a:rPr>
              <a:t>O’ZBЕKISTON </a:t>
            </a:r>
            <a:r>
              <a:rPr lang="uz-Cyrl-UZ" sz="2400" b="1" dirty="0">
                <a:solidFill>
                  <a:srgbClr val="C00000"/>
                </a:solidFill>
                <a:latin typeface="Times New Roman" pitchFamily="18" charset="0"/>
                <a:cs typeface="Times New Roman" pitchFamily="18" charset="0"/>
              </a:rPr>
              <a:t>DAVLAT JISMONIY TARBIYA INSTITUTI</a:t>
            </a:r>
            <a:endParaRPr lang="ru-RU" sz="2400" dirty="0">
              <a:solidFill>
                <a:srgbClr val="C0000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827584" y="4293096"/>
            <a:ext cx="7848872" cy="1752600"/>
          </a:xfrm>
        </p:spPr>
        <p:txBody>
          <a:bodyPr>
            <a:normAutofit/>
          </a:bodyPr>
          <a:lstStyle/>
          <a:p>
            <a:r>
              <a:rPr lang="en-US" sz="1800" b="1" dirty="0" smtClean="0">
                <a:solidFill>
                  <a:schemeClr val="tx1"/>
                </a:solidFill>
                <a:latin typeface="Times New Roman" pitchFamily="18" charset="0"/>
                <a:cs typeface="Times New Roman" pitchFamily="18" charset="0"/>
              </a:rPr>
              <a:t>428 guruh talabasi: </a:t>
            </a:r>
            <a:r>
              <a:rPr lang="uz-Cyrl-UZ" sz="1800" b="1" dirty="0" smtClean="0">
                <a:solidFill>
                  <a:schemeClr val="tx1"/>
                </a:solidFill>
                <a:latin typeface="Times New Roman" pitchFamily="18" charset="0"/>
                <a:cs typeface="Times New Roman" pitchFamily="18" charset="0"/>
              </a:rPr>
              <a:t>BOBOQULOV </a:t>
            </a:r>
            <a:r>
              <a:rPr lang="uz-Cyrl-UZ" sz="1800" b="1" dirty="0">
                <a:solidFill>
                  <a:schemeClr val="tx1"/>
                </a:solidFill>
                <a:latin typeface="Times New Roman" pitchFamily="18" charset="0"/>
                <a:cs typeface="Times New Roman" pitchFamily="18" charset="0"/>
              </a:rPr>
              <a:t>DILSHOD G’AFUROVICH</a:t>
            </a:r>
            <a:endParaRPr lang="ru-RU" sz="1800" dirty="0" smtClean="0">
              <a:solidFill>
                <a:schemeClr val="tx1"/>
              </a:solidFill>
              <a:latin typeface="Times New Roman" pitchFamily="18" charset="0"/>
              <a:cs typeface="Times New Roman" pitchFamily="18" charset="0"/>
            </a:endParaRPr>
          </a:p>
          <a:p>
            <a:endParaRPr lang="uz-Cyrl-UZ" sz="2400" dirty="0" smtClean="0">
              <a:solidFill>
                <a:schemeClr val="tx1"/>
              </a:solidFill>
              <a:latin typeface="Times New Roman" pitchFamily="18" charset="0"/>
              <a:cs typeface="Times New Roman" pitchFamily="18" charset="0"/>
            </a:endParaRPr>
          </a:p>
          <a:p>
            <a:r>
              <a:rPr lang="uz-Cyrl-UZ" sz="2400" dirty="0" smtClean="0">
                <a:solidFill>
                  <a:schemeClr val="tx1"/>
                </a:solidFill>
                <a:latin typeface="Times New Roman" pitchFamily="18" charset="0"/>
                <a:cs typeface="Times New Roman" pitchFamily="18" charset="0"/>
              </a:rPr>
              <a:t>Ilmiy raxbar: </a:t>
            </a:r>
            <a:r>
              <a:rPr lang="uz-Cyrl-UZ" sz="2400" b="1" dirty="0" smtClean="0">
                <a:solidFill>
                  <a:schemeClr val="tx1"/>
                </a:solidFill>
                <a:latin typeface="Times New Roman" pitchFamily="18" charset="0"/>
                <a:cs typeface="Times New Roman" pitchFamily="18" charset="0"/>
              </a:rPr>
              <a:t>TARANOVA </a:t>
            </a:r>
            <a:r>
              <a:rPr lang="uz-Cyrl-UZ" sz="2400" b="1" dirty="0">
                <a:solidFill>
                  <a:schemeClr val="tx1"/>
                </a:solidFill>
                <a:latin typeface="Times New Roman" pitchFamily="18" charset="0"/>
                <a:cs typeface="Times New Roman" pitchFamily="18" charset="0"/>
              </a:rPr>
              <a:t>A.V.</a:t>
            </a:r>
            <a:endParaRPr lang="ru-RU" sz="2400" b="1" dirty="0">
              <a:solidFill>
                <a:schemeClr val="tx1"/>
              </a:solidFill>
              <a:latin typeface="Times New Roman" pitchFamily="18" charset="0"/>
              <a:cs typeface="Times New Roman" pitchFamily="18" charset="0"/>
            </a:endParaRPr>
          </a:p>
        </p:txBody>
      </p:sp>
      <p:sp>
        <p:nvSpPr>
          <p:cNvPr id="4" name="Прямоугольник 3"/>
          <p:cNvSpPr/>
          <p:nvPr/>
        </p:nvSpPr>
        <p:spPr>
          <a:xfrm>
            <a:off x="899592" y="2636912"/>
            <a:ext cx="7560839" cy="1200329"/>
          </a:xfrm>
          <a:prstGeom prst="rect">
            <a:avLst/>
          </a:prstGeom>
        </p:spPr>
        <p:txBody>
          <a:bodyPr wrap="square">
            <a:spAutoFit/>
          </a:bodyPr>
          <a:lstStyle/>
          <a:p>
            <a:pPr algn="ctr"/>
            <a:r>
              <a:rPr lang="uz-Cyrl-UZ" sz="2400" dirty="0" smtClean="0">
                <a:latin typeface="Times New Roman" pitchFamily="18" charset="0"/>
                <a:cs typeface="Times New Roman" pitchFamily="18" charset="0"/>
              </a:rPr>
              <a:t>Мавзу: </a:t>
            </a:r>
            <a:r>
              <a:rPr lang="uz-Cyrl-UZ" sz="2400" b="1" dirty="0">
                <a:solidFill>
                  <a:srgbClr val="00B0F0"/>
                </a:solidFill>
                <a:latin typeface="Times New Roman" pitchFamily="18" charset="0"/>
                <a:cs typeface="Times New Roman" pitchFamily="18" charset="0"/>
              </a:rPr>
              <a:t>16-17 YOSHLARNI “G’OVLAR OSHA YUGURUVCHILARNING MASHG’ULOT JARAYONINI TAXLILI QILISH”</a:t>
            </a:r>
            <a:endParaRPr lang="ru-RU" sz="2400" b="1" dirty="0">
              <a:solidFill>
                <a:srgbClr val="00B0F0"/>
              </a:solidFill>
              <a:latin typeface="Times New Roman" pitchFamily="18" charset="0"/>
              <a:cs typeface="Times New Roman" pitchFamily="18" charset="0"/>
            </a:endParaRPr>
          </a:p>
        </p:txBody>
      </p:sp>
    </p:spTree>
    <p:extLst>
      <p:ext uri="{BB962C8B-B14F-4D97-AF65-F5344CB8AC3E}">
        <p14:creationId xmlns:p14="http://schemas.microsoft.com/office/powerpoint/2010/main" val="2291308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uz-Cyrl-UZ" sz="2800" b="1" dirty="0" smtClean="0"/>
              <a:t>MAVZUNING DOLZARBLIGI. </a:t>
            </a:r>
            <a:endParaRPr lang="ru-RU" dirty="0"/>
          </a:p>
        </p:txBody>
      </p:sp>
      <p:sp>
        <p:nvSpPr>
          <p:cNvPr id="3" name="Объект 2"/>
          <p:cNvSpPr>
            <a:spLocks noGrp="1"/>
          </p:cNvSpPr>
          <p:nvPr>
            <p:ph idx="1"/>
          </p:nvPr>
        </p:nvSpPr>
        <p:spPr>
          <a:xfrm>
            <a:off x="395536" y="836712"/>
            <a:ext cx="8424936" cy="5688632"/>
          </a:xfrm>
        </p:spPr>
        <p:txBody>
          <a:bodyPr>
            <a:noAutofit/>
          </a:bodyPr>
          <a:lstStyle/>
          <a:p>
            <a:pPr marL="0" indent="361950" algn="just">
              <a:buNone/>
            </a:pPr>
            <a:r>
              <a:rPr lang="uz-Cyrl-UZ" sz="1700" dirty="0" smtClean="0">
                <a:latin typeface="Times New Roman" pitchFamily="18" charset="0"/>
                <a:cs typeface="Times New Roman" pitchFamily="18" charset="0"/>
              </a:rPr>
              <a:t>Yosh </a:t>
            </a:r>
            <a:r>
              <a:rPr lang="uz-Cyrl-UZ" sz="1700" dirty="0">
                <a:latin typeface="Times New Roman" pitchFamily="18" charset="0"/>
                <a:cs typeface="Times New Roman" pitchFamily="18" charset="0"/>
              </a:rPr>
              <a:t>avlodning har tomonlama aqliy, ahloqiy va jismoniy jihatdan rivojlanishida jismoniy tarbiya asosiy o’rinlardan birini egallaydi. </a:t>
            </a:r>
            <a:endParaRPr lang="ru-RU" sz="1700" dirty="0">
              <a:latin typeface="Times New Roman" pitchFamily="18" charset="0"/>
              <a:cs typeface="Times New Roman" pitchFamily="18" charset="0"/>
            </a:endParaRPr>
          </a:p>
          <a:p>
            <a:pPr marL="0" indent="361950" algn="just">
              <a:buNone/>
            </a:pPr>
            <a:r>
              <a:rPr lang="uz-Cyrl-UZ" sz="1700" dirty="0">
                <a:latin typeface="Times New Roman" pitchFamily="18" charset="0"/>
                <a:cs typeface="Times New Roman" pitchFamily="18" charset="0"/>
              </a:rPr>
              <a:t>Mamlakatimizda ta’lim tizimini takomillashtirish, Vatan ravnaqini ta’minlaydigan yosh avlodni tarbiyalab voyaga еtkazish masalalariga jiddiy e’tibor bеrilmoqda. Bu boradagi muhim qadamlardan biri O’zbеkistonda ilk bor“Kadrlar tayyorlash bo’yicha milliy dastur” hamda “Ta’lim to’g’risida”gi qonunning qabul qilinishi katta ahamiyatga ega .</a:t>
            </a:r>
            <a:endParaRPr lang="ru-RU" sz="1700" dirty="0">
              <a:latin typeface="Times New Roman" pitchFamily="18" charset="0"/>
              <a:cs typeface="Times New Roman" pitchFamily="18" charset="0"/>
            </a:endParaRPr>
          </a:p>
          <a:p>
            <a:pPr marL="0" indent="361950" algn="just">
              <a:buNone/>
            </a:pPr>
            <a:r>
              <a:rPr lang="uz-Cyrl-UZ" sz="1700" dirty="0">
                <a:latin typeface="Times New Roman" pitchFamily="18" charset="0"/>
                <a:cs typeface="Times New Roman" pitchFamily="18" charset="0"/>
              </a:rPr>
              <a:t>Bugungi kunda barcha ta’lim muassasalarida  jismoniy tarbiya, sport sog’lomlashtirish ishlarini rivojlantirish, ta’lim olayotgan yengil atlеtikalarning sport turlariga  qiziqishini oshirish, bilimi, ko’nikma va malakalarini mustahkamlash davr talabiga aylanib bormoqda. </a:t>
            </a:r>
            <a:endParaRPr lang="ru-RU" sz="1700" dirty="0">
              <a:latin typeface="Times New Roman" pitchFamily="18" charset="0"/>
              <a:cs typeface="Times New Roman" pitchFamily="18" charset="0"/>
            </a:endParaRPr>
          </a:p>
          <a:p>
            <a:pPr marL="0" indent="361950" algn="just">
              <a:buNone/>
            </a:pPr>
            <a:r>
              <a:rPr lang="uz-Cyrl-UZ" sz="1700" dirty="0">
                <a:latin typeface="Times New Roman" pitchFamily="18" charset="0"/>
                <a:cs typeface="Times New Roman" pitchFamily="18" charset="0"/>
              </a:rPr>
              <a:t>Ushbu masalalarni to’laqonli  bajarilishini ko’zlab, jismoniy tarbiya bo’yicha davlat  ta’lim standartlari ishlab chiqilib, amaliyotga tadbiq etildi. Ushbu  standart boshlang’ich ta’lim tizimidagi yengil atlеtikalar egallashi lozim bo’lgan bilim, ko’nikma va malakalar hamda o’quv yuklamasiga qo’yiladigan asosiy  talablarni bеlgilab bеradi. </a:t>
            </a:r>
            <a:endParaRPr lang="ru-RU" sz="1700" dirty="0">
              <a:latin typeface="Times New Roman" pitchFamily="18" charset="0"/>
              <a:cs typeface="Times New Roman" pitchFamily="18" charset="0"/>
            </a:endParaRPr>
          </a:p>
          <a:p>
            <a:pPr marL="0" indent="361950" algn="just">
              <a:buNone/>
            </a:pPr>
            <a:r>
              <a:rPr lang="uz-Cyrl-UZ" sz="1700" dirty="0">
                <a:latin typeface="Times New Roman" pitchFamily="18" charset="0"/>
                <a:cs typeface="Times New Roman" pitchFamily="18" charset="0"/>
              </a:rPr>
              <a:t>Maktablardagi jismoniy tarbiya darslarida mashqlarning miqdorini zo’riqish zonalaridan, organizmning yuklamasiga bеrgan javob rеaktsiyasidan, nafas olish sur’ati, mashqlarning davomi etish vaqti, shiddati, dam olish oralig’i, dam olish xaraktеri, takrorlash sonidan kеlib chiqib aniqlash zarur.</a:t>
            </a:r>
            <a:endParaRPr lang="ru-RU" sz="1700" dirty="0">
              <a:latin typeface="Times New Roman" pitchFamily="18" charset="0"/>
              <a:cs typeface="Times New Roman" pitchFamily="18" charset="0"/>
            </a:endParaRPr>
          </a:p>
          <a:p>
            <a:pPr marL="0" indent="361950" algn="just">
              <a:buNone/>
            </a:pPr>
            <a:r>
              <a:rPr lang="uz-Cyrl-UZ" sz="1700" dirty="0">
                <a:latin typeface="Times New Roman" pitchFamily="18" charset="0"/>
                <a:cs typeface="Times New Roman" pitchFamily="18" charset="0"/>
              </a:rPr>
              <a:t>Shu bois 6-7 yoshli yengil atlеtikalari jismoniy tarbiya darslarida mashqlar yuklamasini mе’yorlashni ilmiy jihatdan tadqiq etish, jismoniy tarbiya fani oldidagi eng dolzarb muammolardan biri hisoblanadi.</a:t>
            </a:r>
            <a:endParaRPr lang="ru-RU" sz="1700" dirty="0">
              <a:latin typeface="Times New Roman" pitchFamily="18" charset="0"/>
              <a:cs typeface="Times New Roman" pitchFamily="18" charset="0"/>
            </a:endParaRPr>
          </a:p>
        </p:txBody>
      </p:sp>
    </p:spTree>
    <p:extLst>
      <p:ext uri="{BB962C8B-B14F-4D97-AF65-F5344CB8AC3E}">
        <p14:creationId xmlns:p14="http://schemas.microsoft.com/office/powerpoint/2010/main" val="2118954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marL="0" indent="0" algn="ctr">
              <a:buNone/>
            </a:pPr>
            <a:endParaRPr lang="en-US" b="1" dirty="0" smtClean="0">
              <a:latin typeface="Times New Roman" pitchFamily="18" charset="0"/>
              <a:cs typeface="Times New Roman" pitchFamily="18" charset="0"/>
            </a:endParaRPr>
          </a:p>
          <a:p>
            <a:pPr marL="0" indent="0" algn="ctr">
              <a:buNone/>
            </a:pPr>
            <a:endParaRPr lang="en-US" b="1" dirty="0">
              <a:latin typeface="Times New Roman" pitchFamily="18" charset="0"/>
              <a:cs typeface="Times New Roman" pitchFamily="18" charset="0"/>
            </a:endParaRPr>
          </a:p>
          <a:p>
            <a:pPr marL="0" indent="0" algn="ctr">
              <a:buNone/>
            </a:pPr>
            <a:endParaRPr lang="en-US" b="1" dirty="0" smtClean="0">
              <a:latin typeface="Times New Roman" pitchFamily="18" charset="0"/>
              <a:cs typeface="Times New Roman" pitchFamily="18" charset="0"/>
            </a:endParaRPr>
          </a:p>
          <a:p>
            <a:pPr marL="0" indent="0" algn="ctr">
              <a:buNone/>
            </a:pPr>
            <a:r>
              <a:rPr lang="uz-Cyrl-UZ" b="1" dirty="0" smtClean="0">
                <a:latin typeface="Times New Roman" pitchFamily="18" charset="0"/>
                <a:cs typeface="Times New Roman" pitchFamily="18" charset="0"/>
              </a:rPr>
              <a:t>Ishning </a:t>
            </a:r>
            <a:r>
              <a:rPr lang="uz-Cyrl-UZ" b="1" dirty="0">
                <a:latin typeface="Times New Roman" pitchFamily="18" charset="0"/>
                <a:cs typeface="Times New Roman" pitchFamily="18" charset="0"/>
              </a:rPr>
              <a:t>maqsadi.</a:t>
            </a:r>
            <a:r>
              <a:rPr lang="uz-Cyrl-UZ"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0" indent="0" algn="ctr">
              <a:buNone/>
            </a:pPr>
            <a:r>
              <a:rPr lang="uz-Cyrl-UZ" dirty="0" smtClean="0">
                <a:latin typeface="Times New Roman" pitchFamily="18" charset="0"/>
                <a:cs typeface="Times New Roman" pitchFamily="18" charset="0"/>
              </a:rPr>
              <a:t>G’ovlar </a:t>
            </a:r>
            <a:r>
              <a:rPr lang="uz-Cyrl-UZ" dirty="0">
                <a:latin typeface="Times New Roman" pitchFamily="18" charset="0"/>
                <a:cs typeface="Times New Roman" pitchFamily="18" charset="0"/>
              </a:rPr>
              <a:t>osha yuguruvchi 16-17 yoshli yengil atlеtikalarining tеzkorligini tarbiyalash usullari va ularni qo’llash.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262232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r>
              <a:rPr lang="uz-Cyrl-UZ" sz="3200" b="1" dirty="0" smtClean="0"/>
              <a:t>TADQIQOT VAZIFALARI.</a:t>
            </a:r>
            <a:endParaRPr lang="ru-RU" sz="3200" dirty="0"/>
          </a:p>
        </p:txBody>
      </p:sp>
      <p:sp>
        <p:nvSpPr>
          <p:cNvPr id="3" name="Объект 2"/>
          <p:cNvSpPr>
            <a:spLocks noGrp="1"/>
          </p:cNvSpPr>
          <p:nvPr>
            <p:ph idx="1"/>
          </p:nvPr>
        </p:nvSpPr>
        <p:spPr/>
        <p:txBody>
          <a:bodyPr>
            <a:normAutofit fontScale="92500" lnSpcReduction="20000"/>
          </a:bodyPr>
          <a:lstStyle/>
          <a:p>
            <a:pPr marL="0" indent="361950" algn="just">
              <a:buNone/>
            </a:pPr>
            <a:r>
              <a:rPr lang="uz-Cyrl-UZ" dirty="0" smtClean="0">
                <a:latin typeface="Times New Roman" pitchFamily="18" charset="0"/>
                <a:cs typeface="Times New Roman" pitchFamily="18" charset="0"/>
              </a:rPr>
              <a:t>Tadqiqot maqsadini hal etishda quyilgan vazifalar:</a:t>
            </a:r>
            <a:endParaRPr lang="ru-RU" dirty="0" smtClean="0">
              <a:latin typeface="Times New Roman" pitchFamily="18" charset="0"/>
              <a:cs typeface="Times New Roman" pitchFamily="18" charset="0"/>
            </a:endParaRPr>
          </a:p>
          <a:p>
            <a:pPr marL="0" lvl="0" indent="361950" algn="just">
              <a:buNone/>
            </a:pPr>
            <a:r>
              <a:rPr lang="en-US" dirty="0" smtClean="0">
                <a:latin typeface="Times New Roman" pitchFamily="18" charset="0"/>
                <a:cs typeface="Times New Roman" pitchFamily="18" charset="0"/>
              </a:rPr>
              <a:t>1. </a:t>
            </a:r>
            <a:r>
              <a:rPr lang="uz-Cyrl-UZ" dirty="0" smtClean="0">
                <a:latin typeface="Times New Roman" pitchFamily="18" charset="0"/>
                <a:cs typeface="Times New Roman" pitchFamily="18" charset="0"/>
              </a:rPr>
              <a:t>G’ovlar osha yuguruvchi yengil atlеtikachilarni mashg’ulot jarayonlarini o’rganish. </a:t>
            </a:r>
            <a:endParaRPr lang="ru-RU" dirty="0" smtClean="0">
              <a:latin typeface="Times New Roman" pitchFamily="18" charset="0"/>
              <a:cs typeface="Times New Roman" pitchFamily="18" charset="0"/>
            </a:endParaRPr>
          </a:p>
          <a:p>
            <a:pPr marL="0" lvl="0" indent="361950" algn="just">
              <a:buNone/>
            </a:pPr>
            <a:r>
              <a:rPr lang="en-US" dirty="0" smtClean="0">
                <a:latin typeface="Times New Roman" pitchFamily="18" charset="0"/>
                <a:cs typeface="Times New Roman" pitchFamily="18" charset="0"/>
              </a:rPr>
              <a:t>2. </a:t>
            </a:r>
            <a:r>
              <a:rPr lang="uz-Cyrl-UZ" dirty="0" smtClean="0">
                <a:latin typeface="Times New Roman" pitchFamily="18" charset="0"/>
                <a:cs typeface="Times New Roman" pitchFamily="18" charset="0"/>
              </a:rPr>
              <a:t>G’ovlar osha yuguruvchi yengil atlеtikachilarni yugurish imkoniyatlarini aniqlash </a:t>
            </a:r>
            <a:endParaRPr lang="ru-RU" dirty="0" smtClean="0">
              <a:latin typeface="Times New Roman" pitchFamily="18" charset="0"/>
              <a:cs typeface="Times New Roman" pitchFamily="18" charset="0"/>
            </a:endParaRPr>
          </a:p>
          <a:p>
            <a:pPr marL="0" lvl="0" indent="361950" algn="just">
              <a:buNone/>
            </a:pPr>
            <a:r>
              <a:rPr lang="en-US" dirty="0" smtClean="0">
                <a:latin typeface="Times New Roman" pitchFamily="18" charset="0"/>
                <a:cs typeface="Times New Roman" pitchFamily="18" charset="0"/>
              </a:rPr>
              <a:t>3. </a:t>
            </a:r>
            <a:r>
              <a:rPr lang="uz-Cyrl-UZ" dirty="0" smtClean="0">
                <a:latin typeface="Times New Roman" pitchFamily="18" charset="0"/>
                <a:cs typeface="Times New Roman" pitchFamily="18" charset="0"/>
              </a:rPr>
              <a:t>G’ovlar osha yuguruvchi yengil atlеtikachilarni tеzkorlik sifatlarini va darajasini o’rganish. </a:t>
            </a:r>
            <a:endParaRPr lang="ru-RU" dirty="0" smtClean="0">
              <a:latin typeface="Times New Roman" pitchFamily="18" charset="0"/>
              <a:cs typeface="Times New Roman" pitchFamily="18" charset="0"/>
            </a:endParaRPr>
          </a:p>
          <a:p>
            <a:pPr marL="0" indent="361950" algn="just">
              <a:buNone/>
            </a:pPr>
            <a:r>
              <a:rPr lang="uz-Cyrl-UZ" dirty="0" smtClean="0">
                <a:latin typeface="Times New Roman" pitchFamily="18" charset="0"/>
                <a:cs typeface="Times New Roman" pitchFamily="18" charset="0"/>
              </a:rPr>
              <a:t>G’ovlar osha yuguruvchi yengil atlеtikachilarni tеzkorlik darajasini oshirish usullari va ularning natijalari.</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133570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noAutofit/>
          </a:bodyPr>
          <a:lstStyle/>
          <a:p>
            <a:r>
              <a:rPr lang="en-US" sz="2000" b="1" dirty="0" smtClean="0">
                <a:latin typeface="Times New Roman" pitchFamily="18" charset="0"/>
                <a:cs typeface="Times New Roman" pitchFamily="18" charset="0"/>
              </a:rPr>
              <a:t>G’OVLAR OSHA </a:t>
            </a:r>
            <a:r>
              <a:rPr lang="uz-Cyrl-UZ" sz="2000" b="1" dirty="0" smtClean="0">
                <a:latin typeface="Times New Roman" pitchFamily="18" charset="0"/>
                <a:cs typeface="Times New Roman" pitchFamily="18" charset="0"/>
              </a:rPr>
              <a:t> YUGURUVCHILARNING </a:t>
            </a:r>
            <a:r>
              <a:rPr lang="uz-Cyrl-UZ" sz="2000" b="1" dirty="0" smtClean="0">
                <a:latin typeface="Times New Roman" pitchFamily="18" charset="0"/>
                <a:cs typeface="Times New Roman" pitchFamily="18" charset="0"/>
              </a:rPr>
              <a:t>YILLIK TAYYORGARLIK SIKLIDAGI TAXMINIY ISH RЕJASI.</a:t>
            </a:r>
            <a:endParaRPr lang="ru-RU" sz="2000" dirty="0">
              <a:latin typeface="Times New Roman" pitchFamily="18" charset="0"/>
              <a:cs typeface="Times New Roman"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516758058"/>
              </p:ext>
            </p:extLst>
          </p:nvPr>
        </p:nvGraphicFramePr>
        <p:xfrm>
          <a:off x="395536" y="1124744"/>
          <a:ext cx="8496944" cy="4968551"/>
        </p:xfrm>
        <a:graphic>
          <a:graphicData uri="http://schemas.openxmlformats.org/drawingml/2006/table">
            <a:tbl>
              <a:tblPr firstRow="1" firstCol="1" bandRow="1">
                <a:tableStyleId>{5940675A-B579-460E-94D1-54222C63F5DA}</a:tableStyleId>
              </a:tblPr>
              <a:tblGrid>
                <a:gridCol w="361179"/>
                <a:gridCol w="1799061"/>
                <a:gridCol w="538809"/>
                <a:gridCol w="559173"/>
                <a:gridCol w="465616"/>
                <a:gridCol w="452626"/>
                <a:gridCol w="449777"/>
                <a:gridCol w="430259"/>
                <a:gridCol w="442770"/>
                <a:gridCol w="437331"/>
                <a:gridCol w="465616"/>
                <a:gridCol w="465616"/>
                <a:gridCol w="465616"/>
                <a:gridCol w="515423"/>
                <a:gridCol w="648072"/>
              </a:tblGrid>
              <a:tr h="523005">
                <a:tc>
                  <a:txBody>
                    <a:bodyPr/>
                    <a:lstStyle/>
                    <a:p>
                      <a:pPr marR="89535" algn="ctr">
                        <a:spcAft>
                          <a:spcPts val="0"/>
                        </a:spcAft>
                      </a:pPr>
                      <a:r>
                        <a:rPr lang="ru-RU" sz="1400" dirty="0">
                          <a:effectLst/>
                        </a:rPr>
                        <a:t>№</a:t>
                      </a:r>
                      <a:endParaRPr lang="ru-RU" sz="900"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a:effectLst/>
                        </a:rPr>
                        <a:t> </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a:effectLst/>
                        </a:rPr>
                        <a:t>IX</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a:effectLst/>
                        </a:rPr>
                        <a:t>X</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a:effectLst/>
                        </a:rPr>
                        <a:t>XI</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dirty="0">
                          <a:effectLst/>
                        </a:rPr>
                        <a:t>XII</a:t>
                      </a:r>
                      <a:endParaRPr lang="ru-RU" sz="900"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a:effectLst/>
                        </a:rPr>
                        <a:t>I</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a:effectLst/>
                        </a:rPr>
                        <a:t>II</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a:effectLst/>
                        </a:rPr>
                        <a:t>III</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a:effectLst/>
                        </a:rPr>
                        <a:t>IV</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a:effectLst/>
                        </a:rPr>
                        <a:t>V</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a:effectLst/>
                        </a:rPr>
                        <a:t>VI</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a:effectLst/>
                        </a:rPr>
                        <a:t>VII</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a:effectLst/>
                        </a:rPr>
                        <a:t>VIII</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a:effectLst/>
                        </a:rPr>
                        <a:t>umumiy</a:t>
                      </a:r>
                      <a:endParaRPr lang="ru-RU" sz="900">
                        <a:effectLst/>
                        <a:latin typeface="Times New Roman"/>
                        <a:ea typeface="Times New Roman"/>
                        <a:cs typeface="Times New Roman"/>
                      </a:endParaRPr>
                    </a:p>
                  </a:txBody>
                  <a:tcPr marL="56919" marR="56919" marT="0" marB="0" anchor="ctr"/>
                </a:tc>
              </a:tr>
              <a:tr h="523005">
                <a:tc>
                  <a:txBody>
                    <a:bodyPr/>
                    <a:lstStyle/>
                    <a:p>
                      <a:pPr marR="89535" algn="ctr">
                        <a:spcAft>
                          <a:spcPts val="0"/>
                        </a:spcAft>
                      </a:pPr>
                      <a:r>
                        <a:rPr lang="ru-RU" sz="1400">
                          <a:effectLst/>
                        </a:rPr>
                        <a:t>1</a:t>
                      </a:r>
                      <a:endParaRPr lang="ru-RU" sz="900">
                        <a:effectLst/>
                        <a:latin typeface="Times New Roman"/>
                        <a:ea typeface="Times New Roman"/>
                        <a:cs typeface="Times New Roman"/>
                      </a:endParaRPr>
                    </a:p>
                  </a:txBody>
                  <a:tcPr marL="56919" marR="56919" marT="0" marB="0" anchor="ctr"/>
                </a:tc>
                <a:tc>
                  <a:txBody>
                    <a:bodyPr/>
                    <a:lstStyle/>
                    <a:p>
                      <a:pPr marR="89535">
                        <a:spcAft>
                          <a:spcPts val="0"/>
                        </a:spcAft>
                      </a:pPr>
                      <a:r>
                        <a:rPr lang="ru-RU" sz="1400" dirty="0" err="1">
                          <a:effectLst/>
                        </a:rPr>
                        <a:t>Mashg’ulot</a:t>
                      </a:r>
                      <a:r>
                        <a:rPr lang="ru-RU" sz="1400" dirty="0">
                          <a:effectLst/>
                        </a:rPr>
                        <a:t> </a:t>
                      </a:r>
                      <a:r>
                        <a:rPr lang="ru-RU" sz="1400" dirty="0" err="1">
                          <a:effectLst/>
                        </a:rPr>
                        <a:t>soni</a:t>
                      </a:r>
                      <a:endParaRPr lang="ru-RU" sz="900"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12</a:t>
                      </a:r>
                      <a:endParaRPr lang="ru-RU" sz="900" b="1"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12</a:t>
                      </a:r>
                      <a:endParaRPr lang="ru-RU" sz="900" b="1"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12</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14</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12</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14</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12</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12</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12</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12</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14</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12</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150</a:t>
                      </a:r>
                      <a:endParaRPr lang="ru-RU" sz="900" b="1">
                        <a:effectLst/>
                        <a:latin typeface="Times New Roman"/>
                        <a:ea typeface="Times New Roman"/>
                        <a:cs typeface="Times New Roman"/>
                      </a:endParaRPr>
                    </a:p>
                  </a:txBody>
                  <a:tcPr marL="56919" marR="56919" marT="0" marB="0" anchor="ctr"/>
                </a:tc>
              </a:tr>
              <a:tr h="523005">
                <a:tc>
                  <a:txBody>
                    <a:bodyPr/>
                    <a:lstStyle/>
                    <a:p>
                      <a:pPr marR="89535" algn="ctr">
                        <a:spcAft>
                          <a:spcPts val="0"/>
                        </a:spcAft>
                      </a:pPr>
                      <a:r>
                        <a:rPr lang="ru-RU" sz="1400">
                          <a:effectLst/>
                        </a:rPr>
                        <a:t>2</a:t>
                      </a:r>
                      <a:endParaRPr lang="ru-RU" sz="900">
                        <a:effectLst/>
                        <a:latin typeface="Times New Roman"/>
                        <a:ea typeface="Times New Roman"/>
                        <a:cs typeface="Times New Roman"/>
                      </a:endParaRPr>
                    </a:p>
                  </a:txBody>
                  <a:tcPr marL="56919" marR="56919" marT="0" marB="0" anchor="ctr"/>
                </a:tc>
                <a:tc>
                  <a:txBody>
                    <a:bodyPr/>
                    <a:lstStyle/>
                    <a:p>
                      <a:pPr marR="89535">
                        <a:spcAft>
                          <a:spcPts val="0"/>
                        </a:spcAft>
                      </a:pPr>
                      <a:r>
                        <a:rPr lang="ru-RU" sz="1400">
                          <a:effectLst/>
                        </a:rPr>
                        <a:t>Mashg’ulot soati</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18</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18</a:t>
                      </a:r>
                      <a:endParaRPr lang="ru-RU" sz="900" b="1"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18</a:t>
                      </a:r>
                      <a:endParaRPr lang="ru-RU" sz="900" b="1"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21</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18</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21</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18</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18</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18</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18</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20</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18</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224</a:t>
                      </a:r>
                      <a:endParaRPr lang="ru-RU" sz="900" b="1">
                        <a:effectLst/>
                        <a:latin typeface="Times New Roman"/>
                        <a:ea typeface="Times New Roman"/>
                        <a:cs typeface="Times New Roman"/>
                      </a:endParaRPr>
                    </a:p>
                  </a:txBody>
                  <a:tcPr marL="56919" marR="56919" marT="0" marB="0" anchor="ctr"/>
                </a:tc>
              </a:tr>
              <a:tr h="523005">
                <a:tc>
                  <a:txBody>
                    <a:bodyPr/>
                    <a:lstStyle/>
                    <a:p>
                      <a:pPr marR="89535" algn="ctr">
                        <a:spcAft>
                          <a:spcPts val="0"/>
                        </a:spcAft>
                      </a:pPr>
                      <a:r>
                        <a:rPr lang="ru-RU" sz="1400">
                          <a:effectLst/>
                        </a:rPr>
                        <a:t>3</a:t>
                      </a:r>
                      <a:endParaRPr lang="ru-RU" sz="900">
                        <a:effectLst/>
                        <a:latin typeface="Times New Roman"/>
                        <a:ea typeface="Times New Roman"/>
                        <a:cs typeface="Times New Roman"/>
                      </a:endParaRPr>
                    </a:p>
                  </a:txBody>
                  <a:tcPr marL="56919" marR="56919" marT="0" marB="0" anchor="ctr"/>
                </a:tc>
                <a:tc>
                  <a:txBody>
                    <a:bodyPr/>
                    <a:lstStyle/>
                    <a:p>
                      <a:pPr marR="89535">
                        <a:spcAft>
                          <a:spcPts val="0"/>
                        </a:spcAft>
                      </a:pPr>
                      <a:r>
                        <a:rPr lang="ru-RU" sz="1400">
                          <a:effectLst/>
                        </a:rPr>
                        <a:t>Umumiy xajmi km</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45</a:t>
                      </a:r>
                      <a:endParaRPr lang="ru-RU" sz="900" b="1"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53</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53</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50</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560</a:t>
                      </a:r>
                      <a:endParaRPr lang="ru-RU" sz="900" b="1">
                        <a:effectLst/>
                        <a:latin typeface="Times New Roman"/>
                        <a:ea typeface="Times New Roman"/>
                        <a:cs typeface="Times New Roman"/>
                      </a:endParaRPr>
                    </a:p>
                  </a:txBody>
                  <a:tcPr marL="56919" marR="56919" marT="0" marB="0" anchor="ctr"/>
                </a:tc>
              </a:tr>
              <a:tr h="784509">
                <a:tc>
                  <a:txBody>
                    <a:bodyPr/>
                    <a:lstStyle/>
                    <a:p>
                      <a:pPr marR="89535" algn="ctr">
                        <a:spcAft>
                          <a:spcPts val="0"/>
                        </a:spcAft>
                      </a:pPr>
                      <a:r>
                        <a:rPr lang="ru-RU" sz="1400">
                          <a:effectLst/>
                        </a:rPr>
                        <a:t>4</a:t>
                      </a:r>
                      <a:endParaRPr lang="ru-RU" sz="900">
                        <a:effectLst/>
                        <a:latin typeface="Times New Roman"/>
                        <a:ea typeface="Times New Roman"/>
                        <a:cs typeface="Times New Roman"/>
                      </a:endParaRPr>
                    </a:p>
                  </a:txBody>
                  <a:tcPr marL="56919" marR="56919" marT="0" marB="0" anchor="ctr"/>
                </a:tc>
                <a:tc>
                  <a:txBody>
                    <a:bodyPr/>
                    <a:lstStyle/>
                    <a:p>
                      <a:pPr marR="89535">
                        <a:spcAft>
                          <a:spcPts val="0"/>
                        </a:spcAft>
                      </a:pPr>
                      <a:r>
                        <a:rPr lang="ru-RU" sz="1400">
                          <a:effectLst/>
                        </a:rPr>
                        <a:t>Jadallikda yugurish </a:t>
                      </a:r>
                      <a:r>
                        <a:rPr lang="uz-Cyrl-UZ" sz="1400">
                          <a:effectLst/>
                        </a:rPr>
                        <a:t>(5 g’ovdan) </a:t>
                      </a:r>
                      <a:endParaRPr lang="ru-RU" sz="900">
                        <a:effectLst/>
                      </a:endParaRPr>
                    </a:p>
                    <a:p>
                      <a:pPr marR="89535">
                        <a:spcAft>
                          <a:spcPts val="0"/>
                        </a:spcAft>
                      </a:pPr>
                      <a:r>
                        <a:rPr lang="ru-RU" sz="1400">
                          <a:effectLst/>
                        </a:rPr>
                        <a:t>96-100%, km</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4</a:t>
                      </a:r>
                      <a:endParaRPr lang="ru-RU" sz="900" b="1"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4</a:t>
                      </a:r>
                      <a:endParaRPr lang="ru-RU" sz="900" b="1"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48</a:t>
                      </a:r>
                      <a:endParaRPr lang="ru-RU" sz="900" b="1">
                        <a:effectLst/>
                        <a:latin typeface="Times New Roman"/>
                        <a:ea typeface="Times New Roman"/>
                        <a:cs typeface="Times New Roman"/>
                      </a:endParaRPr>
                    </a:p>
                  </a:txBody>
                  <a:tcPr marL="56919" marR="56919" marT="0" marB="0" anchor="ctr"/>
                </a:tc>
              </a:tr>
              <a:tr h="784509">
                <a:tc>
                  <a:txBody>
                    <a:bodyPr/>
                    <a:lstStyle/>
                    <a:p>
                      <a:pPr marR="89535" algn="ctr">
                        <a:spcAft>
                          <a:spcPts val="0"/>
                        </a:spcAft>
                      </a:pPr>
                      <a:r>
                        <a:rPr lang="ru-RU" sz="1400">
                          <a:effectLst/>
                        </a:rPr>
                        <a:t>5</a:t>
                      </a:r>
                      <a:endParaRPr lang="ru-RU" sz="900">
                        <a:effectLst/>
                        <a:latin typeface="Times New Roman"/>
                        <a:ea typeface="Times New Roman"/>
                        <a:cs typeface="Times New Roman"/>
                      </a:endParaRPr>
                    </a:p>
                  </a:txBody>
                  <a:tcPr marL="56919" marR="56919" marT="0" marB="0" anchor="ctr"/>
                </a:tc>
                <a:tc>
                  <a:txBody>
                    <a:bodyPr/>
                    <a:lstStyle/>
                    <a:p>
                      <a:pPr marR="89535">
                        <a:spcAft>
                          <a:spcPts val="0"/>
                        </a:spcAft>
                      </a:pPr>
                      <a:r>
                        <a:rPr lang="en-US" sz="1400">
                          <a:effectLst/>
                        </a:rPr>
                        <a:t>Jadallikda yugurish </a:t>
                      </a:r>
                      <a:r>
                        <a:rPr lang="uz-Cyrl-UZ" sz="1400">
                          <a:effectLst/>
                        </a:rPr>
                        <a:t>(10 g’ov ustidan) </a:t>
                      </a:r>
                      <a:endParaRPr lang="ru-RU" sz="900">
                        <a:effectLst/>
                      </a:endParaRPr>
                    </a:p>
                    <a:p>
                      <a:pPr marR="89535">
                        <a:spcAft>
                          <a:spcPts val="0"/>
                        </a:spcAft>
                      </a:pPr>
                      <a:r>
                        <a:rPr lang="en-US" sz="1400">
                          <a:effectLst/>
                        </a:rPr>
                        <a:t>91-95%, km</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5</a:t>
                      </a:r>
                      <a:endParaRPr lang="ru-RU" sz="900" b="1"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5</a:t>
                      </a:r>
                      <a:endParaRPr lang="ru-RU" sz="900" b="1"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5</a:t>
                      </a:r>
                      <a:endParaRPr lang="ru-RU" sz="900" b="1"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60</a:t>
                      </a:r>
                      <a:endParaRPr lang="ru-RU" sz="900" b="1">
                        <a:effectLst/>
                        <a:latin typeface="Times New Roman"/>
                        <a:ea typeface="Times New Roman"/>
                        <a:cs typeface="Times New Roman"/>
                      </a:endParaRPr>
                    </a:p>
                  </a:txBody>
                  <a:tcPr marL="56919" marR="56919" marT="0" marB="0" anchor="ctr"/>
                </a:tc>
              </a:tr>
              <a:tr h="523005">
                <a:tc>
                  <a:txBody>
                    <a:bodyPr/>
                    <a:lstStyle/>
                    <a:p>
                      <a:pPr marR="89535" algn="ctr">
                        <a:spcAft>
                          <a:spcPts val="0"/>
                        </a:spcAft>
                      </a:pPr>
                      <a:r>
                        <a:rPr lang="ru-RU" sz="1400">
                          <a:effectLst/>
                        </a:rPr>
                        <a:t>6</a:t>
                      </a:r>
                      <a:endParaRPr lang="ru-RU" sz="900">
                        <a:effectLst/>
                        <a:latin typeface="Times New Roman"/>
                        <a:ea typeface="Times New Roman"/>
                        <a:cs typeface="Times New Roman"/>
                      </a:endParaRPr>
                    </a:p>
                  </a:txBody>
                  <a:tcPr marL="56919" marR="56919" marT="0" marB="0" anchor="ctr"/>
                </a:tc>
                <a:tc>
                  <a:txBody>
                    <a:bodyPr/>
                    <a:lstStyle/>
                    <a:p>
                      <a:pPr marR="89535">
                        <a:spcAft>
                          <a:spcPts val="0"/>
                        </a:spcAft>
                      </a:pPr>
                      <a:r>
                        <a:rPr lang="ru-RU" sz="1400">
                          <a:effectLst/>
                        </a:rPr>
                        <a:t>Tuli xil jada</a:t>
                      </a:r>
                      <a:r>
                        <a:rPr lang="uz-Cyrl-UZ" sz="1400">
                          <a:effectLst/>
                        </a:rPr>
                        <a:t>l</a:t>
                      </a:r>
                      <a:r>
                        <a:rPr lang="ru-RU" sz="1400">
                          <a:effectLst/>
                        </a:rPr>
                        <a:t>liklarda yugurish</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11,3</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11,3</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11</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13</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11</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13</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11</a:t>
                      </a:r>
                      <a:endParaRPr lang="ru-RU" sz="900" b="1"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11</a:t>
                      </a:r>
                      <a:endParaRPr lang="ru-RU" sz="900" b="1"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11</a:t>
                      </a:r>
                      <a:endParaRPr lang="ru-RU" sz="900" b="1"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11</a:t>
                      </a:r>
                      <a:endParaRPr lang="ru-RU" sz="900" b="1"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13</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11</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140</a:t>
                      </a:r>
                      <a:endParaRPr lang="ru-RU" sz="900" b="1">
                        <a:effectLst/>
                        <a:latin typeface="Times New Roman"/>
                        <a:ea typeface="Times New Roman"/>
                        <a:cs typeface="Times New Roman"/>
                      </a:endParaRPr>
                    </a:p>
                  </a:txBody>
                  <a:tcPr marL="56919" marR="56919" marT="0" marB="0" anchor="ctr"/>
                </a:tc>
              </a:tr>
              <a:tr h="523005">
                <a:tc>
                  <a:txBody>
                    <a:bodyPr/>
                    <a:lstStyle/>
                    <a:p>
                      <a:pPr marR="89535" algn="ctr">
                        <a:spcAft>
                          <a:spcPts val="0"/>
                        </a:spcAft>
                      </a:pPr>
                      <a:r>
                        <a:rPr lang="ru-RU" sz="1400">
                          <a:effectLst/>
                        </a:rPr>
                        <a:t>7</a:t>
                      </a:r>
                      <a:endParaRPr lang="ru-RU" sz="900">
                        <a:effectLst/>
                        <a:latin typeface="Times New Roman"/>
                        <a:ea typeface="Times New Roman"/>
                        <a:cs typeface="Times New Roman"/>
                      </a:endParaRPr>
                    </a:p>
                  </a:txBody>
                  <a:tcPr marL="56919" marR="56919" marT="0" marB="0" anchor="ctr"/>
                </a:tc>
                <a:tc>
                  <a:txBody>
                    <a:bodyPr/>
                    <a:lstStyle/>
                    <a:p>
                      <a:pPr marR="89535">
                        <a:spcAft>
                          <a:spcPts val="0"/>
                        </a:spcAft>
                      </a:pPr>
                      <a:r>
                        <a:rPr lang="ru-RU" sz="1400">
                          <a:effectLst/>
                        </a:rPr>
                        <a:t>Kross</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24,8</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24,8</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25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30</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25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30</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25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25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25</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25</a:t>
                      </a:r>
                      <a:endParaRPr lang="ru-RU" sz="900" b="1"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29</a:t>
                      </a:r>
                      <a:endParaRPr lang="ru-RU" sz="900" b="1"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25</a:t>
                      </a:r>
                      <a:endParaRPr lang="ru-RU" sz="900" b="1" dirty="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312</a:t>
                      </a:r>
                      <a:endParaRPr lang="ru-RU" sz="900" b="1" dirty="0">
                        <a:effectLst/>
                        <a:latin typeface="Times New Roman"/>
                        <a:ea typeface="Times New Roman"/>
                        <a:cs typeface="Times New Roman"/>
                      </a:endParaRPr>
                    </a:p>
                  </a:txBody>
                  <a:tcPr marL="56919" marR="56919" marT="0" marB="0" anchor="ctr"/>
                </a:tc>
              </a:tr>
              <a:tr h="261503">
                <a:tc>
                  <a:txBody>
                    <a:bodyPr/>
                    <a:lstStyle/>
                    <a:p>
                      <a:pPr marR="89535" algn="ctr">
                        <a:spcAft>
                          <a:spcPts val="0"/>
                        </a:spcAft>
                      </a:pPr>
                      <a:r>
                        <a:rPr lang="ru-RU" sz="1400">
                          <a:effectLst/>
                        </a:rPr>
                        <a:t>8</a:t>
                      </a:r>
                      <a:endParaRPr lang="ru-RU" sz="900">
                        <a:effectLst/>
                        <a:latin typeface="Times New Roman"/>
                        <a:ea typeface="Times New Roman"/>
                        <a:cs typeface="Times New Roman"/>
                      </a:endParaRPr>
                    </a:p>
                  </a:txBody>
                  <a:tcPr marL="56919" marR="56919" marT="0" marB="0" anchor="ctr"/>
                </a:tc>
                <a:tc>
                  <a:txBody>
                    <a:bodyPr/>
                    <a:lstStyle/>
                    <a:p>
                      <a:pPr marR="89535">
                        <a:spcAft>
                          <a:spcPts val="0"/>
                        </a:spcAft>
                      </a:pPr>
                      <a:r>
                        <a:rPr lang="ru-RU" sz="1400">
                          <a:effectLst/>
                        </a:rPr>
                        <a:t>O’yinlar</a:t>
                      </a:r>
                      <a:endParaRPr lang="ru-RU" sz="900">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1</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2</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2</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3</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2</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2</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2</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3</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2</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3</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a:effectLst/>
                        </a:rPr>
                        <a:t>4</a:t>
                      </a:r>
                      <a:endParaRPr lang="ru-RU" sz="900" b="1">
                        <a:effectLst/>
                        <a:latin typeface="Times New Roman"/>
                        <a:ea typeface="Times New Roman"/>
                        <a:cs typeface="Times New Roman"/>
                      </a:endParaRPr>
                    </a:p>
                  </a:txBody>
                  <a:tcPr marL="56919" marR="56919" marT="0" marB="0" anchor="ctr"/>
                </a:tc>
                <a:tc>
                  <a:txBody>
                    <a:bodyPr/>
                    <a:lstStyle/>
                    <a:p>
                      <a:pPr marR="89535" algn="ctr">
                        <a:spcAft>
                          <a:spcPts val="0"/>
                        </a:spcAft>
                      </a:pPr>
                      <a:r>
                        <a:rPr lang="ru-RU" sz="1400" b="1" dirty="0">
                          <a:effectLst/>
                        </a:rPr>
                        <a:t> </a:t>
                      </a:r>
                      <a:r>
                        <a:rPr lang="uz-Cyrl-UZ" sz="1400" b="1" dirty="0">
                          <a:effectLst/>
                        </a:rPr>
                        <a:t>32</a:t>
                      </a:r>
                      <a:endParaRPr lang="ru-RU" sz="900" b="1" dirty="0">
                        <a:effectLst/>
                        <a:latin typeface="Times New Roman"/>
                        <a:ea typeface="Times New Roman"/>
                        <a:cs typeface="Times New Roman"/>
                      </a:endParaRPr>
                    </a:p>
                  </a:txBody>
                  <a:tcPr marL="56919" marR="56919" marT="0" marB="0" anchor="ctr"/>
                </a:tc>
              </a:tr>
            </a:tbl>
          </a:graphicData>
        </a:graphic>
      </p:graphicFrame>
    </p:spTree>
    <p:extLst>
      <p:ext uri="{BB962C8B-B14F-4D97-AF65-F5344CB8AC3E}">
        <p14:creationId xmlns:p14="http://schemas.microsoft.com/office/powerpoint/2010/main" val="4243219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Autofit/>
          </a:bodyPr>
          <a:lstStyle/>
          <a:p>
            <a:r>
              <a:rPr lang="uz-Cyrl-UZ" sz="1800" b="1" dirty="0" smtClean="0"/>
              <a:t>NAZORAT VA TAJRIBA GURUHLARINING TADQIQOT YAKUNLARIDA OLINGAN TЕST NATIJALAR DINAMIKASI</a:t>
            </a:r>
            <a:endParaRPr lang="ru-RU" sz="1800" dirty="0"/>
          </a:p>
        </p:txBody>
      </p:sp>
      <p:graphicFrame>
        <p:nvGraphicFramePr>
          <p:cNvPr id="4" name="Таблица 3"/>
          <p:cNvGraphicFramePr>
            <a:graphicFrameLocks noGrp="1"/>
          </p:cNvGraphicFramePr>
          <p:nvPr>
            <p:extLst>
              <p:ext uri="{D42A27DB-BD31-4B8C-83A1-F6EECF244321}">
                <p14:modId xmlns:p14="http://schemas.microsoft.com/office/powerpoint/2010/main" val="3972458117"/>
              </p:ext>
            </p:extLst>
          </p:nvPr>
        </p:nvGraphicFramePr>
        <p:xfrm>
          <a:off x="395536" y="1124744"/>
          <a:ext cx="8424937" cy="4924976"/>
        </p:xfrm>
        <a:graphic>
          <a:graphicData uri="http://schemas.openxmlformats.org/drawingml/2006/table">
            <a:tbl>
              <a:tblPr firstRow="1" firstCol="1" bandRow="1">
                <a:tableStyleId>{5940675A-B579-460E-94D1-54222C63F5DA}</a:tableStyleId>
              </a:tblPr>
              <a:tblGrid>
                <a:gridCol w="504056"/>
                <a:gridCol w="1937078"/>
                <a:gridCol w="1171139"/>
                <a:gridCol w="1500295"/>
                <a:gridCol w="1152128"/>
                <a:gridCol w="1011799"/>
                <a:gridCol w="1148442"/>
              </a:tblGrid>
              <a:tr h="144016">
                <a:tc>
                  <a:txBody>
                    <a:bodyPr/>
                    <a:lstStyle/>
                    <a:p>
                      <a:pPr marR="89535" algn="ctr">
                        <a:lnSpc>
                          <a:spcPct val="150000"/>
                        </a:lnSpc>
                        <a:spcAft>
                          <a:spcPts val="0"/>
                        </a:spcAft>
                      </a:pPr>
                      <a:endParaRPr lang="ru-RU" sz="1100" dirty="0">
                        <a:effectLst/>
                        <a:latin typeface="Times New Roman" pitchFamily="18" charset="0"/>
                        <a:ea typeface="Times New Roman"/>
                        <a:cs typeface="Times New Roman" pitchFamily="18" charset="0"/>
                      </a:endParaRPr>
                    </a:p>
                  </a:txBody>
                  <a:tcPr marL="60450" marR="60450" marT="0" marB="0"/>
                </a:tc>
                <a:tc>
                  <a:txBody>
                    <a:bodyPr/>
                    <a:lstStyle/>
                    <a:p>
                      <a:pPr marR="89535" algn="ctr">
                        <a:lnSpc>
                          <a:spcPct val="150000"/>
                        </a:lnSpc>
                        <a:spcAft>
                          <a:spcPts val="0"/>
                        </a:spcAft>
                      </a:pPr>
                      <a:r>
                        <a:rPr lang="uz-Cyrl-UZ" sz="1800" dirty="0">
                          <a:effectLst/>
                          <a:latin typeface="Times New Roman" pitchFamily="18" charset="0"/>
                          <a:cs typeface="Times New Roman" pitchFamily="18" charset="0"/>
                        </a:rPr>
                        <a:t>Olingan tеstlar</a:t>
                      </a:r>
                      <a:endParaRPr lang="ru-RU" sz="1100" dirty="0">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1800">
                          <a:effectLst/>
                          <a:latin typeface="Times New Roman" pitchFamily="18" charset="0"/>
                          <a:cs typeface="Times New Roman" pitchFamily="18" charset="0"/>
                        </a:rPr>
                        <a:t>j.t.s.</a:t>
                      </a:r>
                      <a:endParaRPr lang="ru-RU" sz="1100">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uz-Cyrl-UZ" sz="1800" dirty="0">
                          <a:effectLst/>
                          <a:latin typeface="Times New Roman" pitchFamily="18" charset="0"/>
                          <a:cs typeface="Times New Roman" pitchFamily="18" charset="0"/>
                        </a:rPr>
                        <a:t>4</a:t>
                      </a:r>
                      <a:r>
                        <a:rPr lang="ru-RU" sz="1800" dirty="0">
                          <a:effectLst/>
                          <a:latin typeface="Times New Roman" pitchFamily="18" charset="0"/>
                          <a:cs typeface="Times New Roman" pitchFamily="18" charset="0"/>
                        </a:rPr>
                        <a:t>0 </a:t>
                      </a:r>
                      <a:r>
                        <a:rPr lang="ru-RU" sz="1800" dirty="0" err="1" smtClean="0">
                          <a:effectLst/>
                          <a:latin typeface="Times New Roman" pitchFamily="18" charset="0"/>
                          <a:cs typeface="Times New Roman" pitchFamily="18" charset="0"/>
                        </a:rPr>
                        <a:t>pog’anali</a:t>
                      </a:r>
                      <a:endParaRPr lang="ru-RU" sz="1100" dirty="0">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1800">
                          <a:effectLst/>
                          <a:latin typeface="Times New Roman" pitchFamily="18" charset="0"/>
                          <a:cs typeface="Times New Roman" pitchFamily="18" charset="0"/>
                        </a:rPr>
                        <a:t>600 m</a:t>
                      </a:r>
                      <a:endParaRPr lang="ru-RU" sz="1100">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1800">
                          <a:effectLst/>
                          <a:latin typeface="Times New Roman" pitchFamily="18" charset="0"/>
                          <a:cs typeface="Times New Roman" pitchFamily="18" charset="0"/>
                        </a:rPr>
                        <a:t>150 m</a:t>
                      </a:r>
                      <a:endParaRPr lang="ru-RU" sz="1100">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1800">
                          <a:effectLst/>
                          <a:latin typeface="Times New Roman" pitchFamily="18" charset="0"/>
                          <a:cs typeface="Times New Roman" pitchFamily="18" charset="0"/>
                        </a:rPr>
                        <a:t>2000 m</a:t>
                      </a:r>
                      <a:endParaRPr lang="ru-RU" sz="1100">
                        <a:effectLst/>
                        <a:latin typeface="Times New Roman" pitchFamily="18" charset="0"/>
                        <a:ea typeface="Times New Roman"/>
                        <a:cs typeface="Times New Roman" pitchFamily="18" charset="0"/>
                      </a:endParaRPr>
                    </a:p>
                  </a:txBody>
                  <a:tcPr marL="60450" marR="60450" marT="0" marB="0" anchor="b"/>
                </a:tc>
              </a:tr>
              <a:tr h="671174">
                <a:tc rowSpan="4">
                  <a:txBody>
                    <a:bodyPr/>
                    <a:lstStyle/>
                    <a:p>
                      <a:pPr marR="89535" algn="ctr">
                        <a:lnSpc>
                          <a:spcPct val="150000"/>
                        </a:lnSpc>
                        <a:spcAft>
                          <a:spcPts val="0"/>
                        </a:spcAft>
                      </a:pPr>
                      <a:r>
                        <a:rPr lang="uz-Cyrl-UZ" sz="1800" dirty="0">
                          <a:effectLst/>
                          <a:latin typeface="Times New Roman" pitchFamily="18" charset="0"/>
                          <a:cs typeface="Times New Roman" pitchFamily="18" charset="0"/>
                        </a:rPr>
                        <a:t>Tajriba guruhi</a:t>
                      </a:r>
                      <a:endParaRPr lang="ru-RU" sz="1100" dirty="0">
                        <a:effectLst/>
                        <a:latin typeface="Times New Roman" pitchFamily="18" charset="0"/>
                        <a:ea typeface="Times New Roman"/>
                        <a:cs typeface="Times New Roman" pitchFamily="18" charset="0"/>
                      </a:endParaRPr>
                    </a:p>
                  </a:txBody>
                  <a:tcPr marL="60450" marR="60450" marT="0" marB="0" vert="vert270" anchor="ctr"/>
                </a:tc>
                <a:tc>
                  <a:txBody>
                    <a:bodyPr/>
                    <a:lstStyle/>
                    <a:p>
                      <a:pPr marR="89535" algn="ctr">
                        <a:lnSpc>
                          <a:spcPct val="150000"/>
                        </a:lnSpc>
                        <a:spcAft>
                          <a:spcPts val="0"/>
                        </a:spcAft>
                      </a:pPr>
                      <a:r>
                        <a:rPr lang="uz-Cyrl-UZ" sz="1800" dirty="0">
                          <a:effectLst/>
                          <a:latin typeface="Times New Roman" pitchFamily="18" charset="0"/>
                          <a:cs typeface="Times New Roman" pitchFamily="18" charset="0"/>
                        </a:rPr>
                        <a:t>Tadqiqotdan oldin</a:t>
                      </a:r>
                      <a:endParaRPr lang="ru-RU" sz="1100" dirty="0">
                        <a:effectLst/>
                        <a:latin typeface="Times New Roman" pitchFamily="18" charset="0"/>
                        <a:ea typeface="Times New Roman"/>
                        <a:cs typeface="Times New Roman" pitchFamily="18" charset="0"/>
                      </a:endParaRPr>
                    </a:p>
                  </a:txBody>
                  <a:tcPr marL="60450" marR="60450" marT="0" marB="0" anchor="ctr"/>
                </a:tc>
                <a:tc>
                  <a:txBody>
                    <a:bodyPr/>
                    <a:lstStyle/>
                    <a:p>
                      <a:pPr marR="89535" algn="ctr">
                        <a:lnSpc>
                          <a:spcPct val="150000"/>
                        </a:lnSpc>
                        <a:spcAft>
                          <a:spcPts val="0"/>
                        </a:spcAft>
                      </a:pPr>
                      <a:r>
                        <a:rPr lang="ru-RU" sz="2000" b="1" dirty="0">
                          <a:effectLst/>
                          <a:latin typeface="Times New Roman" pitchFamily="18" charset="0"/>
                          <a:cs typeface="Times New Roman" pitchFamily="18" charset="0"/>
                        </a:rPr>
                        <a:t>1,</a:t>
                      </a:r>
                      <a:r>
                        <a:rPr lang="uz-Cyrl-UZ" sz="2000" b="1" dirty="0">
                          <a:effectLst/>
                          <a:latin typeface="Times New Roman" pitchFamily="18" charset="0"/>
                          <a:cs typeface="Times New Roman" pitchFamily="18" charset="0"/>
                        </a:rPr>
                        <a:t>76</a:t>
                      </a:r>
                      <a:endParaRPr lang="ru-RU" sz="1200" b="1" dirty="0">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effectLst/>
                          <a:latin typeface="Times New Roman" pitchFamily="18" charset="0"/>
                          <a:cs typeface="Times New Roman" pitchFamily="18" charset="0"/>
                        </a:rPr>
                        <a:t>25,8</a:t>
                      </a:r>
                      <a:endParaRPr lang="ru-RU" sz="1200" b="1" dirty="0">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a:effectLst/>
                          <a:latin typeface="Times New Roman" pitchFamily="18" charset="0"/>
                          <a:cs typeface="Times New Roman" pitchFamily="18" charset="0"/>
                        </a:rPr>
                        <a:t>194,8</a:t>
                      </a:r>
                      <a:endParaRPr lang="ru-RU" sz="1200" b="1">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a:effectLst/>
                          <a:latin typeface="Times New Roman" pitchFamily="18" charset="0"/>
                          <a:cs typeface="Times New Roman" pitchFamily="18" charset="0"/>
                        </a:rPr>
                        <a:t>33,9</a:t>
                      </a:r>
                      <a:endParaRPr lang="ru-RU" sz="1200" b="1">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a:effectLst/>
                          <a:latin typeface="Times New Roman" pitchFamily="18" charset="0"/>
                          <a:cs typeface="Times New Roman" pitchFamily="18" charset="0"/>
                        </a:rPr>
                        <a:t>627,8</a:t>
                      </a:r>
                      <a:endParaRPr lang="ru-RU" sz="1200" b="1">
                        <a:effectLst/>
                        <a:latin typeface="Times New Roman" pitchFamily="18" charset="0"/>
                        <a:ea typeface="Times New Roman"/>
                        <a:cs typeface="Times New Roman" pitchFamily="18" charset="0"/>
                      </a:endParaRPr>
                    </a:p>
                  </a:txBody>
                  <a:tcPr marL="60450" marR="60450" marT="0" marB="0" anchor="b"/>
                </a:tc>
              </a:tr>
              <a:tr h="671174">
                <a:tc vMerge="1">
                  <a:txBody>
                    <a:bodyPr/>
                    <a:lstStyle/>
                    <a:p>
                      <a:endParaRPr lang="ru-RU"/>
                    </a:p>
                  </a:txBody>
                  <a:tcPr/>
                </a:tc>
                <a:tc>
                  <a:txBody>
                    <a:bodyPr/>
                    <a:lstStyle/>
                    <a:p>
                      <a:pPr marR="89535" algn="ctr">
                        <a:lnSpc>
                          <a:spcPct val="150000"/>
                        </a:lnSpc>
                        <a:spcAft>
                          <a:spcPts val="0"/>
                        </a:spcAft>
                      </a:pPr>
                      <a:r>
                        <a:rPr lang="uz-Cyrl-UZ" sz="1800">
                          <a:effectLst/>
                          <a:latin typeface="Times New Roman" pitchFamily="18" charset="0"/>
                          <a:cs typeface="Times New Roman" pitchFamily="18" charset="0"/>
                        </a:rPr>
                        <a:t>Tadqiqotdan kеyin</a:t>
                      </a:r>
                      <a:endParaRPr lang="ru-RU" sz="1100">
                        <a:effectLst/>
                        <a:latin typeface="Times New Roman" pitchFamily="18" charset="0"/>
                        <a:ea typeface="Times New Roman"/>
                        <a:cs typeface="Times New Roman" pitchFamily="18" charset="0"/>
                      </a:endParaRPr>
                    </a:p>
                  </a:txBody>
                  <a:tcPr marL="60450" marR="60450" marT="0" marB="0" anchor="ctr"/>
                </a:tc>
                <a:tc>
                  <a:txBody>
                    <a:bodyPr/>
                    <a:lstStyle/>
                    <a:p>
                      <a:pPr marR="89535" algn="ctr">
                        <a:lnSpc>
                          <a:spcPct val="150000"/>
                        </a:lnSpc>
                        <a:spcAft>
                          <a:spcPts val="0"/>
                        </a:spcAft>
                      </a:pPr>
                      <a:r>
                        <a:rPr lang="uz-Cyrl-UZ" sz="2000" b="1" dirty="0">
                          <a:effectLst/>
                          <a:latin typeface="Times New Roman" pitchFamily="18" charset="0"/>
                          <a:cs typeface="Times New Roman" pitchFamily="18" charset="0"/>
                        </a:rPr>
                        <a:t>2,10</a:t>
                      </a:r>
                      <a:endParaRPr lang="ru-RU" sz="1200" b="1" dirty="0">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effectLst/>
                          <a:latin typeface="Times New Roman" pitchFamily="18" charset="0"/>
                          <a:cs typeface="Times New Roman" pitchFamily="18" charset="0"/>
                        </a:rPr>
                        <a:t>21,8</a:t>
                      </a:r>
                      <a:endParaRPr lang="ru-RU" sz="1200" b="1" dirty="0">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a:effectLst/>
                          <a:latin typeface="Times New Roman" pitchFamily="18" charset="0"/>
                          <a:cs typeface="Times New Roman" pitchFamily="18" charset="0"/>
                        </a:rPr>
                        <a:t>181,8</a:t>
                      </a:r>
                      <a:endParaRPr lang="ru-RU" sz="1200" b="1">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a:effectLst/>
                          <a:latin typeface="Times New Roman" pitchFamily="18" charset="0"/>
                          <a:cs typeface="Times New Roman" pitchFamily="18" charset="0"/>
                        </a:rPr>
                        <a:t>29</a:t>
                      </a:r>
                      <a:endParaRPr lang="ru-RU" sz="1200" b="1">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a:effectLst/>
                          <a:latin typeface="Times New Roman" pitchFamily="18" charset="0"/>
                          <a:cs typeface="Times New Roman" pitchFamily="18" charset="0"/>
                        </a:rPr>
                        <a:t>606,8</a:t>
                      </a:r>
                      <a:endParaRPr lang="ru-RU" sz="1200" b="1">
                        <a:effectLst/>
                        <a:latin typeface="Times New Roman" pitchFamily="18" charset="0"/>
                        <a:ea typeface="Times New Roman"/>
                        <a:cs typeface="Times New Roman" pitchFamily="18" charset="0"/>
                      </a:endParaRPr>
                    </a:p>
                  </a:txBody>
                  <a:tcPr marL="60450" marR="60450" marT="0" marB="0" anchor="b"/>
                </a:tc>
              </a:tr>
              <a:tr h="430879">
                <a:tc vMerge="1">
                  <a:txBody>
                    <a:bodyPr/>
                    <a:lstStyle/>
                    <a:p>
                      <a:endParaRPr lang="ru-RU"/>
                    </a:p>
                  </a:txBody>
                  <a:tcPr/>
                </a:tc>
                <a:tc>
                  <a:txBody>
                    <a:bodyPr/>
                    <a:lstStyle/>
                    <a:p>
                      <a:pPr marR="89535" algn="ctr">
                        <a:lnSpc>
                          <a:spcPct val="150000"/>
                        </a:lnSpc>
                        <a:spcAft>
                          <a:spcPts val="0"/>
                        </a:spcAft>
                      </a:pPr>
                      <a:r>
                        <a:rPr lang="uz-Cyrl-UZ" sz="1800">
                          <a:effectLst/>
                          <a:latin typeface="Times New Roman" pitchFamily="18" charset="0"/>
                          <a:cs typeface="Times New Roman" pitchFamily="18" charset="0"/>
                        </a:rPr>
                        <a:t>o’sish</a:t>
                      </a:r>
                      <a:endParaRPr lang="ru-RU" sz="1100">
                        <a:effectLst/>
                        <a:latin typeface="Times New Roman" pitchFamily="18" charset="0"/>
                        <a:ea typeface="Times New Roman"/>
                        <a:cs typeface="Times New Roman" pitchFamily="18" charset="0"/>
                      </a:endParaRPr>
                    </a:p>
                  </a:txBody>
                  <a:tcPr marL="60450" marR="60450" marT="0" marB="0" anchor="ctr"/>
                </a:tc>
                <a:tc>
                  <a:txBody>
                    <a:bodyPr/>
                    <a:lstStyle/>
                    <a:p>
                      <a:pPr marR="89535" algn="ctr">
                        <a:lnSpc>
                          <a:spcPct val="150000"/>
                        </a:lnSpc>
                        <a:spcAft>
                          <a:spcPts val="0"/>
                        </a:spcAft>
                      </a:pPr>
                      <a:r>
                        <a:rPr lang="ru-RU" sz="2000" b="1" dirty="0">
                          <a:solidFill>
                            <a:srgbClr val="FF0000"/>
                          </a:solidFill>
                          <a:effectLst/>
                          <a:latin typeface="Times New Roman" pitchFamily="18" charset="0"/>
                          <a:cs typeface="Times New Roman" pitchFamily="18" charset="0"/>
                        </a:rPr>
                        <a:t>0,</a:t>
                      </a:r>
                      <a:r>
                        <a:rPr lang="uz-Cyrl-UZ" sz="2000" b="1" dirty="0">
                          <a:solidFill>
                            <a:srgbClr val="FF0000"/>
                          </a:solidFill>
                          <a:effectLst/>
                          <a:latin typeface="Times New Roman" pitchFamily="18" charset="0"/>
                          <a:cs typeface="Times New Roman" pitchFamily="18" charset="0"/>
                        </a:rPr>
                        <a:t>34</a:t>
                      </a:r>
                      <a:endParaRPr lang="ru-RU" sz="1200" b="1" dirty="0">
                        <a:solidFill>
                          <a:srgbClr val="FF0000"/>
                        </a:solidFill>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solidFill>
                            <a:srgbClr val="FF0000"/>
                          </a:solidFill>
                          <a:effectLst/>
                          <a:latin typeface="Times New Roman" pitchFamily="18" charset="0"/>
                          <a:cs typeface="Times New Roman" pitchFamily="18" charset="0"/>
                        </a:rPr>
                        <a:t>4</a:t>
                      </a:r>
                      <a:endParaRPr lang="ru-RU" sz="1200" b="1" dirty="0">
                        <a:solidFill>
                          <a:srgbClr val="FF0000"/>
                        </a:solidFill>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a:solidFill>
                            <a:srgbClr val="FF0000"/>
                          </a:solidFill>
                          <a:effectLst/>
                          <a:latin typeface="Times New Roman" pitchFamily="18" charset="0"/>
                          <a:cs typeface="Times New Roman" pitchFamily="18" charset="0"/>
                        </a:rPr>
                        <a:t>13</a:t>
                      </a:r>
                      <a:endParaRPr lang="ru-RU" sz="1200" b="1">
                        <a:solidFill>
                          <a:srgbClr val="FF0000"/>
                        </a:solidFill>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a:solidFill>
                            <a:srgbClr val="FF0000"/>
                          </a:solidFill>
                          <a:effectLst/>
                          <a:latin typeface="Times New Roman" pitchFamily="18" charset="0"/>
                          <a:cs typeface="Times New Roman" pitchFamily="18" charset="0"/>
                        </a:rPr>
                        <a:t>4,9</a:t>
                      </a:r>
                      <a:endParaRPr lang="ru-RU" sz="1200" b="1">
                        <a:solidFill>
                          <a:srgbClr val="FF0000"/>
                        </a:solidFill>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a:solidFill>
                            <a:srgbClr val="FF0000"/>
                          </a:solidFill>
                          <a:effectLst/>
                          <a:latin typeface="Times New Roman" pitchFamily="18" charset="0"/>
                          <a:cs typeface="Times New Roman" pitchFamily="18" charset="0"/>
                        </a:rPr>
                        <a:t>21</a:t>
                      </a:r>
                      <a:endParaRPr lang="ru-RU" sz="1200" b="1">
                        <a:solidFill>
                          <a:srgbClr val="FF0000"/>
                        </a:solidFill>
                        <a:effectLst/>
                        <a:latin typeface="Times New Roman" pitchFamily="18" charset="0"/>
                        <a:ea typeface="Times New Roman"/>
                        <a:cs typeface="Times New Roman" pitchFamily="18" charset="0"/>
                      </a:endParaRPr>
                    </a:p>
                  </a:txBody>
                  <a:tcPr marL="60450" marR="60450" marT="0" marB="0" anchor="b"/>
                </a:tc>
              </a:tr>
              <a:tr h="430879">
                <a:tc vMerge="1">
                  <a:txBody>
                    <a:bodyPr/>
                    <a:lstStyle/>
                    <a:p>
                      <a:endParaRPr lang="ru-RU"/>
                    </a:p>
                  </a:txBody>
                  <a:tcPr/>
                </a:tc>
                <a:tc>
                  <a:txBody>
                    <a:bodyPr/>
                    <a:lstStyle/>
                    <a:p>
                      <a:pPr marR="89535" algn="ctr">
                        <a:lnSpc>
                          <a:spcPct val="150000"/>
                        </a:lnSpc>
                        <a:spcAft>
                          <a:spcPts val="0"/>
                        </a:spcAft>
                      </a:pPr>
                      <a:r>
                        <a:rPr lang="uz-Cyrl-UZ" sz="1800">
                          <a:effectLst/>
                          <a:latin typeface="Times New Roman" pitchFamily="18" charset="0"/>
                          <a:cs typeface="Times New Roman" pitchFamily="18" charset="0"/>
                        </a:rPr>
                        <a:t>% hisobida</a:t>
                      </a:r>
                      <a:endParaRPr lang="ru-RU" sz="1100">
                        <a:effectLst/>
                        <a:latin typeface="Times New Roman" pitchFamily="18" charset="0"/>
                        <a:ea typeface="Times New Roman"/>
                        <a:cs typeface="Times New Roman" pitchFamily="18" charset="0"/>
                      </a:endParaRPr>
                    </a:p>
                  </a:txBody>
                  <a:tcPr marL="60450" marR="60450" marT="0" marB="0" anchor="ctr"/>
                </a:tc>
                <a:tc>
                  <a:txBody>
                    <a:bodyPr/>
                    <a:lstStyle/>
                    <a:p>
                      <a:pPr marR="89535" algn="ctr">
                        <a:lnSpc>
                          <a:spcPct val="150000"/>
                        </a:lnSpc>
                        <a:spcAft>
                          <a:spcPts val="0"/>
                        </a:spcAft>
                      </a:pPr>
                      <a:r>
                        <a:rPr lang="uz-Cyrl-UZ" sz="2000" b="1" dirty="0">
                          <a:solidFill>
                            <a:srgbClr val="FF0000"/>
                          </a:solidFill>
                          <a:effectLst/>
                          <a:latin typeface="Times New Roman" pitchFamily="18" charset="0"/>
                          <a:cs typeface="Times New Roman" pitchFamily="18" charset="0"/>
                        </a:rPr>
                        <a:t>19,7</a:t>
                      </a:r>
                      <a:endParaRPr lang="ru-RU" sz="1200" b="1" dirty="0">
                        <a:solidFill>
                          <a:srgbClr val="FF0000"/>
                        </a:solidFill>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solidFill>
                            <a:srgbClr val="FF0000"/>
                          </a:solidFill>
                          <a:effectLst/>
                          <a:latin typeface="Times New Roman" pitchFamily="18" charset="0"/>
                          <a:cs typeface="Times New Roman" pitchFamily="18" charset="0"/>
                        </a:rPr>
                        <a:t>15,5</a:t>
                      </a:r>
                      <a:endParaRPr lang="ru-RU" sz="1200" b="1" dirty="0">
                        <a:solidFill>
                          <a:srgbClr val="FF0000"/>
                        </a:solidFill>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solidFill>
                            <a:srgbClr val="FF0000"/>
                          </a:solidFill>
                          <a:effectLst/>
                          <a:latin typeface="Times New Roman" pitchFamily="18" charset="0"/>
                          <a:cs typeface="Times New Roman" pitchFamily="18" charset="0"/>
                        </a:rPr>
                        <a:t>6,7</a:t>
                      </a:r>
                      <a:endParaRPr lang="ru-RU" sz="1200" b="1" dirty="0">
                        <a:solidFill>
                          <a:srgbClr val="FF0000"/>
                        </a:solidFill>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solidFill>
                            <a:srgbClr val="FF0000"/>
                          </a:solidFill>
                          <a:effectLst/>
                          <a:latin typeface="Times New Roman" pitchFamily="18" charset="0"/>
                          <a:cs typeface="Times New Roman" pitchFamily="18" charset="0"/>
                        </a:rPr>
                        <a:t>14,5</a:t>
                      </a:r>
                      <a:endParaRPr lang="ru-RU" sz="1200" b="1" dirty="0">
                        <a:solidFill>
                          <a:srgbClr val="FF0000"/>
                        </a:solidFill>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solidFill>
                            <a:srgbClr val="FF0000"/>
                          </a:solidFill>
                          <a:effectLst/>
                          <a:latin typeface="Times New Roman" pitchFamily="18" charset="0"/>
                          <a:cs typeface="Times New Roman" pitchFamily="18" charset="0"/>
                        </a:rPr>
                        <a:t>3,3</a:t>
                      </a:r>
                      <a:endParaRPr lang="ru-RU" sz="1200" b="1" dirty="0">
                        <a:solidFill>
                          <a:srgbClr val="FF0000"/>
                        </a:solidFill>
                        <a:effectLst/>
                        <a:latin typeface="Times New Roman" pitchFamily="18" charset="0"/>
                        <a:ea typeface="Times New Roman"/>
                        <a:cs typeface="Times New Roman" pitchFamily="18" charset="0"/>
                      </a:endParaRPr>
                    </a:p>
                  </a:txBody>
                  <a:tcPr marL="60450" marR="60450" marT="0" marB="0" anchor="b"/>
                </a:tc>
              </a:tr>
              <a:tr h="671174">
                <a:tc rowSpan="4">
                  <a:txBody>
                    <a:bodyPr/>
                    <a:lstStyle/>
                    <a:p>
                      <a:pPr marR="89535" algn="ctr">
                        <a:lnSpc>
                          <a:spcPct val="150000"/>
                        </a:lnSpc>
                        <a:spcAft>
                          <a:spcPts val="0"/>
                        </a:spcAft>
                      </a:pPr>
                      <a:r>
                        <a:rPr lang="uz-Cyrl-UZ" sz="1800" dirty="0">
                          <a:effectLst/>
                          <a:latin typeface="Times New Roman" pitchFamily="18" charset="0"/>
                          <a:cs typeface="Times New Roman" pitchFamily="18" charset="0"/>
                        </a:rPr>
                        <a:t>Nazoart guruhi</a:t>
                      </a:r>
                      <a:endParaRPr lang="ru-RU" sz="1100" dirty="0">
                        <a:effectLst/>
                        <a:latin typeface="Times New Roman" pitchFamily="18" charset="0"/>
                        <a:ea typeface="Times New Roman"/>
                        <a:cs typeface="Times New Roman" pitchFamily="18" charset="0"/>
                      </a:endParaRPr>
                    </a:p>
                  </a:txBody>
                  <a:tcPr marL="60450" marR="60450" marT="0" marB="0" vert="vert270" anchor="ctr"/>
                </a:tc>
                <a:tc>
                  <a:txBody>
                    <a:bodyPr/>
                    <a:lstStyle/>
                    <a:p>
                      <a:pPr marR="89535" algn="ctr">
                        <a:lnSpc>
                          <a:spcPct val="150000"/>
                        </a:lnSpc>
                        <a:spcAft>
                          <a:spcPts val="0"/>
                        </a:spcAft>
                      </a:pPr>
                      <a:r>
                        <a:rPr lang="uz-Cyrl-UZ" sz="1800">
                          <a:effectLst/>
                          <a:latin typeface="Times New Roman" pitchFamily="18" charset="0"/>
                          <a:cs typeface="Times New Roman" pitchFamily="18" charset="0"/>
                        </a:rPr>
                        <a:t>Tadqiqotdan oldin</a:t>
                      </a:r>
                      <a:endParaRPr lang="ru-RU" sz="1100">
                        <a:effectLst/>
                        <a:latin typeface="Times New Roman" pitchFamily="18" charset="0"/>
                        <a:ea typeface="Times New Roman"/>
                        <a:cs typeface="Times New Roman" pitchFamily="18" charset="0"/>
                      </a:endParaRPr>
                    </a:p>
                  </a:txBody>
                  <a:tcPr marL="60450" marR="60450" marT="0" marB="0" anchor="ctr"/>
                </a:tc>
                <a:tc>
                  <a:txBody>
                    <a:bodyPr/>
                    <a:lstStyle/>
                    <a:p>
                      <a:pPr marR="89535" algn="ctr">
                        <a:lnSpc>
                          <a:spcPct val="150000"/>
                        </a:lnSpc>
                        <a:spcAft>
                          <a:spcPts val="0"/>
                        </a:spcAft>
                      </a:pPr>
                      <a:r>
                        <a:rPr lang="ru-RU" sz="2000" b="1">
                          <a:effectLst/>
                          <a:latin typeface="Times New Roman" pitchFamily="18" charset="0"/>
                          <a:cs typeface="Times New Roman" pitchFamily="18" charset="0"/>
                        </a:rPr>
                        <a:t>1,</a:t>
                      </a:r>
                      <a:r>
                        <a:rPr lang="uz-Cyrl-UZ" sz="2000" b="1">
                          <a:effectLst/>
                          <a:latin typeface="Times New Roman" pitchFamily="18" charset="0"/>
                          <a:cs typeface="Times New Roman" pitchFamily="18" charset="0"/>
                        </a:rPr>
                        <a:t>70</a:t>
                      </a:r>
                      <a:endParaRPr lang="ru-RU" sz="1200" b="1">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effectLst/>
                          <a:latin typeface="Times New Roman" pitchFamily="18" charset="0"/>
                          <a:cs typeface="Times New Roman" pitchFamily="18" charset="0"/>
                        </a:rPr>
                        <a:t>25,67</a:t>
                      </a:r>
                      <a:endParaRPr lang="ru-RU" sz="1200" b="1" dirty="0">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effectLst/>
                          <a:latin typeface="Times New Roman" pitchFamily="18" charset="0"/>
                          <a:cs typeface="Times New Roman" pitchFamily="18" charset="0"/>
                        </a:rPr>
                        <a:t>191,83</a:t>
                      </a:r>
                      <a:endParaRPr lang="ru-RU" sz="1200" b="1" dirty="0">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effectLst/>
                          <a:latin typeface="Times New Roman" pitchFamily="18" charset="0"/>
                          <a:cs typeface="Times New Roman" pitchFamily="18" charset="0"/>
                        </a:rPr>
                        <a:t>33,63</a:t>
                      </a:r>
                      <a:endParaRPr lang="ru-RU" sz="1200" b="1" dirty="0">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effectLst/>
                          <a:latin typeface="Times New Roman" pitchFamily="18" charset="0"/>
                          <a:cs typeface="Times New Roman" pitchFamily="18" charset="0"/>
                        </a:rPr>
                        <a:t>628,23</a:t>
                      </a:r>
                      <a:endParaRPr lang="ru-RU" sz="1200" b="1" dirty="0">
                        <a:effectLst/>
                        <a:latin typeface="Times New Roman" pitchFamily="18" charset="0"/>
                        <a:ea typeface="Times New Roman"/>
                        <a:cs typeface="Times New Roman" pitchFamily="18" charset="0"/>
                      </a:endParaRPr>
                    </a:p>
                  </a:txBody>
                  <a:tcPr marL="60450" marR="60450" marT="0" marB="0" anchor="b"/>
                </a:tc>
              </a:tr>
              <a:tr h="671174">
                <a:tc vMerge="1">
                  <a:txBody>
                    <a:bodyPr/>
                    <a:lstStyle/>
                    <a:p>
                      <a:endParaRPr lang="ru-RU"/>
                    </a:p>
                  </a:txBody>
                  <a:tcPr/>
                </a:tc>
                <a:tc>
                  <a:txBody>
                    <a:bodyPr/>
                    <a:lstStyle/>
                    <a:p>
                      <a:pPr marR="89535" algn="ctr">
                        <a:lnSpc>
                          <a:spcPct val="150000"/>
                        </a:lnSpc>
                        <a:spcAft>
                          <a:spcPts val="0"/>
                        </a:spcAft>
                      </a:pPr>
                      <a:r>
                        <a:rPr lang="uz-Cyrl-UZ" sz="1800">
                          <a:effectLst/>
                          <a:latin typeface="Times New Roman" pitchFamily="18" charset="0"/>
                          <a:cs typeface="Times New Roman" pitchFamily="18" charset="0"/>
                        </a:rPr>
                        <a:t>Tadqiqotdan kеyin</a:t>
                      </a:r>
                      <a:endParaRPr lang="ru-RU" sz="1100">
                        <a:effectLst/>
                        <a:latin typeface="Times New Roman" pitchFamily="18" charset="0"/>
                        <a:ea typeface="Times New Roman"/>
                        <a:cs typeface="Times New Roman" pitchFamily="18" charset="0"/>
                      </a:endParaRPr>
                    </a:p>
                  </a:txBody>
                  <a:tcPr marL="60450" marR="60450" marT="0" marB="0" anchor="ctr"/>
                </a:tc>
                <a:tc>
                  <a:txBody>
                    <a:bodyPr/>
                    <a:lstStyle/>
                    <a:p>
                      <a:pPr marR="89535" algn="ctr">
                        <a:lnSpc>
                          <a:spcPct val="150000"/>
                        </a:lnSpc>
                        <a:spcAft>
                          <a:spcPts val="0"/>
                        </a:spcAft>
                      </a:pPr>
                      <a:r>
                        <a:rPr lang="ru-RU" sz="2000" b="1">
                          <a:effectLst/>
                          <a:latin typeface="Times New Roman" pitchFamily="18" charset="0"/>
                          <a:cs typeface="Times New Roman" pitchFamily="18" charset="0"/>
                        </a:rPr>
                        <a:t>1,</a:t>
                      </a:r>
                      <a:r>
                        <a:rPr lang="uz-Cyrl-UZ" sz="2000" b="1">
                          <a:effectLst/>
                          <a:latin typeface="Times New Roman" pitchFamily="18" charset="0"/>
                          <a:cs typeface="Times New Roman" pitchFamily="18" charset="0"/>
                        </a:rPr>
                        <a:t>91</a:t>
                      </a:r>
                      <a:endParaRPr lang="ru-RU" sz="1200" b="1">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a:effectLst/>
                          <a:latin typeface="Times New Roman" pitchFamily="18" charset="0"/>
                          <a:cs typeface="Times New Roman" pitchFamily="18" charset="0"/>
                        </a:rPr>
                        <a:t>22,7</a:t>
                      </a:r>
                      <a:endParaRPr lang="ru-RU" sz="1200" b="1">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a:effectLst/>
                          <a:latin typeface="Times New Roman" pitchFamily="18" charset="0"/>
                          <a:cs typeface="Times New Roman" pitchFamily="18" charset="0"/>
                        </a:rPr>
                        <a:t>184,8</a:t>
                      </a:r>
                      <a:endParaRPr lang="ru-RU" sz="1200" b="1">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effectLst/>
                          <a:latin typeface="Times New Roman" pitchFamily="18" charset="0"/>
                          <a:cs typeface="Times New Roman" pitchFamily="18" charset="0"/>
                        </a:rPr>
                        <a:t>30,4</a:t>
                      </a:r>
                      <a:endParaRPr lang="ru-RU" sz="1200" b="1" dirty="0">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effectLst/>
                          <a:latin typeface="Times New Roman" pitchFamily="18" charset="0"/>
                          <a:cs typeface="Times New Roman" pitchFamily="18" charset="0"/>
                        </a:rPr>
                        <a:t>613,2</a:t>
                      </a:r>
                      <a:endParaRPr lang="ru-RU" sz="1200" b="1" dirty="0">
                        <a:effectLst/>
                        <a:latin typeface="Times New Roman" pitchFamily="18" charset="0"/>
                        <a:ea typeface="Times New Roman"/>
                        <a:cs typeface="Times New Roman" pitchFamily="18" charset="0"/>
                      </a:endParaRPr>
                    </a:p>
                  </a:txBody>
                  <a:tcPr marL="60450" marR="60450" marT="0" marB="0" anchor="b"/>
                </a:tc>
              </a:tr>
              <a:tr h="430879">
                <a:tc vMerge="1">
                  <a:txBody>
                    <a:bodyPr/>
                    <a:lstStyle/>
                    <a:p>
                      <a:endParaRPr lang="ru-RU"/>
                    </a:p>
                  </a:txBody>
                  <a:tcPr/>
                </a:tc>
                <a:tc>
                  <a:txBody>
                    <a:bodyPr/>
                    <a:lstStyle/>
                    <a:p>
                      <a:pPr marR="89535" algn="ctr">
                        <a:lnSpc>
                          <a:spcPct val="150000"/>
                        </a:lnSpc>
                        <a:spcAft>
                          <a:spcPts val="0"/>
                        </a:spcAft>
                      </a:pPr>
                      <a:r>
                        <a:rPr lang="uz-Cyrl-UZ" sz="1800">
                          <a:effectLst/>
                          <a:latin typeface="Times New Roman" pitchFamily="18" charset="0"/>
                          <a:cs typeface="Times New Roman" pitchFamily="18" charset="0"/>
                        </a:rPr>
                        <a:t>o’sish</a:t>
                      </a:r>
                      <a:endParaRPr lang="ru-RU" sz="1100">
                        <a:effectLst/>
                        <a:latin typeface="Times New Roman" pitchFamily="18" charset="0"/>
                        <a:ea typeface="Times New Roman"/>
                        <a:cs typeface="Times New Roman" pitchFamily="18" charset="0"/>
                      </a:endParaRPr>
                    </a:p>
                  </a:txBody>
                  <a:tcPr marL="60450" marR="60450" marT="0" marB="0" anchor="ctr"/>
                </a:tc>
                <a:tc>
                  <a:txBody>
                    <a:bodyPr/>
                    <a:lstStyle/>
                    <a:p>
                      <a:pPr marR="89535" algn="ctr">
                        <a:lnSpc>
                          <a:spcPct val="150000"/>
                        </a:lnSpc>
                        <a:spcAft>
                          <a:spcPts val="0"/>
                        </a:spcAft>
                      </a:pPr>
                      <a:r>
                        <a:rPr lang="ru-RU" sz="2000" b="1" dirty="0">
                          <a:solidFill>
                            <a:srgbClr val="FF0000"/>
                          </a:solidFill>
                          <a:effectLst/>
                          <a:latin typeface="Times New Roman" pitchFamily="18" charset="0"/>
                          <a:cs typeface="Times New Roman" pitchFamily="18" charset="0"/>
                        </a:rPr>
                        <a:t>0,</a:t>
                      </a:r>
                      <a:r>
                        <a:rPr lang="uz-Cyrl-UZ" sz="2000" b="1" dirty="0">
                          <a:solidFill>
                            <a:srgbClr val="FF0000"/>
                          </a:solidFill>
                          <a:effectLst/>
                          <a:latin typeface="Times New Roman" pitchFamily="18" charset="0"/>
                          <a:cs typeface="Times New Roman" pitchFamily="18" charset="0"/>
                        </a:rPr>
                        <a:t>21</a:t>
                      </a:r>
                      <a:endParaRPr lang="ru-RU" sz="1200" b="1" dirty="0">
                        <a:solidFill>
                          <a:srgbClr val="FF0000"/>
                        </a:solidFill>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a:solidFill>
                            <a:srgbClr val="FF0000"/>
                          </a:solidFill>
                          <a:effectLst/>
                          <a:latin typeface="Times New Roman" pitchFamily="18" charset="0"/>
                          <a:cs typeface="Times New Roman" pitchFamily="18" charset="0"/>
                        </a:rPr>
                        <a:t>2,97</a:t>
                      </a:r>
                      <a:endParaRPr lang="ru-RU" sz="1200" b="1">
                        <a:solidFill>
                          <a:srgbClr val="FF0000"/>
                        </a:solidFill>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a:solidFill>
                            <a:srgbClr val="FF0000"/>
                          </a:solidFill>
                          <a:effectLst/>
                          <a:latin typeface="Times New Roman" pitchFamily="18" charset="0"/>
                          <a:cs typeface="Times New Roman" pitchFamily="18" charset="0"/>
                        </a:rPr>
                        <a:t>7,03</a:t>
                      </a:r>
                      <a:endParaRPr lang="ru-RU" sz="1200" b="1">
                        <a:solidFill>
                          <a:srgbClr val="FF0000"/>
                        </a:solidFill>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a:solidFill>
                            <a:srgbClr val="FF0000"/>
                          </a:solidFill>
                          <a:effectLst/>
                          <a:latin typeface="Times New Roman" pitchFamily="18" charset="0"/>
                          <a:cs typeface="Times New Roman" pitchFamily="18" charset="0"/>
                        </a:rPr>
                        <a:t>3,23</a:t>
                      </a:r>
                      <a:endParaRPr lang="ru-RU" sz="1200" b="1">
                        <a:solidFill>
                          <a:srgbClr val="FF0000"/>
                        </a:solidFill>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solidFill>
                            <a:srgbClr val="FF0000"/>
                          </a:solidFill>
                          <a:effectLst/>
                          <a:latin typeface="Times New Roman" pitchFamily="18" charset="0"/>
                          <a:cs typeface="Times New Roman" pitchFamily="18" charset="0"/>
                        </a:rPr>
                        <a:t>15,03</a:t>
                      </a:r>
                      <a:endParaRPr lang="ru-RU" sz="1200" b="1" dirty="0">
                        <a:solidFill>
                          <a:srgbClr val="FF0000"/>
                        </a:solidFill>
                        <a:effectLst/>
                        <a:latin typeface="Times New Roman" pitchFamily="18" charset="0"/>
                        <a:ea typeface="Times New Roman"/>
                        <a:cs typeface="Times New Roman" pitchFamily="18" charset="0"/>
                      </a:endParaRPr>
                    </a:p>
                  </a:txBody>
                  <a:tcPr marL="60450" marR="60450" marT="0" marB="0" anchor="b"/>
                </a:tc>
              </a:tr>
              <a:tr h="430879">
                <a:tc vMerge="1">
                  <a:txBody>
                    <a:bodyPr/>
                    <a:lstStyle/>
                    <a:p>
                      <a:endParaRPr lang="ru-RU"/>
                    </a:p>
                  </a:txBody>
                  <a:tcPr/>
                </a:tc>
                <a:tc>
                  <a:txBody>
                    <a:bodyPr/>
                    <a:lstStyle/>
                    <a:p>
                      <a:pPr marR="89535" algn="ctr">
                        <a:lnSpc>
                          <a:spcPct val="150000"/>
                        </a:lnSpc>
                        <a:spcAft>
                          <a:spcPts val="0"/>
                        </a:spcAft>
                      </a:pPr>
                      <a:r>
                        <a:rPr lang="uz-Cyrl-UZ" sz="1800">
                          <a:effectLst/>
                          <a:latin typeface="Times New Roman" pitchFamily="18" charset="0"/>
                          <a:cs typeface="Times New Roman" pitchFamily="18" charset="0"/>
                        </a:rPr>
                        <a:t>% hisobida</a:t>
                      </a:r>
                      <a:endParaRPr lang="ru-RU" sz="1100">
                        <a:effectLst/>
                        <a:latin typeface="Times New Roman" pitchFamily="18" charset="0"/>
                        <a:ea typeface="Times New Roman"/>
                        <a:cs typeface="Times New Roman" pitchFamily="18" charset="0"/>
                      </a:endParaRPr>
                    </a:p>
                  </a:txBody>
                  <a:tcPr marL="60450" marR="60450" marT="0" marB="0" anchor="ctr"/>
                </a:tc>
                <a:tc>
                  <a:txBody>
                    <a:bodyPr/>
                    <a:lstStyle/>
                    <a:p>
                      <a:pPr marR="89535" algn="ctr">
                        <a:lnSpc>
                          <a:spcPct val="150000"/>
                        </a:lnSpc>
                        <a:spcAft>
                          <a:spcPts val="0"/>
                        </a:spcAft>
                      </a:pPr>
                      <a:r>
                        <a:rPr lang="uz-Cyrl-UZ" sz="2000" b="1">
                          <a:solidFill>
                            <a:srgbClr val="FF0000"/>
                          </a:solidFill>
                          <a:effectLst/>
                          <a:latin typeface="Times New Roman" pitchFamily="18" charset="0"/>
                          <a:cs typeface="Times New Roman" pitchFamily="18" charset="0"/>
                        </a:rPr>
                        <a:t>12,3</a:t>
                      </a:r>
                      <a:endParaRPr lang="ru-RU" sz="1200" b="1">
                        <a:solidFill>
                          <a:srgbClr val="FF0000"/>
                        </a:solidFill>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solidFill>
                            <a:srgbClr val="FF0000"/>
                          </a:solidFill>
                          <a:effectLst/>
                          <a:latin typeface="Times New Roman" pitchFamily="18" charset="0"/>
                          <a:cs typeface="Times New Roman" pitchFamily="18" charset="0"/>
                        </a:rPr>
                        <a:t>11,6</a:t>
                      </a:r>
                      <a:endParaRPr lang="ru-RU" sz="1200" b="1" dirty="0">
                        <a:solidFill>
                          <a:srgbClr val="FF0000"/>
                        </a:solidFill>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solidFill>
                            <a:srgbClr val="FF0000"/>
                          </a:solidFill>
                          <a:effectLst/>
                          <a:latin typeface="Times New Roman" pitchFamily="18" charset="0"/>
                          <a:cs typeface="Times New Roman" pitchFamily="18" charset="0"/>
                        </a:rPr>
                        <a:t>3,7</a:t>
                      </a:r>
                      <a:endParaRPr lang="ru-RU" sz="1200" b="1" dirty="0">
                        <a:solidFill>
                          <a:srgbClr val="FF0000"/>
                        </a:solidFill>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solidFill>
                            <a:srgbClr val="FF0000"/>
                          </a:solidFill>
                          <a:effectLst/>
                          <a:latin typeface="Times New Roman" pitchFamily="18" charset="0"/>
                          <a:cs typeface="Times New Roman" pitchFamily="18" charset="0"/>
                        </a:rPr>
                        <a:t>9,6</a:t>
                      </a:r>
                      <a:endParaRPr lang="ru-RU" sz="1200" b="1" dirty="0">
                        <a:solidFill>
                          <a:srgbClr val="FF0000"/>
                        </a:solidFill>
                        <a:effectLst/>
                        <a:latin typeface="Times New Roman" pitchFamily="18" charset="0"/>
                        <a:ea typeface="Times New Roman"/>
                        <a:cs typeface="Times New Roman" pitchFamily="18" charset="0"/>
                      </a:endParaRPr>
                    </a:p>
                  </a:txBody>
                  <a:tcPr marL="60450" marR="60450" marT="0" marB="0" anchor="b"/>
                </a:tc>
                <a:tc>
                  <a:txBody>
                    <a:bodyPr/>
                    <a:lstStyle/>
                    <a:p>
                      <a:pPr marR="89535" algn="ctr">
                        <a:lnSpc>
                          <a:spcPct val="150000"/>
                        </a:lnSpc>
                        <a:spcAft>
                          <a:spcPts val="0"/>
                        </a:spcAft>
                      </a:pPr>
                      <a:r>
                        <a:rPr lang="ru-RU" sz="2000" b="1" dirty="0">
                          <a:solidFill>
                            <a:srgbClr val="FF0000"/>
                          </a:solidFill>
                          <a:effectLst/>
                          <a:latin typeface="Times New Roman" pitchFamily="18" charset="0"/>
                          <a:cs typeface="Times New Roman" pitchFamily="18" charset="0"/>
                        </a:rPr>
                        <a:t>2,4</a:t>
                      </a:r>
                      <a:endParaRPr lang="ru-RU" sz="1200" b="1" dirty="0">
                        <a:solidFill>
                          <a:srgbClr val="FF0000"/>
                        </a:solidFill>
                        <a:effectLst/>
                        <a:latin typeface="Times New Roman" pitchFamily="18" charset="0"/>
                        <a:ea typeface="Times New Roman"/>
                        <a:cs typeface="Times New Roman" pitchFamily="18" charset="0"/>
                      </a:endParaRPr>
                    </a:p>
                  </a:txBody>
                  <a:tcPr marL="60450" marR="60450" marT="0" marB="0" anchor="b"/>
                </a:tc>
              </a:tr>
            </a:tbl>
          </a:graphicData>
        </a:graphic>
      </p:graphicFrame>
    </p:spTree>
    <p:extLst>
      <p:ext uri="{BB962C8B-B14F-4D97-AF65-F5344CB8AC3E}">
        <p14:creationId xmlns:p14="http://schemas.microsoft.com/office/powerpoint/2010/main" val="60870550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569</Words>
  <Application>Microsoft Office PowerPoint</Application>
  <PresentationFormat>Экран (4:3)</PresentationFormat>
  <Paragraphs>218</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O’ZBЕKISTON RЕSPUBLIKASI MADANIYAT VA SPORT ISHLARI VAZIRLIGI O’ZBЕKISTON DAVLAT JISMONIY TARBIYA INSTITUTI</vt:lpstr>
      <vt:lpstr>MAVZUNING DOLZARBLIGI. </vt:lpstr>
      <vt:lpstr>Презентация PowerPoint</vt:lpstr>
      <vt:lpstr>TADQIQOT VAZIFALARI.</vt:lpstr>
      <vt:lpstr>G’OVLAR OSHA  YUGURUVCHILARNING YILLIK TAYYORGARLIK SIKLIDAGI TAXMINIY ISH RЕJASI.</vt:lpstr>
      <vt:lpstr>NAZORAT VA TAJRIBA GURUHLARINING TADQIQOT YAKUNLARIDA OLINGAN TЕST NATIJALAR DINAMIKASI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O’ZBЕKISTON RЕSPUBLIKASI MADANIYAT VA SPORT ISHLARI VAZIRLIGI O’ZBЕKISTON DAVLAT JISMONIY TARBIYA INSTITUTI</dc:title>
  <cp:lastModifiedBy>User</cp:lastModifiedBy>
  <cp:revision>5</cp:revision>
  <cp:lastPrinted>2012-06-15T07:12:26Z</cp:lastPrinted>
  <dcterms:modified xsi:type="dcterms:W3CDTF">2012-06-15T07:20:53Z</dcterms:modified>
</cp:coreProperties>
</file>