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267" r:id="rId2"/>
    <p:sldId id="256" r:id="rId3"/>
    <p:sldId id="257" r:id="rId4"/>
    <p:sldId id="258" r:id="rId5"/>
    <p:sldId id="259" r:id="rId6"/>
    <p:sldId id="260" r:id="rId7"/>
    <p:sldId id="261" r:id="rId8"/>
    <p:sldId id="262" r:id="rId9"/>
    <p:sldId id="263" r:id="rId10"/>
    <p:sldId id="264" r:id="rId11"/>
    <p:sldId id="265" r:id="rId12"/>
    <p:sldId id="266" r:id="rId13"/>
    <p:sldId id="269" r:id="rId14"/>
    <p:sldId id="268"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stin" initials="J"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71" autoAdjust="0"/>
  </p:normalViewPr>
  <p:slideViewPr>
    <p:cSldViewPr>
      <p:cViewPr varScale="1">
        <p:scale>
          <a:sx n="70" d="100"/>
          <a:sy n="70" d="100"/>
        </p:scale>
        <p:origin x="-138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58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5E9E41-C6FE-40E8-937E-553E628A447A}" type="datetimeFigureOut">
              <a:rPr lang="ru-RU" smtClean="0"/>
              <a:t>11.12.2015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DFC24D-8B90-4581-A036-9869AA38410E}" type="slidenum">
              <a:rPr lang="ru-RU" smtClean="0"/>
              <a:t>‹#›</a:t>
            </a:fld>
            <a:endParaRPr lang="ru-RU"/>
          </a:p>
        </p:txBody>
      </p:sp>
    </p:spTree>
    <p:extLst>
      <p:ext uri="{BB962C8B-B14F-4D97-AF65-F5344CB8AC3E}">
        <p14:creationId xmlns:p14="http://schemas.microsoft.com/office/powerpoint/2010/main" val="654252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DFC24D-8B90-4581-A036-9869AA38410E}" type="slidenum">
              <a:rPr lang="ru-RU" smtClean="0"/>
              <a:t>2</a:t>
            </a:fld>
            <a:endParaRPr lang="ru-RU"/>
          </a:p>
        </p:txBody>
      </p:sp>
    </p:spTree>
    <p:extLst>
      <p:ext uri="{BB962C8B-B14F-4D97-AF65-F5344CB8AC3E}">
        <p14:creationId xmlns:p14="http://schemas.microsoft.com/office/powerpoint/2010/main" val="1498643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DFC24D-8B90-4581-A036-9869AA38410E}" type="slidenum">
              <a:rPr lang="ru-RU" smtClean="0"/>
              <a:t>3</a:t>
            </a:fld>
            <a:endParaRPr lang="ru-RU"/>
          </a:p>
        </p:txBody>
      </p:sp>
    </p:spTree>
    <p:extLst>
      <p:ext uri="{BB962C8B-B14F-4D97-AF65-F5344CB8AC3E}">
        <p14:creationId xmlns:p14="http://schemas.microsoft.com/office/powerpoint/2010/main" val="2834109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DFC24D-8B90-4581-A036-9869AA38410E}" type="slidenum">
              <a:rPr lang="ru-RU" smtClean="0"/>
              <a:t>4</a:t>
            </a:fld>
            <a:endParaRPr lang="ru-RU"/>
          </a:p>
        </p:txBody>
      </p:sp>
    </p:spTree>
    <p:extLst>
      <p:ext uri="{BB962C8B-B14F-4D97-AF65-F5344CB8AC3E}">
        <p14:creationId xmlns:p14="http://schemas.microsoft.com/office/powerpoint/2010/main" val="1769354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6DFC24D-8B90-4581-A036-9869AA38410E}" type="slidenum">
              <a:rPr lang="ru-RU" smtClean="0"/>
              <a:t>8</a:t>
            </a:fld>
            <a:endParaRPr lang="ru-RU"/>
          </a:p>
        </p:txBody>
      </p:sp>
    </p:spTree>
    <p:extLst>
      <p:ext uri="{BB962C8B-B14F-4D97-AF65-F5344CB8AC3E}">
        <p14:creationId xmlns:p14="http://schemas.microsoft.com/office/powerpoint/2010/main" val="3884165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6B5EF71-BC55-4000-9FAD-C7C3BF834660}" type="datetimeFigureOut">
              <a:rPr lang="ru-RU" smtClean="0"/>
              <a:t>11.12.2015</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0CDCD2BF-CC9C-4B51-A00B-9F4CFB0A2BEA}" type="slidenum">
              <a:rPr lang="ru-RU" smtClean="0"/>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6B5EF71-BC55-4000-9FAD-C7C3BF834660}" type="datetimeFigureOut">
              <a:rPr lang="ru-RU" smtClean="0"/>
              <a:t>11.12.2015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CDCD2BF-CC9C-4B51-A00B-9F4CFB0A2BEA}"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6B5EF71-BC55-4000-9FAD-C7C3BF834660}" type="datetimeFigureOut">
              <a:rPr lang="ru-RU" smtClean="0"/>
              <a:t>11.12.2015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CDCD2BF-CC9C-4B51-A00B-9F4CFB0A2BEA}"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6B5EF71-BC55-4000-9FAD-C7C3BF834660}" type="datetimeFigureOut">
              <a:rPr lang="ru-RU" smtClean="0"/>
              <a:t>11.12.2015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CDCD2BF-CC9C-4B51-A00B-9F4CFB0A2BEA}"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6B5EF71-BC55-4000-9FAD-C7C3BF834660}" type="datetimeFigureOut">
              <a:rPr lang="ru-RU" smtClean="0"/>
              <a:t>11.12.2015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CDCD2BF-CC9C-4B51-A00B-9F4CFB0A2BEA}"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86B5EF71-BC55-4000-9FAD-C7C3BF834660}" type="datetimeFigureOut">
              <a:rPr lang="ru-RU" smtClean="0"/>
              <a:t>11.12.2015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CDCD2BF-CC9C-4B51-A00B-9F4CFB0A2BEA}" type="slidenum">
              <a:rPr lang="ru-RU" smtClean="0"/>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6B5EF71-BC55-4000-9FAD-C7C3BF834660}" type="datetimeFigureOut">
              <a:rPr lang="ru-RU" smtClean="0"/>
              <a:t>11.12.2015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CDCD2BF-CC9C-4B51-A00B-9F4CFB0A2BEA}"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86B5EF71-BC55-4000-9FAD-C7C3BF834660}" type="datetimeFigureOut">
              <a:rPr lang="ru-RU" smtClean="0"/>
              <a:t>11.12.2015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CDCD2BF-CC9C-4B51-A00B-9F4CFB0A2BEA}"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B5EF71-BC55-4000-9FAD-C7C3BF834660}" type="datetimeFigureOut">
              <a:rPr lang="ru-RU" smtClean="0"/>
              <a:t>11.12.2015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CDCD2BF-CC9C-4B51-A00B-9F4CFB0A2BEA}"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6B5EF71-BC55-4000-9FAD-C7C3BF834660}" type="datetimeFigureOut">
              <a:rPr lang="ru-RU" smtClean="0"/>
              <a:t>11.12.2015</a:t>
            </a:fld>
            <a:endParaRPr lang="ru-RU"/>
          </a:p>
        </p:txBody>
      </p:sp>
      <p:sp>
        <p:nvSpPr>
          <p:cNvPr id="7" name="Slide Number Placeholder 6"/>
          <p:cNvSpPr>
            <a:spLocks noGrp="1"/>
          </p:cNvSpPr>
          <p:nvPr>
            <p:ph type="sldNum" sz="quarter" idx="12"/>
          </p:nvPr>
        </p:nvSpPr>
        <p:spPr/>
        <p:txBody>
          <a:bodyPr/>
          <a:lstStyle/>
          <a:p>
            <a:fld id="{0CDCD2BF-CC9C-4B51-A00B-9F4CFB0A2BEA}" type="slidenum">
              <a:rPr lang="ru-RU" smtClean="0"/>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6B5EF71-BC55-4000-9FAD-C7C3BF834660}" type="datetimeFigureOut">
              <a:rPr lang="ru-RU" smtClean="0"/>
              <a:t>11.12.2015</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0CDCD2BF-CC9C-4B51-A00B-9F4CFB0A2BEA}"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6B5EF71-BC55-4000-9FAD-C7C3BF834660}" type="datetimeFigureOut">
              <a:rPr lang="ru-RU" smtClean="0"/>
              <a:t>11.12.2015</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0CDCD2BF-CC9C-4B51-A00B-9F4CFB0A2BEA}"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79512" y="11219"/>
            <a:ext cx="8712968" cy="1008112"/>
          </a:xfrm>
        </p:spPr>
        <p:txBody>
          <a:bodyPr>
            <a:normAutofit/>
          </a:bodyPr>
          <a:lstStyle/>
          <a:p>
            <a:r>
              <a:rPr lang="uz-Cyrl-UZ" sz="3000" dirty="0" smtClean="0">
                <a:solidFill>
                  <a:srgbClr val="0070C0"/>
                </a:solidFill>
                <a:latin typeface="Times New Roman" pitchFamily="18" charset="0"/>
                <a:cs typeface="Times New Roman" pitchFamily="18" charset="0"/>
              </a:rPr>
              <a:t>АНДИЖОН ҚИШЛОҚ ХЎЖАЛИГИ ИНСТИТУТИ</a:t>
            </a:r>
            <a:endParaRPr lang="ru-RU" sz="3000" dirty="0">
              <a:solidFill>
                <a:srgbClr val="0070C0"/>
              </a:solidFill>
              <a:latin typeface="Times New Roman" pitchFamily="18" charset="0"/>
              <a:cs typeface="Times New Roman" pitchFamily="18" charset="0"/>
            </a:endParaRPr>
          </a:p>
        </p:txBody>
      </p:sp>
      <p:sp>
        <p:nvSpPr>
          <p:cNvPr id="7" name="Заголовок 3"/>
          <p:cNvSpPr txBox="1">
            <a:spLocks/>
          </p:cNvSpPr>
          <p:nvPr/>
        </p:nvSpPr>
        <p:spPr>
          <a:xfrm>
            <a:off x="179512" y="1268760"/>
            <a:ext cx="8712968" cy="1008112"/>
          </a:xfrm>
          <a:prstGeom prst="rect">
            <a:avLst/>
          </a:prstGeom>
        </p:spPr>
        <p:txBody>
          <a:bodyPr vert="horz" lIns="91440" tIns="45720" rIns="91440" bIns="45720" rtlCol="0" anchor="b">
            <a:normAutofit fontScale="92500"/>
          </a:bodyPr>
          <a:lstStyle>
            <a:lvl1pPr>
              <a:spcBef>
                <a:spcPct val="0"/>
              </a:spcBef>
              <a:buNone/>
              <a:defRPr sz="3000">
                <a:solidFill>
                  <a:srgbClr val="0070C0"/>
                </a:solidFill>
                <a:latin typeface="Times New Roman" pitchFamily="18" charset="0"/>
                <a:ea typeface="+mj-ea"/>
                <a:cs typeface="Times New Roman" pitchFamily="18" charset="0"/>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ctr"/>
            <a:r>
              <a:rPr lang="uz-Cyrl-UZ" dirty="0"/>
              <a:t>Иқтисодиёт ва бошқарув </a:t>
            </a:r>
            <a:r>
              <a:rPr lang="uz-Cyrl-UZ" dirty="0" smtClean="0"/>
              <a:t>факултети</a:t>
            </a:r>
          </a:p>
          <a:p>
            <a:pPr algn="ctr"/>
            <a:r>
              <a:rPr lang="uz-Cyrl-UZ" dirty="0" smtClean="0"/>
              <a:t>Қишлоқ хўжалик иқтисодиёти ва бошқарув кафедраси</a:t>
            </a:r>
            <a:endParaRPr lang="uz-Cyrl-UZ" dirty="0"/>
          </a:p>
        </p:txBody>
      </p:sp>
      <p:sp>
        <p:nvSpPr>
          <p:cNvPr id="8" name="Заголовок 3"/>
          <p:cNvSpPr txBox="1">
            <a:spLocks/>
          </p:cNvSpPr>
          <p:nvPr/>
        </p:nvSpPr>
        <p:spPr>
          <a:xfrm>
            <a:off x="179512" y="2542843"/>
            <a:ext cx="8712968" cy="1008112"/>
          </a:xfrm>
          <a:prstGeom prst="rect">
            <a:avLst/>
          </a:prstGeom>
        </p:spPr>
        <p:txBody>
          <a:bodyPr vert="horz" lIns="91440" tIns="45720" rIns="91440" bIns="45720" rtlCol="0" anchor="b">
            <a:normAutofit fontScale="92500" lnSpcReduction="10000"/>
          </a:bodyPr>
          <a:lstStyle>
            <a:lvl1pPr algn="l" defTabSz="9144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uz-Cyrl-UZ" b="1" dirty="0" smtClean="0">
                <a:solidFill>
                  <a:schemeClr val="accent1">
                    <a:lumMod val="60000"/>
                    <a:lumOff val="40000"/>
                  </a:schemeClr>
                </a:solidFill>
                <a:latin typeface="Times New Roman" pitchFamily="18" charset="0"/>
                <a:cs typeface="Times New Roman" pitchFamily="18" charset="0"/>
              </a:rPr>
              <a:t>Менежмент фанидан </a:t>
            </a:r>
            <a:endParaRPr lang="uz-Cyrl-UZ" b="1" dirty="0" smtClean="0">
              <a:solidFill>
                <a:schemeClr val="accent1">
                  <a:lumMod val="60000"/>
                  <a:lumOff val="40000"/>
                </a:schemeClr>
              </a:solidFill>
              <a:latin typeface="Times New Roman" pitchFamily="18" charset="0"/>
              <a:cs typeface="Times New Roman" pitchFamily="18" charset="0"/>
            </a:endParaRPr>
          </a:p>
          <a:p>
            <a:pPr algn="ctr"/>
            <a:r>
              <a:rPr lang="uz-Cyrl-UZ" b="1" dirty="0" smtClean="0">
                <a:solidFill>
                  <a:schemeClr val="accent1">
                    <a:lumMod val="60000"/>
                    <a:lumOff val="40000"/>
                  </a:schemeClr>
                </a:solidFill>
                <a:latin typeface="Times New Roman" pitchFamily="18" charset="0"/>
                <a:cs typeface="Times New Roman" pitchFamily="18" charset="0"/>
              </a:rPr>
              <a:t>РЕФЕРАТ</a:t>
            </a:r>
            <a:endParaRPr lang="ru-RU" b="1" dirty="0">
              <a:solidFill>
                <a:schemeClr val="accent1">
                  <a:lumMod val="60000"/>
                  <a:lumOff val="40000"/>
                </a:schemeClr>
              </a:solidFill>
              <a:latin typeface="Times New Roman" pitchFamily="18" charset="0"/>
              <a:cs typeface="Times New Roman" pitchFamily="18" charset="0"/>
            </a:endParaRPr>
          </a:p>
        </p:txBody>
      </p:sp>
      <p:sp>
        <p:nvSpPr>
          <p:cNvPr id="9" name="Заголовок 3"/>
          <p:cNvSpPr txBox="1">
            <a:spLocks/>
          </p:cNvSpPr>
          <p:nvPr/>
        </p:nvSpPr>
        <p:spPr>
          <a:xfrm>
            <a:off x="179512" y="4486272"/>
            <a:ext cx="8712968" cy="1008112"/>
          </a:xfrm>
          <a:prstGeom prst="rect">
            <a:avLst/>
          </a:prstGeom>
        </p:spPr>
        <p:txBody>
          <a:bodyPr vert="horz" lIns="91440" tIns="45720" rIns="91440" bIns="45720" rtlCol="0" anchor="b">
            <a:normAutofit/>
          </a:bodyPr>
          <a:lstStyle>
            <a:lvl1pPr algn="l" defTabSz="9144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uz-Cyrl-UZ" dirty="0" smtClean="0">
                <a:solidFill>
                  <a:srgbClr val="0070C0"/>
                </a:solidFill>
                <a:latin typeface="Times New Roman" pitchFamily="18" charset="0"/>
                <a:cs typeface="Times New Roman" pitchFamily="18" charset="0"/>
              </a:rPr>
              <a:t>Бажарди:		</a:t>
            </a:r>
            <a:r>
              <a:rPr lang="uz-Cyrl-UZ" sz="2400" dirty="0" smtClean="0">
                <a:solidFill>
                  <a:schemeClr val="accent1">
                    <a:lumMod val="60000"/>
                    <a:lumOff val="40000"/>
                  </a:schemeClr>
                </a:solidFill>
              </a:rPr>
              <a:t>Иқтисодиёт </a:t>
            </a:r>
            <a:r>
              <a:rPr lang="uz-Cyrl-UZ" sz="2400" dirty="0">
                <a:solidFill>
                  <a:schemeClr val="accent1">
                    <a:lumMod val="60000"/>
                    <a:lumOff val="40000"/>
                  </a:schemeClr>
                </a:solidFill>
              </a:rPr>
              <a:t>таълим йўналиши </a:t>
            </a:r>
            <a:r>
              <a:rPr lang="uz-Cyrl-UZ" sz="2400" dirty="0" smtClean="0">
                <a:solidFill>
                  <a:schemeClr val="accent1">
                    <a:lumMod val="60000"/>
                    <a:lumOff val="40000"/>
                  </a:schemeClr>
                </a:solidFill>
              </a:rPr>
              <a:t>2-  </a:t>
            </a:r>
          </a:p>
          <a:p>
            <a:pPr algn="ctr"/>
            <a:r>
              <a:rPr lang="uz-Cyrl-UZ" sz="2400" dirty="0">
                <a:solidFill>
                  <a:schemeClr val="accent1">
                    <a:lumMod val="60000"/>
                    <a:lumOff val="40000"/>
                  </a:schemeClr>
                </a:solidFill>
              </a:rPr>
              <a:t> </a:t>
            </a:r>
            <a:r>
              <a:rPr lang="uz-Cyrl-UZ" sz="2400" dirty="0" smtClean="0">
                <a:solidFill>
                  <a:schemeClr val="accent1">
                    <a:lumMod val="60000"/>
                    <a:lumOff val="40000"/>
                  </a:schemeClr>
                </a:solidFill>
              </a:rPr>
              <a:t>                           босқич 1-гурух </a:t>
            </a:r>
            <a:r>
              <a:rPr lang="uz-Cyrl-UZ" sz="2400" dirty="0" smtClean="0">
                <a:solidFill>
                  <a:schemeClr val="accent1">
                    <a:lumMod val="60000"/>
                    <a:lumOff val="40000"/>
                  </a:schemeClr>
                </a:solidFill>
                <a:latin typeface="Times New Roman" pitchFamily="18" charset="0"/>
                <a:cs typeface="Times New Roman" pitchFamily="18" charset="0"/>
              </a:rPr>
              <a:t>М.Абдулкасимов</a:t>
            </a:r>
            <a:endParaRPr lang="ru-RU" sz="2400" dirty="0">
              <a:solidFill>
                <a:schemeClr val="accent1">
                  <a:lumMod val="60000"/>
                  <a:lumOff val="40000"/>
                </a:schemeClr>
              </a:solidFill>
              <a:latin typeface="Times New Roman" pitchFamily="18" charset="0"/>
              <a:cs typeface="Times New Roman" pitchFamily="18" charset="0"/>
            </a:endParaRPr>
          </a:p>
        </p:txBody>
      </p:sp>
      <p:sp>
        <p:nvSpPr>
          <p:cNvPr id="10" name="Заголовок 3"/>
          <p:cNvSpPr txBox="1">
            <a:spLocks/>
          </p:cNvSpPr>
          <p:nvPr/>
        </p:nvSpPr>
        <p:spPr>
          <a:xfrm>
            <a:off x="179512" y="5517232"/>
            <a:ext cx="8712968" cy="1008112"/>
          </a:xfrm>
          <a:prstGeom prst="rect">
            <a:avLst/>
          </a:prstGeom>
        </p:spPr>
        <p:txBody>
          <a:bodyPr vert="horz" lIns="91440" tIns="45720" rIns="91440" bIns="45720" rtlCol="0" anchor="b">
            <a:normAutofit/>
          </a:bodyPr>
          <a:lstStyle>
            <a:lvl1pPr algn="l" defTabSz="9144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uz-Cyrl-UZ" dirty="0" smtClean="0">
                <a:solidFill>
                  <a:srgbClr val="0070C0"/>
                </a:solidFill>
                <a:latin typeface="Times New Roman" pitchFamily="18" charset="0"/>
                <a:cs typeface="Times New Roman" pitchFamily="18" charset="0"/>
              </a:rPr>
              <a:t>Ўқитувчи</a:t>
            </a:r>
            <a:r>
              <a:rPr lang="uz-Cyrl-UZ" dirty="0" smtClean="0">
                <a:solidFill>
                  <a:srgbClr val="0070C0"/>
                </a:solidFill>
                <a:latin typeface="Times New Roman" pitchFamily="18" charset="0"/>
                <a:cs typeface="Times New Roman" pitchFamily="18" charset="0"/>
              </a:rPr>
              <a:t>:                   </a:t>
            </a:r>
            <a:r>
              <a:rPr lang="uz-Cyrl-UZ" dirty="0" smtClean="0">
                <a:solidFill>
                  <a:srgbClr val="0070C0"/>
                </a:solidFill>
                <a:latin typeface="Times New Roman" pitchFamily="18" charset="0"/>
                <a:cs typeface="Times New Roman" pitchFamily="18" charset="0"/>
              </a:rPr>
              <a:t>		</a:t>
            </a:r>
            <a:r>
              <a:rPr lang="uz-Cyrl-UZ" dirty="0" smtClean="0">
                <a:solidFill>
                  <a:srgbClr val="0070C0"/>
                </a:solidFill>
                <a:latin typeface="Times New Roman" pitchFamily="18" charset="0"/>
                <a:cs typeface="Times New Roman" pitchFamily="18" charset="0"/>
              </a:rPr>
              <a:t>Б.Раҳмонова</a:t>
            </a:r>
            <a:endParaRPr lang="ru-RU" dirty="0">
              <a:solidFill>
                <a:srgbClr val="0070C0"/>
              </a:solidFill>
              <a:latin typeface="Times New Roman" pitchFamily="18" charset="0"/>
              <a:cs typeface="Times New Roman" pitchFamily="18" charset="0"/>
            </a:endParaRPr>
          </a:p>
        </p:txBody>
      </p:sp>
      <p:sp>
        <p:nvSpPr>
          <p:cNvPr id="12" name="Заголовок 3"/>
          <p:cNvSpPr txBox="1">
            <a:spLocks/>
          </p:cNvSpPr>
          <p:nvPr/>
        </p:nvSpPr>
        <p:spPr>
          <a:xfrm>
            <a:off x="323528" y="3469650"/>
            <a:ext cx="8712968" cy="1008112"/>
          </a:xfrm>
          <a:prstGeom prst="rect">
            <a:avLst/>
          </a:prstGeom>
        </p:spPr>
        <p:txBody>
          <a:bodyPr vert="horz" lIns="91440" tIns="45720" rIns="91440" bIns="45720" rtlCol="0" anchor="b">
            <a:normAutofit fontScale="92500"/>
          </a:bodyPr>
          <a:lstStyle>
            <a:lvl1pPr algn="l" defTabSz="9144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b="1" dirty="0" err="1" smtClean="0">
                <a:solidFill>
                  <a:srgbClr val="0070C0"/>
                </a:solidFill>
                <a:latin typeface="Times New Roman" pitchFamily="18" charset="0"/>
                <a:cs typeface="Times New Roman" pitchFamily="18" charset="0"/>
              </a:rPr>
              <a:t>Мавзу</a:t>
            </a:r>
            <a:r>
              <a:rPr lang="ru-RU" b="1" dirty="0" smtClean="0">
                <a:solidFill>
                  <a:srgbClr val="0070C0"/>
                </a:solidFill>
                <a:latin typeface="Times New Roman" pitchFamily="18" charset="0"/>
                <a:cs typeface="Times New Roman" pitchFamily="18" charset="0"/>
              </a:rPr>
              <a:t>:       </a:t>
            </a:r>
            <a:r>
              <a:rPr lang="uz-Cyrl-UZ" dirty="0" smtClean="0">
                <a:solidFill>
                  <a:srgbClr val="0070C0"/>
                </a:solidFill>
                <a:latin typeface="Times New Roman" pitchFamily="18" charset="0"/>
                <a:cs typeface="Times New Roman" pitchFamily="18" charset="0"/>
              </a:rPr>
              <a:t>Менежер фаолиятини ташкил этиш.</a:t>
            </a:r>
            <a:endParaRPr lang="ru-RU"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248530151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250" fill="hold"/>
                                        <p:tgtEl>
                                          <p:spTgt spid="4"/>
                                        </p:tgtEl>
                                        <p:attrNameLst>
                                          <p:attrName>style.color</p:attrName>
                                        </p:attrNameLst>
                                      </p:cBhvr>
                                      <p:to>
                                        <a:srgbClr val="74A50F"/>
                                      </p:to>
                                    </p:animClr>
                                  </p:childTnLst>
                                </p:cTn>
                              </p:par>
                            </p:childTnLst>
                          </p:cTn>
                        </p:par>
                      </p:childTnLst>
                    </p:cTn>
                  </p:par>
                  <p:par>
                    <p:cTn id="7" fill="hold">
                      <p:stCondLst>
                        <p:cond delay="indefinite"/>
                      </p:stCondLst>
                      <p:childTnLst>
                        <p:par>
                          <p:cTn id="8" fill="hold">
                            <p:stCondLst>
                              <p:cond delay="0"/>
                            </p:stCondLst>
                            <p:childTnLst>
                              <p:par>
                                <p:cTn id="9" presetID="15" presetClass="emph" presetSubtype="0" grpId="0" nodeType="clickEffect">
                                  <p:stCondLst>
                                    <p:cond delay="0"/>
                                  </p:stCondLst>
                                  <p:iterate type="lt">
                                    <p:tmAbs val="25"/>
                                  </p:iterate>
                                  <p:childTnLst>
                                    <p:set>
                                      <p:cBhvr override="childStyle">
                                        <p:cTn id="10" dur="indefinite"/>
                                        <p:tgtEl>
                                          <p:spTgt spid="7"/>
                                        </p:tgtEl>
                                        <p:attrNameLst>
                                          <p:attrName>style.fontWeight</p:attrName>
                                        </p:attrNameLst>
                                      </p:cBhvr>
                                      <p:to>
                                        <p:strVal val="bold"/>
                                      </p:to>
                                    </p:se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500" fill="hold"/>
                                        <p:tgtEl>
                                          <p:spTgt spid="8"/>
                                        </p:tgtEl>
                                        <p:attrNameLst>
                                          <p:attrName>ppt_w</p:attrName>
                                        </p:attrNameLst>
                                      </p:cBhvr>
                                      <p:tavLst>
                                        <p:tav tm="0">
                                          <p:val>
                                            <p:fltVal val="0"/>
                                          </p:val>
                                        </p:tav>
                                        <p:tav tm="100000">
                                          <p:val>
                                            <p:strVal val="#ppt_w"/>
                                          </p:val>
                                        </p:tav>
                                      </p:tavLst>
                                    </p:anim>
                                    <p:anim calcmode="lin" valueType="num">
                                      <p:cBhvr>
                                        <p:cTn id="16" dur="500" fill="hold"/>
                                        <p:tgtEl>
                                          <p:spTgt spid="8"/>
                                        </p:tgtEl>
                                        <p:attrNameLst>
                                          <p:attrName>ppt_h</p:attrName>
                                        </p:attrNameLst>
                                      </p:cBhvr>
                                      <p:tavLst>
                                        <p:tav tm="0">
                                          <p:val>
                                            <p:fltVal val="0"/>
                                          </p:val>
                                        </p:tav>
                                        <p:tav tm="100000">
                                          <p:val>
                                            <p:strVal val="#ppt_h"/>
                                          </p:val>
                                        </p:tav>
                                      </p:tavLst>
                                    </p:anim>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80">
                                          <p:stCondLst>
                                            <p:cond delay="0"/>
                                          </p:stCondLst>
                                        </p:cTn>
                                        <p:tgtEl>
                                          <p:spTgt spid="12"/>
                                        </p:tgtEl>
                                      </p:cBhvr>
                                    </p:animEffect>
                                    <p:anim calcmode="lin" valueType="num">
                                      <p:cBhvr>
                                        <p:cTn id="23"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28" dur="26">
                                          <p:stCondLst>
                                            <p:cond delay="650"/>
                                          </p:stCondLst>
                                        </p:cTn>
                                        <p:tgtEl>
                                          <p:spTgt spid="12"/>
                                        </p:tgtEl>
                                      </p:cBhvr>
                                      <p:to x="100000" y="60000"/>
                                    </p:animScale>
                                    <p:animScale>
                                      <p:cBhvr>
                                        <p:cTn id="29" dur="166" decel="50000">
                                          <p:stCondLst>
                                            <p:cond delay="676"/>
                                          </p:stCondLst>
                                        </p:cTn>
                                        <p:tgtEl>
                                          <p:spTgt spid="12"/>
                                        </p:tgtEl>
                                      </p:cBhvr>
                                      <p:to x="100000" y="100000"/>
                                    </p:animScale>
                                    <p:animScale>
                                      <p:cBhvr>
                                        <p:cTn id="30" dur="26">
                                          <p:stCondLst>
                                            <p:cond delay="1312"/>
                                          </p:stCondLst>
                                        </p:cTn>
                                        <p:tgtEl>
                                          <p:spTgt spid="12"/>
                                        </p:tgtEl>
                                      </p:cBhvr>
                                      <p:to x="100000" y="80000"/>
                                    </p:animScale>
                                    <p:animScale>
                                      <p:cBhvr>
                                        <p:cTn id="31" dur="166" decel="50000">
                                          <p:stCondLst>
                                            <p:cond delay="1338"/>
                                          </p:stCondLst>
                                        </p:cTn>
                                        <p:tgtEl>
                                          <p:spTgt spid="12"/>
                                        </p:tgtEl>
                                      </p:cBhvr>
                                      <p:to x="100000" y="100000"/>
                                    </p:animScale>
                                    <p:animScale>
                                      <p:cBhvr>
                                        <p:cTn id="32" dur="26">
                                          <p:stCondLst>
                                            <p:cond delay="1642"/>
                                          </p:stCondLst>
                                        </p:cTn>
                                        <p:tgtEl>
                                          <p:spTgt spid="12"/>
                                        </p:tgtEl>
                                      </p:cBhvr>
                                      <p:to x="100000" y="90000"/>
                                    </p:animScale>
                                    <p:animScale>
                                      <p:cBhvr>
                                        <p:cTn id="33" dur="166" decel="50000">
                                          <p:stCondLst>
                                            <p:cond delay="1668"/>
                                          </p:stCondLst>
                                        </p:cTn>
                                        <p:tgtEl>
                                          <p:spTgt spid="12"/>
                                        </p:tgtEl>
                                      </p:cBhvr>
                                      <p:to x="100000" y="100000"/>
                                    </p:animScale>
                                    <p:animScale>
                                      <p:cBhvr>
                                        <p:cTn id="34" dur="26">
                                          <p:stCondLst>
                                            <p:cond delay="1808"/>
                                          </p:stCondLst>
                                        </p:cTn>
                                        <p:tgtEl>
                                          <p:spTgt spid="12"/>
                                        </p:tgtEl>
                                      </p:cBhvr>
                                      <p:to x="100000" y="95000"/>
                                    </p:animScale>
                                    <p:animScale>
                                      <p:cBhvr>
                                        <p:cTn id="35" dur="166" decel="50000">
                                          <p:stCondLst>
                                            <p:cond delay="1834"/>
                                          </p:stCondLst>
                                        </p:cTn>
                                        <p:tgtEl>
                                          <p:spTgt spid="12"/>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4" presetClass="emph" presetSubtype="0" fill="hold" grpId="0" nodeType="clickEffect">
                                  <p:stCondLst>
                                    <p:cond delay="0"/>
                                  </p:stCondLst>
                                  <p:iterate type="lt">
                                    <p:tmPct val="10000"/>
                                  </p:iterate>
                                  <p:childTnLst>
                                    <p:animMotion origin="layout" path="M 0 0.07216 L 0 -2.27567E-6 " pathEditMode="relative" rAng="0" ptsTypes="AA">
                                      <p:cBhvr>
                                        <p:cTn id="39" dur="250" accel="50000" decel="50000" autoRev="1" fill="hold">
                                          <p:stCondLst>
                                            <p:cond delay="0"/>
                                          </p:stCondLst>
                                        </p:cTn>
                                        <p:tgtEl>
                                          <p:spTgt spid="9"/>
                                        </p:tgtEl>
                                        <p:attrNameLst>
                                          <p:attrName>ppt_x</p:attrName>
                                          <p:attrName>ppt_y</p:attrName>
                                        </p:attrNameLst>
                                      </p:cBhvr>
                                      <p:rCtr x="0" y="-3608"/>
                                    </p:animMotion>
                                    <p:animRot by="1500000">
                                      <p:cBhvr>
                                        <p:cTn id="40" dur="125" fill="hold">
                                          <p:stCondLst>
                                            <p:cond delay="0"/>
                                          </p:stCondLst>
                                        </p:cTn>
                                        <p:tgtEl>
                                          <p:spTgt spid="9"/>
                                        </p:tgtEl>
                                        <p:attrNameLst>
                                          <p:attrName>r</p:attrName>
                                        </p:attrNameLst>
                                      </p:cBhvr>
                                    </p:animRot>
                                    <p:animRot by="-1500000">
                                      <p:cBhvr>
                                        <p:cTn id="41" dur="125" fill="hold">
                                          <p:stCondLst>
                                            <p:cond delay="125"/>
                                          </p:stCondLst>
                                        </p:cTn>
                                        <p:tgtEl>
                                          <p:spTgt spid="9"/>
                                        </p:tgtEl>
                                        <p:attrNameLst>
                                          <p:attrName>r</p:attrName>
                                        </p:attrNameLst>
                                      </p:cBhvr>
                                    </p:animRot>
                                    <p:animRot by="-1500000">
                                      <p:cBhvr>
                                        <p:cTn id="42" dur="125" fill="hold">
                                          <p:stCondLst>
                                            <p:cond delay="250"/>
                                          </p:stCondLst>
                                        </p:cTn>
                                        <p:tgtEl>
                                          <p:spTgt spid="9"/>
                                        </p:tgtEl>
                                        <p:attrNameLst>
                                          <p:attrName>r</p:attrName>
                                        </p:attrNameLst>
                                      </p:cBhvr>
                                    </p:animRot>
                                    <p:animRot by="1500000">
                                      <p:cBhvr>
                                        <p:cTn id="43" dur="125" fill="hold">
                                          <p:stCondLst>
                                            <p:cond delay="375"/>
                                          </p:stCondLst>
                                        </p:cTn>
                                        <p:tgtEl>
                                          <p:spTgt spid="9"/>
                                        </p:tgtEl>
                                        <p:attrNameLst>
                                          <p:attrName>r</p:attrName>
                                        </p:attrNameLst>
                                      </p:cBhvr>
                                    </p:animRo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randombar(horizontal)">
                                      <p:cBhvr>
                                        <p:cTn id="4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1043492" y="836712"/>
            <a:ext cx="7128908" cy="5256584"/>
          </a:xfrm>
        </p:spPr>
        <p:txBody>
          <a:bodyPr>
            <a:noAutofit/>
          </a:bodyPr>
          <a:lstStyle/>
          <a:p>
            <a:pPr marL="68580" indent="0" algn="ctr">
              <a:buClr>
                <a:srgbClr val="0070C0"/>
              </a:buClr>
              <a:buSzPct val="100000"/>
              <a:buNone/>
            </a:pPr>
            <a:r>
              <a:rPr lang="uz-Cyrl-UZ" sz="2500" dirty="0" smtClean="0">
                <a:solidFill>
                  <a:srgbClr val="FF0000"/>
                </a:solidFill>
                <a:latin typeface="Times New Roman" pitchFamily="18" charset="0"/>
                <a:cs typeface="Times New Roman" pitchFamily="18" charset="0"/>
              </a:rPr>
              <a:t>Хар бир менежер ўзига ҳос бошқарув услубига эга.</a:t>
            </a:r>
          </a:p>
          <a:p>
            <a:pPr>
              <a:buClr>
                <a:srgbClr val="0070C0"/>
              </a:buClr>
              <a:buSzPct val="100000"/>
              <a:buFont typeface="Wingdings" pitchFamily="2" charset="2"/>
              <a:buChar char="Ø"/>
            </a:pPr>
            <a:r>
              <a:rPr lang="uz-Cyrl-UZ" sz="2300" b="1" dirty="0" smtClean="0">
                <a:solidFill>
                  <a:schemeClr val="accent2">
                    <a:lumMod val="75000"/>
                  </a:schemeClr>
                </a:solidFill>
                <a:latin typeface="Times New Roman" pitchFamily="18" charset="0"/>
                <a:cs typeface="Times New Roman" pitchFamily="18" charset="0"/>
              </a:rPr>
              <a:t>Услуб</a:t>
            </a:r>
            <a:r>
              <a:rPr lang="uz-Cyrl-UZ" sz="2300" dirty="0" smtClean="0">
                <a:solidFill>
                  <a:schemeClr val="accent2">
                    <a:lumMod val="75000"/>
                  </a:schemeClr>
                </a:solidFill>
                <a:latin typeface="Times New Roman" pitchFamily="18" charset="0"/>
                <a:cs typeface="Times New Roman" pitchFamily="18" charset="0"/>
              </a:rPr>
              <a:t> – бу ишлаш ёки бошқаришдаги ўзига хос йўл, усул маъносини англатади. </a:t>
            </a:r>
          </a:p>
          <a:p>
            <a:pPr>
              <a:buClr>
                <a:srgbClr val="0070C0"/>
              </a:buClr>
              <a:buSzPct val="100000"/>
              <a:buFont typeface="Wingdings" pitchFamily="2" charset="2"/>
              <a:buChar char="Ø"/>
            </a:pPr>
            <a:r>
              <a:rPr lang="uz-Cyrl-UZ" sz="2300" b="1" dirty="0" smtClean="0">
                <a:solidFill>
                  <a:schemeClr val="accent2">
                    <a:lumMod val="75000"/>
                  </a:schemeClr>
                </a:solidFill>
                <a:latin typeface="Times New Roman" pitchFamily="18" charset="0"/>
                <a:cs typeface="Times New Roman" pitchFamily="18" charset="0"/>
              </a:rPr>
              <a:t>Бошқарув услуби </a:t>
            </a:r>
            <a:r>
              <a:rPr lang="uz-Cyrl-UZ" sz="2300" dirty="0" smtClean="0">
                <a:solidFill>
                  <a:schemeClr val="accent2">
                    <a:lumMod val="75000"/>
                  </a:schemeClr>
                </a:solidFill>
                <a:latin typeface="Times New Roman" pitchFamily="18" charset="0"/>
                <a:cs typeface="Times New Roman" pitchFamily="18" charset="0"/>
              </a:rPr>
              <a:t>– бу бошқарув жараёнида келиб чиқадиган муаммоларни хал қилиш усуллари, йўлларидир.</a:t>
            </a:r>
          </a:p>
          <a:p>
            <a:pPr>
              <a:buClr>
                <a:srgbClr val="0070C0"/>
              </a:buClr>
              <a:buSzPct val="100000"/>
              <a:buFont typeface="Wingdings" pitchFamily="2" charset="2"/>
              <a:buChar char="Ø"/>
            </a:pPr>
            <a:r>
              <a:rPr lang="uz-Cyrl-UZ" sz="2300" b="1" dirty="0" smtClean="0">
                <a:solidFill>
                  <a:schemeClr val="accent2">
                    <a:lumMod val="75000"/>
                  </a:schemeClr>
                </a:solidFill>
                <a:latin typeface="Times New Roman" pitchFamily="18" charset="0"/>
                <a:cs typeface="Times New Roman" pitchFamily="18" charset="0"/>
              </a:rPr>
              <a:t>Иш услуби</a:t>
            </a:r>
            <a:r>
              <a:rPr lang="uz-Cyrl-UZ" sz="2300" dirty="0" smtClean="0">
                <a:solidFill>
                  <a:schemeClr val="accent2">
                    <a:lumMod val="75000"/>
                  </a:schemeClr>
                </a:solidFill>
                <a:latin typeface="Times New Roman" pitchFamily="18" charset="0"/>
                <a:cs typeface="Times New Roman" pitchFamily="18" charset="0"/>
              </a:rPr>
              <a:t> – бу бошқарув функцияларини самарали бажариш мақсадида бирор бир органнинг ёки рахбарнинг бўйсинувчиларга аниқ ва нисбатан барқарор таъсир кўрсатиш усули ва йўллари мажмуасидир.</a:t>
            </a:r>
            <a:endParaRPr lang="uz-Cyrl-UZ" sz="2300" dirty="0">
              <a:solidFill>
                <a:schemeClr val="accent2">
                  <a:lumMod val="75000"/>
                </a:schemeClr>
              </a:solidFill>
              <a:latin typeface="Times New Roman" pitchFamily="18" charset="0"/>
              <a:cs typeface="Times New Roman" pitchFamily="18" charset="0"/>
            </a:endParaRPr>
          </a:p>
        </p:txBody>
      </p:sp>
      <p:sp>
        <p:nvSpPr>
          <p:cNvPr id="5" name="Стрелка вверх 4">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3789526252"/>
      </p:ext>
    </p:extLst>
  </p:cSld>
  <p:clrMapOvr>
    <a:masterClrMapping/>
  </p:clrMapOvr>
  <mc:AlternateContent xmlns:mc="http://schemas.openxmlformats.org/markup-compatibility/2006" xmlns:p14="http://schemas.microsoft.com/office/powerpoint/2010/main">
    <mc:Choice Requires="p14">
      <p:transition spd="slow" p14:dur="3900">
        <p14:glitter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5" presetClass="exit" presetSubtype="0" fill="hold" grpId="0" nodeType="clickEffect">
                                  <p:stCondLst>
                                    <p:cond delay="0"/>
                                  </p:stCondLst>
                                  <p:childTnLst>
                                    <p:animEffect transition="out" filter="fade">
                                      <p:cBhvr>
                                        <p:cTn id="14" dur="1000" accel="50000">
                                          <p:stCondLst>
                                            <p:cond delay="0"/>
                                          </p:stCondLst>
                                        </p:cTn>
                                        <p:tgtEl>
                                          <p:spTgt spid="4">
                                            <p:txEl>
                                              <p:pRg st="0" end="0"/>
                                            </p:txEl>
                                          </p:spTgt>
                                        </p:tgtEl>
                                      </p:cBhvr>
                                    </p:animEffect>
                                    <p:anim calcmode="lin" valueType="num">
                                      <p:cBhvr>
                                        <p:cTn id="15" dur="500" accel="50000">
                                          <p:stCondLst>
                                            <p:cond delay="0"/>
                                          </p:stCondLst>
                                        </p:cTn>
                                        <p:tgtEl>
                                          <p:spTgt spid="4">
                                            <p:txEl>
                                              <p:pRg st="0" end="0"/>
                                            </p:txEl>
                                          </p:spTgt>
                                        </p:tgtEl>
                                        <p:attrNameLst>
                                          <p:attrName>ppt_y</p:attrName>
                                        </p:attrNameLst>
                                      </p:cBhvr>
                                      <p:tavLst>
                                        <p:tav tm="0">
                                          <p:val>
                                            <p:strVal val="ppt_y"/>
                                          </p:val>
                                        </p:tav>
                                        <p:tav tm="100000">
                                          <p:val>
                                            <p:strVal val="ppt_y+.1"/>
                                          </p:val>
                                        </p:tav>
                                      </p:tavLst>
                                    </p:anim>
                                    <p:anim calcmode="lin" valueType="num">
                                      <p:cBhvr>
                                        <p:cTn id="16" dur="500" decel="50000">
                                          <p:stCondLst>
                                            <p:cond delay="500"/>
                                          </p:stCondLst>
                                        </p:cTn>
                                        <p:tgtEl>
                                          <p:spTgt spid="4">
                                            <p:txEl>
                                              <p:pRg st="0" end="0"/>
                                            </p:txEl>
                                          </p:spTgt>
                                        </p:tgtEl>
                                        <p:attrNameLst>
                                          <p:attrName>ppt_y</p:attrName>
                                        </p:attrNameLst>
                                      </p:cBhvr>
                                      <p:tavLst>
                                        <p:tav tm="0">
                                          <p:val>
                                            <p:strVal val="ppt_y"/>
                                          </p:val>
                                        </p:tav>
                                        <p:tav tm="100000">
                                          <p:val>
                                            <p:strVal val="ppt_y-.1"/>
                                          </p:val>
                                        </p:tav>
                                      </p:tavLst>
                                    </p:anim>
                                    <p:anim calcmode="lin" valueType="num">
                                      <p:cBhvr>
                                        <p:cTn id="17" dur="500" accel="50000">
                                          <p:stCondLst>
                                            <p:cond delay="500"/>
                                          </p:stCondLst>
                                        </p:cTn>
                                        <p:tgtEl>
                                          <p:spTgt spid="4">
                                            <p:txEl>
                                              <p:pRg st="0" end="0"/>
                                            </p:txEl>
                                          </p:spTgt>
                                        </p:tgtEl>
                                        <p:attrNameLst>
                                          <p:attrName>ppt_x</p:attrName>
                                        </p:attrNameLst>
                                      </p:cBhvr>
                                      <p:tavLst>
                                        <p:tav tm="0">
                                          <p:val>
                                            <p:strVal val="ppt_x"/>
                                          </p:val>
                                        </p:tav>
                                        <p:tav tm="100000">
                                          <p:val>
                                            <p:strVal val="ppt_x+.4"/>
                                          </p:val>
                                        </p:tav>
                                      </p:tavLst>
                                    </p:anim>
                                    <p:anim calcmode="lin" valueType="num">
                                      <p:cBhvr>
                                        <p:cTn id="18" dur="1000"/>
                                        <p:tgtEl>
                                          <p:spTgt spid="4">
                                            <p:txEl>
                                              <p:pRg st="0" end="0"/>
                                            </p:txEl>
                                          </p:spTgt>
                                        </p:tgtEl>
                                        <p:attrNameLst>
                                          <p:attrName>ppt_h</p:attrName>
                                        </p:attrNameLst>
                                      </p:cBhvr>
                                      <p:tavLst>
                                        <p:tav tm="0">
                                          <p:val>
                                            <p:strVal val="ppt_h"/>
                                          </p:val>
                                        </p:tav>
                                        <p:tav tm="100000">
                                          <p:val>
                                            <p:strVal val="ppt_h"/>
                                          </p:val>
                                        </p:tav>
                                      </p:tavLst>
                                    </p:anim>
                                    <p:anim calcmode="lin" valueType="num">
                                      <p:cBhvr>
                                        <p:cTn id="19" dur="500" accel="50000">
                                          <p:stCondLst>
                                            <p:cond delay="0"/>
                                          </p:stCondLst>
                                        </p:cTn>
                                        <p:tgtEl>
                                          <p:spTgt spid="4">
                                            <p:txEl>
                                              <p:pRg st="0" end="0"/>
                                            </p:txEl>
                                          </p:spTgt>
                                        </p:tgtEl>
                                        <p:attrNameLst>
                                          <p:attrName>ppt_w</p:attrName>
                                        </p:attrNameLst>
                                      </p:cBhvr>
                                      <p:tavLst>
                                        <p:tav tm="0">
                                          <p:val>
                                            <p:strVal val="ppt_w"/>
                                          </p:val>
                                        </p:tav>
                                        <p:tav tm="100000">
                                          <p:val>
                                            <p:strVal val="ppt_w*.05"/>
                                          </p:val>
                                        </p:tav>
                                      </p:tavLst>
                                    </p:anim>
                                    <p:anim calcmode="lin" valueType="num">
                                      <p:cBhvr>
                                        <p:cTn id="20" dur="500" decel="50000">
                                          <p:stCondLst>
                                            <p:cond delay="500"/>
                                          </p:stCondLst>
                                        </p:cTn>
                                        <p:tgtEl>
                                          <p:spTgt spid="4">
                                            <p:txEl>
                                              <p:pRg st="0" end="0"/>
                                            </p:txEl>
                                          </p:spTgt>
                                        </p:tgtEl>
                                        <p:attrNameLst>
                                          <p:attrName>ppt_w</p:attrName>
                                        </p:attrNameLst>
                                      </p:cBhvr>
                                      <p:tavLst>
                                        <p:tav tm="0">
                                          <p:val>
                                            <p:strVal val="ppt_w"/>
                                          </p:val>
                                        </p:tav>
                                        <p:tav tm="100000">
                                          <p:val>
                                            <p:strVal val="ppt_w/.05"/>
                                          </p:val>
                                        </p:tav>
                                      </p:tavLst>
                                    </p:anim>
                                    <p:anim calcmode="lin" valueType="num">
                                      <p:cBhvr>
                                        <p:cTn id="21" dur="500" accel="50000">
                                          <p:stCondLst>
                                            <p:cond delay="500"/>
                                          </p:stCondLst>
                                        </p:cTn>
                                        <p:tgtEl>
                                          <p:spTgt spid="4">
                                            <p:txEl>
                                              <p:pRg st="0" end="0"/>
                                            </p:txEl>
                                          </p:spTgt>
                                        </p:tgtEl>
                                        <p:attrNameLst>
                                          <p:attrName>style.rotation</p:attrName>
                                        </p:attrNameLst>
                                      </p:cBhvr>
                                      <p:tavLst>
                                        <p:tav tm="0">
                                          <p:val>
                                            <p:fltVal val="0"/>
                                          </p:val>
                                        </p:tav>
                                        <p:tav tm="100000">
                                          <p:val>
                                            <p:fltVal val="-90"/>
                                          </p:val>
                                        </p:tav>
                                      </p:tavLst>
                                    </p:anim>
                                    <p:set>
                                      <p:cBhvr>
                                        <p:cTn id="22" dur="1" fill="hold">
                                          <p:stCondLst>
                                            <p:cond delay="999"/>
                                          </p:stCondLst>
                                        </p:cTn>
                                        <p:tgtEl>
                                          <p:spTgt spid="4">
                                            <p:txEl>
                                              <p:pRg st="0" end="0"/>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5" presetClass="exit" presetSubtype="0" fill="hold" grpId="0" nodeType="clickEffect">
                                  <p:stCondLst>
                                    <p:cond delay="0"/>
                                  </p:stCondLst>
                                  <p:childTnLst>
                                    <p:animEffect transition="out" filter="fade">
                                      <p:cBhvr>
                                        <p:cTn id="26" dur="1000" accel="50000">
                                          <p:stCondLst>
                                            <p:cond delay="0"/>
                                          </p:stCondLst>
                                        </p:cTn>
                                        <p:tgtEl>
                                          <p:spTgt spid="4">
                                            <p:txEl>
                                              <p:pRg st="1" end="1"/>
                                            </p:txEl>
                                          </p:spTgt>
                                        </p:tgtEl>
                                      </p:cBhvr>
                                    </p:animEffect>
                                    <p:anim calcmode="lin" valueType="num">
                                      <p:cBhvr>
                                        <p:cTn id="27" dur="500" accel="50000">
                                          <p:stCondLst>
                                            <p:cond delay="0"/>
                                          </p:stCondLst>
                                        </p:cTn>
                                        <p:tgtEl>
                                          <p:spTgt spid="4">
                                            <p:txEl>
                                              <p:pRg st="1" end="1"/>
                                            </p:txEl>
                                          </p:spTgt>
                                        </p:tgtEl>
                                        <p:attrNameLst>
                                          <p:attrName>ppt_y</p:attrName>
                                        </p:attrNameLst>
                                      </p:cBhvr>
                                      <p:tavLst>
                                        <p:tav tm="0">
                                          <p:val>
                                            <p:strVal val="ppt_y"/>
                                          </p:val>
                                        </p:tav>
                                        <p:tav tm="100000">
                                          <p:val>
                                            <p:strVal val="ppt_y+.1"/>
                                          </p:val>
                                        </p:tav>
                                      </p:tavLst>
                                    </p:anim>
                                    <p:anim calcmode="lin" valueType="num">
                                      <p:cBhvr>
                                        <p:cTn id="28" dur="500" decel="50000">
                                          <p:stCondLst>
                                            <p:cond delay="500"/>
                                          </p:stCondLst>
                                        </p:cTn>
                                        <p:tgtEl>
                                          <p:spTgt spid="4">
                                            <p:txEl>
                                              <p:pRg st="1" end="1"/>
                                            </p:txEl>
                                          </p:spTgt>
                                        </p:tgtEl>
                                        <p:attrNameLst>
                                          <p:attrName>ppt_y</p:attrName>
                                        </p:attrNameLst>
                                      </p:cBhvr>
                                      <p:tavLst>
                                        <p:tav tm="0">
                                          <p:val>
                                            <p:strVal val="ppt_y"/>
                                          </p:val>
                                        </p:tav>
                                        <p:tav tm="100000">
                                          <p:val>
                                            <p:strVal val="ppt_y-.1"/>
                                          </p:val>
                                        </p:tav>
                                      </p:tavLst>
                                    </p:anim>
                                    <p:anim calcmode="lin" valueType="num">
                                      <p:cBhvr>
                                        <p:cTn id="29" dur="500" accel="50000">
                                          <p:stCondLst>
                                            <p:cond delay="500"/>
                                          </p:stCondLst>
                                        </p:cTn>
                                        <p:tgtEl>
                                          <p:spTgt spid="4">
                                            <p:txEl>
                                              <p:pRg st="1" end="1"/>
                                            </p:txEl>
                                          </p:spTgt>
                                        </p:tgtEl>
                                        <p:attrNameLst>
                                          <p:attrName>ppt_x</p:attrName>
                                        </p:attrNameLst>
                                      </p:cBhvr>
                                      <p:tavLst>
                                        <p:tav tm="0">
                                          <p:val>
                                            <p:strVal val="ppt_x"/>
                                          </p:val>
                                        </p:tav>
                                        <p:tav tm="100000">
                                          <p:val>
                                            <p:strVal val="ppt_x+.4"/>
                                          </p:val>
                                        </p:tav>
                                      </p:tavLst>
                                    </p:anim>
                                    <p:anim calcmode="lin" valueType="num">
                                      <p:cBhvr>
                                        <p:cTn id="30" dur="1000"/>
                                        <p:tgtEl>
                                          <p:spTgt spid="4">
                                            <p:txEl>
                                              <p:pRg st="1" end="1"/>
                                            </p:txEl>
                                          </p:spTgt>
                                        </p:tgtEl>
                                        <p:attrNameLst>
                                          <p:attrName>ppt_h</p:attrName>
                                        </p:attrNameLst>
                                      </p:cBhvr>
                                      <p:tavLst>
                                        <p:tav tm="0">
                                          <p:val>
                                            <p:strVal val="ppt_h"/>
                                          </p:val>
                                        </p:tav>
                                        <p:tav tm="100000">
                                          <p:val>
                                            <p:strVal val="ppt_h"/>
                                          </p:val>
                                        </p:tav>
                                      </p:tavLst>
                                    </p:anim>
                                    <p:anim calcmode="lin" valueType="num">
                                      <p:cBhvr>
                                        <p:cTn id="31" dur="500" accel="50000">
                                          <p:stCondLst>
                                            <p:cond delay="0"/>
                                          </p:stCondLst>
                                        </p:cTn>
                                        <p:tgtEl>
                                          <p:spTgt spid="4">
                                            <p:txEl>
                                              <p:pRg st="1" end="1"/>
                                            </p:txEl>
                                          </p:spTgt>
                                        </p:tgtEl>
                                        <p:attrNameLst>
                                          <p:attrName>ppt_w</p:attrName>
                                        </p:attrNameLst>
                                      </p:cBhvr>
                                      <p:tavLst>
                                        <p:tav tm="0">
                                          <p:val>
                                            <p:strVal val="ppt_w"/>
                                          </p:val>
                                        </p:tav>
                                        <p:tav tm="100000">
                                          <p:val>
                                            <p:strVal val="ppt_w*.05"/>
                                          </p:val>
                                        </p:tav>
                                      </p:tavLst>
                                    </p:anim>
                                    <p:anim calcmode="lin" valueType="num">
                                      <p:cBhvr>
                                        <p:cTn id="32" dur="500" decel="50000">
                                          <p:stCondLst>
                                            <p:cond delay="500"/>
                                          </p:stCondLst>
                                        </p:cTn>
                                        <p:tgtEl>
                                          <p:spTgt spid="4">
                                            <p:txEl>
                                              <p:pRg st="1" end="1"/>
                                            </p:txEl>
                                          </p:spTgt>
                                        </p:tgtEl>
                                        <p:attrNameLst>
                                          <p:attrName>ppt_w</p:attrName>
                                        </p:attrNameLst>
                                      </p:cBhvr>
                                      <p:tavLst>
                                        <p:tav tm="0">
                                          <p:val>
                                            <p:strVal val="ppt_w"/>
                                          </p:val>
                                        </p:tav>
                                        <p:tav tm="100000">
                                          <p:val>
                                            <p:strVal val="ppt_w/.05"/>
                                          </p:val>
                                        </p:tav>
                                      </p:tavLst>
                                    </p:anim>
                                    <p:anim calcmode="lin" valueType="num">
                                      <p:cBhvr>
                                        <p:cTn id="33" dur="500" accel="50000">
                                          <p:stCondLst>
                                            <p:cond delay="500"/>
                                          </p:stCondLst>
                                        </p:cTn>
                                        <p:tgtEl>
                                          <p:spTgt spid="4">
                                            <p:txEl>
                                              <p:pRg st="1" end="1"/>
                                            </p:txEl>
                                          </p:spTgt>
                                        </p:tgtEl>
                                        <p:attrNameLst>
                                          <p:attrName>style.rotation</p:attrName>
                                        </p:attrNameLst>
                                      </p:cBhvr>
                                      <p:tavLst>
                                        <p:tav tm="0">
                                          <p:val>
                                            <p:fltVal val="0"/>
                                          </p:val>
                                        </p:tav>
                                        <p:tav tm="100000">
                                          <p:val>
                                            <p:fltVal val="-90"/>
                                          </p:val>
                                        </p:tav>
                                      </p:tavLst>
                                    </p:anim>
                                    <p:set>
                                      <p:cBhvr>
                                        <p:cTn id="34" dur="1" fill="hold">
                                          <p:stCondLst>
                                            <p:cond delay="999"/>
                                          </p:stCondLst>
                                        </p:cTn>
                                        <p:tgtEl>
                                          <p:spTgt spid="4">
                                            <p:txEl>
                                              <p:pRg st="1" end="1"/>
                                            </p:txEl>
                                          </p:spTgt>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25" presetClass="exit" presetSubtype="0" fill="hold" grpId="0" nodeType="clickEffect">
                                  <p:stCondLst>
                                    <p:cond delay="0"/>
                                  </p:stCondLst>
                                  <p:childTnLst>
                                    <p:animEffect transition="out" filter="fade">
                                      <p:cBhvr>
                                        <p:cTn id="38" dur="1000" accel="50000">
                                          <p:stCondLst>
                                            <p:cond delay="0"/>
                                          </p:stCondLst>
                                        </p:cTn>
                                        <p:tgtEl>
                                          <p:spTgt spid="4">
                                            <p:txEl>
                                              <p:pRg st="2" end="2"/>
                                            </p:txEl>
                                          </p:spTgt>
                                        </p:tgtEl>
                                      </p:cBhvr>
                                    </p:animEffect>
                                    <p:anim calcmode="lin" valueType="num">
                                      <p:cBhvr>
                                        <p:cTn id="39" dur="500" accel="50000">
                                          <p:stCondLst>
                                            <p:cond delay="0"/>
                                          </p:stCondLst>
                                        </p:cTn>
                                        <p:tgtEl>
                                          <p:spTgt spid="4">
                                            <p:txEl>
                                              <p:pRg st="2" end="2"/>
                                            </p:txEl>
                                          </p:spTgt>
                                        </p:tgtEl>
                                        <p:attrNameLst>
                                          <p:attrName>ppt_y</p:attrName>
                                        </p:attrNameLst>
                                      </p:cBhvr>
                                      <p:tavLst>
                                        <p:tav tm="0">
                                          <p:val>
                                            <p:strVal val="ppt_y"/>
                                          </p:val>
                                        </p:tav>
                                        <p:tav tm="100000">
                                          <p:val>
                                            <p:strVal val="ppt_y+.1"/>
                                          </p:val>
                                        </p:tav>
                                      </p:tavLst>
                                    </p:anim>
                                    <p:anim calcmode="lin" valueType="num">
                                      <p:cBhvr>
                                        <p:cTn id="40" dur="500" decel="50000">
                                          <p:stCondLst>
                                            <p:cond delay="500"/>
                                          </p:stCondLst>
                                        </p:cTn>
                                        <p:tgtEl>
                                          <p:spTgt spid="4">
                                            <p:txEl>
                                              <p:pRg st="2" end="2"/>
                                            </p:txEl>
                                          </p:spTgt>
                                        </p:tgtEl>
                                        <p:attrNameLst>
                                          <p:attrName>ppt_y</p:attrName>
                                        </p:attrNameLst>
                                      </p:cBhvr>
                                      <p:tavLst>
                                        <p:tav tm="0">
                                          <p:val>
                                            <p:strVal val="ppt_y"/>
                                          </p:val>
                                        </p:tav>
                                        <p:tav tm="100000">
                                          <p:val>
                                            <p:strVal val="ppt_y-.1"/>
                                          </p:val>
                                        </p:tav>
                                      </p:tavLst>
                                    </p:anim>
                                    <p:anim calcmode="lin" valueType="num">
                                      <p:cBhvr>
                                        <p:cTn id="41" dur="500" accel="50000">
                                          <p:stCondLst>
                                            <p:cond delay="500"/>
                                          </p:stCondLst>
                                        </p:cTn>
                                        <p:tgtEl>
                                          <p:spTgt spid="4">
                                            <p:txEl>
                                              <p:pRg st="2" end="2"/>
                                            </p:txEl>
                                          </p:spTgt>
                                        </p:tgtEl>
                                        <p:attrNameLst>
                                          <p:attrName>ppt_x</p:attrName>
                                        </p:attrNameLst>
                                      </p:cBhvr>
                                      <p:tavLst>
                                        <p:tav tm="0">
                                          <p:val>
                                            <p:strVal val="ppt_x"/>
                                          </p:val>
                                        </p:tav>
                                        <p:tav tm="100000">
                                          <p:val>
                                            <p:strVal val="ppt_x+.4"/>
                                          </p:val>
                                        </p:tav>
                                      </p:tavLst>
                                    </p:anim>
                                    <p:anim calcmode="lin" valueType="num">
                                      <p:cBhvr>
                                        <p:cTn id="42" dur="1000"/>
                                        <p:tgtEl>
                                          <p:spTgt spid="4">
                                            <p:txEl>
                                              <p:pRg st="2" end="2"/>
                                            </p:txEl>
                                          </p:spTgt>
                                        </p:tgtEl>
                                        <p:attrNameLst>
                                          <p:attrName>ppt_h</p:attrName>
                                        </p:attrNameLst>
                                      </p:cBhvr>
                                      <p:tavLst>
                                        <p:tav tm="0">
                                          <p:val>
                                            <p:strVal val="ppt_h"/>
                                          </p:val>
                                        </p:tav>
                                        <p:tav tm="100000">
                                          <p:val>
                                            <p:strVal val="ppt_h"/>
                                          </p:val>
                                        </p:tav>
                                      </p:tavLst>
                                    </p:anim>
                                    <p:anim calcmode="lin" valueType="num">
                                      <p:cBhvr>
                                        <p:cTn id="43" dur="500" accel="50000">
                                          <p:stCondLst>
                                            <p:cond delay="0"/>
                                          </p:stCondLst>
                                        </p:cTn>
                                        <p:tgtEl>
                                          <p:spTgt spid="4">
                                            <p:txEl>
                                              <p:pRg st="2" end="2"/>
                                            </p:txEl>
                                          </p:spTgt>
                                        </p:tgtEl>
                                        <p:attrNameLst>
                                          <p:attrName>ppt_w</p:attrName>
                                        </p:attrNameLst>
                                      </p:cBhvr>
                                      <p:tavLst>
                                        <p:tav tm="0">
                                          <p:val>
                                            <p:strVal val="ppt_w"/>
                                          </p:val>
                                        </p:tav>
                                        <p:tav tm="100000">
                                          <p:val>
                                            <p:strVal val="ppt_w*.05"/>
                                          </p:val>
                                        </p:tav>
                                      </p:tavLst>
                                    </p:anim>
                                    <p:anim calcmode="lin" valueType="num">
                                      <p:cBhvr>
                                        <p:cTn id="44" dur="500" decel="50000">
                                          <p:stCondLst>
                                            <p:cond delay="500"/>
                                          </p:stCondLst>
                                        </p:cTn>
                                        <p:tgtEl>
                                          <p:spTgt spid="4">
                                            <p:txEl>
                                              <p:pRg st="2" end="2"/>
                                            </p:txEl>
                                          </p:spTgt>
                                        </p:tgtEl>
                                        <p:attrNameLst>
                                          <p:attrName>ppt_w</p:attrName>
                                        </p:attrNameLst>
                                      </p:cBhvr>
                                      <p:tavLst>
                                        <p:tav tm="0">
                                          <p:val>
                                            <p:strVal val="ppt_w"/>
                                          </p:val>
                                        </p:tav>
                                        <p:tav tm="100000">
                                          <p:val>
                                            <p:strVal val="ppt_w/.05"/>
                                          </p:val>
                                        </p:tav>
                                      </p:tavLst>
                                    </p:anim>
                                    <p:anim calcmode="lin" valueType="num">
                                      <p:cBhvr>
                                        <p:cTn id="45" dur="500" accel="50000">
                                          <p:stCondLst>
                                            <p:cond delay="500"/>
                                          </p:stCondLst>
                                        </p:cTn>
                                        <p:tgtEl>
                                          <p:spTgt spid="4">
                                            <p:txEl>
                                              <p:pRg st="2" end="2"/>
                                            </p:txEl>
                                          </p:spTgt>
                                        </p:tgtEl>
                                        <p:attrNameLst>
                                          <p:attrName>style.rotation</p:attrName>
                                        </p:attrNameLst>
                                      </p:cBhvr>
                                      <p:tavLst>
                                        <p:tav tm="0">
                                          <p:val>
                                            <p:fltVal val="0"/>
                                          </p:val>
                                        </p:tav>
                                        <p:tav tm="100000">
                                          <p:val>
                                            <p:fltVal val="-90"/>
                                          </p:val>
                                        </p:tav>
                                      </p:tavLst>
                                    </p:anim>
                                    <p:set>
                                      <p:cBhvr>
                                        <p:cTn id="46" dur="1" fill="hold">
                                          <p:stCondLst>
                                            <p:cond delay="999"/>
                                          </p:stCondLst>
                                        </p:cTn>
                                        <p:tgtEl>
                                          <p:spTgt spid="4">
                                            <p:txEl>
                                              <p:pRg st="2" end="2"/>
                                            </p:txEl>
                                          </p:spTgt>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25" presetClass="exit" presetSubtype="0" fill="hold" grpId="0" nodeType="clickEffect">
                                  <p:stCondLst>
                                    <p:cond delay="0"/>
                                  </p:stCondLst>
                                  <p:childTnLst>
                                    <p:animEffect transition="out" filter="fade">
                                      <p:cBhvr>
                                        <p:cTn id="50" dur="1000" accel="50000">
                                          <p:stCondLst>
                                            <p:cond delay="0"/>
                                          </p:stCondLst>
                                        </p:cTn>
                                        <p:tgtEl>
                                          <p:spTgt spid="4">
                                            <p:txEl>
                                              <p:pRg st="3" end="3"/>
                                            </p:txEl>
                                          </p:spTgt>
                                        </p:tgtEl>
                                      </p:cBhvr>
                                    </p:animEffect>
                                    <p:anim calcmode="lin" valueType="num">
                                      <p:cBhvr>
                                        <p:cTn id="51" dur="500" accel="50000">
                                          <p:stCondLst>
                                            <p:cond delay="0"/>
                                          </p:stCondLst>
                                        </p:cTn>
                                        <p:tgtEl>
                                          <p:spTgt spid="4">
                                            <p:txEl>
                                              <p:pRg st="3" end="3"/>
                                            </p:txEl>
                                          </p:spTgt>
                                        </p:tgtEl>
                                        <p:attrNameLst>
                                          <p:attrName>ppt_y</p:attrName>
                                        </p:attrNameLst>
                                      </p:cBhvr>
                                      <p:tavLst>
                                        <p:tav tm="0">
                                          <p:val>
                                            <p:strVal val="ppt_y"/>
                                          </p:val>
                                        </p:tav>
                                        <p:tav tm="100000">
                                          <p:val>
                                            <p:strVal val="ppt_y+.1"/>
                                          </p:val>
                                        </p:tav>
                                      </p:tavLst>
                                    </p:anim>
                                    <p:anim calcmode="lin" valueType="num">
                                      <p:cBhvr>
                                        <p:cTn id="52" dur="500" decel="50000">
                                          <p:stCondLst>
                                            <p:cond delay="500"/>
                                          </p:stCondLst>
                                        </p:cTn>
                                        <p:tgtEl>
                                          <p:spTgt spid="4">
                                            <p:txEl>
                                              <p:pRg st="3" end="3"/>
                                            </p:txEl>
                                          </p:spTgt>
                                        </p:tgtEl>
                                        <p:attrNameLst>
                                          <p:attrName>ppt_y</p:attrName>
                                        </p:attrNameLst>
                                      </p:cBhvr>
                                      <p:tavLst>
                                        <p:tav tm="0">
                                          <p:val>
                                            <p:strVal val="ppt_y"/>
                                          </p:val>
                                        </p:tav>
                                        <p:tav tm="100000">
                                          <p:val>
                                            <p:strVal val="ppt_y-.1"/>
                                          </p:val>
                                        </p:tav>
                                      </p:tavLst>
                                    </p:anim>
                                    <p:anim calcmode="lin" valueType="num">
                                      <p:cBhvr>
                                        <p:cTn id="53" dur="500" accel="50000">
                                          <p:stCondLst>
                                            <p:cond delay="500"/>
                                          </p:stCondLst>
                                        </p:cTn>
                                        <p:tgtEl>
                                          <p:spTgt spid="4">
                                            <p:txEl>
                                              <p:pRg st="3" end="3"/>
                                            </p:txEl>
                                          </p:spTgt>
                                        </p:tgtEl>
                                        <p:attrNameLst>
                                          <p:attrName>ppt_x</p:attrName>
                                        </p:attrNameLst>
                                      </p:cBhvr>
                                      <p:tavLst>
                                        <p:tav tm="0">
                                          <p:val>
                                            <p:strVal val="ppt_x"/>
                                          </p:val>
                                        </p:tav>
                                        <p:tav tm="100000">
                                          <p:val>
                                            <p:strVal val="ppt_x+.4"/>
                                          </p:val>
                                        </p:tav>
                                      </p:tavLst>
                                    </p:anim>
                                    <p:anim calcmode="lin" valueType="num">
                                      <p:cBhvr>
                                        <p:cTn id="54" dur="1000"/>
                                        <p:tgtEl>
                                          <p:spTgt spid="4">
                                            <p:txEl>
                                              <p:pRg st="3" end="3"/>
                                            </p:txEl>
                                          </p:spTgt>
                                        </p:tgtEl>
                                        <p:attrNameLst>
                                          <p:attrName>ppt_h</p:attrName>
                                        </p:attrNameLst>
                                      </p:cBhvr>
                                      <p:tavLst>
                                        <p:tav tm="0">
                                          <p:val>
                                            <p:strVal val="ppt_h"/>
                                          </p:val>
                                        </p:tav>
                                        <p:tav tm="100000">
                                          <p:val>
                                            <p:strVal val="ppt_h"/>
                                          </p:val>
                                        </p:tav>
                                      </p:tavLst>
                                    </p:anim>
                                    <p:anim calcmode="lin" valueType="num">
                                      <p:cBhvr>
                                        <p:cTn id="55" dur="500" accel="50000">
                                          <p:stCondLst>
                                            <p:cond delay="0"/>
                                          </p:stCondLst>
                                        </p:cTn>
                                        <p:tgtEl>
                                          <p:spTgt spid="4">
                                            <p:txEl>
                                              <p:pRg st="3" end="3"/>
                                            </p:txEl>
                                          </p:spTgt>
                                        </p:tgtEl>
                                        <p:attrNameLst>
                                          <p:attrName>ppt_w</p:attrName>
                                        </p:attrNameLst>
                                      </p:cBhvr>
                                      <p:tavLst>
                                        <p:tav tm="0">
                                          <p:val>
                                            <p:strVal val="ppt_w"/>
                                          </p:val>
                                        </p:tav>
                                        <p:tav tm="100000">
                                          <p:val>
                                            <p:strVal val="ppt_w*.05"/>
                                          </p:val>
                                        </p:tav>
                                      </p:tavLst>
                                    </p:anim>
                                    <p:anim calcmode="lin" valueType="num">
                                      <p:cBhvr>
                                        <p:cTn id="56" dur="500" decel="50000">
                                          <p:stCondLst>
                                            <p:cond delay="500"/>
                                          </p:stCondLst>
                                        </p:cTn>
                                        <p:tgtEl>
                                          <p:spTgt spid="4">
                                            <p:txEl>
                                              <p:pRg st="3" end="3"/>
                                            </p:txEl>
                                          </p:spTgt>
                                        </p:tgtEl>
                                        <p:attrNameLst>
                                          <p:attrName>ppt_w</p:attrName>
                                        </p:attrNameLst>
                                      </p:cBhvr>
                                      <p:tavLst>
                                        <p:tav tm="0">
                                          <p:val>
                                            <p:strVal val="ppt_w"/>
                                          </p:val>
                                        </p:tav>
                                        <p:tav tm="100000">
                                          <p:val>
                                            <p:strVal val="ppt_w/.05"/>
                                          </p:val>
                                        </p:tav>
                                      </p:tavLst>
                                    </p:anim>
                                    <p:anim calcmode="lin" valueType="num">
                                      <p:cBhvr>
                                        <p:cTn id="57" dur="500" accel="50000">
                                          <p:stCondLst>
                                            <p:cond delay="500"/>
                                          </p:stCondLst>
                                        </p:cTn>
                                        <p:tgtEl>
                                          <p:spTgt spid="4">
                                            <p:txEl>
                                              <p:pRg st="3" end="3"/>
                                            </p:txEl>
                                          </p:spTgt>
                                        </p:tgtEl>
                                        <p:attrNameLst>
                                          <p:attrName>style.rotation</p:attrName>
                                        </p:attrNameLst>
                                      </p:cBhvr>
                                      <p:tavLst>
                                        <p:tav tm="0">
                                          <p:val>
                                            <p:fltVal val="0"/>
                                          </p:val>
                                        </p:tav>
                                        <p:tav tm="100000">
                                          <p:val>
                                            <p:fltVal val="-90"/>
                                          </p:val>
                                        </p:tav>
                                      </p:tavLst>
                                    </p:anim>
                                    <p:set>
                                      <p:cBhvr>
                                        <p:cTn id="58" dur="1" fill="hold">
                                          <p:stCondLst>
                                            <p:cond delay="999"/>
                                          </p:stCondLst>
                                        </p:cTn>
                                        <p:tgtEl>
                                          <p:spTgt spid="4">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Заголовок 1"/>
          <p:cNvSpPr>
            <a:spLocks noGrp="1"/>
          </p:cNvSpPr>
          <p:nvPr>
            <p:ph type="title"/>
          </p:nvPr>
        </p:nvSpPr>
        <p:spPr>
          <a:xfrm>
            <a:off x="1043608" y="476672"/>
            <a:ext cx="7344816" cy="792088"/>
          </a:xfrm>
        </p:spPr>
        <p:txBody>
          <a:bodyPr>
            <a:normAutofit/>
          </a:bodyPr>
          <a:lstStyle/>
          <a:p>
            <a:pPr algn="ctr"/>
            <a:r>
              <a:rPr lang="ru-RU" sz="3500" dirty="0" err="1">
                <a:solidFill>
                  <a:srgbClr val="002060"/>
                </a:solidFill>
                <a:latin typeface="Times New Roman" pitchFamily="18" charset="0"/>
                <a:cs typeface="Times New Roman" pitchFamily="18" charset="0"/>
              </a:rPr>
              <a:t>Менежернинг</a:t>
            </a:r>
            <a:r>
              <a:rPr lang="ru-RU" sz="3500" dirty="0">
                <a:solidFill>
                  <a:srgbClr val="002060"/>
                </a:solidFill>
                <a:latin typeface="Times New Roman" pitchFamily="18" charset="0"/>
                <a:cs typeface="Times New Roman" pitchFamily="18" charset="0"/>
              </a:rPr>
              <a:t>  </a:t>
            </a:r>
            <a:r>
              <a:rPr lang="ru-RU" sz="3500" dirty="0" err="1">
                <a:solidFill>
                  <a:srgbClr val="002060"/>
                </a:solidFill>
                <a:latin typeface="Times New Roman" pitchFamily="18" charset="0"/>
                <a:cs typeface="Times New Roman" pitchFamily="18" charset="0"/>
              </a:rPr>
              <a:t>асосий</a:t>
            </a:r>
            <a:r>
              <a:rPr lang="ru-RU" sz="3500" dirty="0">
                <a:solidFill>
                  <a:srgbClr val="002060"/>
                </a:solidFill>
                <a:latin typeface="Times New Roman" pitchFamily="18" charset="0"/>
                <a:cs typeface="Times New Roman" pitchFamily="18" charset="0"/>
              </a:rPr>
              <a:t> </a:t>
            </a:r>
            <a:r>
              <a:rPr lang="ru-RU" sz="3500" dirty="0" err="1">
                <a:solidFill>
                  <a:srgbClr val="002060"/>
                </a:solidFill>
                <a:latin typeface="Times New Roman" pitchFamily="18" charset="0"/>
                <a:cs typeface="Times New Roman" pitchFamily="18" charset="0"/>
              </a:rPr>
              <a:t>хусусиятлари</a:t>
            </a:r>
            <a:r>
              <a:rPr lang="ru-RU" sz="3500" dirty="0">
                <a:solidFill>
                  <a:srgbClr val="002060"/>
                </a:solidFill>
                <a:latin typeface="Times New Roman" pitchFamily="18" charset="0"/>
                <a:cs typeface="Times New Roman" pitchFamily="18" charset="0"/>
              </a:rPr>
              <a:t>.</a:t>
            </a:r>
          </a:p>
        </p:txBody>
      </p:sp>
      <p:sp>
        <p:nvSpPr>
          <p:cNvPr id="12" name="Объект 2"/>
          <p:cNvSpPr>
            <a:spLocks noGrp="1"/>
          </p:cNvSpPr>
          <p:nvPr>
            <p:ph idx="1"/>
          </p:nvPr>
        </p:nvSpPr>
        <p:spPr>
          <a:xfrm>
            <a:off x="683568" y="1556792"/>
            <a:ext cx="7848872" cy="4680520"/>
          </a:xfrm>
        </p:spPr>
        <p:txBody>
          <a:bodyPr>
            <a:normAutofit/>
          </a:bodyPr>
          <a:lstStyle/>
          <a:p>
            <a:pPr marL="68580" indent="0">
              <a:buNone/>
            </a:pPr>
            <a:r>
              <a:rPr lang="uz-Cyrl-UZ" sz="2300" dirty="0" smtClean="0">
                <a:latin typeface="Times New Roman" pitchFamily="18" charset="0"/>
                <a:cs typeface="Times New Roman" pitchFamily="18" charset="0"/>
              </a:rPr>
              <a:t>Хар-бир менежерда қуйидаги ҳислатлар булиши лозим:</a:t>
            </a:r>
          </a:p>
          <a:p>
            <a:pPr>
              <a:buClr>
                <a:srgbClr val="00B050"/>
              </a:buClr>
              <a:buSzPct val="100000"/>
              <a:buFont typeface="Wingdings" pitchFamily="2" charset="2"/>
              <a:buChar char="§"/>
            </a:pPr>
            <a:r>
              <a:rPr lang="uz-Cyrl-UZ" sz="1700" b="1" dirty="0" smtClean="0">
                <a:latin typeface="Times New Roman" pitchFamily="18" charset="0"/>
                <a:cs typeface="Times New Roman" pitchFamily="18" charset="0"/>
              </a:rPr>
              <a:t>Довюраклик </a:t>
            </a:r>
            <a:r>
              <a:rPr lang="uz-Cyrl-UZ" sz="1700" dirty="0" smtClean="0">
                <a:latin typeface="Times New Roman" pitchFamily="18" charset="0"/>
                <a:cs typeface="Times New Roman" pitchFamily="18" charset="0"/>
              </a:rPr>
              <a:t>– бундай рахбарда мардоноворлик, ботирлик, дадиллик мавжуд булади. Улар омадсизликка учрашдан қурқмайди, Хар бир янги харакатни тараққиётга ва ҳаётий тажрибаларга эриштиради.</a:t>
            </a:r>
          </a:p>
          <a:p>
            <a:pPr>
              <a:buClr>
                <a:srgbClr val="00B050"/>
              </a:buClr>
              <a:buSzPct val="100000"/>
              <a:buFont typeface="Wingdings" pitchFamily="2" charset="2"/>
              <a:buChar char="§"/>
            </a:pPr>
            <a:endParaRPr lang="uz-Cyrl-UZ" sz="1200" dirty="0" smtClean="0">
              <a:latin typeface="Times New Roman" pitchFamily="18" charset="0"/>
              <a:cs typeface="Times New Roman" pitchFamily="18" charset="0"/>
            </a:endParaRPr>
          </a:p>
          <a:p>
            <a:pPr>
              <a:buClr>
                <a:srgbClr val="00B050"/>
              </a:buClr>
              <a:buSzPct val="100000"/>
              <a:buFont typeface="Wingdings" pitchFamily="2" charset="2"/>
              <a:buChar char="§"/>
            </a:pPr>
            <a:r>
              <a:rPr lang="uz-Cyrl-UZ" sz="1700" b="1" dirty="0" smtClean="0">
                <a:latin typeface="Times New Roman" pitchFamily="18" charset="0"/>
                <a:cs typeface="Times New Roman" pitchFamily="18" charset="0"/>
              </a:rPr>
              <a:t>Сабрлилик </a:t>
            </a:r>
            <a:r>
              <a:rPr lang="uz-Cyrl-UZ" sz="1700" dirty="0" smtClean="0">
                <a:latin typeface="Times New Roman" pitchFamily="18" charset="0"/>
                <a:cs typeface="Times New Roman" pitchFamily="18" charset="0"/>
              </a:rPr>
              <a:t>– бундай раҳбар муваффақиятга бирданига эришиши мумкин эмаслигини яхши тушинади. Унга фақат бардош ва сабр-тоқатли бўлиб, сабот-матонат билан қийинчиликларни енгиш орқали эришиш мумкинлигини билади.</a:t>
            </a:r>
            <a:endParaRPr lang="en-US" sz="1700" dirty="0" smtClean="0">
              <a:latin typeface="Times New Roman" pitchFamily="18" charset="0"/>
              <a:cs typeface="Times New Roman" pitchFamily="18" charset="0"/>
            </a:endParaRPr>
          </a:p>
          <a:p>
            <a:pPr>
              <a:buClr>
                <a:srgbClr val="00B050"/>
              </a:buClr>
              <a:buSzPct val="100000"/>
              <a:buFont typeface="Wingdings" pitchFamily="2" charset="2"/>
              <a:buChar char="§"/>
            </a:pPr>
            <a:endParaRPr lang="en-US" sz="1200" dirty="0" smtClean="0">
              <a:latin typeface="Times New Roman" pitchFamily="18" charset="0"/>
              <a:cs typeface="Times New Roman" pitchFamily="18" charset="0"/>
            </a:endParaRPr>
          </a:p>
          <a:p>
            <a:pPr>
              <a:buClr>
                <a:srgbClr val="00B050"/>
              </a:buClr>
              <a:buSzPct val="100000"/>
              <a:buFont typeface="Wingdings" pitchFamily="2" charset="2"/>
              <a:buChar char="§"/>
            </a:pPr>
            <a:r>
              <a:rPr lang="uz-Cyrl-UZ" sz="1700" b="1" dirty="0" smtClean="0">
                <a:latin typeface="Times New Roman" pitchFamily="18" charset="0"/>
                <a:cs typeface="Times New Roman" pitchFamily="18" charset="0"/>
              </a:rPr>
              <a:t>Яхши </a:t>
            </a:r>
            <a:r>
              <a:rPr lang="uz-Cyrl-UZ" sz="1700" b="1" dirty="0">
                <a:latin typeface="Times New Roman" pitchFamily="18" charset="0"/>
                <a:cs typeface="Times New Roman" pitchFamily="18" charset="0"/>
              </a:rPr>
              <a:t>ниятлилик</a:t>
            </a:r>
            <a:r>
              <a:rPr lang="uz-Cyrl-UZ" sz="1700" dirty="0">
                <a:latin typeface="Times New Roman" pitchFamily="18" charset="0"/>
                <a:cs typeface="Times New Roman" pitchFamily="18" charset="0"/>
              </a:rPr>
              <a:t> – бунда рахбар хайрхоқ ва илтифотли бўлади, кишиларга нисбатан доимо яхши ниятда бўлади. Ўзидаги каноатсизликни ғирром рақобатчилик йўли билан эмас балки хайрхохлик йўли билан йенгиб ўтишни маъқул куради. Бундай рахбарнинг хаётдаги шиори “Бирни куриб фикр қил, бирни куриб шукур қил”дир.</a:t>
            </a:r>
          </a:p>
          <a:p>
            <a:pPr>
              <a:buClr>
                <a:srgbClr val="00B050"/>
              </a:buClr>
              <a:buSzPct val="100000"/>
              <a:buFont typeface="Wingdings" pitchFamily="2" charset="2"/>
              <a:buChar char="§"/>
            </a:pPr>
            <a:endParaRPr lang="ru-RU" sz="1700" dirty="0">
              <a:latin typeface="Times New Roman" pitchFamily="18" charset="0"/>
              <a:cs typeface="Times New Roman" pitchFamily="18" charset="0"/>
            </a:endParaRPr>
          </a:p>
        </p:txBody>
      </p:sp>
      <p:sp>
        <p:nvSpPr>
          <p:cNvPr id="5" name="Стрелка вверх 4">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33944580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6" presetClass="entr" presetSubtype="37"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outVertical)">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12">
                                            <p:txEl>
                                              <p:pRg st="0" end="0"/>
                                            </p:txEl>
                                          </p:spTgt>
                                        </p:tgtEl>
                                        <p:attrNameLst>
                                          <p:attrName>style.visibility</p:attrName>
                                        </p:attrNameLst>
                                      </p:cBhvr>
                                      <p:to>
                                        <p:strVal val="visible"/>
                                      </p:to>
                                    </p:set>
                                    <p:anim calcmode="lin" valueType="num">
                                      <p:cBhvr additive="base">
                                        <p:cTn id="20" dur="500" fill="hold"/>
                                        <p:tgtEl>
                                          <p:spTgt spid="12">
                                            <p:txEl>
                                              <p:pRg st="0" end="0"/>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1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12">
                                            <p:txEl>
                                              <p:pRg st="1" end="1"/>
                                            </p:txEl>
                                          </p:spTgt>
                                        </p:tgtEl>
                                        <p:attrNameLst>
                                          <p:attrName>style.visibility</p:attrName>
                                        </p:attrNameLst>
                                      </p:cBhvr>
                                      <p:to>
                                        <p:strVal val="visible"/>
                                      </p:to>
                                    </p:set>
                                    <p:anim calcmode="lin" valueType="num">
                                      <p:cBhvr additive="base">
                                        <p:cTn id="26" dur="500" fill="hold"/>
                                        <p:tgtEl>
                                          <p:spTgt spid="12">
                                            <p:txEl>
                                              <p:pRg st="1" end="1"/>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1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12">
                                            <p:txEl>
                                              <p:pRg st="3" end="3"/>
                                            </p:txEl>
                                          </p:spTgt>
                                        </p:tgtEl>
                                        <p:attrNameLst>
                                          <p:attrName>style.visibility</p:attrName>
                                        </p:attrNameLst>
                                      </p:cBhvr>
                                      <p:to>
                                        <p:strVal val="visible"/>
                                      </p:to>
                                    </p:set>
                                    <p:anim calcmode="lin" valueType="num">
                                      <p:cBhvr additive="base">
                                        <p:cTn id="32" dur="500" fill="hold"/>
                                        <p:tgtEl>
                                          <p:spTgt spid="12">
                                            <p:txEl>
                                              <p:pRg st="3" end="3"/>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1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12">
                                            <p:txEl>
                                              <p:pRg st="5" end="5"/>
                                            </p:txEl>
                                          </p:spTgt>
                                        </p:tgtEl>
                                        <p:attrNameLst>
                                          <p:attrName>style.visibility</p:attrName>
                                        </p:attrNameLst>
                                      </p:cBhvr>
                                      <p:to>
                                        <p:strVal val="visible"/>
                                      </p:to>
                                    </p:set>
                                    <p:anim calcmode="lin" valueType="num">
                                      <p:cBhvr additive="base">
                                        <p:cTn id="38" dur="500" fill="hold"/>
                                        <p:tgtEl>
                                          <p:spTgt spid="12">
                                            <p:txEl>
                                              <p:pRg st="5" end="5"/>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1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build="p"/>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1043492" y="836712"/>
            <a:ext cx="7128908" cy="5256584"/>
          </a:xfrm>
        </p:spPr>
        <p:txBody>
          <a:bodyPr vert="horz" lIns="91440" tIns="45720" rIns="91440" bIns="45720" rtlCol="0">
            <a:normAutofit/>
          </a:bodyPr>
          <a:lstStyle/>
          <a:p>
            <a:pPr>
              <a:buClr>
                <a:srgbClr val="00B050"/>
              </a:buClr>
              <a:buSzPct val="100000"/>
              <a:buFont typeface="Wingdings" pitchFamily="2" charset="2"/>
              <a:buChar char="§"/>
            </a:pPr>
            <a:r>
              <a:rPr lang="uz-Cyrl-UZ" sz="1700" b="1" dirty="0" smtClean="0">
                <a:latin typeface="Times New Roman" pitchFamily="18" charset="0"/>
                <a:cs typeface="Times New Roman" pitchFamily="18" charset="0"/>
              </a:rPr>
              <a:t>Соғлом шубхалилик</a:t>
            </a:r>
            <a:r>
              <a:rPr lang="uz-Cyrl-UZ" sz="1700" dirty="0" smtClean="0">
                <a:latin typeface="Times New Roman" pitchFamily="18" charset="0"/>
                <a:cs typeface="Times New Roman" pitchFamily="18" charset="0"/>
              </a:rPr>
              <a:t> – бундай рахбар кўпинча “Хар нарсада шубхада бўл” деган шиорга амал қилсада, бироқ носоғлом шубҳа – бу хоин, у кишиларни уриниб кўришдан қўрқитиб, эришишлари мумкин бўлган яхши нарсалардан кўп холлардамахрум булиб қолишларини билади. Шу билан бир қаторда улар ўз кучига ишониш, унга соғлом шубҳа билан қараш ишчан масъулиятли қарорларни қабул қилишга чарлашини, уларни бажариш йўлида киши кучига куч қўшишни яхши тушунишади.</a:t>
            </a:r>
            <a:endParaRPr lang="en-US" sz="1700" dirty="0" smtClean="0">
              <a:latin typeface="Times New Roman" pitchFamily="18" charset="0"/>
              <a:cs typeface="Times New Roman" pitchFamily="18" charset="0"/>
            </a:endParaRPr>
          </a:p>
          <a:p>
            <a:pPr>
              <a:buClr>
                <a:srgbClr val="00B050"/>
              </a:buClr>
              <a:buSzPct val="100000"/>
              <a:buFont typeface="Wingdings" pitchFamily="2" charset="2"/>
              <a:buChar char="§"/>
            </a:pPr>
            <a:r>
              <a:rPr lang="uz-Cyrl-UZ" sz="1700" b="1" dirty="0" smtClean="0">
                <a:latin typeface="Times New Roman" pitchFamily="18" charset="0"/>
                <a:cs typeface="Times New Roman" pitchFamily="18" charset="0"/>
              </a:rPr>
              <a:t>Камтаринлик </a:t>
            </a:r>
            <a:r>
              <a:rPr lang="uz-Cyrl-UZ" sz="1700" dirty="0">
                <a:latin typeface="Times New Roman" pitchFamily="18" charset="0"/>
                <a:cs typeface="Times New Roman" pitchFamily="18" charset="0"/>
              </a:rPr>
              <a:t>– бундай рахбар камтарликни деярли хар доим истеъдодга тўғри пропорционал эканлигини, камтарликни етишмаслиги эса нодонликнинг даракчиси эканлигини яхши </a:t>
            </a:r>
            <a:r>
              <a:rPr lang="uz-Cyrl-UZ" sz="1700" dirty="0" smtClean="0">
                <a:latin typeface="Times New Roman" pitchFamily="18" charset="0"/>
                <a:cs typeface="Times New Roman" pitchFamily="18" charset="0"/>
              </a:rPr>
              <a:t>тушунишади.</a:t>
            </a:r>
            <a:r>
              <a:rPr lang="en-US" sz="1700" dirty="0" smtClean="0">
                <a:latin typeface="Times New Roman" pitchFamily="18" charset="0"/>
                <a:cs typeface="Times New Roman" pitchFamily="18" charset="0"/>
              </a:rPr>
              <a:t> </a:t>
            </a:r>
            <a:r>
              <a:rPr lang="uz-Cyrl-UZ" sz="1600" dirty="0" smtClean="0">
                <a:latin typeface="Times New Roman" pitchFamily="18" charset="0"/>
                <a:cs typeface="Times New Roman" pitchFamily="18" charset="0"/>
              </a:rPr>
              <a:t>Улар </a:t>
            </a:r>
            <a:r>
              <a:rPr lang="uz-Cyrl-UZ" sz="1600" dirty="0">
                <a:latin typeface="Times New Roman" pitchFamily="18" charset="0"/>
                <a:cs typeface="Times New Roman" pitchFamily="18" charset="0"/>
              </a:rPr>
              <a:t>камтарин рахбарнинг...</a:t>
            </a:r>
          </a:p>
          <a:p>
            <a:pPr>
              <a:buClr>
                <a:srgbClr val="00B050"/>
              </a:buClr>
              <a:buSzPct val="100000"/>
              <a:buFont typeface="Wingdings" pitchFamily="2" charset="2"/>
              <a:buChar char="Ø"/>
            </a:pPr>
            <a:r>
              <a:rPr lang="uz-Cyrl-UZ" sz="1600" dirty="0">
                <a:latin typeface="Times New Roman" pitchFamily="18" charset="0"/>
                <a:cs typeface="Times New Roman" pitchFamily="18" charset="0"/>
              </a:rPr>
              <a:t>Ўзини бошқалардан устун кўрмаслигини;</a:t>
            </a:r>
          </a:p>
          <a:p>
            <a:pPr>
              <a:buClr>
                <a:srgbClr val="00B050"/>
              </a:buClr>
              <a:buSzPct val="100000"/>
              <a:buFont typeface="Wingdings" pitchFamily="2" charset="2"/>
              <a:buChar char="Ø"/>
            </a:pPr>
            <a:r>
              <a:rPr lang="uz-Cyrl-UZ" sz="1600" dirty="0">
                <a:latin typeface="Times New Roman" pitchFamily="18" charset="0"/>
                <a:cs typeface="Times New Roman" pitchFamily="18" charset="0"/>
              </a:rPr>
              <a:t>Илму фан ёки мехнат сохасидаги ютуғи билан мақтанмаслигини;</a:t>
            </a:r>
          </a:p>
          <a:p>
            <a:pPr>
              <a:buClr>
                <a:srgbClr val="00B050"/>
              </a:buClr>
              <a:buSzPct val="100000"/>
              <a:buFont typeface="Wingdings" pitchFamily="2" charset="2"/>
              <a:buChar char="Ø"/>
            </a:pPr>
            <a:r>
              <a:rPr lang="uz-Cyrl-UZ" sz="1600" dirty="0">
                <a:latin typeface="Times New Roman" pitchFamily="18" charset="0"/>
                <a:cs typeface="Times New Roman" pitchFamily="18" charset="0"/>
              </a:rPr>
              <a:t>Катта-кичикни бирдек хурмат қилишини;</a:t>
            </a:r>
          </a:p>
          <a:p>
            <a:pPr>
              <a:buClr>
                <a:srgbClr val="00B050"/>
              </a:buClr>
              <a:buSzPct val="100000"/>
              <a:buFont typeface="Wingdings" pitchFamily="2" charset="2"/>
              <a:buChar char="Ø"/>
            </a:pPr>
            <a:r>
              <a:rPr lang="uz-Cyrl-UZ" sz="1600" dirty="0">
                <a:latin typeface="Times New Roman" pitchFamily="18" charset="0"/>
                <a:cs typeface="Times New Roman" pitchFamily="18" charset="0"/>
              </a:rPr>
              <a:t>Одамлар оғирини енгил қилишини;</a:t>
            </a:r>
          </a:p>
          <a:p>
            <a:pPr>
              <a:buClr>
                <a:srgbClr val="00B050"/>
              </a:buClr>
              <a:buSzPct val="100000"/>
              <a:buFont typeface="Wingdings" pitchFamily="2" charset="2"/>
              <a:buChar char="Ø"/>
            </a:pPr>
            <a:r>
              <a:rPr lang="uz-Cyrl-UZ" sz="1600" dirty="0">
                <a:latin typeface="Times New Roman" pitchFamily="18" charset="0"/>
                <a:cs typeface="Times New Roman" pitchFamily="18" charset="0"/>
              </a:rPr>
              <a:t>Қандай даврада бўлмасин доимо ўзини оддий тутишини;</a:t>
            </a:r>
          </a:p>
          <a:p>
            <a:pPr>
              <a:buClr>
                <a:srgbClr val="00B050"/>
              </a:buClr>
              <a:buSzPct val="100000"/>
              <a:buFont typeface="Wingdings" pitchFamily="2" charset="2"/>
              <a:buChar char="Ø"/>
            </a:pPr>
            <a:r>
              <a:rPr lang="uz-Cyrl-UZ" sz="1600" dirty="0">
                <a:latin typeface="Times New Roman" pitchFamily="18" charset="0"/>
                <a:cs typeface="Times New Roman" pitchFamily="18" charset="0"/>
              </a:rPr>
              <a:t>Шон-у шухратга учмаслигини яхши англаб етишади.</a:t>
            </a:r>
          </a:p>
          <a:p>
            <a:pPr>
              <a:buClr>
                <a:srgbClr val="00B050"/>
              </a:buClr>
              <a:buSzPct val="100000"/>
              <a:buFont typeface="Wingdings" pitchFamily="2" charset="2"/>
              <a:buChar char="§"/>
            </a:pPr>
            <a:endParaRPr lang="uz-Cyrl-UZ" sz="1600" dirty="0"/>
          </a:p>
          <a:p>
            <a:pPr>
              <a:buClr>
                <a:srgbClr val="00B050"/>
              </a:buClr>
              <a:buSzPct val="100000"/>
              <a:buFont typeface="Wingdings" pitchFamily="2" charset="2"/>
              <a:buChar char="§"/>
            </a:pPr>
            <a:endParaRPr lang="uz-Cyrl-UZ" sz="1700" dirty="0">
              <a:latin typeface="Times New Roman" pitchFamily="18" charset="0"/>
              <a:cs typeface="Times New Roman" pitchFamily="18" charset="0"/>
            </a:endParaRPr>
          </a:p>
        </p:txBody>
      </p:sp>
      <p:sp>
        <p:nvSpPr>
          <p:cNvPr id="5" name="Стрелка вверх 4">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134398911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wipe(left)">
                                      <p:cBhvr>
                                        <p:cTn id="15" dur="500"/>
                                        <p:tgtEl>
                                          <p:spTgt spid="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wipe(left)">
                                      <p:cBhvr>
                                        <p:cTn id="20" dur="500"/>
                                        <p:tgtEl>
                                          <p:spTgt spid="4">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Effect transition="in" filter="wipe(left)">
                                      <p:cBhvr>
                                        <p:cTn id="25" dur="500"/>
                                        <p:tgtEl>
                                          <p:spTgt spid="4">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4">
                                            <p:txEl>
                                              <p:pRg st="3" end="3"/>
                                            </p:txEl>
                                          </p:spTgt>
                                        </p:tgtEl>
                                        <p:attrNameLst>
                                          <p:attrName>style.visibility</p:attrName>
                                        </p:attrNameLst>
                                      </p:cBhvr>
                                      <p:to>
                                        <p:strVal val="visible"/>
                                      </p:to>
                                    </p:set>
                                    <p:animEffect transition="in" filter="wipe(left)">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wipe(left)">
                                      <p:cBhvr>
                                        <p:cTn id="35" dur="500"/>
                                        <p:tgtEl>
                                          <p:spTgt spid="4">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4">
                                            <p:txEl>
                                              <p:pRg st="5" end="5"/>
                                            </p:txEl>
                                          </p:spTgt>
                                        </p:tgtEl>
                                        <p:attrNameLst>
                                          <p:attrName>style.visibility</p:attrName>
                                        </p:attrNameLst>
                                      </p:cBhvr>
                                      <p:to>
                                        <p:strVal val="visible"/>
                                      </p:to>
                                    </p:set>
                                    <p:animEffect transition="in" filter="wipe(left)">
                                      <p:cBhvr>
                                        <p:cTn id="40" dur="500"/>
                                        <p:tgtEl>
                                          <p:spTgt spid="4">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4">
                                            <p:txEl>
                                              <p:pRg st="6" end="6"/>
                                            </p:txEl>
                                          </p:spTgt>
                                        </p:tgtEl>
                                        <p:attrNameLst>
                                          <p:attrName>style.visibility</p:attrName>
                                        </p:attrNameLst>
                                      </p:cBhvr>
                                      <p:to>
                                        <p:strVal val="visible"/>
                                      </p:to>
                                    </p:set>
                                    <p:animEffect transition="in" filter="wipe(left)">
                                      <p:cBhvr>
                                        <p:cTn id="45" dur="500"/>
                                        <p:tgtEl>
                                          <p:spTgt spid="4">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4">
                                            <p:txEl>
                                              <p:pRg st="7" end="7"/>
                                            </p:txEl>
                                          </p:spTgt>
                                        </p:tgtEl>
                                        <p:attrNameLst>
                                          <p:attrName>style.visibility</p:attrName>
                                        </p:attrNameLst>
                                      </p:cBhvr>
                                      <p:to>
                                        <p:strVal val="visible"/>
                                      </p:to>
                                    </p:set>
                                    <p:animEffect transition="in" filter="wipe(left)">
                                      <p:cBhvr>
                                        <p:cTn id="50"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2"/>
          <p:cNvSpPr>
            <a:spLocks noGrp="1"/>
          </p:cNvSpPr>
          <p:nvPr>
            <p:ph idx="1"/>
          </p:nvPr>
        </p:nvSpPr>
        <p:spPr>
          <a:xfrm>
            <a:off x="1043492" y="836712"/>
            <a:ext cx="7128908" cy="5256584"/>
          </a:xfrm>
        </p:spPr>
        <p:txBody>
          <a:bodyPr vert="horz" lIns="91440" tIns="45720" rIns="91440" bIns="45720" rtlCol="0">
            <a:normAutofit lnSpcReduction="10000"/>
          </a:bodyPr>
          <a:lstStyle/>
          <a:p>
            <a:pPr>
              <a:buClr>
                <a:srgbClr val="00B050"/>
              </a:buClr>
              <a:buSzPct val="100000"/>
              <a:buFont typeface="Wingdings" pitchFamily="2" charset="2"/>
              <a:buChar char="§"/>
            </a:pPr>
            <a:r>
              <a:rPr lang="uz-Cyrl-UZ" sz="1800" dirty="0" smtClean="0">
                <a:latin typeface="Times New Roman" pitchFamily="18" charset="0"/>
                <a:cs typeface="Times New Roman" pitchFamily="18" charset="0"/>
              </a:rPr>
              <a:t>Самимий хушмуомилалик</a:t>
            </a:r>
            <a:r>
              <a:rPr lang="en-US" sz="1800" dirty="0" smtClean="0">
                <a:latin typeface="Times New Roman" pitchFamily="18" charset="0"/>
                <a:cs typeface="Times New Roman" pitchFamily="18" charset="0"/>
              </a:rPr>
              <a:t> – </a:t>
            </a:r>
            <a:r>
              <a:rPr lang="ru-RU" sz="1800" dirty="0" err="1" smtClean="0">
                <a:latin typeface="Times New Roman" pitchFamily="18" charset="0"/>
                <a:cs typeface="Times New Roman" pitchFamily="18" charset="0"/>
              </a:rPr>
              <a:t>бундай</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рахбар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софдил</a:t>
            </a:r>
            <a:r>
              <a:rPr lang="ru-RU" sz="1800" dirty="0" smtClean="0">
                <a:latin typeface="Times New Roman" pitchFamily="18" charset="0"/>
                <a:cs typeface="Times New Roman" pitchFamily="18" charset="0"/>
              </a:rPr>
              <a:t>, очи</a:t>
            </a:r>
            <a:r>
              <a:rPr lang="uz-Cyrl-UZ" sz="1800" dirty="0" smtClean="0">
                <a:latin typeface="Times New Roman" pitchFamily="18" charset="0"/>
                <a:cs typeface="Times New Roman" pitchFamily="18" charset="0"/>
              </a:rPr>
              <a:t>қ кунгил бўлади, чин юракдан гапиради. Қўл остидагиларга садоқат билан ихлос қўйиб хизмат қилади. Улар самимийликнинг оғир ва жуда нозик масала, у ақл ва чуқур маънавий одобни талаб этишини, шунингдек кимки ўзгалар билан носамимий муносабатда бўлишига одатланган экан, у натижада ўзи-ўзига ҳам самимий бўлолмай қолишни яхши тушунади.</a:t>
            </a:r>
          </a:p>
          <a:p>
            <a:pPr>
              <a:buClr>
                <a:srgbClr val="00B050"/>
              </a:buClr>
              <a:buSzPct val="100000"/>
              <a:buFont typeface="Wingdings" pitchFamily="2" charset="2"/>
              <a:buChar char="§"/>
            </a:pPr>
            <a:r>
              <a:rPr lang="uz-Cyrl-UZ" sz="1800" dirty="0" smtClean="0">
                <a:latin typeface="Times New Roman" pitchFamily="18" charset="0"/>
                <a:cs typeface="Times New Roman" pitchFamily="18" charset="0"/>
              </a:rPr>
              <a:t>Раҳмдиллик – бундай рахбар барчага рахм-шавқатли бўлади. Улар бошқаларни кўп нарсада кечиришади, аммо ўзларини эса хеч нарсада кечиришмайди. Улар рахм-шавқат инсонларнинг энг олий фазилатларидан бири эканлигини, рахм-шавқатли инсон доимо одамларга ёрдам қўлини чўзишини, ожиз ва нотавон кишилардан хабар олиб туриш лозимлигини яхши тушунадилар.</a:t>
            </a:r>
          </a:p>
          <a:p>
            <a:pPr>
              <a:buClr>
                <a:srgbClr val="00B050"/>
              </a:buClr>
              <a:buSzPct val="100000"/>
              <a:buFont typeface="Wingdings" pitchFamily="2" charset="2"/>
              <a:buChar char="§"/>
            </a:pPr>
            <a:r>
              <a:rPr lang="uz-Cyrl-UZ" sz="1800" dirty="0" smtClean="0">
                <a:latin typeface="Times New Roman" pitchFamily="18" charset="0"/>
                <a:cs typeface="Times New Roman" pitchFamily="18" charset="0"/>
              </a:rPr>
              <a:t>Хушхулқлилик – бундай рахбар инсон гўзаллигининг асоси унинг чиройли хулқида эканлигини, айнан хушхулқлик инсонни улуғликка олиб боришни, ёқимли хулқ эгасидан барча катта-кичик хурсанд бўлишини, бундай хулқ эгаси бошқаларни хурсанд қилишдан ташқари, хам ўзи доимо хурсанд юришини, бошқалардан эса ўзига мухаббат ва мулойимлик қайтишини англашади.</a:t>
            </a:r>
            <a:endParaRPr lang="uz-Cyrl-UZ" sz="1800" dirty="0">
              <a:latin typeface="Times New Roman" pitchFamily="18" charset="0"/>
              <a:cs typeface="Times New Roman" pitchFamily="18" charset="0"/>
            </a:endParaRPr>
          </a:p>
        </p:txBody>
      </p:sp>
      <p:sp>
        <p:nvSpPr>
          <p:cNvPr id="4" name="Стрелка вверх 3">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376515938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900" decel="100000" fill="hold"/>
                                        <p:tgtEl>
                                          <p:spTgt spid="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1" presetClass="entr" presetSubtype="8"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heel(8)">
                                      <p:cBhvr>
                                        <p:cTn id="1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2"/>
          <p:cNvSpPr>
            <a:spLocks noGrp="1"/>
          </p:cNvSpPr>
          <p:nvPr>
            <p:ph idx="1"/>
          </p:nvPr>
        </p:nvSpPr>
        <p:spPr>
          <a:xfrm>
            <a:off x="1043492" y="836712"/>
            <a:ext cx="7128908" cy="5256584"/>
          </a:xfrm>
        </p:spPr>
        <p:txBody>
          <a:bodyPr vert="horz" lIns="91440" tIns="45720" rIns="91440" bIns="45720" rtlCol="0">
            <a:normAutofit/>
          </a:bodyPr>
          <a:lstStyle/>
          <a:p>
            <a:pPr>
              <a:buClr>
                <a:srgbClr val="00B050"/>
              </a:buClr>
              <a:buSzPct val="100000"/>
              <a:buFont typeface="Wingdings" pitchFamily="2" charset="2"/>
              <a:buChar char="§"/>
            </a:pPr>
            <a:r>
              <a:rPr lang="uz-Cyrl-UZ" sz="1800" dirty="0" smtClean="0">
                <a:latin typeface="Times New Roman" pitchFamily="18" charset="0"/>
                <a:cs typeface="Times New Roman" pitchFamily="18" charset="0"/>
              </a:rPr>
              <a:t>Қаноатлилик – бундай рахбар қаноатсизликдан келадиган офатларни, яъни нафс балоси, хасад, худбинлик, бахиллик, тамагирлик каби иллатларни англайди. Улар нафс балоси одамни хай кўйга солишини, нафсини тийган хурмат ва иззат топишини хамда бехавотир яшашни, қаноатнинг эса иззатнинг асоси ўлмайдиган боқий хазина, қуримайдиган дарахт, завол топмайдиган мулк эканлигини яхши тушунишади.</a:t>
            </a:r>
          </a:p>
          <a:p>
            <a:pPr marL="68580" indent="0">
              <a:buClr>
                <a:srgbClr val="00B050"/>
              </a:buClr>
              <a:buSzPct val="100000"/>
              <a:buNone/>
            </a:pPr>
            <a:endParaRPr lang="uz-Cyrl-UZ" sz="1800" dirty="0" smtClean="0">
              <a:latin typeface="Times New Roman" pitchFamily="18" charset="0"/>
              <a:cs typeface="Times New Roman" pitchFamily="18" charset="0"/>
            </a:endParaRPr>
          </a:p>
          <a:p>
            <a:pPr marL="68580" indent="0">
              <a:buClr>
                <a:srgbClr val="00B050"/>
              </a:buClr>
              <a:buSzPct val="100000"/>
              <a:buNone/>
            </a:pPr>
            <a:r>
              <a:rPr lang="uz-Cyrl-UZ" sz="1800" dirty="0" smtClean="0">
                <a:latin typeface="Times New Roman" pitchFamily="18" charset="0"/>
                <a:cs typeface="Times New Roman" pitchFamily="18" charset="0"/>
              </a:rPr>
              <a:t>Хар бир тайинланган бошқарувчи, менежер ёки рахбар ўз мансабини суистеъмол қилмасдан ўз жамоаси хамда халқ манфаатини ўйлаб иш кўриши лозим.</a:t>
            </a:r>
          </a:p>
          <a:p>
            <a:pPr marL="68580" indent="0">
              <a:buClr>
                <a:srgbClr val="00B050"/>
              </a:buClr>
              <a:buSzPct val="100000"/>
              <a:buNone/>
            </a:pPr>
            <a:endParaRPr lang="uz-Cyrl-UZ" sz="1800" dirty="0" smtClean="0">
              <a:latin typeface="Times New Roman" pitchFamily="18" charset="0"/>
              <a:cs typeface="Times New Roman" pitchFamily="18" charset="0"/>
            </a:endParaRPr>
          </a:p>
          <a:p>
            <a:pPr marL="68580" indent="0">
              <a:buClr>
                <a:srgbClr val="00B050"/>
              </a:buClr>
              <a:buSzPct val="100000"/>
              <a:buNone/>
            </a:pPr>
            <a:r>
              <a:rPr lang="uz-Cyrl-UZ" sz="1800" dirty="0" smtClean="0">
                <a:latin typeface="Times New Roman" pitchFamily="18" charset="0"/>
                <a:cs typeface="Times New Roman" pitchFamily="18" charset="0"/>
              </a:rPr>
              <a:t>Президентимиз И.А.Каримов таъкидлаганидек.</a:t>
            </a:r>
          </a:p>
          <a:p>
            <a:pPr marL="68580" indent="0" algn="ctr">
              <a:buClr>
                <a:srgbClr val="00B050"/>
              </a:buClr>
              <a:buSzPct val="100000"/>
              <a:buNone/>
            </a:pPr>
            <a:r>
              <a:rPr lang="uz-Cyrl-UZ" sz="1800" b="1" dirty="0" smtClean="0">
                <a:latin typeface="Times New Roman" pitchFamily="18" charset="0"/>
                <a:cs typeface="Times New Roman" pitchFamily="18" charset="0"/>
              </a:rPr>
              <a:t>“Элим деб юртим деб ёниб яшаш керак”</a:t>
            </a:r>
            <a:endParaRPr lang="uz-Cyrl-UZ" sz="1800" b="1" dirty="0">
              <a:latin typeface="Times New Roman" pitchFamily="18" charset="0"/>
              <a:cs typeface="Times New Roman" pitchFamily="18" charset="0"/>
            </a:endParaRPr>
          </a:p>
        </p:txBody>
      </p:sp>
      <p:sp>
        <p:nvSpPr>
          <p:cNvPr id="12" name="Стрелка вверх 11">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212202902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1916832"/>
            <a:ext cx="3888432" cy="2736304"/>
          </a:xfrm>
        </p:spPr>
        <p:txBody>
          <a:bodyPr>
            <a:normAutofit fontScale="90000"/>
          </a:bodyPr>
          <a:lstStyle/>
          <a:p>
            <a:pPr lvl="0" algn="ctr"/>
            <a:r>
              <a:rPr lang="ru-RU" sz="5400" b="1" dirty="0" err="1" smtClean="0">
                <a:solidFill>
                  <a:srgbClr val="FF0000"/>
                </a:solidFill>
                <a:latin typeface="Times New Roman" pitchFamily="18" charset="0"/>
                <a:cs typeface="Times New Roman" pitchFamily="18" charset="0"/>
              </a:rPr>
              <a:t>Менежер</a:t>
            </a:r>
            <a:r>
              <a:rPr lang="ru-RU" sz="5400" b="1" dirty="0" smtClean="0">
                <a:solidFill>
                  <a:srgbClr val="FF0000"/>
                </a:solidFill>
                <a:latin typeface="Times New Roman" pitchFamily="18" charset="0"/>
                <a:cs typeface="Times New Roman" pitchFamily="18" charset="0"/>
              </a:rPr>
              <a:t> </a:t>
            </a:r>
            <a:r>
              <a:rPr lang="ru-RU" sz="5400" b="1" dirty="0" err="1" smtClean="0">
                <a:solidFill>
                  <a:srgbClr val="FF0000"/>
                </a:solidFill>
                <a:latin typeface="Times New Roman" pitchFamily="18" charset="0"/>
                <a:cs typeface="Times New Roman" pitchFamily="18" charset="0"/>
              </a:rPr>
              <a:t>фаолиятини</a:t>
            </a:r>
            <a:r>
              <a:rPr lang="ru-RU" sz="5400" b="1" dirty="0" smtClean="0">
                <a:solidFill>
                  <a:srgbClr val="FF0000"/>
                </a:solidFill>
                <a:latin typeface="Times New Roman" pitchFamily="18" charset="0"/>
                <a:cs typeface="Times New Roman" pitchFamily="18" charset="0"/>
              </a:rPr>
              <a:t> </a:t>
            </a:r>
            <a:r>
              <a:rPr lang="ru-RU" sz="5400" b="1" dirty="0" err="1" smtClean="0">
                <a:solidFill>
                  <a:srgbClr val="FF0000"/>
                </a:solidFill>
                <a:latin typeface="Times New Roman" pitchFamily="18" charset="0"/>
                <a:cs typeface="Times New Roman" pitchFamily="18" charset="0"/>
              </a:rPr>
              <a:t>ташкил</a:t>
            </a:r>
            <a:r>
              <a:rPr lang="ru-RU" sz="5400" b="1" dirty="0" smtClean="0">
                <a:solidFill>
                  <a:srgbClr val="FF0000"/>
                </a:solidFill>
                <a:latin typeface="Times New Roman" pitchFamily="18" charset="0"/>
                <a:cs typeface="Times New Roman" pitchFamily="18" charset="0"/>
              </a:rPr>
              <a:t> </a:t>
            </a:r>
            <a:r>
              <a:rPr lang="ru-RU" sz="5400" b="1" dirty="0" err="1" smtClean="0">
                <a:solidFill>
                  <a:srgbClr val="FF0000"/>
                </a:solidFill>
                <a:latin typeface="Times New Roman" pitchFamily="18" charset="0"/>
                <a:cs typeface="Times New Roman" pitchFamily="18" charset="0"/>
              </a:rPr>
              <a:t>этиш</a:t>
            </a:r>
            <a:r>
              <a:rPr lang="ru-RU" sz="5400" b="1" dirty="0" smtClean="0">
                <a:solidFill>
                  <a:srgbClr val="FF0000"/>
                </a:solidFill>
                <a:latin typeface="Times New Roman" pitchFamily="18" charset="0"/>
                <a:cs typeface="Times New Roman" pitchFamily="18" charset="0"/>
              </a:rPr>
              <a:t>.</a:t>
            </a:r>
            <a:endParaRPr lang="ru-RU" dirty="0">
              <a:solidFill>
                <a:srgbClr val="FF0000"/>
              </a:solidFill>
              <a:latin typeface="Times New Roman" pitchFamily="18" charset="0"/>
              <a:cs typeface="Times New Roman" pitchFamily="18" charset="0"/>
            </a:endParaRPr>
          </a:p>
        </p:txBody>
      </p:sp>
      <p:pic>
        <p:nvPicPr>
          <p:cNvPr id="1026" name="Picture 2" descr="G:\Расмлар туплами\Pictures\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608512" y="692696"/>
            <a:ext cx="3601389" cy="553651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608513" y="0"/>
            <a:ext cx="3582107" cy="692696"/>
          </a:xfrm>
          <a:prstGeom prst="rect">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Times New Roman" pitchFamily="18" charset="0"/>
              <a:cs typeface="Times New Roman" pitchFamily="18" charset="0"/>
            </a:endParaRPr>
          </a:p>
        </p:txBody>
      </p:sp>
      <p:sp>
        <p:nvSpPr>
          <p:cNvPr id="8" name="Стрелка вверх 7">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103947387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path" presetSubtype="0" accel="50000" decel="50000" fill="hold" grpId="1" nodeType="clickEffect">
                                  <p:stCondLst>
                                    <p:cond delay="0"/>
                                  </p:stCondLst>
                                  <p:iterate type="lt">
                                    <p:tmPct val="0"/>
                                  </p:iterate>
                                  <p:childTnLst>
                                    <p:animMotion origin="layout" path="M -0.09341 -0.06637 C -0.09445 -0.04139 -0.03334 -0.01942 0.04357 -0.01827 C 0.10451 -0.01642 0.15451 -0.02844 0.15555 -0.04348 C 0.15555 -0.05828 0.10659 -0.07238 0.04461 -0.07331 C 0.01354 -0.07331 -0.01441 -0.07146 -0.03438 -0.06637 C -0.06337 -0.05943 -0.08039 -0.04833 -0.08039 -0.03538 C -0.08039 -0.02844 -0.07535 -0.02127 -0.06632 -0.01526 C -0.04549 -0.00231 -0.00434 0.00671 0.04253 0.00763 C 0.09756 0.00972 0.14253 -0.00139 0.14253 -0.01434 C 0.14357 -0.02844 0.09861 -0.04047 0.04357 -0.04232 C 0.01562 -0.04232 -0.00938 -0.04047 -0.02848 -0.03631 C -0.05348 -0.02937 -0.06945 -0.01827 -0.06945 -0.0074 C -0.06945 -0.00139 -0.06441 0.00463 -0.05643 0.01064 C -0.03733 0.02174 -0.00139 0.03053 0.04166 0.03169 C 0.09166 0.03261 0.13159 0.02267 0.13159 0.01064 C 0.13263 -0.00139 0.09253 -0.01249 0.04253 -0.01341 C 0.01753 -0.01434 -0.00539 -0.01249 -0.0224 -0.00832 C -0.04549 -0.00231 -0.05834 0.00671 -0.05834 0.01758 C -0.05834 0.02267 -0.05434 0.02868 -0.0474 0.03354 C -0.03039 0.04371 0.0026 0.05157 0.04062 0.05273 C 0.08559 0.05273 0.12152 0.04464 0.12152 0.03354 C 0.12152 0.02267 0.08663 0.01272 0.04166 0.01157 C 0.01961 0.01157 -0.00139 0.01365 -0.01632 0.01665 C -0.03733 0.02174 -0.04948 0.03053 -0.05035 0.03955 C -0.05035 0.04464 -0.04549 0.04972 -0.03941 0.05366 C -0.02448 0.0636 0.00555 0.07054 0.03958 0.07054 C 0.07951 0.0717 0.11267 0.06453 0.11267 0.05458 C 0.11354 0.04464 0.08055 0.03562 0.04062 0.03469 C 0.02066 0.03469 0.00156 0.03562 -0.01146 0.03955 C -0.03039 0.04371 -0.04132 0.05157 -0.04132 0.05967 C -0.04132 0.06453 -0.03837 0.06869 -0.03247 0.07262 C -0.01841 0.08164 0.00763 0.08765 0.03854 0.08858 C 0.07552 0.08858 0.10451 0.08256 0.10451 0.07355 C 0.10555 0.06453 0.07656 0.05666 0.03958 0.05574 C 0.02152 0.05574 0.00555 0.05666 -0.00643 0.05967 C -0.02344 0.0636 -0.03334 0.07054 -0.03334 0.07863 C -0.03334 0.08256 -0.03039 0.08557 -0.02535 0.08973 C -0.01337 0.0976 0.01059 0.10268 0.03854 0.10361 C 0.07152 0.10453 0.09756 0.09852 0.09756 0.08973 C 0.09756 0.08256 0.07256 0.0747 0.03958 0.0747 C 0.02256 0.07355 0.00763 0.07563 -0.00348 0.07771 C -0.01841 0.08164 -0.02744 0.08765 -0.02744 0.09459 C -0.02744 0.09852 -0.02448 0.10153 -0.01945 0.10453 C -0.00834 0.1117 0.01354 0.11656 0.03767 0.11772 C 0.06753 0.11864 0.09166 0.11263 0.09166 0.10569 C 0.09166 0.0976 0.06753 0.09158 0.03854 0.09066 C 0.02465 0.09066 0.01059 0.09158 0.00052 0.09459 C -0.01337 0.0976 -0.02136 0.10268 -0.02136 0.10962 C -0.02136 0.11263 -0.01841 0.11564 -0.01441 0.11864 C -0.00434 0.12466 0.01458 0.12974 0.03767 0.12974 C 0.06354 0.13067 0.08559 0.12558 0.08559 0.11864 C 0.08559 0.11263 0.06458 0.10662 0.03767 0.10662 C 0.02552 0.10569 0.01267 0.10662 0.00364 0.1087 C -0.00834 0.11263 -0.01546 0.11772 -0.01546 0.12257 C -0.01546 0.12558 -0.01337 0.12859 -0.00938 0.13067 C -0.00035 0.13668 0.01666 0.14061 0.03767 0.14154 C 0.06163 0.14154 0.08055 0.13668 0.08055 0.13159 C 0.08055 0.12558 0.06163 0.11957 0.03767 0.11957 C 0.02552 0.11957 0.01458 0.12072 0.00763 0.12257 C -0.00434 0.12466 -0.01042 0.12974 -0.01042 0.1346 C -0.01042 0.13668 -0.00834 0.13969 -0.00539 0.14154 C 0.0026 0.14755 0.01857 0.15056 0.03663 0.15171 C 0.05868 0.15171 0.07552 0.14755 0.07552 0.14269 C 0.07552 0.13668 0.05868 0.13252 0.03767 0.13159 C 0.02656 0.13159 0.01666 0.13252 0.00954 0.1346 C -0.00035 0.13668 -0.00643 0.14061 -0.00643 0.1457 C -0.00643 0.14755 -0.00434 0.14963 -0.00139 0.15171 " pathEditMode="relative" rAng="0" ptsTypes="fffffffffffffffffffffffffffffffffffffffffffffffffffffffffffffffffff">
                                      <p:cBhvr>
                                        <p:cTn id="6" dur="2000" fill="hold"/>
                                        <p:tgtEl>
                                          <p:spTgt spid="2"/>
                                        </p:tgtEl>
                                        <p:attrNameLst>
                                          <p:attrName>ppt_x</p:attrName>
                                          <p:attrName>ppt_y</p:attrName>
                                        </p:attrNameLst>
                                      </p:cBhvr>
                                      <p:rCtr x="12396" y="10546"/>
                                    </p:animMotion>
                                  </p:childTnLst>
                                </p:cTn>
                              </p:par>
                            </p:childTnLst>
                          </p:cTn>
                        </p:par>
                      </p:childTnLst>
                    </p:cTn>
                  </p:par>
                  <p:par>
                    <p:cTn id="7" fill="hold">
                      <p:stCondLst>
                        <p:cond delay="indefinite"/>
                      </p:stCondLst>
                      <p:childTnLst>
                        <p:par>
                          <p:cTn id="8" fill="hold">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anim calcmode="lin" valueType="num">
                                      <p:cBhvr>
                                        <p:cTn id="12" dur="1000" fill="hold"/>
                                        <p:tgtEl>
                                          <p:spTgt spid="8"/>
                                        </p:tgtEl>
                                        <p:attrNameLst>
                                          <p:attrName>ppt_x</p:attrName>
                                        </p:attrNameLst>
                                      </p:cBhvr>
                                      <p:tavLst>
                                        <p:tav tm="0">
                                          <p:val>
                                            <p:strVal val="#ppt_x"/>
                                          </p:val>
                                        </p:tav>
                                        <p:tav tm="100000">
                                          <p:val>
                                            <p:strVal val="#ppt_x"/>
                                          </p:val>
                                        </p:tav>
                                      </p:tavLst>
                                    </p:anim>
                                    <p:anim calcmode="lin" valueType="num">
                                      <p:cBhvr>
                                        <p:cTn id="13" dur="900" decel="100000" fill="hold"/>
                                        <p:tgtEl>
                                          <p:spTgt spid="8"/>
                                        </p:tgtEl>
                                        <p:attrNameLst>
                                          <p:attrName>ppt_y</p:attrName>
                                        </p:attrNameLst>
                                      </p:cBhvr>
                                      <p:tavLst>
                                        <p:tav tm="0">
                                          <p:val>
                                            <p:strVal val="#ppt_y+1"/>
                                          </p:val>
                                        </p:tav>
                                        <p:tav tm="100000">
                                          <p:val>
                                            <p:strVal val="#ppt_y-.03"/>
                                          </p:val>
                                        </p:tav>
                                      </p:tavLst>
                                    </p:anim>
                                    <p:anim calcmode="lin" valueType="num">
                                      <p:cBhvr>
                                        <p:cTn id="14"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1043608" y="620688"/>
            <a:ext cx="7024744" cy="1143000"/>
          </a:xfrm>
        </p:spPr>
        <p:txBody>
          <a:bodyPr>
            <a:normAutofit/>
          </a:bodyPr>
          <a:lstStyle/>
          <a:p>
            <a:pPr algn="ctr"/>
            <a:r>
              <a:rPr lang="ru-RU" b="1" dirty="0" smtClean="0">
                <a:solidFill>
                  <a:srgbClr val="002060"/>
                </a:solidFill>
                <a:latin typeface="Times New Roman" pitchFamily="18" charset="0"/>
                <a:cs typeface="Times New Roman" pitchFamily="18" charset="0"/>
              </a:rPr>
              <a:t>Режа</a:t>
            </a:r>
            <a:endParaRPr lang="ru-RU" b="1" dirty="0">
              <a:latin typeface="Times New Roman" pitchFamily="18" charset="0"/>
              <a:cs typeface="Times New Roman" pitchFamily="18" charset="0"/>
            </a:endParaRPr>
          </a:p>
        </p:txBody>
      </p:sp>
      <p:sp>
        <p:nvSpPr>
          <p:cNvPr id="3" name="Объект 2"/>
          <p:cNvSpPr>
            <a:spLocks noGrp="1"/>
          </p:cNvSpPr>
          <p:nvPr>
            <p:ph idx="1"/>
          </p:nvPr>
        </p:nvSpPr>
        <p:spPr>
          <a:xfrm>
            <a:off x="1043492" y="1700808"/>
            <a:ext cx="7128908" cy="4320480"/>
          </a:xfrm>
        </p:spPr>
        <p:txBody>
          <a:bodyPr>
            <a:normAutofit/>
          </a:bodyPr>
          <a:lstStyle/>
          <a:p>
            <a:pPr marL="68580" indent="0">
              <a:buNone/>
            </a:pPr>
            <a:r>
              <a:rPr lang="ru-RU" dirty="0" smtClean="0">
                <a:solidFill>
                  <a:srgbClr val="FF0000"/>
                </a:solidFill>
                <a:latin typeface="Times New Roman" pitchFamily="18" charset="0"/>
                <a:cs typeface="Times New Roman" pitchFamily="18" charset="0"/>
              </a:rPr>
              <a:t>1. </a:t>
            </a:r>
            <a:r>
              <a:rPr lang="ru-RU" dirty="0" err="1" smtClean="0">
                <a:solidFill>
                  <a:srgbClr val="002060"/>
                </a:solidFill>
                <a:latin typeface="Times New Roman" pitchFamily="18" charset="0"/>
                <a:cs typeface="Times New Roman" pitchFamily="18" charset="0"/>
              </a:rPr>
              <a:t>Кириш</a:t>
            </a:r>
            <a:endParaRPr lang="ru-RU" dirty="0" smtClean="0">
              <a:solidFill>
                <a:srgbClr val="002060"/>
              </a:solidFill>
              <a:latin typeface="Times New Roman" pitchFamily="18" charset="0"/>
              <a:cs typeface="Times New Roman" pitchFamily="18" charset="0"/>
            </a:endParaRPr>
          </a:p>
          <a:p>
            <a:pPr marL="68580" indent="0">
              <a:buNone/>
            </a:pPr>
            <a:endParaRPr lang="ru-RU" sz="1600" dirty="0" smtClean="0">
              <a:solidFill>
                <a:srgbClr val="002060"/>
              </a:solidFill>
              <a:latin typeface="Times New Roman" pitchFamily="18" charset="0"/>
              <a:cs typeface="Times New Roman" pitchFamily="18" charset="0"/>
            </a:endParaRPr>
          </a:p>
          <a:p>
            <a:pPr marL="68580" indent="0">
              <a:buNone/>
            </a:pPr>
            <a:r>
              <a:rPr lang="ru-RU" dirty="0">
                <a:solidFill>
                  <a:srgbClr val="FF0000"/>
                </a:solidFill>
                <a:latin typeface="Times New Roman" pitchFamily="18" charset="0"/>
                <a:cs typeface="Times New Roman" pitchFamily="18" charset="0"/>
              </a:rPr>
              <a:t>2. </a:t>
            </a:r>
            <a:r>
              <a:rPr lang="ru-RU" dirty="0" err="1" smtClean="0">
                <a:solidFill>
                  <a:srgbClr val="002060"/>
                </a:solidFill>
                <a:latin typeface="Times New Roman" pitchFamily="18" charset="0"/>
                <a:cs typeface="Times New Roman" pitchFamily="18" charset="0"/>
              </a:rPr>
              <a:t>Менежер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атамаси</a:t>
            </a:r>
            <a:r>
              <a:rPr lang="ru-RU" dirty="0" smtClean="0">
                <a:solidFill>
                  <a:srgbClr val="002060"/>
                </a:solidFill>
                <a:latin typeface="Times New Roman" pitchFamily="18" charset="0"/>
                <a:cs typeface="Times New Roman" pitchFamily="18" charset="0"/>
              </a:rPr>
              <a:t>.</a:t>
            </a:r>
          </a:p>
          <a:p>
            <a:pPr marL="68580" indent="0">
              <a:buNone/>
            </a:pPr>
            <a:endParaRPr lang="ru-RU" sz="1600" dirty="0" smtClean="0">
              <a:solidFill>
                <a:srgbClr val="002060"/>
              </a:solidFill>
              <a:latin typeface="Times New Roman" pitchFamily="18" charset="0"/>
              <a:cs typeface="Times New Roman" pitchFamily="18" charset="0"/>
            </a:endParaRPr>
          </a:p>
          <a:p>
            <a:pPr marL="68580" indent="0">
              <a:buNone/>
            </a:pPr>
            <a:r>
              <a:rPr lang="ru-RU" dirty="0">
                <a:solidFill>
                  <a:srgbClr val="FF0000"/>
                </a:solidFill>
                <a:latin typeface="Times New Roman" pitchFamily="18" charset="0"/>
                <a:cs typeface="Times New Roman" pitchFamily="18" charset="0"/>
              </a:rPr>
              <a:t>3. </a:t>
            </a:r>
            <a:r>
              <a:rPr lang="ru-RU" dirty="0" err="1" smtClean="0">
                <a:solidFill>
                  <a:srgbClr val="002060"/>
                </a:solidFill>
                <a:latin typeface="Times New Roman" pitchFamily="18" charset="0"/>
                <a:cs typeface="Times New Roman" pitchFamily="18" charset="0"/>
              </a:rPr>
              <a:t>Менежернинг</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асосий</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хусусиятлари</a:t>
            </a:r>
            <a:r>
              <a:rPr lang="ru-RU" dirty="0" smtClean="0">
                <a:solidFill>
                  <a:srgbClr val="002060"/>
                </a:solidFill>
                <a:latin typeface="Times New Roman" pitchFamily="18" charset="0"/>
                <a:cs typeface="Times New Roman" pitchFamily="18" charset="0"/>
              </a:rPr>
              <a:t>.</a:t>
            </a:r>
          </a:p>
          <a:p>
            <a:pPr marL="68580" indent="0">
              <a:buNone/>
            </a:pPr>
            <a:endParaRPr lang="ru-RU" sz="1600" dirty="0" smtClean="0">
              <a:solidFill>
                <a:srgbClr val="002060"/>
              </a:solidFill>
              <a:latin typeface="Times New Roman" pitchFamily="18" charset="0"/>
              <a:cs typeface="Times New Roman" pitchFamily="18" charset="0"/>
            </a:endParaRPr>
          </a:p>
          <a:p>
            <a:pPr marL="68580" indent="0">
              <a:buNone/>
            </a:pPr>
            <a:r>
              <a:rPr lang="ru-RU" dirty="0">
                <a:solidFill>
                  <a:srgbClr val="FF0000"/>
                </a:solidFill>
                <a:latin typeface="Times New Roman" pitchFamily="18" charset="0"/>
                <a:cs typeface="Times New Roman" pitchFamily="18" charset="0"/>
              </a:rPr>
              <a:t>4. </a:t>
            </a:r>
            <a:r>
              <a:rPr lang="uz-Cyrl-UZ" dirty="0" smtClean="0">
                <a:solidFill>
                  <a:srgbClr val="002060"/>
                </a:solidFill>
                <a:latin typeface="Times New Roman" pitchFamily="18" charset="0"/>
                <a:cs typeface="Times New Roman" pitchFamily="18" charset="0"/>
              </a:rPr>
              <a:t>Бошқарув самарадорлигига эришиш</a:t>
            </a:r>
          </a:p>
          <a:p>
            <a:pPr marL="68580" indent="0">
              <a:buNone/>
            </a:pPr>
            <a:endParaRPr lang="uz-Cyrl-UZ" sz="1600" dirty="0" smtClean="0">
              <a:solidFill>
                <a:srgbClr val="002060"/>
              </a:solidFill>
              <a:latin typeface="Times New Roman" pitchFamily="18" charset="0"/>
              <a:cs typeface="Times New Roman" pitchFamily="18" charset="0"/>
            </a:endParaRPr>
          </a:p>
          <a:p>
            <a:pPr marL="68580" indent="0">
              <a:buNone/>
            </a:pPr>
            <a:r>
              <a:rPr lang="uz-Cyrl-UZ" dirty="0">
                <a:solidFill>
                  <a:srgbClr val="FF0000"/>
                </a:solidFill>
                <a:latin typeface="Times New Roman" pitchFamily="18" charset="0"/>
                <a:cs typeface="Times New Roman" pitchFamily="18" charset="0"/>
              </a:rPr>
              <a:t>5. </a:t>
            </a:r>
            <a:r>
              <a:rPr lang="uz-Cyrl-UZ" dirty="0" smtClean="0">
                <a:solidFill>
                  <a:srgbClr val="002060"/>
                </a:solidFill>
                <a:latin typeface="Times New Roman" pitchFamily="18" charset="0"/>
                <a:cs typeface="Times New Roman" pitchFamily="18" charset="0"/>
              </a:rPr>
              <a:t>Хулоса</a:t>
            </a:r>
          </a:p>
          <a:p>
            <a:pPr marL="68580" indent="0">
              <a:buNone/>
            </a:pPr>
            <a:endParaRPr lang="uz-Cyrl-UZ" sz="1600" dirty="0" smtClean="0">
              <a:solidFill>
                <a:srgbClr val="002060"/>
              </a:solidFill>
              <a:latin typeface="Times New Roman" pitchFamily="18" charset="0"/>
              <a:cs typeface="Times New Roman" pitchFamily="18" charset="0"/>
            </a:endParaRPr>
          </a:p>
          <a:p>
            <a:pPr marL="68580" indent="0">
              <a:buNone/>
            </a:pPr>
            <a:r>
              <a:rPr lang="uz-Cyrl-UZ" dirty="0">
                <a:solidFill>
                  <a:srgbClr val="FF0000"/>
                </a:solidFill>
                <a:latin typeface="Times New Roman" pitchFamily="18" charset="0"/>
                <a:cs typeface="Times New Roman" pitchFamily="18" charset="0"/>
              </a:rPr>
              <a:t>6. </a:t>
            </a:r>
            <a:r>
              <a:rPr lang="uz-Cyrl-UZ" dirty="0" smtClean="0">
                <a:solidFill>
                  <a:srgbClr val="002060"/>
                </a:solidFill>
                <a:latin typeface="Times New Roman" pitchFamily="18" charset="0"/>
                <a:cs typeface="Times New Roman" pitchFamily="18" charset="0"/>
              </a:rPr>
              <a:t>Фойдаланилган адабиётлар рўйхати.</a:t>
            </a:r>
          </a:p>
          <a:p>
            <a:pPr marL="68580" indent="0">
              <a:buNone/>
            </a:pPr>
            <a:endParaRPr lang="uz-Cyrl-UZ" dirty="0" smtClean="0">
              <a:solidFill>
                <a:srgbClr val="002060"/>
              </a:solidFill>
              <a:latin typeface="Times New Roman" pitchFamily="18" charset="0"/>
              <a:cs typeface="Times New Roman" pitchFamily="18" charset="0"/>
            </a:endParaRPr>
          </a:p>
          <a:p>
            <a:pPr marL="68580" indent="0">
              <a:buNone/>
            </a:pPr>
            <a:endParaRPr lang="uz-Cyrl-UZ" dirty="0">
              <a:solidFill>
                <a:srgbClr val="002060"/>
              </a:solidFill>
              <a:latin typeface="Times New Roman" pitchFamily="18" charset="0"/>
              <a:cs typeface="Times New Roman" pitchFamily="18" charset="0"/>
            </a:endParaRPr>
          </a:p>
        </p:txBody>
      </p:sp>
      <p:sp>
        <p:nvSpPr>
          <p:cNvPr id="5" name="Стрелка вверх 4">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195383671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wipe(down)">
                                      <p:cBhvr>
                                        <p:cTn id="33" dur="580">
                                          <p:stCondLst>
                                            <p:cond delay="0"/>
                                          </p:stCondLst>
                                        </p:cTn>
                                        <p:tgtEl>
                                          <p:spTgt spid="3">
                                            <p:txEl>
                                              <p:pRg st="2" end="2"/>
                                            </p:txEl>
                                          </p:spTgt>
                                        </p:tgtEl>
                                      </p:cBhvr>
                                    </p:animEffect>
                                    <p:anim calcmode="lin" valueType="num">
                                      <p:cBhvr>
                                        <p:cTn id="3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2" end="2"/>
                                            </p:txEl>
                                          </p:spTgt>
                                        </p:tgtEl>
                                      </p:cBhvr>
                                      <p:to x="100000" y="60000"/>
                                    </p:animScale>
                                    <p:animScale>
                                      <p:cBhvr>
                                        <p:cTn id="40" dur="166" decel="50000">
                                          <p:stCondLst>
                                            <p:cond delay="676"/>
                                          </p:stCondLst>
                                        </p:cTn>
                                        <p:tgtEl>
                                          <p:spTgt spid="3">
                                            <p:txEl>
                                              <p:pRg st="2" end="2"/>
                                            </p:txEl>
                                          </p:spTgt>
                                        </p:tgtEl>
                                      </p:cBhvr>
                                      <p:to x="100000" y="100000"/>
                                    </p:animScale>
                                    <p:animScale>
                                      <p:cBhvr>
                                        <p:cTn id="41" dur="26">
                                          <p:stCondLst>
                                            <p:cond delay="1312"/>
                                          </p:stCondLst>
                                        </p:cTn>
                                        <p:tgtEl>
                                          <p:spTgt spid="3">
                                            <p:txEl>
                                              <p:pRg st="2" end="2"/>
                                            </p:txEl>
                                          </p:spTgt>
                                        </p:tgtEl>
                                      </p:cBhvr>
                                      <p:to x="100000" y="80000"/>
                                    </p:animScale>
                                    <p:animScale>
                                      <p:cBhvr>
                                        <p:cTn id="42" dur="166" decel="50000">
                                          <p:stCondLst>
                                            <p:cond delay="1338"/>
                                          </p:stCondLst>
                                        </p:cTn>
                                        <p:tgtEl>
                                          <p:spTgt spid="3">
                                            <p:txEl>
                                              <p:pRg st="2" end="2"/>
                                            </p:txEl>
                                          </p:spTgt>
                                        </p:tgtEl>
                                      </p:cBhvr>
                                      <p:to x="100000" y="100000"/>
                                    </p:animScale>
                                    <p:animScale>
                                      <p:cBhvr>
                                        <p:cTn id="43" dur="26">
                                          <p:stCondLst>
                                            <p:cond delay="1642"/>
                                          </p:stCondLst>
                                        </p:cTn>
                                        <p:tgtEl>
                                          <p:spTgt spid="3">
                                            <p:txEl>
                                              <p:pRg st="2" end="2"/>
                                            </p:txEl>
                                          </p:spTgt>
                                        </p:tgtEl>
                                      </p:cBhvr>
                                      <p:to x="100000" y="90000"/>
                                    </p:animScale>
                                    <p:animScale>
                                      <p:cBhvr>
                                        <p:cTn id="44" dur="166" decel="50000">
                                          <p:stCondLst>
                                            <p:cond delay="1668"/>
                                          </p:stCondLst>
                                        </p:cTn>
                                        <p:tgtEl>
                                          <p:spTgt spid="3">
                                            <p:txEl>
                                              <p:pRg st="2" end="2"/>
                                            </p:txEl>
                                          </p:spTgt>
                                        </p:tgtEl>
                                      </p:cBhvr>
                                      <p:to x="100000" y="100000"/>
                                    </p:animScale>
                                    <p:animScale>
                                      <p:cBhvr>
                                        <p:cTn id="45" dur="26">
                                          <p:stCondLst>
                                            <p:cond delay="1808"/>
                                          </p:stCondLst>
                                        </p:cTn>
                                        <p:tgtEl>
                                          <p:spTgt spid="3">
                                            <p:txEl>
                                              <p:pRg st="2" end="2"/>
                                            </p:txEl>
                                          </p:spTgt>
                                        </p:tgtEl>
                                      </p:cBhvr>
                                      <p:to x="100000" y="95000"/>
                                    </p:animScale>
                                    <p:animScale>
                                      <p:cBhvr>
                                        <p:cTn id="46" dur="166" decel="50000">
                                          <p:stCondLst>
                                            <p:cond delay="1834"/>
                                          </p:stCondLst>
                                        </p:cTn>
                                        <p:tgtEl>
                                          <p:spTgt spid="3">
                                            <p:txEl>
                                              <p:pRg st="2" end="2"/>
                                            </p:txEl>
                                          </p:spTgt>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3">
                                            <p:txEl>
                                              <p:pRg st="4" end="4"/>
                                            </p:txEl>
                                          </p:spTgt>
                                        </p:tgtEl>
                                        <p:attrNameLst>
                                          <p:attrName>style.visibility</p:attrName>
                                        </p:attrNameLst>
                                      </p:cBhvr>
                                      <p:to>
                                        <p:strVal val="visible"/>
                                      </p:to>
                                    </p:set>
                                    <p:animEffect transition="in" filter="wipe(down)">
                                      <p:cBhvr>
                                        <p:cTn id="51" dur="580">
                                          <p:stCondLst>
                                            <p:cond delay="0"/>
                                          </p:stCondLst>
                                        </p:cTn>
                                        <p:tgtEl>
                                          <p:spTgt spid="3">
                                            <p:txEl>
                                              <p:pRg st="4" end="4"/>
                                            </p:txEl>
                                          </p:spTgt>
                                        </p:tgtEl>
                                      </p:cBhvr>
                                    </p:animEffect>
                                    <p:anim calcmode="lin" valueType="num">
                                      <p:cBhvr>
                                        <p:cTn id="5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3">
                                            <p:txEl>
                                              <p:pRg st="4" end="4"/>
                                            </p:txEl>
                                          </p:spTgt>
                                        </p:tgtEl>
                                      </p:cBhvr>
                                      <p:to x="100000" y="60000"/>
                                    </p:animScale>
                                    <p:animScale>
                                      <p:cBhvr>
                                        <p:cTn id="58" dur="166" decel="50000">
                                          <p:stCondLst>
                                            <p:cond delay="676"/>
                                          </p:stCondLst>
                                        </p:cTn>
                                        <p:tgtEl>
                                          <p:spTgt spid="3">
                                            <p:txEl>
                                              <p:pRg st="4" end="4"/>
                                            </p:txEl>
                                          </p:spTgt>
                                        </p:tgtEl>
                                      </p:cBhvr>
                                      <p:to x="100000" y="100000"/>
                                    </p:animScale>
                                    <p:animScale>
                                      <p:cBhvr>
                                        <p:cTn id="59" dur="26">
                                          <p:stCondLst>
                                            <p:cond delay="1312"/>
                                          </p:stCondLst>
                                        </p:cTn>
                                        <p:tgtEl>
                                          <p:spTgt spid="3">
                                            <p:txEl>
                                              <p:pRg st="4" end="4"/>
                                            </p:txEl>
                                          </p:spTgt>
                                        </p:tgtEl>
                                      </p:cBhvr>
                                      <p:to x="100000" y="80000"/>
                                    </p:animScale>
                                    <p:animScale>
                                      <p:cBhvr>
                                        <p:cTn id="60" dur="166" decel="50000">
                                          <p:stCondLst>
                                            <p:cond delay="1338"/>
                                          </p:stCondLst>
                                        </p:cTn>
                                        <p:tgtEl>
                                          <p:spTgt spid="3">
                                            <p:txEl>
                                              <p:pRg st="4" end="4"/>
                                            </p:txEl>
                                          </p:spTgt>
                                        </p:tgtEl>
                                      </p:cBhvr>
                                      <p:to x="100000" y="100000"/>
                                    </p:animScale>
                                    <p:animScale>
                                      <p:cBhvr>
                                        <p:cTn id="61" dur="26">
                                          <p:stCondLst>
                                            <p:cond delay="1642"/>
                                          </p:stCondLst>
                                        </p:cTn>
                                        <p:tgtEl>
                                          <p:spTgt spid="3">
                                            <p:txEl>
                                              <p:pRg st="4" end="4"/>
                                            </p:txEl>
                                          </p:spTgt>
                                        </p:tgtEl>
                                      </p:cBhvr>
                                      <p:to x="100000" y="90000"/>
                                    </p:animScale>
                                    <p:animScale>
                                      <p:cBhvr>
                                        <p:cTn id="62" dur="166" decel="50000">
                                          <p:stCondLst>
                                            <p:cond delay="1668"/>
                                          </p:stCondLst>
                                        </p:cTn>
                                        <p:tgtEl>
                                          <p:spTgt spid="3">
                                            <p:txEl>
                                              <p:pRg st="4" end="4"/>
                                            </p:txEl>
                                          </p:spTgt>
                                        </p:tgtEl>
                                      </p:cBhvr>
                                      <p:to x="100000" y="100000"/>
                                    </p:animScale>
                                    <p:animScale>
                                      <p:cBhvr>
                                        <p:cTn id="63" dur="26">
                                          <p:stCondLst>
                                            <p:cond delay="1808"/>
                                          </p:stCondLst>
                                        </p:cTn>
                                        <p:tgtEl>
                                          <p:spTgt spid="3">
                                            <p:txEl>
                                              <p:pRg st="4" end="4"/>
                                            </p:txEl>
                                          </p:spTgt>
                                        </p:tgtEl>
                                      </p:cBhvr>
                                      <p:to x="100000" y="95000"/>
                                    </p:animScale>
                                    <p:animScale>
                                      <p:cBhvr>
                                        <p:cTn id="64" dur="166" decel="50000">
                                          <p:stCondLst>
                                            <p:cond delay="1834"/>
                                          </p:stCondLst>
                                        </p:cTn>
                                        <p:tgtEl>
                                          <p:spTgt spid="3">
                                            <p:txEl>
                                              <p:pRg st="4" end="4"/>
                                            </p:txEl>
                                          </p:spTgt>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26" presetClass="entr" presetSubtype="0" fill="hold" grpId="0" nodeType="clickEffect">
                                  <p:stCondLst>
                                    <p:cond delay="0"/>
                                  </p:stCondLst>
                                  <p:childTnLst>
                                    <p:set>
                                      <p:cBhvr>
                                        <p:cTn id="68" dur="1" fill="hold">
                                          <p:stCondLst>
                                            <p:cond delay="0"/>
                                          </p:stCondLst>
                                        </p:cTn>
                                        <p:tgtEl>
                                          <p:spTgt spid="3">
                                            <p:txEl>
                                              <p:pRg st="6" end="6"/>
                                            </p:txEl>
                                          </p:spTgt>
                                        </p:tgtEl>
                                        <p:attrNameLst>
                                          <p:attrName>style.visibility</p:attrName>
                                        </p:attrNameLst>
                                      </p:cBhvr>
                                      <p:to>
                                        <p:strVal val="visible"/>
                                      </p:to>
                                    </p:set>
                                    <p:animEffect transition="in" filter="wipe(down)">
                                      <p:cBhvr>
                                        <p:cTn id="69" dur="580">
                                          <p:stCondLst>
                                            <p:cond delay="0"/>
                                          </p:stCondLst>
                                        </p:cTn>
                                        <p:tgtEl>
                                          <p:spTgt spid="3">
                                            <p:txEl>
                                              <p:pRg st="6" end="6"/>
                                            </p:txEl>
                                          </p:spTgt>
                                        </p:tgtEl>
                                      </p:cBhvr>
                                    </p:animEffect>
                                    <p:anim calcmode="lin" valueType="num">
                                      <p:cBhvr>
                                        <p:cTn id="70"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75" dur="26">
                                          <p:stCondLst>
                                            <p:cond delay="650"/>
                                          </p:stCondLst>
                                        </p:cTn>
                                        <p:tgtEl>
                                          <p:spTgt spid="3">
                                            <p:txEl>
                                              <p:pRg st="6" end="6"/>
                                            </p:txEl>
                                          </p:spTgt>
                                        </p:tgtEl>
                                      </p:cBhvr>
                                      <p:to x="100000" y="60000"/>
                                    </p:animScale>
                                    <p:animScale>
                                      <p:cBhvr>
                                        <p:cTn id="76" dur="166" decel="50000">
                                          <p:stCondLst>
                                            <p:cond delay="676"/>
                                          </p:stCondLst>
                                        </p:cTn>
                                        <p:tgtEl>
                                          <p:spTgt spid="3">
                                            <p:txEl>
                                              <p:pRg st="6" end="6"/>
                                            </p:txEl>
                                          </p:spTgt>
                                        </p:tgtEl>
                                      </p:cBhvr>
                                      <p:to x="100000" y="100000"/>
                                    </p:animScale>
                                    <p:animScale>
                                      <p:cBhvr>
                                        <p:cTn id="77" dur="26">
                                          <p:stCondLst>
                                            <p:cond delay="1312"/>
                                          </p:stCondLst>
                                        </p:cTn>
                                        <p:tgtEl>
                                          <p:spTgt spid="3">
                                            <p:txEl>
                                              <p:pRg st="6" end="6"/>
                                            </p:txEl>
                                          </p:spTgt>
                                        </p:tgtEl>
                                      </p:cBhvr>
                                      <p:to x="100000" y="80000"/>
                                    </p:animScale>
                                    <p:animScale>
                                      <p:cBhvr>
                                        <p:cTn id="78" dur="166" decel="50000">
                                          <p:stCondLst>
                                            <p:cond delay="1338"/>
                                          </p:stCondLst>
                                        </p:cTn>
                                        <p:tgtEl>
                                          <p:spTgt spid="3">
                                            <p:txEl>
                                              <p:pRg st="6" end="6"/>
                                            </p:txEl>
                                          </p:spTgt>
                                        </p:tgtEl>
                                      </p:cBhvr>
                                      <p:to x="100000" y="100000"/>
                                    </p:animScale>
                                    <p:animScale>
                                      <p:cBhvr>
                                        <p:cTn id="79" dur="26">
                                          <p:stCondLst>
                                            <p:cond delay="1642"/>
                                          </p:stCondLst>
                                        </p:cTn>
                                        <p:tgtEl>
                                          <p:spTgt spid="3">
                                            <p:txEl>
                                              <p:pRg st="6" end="6"/>
                                            </p:txEl>
                                          </p:spTgt>
                                        </p:tgtEl>
                                      </p:cBhvr>
                                      <p:to x="100000" y="90000"/>
                                    </p:animScale>
                                    <p:animScale>
                                      <p:cBhvr>
                                        <p:cTn id="80" dur="166" decel="50000">
                                          <p:stCondLst>
                                            <p:cond delay="1668"/>
                                          </p:stCondLst>
                                        </p:cTn>
                                        <p:tgtEl>
                                          <p:spTgt spid="3">
                                            <p:txEl>
                                              <p:pRg st="6" end="6"/>
                                            </p:txEl>
                                          </p:spTgt>
                                        </p:tgtEl>
                                      </p:cBhvr>
                                      <p:to x="100000" y="100000"/>
                                    </p:animScale>
                                    <p:animScale>
                                      <p:cBhvr>
                                        <p:cTn id="81" dur="26">
                                          <p:stCondLst>
                                            <p:cond delay="1808"/>
                                          </p:stCondLst>
                                        </p:cTn>
                                        <p:tgtEl>
                                          <p:spTgt spid="3">
                                            <p:txEl>
                                              <p:pRg st="6" end="6"/>
                                            </p:txEl>
                                          </p:spTgt>
                                        </p:tgtEl>
                                      </p:cBhvr>
                                      <p:to x="100000" y="95000"/>
                                    </p:animScale>
                                    <p:animScale>
                                      <p:cBhvr>
                                        <p:cTn id="82" dur="166" decel="50000">
                                          <p:stCondLst>
                                            <p:cond delay="1834"/>
                                          </p:stCondLst>
                                        </p:cTn>
                                        <p:tgtEl>
                                          <p:spTgt spid="3">
                                            <p:txEl>
                                              <p:pRg st="6" end="6"/>
                                            </p:txEl>
                                          </p:spTgt>
                                        </p:tgtEl>
                                      </p:cBhvr>
                                      <p:to x="100000" y="100000"/>
                                    </p:animScale>
                                  </p:childTnLst>
                                </p:cTn>
                              </p:par>
                            </p:childTnLst>
                          </p:cTn>
                        </p:par>
                      </p:childTnLst>
                    </p:cTn>
                  </p:par>
                  <p:par>
                    <p:cTn id="83" fill="hold">
                      <p:stCondLst>
                        <p:cond delay="indefinite"/>
                      </p:stCondLst>
                      <p:childTnLst>
                        <p:par>
                          <p:cTn id="84" fill="hold">
                            <p:stCondLst>
                              <p:cond delay="0"/>
                            </p:stCondLst>
                            <p:childTnLst>
                              <p:par>
                                <p:cTn id="85" presetID="26" presetClass="entr" presetSubtype="0" fill="hold" grpId="0" nodeType="clickEffect">
                                  <p:stCondLst>
                                    <p:cond delay="0"/>
                                  </p:stCondLst>
                                  <p:childTnLst>
                                    <p:set>
                                      <p:cBhvr>
                                        <p:cTn id="86" dur="1" fill="hold">
                                          <p:stCondLst>
                                            <p:cond delay="0"/>
                                          </p:stCondLst>
                                        </p:cTn>
                                        <p:tgtEl>
                                          <p:spTgt spid="3">
                                            <p:txEl>
                                              <p:pRg st="8" end="8"/>
                                            </p:txEl>
                                          </p:spTgt>
                                        </p:tgtEl>
                                        <p:attrNameLst>
                                          <p:attrName>style.visibility</p:attrName>
                                        </p:attrNameLst>
                                      </p:cBhvr>
                                      <p:to>
                                        <p:strVal val="visible"/>
                                      </p:to>
                                    </p:set>
                                    <p:animEffect transition="in" filter="wipe(down)">
                                      <p:cBhvr>
                                        <p:cTn id="87" dur="580">
                                          <p:stCondLst>
                                            <p:cond delay="0"/>
                                          </p:stCondLst>
                                        </p:cTn>
                                        <p:tgtEl>
                                          <p:spTgt spid="3">
                                            <p:txEl>
                                              <p:pRg st="8" end="8"/>
                                            </p:txEl>
                                          </p:spTgt>
                                        </p:tgtEl>
                                      </p:cBhvr>
                                    </p:animEffect>
                                    <p:anim calcmode="lin" valueType="num">
                                      <p:cBhvr>
                                        <p:cTn id="88"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8" end="8"/>
                                            </p:txEl>
                                          </p:spTgt>
                                        </p:tgtEl>
                                      </p:cBhvr>
                                      <p:to x="100000" y="60000"/>
                                    </p:animScale>
                                    <p:animScale>
                                      <p:cBhvr>
                                        <p:cTn id="94" dur="166" decel="50000">
                                          <p:stCondLst>
                                            <p:cond delay="676"/>
                                          </p:stCondLst>
                                        </p:cTn>
                                        <p:tgtEl>
                                          <p:spTgt spid="3">
                                            <p:txEl>
                                              <p:pRg st="8" end="8"/>
                                            </p:txEl>
                                          </p:spTgt>
                                        </p:tgtEl>
                                      </p:cBhvr>
                                      <p:to x="100000" y="100000"/>
                                    </p:animScale>
                                    <p:animScale>
                                      <p:cBhvr>
                                        <p:cTn id="95" dur="26">
                                          <p:stCondLst>
                                            <p:cond delay="1312"/>
                                          </p:stCondLst>
                                        </p:cTn>
                                        <p:tgtEl>
                                          <p:spTgt spid="3">
                                            <p:txEl>
                                              <p:pRg st="8" end="8"/>
                                            </p:txEl>
                                          </p:spTgt>
                                        </p:tgtEl>
                                      </p:cBhvr>
                                      <p:to x="100000" y="80000"/>
                                    </p:animScale>
                                    <p:animScale>
                                      <p:cBhvr>
                                        <p:cTn id="96" dur="166" decel="50000">
                                          <p:stCondLst>
                                            <p:cond delay="1338"/>
                                          </p:stCondLst>
                                        </p:cTn>
                                        <p:tgtEl>
                                          <p:spTgt spid="3">
                                            <p:txEl>
                                              <p:pRg st="8" end="8"/>
                                            </p:txEl>
                                          </p:spTgt>
                                        </p:tgtEl>
                                      </p:cBhvr>
                                      <p:to x="100000" y="100000"/>
                                    </p:animScale>
                                    <p:animScale>
                                      <p:cBhvr>
                                        <p:cTn id="97" dur="26">
                                          <p:stCondLst>
                                            <p:cond delay="1642"/>
                                          </p:stCondLst>
                                        </p:cTn>
                                        <p:tgtEl>
                                          <p:spTgt spid="3">
                                            <p:txEl>
                                              <p:pRg st="8" end="8"/>
                                            </p:txEl>
                                          </p:spTgt>
                                        </p:tgtEl>
                                      </p:cBhvr>
                                      <p:to x="100000" y="90000"/>
                                    </p:animScale>
                                    <p:animScale>
                                      <p:cBhvr>
                                        <p:cTn id="98" dur="166" decel="50000">
                                          <p:stCondLst>
                                            <p:cond delay="1668"/>
                                          </p:stCondLst>
                                        </p:cTn>
                                        <p:tgtEl>
                                          <p:spTgt spid="3">
                                            <p:txEl>
                                              <p:pRg st="8" end="8"/>
                                            </p:txEl>
                                          </p:spTgt>
                                        </p:tgtEl>
                                      </p:cBhvr>
                                      <p:to x="100000" y="100000"/>
                                    </p:animScale>
                                    <p:animScale>
                                      <p:cBhvr>
                                        <p:cTn id="99" dur="26">
                                          <p:stCondLst>
                                            <p:cond delay="1808"/>
                                          </p:stCondLst>
                                        </p:cTn>
                                        <p:tgtEl>
                                          <p:spTgt spid="3">
                                            <p:txEl>
                                              <p:pRg st="8" end="8"/>
                                            </p:txEl>
                                          </p:spTgt>
                                        </p:tgtEl>
                                      </p:cBhvr>
                                      <p:to x="100000" y="95000"/>
                                    </p:animScale>
                                    <p:animScale>
                                      <p:cBhvr>
                                        <p:cTn id="100" dur="166" decel="50000">
                                          <p:stCondLst>
                                            <p:cond delay="1834"/>
                                          </p:stCondLst>
                                        </p:cTn>
                                        <p:tgtEl>
                                          <p:spTgt spid="3">
                                            <p:txEl>
                                              <p:pRg st="8" end="8"/>
                                            </p:txEl>
                                          </p:spTgt>
                                        </p:tgtEl>
                                      </p:cBhvr>
                                      <p:to x="100000" y="100000"/>
                                    </p:animScale>
                                  </p:childTnLst>
                                </p:cTn>
                              </p:par>
                            </p:childTnLst>
                          </p:cTn>
                        </p:par>
                      </p:childTnLst>
                    </p:cTn>
                  </p:par>
                  <p:par>
                    <p:cTn id="101" fill="hold">
                      <p:stCondLst>
                        <p:cond delay="indefinite"/>
                      </p:stCondLst>
                      <p:childTnLst>
                        <p:par>
                          <p:cTn id="102" fill="hold">
                            <p:stCondLst>
                              <p:cond delay="0"/>
                            </p:stCondLst>
                            <p:childTnLst>
                              <p:par>
                                <p:cTn id="103" presetID="26" presetClass="entr" presetSubtype="0" fill="hold" grpId="0" nodeType="clickEffect">
                                  <p:stCondLst>
                                    <p:cond delay="0"/>
                                  </p:stCondLst>
                                  <p:childTnLst>
                                    <p:set>
                                      <p:cBhvr>
                                        <p:cTn id="104" dur="1" fill="hold">
                                          <p:stCondLst>
                                            <p:cond delay="0"/>
                                          </p:stCondLst>
                                        </p:cTn>
                                        <p:tgtEl>
                                          <p:spTgt spid="3">
                                            <p:txEl>
                                              <p:pRg st="10" end="10"/>
                                            </p:txEl>
                                          </p:spTgt>
                                        </p:tgtEl>
                                        <p:attrNameLst>
                                          <p:attrName>style.visibility</p:attrName>
                                        </p:attrNameLst>
                                      </p:cBhvr>
                                      <p:to>
                                        <p:strVal val="visible"/>
                                      </p:to>
                                    </p:set>
                                    <p:animEffect transition="in" filter="wipe(down)">
                                      <p:cBhvr>
                                        <p:cTn id="105" dur="580">
                                          <p:stCondLst>
                                            <p:cond delay="0"/>
                                          </p:stCondLst>
                                        </p:cTn>
                                        <p:tgtEl>
                                          <p:spTgt spid="3">
                                            <p:txEl>
                                              <p:pRg st="10" end="10"/>
                                            </p:txEl>
                                          </p:spTgt>
                                        </p:tgtEl>
                                      </p:cBhvr>
                                    </p:animEffect>
                                    <p:anim calcmode="lin" valueType="num">
                                      <p:cBhvr>
                                        <p:cTn id="106" dur="1822"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11" dur="26">
                                          <p:stCondLst>
                                            <p:cond delay="650"/>
                                          </p:stCondLst>
                                        </p:cTn>
                                        <p:tgtEl>
                                          <p:spTgt spid="3">
                                            <p:txEl>
                                              <p:pRg st="10" end="10"/>
                                            </p:txEl>
                                          </p:spTgt>
                                        </p:tgtEl>
                                      </p:cBhvr>
                                      <p:to x="100000" y="60000"/>
                                    </p:animScale>
                                    <p:animScale>
                                      <p:cBhvr>
                                        <p:cTn id="112" dur="166" decel="50000">
                                          <p:stCondLst>
                                            <p:cond delay="676"/>
                                          </p:stCondLst>
                                        </p:cTn>
                                        <p:tgtEl>
                                          <p:spTgt spid="3">
                                            <p:txEl>
                                              <p:pRg st="10" end="10"/>
                                            </p:txEl>
                                          </p:spTgt>
                                        </p:tgtEl>
                                      </p:cBhvr>
                                      <p:to x="100000" y="100000"/>
                                    </p:animScale>
                                    <p:animScale>
                                      <p:cBhvr>
                                        <p:cTn id="113" dur="26">
                                          <p:stCondLst>
                                            <p:cond delay="1312"/>
                                          </p:stCondLst>
                                        </p:cTn>
                                        <p:tgtEl>
                                          <p:spTgt spid="3">
                                            <p:txEl>
                                              <p:pRg st="10" end="10"/>
                                            </p:txEl>
                                          </p:spTgt>
                                        </p:tgtEl>
                                      </p:cBhvr>
                                      <p:to x="100000" y="80000"/>
                                    </p:animScale>
                                    <p:animScale>
                                      <p:cBhvr>
                                        <p:cTn id="114" dur="166" decel="50000">
                                          <p:stCondLst>
                                            <p:cond delay="1338"/>
                                          </p:stCondLst>
                                        </p:cTn>
                                        <p:tgtEl>
                                          <p:spTgt spid="3">
                                            <p:txEl>
                                              <p:pRg st="10" end="10"/>
                                            </p:txEl>
                                          </p:spTgt>
                                        </p:tgtEl>
                                      </p:cBhvr>
                                      <p:to x="100000" y="100000"/>
                                    </p:animScale>
                                    <p:animScale>
                                      <p:cBhvr>
                                        <p:cTn id="115" dur="26">
                                          <p:stCondLst>
                                            <p:cond delay="1642"/>
                                          </p:stCondLst>
                                        </p:cTn>
                                        <p:tgtEl>
                                          <p:spTgt spid="3">
                                            <p:txEl>
                                              <p:pRg st="10" end="10"/>
                                            </p:txEl>
                                          </p:spTgt>
                                        </p:tgtEl>
                                      </p:cBhvr>
                                      <p:to x="100000" y="90000"/>
                                    </p:animScale>
                                    <p:animScale>
                                      <p:cBhvr>
                                        <p:cTn id="116" dur="166" decel="50000">
                                          <p:stCondLst>
                                            <p:cond delay="1668"/>
                                          </p:stCondLst>
                                        </p:cTn>
                                        <p:tgtEl>
                                          <p:spTgt spid="3">
                                            <p:txEl>
                                              <p:pRg st="10" end="10"/>
                                            </p:txEl>
                                          </p:spTgt>
                                        </p:tgtEl>
                                      </p:cBhvr>
                                      <p:to x="100000" y="100000"/>
                                    </p:animScale>
                                    <p:animScale>
                                      <p:cBhvr>
                                        <p:cTn id="117" dur="26">
                                          <p:stCondLst>
                                            <p:cond delay="1808"/>
                                          </p:stCondLst>
                                        </p:cTn>
                                        <p:tgtEl>
                                          <p:spTgt spid="3">
                                            <p:txEl>
                                              <p:pRg st="10" end="10"/>
                                            </p:txEl>
                                          </p:spTgt>
                                        </p:tgtEl>
                                      </p:cBhvr>
                                      <p:to x="100000" y="95000"/>
                                    </p:animScale>
                                    <p:animScale>
                                      <p:cBhvr>
                                        <p:cTn id="118" dur="166" decel="50000">
                                          <p:stCondLst>
                                            <p:cond delay="1834"/>
                                          </p:stCondLst>
                                        </p:cTn>
                                        <p:tgtEl>
                                          <p:spTgt spid="3">
                                            <p:txEl>
                                              <p:pRg st="10" end="10"/>
                                            </p:txEl>
                                          </p:spTgt>
                                        </p:tgtEl>
                                      </p:cBhvr>
                                      <p:to x="100000" y="100000"/>
                                    </p:animScale>
                                  </p:childTnLst>
                                </p:cTn>
                              </p:par>
                            </p:childTnLst>
                          </p:cTn>
                        </p:par>
                      </p:childTnLst>
                    </p:cTn>
                  </p:par>
                  <p:par>
                    <p:cTn id="119" fill="hold">
                      <p:stCondLst>
                        <p:cond delay="indefinite"/>
                      </p:stCondLst>
                      <p:childTnLst>
                        <p:par>
                          <p:cTn id="120" fill="hold">
                            <p:stCondLst>
                              <p:cond delay="0"/>
                            </p:stCondLst>
                            <p:childTnLst>
                              <p:par>
                                <p:cTn id="121" presetID="22" presetClass="emph" presetSubtype="0" fill="hold" grpId="1" nodeType="clickEffect">
                                  <p:stCondLst>
                                    <p:cond delay="0"/>
                                  </p:stCondLst>
                                  <p:childTnLst>
                                    <p:animClr clrSpc="hsl" dir="cw">
                                      <p:cBhvr override="childStyle">
                                        <p:cTn id="122" dur="500" fill="hold"/>
                                        <p:tgtEl>
                                          <p:spTgt spid="3">
                                            <p:txEl>
                                              <p:pRg st="0" end="0"/>
                                            </p:txEl>
                                          </p:spTgt>
                                        </p:tgtEl>
                                        <p:attrNameLst>
                                          <p:attrName>style.color</p:attrName>
                                        </p:attrNameLst>
                                      </p:cBhvr>
                                      <p:by>
                                        <p:hsl h="-7200000" s="0" l="0"/>
                                      </p:by>
                                    </p:animClr>
                                    <p:animClr clrSpc="hsl" dir="cw">
                                      <p:cBhvr>
                                        <p:cTn id="123" dur="500" fill="hold"/>
                                        <p:tgtEl>
                                          <p:spTgt spid="3">
                                            <p:txEl>
                                              <p:pRg st="0" end="0"/>
                                            </p:txEl>
                                          </p:spTgt>
                                        </p:tgtEl>
                                        <p:attrNameLst>
                                          <p:attrName>fillcolor</p:attrName>
                                        </p:attrNameLst>
                                      </p:cBhvr>
                                      <p:by>
                                        <p:hsl h="-7200000" s="0" l="0"/>
                                      </p:by>
                                    </p:animClr>
                                    <p:animClr clrSpc="hsl" dir="cw">
                                      <p:cBhvr>
                                        <p:cTn id="124" dur="500" fill="hold"/>
                                        <p:tgtEl>
                                          <p:spTgt spid="3">
                                            <p:txEl>
                                              <p:pRg st="0" end="0"/>
                                            </p:txEl>
                                          </p:spTgt>
                                        </p:tgtEl>
                                        <p:attrNameLst>
                                          <p:attrName>stroke.color</p:attrName>
                                        </p:attrNameLst>
                                      </p:cBhvr>
                                      <p:by>
                                        <p:hsl h="-7200000" s="0" l="0"/>
                                      </p:by>
                                    </p:animClr>
                                    <p:set>
                                      <p:cBhvr>
                                        <p:cTn id="125" dur="500" fill="hold"/>
                                        <p:tgtEl>
                                          <p:spTgt spid="3">
                                            <p:txEl>
                                              <p:pRg st="0" end="0"/>
                                            </p:txEl>
                                          </p:spTgt>
                                        </p:tgtEl>
                                        <p:attrNameLst>
                                          <p:attrName>fill.type</p:attrName>
                                        </p:attrNameLst>
                                      </p:cBhvr>
                                      <p:to>
                                        <p:strVal val="solid"/>
                                      </p:to>
                                    </p:set>
                                  </p:childTnLst>
                                </p:cTn>
                              </p:par>
                            </p:childTnLst>
                          </p:cTn>
                        </p:par>
                      </p:childTnLst>
                    </p:cTn>
                  </p:par>
                  <p:par>
                    <p:cTn id="126" fill="hold">
                      <p:stCondLst>
                        <p:cond delay="indefinite"/>
                      </p:stCondLst>
                      <p:childTnLst>
                        <p:par>
                          <p:cTn id="127" fill="hold">
                            <p:stCondLst>
                              <p:cond delay="0"/>
                            </p:stCondLst>
                            <p:childTnLst>
                              <p:par>
                                <p:cTn id="128" presetID="22" presetClass="emph" presetSubtype="0" fill="hold" grpId="1" nodeType="clickEffect">
                                  <p:stCondLst>
                                    <p:cond delay="0"/>
                                  </p:stCondLst>
                                  <p:childTnLst>
                                    <p:animClr clrSpc="hsl" dir="cw">
                                      <p:cBhvr override="childStyle">
                                        <p:cTn id="129" dur="500" fill="hold"/>
                                        <p:tgtEl>
                                          <p:spTgt spid="3">
                                            <p:txEl>
                                              <p:pRg st="2" end="2"/>
                                            </p:txEl>
                                          </p:spTgt>
                                        </p:tgtEl>
                                        <p:attrNameLst>
                                          <p:attrName>style.color</p:attrName>
                                        </p:attrNameLst>
                                      </p:cBhvr>
                                      <p:by>
                                        <p:hsl h="-7200000" s="0" l="0"/>
                                      </p:by>
                                    </p:animClr>
                                    <p:animClr clrSpc="hsl" dir="cw">
                                      <p:cBhvr>
                                        <p:cTn id="130" dur="500" fill="hold"/>
                                        <p:tgtEl>
                                          <p:spTgt spid="3">
                                            <p:txEl>
                                              <p:pRg st="2" end="2"/>
                                            </p:txEl>
                                          </p:spTgt>
                                        </p:tgtEl>
                                        <p:attrNameLst>
                                          <p:attrName>fillcolor</p:attrName>
                                        </p:attrNameLst>
                                      </p:cBhvr>
                                      <p:by>
                                        <p:hsl h="-7200000" s="0" l="0"/>
                                      </p:by>
                                    </p:animClr>
                                    <p:animClr clrSpc="hsl" dir="cw">
                                      <p:cBhvr>
                                        <p:cTn id="131" dur="500" fill="hold"/>
                                        <p:tgtEl>
                                          <p:spTgt spid="3">
                                            <p:txEl>
                                              <p:pRg st="2" end="2"/>
                                            </p:txEl>
                                          </p:spTgt>
                                        </p:tgtEl>
                                        <p:attrNameLst>
                                          <p:attrName>stroke.color</p:attrName>
                                        </p:attrNameLst>
                                      </p:cBhvr>
                                      <p:by>
                                        <p:hsl h="-7200000" s="0" l="0"/>
                                      </p:by>
                                    </p:animClr>
                                    <p:set>
                                      <p:cBhvr>
                                        <p:cTn id="132" dur="500" fill="hold"/>
                                        <p:tgtEl>
                                          <p:spTgt spid="3">
                                            <p:txEl>
                                              <p:pRg st="2" end="2"/>
                                            </p:txEl>
                                          </p:spTgt>
                                        </p:tgtEl>
                                        <p:attrNameLst>
                                          <p:attrName>fill.type</p:attrName>
                                        </p:attrNameLst>
                                      </p:cBhvr>
                                      <p:to>
                                        <p:strVal val="solid"/>
                                      </p:to>
                                    </p:set>
                                  </p:childTnLst>
                                </p:cTn>
                              </p:par>
                            </p:childTnLst>
                          </p:cTn>
                        </p:par>
                      </p:childTnLst>
                    </p:cTn>
                  </p:par>
                  <p:par>
                    <p:cTn id="133" fill="hold">
                      <p:stCondLst>
                        <p:cond delay="indefinite"/>
                      </p:stCondLst>
                      <p:childTnLst>
                        <p:par>
                          <p:cTn id="134" fill="hold">
                            <p:stCondLst>
                              <p:cond delay="0"/>
                            </p:stCondLst>
                            <p:childTnLst>
                              <p:par>
                                <p:cTn id="135" presetID="22" presetClass="emph" presetSubtype="0" fill="hold" grpId="1" nodeType="clickEffect">
                                  <p:stCondLst>
                                    <p:cond delay="0"/>
                                  </p:stCondLst>
                                  <p:childTnLst>
                                    <p:animClr clrSpc="hsl" dir="cw">
                                      <p:cBhvr override="childStyle">
                                        <p:cTn id="136" dur="500" fill="hold"/>
                                        <p:tgtEl>
                                          <p:spTgt spid="3">
                                            <p:txEl>
                                              <p:pRg st="4" end="4"/>
                                            </p:txEl>
                                          </p:spTgt>
                                        </p:tgtEl>
                                        <p:attrNameLst>
                                          <p:attrName>style.color</p:attrName>
                                        </p:attrNameLst>
                                      </p:cBhvr>
                                      <p:by>
                                        <p:hsl h="-7200000" s="0" l="0"/>
                                      </p:by>
                                    </p:animClr>
                                    <p:animClr clrSpc="hsl" dir="cw">
                                      <p:cBhvr>
                                        <p:cTn id="137" dur="500" fill="hold"/>
                                        <p:tgtEl>
                                          <p:spTgt spid="3">
                                            <p:txEl>
                                              <p:pRg st="4" end="4"/>
                                            </p:txEl>
                                          </p:spTgt>
                                        </p:tgtEl>
                                        <p:attrNameLst>
                                          <p:attrName>fillcolor</p:attrName>
                                        </p:attrNameLst>
                                      </p:cBhvr>
                                      <p:by>
                                        <p:hsl h="-7200000" s="0" l="0"/>
                                      </p:by>
                                    </p:animClr>
                                    <p:animClr clrSpc="hsl" dir="cw">
                                      <p:cBhvr>
                                        <p:cTn id="138" dur="500" fill="hold"/>
                                        <p:tgtEl>
                                          <p:spTgt spid="3">
                                            <p:txEl>
                                              <p:pRg st="4" end="4"/>
                                            </p:txEl>
                                          </p:spTgt>
                                        </p:tgtEl>
                                        <p:attrNameLst>
                                          <p:attrName>stroke.color</p:attrName>
                                        </p:attrNameLst>
                                      </p:cBhvr>
                                      <p:by>
                                        <p:hsl h="-7200000" s="0" l="0"/>
                                      </p:by>
                                    </p:animClr>
                                    <p:set>
                                      <p:cBhvr>
                                        <p:cTn id="139" dur="500" fill="hold"/>
                                        <p:tgtEl>
                                          <p:spTgt spid="3">
                                            <p:txEl>
                                              <p:pRg st="4" end="4"/>
                                            </p:txEl>
                                          </p:spTgt>
                                        </p:tgtEl>
                                        <p:attrNameLst>
                                          <p:attrName>fill.type</p:attrName>
                                        </p:attrNameLst>
                                      </p:cBhvr>
                                      <p:to>
                                        <p:strVal val="solid"/>
                                      </p:to>
                                    </p:set>
                                  </p:childTnLst>
                                </p:cTn>
                              </p:par>
                            </p:childTnLst>
                          </p:cTn>
                        </p:par>
                      </p:childTnLst>
                    </p:cTn>
                  </p:par>
                  <p:par>
                    <p:cTn id="140" fill="hold">
                      <p:stCondLst>
                        <p:cond delay="indefinite"/>
                      </p:stCondLst>
                      <p:childTnLst>
                        <p:par>
                          <p:cTn id="141" fill="hold">
                            <p:stCondLst>
                              <p:cond delay="0"/>
                            </p:stCondLst>
                            <p:childTnLst>
                              <p:par>
                                <p:cTn id="142" presetID="22" presetClass="emph" presetSubtype="0" fill="hold" grpId="1" nodeType="clickEffect">
                                  <p:stCondLst>
                                    <p:cond delay="0"/>
                                  </p:stCondLst>
                                  <p:childTnLst>
                                    <p:animClr clrSpc="hsl" dir="cw">
                                      <p:cBhvr override="childStyle">
                                        <p:cTn id="143" dur="500" fill="hold"/>
                                        <p:tgtEl>
                                          <p:spTgt spid="3">
                                            <p:txEl>
                                              <p:pRg st="6" end="6"/>
                                            </p:txEl>
                                          </p:spTgt>
                                        </p:tgtEl>
                                        <p:attrNameLst>
                                          <p:attrName>style.color</p:attrName>
                                        </p:attrNameLst>
                                      </p:cBhvr>
                                      <p:by>
                                        <p:hsl h="-7200000" s="0" l="0"/>
                                      </p:by>
                                    </p:animClr>
                                    <p:animClr clrSpc="hsl" dir="cw">
                                      <p:cBhvr>
                                        <p:cTn id="144" dur="500" fill="hold"/>
                                        <p:tgtEl>
                                          <p:spTgt spid="3">
                                            <p:txEl>
                                              <p:pRg st="6" end="6"/>
                                            </p:txEl>
                                          </p:spTgt>
                                        </p:tgtEl>
                                        <p:attrNameLst>
                                          <p:attrName>fillcolor</p:attrName>
                                        </p:attrNameLst>
                                      </p:cBhvr>
                                      <p:by>
                                        <p:hsl h="-7200000" s="0" l="0"/>
                                      </p:by>
                                    </p:animClr>
                                    <p:animClr clrSpc="hsl" dir="cw">
                                      <p:cBhvr>
                                        <p:cTn id="145" dur="500" fill="hold"/>
                                        <p:tgtEl>
                                          <p:spTgt spid="3">
                                            <p:txEl>
                                              <p:pRg st="6" end="6"/>
                                            </p:txEl>
                                          </p:spTgt>
                                        </p:tgtEl>
                                        <p:attrNameLst>
                                          <p:attrName>stroke.color</p:attrName>
                                        </p:attrNameLst>
                                      </p:cBhvr>
                                      <p:by>
                                        <p:hsl h="-7200000" s="0" l="0"/>
                                      </p:by>
                                    </p:animClr>
                                    <p:set>
                                      <p:cBhvr>
                                        <p:cTn id="146" dur="500" fill="hold"/>
                                        <p:tgtEl>
                                          <p:spTgt spid="3">
                                            <p:txEl>
                                              <p:pRg st="6" end="6"/>
                                            </p:txEl>
                                          </p:spTgt>
                                        </p:tgtEl>
                                        <p:attrNameLst>
                                          <p:attrName>fill.type</p:attrName>
                                        </p:attrNameLst>
                                      </p:cBhvr>
                                      <p:to>
                                        <p:strVal val="solid"/>
                                      </p:to>
                                    </p:set>
                                  </p:childTnLst>
                                </p:cTn>
                              </p:par>
                            </p:childTnLst>
                          </p:cTn>
                        </p:par>
                      </p:childTnLst>
                    </p:cTn>
                  </p:par>
                  <p:par>
                    <p:cTn id="147" fill="hold">
                      <p:stCondLst>
                        <p:cond delay="indefinite"/>
                      </p:stCondLst>
                      <p:childTnLst>
                        <p:par>
                          <p:cTn id="148" fill="hold">
                            <p:stCondLst>
                              <p:cond delay="0"/>
                            </p:stCondLst>
                            <p:childTnLst>
                              <p:par>
                                <p:cTn id="149" presetID="22" presetClass="emph" presetSubtype="0" fill="hold" grpId="1" nodeType="clickEffect">
                                  <p:stCondLst>
                                    <p:cond delay="0"/>
                                  </p:stCondLst>
                                  <p:childTnLst>
                                    <p:animClr clrSpc="hsl" dir="cw">
                                      <p:cBhvr override="childStyle">
                                        <p:cTn id="150" dur="500" fill="hold"/>
                                        <p:tgtEl>
                                          <p:spTgt spid="3">
                                            <p:txEl>
                                              <p:pRg st="8" end="8"/>
                                            </p:txEl>
                                          </p:spTgt>
                                        </p:tgtEl>
                                        <p:attrNameLst>
                                          <p:attrName>style.color</p:attrName>
                                        </p:attrNameLst>
                                      </p:cBhvr>
                                      <p:by>
                                        <p:hsl h="-7200000" s="0" l="0"/>
                                      </p:by>
                                    </p:animClr>
                                    <p:animClr clrSpc="hsl" dir="cw">
                                      <p:cBhvr>
                                        <p:cTn id="151" dur="500" fill="hold"/>
                                        <p:tgtEl>
                                          <p:spTgt spid="3">
                                            <p:txEl>
                                              <p:pRg st="8" end="8"/>
                                            </p:txEl>
                                          </p:spTgt>
                                        </p:tgtEl>
                                        <p:attrNameLst>
                                          <p:attrName>fillcolor</p:attrName>
                                        </p:attrNameLst>
                                      </p:cBhvr>
                                      <p:by>
                                        <p:hsl h="-7200000" s="0" l="0"/>
                                      </p:by>
                                    </p:animClr>
                                    <p:animClr clrSpc="hsl" dir="cw">
                                      <p:cBhvr>
                                        <p:cTn id="152" dur="500" fill="hold"/>
                                        <p:tgtEl>
                                          <p:spTgt spid="3">
                                            <p:txEl>
                                              <p:pRg st="8" end="8"/>
                                            </p:txEl>
                                          </p:spTgt>
                                        </p:tgtEl>
                                        <p:attrNameLst>
                                          <p:attrName>stroke.color</p:attrName>
                                        </p:attrNameLst>
                                      </p:cBhvr>
                                      <p:by>
                                        <p:hsl h="-7200000" s="0" l="0"/>
                                      </p:by>
                                    </p:animClr>
                                    <p:set>
                                      <p:cBhvr>
                                        <p:cTn id="153" dur="500" fill="hold"/>
                                        <p:tgtEl>
                                          <p:spTgt spid="3">
                                            <p:txEl>
                                              <p:pRg st="8" end="8"/>
                                            </p:txEl>
                                          </p:spTgt>
                                        </p:tgtEl>
                                        <p:attrNameLst>
                                          <p:attrName>fill.type</p:attrName>
                                        </p:attrNameLst>
                                      </p:cBhvr>
                                      <p:to>
                                        <p:strVal val="solid"/>
                                      </p:to>
                                    </p:set>
                                  </p:childTnLst>
                                </p:cTn>
                              </p:par>
                            </p:childTnLst>
                          </p:cTn>
                        </p:par>
                      </p:childTnLst>
                    </p:cTn>
                  </p:par>
                  <p:par>
                    <p:cTn id="154" fill="hold">
                      <p:stCondLst>
                        <p:cond delay="indefinite"/>
                      </p:stCondLst>
                      <p:childTnLst>
                        <p:par>
                          <p:cTn id="155" fill="hold">
                            <p:stCondLst>
                              <p:cond delay="0"/>
                            </p:stCondLst>
                            <p:childTnLst>
                              <p:par>
                                <p:cTn id="156" presetID="22" presetClass="emph" presetSubtype="0" fill="hold" grpId="1" nodeType="clickEffect">
                                  <p:stCondLst>
                                    <p:cond delay="0"/>
                                  </p:stCondLst>
                                  <p:childTnLst>
                                    <p:animClr clrSpc="hsl" dir="cw">
                                      <p:cBhvr override="childStyle">
                                        <p:cTn id="157" dur="500" fill="hold"/>
                                        <p:tgtEl>
                                          <p:spTgt spid="3">
                                            <p:txEl>
                                              <p:pRg st="10" end="10"/>
                                            </p:txEl>
                                          </p:spTgt>
                                        </p:tgtEl>
                                        <p:attrNameLst>
                                          <p:attrName>style.color</p:attrName>
                                        </p:attrNameLst>
                                      </p:cBhvr>
                                      <p:by>
                                        <p:hsl h="-7200000" s="0" l="0"/>
                                      </p:by>
                                    </p:animClr>
                                    <p:animClr clrSpc="hsl" dir="cw">
                                      <p:cBhvr>
                                        <p:cTn id="158" dur="500" fill="hold"/>
                                        <p:tgtEl>
                                          <p:spTgt spid="3">
                                            <p:txEl>
                                              <p:pRg st="10" end="10"/>
                                            </p:txEl>
                                          </p:spTgt>
                                        </p:tgtEl>
                                        <p:attrNameLst>
                                          <p:attrName>fillcolor</p:attrName>
                                        </p:attrNameLst>
                                      </p:cBhvr>
                                      <p:by>
                                        <p:hsl h="-7200000" s="0" l="0"/>
                                      </p:by>
                                    </p:animClr>
                                    <p:animClr clrSpc="hsl" dir="cw">
                                      <p:cBhvr>
                                        <p:cTn id="159" dur="500" fill="hold"/>
                                        <p:tgtEl>
                                          <p:spTgt spid="3">
                                            <p:txEl>
                                              <p:pRg st="10" end="10"/>
                                            </p:txEl>
                                          </p:spTgt>
                                        </p:tgtEl>
                                        <p:attrNameLst>
                                          <p:attrName>stroke.color</p:attrName>
                                        </p:attrNameLst>
                                      </p:cBhvr>
                                      <p:by>
                                        <p:hsl h="-7200000" s="0" l="0"/>
                                      </p:by>
                                    </p:animClr>
                                    <p:set>
                                      <p:cBhvr>
                                        <p:cTn id="160" dur="500" fill="hold"/>
                                        <p:tgtEl>
                                          <p:spTgt spid="3">
                                            <p:txEl>
                                              <p:pRg st="10" end="10"/>
                                            </p:txEl>
                                          </p:spTgt>
                                        </p:tgtEl>
                                        <p:attrNameLst>
                                          <p:attrName>fill.type</p:attrName>
                                        </p:attrNameLst>
                                      </p:cBhvr>
                                      <p:to>
                                        <p:strVal val="solid"/>
                                      </p:to>
                                    </p:set>
                                  </p:childTnLst>
                                </p:cTn>
                              </p:par>
                            </p:childTnLst>
                          </p:cTn>
                        </p:par>
                      </p:childTnLst>
                    </p:cTn>
                  </p:par>
                  <p:par>
                    <p:cTn id="161" fill="hold">
                      <p:stCondLst>
                        <p:cond delay="indefinite"/>
                      </p:stCondLst>
                      <p:childTnLst>
                        <p:par>
                          <p:cTn id="162" fill="hold">
                            <p:stCondLst>
                              <p:cond delay="0"/>
                            </p:stCondLst>
                            <p:childTnLst>
                              <p:par>
                                <p:cTn id="163" presetID="37" presetClass="entr" presetSubtype="0" fill="hold" grpId="0" nodeType="clickEffect">
                                  <p:stCondLst>
                                    <p:cond delay="0"/>
                                  </p:stCondLst>
                                  <p:childTnLst>
                                    <p:set>
                                      <p:cBhvr>
                                        <p:cTn id="164" dur="1" fill="hold">
                                          <p:stCondLst>
                                            <p:cond delay="0"/>
                                          </p:stCondLst>
                                        </p:cTn>
                                        <p:tgtEl>
                                          <p:spTgt spid="5"/>
                                        </p:tgtEl>
                                        <p:attrNameLst>
                                          <p:attrName>style.visibility</p:attrName>
                                        </p:attrNameLst>
                                      </p:cBhvr>
                                      <p:to>
                                        <p:strVal val="visible"/>
                                      </p:to>
                                    </p:set>
                                    <p:animEffect transition="in" filter="fade">
                                      <p:cBhvr>
                                        <p:cTn id="165" dur="1000"/>
                                        <p:tgtEl>
                                          <p:spTgt spid="5"/>
                                        </p:tgtEl>
                                      </p:cBhvr>
                                    </p:animEffect>
                                    <p:anim calcmode="lin" valueType="num">
                                      <p:cBhvr>
                                        <p:cTn id="166" dur="1000" fill="hold"/>
                                        <p:tgtEl>
                                          <p:spTgt spid="5"/>
                                        </p:tgtEl>
                                        <p:attrNameLst>
                                          <p:attrName>ppt_x</p:attrName>
                                        </p:attrNameLst>
                                      </p:cBhvr>
                                      <p:tavLst>
                                        <p:tav tm="0">
                                          <p:val>
                                            <p:strVal val="#ppt_x"/>
                                          </p:val>
                                        </p:tav>
                                        <p:tav tm="100000">
                                          <p:val>
                                            <p:strVal val="#ppt_x"/>
                                          </p:val>
                                        </p:tav>
                                      </p:tavLst>
                                    </p:anim>
                                    <p:anim calcmode="lin" valueType="num">
                                      <p:cBhvr>
                                        <p:cTn id="167" dur="900" decel="100000" fill="hold"/>
                                        <p:tgtEl>
                                          <p:spTgt spid="5"/>
                                        </p:tgtEl>
                                        <p:attrNameLst>
                                          <p:attrName>ppt_y</p:attrName>
                                        </p:attrNameLst>
                                      </p:cBhvr>
                                      <p:tavLst>
                                        <p:tav tm="0">
                                          <p:val>
                                            <p:strVal val="#ppt_y+1"/>
                                          </p:val>
                                        </p:tav>
                                        <p:tav tm="100000">
                                          <p:val>
                                            <p:strVal val="#ppt_y-.03"/>
                                          </p:val>
                                        </p:tav>
                                      </p:tavLst>
                                    </p:anim>
                                    <p:anim calcmode="lin" valueType="num">
                                      <p:cBhvr>
                                        <p:cTn id="168"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build="p"/>
      <p:bldP spid="3" grpId="1" build="p"/>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692696"/>
            <a:ext cx="7024744" cy="1143000"/>
          </a:xfrm>
        </p:spPr>
        <p:txBody>
          <a:bodyPr/>
          <a:lstStyle/>
          <a:p>
            <a:pPr algn="ctr"/>
            <a:r>
              <a:rPr lang="ru-RU" b="1" dirty="0" err="1" smtClean="0">
                <a:solidFill>
                  <a:srgbClr val="002060"/>
                </a:solidFill>
                <a:latin typeface="Times New Roman" pitchFamily="18" charset="0"/>
                <a:cs typeface="Times New Roman" pitchFamily="18" charset="0"/>
              </a:rPr>
              <a:t>Кириш</a:t>
            </a:r>
            <a:endParaRPr lang="ru-RU" b="1" dirty="0">
              <a:latin typeface="Times New Roman" pitchFamily="18" charset="0"/>
              <a:cs typeface="Times New Roman" pitchFamily="18" charset="0"/>
            </a:endParaRPr>
          </a:p>
        </p:txBody>
      </p:sp>
      <p:sp>
        <p:nvSpPr>
          <p:cNvPr id="3" name="Объект 2"/>
          <p:cNvSpPr>
            <a:spLocks noGrp="1"/>
          </p:cNvSpPr>
          <p:nvPr>
            <p:ph idx="1"/>
          </p:nvPr>
        </p:nvSpPr>
        <p:spPr>
          <a:xfrm>
            <a:off x="683568" y="2323652"/>
            <a:ext cx="7848872" cy="3508977"/>
          </a:xfrm>
        </p:spPr>
        <p:txBody>
          <a:bodyPr/>
          <a:lstStyle/>
          <a:p>
            <a:r>
              <a:rPr lang="uz-Cyrl-UZ" b="1" dirty="0" smtClean="0">
                <a:latin typeface="Times New Roman" pitchFamily="18" charset="0"/>
                <a:cs typeface="Times New Roman" pitchFamily="18" charset="0"/>
              </a:rPr>
              <a:t>“Менежмент” </a:t>
            </a:r>
            <a:r>
              <a:rPr lang="uz-Cyrl-UZ" dirty="0" smtClean="0">
                <a:latin typeface="Times New Roman" pitchFamily="18" charset="0"/>
                <a:cs typeface="Times New Roman" pitchFamily="18" charset="0"/>
              </a:rPr>
              <a:t>сўзи инглизча </a:t>
            </a:r>
            <a:r>
              <a:rPr lang="uz-Cyrl-UZ"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Management</a:t>
            </a:r>
            <a:r>
              <a:rPr lang="uz-Cyrl-UZ" b="1" dirty="0">
                <a:latin typeface="Times New Roman" pitchFamily="18" charset="0"/>
                <a:cs typeface="Times New Roman" pitchFamily="18" charset="0"/>
              </a:rPr>
              <a:t> </a:t>
            </a:r>
            <a:r>
              <a:rPr lang="uz-Cyrl-UZ" b="1"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сўзини ўзбекча атамаси бўлиб, у бошқарувни ташкил қилиш, рахбарлик қилиш маъноларини англатади.</a:t>
            </a:r>
          </a:p>
          <a:p>
            <a:r>
              <a:rPr lang="uz-Cyrl-UZ" b="1" dirty="0" smtClean="0">
                <a:latin typeface="Times New Roman" pitchFamily="18" charset="0"/>
                <a:cs typeface="Times New Roman" pitchFamily="18" charset="0"/>
              </a:rPr>
              <a:t>Менежмент</a:t>
            </a:r>
            <a:r>
              <a:rPr lang="uz-Cyrl-UZ" dirty="0" smtClean="0">
                <a:latin typeface="Times New Roman" pitchFamily="18" charset="0"/>
                <a:cs typeface="Times New Roman" pitchFamily="18" charset="0"/>
              </a:rPr>
              <a:t> - бошқарувни яъни у ёки бу фаолият турини ташкил этишни ва раҳбарлик қилишни иқтисодий, молияни ва бошқа инсон ҳаётидаги ишбилармонлик соҳасини ташкил қилиш хамда бошқаришдир.</a:t>
            </a:r>
            <a:endParaRPr lang="ru-RU" dirty="0">
              <a:latin typeface="Times New Roman" pitchFamily="18" charset="0"/>
              <a:cs typeface="Times New Roman" pitchFamily="18" charset="0"/>
            </a:endParaRPr>
          </a:p>
        </p:txBody>
      </p:sp>
      <p:sp>
        <p:nvSpPr>
          <p:cNvPr id="5" name="Стрелка вверх 4">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74384085"/>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8" fill="hold" grpId="0" nodeType="clickEffect">
                                  <p:stCondLst>
                                    <p:cond delay="0"/>
                                  </p:stCondLst>
                                  <p:childTnLst>
                                    <p:animEffect transition="out" filter="wheel(8)">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1" presetClass="exit" presetSubtype="0" fill="hold" grpId="0" nodeType="clickEffect">
                                  <p:stCondLst>
                                    <p:cond delay="0"/>
                                  </p:stCondLst>
                                  <p:childTnLst>
                                    <p:anim calcmode="lin" valueType="num">
                                      <p:cBhvr>
                                        <p:cTn id="11" dur="1000"/>
                                        <p:tgtEl>
                                          <p:spTgt spid="3">
                                            <p:txEl>
                                              <p:pRg st="0" end="0"/>
                                            </p:txEl>
                                          </p:spTgt>
                                        </p:tgtEl>
                                        <p:attrNameLst>
                                          <p:attrName>ppt_w</p:attrName>
                                        </p:attrNameLst>
                                      </p:cBhvr>
                                      <p:tavLst>
                                        <p:tav tm="0">
                                          <p:val>
                                            <p:strVal val="ppt_w"/>
                                          </p:val>
                                        </p:tav>
                                        <p:tav tm="100000">
                                          <p:val>
                                            <p:fltVal val="0"/>
                                          </p:val>
                                        </p:tav>
                                      </p:tavLst>
                                    </p:anim>
                                    <p:anim calcmode="lin" valueType="num">
                                      <p:cBhvr>
                                        <p:cTn id="12" dur="1000"/>
                                        <p:tgtEl>
                                          <p:spTgt spid="3">
                                            <p:txEl>
                                              <p:pRg st="0" end="0"/>
                                            </p:txEl>
                                          </p:spTgt>
                                        </p:tgtEl>
                                        <p:attrNameLst>
                                          <p:attrName>ppt_h</p:attrName>
                                        </p:attrNameLst>
                                      </p:cBhvr>
                                      <p:tavLst>
                                        <p:tav tm="0">
                                          <p:val>
                                            <p:strVal val="ppt_h"/>
                                          </p:val>
                                        </p:tav>
                                        <p:tav tm="100000">
                                          <p:val>
                                            <p:fltVal val="0"/>
                                          </p:val>
                                        </p:tav>
                                      </p:tavLst>
                                    </p:anim>
                                    <p:anim calcmode="lin" valueType="num">
                                      <p:cBhvr>
                                        <p:cTn id="13"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14" dur="1000"/>
                                        <p:tgtEl>
                                          <p:spTgt spid="3">
                                            <p:txEl>
                                              <p:pRg st="0" end="0"/>
                                            </p:txEl>
                                          </p:spTgt>
                                        </p:tgtEl>
                                      </p:cBhvr>
                                    </p:animEffect>
                                    <p:set>
                                      <p:cBhvr>
                                        <p:cTn id="15"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31" presetClass="exit" presetSubtype="0" fill="hold" grpId="0" nodeType="clickEffect">
                                  <p:stCondLst>
                                    <p:cond delay="0"/>
                                  </p:stCondLst>
                                  <p:childTnLst>
                                    <p:anim calcmode="lin" valueType="num">
                                      <p:cBhvr>
                                        <p:cTn id="19" dur="1000"/>
                                        <p:tgtEl>
                                          <p:spTgt spid="3">
                                            <p:txEl>
                                              <p:pRg st="1" end="1"/>
                                            </p:txEl>
                                          </p:spTgt>
                                        </p:tgtEl>
                                        <p:attrNameLst>
                                          <p:attrName>ppt_w</p:attrName>
                                        </p:attrNameLst>
                                      </p:cBhvr>
                                      <p:tavLst>
                                        <p:tav tm="0">
                                          <p:val>
                                            <p:strVal val="ppt_w"/>
                                          </p:val>
                                        </p:tav>
                                        <p:tav tm="100000">
                                          <p:val>
                                            <p:fltVal val="0"/>
                                          </p:val>
                                        </p:tav>
                                      </p:tavLst>
                                    </p:anim>
                                    <p:anim calcmode="lin" valueType="num">
                                      <p:cBhvr>
                                        <p:cTn id="20" dur="1000"/>
                                        <p:tgtEl>
                                          <p:spTgt spid="3">
                                            <p:txEl>
                                              <p:pRg st="1" end="1"/>
                                            </p:txEl>
                                          </p:spTgt>
                                        </p:tgtEl>
                                        <p:attrNameLst>
                                          <p:attrName>ppt_h</p:attrName>
                                        </p:attrNameLst>
                                      </p:cBhvr>
                                      <p:tavLst>
                                        <p:tav tm="0">
                                          <p:val>
                                            <p:strVal val="ppt_h"/>
                                          </p:val>
                                        </p:tav>
                                        <p:tav tm="100000">
                                          <p:val>
                                            <p:fltVal val="0"/>
                                          </p:val>
                                        </p:tav>
                                      </p:tavLst>
                                    </p:anim>
                                    <p:anim calcmode="lin" valueType="num">
                                      <p:cBhvr>
                                        <p:cTn id="21"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22" dur="1000"/>
                                        <p:tgtEl>
                                          <p:spTgt spid="3">
                                            <p:txEl>
                                              <p:pRg st="1" end="1"/>
                                            </p:txEl>
                                          </p:spTgt>
                                        </p:tgtEl>
                                      </p:cBhvr>
                                    </p:animEffect>
                                    <p:set>
                                      <p:cBhvr>
                                        <p:cTn id="23"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37"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900" decel="100000" fill="hold"/>
                                        <p:tgtEl>
                                          <p:spTgt spid="5"/>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2"/>
          <p:cNvSpPr>
            <a:spLocks noGrp="1"/>
          </p:cNvSpPr>
          <p:nvPr>
            <p:ph idx="1"/>
          </p:nvPr>
        </p:nvSpPr>
        <p:spPr>
          <a:xfrm>
            <a:off x="1043492" y="980728"/>
            <a:ext cx="7128908" cy="5040560"/>
          </a:xfrm>
        </p:spPr>
        <p:txBody>
          <a:bodyPr>
            <a:normAutofit/>
          </a:bodyPr>
          <a:lstStyle/>
          <a:p>
            <a:pPr marL="68580" indent="0" algn="ctr">
              <a:buNone/>
            </a:pPr>
            <a:r>
              <a:rPr lang="uz-Cyrl-UZ" dirty="0" smtClean="0">
                <a:solidFill>
                  <a:srgbClr val="0070C0"/>
                </a:solidFill>
                <a:latin typeface="Times New Roman" pitchFamily="18" charset="0"/>
                <a:cs typeface="Times New Roman" pitchFamily="18" charset="0"/>
              </a:rPr>
              <a:t>Менежмент сўзининг бошқача атамалари хам мавжуд.</a:t>
            </a:r>
          </a:p>
          <a:p>
            <a:pPr marL="68580" indent="0">
              <a:buNone/>
            </a:pPr>
            <a:r>
              <a:rPr lang="uz-Cyrl-UZ" dirty="0" smtClean="0">
                <a:solidFill>
                  <a:srgbClr val="0070C0"/>
                </a:solidFill>
                <a:latin typeface="Times New Roman" pitchFamily="18" charset="0"/>
                <a:cs typeface="Times New Roman" pitchFamily="18" charset="0"/>
              </a:rPr>
              <a:t>Булар:</a:t>
            </a:r>
          </a:p>
          <a:p>
            <a:pPr marL="525780" indent="-457200">
              <a:buAutoNum type="arabicPeriod"/>
            </a:pPr>
            <a:r>
              <a:rPr lang="uz-Cyrl-UZ" sz="2000" dirty="0" smtClean="0">
                <a:solidFill>
                  <a:srgbClr val="002060"/>
                </a:solidFill>
                <a:latin typeface="Times New Roman" pitchFamily="18" charset="0"/>
                <a:cs typeface="Times New Roman" pitchFamily="18" charset="0"/>
              </a:rPr>
              <a:t>Ташкилотни мақсад</a:t>
            </a:r>
            <a:r>
              <a:rPr lang="en-US" sz="2000" dirty="0" smtClean="0">
                <a:solidFill>
                  <a:srgbClr val="002060"/>
                </a:solidFill>
                <a:latin typeface="Times New Roman" pitchFamily="18" charset="0"/>
                <a:cs typeface="Times New Roman" pitchFamily="18" charset="0"/>
              </a:rPr>
              <a:t>-</a:t>
            </a:r>
            <a:r>
              <a:rPr lang="uz-Cyrl-UZ" sz="2000" dirty="0" smtClean="0">
                <a:solidFill>
                  <a:srgbClr val="002060"/>
                </a:solidFill>
                <a:latin typeface="Times New Roman" pitchFamily="18" charset="0"/>
                <a:cs typeface="Times New Roman" pitchFamily="18" charset="0"/>
              </a:rPr>
              <a:t>ниятларига, унда ишловчи одамлар харакатини аниқ йўналишга солиш ҳисобига эришиш.</a:t>
            </a:r>
          </a:p>
          <a:p>
            <a:pPr marL="525780" indent="-457200">
              <a:buAutoNum type="arabicPeriod"/>
            </a:pPr>
            <a:r>
              <a:rPr lang="uz-Cyrl-UZ" sz="2000" dirty="0" smtClean="0">
                <a:solidFill>
                  <a:srgbClr val="002060"/>
                </a:solidFill>
                <a:latin typeface="Times New Roman" pitchFamily="18" charset="0"/>
                <a:cs typeface="Times New Roman" pitchFamily="18" charset="0"/>
              </a:rPr>
              <a:t>Ташкил этилмаган, бир неча одамларни самарали, мақсад сари йўналтирилган ва унумли меҳнат гуруҳига айлантирадиган махсус фаолият туридир.</a:t>
            </a:r>
          </a:p>
          <a:p>
            <a:pPr marL="525780" indent="-457200">
              <a:buAutoNum type="arabicPeriod"/>
            </a:pPr>
            <a:r>
              <a:rPr lang="uz-Cyrl-UZ" sz="2000" dirty="0" smtClean="0">
                <a:solidFill>
                  <a:srgbClr val="002060"/>
                </a:solidFill>
                <a:latin typeface="Times New Roman" pitchFamily="18" charset="0"/>
                <a:cs typeface="Times New Roman" pitchFamily="18" charset="0"/>
              </a:rPr>
              <a:t>Ташкилотни орзу-ниятларига эришишдаги меҳнат ва моддий ресурсларни аниқ йўналишда ишлатилиши эвазига эришиладиган режалаштириш, ташкил қилиш, бошқариш ва назорат қилиш жараёнидир</a:t>
            </a:r>
            <a:endParaRPr lang="uz-Cyrl-UZ" sz="2000" dirty="0">
              <a:solidFill>
                <a:srgbClr val="002060"/>
              </a:solidFill>
              <a:latin typeface="Times New Roman" pitchFamily="18" charset="0"/>
              <a:cs typeface="Times New Roman" pitchFamily="18" charset="0"/>
            </a:endParaRPr>
          </a:p>
        </p:txBody>
      </p:sp>
      <p:sp>
        <p:nvSpPr>
          <p:cNvPr id="4" name="Стрелка вверх 3">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107922644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5">
                                            <p:txEl>
                                              <p:pRg st="0" end="0"/>
                                            </p:txEl>
                                          </p:spTgt>
                                        </p:tgtEl>
                                        <p:attrNameLst>
                                          <p:attrName>style.color</p:attrName>
                                        </p:attrNameLst>
                                      </p:cBhvr>
                                      <p:to>
                                        <a:srgbClr val="FF0000"/>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grpId="0" nodeType="clickEffect">
                                  <p:stCondLst>
                                    <p:cond delay="0"/>
                                  </p:stCondLst>
                                  <p:childTnLst>
                                    <p:animClr clrSpc="rgb" dir="cw">
                                      <p:cBhvr override="childStyle">
                                        <p:cTn id="10" dur="2000" fill="hold"/>
                                        <p:tgtEl>
                                          <p:spTgt spid="5">
                                            <p:txEl>
                                              <p:pRg st="1" end="1"/>
                                            </p:txEl>
                                          </p:spTgt>
                                        </p:tgtEl>
                                        <p:attrNameLst>
                                          <p:attrName>style.color</p:attrName>
                                        </p:attrNameLst>
                                      </p:cBhvr>
                                      <p:to>
                                        <a:srgbClr val="FF0000"/>
                                      </p:to>
                                    </p:animClr>
                                  </p:childTnLst>
                                </p:cTn>
                              </p:par>
                            </p:childTnLst>
                          </p:cTn>
                        </p:par>
                      </p:childTnLst>
                    </p:cTn>
                  </p:par>
                  <p:par>
                    <p:cTn id="11" fill="hold">
                      <p:stCondLst>
                        <p:cond delay="indefinite"/>
                      </p:stCondLst>
                      <p:childTnLst>
                        <p:par>
                          <p:cTn id="12" fill="hold">
                            <p:stCondLst>
                              <p:cond delay="0"/>
                            </p:stCondLst>
                            <p:childTnLst>
                              <p:par>
                                <p:cTn id="13" presetID="3" presetClass="emph" presetSubtype="2" fill="hold" grpId="0" nodeType="clickEffect">
                                  <p:stCondLst>
                                    <p:cond delay="0"/>
                                  </p:stCondLst>
                                  <p:childTnLst>
                                    <p:animClr clrSpc="rgb" dir="cw">
                                      <p:cBhvr override="childStyle">
                                        <p:cTn id="14" dur="2000" fill="hold"/>
                                        <p:tgtEl>
                                          <p:spTgt spid="5">
                                            <p:txEl>
                                              <p:pRg st="2" end="2"/>
                                            </p:txEl>
                                          </p:spTgt>
                                        </p:tgtEl>
                                        <p:attrNameLst>
                                          <p:attrName>style.color</p:attrName>
                                        </p:attrNameLst>
                                      </p:cBhvr>
                                      <p:to>
                                        <a:srgbClr val="FF0000"/>
                                      </p:to>
                                    </p:animClr>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grpId="0" nodeType="clickEffect">
                                  <p:stCondLst>
                                    <p:cond delay="0"/>
                                  </p:stCondLst>
                                  <p:childTnLst>
                                    <p:animClr clrSpc="rgb" dir="cw">
                                      <p:cBhvr override="childStyle">
                                        <p:cTn id="18" dur="2000" fill="hold"/>
                                        <p:tgtEl>
                                          <p:spTgt spid="5">
                                            <p:txEl>
                                              <p:pRg st="3" end="3"/>
                                            </p:txEl>
                                          </p:spTgt>
                                        </p:tgtEl>
                                        <p:attrNameLst>
                                          <p:attrName>style.color</p:attrName>
                                        </p:attrNameLst>
                                      </p:cBhvr>
                                      <p:to>
                                        <a:srgbClr val="FF0000"/>
                                      </p:to>
                                    </p:animClr>
                                  </p:childTnLst>
                                </p:cTn>
                              </p:par>
                            </p:childTnLst>
                          </p:cTn>
                        </p:par>
                      </p:childTnLst>
                    </p:cTn>
                  </p:par>
                  <p:par>
                    <p:cTn id="19" fill="hold">
                      <p:stCondLst>
                        <p:cond delay="indefinite"/>
                      </p:stCondLst>
                      <p:childTnLst>
                        <p:par>
                          <p:cTn id="20" fill="hold">
                            <p:stCondLst>
                              <p:cond delay="0"/>
                            </p:stCondLst>
                            <p:childTnLst>
                              <p:par>
                                <p:cTn id="21" presetID="3" presetClass="emph" presetSubtype="2" fill="hold" grpId="0" nodeType="clickEffect">
                                  <p:stCondLst>
                                    <p:cond delay="0"/>
                                  </p:stCondLst>
                                  <p:childTnLst>
                                    <p:animClr clrSpc="rgb" dir="cw">
                                      <p:cBhvr override="childStyle">
                                        <p:cTn id="22" dur="2000" fill="hold"/>
                                        <p:tgtEl>
                                          <p:spTgt spid="5">
                                            <p:txEl>
                                              <p:pRg st="4" end="4"/>
                                            </p:txEl>
                                          </p:spTgt>
                                        </p:tgtEl>
                                        <p:attrNameLst>
                                          <p:attrName>style.color</p:attrName>
                                        </p:attrNameLst>
                                      </p:cBhvr>
                                      <p:to>
                                        <a:srgbClr val="FF0000"/>
                                      </p:to>
                                    </p:animClr>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1000"/>
                                        <p:tgtEl>
                                          <p:spTgt spid="4"/>
                                        </p:tgtEl>
                                      </p:cBhvr>
                                    </p:animEffect>
                                    <p:anim calcmode="lin" valueType="num">
                                      <p:cBhvr>
                                        <p:cTn id="28" dur="1000" fill="hold"/>
                                        <p:tgtEl>
                                          <p:spTgt spid="4"/>
                                        </p:tgtEl>
                                        <p:attrNameLst>
                                          <p:attrName>ppt_x</p:attrName>
                                        </p:attrNameLst>
                                      </p:cBhvr>
                                      <p:tavLst>
                                        <p:tav tm="0">
                                          <p:val>
                                            <p:strVal val="#ppt_x"/>
                                          </p:val>
                                        </p:tav>
                                        <p:tav tm="100000">
                                          <p:val>
                                            <p:strVal val="#ppt_x"/>
                                          </p:val>
                                        </p:tav>
                                      </p:tavLst>
                                    </p:anim>
                                    <p:anim calcmode="lin" valueType="num">
                                      <p:cBhvr>
                                        <p:cTn id="29" dur="900" decel="100000" fill="hold"/>
                                        <p:tgtEl>
                                          <p:spTgt spid="4"/>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1043492" y="980728"/>
            <a:ext cx="7128908" cy="5040560"/>
          </a:xfrm>
        </p:spPr>
        <p:txBody>
          <a:bodyPr>
            <a:normAutofit/>
          </a:bodyPr>
          <a:lstStyle/>
          <a:p>
            <a:pPr marL="68580" indent="0" algn="ctr">
              <a:buNone/>
            </a:pPr>
            <a:r>
              <a:rPr lang="uz-Cyrl-UZ" sz="2000" b="1" dirty="0" smtClean="0">
                <a:solidFill>
                  <a:srgbClr val="0070C0"/>
                </a:solidFill>
                <a:latin typeface="Times New Roman" pitchFamily="18" charset="0"/>
                <a:cs typeface="Times New Roman" pitchFamily="18" charset="0"/>
              </a:rPr>
              <a:t>Менежмен</a:t>
            </a:r>
            <a:r>
              <a:rPr lang="ru-RU" sz="2000" b="1" dirty="0" smtClean="0">
                <a:solidFill>
                  <a:srgbClr val="0070C0"/>
                </a:solidFill>
                <a:latin typeface="Times New Roman" pitchFamily="18" charset="0"/>
                <a:cs typeface="Times New Roman" pitchFamily="18" charset="0"/>
              </a:rPr>
              <a:t>т </a:t>
            </a:r>
            <a:r>
              <a:rPr lang="uz-Cyrl-UZ" sz="2000" b="1" dirty="0" smtClean="0">
                <a:solidFill>
                  <a:srgbClr val="0070C0"/>
                </a:solidFill>
                <a:latin typeface="Times New Roman" pitchFamily="18" charset="0"/>
                <a:cs typeface="Times New Roman" pitchFamily="18" charset="0"/>
              </a:rPr>
              <a:t>қуйидагича тавсифланади:</a:t>
            </a:r>
          </a:p>
          <a:p>
            <a:pPr marL="68580" indent="0" algn="ctr">
              <a:buNone/>
            </a:pPr>
            <a:endParaRPr lang="uz-Cyrl-UZ" sz="2000" b="1" dirty="0" smtClean="0">
              <a:solidFill>
                <a:srgbClr val="0070C0"/>
              </a:solidFill>
              <a:latin typeface="Times New Roman" pitchFamily="18" charset="0"/>
              <a:cs typeface="Times New Roman" pitchFamily="18" charset="0"/>
            </a:endParaRPr>
          </a:p>
          <a:p>
            <a:pPr>
              <a:buClr>
                <a:srgbClr val="FF0000"/>
              </a:buClr>
              <a:buSzPct val="100000"/>
              <a:buFont typeface="Wingdings" pitchFamily="2" charset="2"/>
              <a:buChar char="v"/>
            </a:pPr>
            <a:r>
              <a:rPr lang="uz-Cyrl-UZ" sz="2200" dirty="0" smtClean="0">
                <a:solidFill>
                  <a:srgbClr val="0070C0"/>
                </a:solidFill>
                <a:latin typeface="Times New Roman" pitchFamily="18" charset="0"/>
                <a:cs typeface="Times New Roman" pitchFamily="18" charset="0"/>
              </a:rPr>
              <a:t>Иқтисодга тааллуқли, бозор муносабатларига асосланган алоҳида бошқарув туридир.</a:t>
            </a:r>
          </a:p>
          <a:p>
            <a:pPr>
              <a:buClr>
                <a:srgbClr val="FF0000"/>
              </a:buClr>
              <a:buSzPct val="100000"/>
              <a:buFont typeface="Wingdings" pitchFamily="2" charset="2"/>
              <a:buChar char="v"/>
            </a:pPr>
            <a:r>
              <a:rPr lang="uz-Cyrl-UZ" sz="2200" dirty="0" smtClean="0">
                <a:solidFill>
                  <a:srgbClr val="0070C0"/>
                </a:solidFill>
                <a:latin typeface="Times New Roman" pitchFamily="18" charset="0"/>
                <a:cs typeface="Times New Roman" pitchFamily="18" charset="0"/>
              </a:rPr>
              <a:t>Иқтисодий бошқарув усулларига асосланиб даромад ва фойда олишни кузда тутади.</a:t>
            </a:r>
          </a:p>
          <a:p>
            <a:pPr>
              <a:buClr>
                <a:srgbClr val="FF0000"/>
              </a:buClr>
              <a:buSzPct val="100000"/>
              <a:buFont typeface="Wingdings" pitchFamily="2" charset="2"/>
              <a:buChar char="v"/>
            </a:pPr>
            <a:r>
              <a:rPr lang="uz-Cyrl-UZ" sz="2200" dirty="0" smtClean="0">
                <a:solidFill>
                  <a:srgbClr val="0070C0"/>
                </a:solidFill>
                <a:latin typeface="Times New Roman" pitchFamily="18" charset="0"/>
                <a:cs typeface="Times New Roman" pitchFamily="18" charset="0"/>
              </a:rPr>
              <a:t>Мақсадга мувофиқ бошқарув усули ёки меҳнатни самарали ташкил қилишга йўналтирилган бошқарувдир.</a:t>
            </a:r>
          </a:p>
          <a:p>
            <a:pPr>
              <a:buClr>
                <a:srgbClr val="FF0000"/>
              </a:buClr>
              <a:buSzPct val="100000"/>
              <a:buFont typeface="Wingdings" pitchFamily="2" charset="2"/>
              <a:buChar char="v"/>
            </a:pPr>
            <a:r>
              <a:rPr lang="uz-Cyrl-UZ" sz="2200" dirty="0" smtClean="0">
                <a:solidFill>
                  <a:srgbClr val="0070C0"/>
                </a:solidFill>
                <a:latin typeface="Times New Roman" pitchFamily="18" charset="0"/>
                <a:cs typeface="Times New Roman" pitchFamily="18" charset="0"/>
              </a:rPr>
              <a:t>Маҳсулот сифатини ва меҳнат унумдорлигини оширишни ўз вазифаси деб билувчи бошқарувдир.</a:t>
            </a:r>
          </a:p>
        </p:txBody>
      </p:sp>
      <p:sp>
        <p:nvSpPr>
          <p:cNvPr id="7" name="Стрелка вверх 6">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140869787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anim calcmode="lin" valueType="num">
                                      <p:cBhvr>
                                        <p:cTn id="8" dur="20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p:cTn id="19"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4">
                                            <p:txEl>
                                              <p:pRg st="3" end="3"/>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 calcmode="lin" valueType="num">
                                      <p:cBhvr>
                                        <p:cTn id="24"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5"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6" dur="500"/>
                                        <p:tgtEl>
                                          <p:spTgt spid="4">
                                            <p:txEl>
                                              <p:pRg st="4" end="4"/>
                                            </p:txEl>
                                          </p:spTgt>
                                        </p:tgtEl>
                                      </p:cBhvr>
                                    </p:animEffect>
                                  </p:childTnLst>
                                </p:cTn>
                              </p:par>
                              <p:par>
                                <p:cTn id="27" presetID="53" presetClass="entr" presetSubtype="16" fill="hold"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 calcmode="lin" valueType="num">
                                      <p:cBhvr>
                                        <p:cTn id="29"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1" dur="500"/>
                                        <p:tgtEl>
                                          <p:spTgt spid="4">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7"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1000"/>
                                        <p:tgtEl>
                                          <p:spTgt spid="7"/>
                                        </p:tgtEl>
                                      </p:cBhvr>
                                    </p:animEffect>
                                    <p:anim calcmode="lin" valueType="num">
                                      <p:cBhvr>
                                        <p:cTn id="37" dur="1000" fill="hold"/>
                                        <p:tgtEl>
                                          <p:spTgt spid="7"/>
                                        </p:tgtEl>
                                        <p:attrNameLst>
                                          <p:attrName>ppt_x</p:attrName>
                                        </p:attrNameLst>
                                      </p:cBhvr>
                                      <p:tavLst>
                                        <p:tav tm="0">
                                          <p:val>
                                            <p:strVal val="#ppt_x"/>
                                          </p:val>
                                        </p:tav>
                                        <p:tav tm="100000">
                                          <p:val>
                                            <p:strVal val="#ppt_x"/>
                                          </p:val>
                                        </p:tav>
                                      </p:tavLst>
                                    </p:anim>
                                    <p:anim calcmode="lin" valueType="num">
                                      <p:cBhvr>
                                        <p:cTn id="38" dur="900" decel="100000" fill="hold"/>
                                        <p:tgtEl>
                                          <p:spTgt spid="7"/>
                                        </p:tgtEl>
                                        <p:attrNameLst>
                                          <p:attrName>ppt_y</p:attrName>
                                        </p:attrNameLst>
                                      </p:cBhvr>
                                      <p:tavLst>
                                        <p:tav tm="0">
                                          <p:val>
                                            <p:strVal val="#ppt_y+1"/>
                                          </p:val>
                                        </p:tav>
                                        <p:tav tm="100000">
                                          <p:val>
                                            <p:strVal val="#ppt_y-.03"/>
                                          </p:val>
                                        </p:tav>
                                      </p:tavLst>
                                    </p:anim>
                                    <p:anim calcmode="lin" valueType="num">
                                      <p:cBhvr>
                                        <p:cTn id="39"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2"/>
          <p:cNvSpPr>
            <a:spLocks noGrp="1"/>
          </p:cNvSpPr>
          <p:nvPr>
            <p:ph idx="1"/>
          </p:nvPr>
        </p:nvSpPr>
        <p:spPr>
          <a:xfrm>
            <a:off x="1043492" y="836712"/>
            <a:ext cx="7128908" cy="5256584"/>
          </a:xfrm>
        </p:spPr>
        <p:txBody>
          <a:bodyPr>
            <a:noAutofit/>
          </a:bodyPr>
          <a:lstStyle/>
          <a:p>
            <a:pPr>
              <a:buClr>
                <a:srgbClr val="FF0000"/>
              </a:buClr>
              <a:buSzPct val="100000"/>
              <a:buFont typeface="Wingdings" pitchFamily="2" charset="2"/>
              <a:buChar char="v"/>
            </a:pPr>
            <a:r>
              <a:rPr lang="uz-Cyrl-UZ" sz="2100" dirty="0">
                <a:solidFill>
                  <a:srgbClr val="0070C0"/>
                </a:solidFill>
                <a:latin typeface="Times New Roman" pitchFamily="18" charset="0"/>
                <a:cs typeface="Times New Roman" pitchFamily="18" charset="0"/>
              </a:rPr>
              <a:t>Юқори малакали бошқарувдир. Бу ташкилий фаолият тури бўлиб, унинг муҳим бўғини, аниқ бошқарув шароитлари, янгиликлар лойиҳасини ишланиши, ташкилот тараққиётининг тактикаси ва стратегияси, шунингдек бошқаларни ҳар томонлама ва аниқ таҳлил </a:t>
            </a:r>
            <a:r>
              <a:rPr lang="uz-Cyrl-UZ" sz="2100" dirty="0" smtClean="0">
                <a:solidFill>
                  <a:srgbClr val="0070C0"/>
                </a:solidFill>
                <a:latin typeface="Times New Roman" pitchFamily="18" charset="0"/>
                <a:cs typeface="Times New Roman" pitchFamily="18" charset="0"/>
              </a:rPr>
              <a:t>қилишдир.</a:t>
            </a:r>
          </a:p>
          <a:p>
            <a:pPr>
              <a:buClr>
                <a:srgbClr val="FF0000"/>
              </a:buClr>
              <a:buSzPct val="100000"/>
              <a:buFont typeface="Wingdings" pitchFamily="2" charset="2"/>
              <a:buChar char="v"/>
            </a:pPr>
            <a:r>
              <a:rPr lang="uz-Cyrl-UZ" sz="2100" dirty="0" smtClean="0">
                <a:solidFill>
                  <a:srgbClr val="0070C0"/>
                </a:solidFill>
                <a:latin typeface="Times New Roman" pitchFamily="18" charset="0"/>
                <a:cs typeface="Times New Roman" pitchFamily="18" charset="0"/>
              </a:rPr>
              <a:t>Ўзини эгилувчан ва уддабурон бошқарув тизими деб ҳисобланади, ўз вақтида қайта тузилиш, бозор конъюктураси, ҳамда рақобат курашини, ижтимоий тараққиёт омилини зийраклик билан сеза олиш қобилиятига эга.</a:t>
            </a:r>
          </a:p>
          <a:p>
            <a:pPr>
              <a:buClr>
                <a:srgbClr val="FF0000"/>
              </a:buClr>
              <a:buSzPct val="100000"/>
              <a:buFont typeface="Wingdings" pitchFamily="2" charset="2"/>
              <a:buChar char="v"/>
            </a:pPr>
            <a:r>
              <a:rPr lang="uz-Cyrl-UZ" sz="2100" dirty="0" smtClean="0">
                <a:solidFill>
                  <a:srgbClr val="0070C0"/>
                </a:solidFill>
                <a:latin typeface="Times New Roman" pitchFamily="18" charset="0"/>
                <a:cs typeface="Times New Roman" pitchFamily="18" charset="0"/>
              </a:rPr>
              <a:t>Бу шундай фаолиятки, унда инсон ҳаракатларини тайёрлаш, ташкил қилиш ҳамда тўғри йўлга солиш ҳақидаги санъат мужассамдир.</a:t>
            </a:r>
            <a:endParaRPr lang="uz-Cyrl-UZ" sz="2100" dirty="0">
              <a:solidFill>
                <a:srgbClr val="0070C0"/>
              </a:solidFill>
              <a:latin typeface="Times New Roman" pitchFamily="18" charset="0"/>
              <a:cs typeface="Times New Roman" pitchFamily="18" charset="0"/>
            </a:endParaRPr>
          </a:p>
        </p:txBody>
      </p:sp>
      <p:sp>
        <p:nvSpPr>
          <p:cNvPr id="4" name="Стрелка вверх 3">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4042965516"/>
      </p:ext>
    </p:extLst>
  </p:cSld>
  <p:clrMapOvr>
    <a:masterClrMapping/>
  </p:clrMapOvr>
  <mc:AlternateContent xmlns:mc="http://schemas.openxmlformats.org/markup-compatibility/2006" xmlns:p14="http://schemas.microsoft.com/office/powerpoint/2010/main">
    <mc:Choice Requires="p14">
      <p:transition spd="slow" p14:dur="1500">
        <p14:ripple dir="l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900" decel="100000" fill="hold"/>
                                        <p:tgtEl>
                                          <p:spTgt spid="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12"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additive="base">
                                        <p:cTn id="15"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2"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additive="base">
                                        <p:cTn id="21"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2"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 calcmode="lin" valueType="num">
                                      <p:cBhvr additive="base">
                                        <p:cTn id="27"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1043608" y="692696"/>
            <a:ext cx="7024744" cy="1143000"/>
          </a:xfrm>
        </p:spPr>
        <p:txBody>
          <a:bodyPr>
            <a:normAutofit/>
          </a:bodyPr>
          <a:lstStyle/>
          <a:p>
            <a:pPr algn="ctr"/>
            <a:r>
              <a:rPr lang="ru-RU" sz="5000" dirty="0" err="1">
                <a:solidFill>
                  <a:srgbClr val="002060"/>
                </a:solidFill>
                <a:latin typeface="Times New Roman" pitchFamily="18" charset="0"/>
                <a:cs typeface="Times New Roman" pitchFamily="18" charset="0"/>
              </a:rPr>
              <a:t>Менежер</a:t>
            </a:r>
            <a:r>
              <a:rPr lang="ru-RU" sz="5000" dirty="0">
                <a:solidFill>
                  <a:srgbClr val="002060"/>
                </a:solidFill>
                <a:latin typeface="Times New Roman" pitchFamily="18" charset="0"/>
                <a:cs typeface="Times New Roman" pitchFamily="18" charset="0"/>
              </a:rPr>
              <a:t> </a:t>
            </a:r>
            <a:r>
              <a:rPr lang="ru-RU" sz="5000" dirty="0" err="1">
                <a:solidFill>
                  <a:srgbClr val="002060"/>
                </a:solidFill>
                <a:latin typeface="Times New Roman" pitchFamily="18" charset="0"/>
                <a:cs typeface="Times New Roman" pitchFamily="18" charset="0"/>
              </a:rPr>
              <a:t>атамаси</a:t>
            </a:r>
            <a:r>
              <a:rPr lang="ru-RU" sz="5000" dirty="0">
                <a:solidFill>
                  <a:srgbClr val="002060"/>
                </a:solidFill>
                <a:latin typeface="Times New Roman" pitchFamily="18" charset="0"/>
                <a:cs typeface="Times New Roman" pitchFamily="18" charset="0"/>
              </a:rPr>
              <a:t>.</a:t>
            </a:r>
          </a:p>
        </p:txBody>
      </p:sp>
      <p:sp>
        <p:nvSpPr>
          <p:cNvPr id="6" name="Объект 2"/>
          <p:cNvSpPr>
            <a:spLocks noGrp="1"/>
          </p:cNvSpPr>
          <p:nvPr>
            <p:ph idx="1"/>
          </p:nvPr>
        </p:nvSpPr>
        <p:spPr>
          <a:xfrm>
            <a:off x="683568" y="2323652"/>
            <a:ext cx="7848872" cy="3508977"/>
          </a:xfrm>
        </p:spPr>
        <p:txBody>
          <a:bodyPr>
            <a:normAutofit/>
          </a:bodyPr>
          <a:lstStyle/>
          <a:p>
            <a:pPr>
              <a:buClr>
                <a:srgbClr val="002060"/>
              </a:buClr>
              <a:buFont typeface="Wingdings" pitchFamily="2" charset="2"/>
              <a:buChar char="Ø"/>
            </a:pPr>
            <a:endParaRPr lang="en-US" sz="3000" b="1" dirty="0" smtClean="0">
              <a:latin typeface="Times New Roman" pitchFamily="18" charset="0"/>
              <a:cs typeface="Times New Roman" pitchFamily="18" charset="0"/>
            </a:endParaRPr>
          </a:p>
          <a:p>
            <a:pPr>
              <a:buClr>
                <a:srgbClr val="002060"/>
              </a:buClr>
              <a:buFont typeface="Wingdings" pitchFamily="2" charset="2"/>
              <a:buChar char="Ø"/>
            </a:pPr>
            <a:r>
              <a:rPr lang="uz-Cyrl-UZ" sz="3000" b="1" dirty="0" smtClean="0">
                <a:latin typeface="Times New Roman" pitchFamily="18" charset="0"/>
                <a:cs typeface="Times New Roman" pitchFamily="18" charset="0"/>
              </a:rPr>
              <a:t>Менежер</a:t>
            </a:r>
            <a:r>
              <a:rPr lang="uz-Cyrl-UZ" sz="3000" dirty="0" smtClean="0">
                <a:latin typeface="Times New Roman" pitchFamily="18" charset="0"/>
                <a:cs typeface="Times New Roman" pitchFamily="18" charset="0"/>
              </a:rPr>
              <a:t> – бу махсус тайёргарлик кўрган бошқаришнинг сир-асрорлари, қонун-қоидаларини чуқур ўрганган малакали мутахасисдир. Менежерлар ёлланма бошқарувчилар ҳисобланади.</a:t>
            </a:r>
          </a:p>
          <a:p>
            <a:pPr marL="68580" indent="0">
              <a:buNone/>
            </a:pPr>
            <a:endParaRPr lang="ru-RU" sz="3000" dirty="0">
              <a:latin typeface="Times New Roman" pitchFamily="18" charset="0"/>
              <a:cs typeface="Times New Roman" pitchFamily="18" charset="0"/>
            </a:endParaRPr>
          </a:p>
        </p:txBody>
      </p:sp>
      <p:sp>
        <p:nvSpPr>
          <p:cNvPr id="7" name="Стрелка вверх 6">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30615849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0" presetClass="emph" presetSubtype="0" fill="hold" grpId="0" nodeType="clickEffect">
                                  <p:stCondLst>
                                    <p:cond delay="0"/>
                                  </p:stCondLst>
                                  <p:childTnLst>
                                    <p:animClr clrSpc="hsl" dir="cw">
                                      <p:cBhvr override="childStyle">
                                        <p:cTn id="14" dur="500" fill="hold"/>
                                        <p:tgtEl>
                                          <p:spTgt spid="5"/>
                                        </p:tgtEl>
                                        <p:attrNameLst>
                                          <p:attrName>style.color</p:attrName>
                                        </p:attrNameLst>
                                      </p:cBhvr>
                                      <p:by>
                                        <p:hsl h="0" s="12549" l="25098"/>
                                      </p:by>
                                    </p:animClr>
                                    <p:animClr clrSpc="hsl" dir="cw">
                                      <p:cBhvr>
                                        <p:cTn id="15" dur="500" fill="hold"/>
                                        <p:tgtEl>
                                          <p:spTgt spid="5"/>
                                        </p:tgtEl>
                                        <p:attrNameLst>
                                          <p:attrName>fillcolor</p:attrName>
                                        </p:attrNameLst>
                                      </p:cBhvr>
                                      <p:by>
                                        <p:hsl h="0" s="12549" l="25098"/>
                                      </p:by>
                                    </p:animClr>
                                    <p:animClr clrSpc="hsl" dir="cw">
                                      <p:cBhvr>
                                        <p:cTn id="16" dur="500" fill="hold"/>
                                        <p:tgtEl>
                                          <p:spTgt spid="5"/>
                                        </p:tgtEl>
                                        <p:attrNameLst>
                                          <p:attrName>stroke.color</p:attrName>
                                        </p:attrNameLst>
                                      </p:cBhvr>
                                      <p:by>
                                        <p:hsl h="0" s="12549" l="25098"/>
                                      </p:by>
                                    </p:animClr>
                                    <p:set>
                                      <p:cBhvr>
                                        <p:cTn id="17" dur="500" fill="hold"/>
                                        <p:tgtEl>
                                          <p:spTgt spid="5"/>
                                        </p:tgtEl>
                                        <p:attrNameLst>
                                          <p:attrName>fill.type</p:attrName>
                                        </p:attrNameLst>
                                      </p:cBhvr>
                                      <p:to>
                                        <p:strVal val="solid"/>
                                      </p:to>
                                    </p:set>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nodeType="clickEffect">
                                  <p:stCondLst>
                                    <p:cond delay="0"/>
                                  </p:stCondLst>
                                  <p:childTnLst>
                                    <p:animEffect transition="out" filter="fade">
                                      <p:cBhvr>
                                        <p:cTn id="21" dur="500" tmFilter="0, 0; .2, .5; .8, .5; 1, 0"/>
                                        <p:tgtEl>
                                          <p:spTgt spid="6">
                                            <p:txEl>
                                              <p:pRg st="1" end="1"/>
                                            </p:txEl>
                                          </p:spTgt>
                                        </p:tgtEl>
                                      </p:cBhvr>
                                    </p:animEffect>
                                    <p:animScale>
                                      <p:cBhvr>
                                        <p:cTn id="22" dur="250" autoRev="1" fill="hold"/>
                                        <p:tgtEl>
                                          <p:spTgt spid="6">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1043492" y="836712"/>
            <a:ext cx="7128908" cy="5256584"/>
          </a:xfrm>
        </p:spPr>
        <p:txBody>
          <a:bodyPr>
            <a:noAutofit/>
          </a:bodyPr>
          <a:lstStyle/>
          <a:p>
            <a:pPr marL="68580" indent="0" algn="ctr">
              <a:buClr>
                <a:srgbClr val="0070C0"/>
              </a:buClr>
              <a:buSzPct val="100000"/>
              <a:buNone/>
            </a:pPr>
            <a:r>
              <a:rPr lang="uz-Cyrl-UZ" sz="2500" b="1" dirty="0" smtClean="0">
                <a:solidFill>
                  <a:srgbClr val="FF0000"/>
                </a:solidFill>
                <a:latin typeface="Times New Roman" pitchFamily="18" charset="0"/>
                <a:cs typeface="Times New Roman" pitchFamily="18" charset="0"/>
              </a:rPr>
              <a:t>Бошқарув функцияларини бажаришда ва жамоат ишлаб чиқаришда замонавий менежер:</a:t>
            </a:r>
          </a:p>
          <a:p>
            <a:pPr marL="68580" indent="0" algn="ctr">
              <a:buClr>
                <a:srgbClr val="0070C0"/>
              </a:buClr>
              <a:buSzPct val="100000"/>
              <a:buNone/>
            </a:pPr>
            <a:endParaRPr lang="uz-Cyrl-UZ" sz="2500" b="1" dirty="0" smtClean="0">
              <a:solidFill>
                <a:srgbClr val="FF0000"/>
              </a:solidFill>
              <a:latin typeface="Times New Roman" pitchFamily="18" charset="0"/>
              <a:cs typeface="Times New Roman" pitchFamily="18" charset="0"/>
            </a:endParaRPr>
          </a:p>
          <a:p>
            <a:pPr>
              <a:lnSpc>
                <a:spcPct val="150000"/>
              </a:lnSpc>
              <a:buClr>
                <a:srgbClr val="0070C0"/>
              </a:buClr>
              <a:buSzPct val="100000"/>
              <a:buFont typeface="Wingdings" pitchFamily="2" charset="2"/>
              <a:buChar char="Ø"/>
            </a:pPr>
            <a:r>
              <a:rPr lang="uz-Cyrl-UZ" sz="2300" dirty="0" smtClean="0">
                <a:solidFill>
                  <a:srgbClr val="0070C0"/>
                </a:solidFill>
                <a:latin typeface="Times New Roman" pitchFamily="18" charset="0"/>
                <a:cs typeface="Times New Roman" pitchFamily="18" charset="0"/>
              </a:rPr>
              <a:t>Рахбар – бошқарувчи;</a:t>
            </a:r>
          </a:p>
          <a:p>
            <a:pPr>
              <a:lnSpc>
                <a:spcPct val="150000"/>
              </a:lnSpc>
              <a:buClr>
                <a:srgbClr val="0070C0"/>
              </a:buClr>
              <a:buSzPct val="100000"/>
              <a:buFont typeface="Wingdings" pitchFamily="2" charset="2"/>
              <a:buChar char="Ø"/>
            </a:pPr>
            <a:r>
              <a:rPr lang="uz-Cyrl-UZ" sz="2300" dirty="0" smtClean="0">
                <a:solidFill>
                  <a:srgbClr val="0070C0"/>
                </a:solidFill>
                <a:latin typeface="Times New Roman" pitchFamily="18" charset="0"/>
                <a:cs typeface="Times New Roman" pitchFamily="18" charset="0"/>
              </a:rPr>
              <a:t>Рахбар – дипломат;</a:t>
            </a:r>
          </a:p>
          <a:p>
            <a:pPr>
              <a:lnSpc>
                <a:spcPct val="150000"/>
              </a:lnSpc>
              <a:buClr>
                <a:srgbClr val="0070C0"/>
              </a:buClr>
              <a:buSzPct val="100000"/>
              <a:buFont typeface="Wingdings" pitchFamily="2" charset="2"/>
              <a:buChar char="Ø"/>
            </a:pPr>
            <a:r>
              <a:rPr lang="uz-Cyrl-UZ" sz="2300" dirty="0" smtClean="0">
                <a:solidFill>
                  <a:srgbClr val="0070C0"/>
                </a:solidFill>
                <a:latin typeface="Times New Roman" pitchFamily="18" charset="0"/>
                <a:cs typeface="Times New Roman" pitchFamily="18" charset="0"/>
              </a:rPr>
              <a:t>Рахбар – мураббий, тарбиячи;</a:t>
            </a:r>
          </a:p>
          <a:p>
            <a:pPr>
              <a:lnSpc>
                <a:spcPct val="150000"/>
              </a:lnSpc>
              <a:buClr>
                <a:srgbClr val="0070C0"/>
              </a:buClr>
              <a:buSzPct val="100000"/>
              <a:buFont typeface="Wingdings" pitchFamily="2" charset="2"/>
              <a:buChar char="Ø"/>
            </a:pPr>
            <a:r>
              <a:rPr lang="uz-Cyrl-UZ" sz="2300" dirty="0" smtClean="0">
                <a:solidFill>
                  <a:srgbClr val="0070C0"/>
                </a:solidFill>
                <a:latin typeface="Times New Roman" pitchFamily="18" charset="0"/>
                <a:cs typeface="Times New Roman" pitchFamily="18" charset="0"/>
              </a:rPr>
              <a:t>Рахбар – инсон;</a:t>
            </a:r>
          </a:p>
          <a:p>
            <a:pPr>
              <a:lnSpc>
                <a:spcPct val="150000"/>
              </a:lnSpc>
              <a:buClr>
                <a:srgbClr val="0070C0"/>
              </a:buClr>
              <a:buSzPct val="100000"/>
              <a:buFont typeface="Wingdings" pitchFamily="2" charset="2"/>
              <a:buChar char="Ø"/>
            </a:pPr>
            <a:r>
              <a:rPr lang="uz-Cyrl-UZ" sz="2300" dirty="0" smtClean="0">
                <a:solidFill>
                  <a:srgbClr val="0070C0"/>
                </a:solidFill>
                <a:latin typeface="Times New Roman" pitchFamily="18" charset="0"/>
                <a:cs typeface="Times New Roman" pitchFamily="18" charset="0"/>
              </a:rPr>
              <a:t>Рахбар – инноватор сифатида майдонга чиқади.</a:t>
            </a:r>
          </a:p>
          <a:p>
            <a:pPr>
              <a:buClr>
                <a:srgbClr val="0070C0"/>
              </a:buClr>
              <a:buSzPct val="100000"/>
              <a:buFont typeface="Wingdings" pitchFamily="2" charset="2"/>
              <a:buChar char="Ø"/>
            </a:pPr>
            <a:endParaRPr lang="uz-Cyrl-UZ" sz="2100" dirty="0">
              <a:solidFill>
                <a:srgbClr val="0070C0"/>
              </a:solidFill>
              <a:latin typeface="Times New Roman" pitchFamily="18" charset="0"/>
              <a:cs typeface="Times New Roman" pitchFamily="18" charset="0"/>
            </a:endParaRPr>
          </a:p>
        </p:txBody>
      </p:sp>
      <p:sp>
        <p:nvSpPr>
          <p:cNvPr id="5" name="Стрелка вверх 4">
            <a:hlinkClick r:id="" action="ppaction://hlinkshowjump?jump=firstslide"/>
          </p:cNvPr>
          <p:cNvSpPr/>
          <p:nvPr/>
        </p:nvSpPr>
        <p:spPr>
          <a:xfrm>
            <a:off x="7668344" y="5589240"/>
            <a:ext cx="720080" cy="648072"/>
          </a:xfrm>
          <a:prstGeom prst="upArrow">
            <a:avLst/>
          </a:prstGeom>
          <a:solidFill>
            <a:srgbClr val="C00000"/>
          </a:solidFill>
          <a:ln>
            <a:solidFill>
              <a:srgbClr val="7030A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2500317331"/>
      </p:ext>
    </p:extLst>
  </p:cSld>
  <p:clrMapOvr>
    <a:masterClrMapping/>
  </p:clrMapOvr>
  <mc:AlternateContent xmlns:mc="http://schemas.openxmlformats.org/markup-compatibility/2006" xmlns:p14="http://schemas.microsoft.com/office/powerpoint/2010/main">
    <mc:Choice Requires="p14">
      <p:transition spd="slow" p14:dur="4000">
        <p14:vortex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 presetClass="emph" presetSubtype="2" fill="hold" grpId="0" nodeType="clickEffect">
                                  <p:stCondLst>
                                    <p:cond delay="0"/>
                                  </p:stCondLst>
                                  <p:childTnLst>
                                    <p:animClr clrSpc="rgb" dir="cw">
                                      <p:cBhvr override="childStyle">
                                        <p:cTn id="14" dur="2000" fill="hold"/>
                                        <p:tgtEl>
                                          <p:spTgt spid="4">
                                            <p:txEl>
                                              <p:pRg st="0" end="0"/>
                                            </p:txEl>
                                          </p:spTgt>
                                        </p:tgtEl>
                                        <p:attrNameLst>
                                          <p:attrName>style.color</p:attrName>
                                        </p:attrNameLst>
                                      </p:cBhvr>
                                      <p:to>
                                        <a:schemeClr val="accent2"/>
                                      </p:to>
                                    </p:animClr>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grpId="0" nodeType="clickEffect">
                                  <p:stCondLst>
                                    <p:cond delay="0"/>
                                  </p:stCondLst>
                                  <p:childTnLst>
                                    <p:animClr clrSpc="rgb" dir="cw">
                                      <p:cBhvr override="childStyle">
                                        <p:cTn id="18" dur="2000" fill="hold"/>
                                        <p:tgtEl>
                                          <p:spTgt spid="4">
                                            <p:txEl>
                                              <p:pRg st="2" end="2"/>
                                            </p:txEl>
                                          </p:spTgt>
                                        </p:tgtEl>
                                        <p:attrNameLst>
                                          <p:attrName>style.color</p:attrName>
                                        </p:attrNameLst>
                                      </p:cBhvr>
                                      <p:to>
                                        <a:schemeClr val="accent2"/>
                                      </p:to>
                                    </p:animClr>
                                  </p:childTnLst>
                                </p:cTn>
                              </p:par>
                            </p:childTnLst>
                          </p:cTn>
                        </p:par>
                      </p:childTnLst>
                    </p:cTn>
                  </p:par>
                  <p:par>
                    <p:cTn id="19" fill="hold">
                      <p:stCondLst>
                        <p:cond delay="indefinite"/>
                      </p:stCondLst>
                      <p:childTnLst>
                        <p:par>
                          <p:cTn id="20" fill="hold">
                            <p:stCondLst>
                              <p:cond delay="0"/>
                            </p:stCondLst>
                            <p:childTnLst>
                              <p:par>
                                <p:cTn id="21" presetID="3" presetClass="emph" presetSubtype="2" fill="hold" grpId="0" nodeType="clickEffect">
                                  <p:stCondLst>
                                    <p:cond delay="0"/>
                                  </p:stCondLst>
                                  <p:childTnLst>
                                    <p:animClr clrSpc="rgb" dir="cw">
                                      <p:cBhvr override="childStyle">
                                        <p:cTn id="22" dur="2000" fill="hold"/>
                                        <p:tgtEl>
                                          <p:spTgt spid="4">
                                            <p:txEl>
                                              <p:pRg st="3" end="3"/>
                                            </p:txEl>
                                          </p:spTgt>
                                        </p:tgtEl>
                                        <p:attrNameLst>
                                          <p:attrName>style.color</p:attrName>
                                        </p:attrNameLst>
                                      </p:cBhvr>
                                      <p:to>
                                        <a:schemeClr val="accent2"/>
                                      </p:to>
                                    </p:animClr>
                                  </p:childTnLst>
                                </p:cTn>
                              </p:par>
                            </p:childTnLst>
                          </p:cTn>
                        </p:par>
                      </p:childTnLst>
                    </p:cTn>
                  </p:par>
                  <p:par>
                    <p:cTn id="23" fill="hold">
                      <p:stCondLst>
                        <p:cond delay="indefinite"/>
                      </p:stCondLst>
                      <p:childTnLst>
                        <p:par>
                          <p:cTn id="24" fill="hold">
                            <p:stCondLst>
                              <p:cond delay="0"/>
                            </p:stCondLst>
                            <p:childTnLst>
                              <p:par>
                                <p:cTn id="25" presetID="3" presetClass="emph" presetSubtype="2" fill="hold" grpId="0" nodeType="clickEffect">
                                  <p:stCondLst>
                                    <p:cond delay="0"/>
                                  </p:stCondLst>
                                  <p:childTnLst>
                                    <p:animClr clrSpc="rgb" dir="cw">
                                      <p:cBhvr override="childStyle">
                                        <p:cTn id="26" dur="2000" fill="hold"/>
                                        <p:tgtEl>
                                          <p:spTgt spid="4">
                                            <p:txEl>
                                              <p:pRg st="4" end="4"/>
                                            </p:txEl>
                                          </p:spTgt>
                                        </p:tgtEl>
                                        <p:attrNameLst>
                                          <p:attrName>style.color</p:attrName>
                                        </p:attrNameLst>
                                      </p:cBhvr>
                                      <p:to>
                                        <a:schemeClr val="accent2"/>
                                      </p:to>
                                    </p:animClr>
                                  </p:childTnLst>
                                </p:cTn>
                              </p:par>
                            </p:childTnLst>
                          </p:cTn>
                        </p:par>
                      </p:childTnLst>
                    </p:cTn>
                  </p:par>
                  <p:par>
                    <p:cTn id="27" fill="hold">
                      <p:stCondLst>
                        <p:cond delay="indefinite"/>
                      </p:stCondLst>
                      <p:childTnLst>
                        <p:par>
                          <p:cTn id="28" fill="hold">
                            <p:stCondLst>
                              <p:cond delay="0"/>
                            </p:stCondLst>
                            <p:childTnLst>
                              <p:par>
                                <p:cTn id="29" presetID="3" presetClass="emph" presetSubtype="2" fill="hold" grpId="0" nodeType="clickEffect">
                                  <p:stCondLst>
                                    <p:cond delay="0"/>
                                  </p:stCondLst>
                                  <p:childTnLst>
                                    <p:animClr clrSpc="rgb" dir="cw">
                                      <p:cBhvr override="childStyle">
                                        <p:cTn id="30" dur="2000" fill="hold"/>
                                        <p:tgtEl>
                                          <p:spTgt spid="4">
                                            <p:txEl>
                                              <p:pRg st="5" end="5"/>
                                            </p:txEl>
                                          </p:spTgt>
                                        </p:tgtEl>
                                        <p:attrNameLst>
                                          <p:attrName>style.color</p:attrName>
                                        </p:attrNameLst>
                                      </p:cBhvr>
                                      <p:to>
                                        <a:schemeClr val="accent2"/>
                                      </p:to>
                                    </p:animClr>
                                  </p:childTnLst>
                                </p:cTn>
                              </p:par>
                            </p:childTnLst>
                          </p:cTn>
                        </p:par>
                      </p:childTnLst>
                    </p:cTn>
                  </p:par>
                  <p:par>
                    <p:cTn id="31" fill="hold">
                      <p:stCondLst>
                        <p:cond delay="indefinite"/>
                      </p:stCondLst>
                      <p:childTnLst>
                        <p:par>
                          <p:cTn id="32" fill="hold">
                            <p:stCondLst>
                              <p:cond delay="0"/>
                            </p:stCondLst>
                            <p:childTnLst>
                              <p:par>
                                <p:cTn id="33" presetID="3" presetClass="emph" presetSubtype="2" fill="hold" grpId="0" nodeType="clickEffect">
                                  <p:stCondLst>
                                    <p:cond delay="0"/>
                                  </p:stCondLst>
                                  <p:childTnLst>
                                    <p:animClr clrSpc="rgb" dir="cw">
                                      <p:cBhvr override="childStyle">
                                        <p:cTn id="34" dur="2000" fill="hold"/>
                                        <p:tgtEl>
                                          <p:spTgt spid="4">
                                            <p:txEl>
                                              <p:pRg st="6" end="6"/>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237</TotalTime>
  <Words>949</Words>
  <Application>Microsoft Office PowerPoint</Application>
  <PresentationFormat>Экран (4:3)</PresentationFormat>
  <Paragraphs>81</Paragraphs>
  <Slides>14</Slides>
  <Notes>4</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Остин</vt:lpstr>
      <vt:lpstr>АНДИЖОН ҚИШЛОҚ ХЎЖАЛИГИ ИНСТИТУТИ</vt:lpstr>
      <vt:lpstr>Менежер фаолиятини ташкил этиш.</vt:lpstr>
      <vt:lpstr>Режа</vt:lpstr>
      <vt:lpstr>Кириш</vt:lpstr>
      <vt:lpstr>Презентация PowerPoint</vt:lpstr>
      <vt:lpstr>Презентация PowerPoint</vt:lpstr>
      <vt:lpstr>Презентация PowerPoint</vt:lpstr>
      <vt:lpstr>Менежер атамаси.</vt:lpstr>
      <vt:lpstr>Презентация PowerPoint</vt:lpstr>
      <vt:lpstr>Презентация PowerPoint</vt:lpstr>
      <vt:lpstr>Менежернинг  асосий хусусиятлари.</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Menejer faoliyatini tashkil etish.</dc:title>
  <dc:creator>Justin</dc:creator>
  <cp:lastModifiedBy>Пользователь Windows</cp:lastModifiedBy>
  <cp:revision>31</cp:revision>
  <dcterms:created xsi:type="dcterms:W3CDTF">2014-11-16T16:16:13Z</dcterms:created>
  <dcterms:modified xsi:type="dcterms:W3CDTF">2015-12-11T22:06:55Z</dcterms:modified>
</cp:coreProperties>
</file>