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1DCB988-82C1-436B-ACC3-4014D021294F}" type="datetimeFigureOut">
              <a:rPr lang="ru-RU" smtClean="0"/>
              <a:t>31.05.2016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1DCB988-82C1-436B-ACC3-4014D021294F}" type="datetimeFigureOut">
              <a:rPr lang="ru-RU" smtClean="0"/>
              <a:t>31.05.2016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1DCB988-82C1-436B-ACC3-4014D021294F}" type="datetimeFigureOut">
              <a:rPr lang="ru-RU" smtClean="0"/>
              <a:t>31.05.2016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F6DE0D-EC22-4931-9C27-03828FBF8375}"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1DCB988-82C1-436B-ACC3-4014D021294F}" type="datetimeFigureOut">
              <a:rPr lang="ru-RU" smtClean="0"/>
              <a:t>31.05.2016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F6DE0D-EC22-4931-9C27-03828FBF8375}"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1DCB988-82C1-436B-ACC3-4014D021294F}" type="datetimeFigureOut">
              <a:rPr lang="ru-RU" smtClean="0"/>
              <a:t>31.05.2016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1DCB988-82C1-436B-ACC3-4014D021294F}" type="datetimeFigureOut">
              <a:rPr lang="ru-RU" smtClean="0"/>
              <a:t>31.05.2016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F6DE0D-EC22-4931-9C27-03828FBF8375}"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1DCB988-82C1-436B-ACC3-4014D021294F}" type="datetimeFigureOut">
              <a:rPr lang="ru-RU" smtClean="0"/>
              <a:t>31.05.2016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1DCB988-82C1-436B-ACC3-4014D021294F}" type="datetimeFigureOut">
              <a:rPr lang="ru-RU" smtClean="0"/>
              <a:t>31.05.2016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1DCB988-82C1-436B-ACC3-4014D021294F}" type="datetimeFigureOut">
              <a:rPr lang="ru-RU" smtClean="0"/>
              <a:t>31.05.2016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5F6DE0D-EC22-4931-9C27-03828FBF837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1DCB988-82C1-436B-ACC3-4014D021294F}" type="datetimeFigureOut">
              <a:rPr lang="ru-RU" smtClean="0"/>
              <a:t>31.05.2016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F6DE0D-EC22-4931-9C27-03828FBF8375}"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1DCB988-82C1-436B-ACC3-4014D021294F}" type="datetimeFigureOut">
              <a:rPr lang="ru-RU" smtClean="0"/>
              <a:t>31.05.2016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F6DE0D-EC22-4931-9C27-03828FBF8375}"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1DCB988-82C1-436B-ACC3-4014D021294F}" type="datetimeFigureOut">
              <a:rPr lang="ru-RU" smtClean="0"/>
              <a:t>31.05.2016</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5F6DE0D-EC22-4931-9C27-03828FBF8375}"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338328"/>
            <a:ext cx="8229600" cy="6115008"/>
          </a:xfrm>
        </p:spPr>
        <p:txBody>
          <a:bodyPr>
            <a:normAutofit fontScale="90000"/>
          </a:bodyPr>
          <a:lstStyle/>
          <a:p>
            <a:r>
              <a:rPr lang="en-US" sz="2700" b="1" dirty="0" smtClean="0">
                <a:solidFill>
                  <a:schemeClr val="tx1">
                    <a:lumMod val="95000"/>
                    <a:lumOff val="5000"/>
                  </a:schemeClr>
                </a:solidFill>
              </a:rPr>
              <a:t/>
            </a:r>
            <a:br>
              <a:rPr lang="en-US" sz="2700" b="1" dirty="0" smtClean="0">
                <a:solidFill>
                  <a:schemeClr val="tx1">
                    <a:lumMod val="95000"/>
                    <a:lumOff val="5000"/>
                  </a:schemeClr>
                </a:solidFill>
              </a:rPr>
            </a:br>
            <a:r>
              <a:rPr lang="en-US" sz="2700" dirty="0" err="1" smtClean="0">
                <a:solidFill>
                  <a:schemeClr val="tx1">
                    <a:lumMod val="95000"/>
                    <a:lumOff val="5000"/>
                  </a:schemeClr>
                </a:solidFill>
                <a:latin typeface="Times New Roman" pitchFamily="18" charset="0"/>
                <a:cs typeface="Times New Roman" pitchFamily="18" charset="0"/>
              </a:rPr>
              <a:t>O’zbekiston</a:t>
            </a:r>
            <a:r>
              <a:rPr lang="en-US" sz="2700" dirty="0" smtClean="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Respublikasi</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err="1">
                <a:solidFill>
                  <a:schemeClr val="tx1">
                    <a:lumMod val="95000"/>
                    <a:lumOff val="5000"/>
                  </a:schemeClr>
                </a:solidFill>
                <a:latin typeface="Times New Roman" pitchFamily="18" charset="0"/>
                <a:cs typeface="Times New Roman" pitchFamily="18" charset="0"/>
              </a:rPr>
              <a:t>Oliy</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va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o’rta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maxsus</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ta’lim</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vazirligi</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smtClean="0">
                <a:solidFill>
                  <a:schemeClr val="tx1">
                    <a:lumMod val="95000"/>
                    <a:lumOff val="5000"/>
                  </a:schemeClr>
                </a:solidFill>
                <a:latin typeface="Times New Roman" pitchFamily="18" charset="0"/>
                <a:cs typeface="Times New Roman" pitchFamily="18" charset="0"/>
              </a:rPr>
              <a:t>Namangan </a:t>
            </a:r>
            <a:r>
              <a:rPr lang="en-US" sz="2700" dirty="0" err="1">
                <a:solidFill>
                  <a:schemeClr val="tx1">
                    <a:lumMod val="95000"/>
                    <a:lumOff val="5000"/>
                  </a:schemeClr>
                </a:solidFill>
                <a:latin typeface="Times New Roman" pitchFamily="18" charset="0"/>
                <a:cs typeface="Times New Roman" pitchFamily="18" charset="0"/>
              </a:rPr>
              <a:t>davlat</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universiteti</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err="1">
                <a:solidFill>
                  <a:schemeClr val="tx1">
                    <a:lumMod val="95000"/>
                    <a:lumOff val="5000"/>
                  </a:schemeClr>
                </a:solidFill>
                <a:latin typeface="Times New Roman" pitchFamily="18" charset="0"/>
                <a:cs typeface="Times New Roman" pitchFamily="18" charset="0"/>
              </a:rPr>
              <a:t>Fizika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matematika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fakul’teti</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err="1" smtClean="0">
                <a:solidFill>
                  <a:schemeClr val="tx1">
                    <a:lumMod val="95000"/>
                    <a:lumOff val="5000"/>
                  </a:schemeClr>
                </a:solidFill>
                <a:latin typeface="Times New Roman" pitchFamily="18" charset="0"/>
                <a:cs typeface="Times New Roman" pitchFamily="18" charset="0"/>
              </a:rPr>
              <a:t>Amaliy</a:t>
            </a:r>
            <a:r>
              <a:rPr lang="en-US" sz="2700" dirty="0" smtClean="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matematika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kafedra</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err="1">
                <a:solidFill>
                  <a:schemeClr val="tx1">
                    <a:lumMod val="95000"/>
                    <a:lumOff val="5000"/>
                  </a:schemeClr>
                </a:solidFill>
                <a:latin typeface="Times New Roman" pitchFamily="18" charset="0"/>
                <a:cs typeface="Times New Roman" pitchFamily="18" charset="0"/>
              </a:rPr>
              <a:t>o’qituvchisi</a:t>
            </a:r>
            <a:r>
              <a:rPr lang="en-US" sz="2700" dirty="0">
                <a:solidFill>
                  <a:schemeClr val="tx1">
                    <a:lumMod val="95000"/>
                    <a:lumOff val="5000"/>
                  </a:schemeClr>
                </a:solidFill>
                <a:latin typeface="Times New Roman" pitchFamily="18" charset="0"/>
                <a:cs typeface="Times New Roman" pitchFamily="18" charset="0"/>
              </a:rPr>
              <a:t> </a:t>
            </a:r>
            <a:r>
              <a:rPr lang="ru-RU" sz="2700" dirty="0">
                <a:solidFill>
                  <a:schemeClr val="tx1">
                    <a:lumMod val="95000"/>
                    <a:lumOff val="5000"/>
                  </a:schemeClr>
                </a:solidFill>
                <a:latin typeface="Times New Roman" pitchFamily="18" charset="0"/>
                <a:cs typeface="Times New Roman" pitchFamily="18" charset="0"/>
              </a:rPr>
              <a:t>Т</a:t>
            </a:r>
            <a:r>
              <a:rPr lang="en-US" sz="2700" dirty="0" err="1">
                <a:solidFill>
                  <a:schemeClr val="tx1">
                    <a:lumMod val="95000"/>
                    <a:lumOff val="5000"/>
                  </a:schemeClr>
                </a:solidFill>
                <a:latin typeface="Times New Roman" pitchFamily="18" charset="0"/>
                <a:cs typeface="Times New Roman" pitchFamily="18" charset="0"/>
              </a:rPr>
              <a:t>oshboyev</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Sayfiddin</a:t>
            </a:r>
            <a:r>
              <a:rPr lang="ru-RU" sz="2700" dirty="0">
                <a:solidFill>
                  <a:schemeClr val="tx1">
                    <a:lumMod val="95000"/>
                    <a:lumOff val="5000"/>
                  </a:schemeClr>
                </a:solidFill>
                <a:latin typeface="Times New Roman" pitchFamily="18" charset="0"/>
                <a:cs typeface="Times New Roman" pitchFamily="18" charset="0"/>
              </a:rPr>
              <a:t/>
            </a:r>
            <a:br>
              <a:rPr lang="ru-RU" sz="2700" dirty="0">
                <a:solidFill>
                  <a:schemeClr val="tx1">
                    <a:lumMod val="95000"/>
                    <a:lumOff val="5000"/>
                  </a:schemeClr>
                </a:solidFill>
                <a:latin typeface="Times New Roman" pitchFamily="18" charset="0"/>
                <a:cs typeface="Times New Roman" pitchFamily="18" charset="0"/>
              </a:rPr>
            </a:br>
            <a:r>
              <a:rPr lang="en-US" sz="2700" dirty="0" err="1" smtClean="0">
                <a:solidFill>
                  <a:schemeClr val="tx1">
                    <a:lumMod val="95000"/>
                    <a:lumOff val="5000"/>
                  </a:schemeClr>
                </a:solidFill>
                <a:latin typeface="Times New Roman" pitchFamily="18" charset="0"/>
                <a:cs typeface="Times New Roman" pitchFamily="18" charset="0"/>
              </a:rPr>
              <a:t>Informatika</a:t>
            </a:r>
            <a:r>
              <a:rPr lang="en-US" sz="2700" dirty="0" smtClean="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va</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axborot</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texnologiyalari</a:t>
            </a:r>
            <a:r>
              <a:rPr lang="en-US" sz="2700" dirty="0">
                <a:solidFill>
                  <a:schemeClr val="tx1">
                    <a:lumMod val="95000"/>
                    <a:lumOff val="5000"/>
                  </a:schemeClr>
                </a:solidFill>
                <a:latin typeface="Times New Roman" pitchFamily="18" charset="0"/>
                <a:cs typeface="Times New Roman" pitchFamily="18" charset="0"/>
              </a:rPr>
              <a:t> </a:t>
            </a:r>
            <a:r>
              <a:rPr lang="en-US" sz="2700" dirty="0" err="1">
                <a:solidFill>
                  <a:schemeClr val="tx1">
                    <a:lumMod val="95000"/>
                    <a:lumOff val="5000"/>
                  </a:schemeClr>
                </a:solidFill>
                <a:latin typeface="Times New Roman" pitchFamily="18" charset="0"/>
                <a:cs typeface="Times New Roman" pitchFamily="18" charset="0"/>
              </a:rPr>
              <a:t>fanidan</a:t>
            </a:r>
            <a:r>
              <a:rPr lang="ru-RU" dirty="0">
                <a:solidFill>
                  <a:schemeClr val="tx1">
                    <a:lumMod val="95000"/>
                    <a:lumOff val="5000"/>
                  </a:schemeClr>
                </a:solidFill>
              </a:rPr>
              <a:t/>
            </a:r>
            <a:br>
              <a:rPr lang="ru-RU" dirty="0">
                <a:solidFill>
                  <a:schemeClr val="tx1">
                    <a:lumMod val="95000"/>
                    <a:lumOff val="5000"/>
                  </a:schemeClr>
                </a:solidFill>
              </a:rPr>
            </a:br>
            <a:r>
              <a:rPr lang="en-US" sz="2700" dirty="0">
                <a:solidFill>
                  <a:schemeClr val="tx1"/>
                </a:solidFill>
                <a:latin typeface="Times New Roman" pitchFamily="18" charset="0"/>
                <a:cs typeface="Times New Roman" pitchFamily="18" charset="0"/>
              </a:rPr>
              <a:t>Windows </a:t>
            </a:r>
            <a:r>
              <a:rPr lang="en-US" sz="2700" dirty="0" err="1">
                <a:solidFill>
                  <a:schemeClr val="tx1"/>
                </a:solidFill>
                <a:latin typeface="Times New Roman" pitchFamily="18" charset="0"/>
                <a:cs typeface="Times New Roman" pitchFamily="18" charset="0"/>
              </a:rPr>
              <a:t>standart</a:t>
            </a:r>
            <a:r>
              <a:rPr lang="en-US" sz="2700" dirty="0">
                <a:solidFill>
                  <a:schemeClr val="tx1"/>
                </a:solidFill>
                <a:latin typeface="Times New Roman" pitchFamily="18" charset="0"/>
                <a:cs typeface="Times New Roman" pitchFamily="18" charset="0"/>
              </a:rPr>
              <a:t> </a:t>
            </a:r>
            <a:r>
              <a:rPr lang="en-US" sz="2700" dirty="0" err="1">
                <a:solidFill>
                  <a:schemeClr val="tx1"/>
                </a:solidFill>
                <a:latin typeface="Times New Roman" pitchFamily="18" charset="0"/>
                <a:cs typeface="Times New Roman" pitchFamily="18" charset="0"/>
              </a:rPr>
              <a:t>standart</a:t>
            </a:r>
            <a:r>
              <a:rPr lang="en-US" sz="2700" dirty="0">
                <a:solidFill>
                  <a:schemeClr val="tx1"/>
                </a:solidFill>
                <a:latin typeface="Times New Roman" pitchFamily="18" charset="0"/>
                <a:cs typeface="Times New Roman" pitchFamily="18" charset="0"/>
              </a:rPr>
              <a:t> </a:t>
            </a:r>
            <a:r>
              <a:rPr lang="en-US" sz="2700" dirty="0" err="1">
                <a:solidFill>
                  <a:schemeClr val="tx1"/>
                </a:solidFill>
                <a:latin typeface="Times New Roman" pitchFamily="18" charset="0"/>
                <a:cs typeface="Times New Roman" pitchFamily="18" charset="0"/>
              </a:rPr>
              <a:t>dasturlari</a:t>
            </a:r>
            <a:r>
              <a:rPr lang="en-US" sz="2700" dirty="0">
                <a:solidFill>
                  <a:schemeClr val="tx1"/>
                </a:solidFill>
                <a:latin typeface="Times New Roman" pitchFamily="18" charset="0"/>
                <a:cs typeface="Times New Roman" pitchFamily="18" charset="0"/>
              </a:rPr>
              <a:t>. </a:t>
            </a:r>
            <a:r>
              <a:rPr lang="en-US" sz="2700" dirty="0" smtClean="0">
                <a:solidFill>
                  <a:schemeClr val="tx1"/>
                </a:solidFill>
                <a:latin typeface="Times New Roman" pitchFamily="18" charset="0"/>
                <a:cs typeface="Times New Roman" pitchFamily="18" charset="0"/>
              </a:rPr>
              <a:t/>
            </a:r>
            <a:br>
              <a:rPr lang="en-US" sz="2700" dirty="0" smtClean="0">
                <a:solidFill>
                  <a:schemeClr val="tx1"/>
                </a:solidFill>
                <a:latin typeface="Times New Roman" pitchFamily="18" charset="0"/>
                <a:cs typeface="Times New Roman" pitchFamily="18" charset="0"/>
              </a:rPr>
            </a:br>
            <a:r>
              <a:rPr lang="uz-Cyrl-UZ" sz="2700" dirty="0" smtClean="0">
                <a:solidFill>
                  <a:schemeClr val="tx1"/>
                </a:solidFill>
                <a:latin typeface="Times New Roman" pitchFamily="18" charset="0"/>
                <a:cs typeface="Times New Roman" pitchFamily="18" charset="0"/>
              </a:rPr>
              <a:t>Kal’kulyator </a:t>
            </a:r>
            <a:r>
              <a:rPr lang="uz-Cyrl-UZ" sz="2700" dirty="0">
                <a:solidFill>
                  <a:schemeClr val="tx1"/>
                </a:solidFill>
                <a:latin typeface="Times New Roman" pitchFamily="18" charset="0"/>
                <a:cs typeface="Times New Roman" pitchFamily="18" charset="0"/>
              </a:rPr>
              <a:t>dasturi bilan ishlash. </a:t>
            </a:r>
            <a:r>
              <a:rPr lang="en-US" sz="2700" dirty="0" err="1">
                <a:solidFill>
                  <a:schemeClr val="tx1"/>
                </a:solidFill>
                <a:latin typeface="Times New Roman" pitchFamily="18" charset="0"/>
                <a:cs typeface="Times New Roman" pitchFamily="18" charset="0"/>
              </a:rPr>
              <a:t>Xizmatchi</a:t>
            </a:r>
            <a:r>
              <a:rPr lang="en-US" sz="2700" dirty="0">
                <a:solidFill>
                  <a:schemeClr val="tx1"/>
                </a:solidFill>
                <a:latin typeface="Times New Roman" pitchFamily="18" charset="0"/>
                <a:cs typeface="Times New Roman" pitchFamily="18" charset="0"/>
              </a:rPr>
              <a:t> </a:t>
            </a:r>
            <a:r>
              <a:rPr lang="en-US" sz="2700" dirty="0" err="1" smtClean="0">
                <a:solidFill>
                  <a:schemeClr val="tx1"/>
                </a:solidFill>
                <a:latin typeface="Times New Roman" pitchFamily="18" charset="0"/>
                <a:cs typeface="Times New Roman" pitchFamily="18" charset="0"/>
              </a:rPr>
              <a:t>dasturlariga</a:t>
            </a:r>
            <a:r>
              <a:rPr lang="en-US" sz="2200" b="1" dirty="0" smtClean="0">
                <a:solidFill>
                  <a:schemeClr val="tx1">
                    <a:lumMod val="95000"/>
                    <a:lumOff val="5000"/>
                  </a:schemeClr>
                </a:solidFill>
                <a:latin typeface="Times New Roman" pitchFamily="18" charset="0"/>
                <a:cs typeface="Times New Roman" pitchFamily="18" charset="0"/>
              </a:rPr>
              <a:t/>
            </a:r>
            <a:br>
              <a:rPr lang="en-US" sz="2200" b="1" dirty="0" smtClean="0">
                <a:solidFill>
                  <a:schemeClr val="tx1">
                    <a:lumMod val="95000"/>
                    <a:lumOff val="5000"/>
                  </a:schemeClr>
                </a:solidFill>
                <a:latin typeface="Times New Roman" pitchFamily="18" charset="0"/>
                <a:cs typeface="Times New Roman" pitchFamily="18" charset="0"/>
              </a:rPr>
            </a:br>
            <a:r>
              <a:rPr lang="en-US" sz="2200" b="1" dirty="0" smtClean="0">
                <a:solidFill>
                  <a:schemeClr val="tx1">
                    <a:lumMod val="95000"/>
                    <a:lumOff val="5000"/>
                  </a:schemeClr>
                </a:solidFill>
                <a:latin typeface="Times New Roman" pitchFamily="18" charset="0"/>
                <a:cs typeface="Times New Roman" pitchFamily="18" charset="0"/>
              </a:rPr>
              <a:t/>
            </a:r>
            <a:br>
              <a:rPr lang="en-US" sz="2200" b="1" dirty="0" smtClean="0">
                <a:solidFill>
                  <a:schemeClr val="tx1">
                    <a:lumMod val="95000"/>
                    <a:lumOff val="5000"/>
                  </a:schemeClr>
                </a:solidFill>
                <a:latin typeface="Times New Roman" pitchFamily="18" charset="0"/>
                <a:cs typeface="Times New Roman" pitchFamily="18" charset="0"/>
              </a:rPr>
            </a:br>
            <a:r>
              <a:rPr lang="en-US" sz="4000" b="1" dirty="0" smtClean="0">
                <a:solidFill>
                  <a:schemeClr val="tx1">
                    <a:lumMod val="95000"/>
                    <a:lumOff val="5000"/>
                  </a:schemeClr>
                </a:solidFill>
              </a:rPr>
              <a:t>TAQDIMOTI</a:t>
            </a:r>
            <a:r>
              <a:rPr lang="en-US" b="1" dirty="0" smtClean="0">
                <a:solidFill>
                  <a:schemeClr val="tx1">
                    <a:lumMod val="95000"/>
                    <a:lumOff val="5000"/>
                  </a:schemeClr>
                </a:solidFill>
              </a:rPr>
              <a:t/>
            </a:r>
            <a:br>
              <a:rPr lang="en-US" b="1" dirty="0" smtClean="0">
                <a:solidFill>
                  <a:schemeClr val="tx1">
                    <a:lumMod val="95000"/>
                    <a:lumOff val="5000"/>
                  </a:schemeClr>
                </a:solidFill>
              </a:rPr>
            </a:br>
            <a:r>
              <a:rPr lang="en-US" b="1" dirty="0" smtClean="0">
                <a:solidFill>
                  <a:schemeClr val="tx1">
                    <a:lumMod val="95000"/>
                    <a:lumOff val="5000"/>
                  </a:schemeClr>
                </a:solidFill>
              </a:rPr>
              <a:t/>
            </a:r>
            <a:br>
              <a:rPr lang="en-US" b="1" dirty="0" smtClean="0">
                <a:solidFill>
                  <a:schemeClr val="tx1">
                    <a:lumMod val="95000"/>
                    <a:lumOff val="5000"/>
                  </a:schemeClr>
                </a:solidFill>
              </a:rPr>
            </a:br>
            <a:r>
              <a:rPr lang="en-US" b="1" dirty="0" smtClean="0">
                <a:solidFill>
                  <a:schemeClr val="tx1">
                    <a:lumMod val="95000"/>
                    <a:lumOff val="5000"/>
                  </a:schemeClr>
                </a:solidFill>
              </a:rPr>
              <a:t>Namangan</a:t>
            </a:r>
            <a:r>
              <a:rPr lang="ru-RU" dirty="0">
                <a:solidFill>
                  <a:schemeClr val="tx2">
                    <a:lumMod val="60000"/>
                    <a:lumOff val="40000"/>
                  </a:schemeClr>
                </a:solidFill>
              </a:rPr>
              <a:t/>
            </a:r>
            <a:br>
              <a:rPr lang="ru-RU" dirty="0">
                <a:solidFill>
                  <a:schemeClr val="tx2">
                    <a:lumMod val="60000"/>
                    <a:lumOff val="40000"/>
                  </a:schemeClr>
                </a:solidFill>
              </a:rPr>
            </a:br>
            <a:endParaRPr lang="ru-RU" dirty="0">
              <a:solidFill>
                <a:schemeClr val="tx2">
                  <a:lumMod val="60000"/>
                  <a:lumOff val="40000"/>
                </a:schemeClr>
              </a:solidFill>
            </a:endParaRPr>
          </a:p>
        </p:txBody>
      </p:sp>
    </p:spTree>
    <p:extLst>
      <p:ext uri="{BB962C8B-B14F-4D97-AF65-F5344CB8AC3E}">
        <p14:creationId xmlns:p14="http://schemas.microsoft.com/office/powerpoint/2010/main" val="12183498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661720"/>
          </a:xfrm>
          <a:prstGeom prst="rect">
            <a:avLst/>
          </a:prstGeom>
        </p:spPr>
        <p:txBody>
          <a:bodyPr wrap="square">
            <a:spAutoFit/>
          </a:bodyPr>
          <a:lstStyle/>
          <a:p>
            <a:pPr lvl="0" algn="ctr"/>
            <a:r>
              <a:rPr lang="ru-RU" sz="3700" b="1" dirty="0"/>
              <a:t>Мастер переноса файлов и параметров</a:t>
            </a:r>
            <a:endParaRPr lang="ru-RU" sz="3700" dirty="0"/>
          </a:p>
        </p:txBody>
      </p:sp>
      <p:sp>
        <p:nvSpPr>
          <p:cNvPr id="3" name="Прямоугольник 2"/>
          <p:cNvSpPr/>
          <p:nvPr/>
        </p:nvSpPr>
        <p:spPr>
          <a:xfrm>
            <a:off x="395536" y="836712"/>
            <a:ext cx="8489678" cy="1938992"/>
          </a:xfrm>
          <a:prstGeom prst="rect">
            <a:avLst/>
          </a:prstGeom>
        </p:spPr>
        <p:txBody>
          <a:bodyPr wrap="square">
            <a:spAutoFit/>
          </a:bodyPr>
          <a:lstStyle/>
          <a:p>
            <a:pPr marL="514350" lvl="0" indent="-514350">
              <a:buFont typeface="+mj-lt"/>
              <a:buAutoNum type="arabicPeriod"/>
            </a:pPr>
            <a:r>
              <a:rPr lang="en-US" sz="2000" dirty="0"/>
              <a:t>Mast</a:t>
            </a:r>
            <a:r>
              <a:rPr lang="ru-RU" sz="2000" dirty="0"/>
              <a:t>е</a:t>
            </a:r>
            <a:r>
              <a:rPr lang="en-US" sz="2000" dirty="0"/>
              <a:t>r </a:t>
            </a:r>
            <a:r>
              <a:rPr lang="en-US" sz="2000" dirty="0" err="1"/>
              <a:t>fayllarini</a:t>
            </a:r>
            <a:r>
              <a:rPr lang="ru-RU" sz="2000" dirty="0"/>
              <a:t>, </a:t>
            </a:r>
            <a:r>
              <a:rPr lang="en-US" sz="2000" dirty="0" err="1"/>
              <a:t>param</a:t>
            </a:r>
            <a:r>
              <a:rPr lang="ru-RU" sz="2000" dirty="0"/>
              <a:t>е</a:t>
            </a:r>
            <a:r>
              <a:rPr lang="en-US" sz="2000" dirty="0" err="1"/>
              <a:t>trlarini</a:t>
            </a:r>
            <a:r>
              <a:rPr lang="en-US" sz="2000" dirty="0"/>
              <a:t> </a:t>
            </a:r>
            <a:r>
              <a:rPr lang="en-US" sz="2000" dirty="0" err="1"/>
              <a:t>bir</a:t>
            </a:r>
            <a:r>
              <a:rPr lang="en-US" sz="2000" dirty="0"/>
              <a:t> </a:t>
            </a:r>
            <a:r>
              <a:rPr lang="en-US" sz="2000" dirty="0" err="1"/>
              <a:t>boshlang</a:t>
            </a:r>
            <a:r>
              <a:rPr lang="ru-RU" sz="2000" dirty="0"/>
              <a:t>`</a:t>
            </a:r>
            <a:r>
              <a:rPr lang="en-US" sz="2000" dirty="0" err="1"/>
              <a:t>ich</a:t>
            </a:r>
            <a:r>
              <a:rPr lang="en-US" sz="2000" dirty="0"/>
              <a:t> </a:t>
            </a:r>
            <a:r>
              <a:rPr lang="en-US" sz="2000" dirty="0" err="1"/>
              <a:t>kompyut</a:t>
            </a:r>
            <a:r>
              <a:rPr lang="ru-RU" sz="2000" dirty="0"/>
              <a:t>е</a:t>
            </a:r>
            <a:r>
              <a:rPr lang="en-US" sz="2000" dirty="0" err="1"/>
              <a:t>rni</a:t>
            </a:r>
            <a:r>
              <a:rPr lang="en-US" sz="2000" dirty="0"/>
              <a:t> </a:t>
            </a:r>
            <a:r>
              <a:rPr lang="en-US" sz="2000" dirty="0" err="1"/>
              <a:t>ikkinchi</a:t>
            </a:r>
            <a:r>
              <a:rPr lang="en-US" sz="2000" dirty="0"/>
              <a:t> </a:t>
            </a:r>
            <a:r>
              <a:rPr lang="en-US" sz="2000" dirty="0" err="1"/>
              <a:t>bir</a:t>
            </a:r>
            <a:r>
              <a:rPr lang="en-US" sz="2000" dirty="0"/>
              <a:t> </a:t>
            </a:r>
            <a:r>
              <a:rPr lang="en-US" sz="2000" dirty="0" err="1"/>
              <a:t>yangi</a:t>
            </a:r>
            <a:r>
              <a:rPr lang="en-US" sz="2000" dirty="0"/>
              <a:t> </a:t>
            </a:r>
            <a:r>
              <a:rPr lang="en-US" sz="2000" dirty="0" err="1"/>
              <a:t>kompyut</a:t>
            </a:r>
            <a:r>
              <a:rPr lang="ru-RU" sz="2000" dirty="0"/>
              <a:t>е</a:t>
            </a:r>
            <a:r>
              <a:rPr lang="en-US" sz="2000" dirty="0" err="1"/>
              <a:t>rga</a:t>
            </a:r>
            <a:r>
              <a:rPr lang="en-US" sz="2000" dirty="0"/>
              <a:t> o</a:t>
            </a:r>
            <a:r>
              <a:rPr lang="ru-RU" sz="2000" dirty="0"/>
              <a:t>`</a:t>
            </a:r>
            <a:r>
              <a:rPr lang="en-US" sz="2000" dirty="0" err="1"/>
              <a:t>tkazish</a:t>
            </a:r>
            <a:r>
              <a:rPr lang="en-US" sz="2000" dirty="0"/>
              <a:t> </a:t>
            </a:r>
            <a:r>
              <a:rPr lang="en-US" sz="2000" dirty="0" err="1"/>
              <a:t>imkoniyatini</a:t>
            </a:r>
            <a:r>
              <a:rPr lang="ru-RU" sz="2000" dirty="0"/>
              <a:t>.</a:t>
            </a:r>
          </a:p>
          <a:p>
            <a:pPr marL="514350" lvl="0" indent="-514350">
              <a:buFont typeface="+mj-lt"/>
              <a:buAutoNum type="arabicPeriod"/>
            </a:pPr>
            <a:r>
              <a:rPr lang="en-US" sz="2000" dirty="0"/>
              <a:t>O</a:t>
            </a:r>
            <a:r>
              <a:rPr lang="ru-RU" sz="2000" dirty="0"/>
              <a:t>`</a:t>
            </a:r>
            <a:r>
              <a:rPr lang="en-US" sz="2000" dirty="0" err="1"/>
              <a:t>tkazish</a:t>
            </a:r>
            <a:r>
              <a:rPr lang="en-US" sz="2000" dirty="0"/>
              <a:t> </a:t>
            </a:r>
            <a:r>
              <a:rPr lang="en-US" sz="2000" dirty="0" err="1"/>
              <a:t>ustasi</a:t>
            </a:r>
            <a:r>
              <a:rPr lang="en-US" sz="2000" dirty="0"/>
              <a:t> </a:t>
            </a:r>
            <a:r>
              <a:rPr lang="en-US" sz="2000" dirty="0" err="1"/>
              <a:t>yordamida</a:t>
            </a:r>
            <a:r>
              <a:rPr lang="en-US" sz="2000" dirty="0"/>
              <a:t> Internet Explorer </a:t>
            </a:r>
            <a:r>
              <a:rPr lang="en-US" sz="2000" dirty="0" err="1"/>
              <a:t>va</a:t>
            </a:r>
            <a:r>
              <a:rPr lang="en-US" sz="2000" dirty="0"/>
              <a:t> </a:t>
            </a:r>
            <a:r>
              <a:rPr lang="en-US" sz="2000" dirty="0" err="1"/>
              <a:t>Outbook</a:t>
            </a:r>
            <a:r>
              <a:rPr lang="en-US" sz="2000" dirty="0"/>
              <a:t> Express </a:t>
            </a:r>
            <a:r>
              <a:rPr lang="en-US" sz="2000" dirty="0" err="1"/>
              <a:t>dasturlari</a:t>
            </a:r>
            <a:r>
              <a:rPr lang="en-US" sz="2000" dirty="0"/>
              <a:t> </a:t>
            </a:r>
            <a:r>
              <a:rPr lang="en-US" sz="2000" dirty="0" err="1"/>
              <a:t>param</a:t>
            </a:r>
            <a:r>
              <a:rPr lang="ru-RU" sz="2000" dirty="0"/>
              <a:t>е</a:t>
            </a:r>
            <a:r>
              <a:rPr lang="en-US" sz="2000" dirty="0" err="1"/>
              <a:t>trlarini</a:t>
            </a:r>
            <a:r>
              <a:rPr lang="ru-RU" sz="2000" dirty="0"/>
              <a:t>, </a:t>
            </a:r>
            <a:r>
              <a:rPr lang="en-US" sz="2000" dirty="0" err="1"/>
              <a:t>ishchi</a:t>
            </a:r>
            <a:r>
              <a:rPr lang="en-US" sz="2000" dirty="0"/>
              <a:t> </a:t>
            </a:r>
            <a:r>
              <a:rPr lang="en-US" sz="2000" dirty="0" err="1"/>
              <a:t>stoli</a:t>
            </a:r>
            <a:r>
              <a:rPr lang="en-US" sz="2000" dirty="0"/>
              <a:t> </a:t>
            </a:r>
            <a:r>
              <a:rPr lang="en-US" sz="2000" dirty="0" err="1"/>
              <a:t>param</a:t>
            </a:r>
            <a:r>
              <a:rPr lang="ru-RU" sz="2000" dirty="0"/>
              <a:t>е</a:t>
            </a:r>
            <a:r>
              <a:rPr lang="en-US" sz="2000" dirty="0" err="1"/>
              <a:t>trlari</a:t>
            </a:r>
            <a:r>
              <a:rPr lang="ru-RU" sz="2000" dirty="0"/>
              <a:t>, </a:t>
            </a:r>
            <a:r>
              <a:rPr lang="en-US" sz="2000" dirty="0" err="1"/>
              <a:t>ekran</a:t>
            </a:r>
            <a:r>
              <a:rPr lang="en-US" sz="2000" dirty="0"/>
              <a:t> </a:t>
            </a:r>
            <a:r>
              <a:rPr lang="en-US" sz="2000" dirty="0" err="1"/>
              <a:t>param</a:t>
            </a:r>
            <a:r>
              <a:rPr lang="ru-RU" sz="2000" dirty="0"/>
              <a:t>е</a:t>
            </a:r>
            <a:r>
              <a:rPr lang="en-US" sz="2000" dirty="0" err="1"/>
              <a:t>trlarini</a:t>
            </a:r>
            <a:r>
              <a:rPr lang="en-US" sz="2000" dirty="0"/>
              <a:t> </a:t>
            </a:r>
            <a:r>
              <a:rPr lang="en-US" sz="2000" dirty="0" err="1"/>
              <a:t>masofaviy</a:t>
            </a:r>
            <a:r>
              <a:rPr lang="en-US" sz="2000" dirty="0"/>
              <a:t> o</a:t>
            </a:r>
            <a:r>
              <a:rPr lang="ru-RU" sz="2000" dirty="0"/>
              <a:t>`</a:t>
            </a:r>
            <a:r>
              <a:rPr lang="en-US" sz="2000" dirty="0" err="1"/>
              <a:t>qitishlarini</a:t>
            </a:r>
            <a:r>
              <a:rPr lang="en-US" sz="2000" dirty="0"/>
              <a:t> </a:t>
            </a:r>
            <a:r>
              <a:rPr lang="en-US" sz="2000" dirty="0" err="1"/>
              <a:t>va</a:t>
            </a:r>
            <a:r>
              <a:rPr lang="en-US" sz="2000" dirty="0"/>
              <a:t> </a:t>
            </a:r>
            <a:r>
              <a:rPr lang="en-US" sz="2000" dirty="0" err="1"/>
              <a:t>boshqa</a:t>
            </a:r>
            <a:r>
              <a:rPr lang="en-US" sz="2000" dirty="0"/>
              <a:t> </a:t>
            </a:r>
            <a:r>
              <a:rPr lang="en-US" sz="2000" dirty="0" err="1"/>
              <a:t>param</a:t>
            </a:r>
            <a:r>
              <a:rPr lang="ru-RU" sz="2000" dirty="0"/>
              <a:t>е</a:t>
            </a:r>
            <a:r>
              <a:rPr lang="en-US" sz="2000" dirty="0" err="1"/>
              <a:t>trlarini</a:t>
            </a:r>
            <a:r>
              <a:rPr lang="en-US" sz="2000" dirty="0"/>
              <a:t> o</a:t>
            </a:r>
            <a:r>
              <a:rPr lang="ru-RU" sz="2000" dirty="0"/>
              <a:t>`</a:t>
            </a:r>
            <a:r>
              <a:rPr lang="en-US" sz="2000" dirty="0" err="1"/>
              <a:t>tkazish</a:t>
            </a:r>
            <a:r>
              <a:rPr lang="en-US" sz="2000" dirty="0"/>
              <a:t> </a:t>
            </a:r>
            <a:r>
              <a:rPr lang="en-US" sz="2000" dirty="0" err="1"/>
              <a:t>mumkin</a:t>
            </a:r>
            <a:r>
              <a:rPr lang="ru-RU" sz="2000" dirty="0"/>
              <a:t>.</a:t>
            </a:r>
          </a:p>
          <a:p>
            <a:pPr marL="514350" lvl="0" indent="-514350">
              <a:buFont typeface="+mj-lt"/>
              <a:buAutoNum type="arabicPeriod"/>
            </a:pPr>
            <a:r>
              <a:rPr lang="en-US" sz="2000" dirty="0" err="1"/>
              <a:t>Ish</a:t>
            </a:r>
            <a:r>
              <a:rPr lang="en-US" sz="2000" dirty="0"/>
              <a:t> </a:t>
            </a:r>
            <a:r>
              <a:rPr lang="en-US" sz="2000" dirty="0" err="1"/>
              <a:t>boshlashdan</a:t>
            </a:r>
            <a:r>
              <a:rPr lang="en-US" sz="2000" dirty="0"/>
              <a:t> </a:t>
            </a:r>
            <a:r>
              <a:rPr lang="en-US" sz="2000" dirty="0" err="1"/>
              <a:t>oldin</a:t>
            </a:r>
            <a:r>
              <a:rPr lang="en-US" sz="2000" dirty="0"/>
              <a:t> </a:t>
            </a:r>
            <a:r>
              <a:rPr lang="en-US" sz="2000" dirty="0" err="1"/>
              <a:t>kompyut</a:t>
            </a:r>
            <a:r>
              <a:rPr lang="ru-RU" sz="2000" dirty="0"/>
              <a:t>е</a:t>
            </a:r>
            <a:r>
              <a:rPr lang="en-US" sz="2000" dirty="0" err="1"/>
              <a:t>rdagi</a:t>
            </a:r>
            <a:r>
              <a:rPr lang="en-US" sz="2000" dirty="0"/>
              <a:t> </a:t>
            </a:r>
            <a:r>
              <a:rPr lang="en-US" sz="2000" dirty="0" err="1"/>
              <a:t>barcha</a:t>
            </a:r>
            <a:r>
              <a:rPr lang="en-US" sz="2000" dirty="0"/>
              <a:t> </a:t>
            </a:r>
            <a:r>
              <a:rPr lang="en-US" sz="2000" dirty="0" err="1"/>
              <a:t>ishlarni</a:t>
            </a:r>
            <a:r>
              <a:rPr lang="en-US" sz="2000" dirty="0"/>
              <a:t> </a:t>
            </a:r>
            <a:r>
              <a:rPr lang="en-US" sz="2000" dirty="0" err="1"/>
              <a:t>tugatish</a:t>
            </a:r>
            <a:r>
              <a:rPr lang="en-US" sz="2000" dirty="0"/>
              <a:t> </a:t>
            </a:r>
            <a:r>
              <a:rPr lang="en-US" sz="2000" dirty="0" err="1"/>
              <a:t>lozim</a:t>
            </a:r>
            <a:r>
              <a:rPr lang="en-US" sz="2000" dirty="0"/>
              <a:t>. </a:t>
            </a:r>
            <a:endParaRPr lang="ru-RU" sz="2000"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775704"/>
            <a:ext cx="5688632" cy="4082296"/>
          </a:xfrm>
          <a:prstGeom prst="rect">
            <a:avLst/>
          </a:prstGeom>
          <a:noFill/>
          <a:ln>
            <a:noFill/>
          </a:ln>
        </p:spPr>
      </p:pic>
    </p:spTree>
    <p:extLst>
      <p:ext uri="{BB962C8B-B14F-4D97-AF65-F5344CB8AC3E}">
        <p14:creationId xmlns:p14="http://schemas.microsoft.com/office/powerpoint/2010/main" val="27240117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 calcmode="lin" valueType="num">
                                      <p:cBhvr>
                                        <p:cTn id="23" dur="1000" fill="hold"/>
                                        <p:tgtEl>
                                          <p:spTgt spid="5"/>
                                        </p:tgtEl>
                                        <p:attrNameLst>
                                          <p:attrName>style.rotation</p:attrName>
                                        </p:attrNameLst>
                                      </p:cBhvr>
                                      <p:tavLst>
                                        <p:tav tm="0">
                                          <p:val>
                                            <p:fltVal val="90"/>
                                          </p:val>
                                        </p:tav>
                                        <p:tav tm="100000">
                                          <p:val>
                                            <p:fltVal val="0"/>
                                          </p:val>
                                        </p:tav>
                                      </p:tavLst>
                                    </p:anim>
                                    <p:animEffect transition="in" filter="fade">
                                      <p:cBhvr>
                                        <p:cTn id="2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69441"/>
          </a:xfrm>
          <a:prstGeom prst="rect">
            <a:avLst/>
          </a:prstGeom>
        </p:spPr>
        <p:txBody>
          <a:bodyPr wrap="square">
            <a:spAutoFit/>
          </a:bodyPr>
          <a:lstStyle/>
          <a:p>
            <a:pPr lvl="0" algn="ctr"/>
            <a:r>
              <a:rPr lang="ru-RU" sz="4400" b="1" dirty="0"/>
              <a:t>Назначенные задания</a:t>
            </a:r>
            <a:endParaRPr lang="ru-RU" sz="4400" dirty="0"/>
          </a:p>
        </p:txBody>
      </p:sp>
      <p:sp>
        <p:nvSpPr>
          <p:cNvPr id="3" name="Прямоугольник 2"/>
          <p:cNvSpPr/>
          <p:nvPr/>
        </p:nvSpPr>
        <p:spPr>
          <a:xfrm>
            <a:off x="395536" y="1124744"/>
            <a:ext cx="8489678" cy="954107"/>
          </a:xfrm>
          <a:prstGeom prst="rect">
            <a:avLst/>
          </a:prstGeom>
        </p:spPr>
        <p:txBody>
          <a:bodyPr wrap="square">
            <a:spAutoFit/>
          </a:bodyPr>
          <a:lstStyle/>
          <a:p>
            <a:pPr lvl="0" indent="360363" algn="just"/>
            <a:r>
              <a:rPr lang="en-US" sz="2800" dirty="0" smtClean="0"/>
              <a:t>Bu </a:t>
            </a:r>
            <a:r>
              <a:rPr lang="en-US" sz="2800" dirty="0" err="1" smtClean="0"/>
              <a:t>dastur</a:t>
            </a:r>
            <a:r>
              <a:rPr lang="en-US" sz="2800" dirty="0" smtClean="0"/>
              <a:t> </a:t>
            </a:r>
            <a:r>
              <a:rPr lang="en-US" sz="2800" dirty="0" err="1"/>
              <a:t>foydalanuvchiga</a:t>
            </a:r>
            <a:r>
              <a:rPr lang="en-US" sz="2800" dirty="0"/>
              <a:t> </a:t>
            </a:r>
            <a:r>
              <a:rPr lang="en-US" sz="2800" dirty="0" err="1"/>
              <a:t>dasturlarni</a:t>
            </a:r>
            <a:r>
              <a:rPr lang="en-US" sz="2800" dirty="0"/>
              <a:t> </a:t>
            </a:r>
            <a:r>
              <a:rPr lang="en-US" sz="2800" dirty="0" err="1"/>
              <a:t>bajarish</a:t>
            </a:r>
            <a:r>
              <a:rPr lang="en-US" sz="2800" dirty="0"/>
              <a:t> </a:t>
            </a:r>
            <a:r>
              <a:rPr lang="en-US" sz="2800" dirty="0" err="1"/>
              <a:t>uchun</a:t>
            </a:r>
            <a:r>
              <a:rPr lang="en-US" sz="2800" dirty="0"/>
              <a:t> </a:t>
            </a:r>
            <a:r>
              <a:rPr lang="en-US" sz="2800" dirty="0" err="1"/>
              <a:t>jadval</a:t>
            </a:r>
            <a:r>
              <a:rPr lang="en-US" sz="2800" dirty="0"/>
              <a:t> </a:t>
            </a:r>
            <a:r>
              <a:rPr lang="en-US" sz="2800" dirty="0" err="1"/>
              <a:t>tuzishga</a:t>
            </a:r>
            <a:r>
              <a:rPr lang="en-US" sz="2800" dirty="0"/>
              <a:t> </a:t>
            </a:r>
            <a:r>
              <a:rPr lang="en-US" sz="2800" dirty="0" err="1"/>
              <a:t>yordam</a:t>
            </a:r>
            <a:r>
              <a:rPr lang="en-US" sz="2800" dirty="0"/>
              <a:t> b</a:t>
            </a:r>
            <a:r>
              <a:rPr lang="ru-RU" sz="2800" dirty="0"/>
              <a:t>е</a:t>
            </a:r>
            <a:r>
              <a:rPr lang="en-US" sz="2800" dirty="0" err="1"/>
              <a:t>radi</a:t>
            </a:r>
            <a:r>
              <a:rPr lang="en-US" sz="2800" dirty="0"/>
              <a:t>.</a:t>
            </a:r>
            <a:endParaRPr lang="ru-RU" sz="2800"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357555" y="2132856"/>
            <a:ext cx="4142437" cy="2993889"/>
          </a:xfrm>
          <a:prstGeom prst="rect">
            <a:avLst/>
          </a:prstGeom>
          <a:noFill/>
          <a:ln>
            <a:noFill/>
          </a:ln>
        </p:spPr>
      </p:pic>
      <p:pic>
        <p:nvPicPr>
          <p:cNvPr id="7" name="Рисунок 6"/>
          <p:cNvPicPr/>
          <p:nvPr/>
        </p:nvPicPr>
        <p:blipFill>
          <a:blip r:embed="rId3">
            <a:extLst>
              <a:ext uri="{28A0092B-C50C-407E-A947-70E740481C1C}">
                <a14:useLocalDpi xmlns:a14="http://schemas.microsoft.com/office/drawing/2010/main" val="0"/>
              </a:ext>
            </a:extLst>
          </a:blip>
          <a:srcRect/>
          <a:stretch>
            <a:fillRect/>
          </a:stretch>
        </p:blipFill>
        <p:spPr bwMode="auto">
          <a:xfrm>
            <a:off x="4673148" y="2061314"/>
            <a:ext cx="4110355" cy="3023870"/>
          </a:xfrm>
          <a:prstGeom prst="rect">
            <a:avLst/>
          </a:prstGeom>
          <a:noFill/>
          <a:ln>
            <a:noFill/>
          </a:ln>
        </p:spPr>
      </p:pic>
      <p:sp>
        <p:nvSpPr>
          <p:cNvPr id="4" name="Прямоугольник 3"/>
          <p:cNvSpPr/>
          <p:nvPr/>
        </p:nvSpPr>
        <p:spPr>
          <a:xfrm>
            <a:off x="357555" y="5160244"/>
            <a:ext cx="8500898" cy="1323439"/>
          </a:xfrm>
          <a:prstGeom prst="rect">
            <a:avLst/>
          </a:prstGeom>
        </p:spPr>
        <p:txBody>
          <a:bodyPr wrap="square">
            <a:spAutoFit/>
          </a:bodyPr>
          <a:lstStyle/>
          <a:p>
            <a:pPr indent="360363"/>
            <a:r>
              <a:rPr lang="en-US" sz="2000" dirty="0" err="1"/>
              <a:t>Oynada</a:t>
            </a:r>
            <a:r>
              <a:rPr lang="en-US" sz="2000" dirty="0"/>
              <a:t> </a:t>
            </a:r>
            <a:r>
              <a:rPr lang="en-US" sz="2000" dirty="0" err="1"/>
              <a:t>oldindan</a:t>
            </a:r>
            <a:r>
              <a:rPr lang="en-US" sz="2000" dirty="0"/>
              <a:t> </a:t>
            </a:r>
            <a:r>
              <a:rPr lang="en-US" sz="2000" dirty="0" err="1"/>
              <a:t>o`rnatilgan</a:t>
            </a:r>
            <a:r>
              <a:rPr lang="en-US" sz="2000" dirty="0"/>
              <a:t> Windows </a:t>
            </a:r>
            <a:r>
              <a:rPr lang="en-US" sz="2000" dirty="0" err="1"/>
              <a:t>tizimi</a:t>
            </a:r>
            <a:r>
              <a:rPr lang="en-US" sz="2000" dirty="0"/>
              <a:t> </a:t>
            </a:r>
            <a:r>
              <a:rPr lang="en-US" sz="2000" dirty="0" err="1"/>
              <a:t>yordamchi</a:t>
            </a:r>
            <a:r>
              <a:rPr lang="en-US" sz="2000" dirty="0"/>
              <a:t> </a:t>
            </a:r>
            <a:r>
              <a:rPr lang="en-US" sz="2000" dirty="0" err="1"/>
              <a:t>dasturlari</a:t>
            </a:r>
            <a:r>
              <a:rPr lang="en-US" sz="2000" dirty="0"/>
              <a:t> </a:t>
            </a:r>
            <a:r>
              <a:rPr lang="en-US" sz="2000" dirty="0" err="1"/>
              <a:t>sirasiga</a:t>
            </a:r>
            <a:r>
              <a:rPr lang="en-US" sz="2000" dirty="0"/>
              <a:t> </a:t>
            </a:r>
            <a:r>
              <a:rPr lang="en-US" sz="2000" dirty="0" err="1"/>
              <a:t>kiruvchi</a:t>
            </a:r>
            <a:r>
              <a:rPr lang="en-US" sz="2000" dirty="0"/>
              <a:t> </a:t>
            </a:r>
            <a:r>
              <a:rPr lang="en-US" sz="2000" dirty="0" err="1"/>
              <a:t>dasturlar</a:t>
            </a:r>
            <a:r>
              <a:rPr lang="en-US" sz="2000" dirty="0"/>
              <a:t> </a:t>
            </a:r>
            <a:r>
              <a:rPr lang="en-US" sz="2000" dirty="0" err="1"/>
              <a:t>mavjud</a:t>
            </a:r>
            <a:r>
              <a:rPr lang="en-US" sz="2000" dirty="0"/>
              <a:t>. </a:t>
            </a:r>
            <a:r>
              <a:rPr lang="en-US" sz="2000" dirty="0" err="1"/>
              <a:t>Foydalanuvchi</a:t>
            </a:r>
            <a:r>
              <a:rPr lang="en-US" sz="2000" dirty="0"/>
              <a:t> </a:t>
            </a:r>
            <a:r>
              <a:rPr lang="en-US" sz="2000" dirty="0" err="1"/>
              <a:t>ular</a:t>
            </a:r>
            <a:r>
              <a:rPr lang="en-US" sz="2000" dirty="0"/>
              <a:t> </a:t>
            </a:r>
            <a:r>
              <a:rPr lang="en-US" sz="2000" dirty="0" err="1"/>
              <a:t>orasidan</a:t>
            </a:r>
            <a:r>
              <a:rPr lang="en-US" sz="2000" dirty="0"/>
              <a:t> </a:t>
            </a:r>
            <a:r>
              <a:rPr lang="en-US" sz="2000" dirty="0" err="1"/>
              <a:t>ixtiyoriysini</a:t>
            </a:r>
            <a:r>
              <a:rPr lang="en-US" sz="2000" dirty="0"/>
              <a:t> </a:t>
            </a:r>
            <a:r>
              <a:rPr lang="en-US" sz="2000" dirty="0" err="1"/>
              <a:t>tanlab</a:t>
            </a:r>
            <a:r>
              <a:rPr lang="en-US" sz="2000" dirty="0"/>
              <a:t> </a:t>
            </a:r>
            <a:r>
              <a:rPr lang="en-US" sz="2000" dirty="0" err="1"/>
              <a:t>va</a:t>
            </a:r>
            <a:r>
              <a:rPr lang="en-US" sz="2000" dirty="0"/>
              <a:t> k</a:t>
            </a:r>
            <a:r>
              <a:rPr lang="ru-RU" sz="2000" dirty="0"/>
              <a:t>е</a:t>
            </a:r>
            <a:r>
              <a:rPr lang="en-US" sz="2000" dirty="0" err="1"/>
              <a:t>yingi</a:t>
            </a:r>
            <a:r>
              <a:rPr lang="en-US" sz="2000" dirty="0"/>
              <a:t> </a:t>
            </a:r>
            <a:r>
              <a:rPr lang="en-US" sz="2000" dirty="0" err="1"/>
              <a:t>oyna</a:t>
            </a:r>
            <a:r>
              <a:rPr lang="en-US" sz="2000" dirty="0"/>
              <a:t> </a:t>
            </a:r>
            <a:r>
              <a:rPr lang="en-US" sz="2000" dirty="0" err="1"/>
              <a:t>yordamida</a:t>
            </a:r>
            <a:r>
              <a:rPr lang="en-US" sz="2000" dirty="0"/>
              <a:t>, </a:t>
            </a:r>
            <a:r>
              <a:rPr lang="en-US" sz="2000" dirty="0" err="1"/>
              <a:t>ushbu</a:t>
            </a:r>
            <a:r>
              <a:rPr lang="en-US" sz="2000" dirty="0"/>
              <a:t> </a:t>
            </a:r>
            <a:r>
              <a:rPr lang="en-US" sz="2000" dirty="0" err="1"/>
              <a:t>dasturni</a:t>
            </a:r>
            <a:r>
              <a:rPr lang="en-US" sz="2000" dirty="0"/>
              <a:t> </a:t>
            </a:r>
            <a:r>
              <a:rPr lang="en-US" sz="2000" dirty="0" err="1"/>
              <a:t>qachon</a:t>
            </a:r>
            <a:r>
              <a:rPr lang="en-US" sz="2000" dirty="0"/>
              <a:t>, </a:t>
            </a:r>
            <a:r>
              <a:rPr lang="en-US" sz="2000" dirty="0" err="1"/>
              <a:t>qaysi</a:t>
            </a:r>
            <a:r>
              <a:rPr lang="en-US" sz="2000" dirty="0"/>
              <a:t> </a:t>
            </a:r>
            <a:r>
              <a:rPr lang="en-US" sz="2000" dirty="0" err="1"/>
              <a:t>payt</a:t>
            </a:r>
            <a:r>
              <a:rPr lang="en-US" sz="2000" dirty="0"/>
              <a:t> </a:t>
            </a:r>
            <a:r>
              <a:rPr lang="en-US" sz="2000" dirty="0" err="1"/>
              <a:t>bajarish</a:t>
            </a:r>
            <a:r>
              <a:rPr lang="en-US" sz="2000" dirty="0"/>
              <a:t> </a:t>
            </a:r>
            <a:r>
              <a:rPr lang="en-US" sz="2000" dirty="0" err="1"/>
              <a:t>lozimligi</a:t>
            </a:r>
            <a:r>
              <a:rPr lang="en-US" sz="2000" dirty="0"/>
              <a:t> </a:t>
            </a:r>
            <a:r>
              <a:rPr lang="en-US" sz="2000" dirty="0" err="1"/>
              <a:t>ko`rsatiladi</a:t>
            </a:r>
            <a:r>
              <a:rPr lang="en-US" sz="2000" dirty="0"/>
              <a:t>. </a:t>
            </a:r>
            <a:endParaRPr lang="ru-RU" sz="2000" dirty="0"/>
          </a:p>
        </p:txBody>
      </p:sp>
    </p:spTree>
    <p:extLst>
      <p:ext uri="{BB962C8B-B14F-4D97-AF65-F5344CB8AC3E}">
        <p14:creationId xmlns:p14="http://schemas.microsoft.com/office/powerpoint/2010/main" val="7386104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16" presetClass="entr" presetSubtype="21"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par>
                          <p:cTn id="18" fill="hold">
                            <p:stCondLst>
                              <p:cond delay="1500"/>
                            </p:stCondLst>
                            <p:childTnLst>
                              <p:par>
                                <p:cTn id="19" presetID="16" presetClass="entr" presetSubtype="21"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par>
                          <p:cTn id="22" fill="hold">
                            <p:stCondLst>
                              <p:cond delay="2000"/>
                            </p:stCondLst>
                            <p:childTnLst>
                              <p:par>
                                <p:cTn id="23" presetID="2" presetClass="entr" presetSubtype="4"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07886"/>
          </a:xfrm>
          <a:prstGeom prst="rect">
            <a:avLst/>
          </a:prstGeom>
        </p:spPr>
        <p:txBody>
          <a:bodyPr wrap="square">
            <a:spAutoFit/>
          </a:bodyPr>
          <a:lstStyle/>
          <a:p>
            <a:pPr lvl="0" algn="ctr"/>
            <a:r>
              <a:rPr lang="ru-RU" sz="4000" b="1" dirty="0"/>
              <a:t>Очистка диска</a:t>
            </a:r>
            <a:endParaRPr lang="ru-RU" sz="3700" dirty="0"/>
          </a:p>
        </p:txBody>
      </p:sp>
      <p:sp>
        <p:nvSpPr>
          <p:cNvPr id="3" name="Прямоугольник 2"/>
          <p:cNvSpPr/>
          <p:nvPr/>
        </p:nvSpPr>
        <p:spPr>
          <a:xfrm>
            <a:off x="395536" y="836712"/>
            <a:ext cx="8489678" cy="1384995"/>
          </a:xfrm>
          <a:prstGeom prst="rect">
            <a:avLst/>
          </a:prstGeom>
        </p:spPr>
        <p:txBody>
          <a:bodyPr wrap="square">
            <a:spAutoFit/>
          </a:bodyPr>
          <a:lstStyle/>
          <a:p>
            <a:pPr lvl="0"/>
            <a:r>
              <a:rPr lang="en-US" sz="2800" dirty="0"/>
              <a:t>Bu </a:t>
            </a:r>
            <a:r>
              <a:rPr lang="en-US" sz="2800" dirty="0" err="1"/>
              <a:t>dastur</a:t>
            </a:r>
            <a:r>
              <a:rPr lang="en-US" sz="2800" dirty="0"/>
              <a:t> </a:t>
            </a:r>
            <a:r>
              <a:rPr lang="en-US" sz="2800" dirty="0" err="1"/>
              <a:t>diskda</a:t>
            </a:r>
            <a:r>
              <a:rPr lang="en-US" sz="2800" dirty="0"/>
              <a:t> k</a:t>
            </a:r>
            <a:r>
              <a:rPr lang="ru-RU" sz="2800" dirty="0"/>
              <a:t>е</a:t>
            </a:r>
            <a:r>
              <a:rPr lang="en-US" sz="2800" dirty="0" err="1"/>
              <a:t>raksiz</a:t>
            </a:r>
            <a:r>
              <a:rPr lang="en-US" sz="2800" dirty="0"/>
              <a:t> </a:t>
            </a:r>
            <a:r>
              <a:rPr lang="en-US" sz="2800" dirty="0" err="1"/>
              <a:t>fayllar</a:t>
            </a:r>
            <a:r>
              <a:rPr lang="en-US" sz="2800" dirty="0"/>
              <a:t> </a:t>
            </a:r>
            <a:r>
              <a:rPr lang="en-US" sz="2800" dirty="0" err="1"/>
              <a:t>hisobidan</a:t>
            </a:r>
            <a:r>
              <a:rPr lang="en-US" sz="2800" dirty="0"/>
              <a:t> </a:t>
            </a:r>
            <a:r>
              <a:rPr lang="en-US" sz="2800" dirty="0" err="1"/>
              <a:t>bo`sh</a:t>
            </a:r>
            <a:r>
              <a:rPr lang="en-US" sz="2800" dirty="0"/>
              <a:t> </a:t>
            </a:r>
            <a:r>
              <a:rPr lang="en-US" sz="2800" dirty="0" err="1"/>
              <a:t>joylar</a:t>
            </a:r>
            <a:r>
              <a:rPr lang="en-US" sz="2800" dirty="0"/>
              <a:t> </a:t>
            </a:r>
            <a:r>
              <a:rPr lang="en-US" sz="2800" dirty="0" err="1"/>
              <a:t>xosil</a:t>
            </a:r>
            <a:r>
              <a:rPr lang="en-US" sz="2800" dirty="0"/>
              <a:t> </a:t>
            </a:r>
            <a:r>
              <a:rPr lang="en-US" sz="2800" dirty="0" err="1"/>
              <a:t>qiladi</a:t>
            </a:r>
            <a:r>
              <a:rPr lang="en-US" sz="2800" dirty="0"/>
              <a:t>. D</a:t>
            </a:r>
            <a:r>
              <a:rPr lang="ru-RU" sz="2800" dirty="0"/>
              <a:t>е</a:t>
            </a:r>
            <a:r>
              <a:rPr lang="en-US" sz="2800" dirty="0" err="1"/>
              <a:t>mak</a:t>
            </a:r>
            <a:r>
              <a:rPr lang="en-US" sz="2800" dirty="0"/>
              <a:t> k</a:t>
            </a:r>
            <a:r>
              <a:rPr lang="ru-RU" sz="2800" dirty="0"/>
              <a:t>е</a:t>
            </a:r>
            <a:r>
              <a:rPr lang="en-US" sz="2800" dirty="0" err="1"/>
              <a:t>raksiz</a:t>
            </a:r>
            <a:r>
              <a:rPr lang="en-US" sz="2800" dirty="0"/>
              <a:t>, </a:t>
            </a:r>
            <a:r>
              <a:rPr lang="en-US" sz="2800" dirty="0" err="1"/>
              <a:t>vaqtinchalik</a:t>
            </a:r>
            <a:r>
              <a:rPr lang="en-US" sz="2800" dirty="0"/>
              <a:t> </a:t>
            </a:r>
            <a:r>
              <a:rPr lang="en-US" sz="2800" dirty="0" err="1"/>
              <a:t>fayllarni</a:t>
            </a:r>
            <a:r>
              <a:rPr lang="en-US" sz="2800" dirty="0"/>
              <a:t> </a:t>
            </a:r>
            <a:r>
              <a:rPr lang="en-US" sz="2800" dirty="0" err="1"/>
              <a:t>o`chirishda</a:t>
            </a:r>
            <a:r>
              <a:rPr lang="en-US" sz="2800" dirty="0"/>
              <a:t> </a:t>
            </a:r>
            <a:r>
              <a:rPr lang="en-US" sz="2800" dirty="0" err="1"/>
              <a:t>yordam</a:t>
            </a:r>
            <a:r>
              <a:rPr lang="en-US" sz="2800" dirty="0"/>
              <a:t> b</a:t>
            </a:r>
            <a:r>
              <a:rPr lang="ru-RU" sz="2800" dirty="0"/>
              <a:t>е</a:t>
            </a:r>
            <a:r>
              <a:rPr lang="en-US" sz="2800" dirty="0" err="1"/>
              <a:t>radi</a:t>
            </a:r>
            <a:r>
              <a:rPr lang="en-US" sz="2800" dirty="0"/>
              <a:t>.</a:t>
            </a:r>
            <a:endParaRPr lang="ru-RU" sz="2800" dirty="0"/>
          </a:p>
        </p:txBody>
      </p:sp>
      <p:pic>
        <p:nvPicPr>
          <p:cNvPr id="6" name="Рисунок 5"/>
          <p:cNvPicPr/>
          <p:nvPr/>
        </p:nvPicPr>
        <p:blipFill>
          <a:blip r:embed="rId2">
            <a:extLst>
              <a:ext uri="{28A0092B-C50C-407E-A947-70E740481C1C}">
                <a14:useLocalDpi xmlns:a14="http://schemas.microsoft.com/office/drawing/2010/main" val="0"/>
              </a:ext>
            </a:extLst>
          </a:blip>
          <a:srcRect/>
          <a:stretch>
            <a:fillRect/>
          </a:stretch>
        </p:blipFill>
        <p:spPr bwMode="auto">
          <a:xfrm>
            <a:off x="220435" y="2420888"/>
            <a:ext cx="4244839" cy="2130808"/>
          </a:xfrm>
          <a:prstGeom prst="rect">
            <a:avLst/>
          </a:prstGeom>
          <a:noFill/>
          <a:ln>
            <a:noFill/>
          </a:ln>
        </p:spPr>
      </p:pic>
      <p:pic>
        <p:nvPicPr>
          <p:cNvPr id="7" name="Рисунок 6"/>
          <p:cNvPicPr/>
          <p:nvPr/>
        </p:nvPicPr>
        <p:blipFill>
          <a:blip r:embed="rId3">
            <a:extLst>
              <a:ext uri="{28A0092B-C50C-407E-A947-70E740481C1C}">
                <a14:useLocalDpi xmlns:a14="http://schemas.microsoft.com/office/drawing/2010/main" val="0"/>
              </a:ext>
            </a:extLst>
          </a:blip>
          <a:srcRect/>
          <a:stretch>
            <a:fillRect/>
          </a:stretch>
        </p:blipFill>
        <p:spPr bwMode="auto">
          <a:xfrm>
            <a:off x="4644008" y="1988840"/>
            <a:ext cx="4229963" cy="4620706"/>
          </a:xfrm>
          <a:prstGeom prst="rect">
            <a:avLst/>
          </a:prstGeom>
          <a:noFill/>
          <a:ln>
            <a:noFill/>
          </a:ln>
        </p:spPr>
      </p:pic>
    </p:spTree>
    <p:extLst>
      <p:ext uri="{BB962C8B-B14F-4D97-AF65-F5344CB8AC3E}">
        <p14:creationId xmlns:p14="http://schemas.microsoft.com/office/powerpoint/2010/main" val="15488728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16" presetClass="entr" presetSubtype="21"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par>
                          <p:cTn id="18" fill="hold">
                            <p:stCondLst>
                              <p:cond delay="1500"/>
                            </p:stCondLst>
                            <p:childTnLst>
                              <p:par>
                                <p:cTn id="19" presetID="16" presetClass="entr" presetSubtype="21"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07886"/>
          </a:xfrm>
          <a:prstGeom prst="rect">
            <a:avLst/>
          </a:prstGeom>
        </p:spPr>
        <p:txBody>
          <a:bodyPr wrap="square">
            <a:spAutoFit/>
          </a:bodyPr>
          <a:lstStyle/>
          <a:p>
            <a:pPr lvl="0" algn="ctr"/>
            <a:r>
              <a:rPr lang="ru-RU" sz="4000" b="1" dirty="0"/>
              <a:t>Сведения о системе</a:t>
            </a:r>
            <a:endParaRPr lang="ru-RU" sz="3700" dirty="0"/>
          </a:p>
        </p:txBody>
      </p:sp>
      <p:sp>
        <p:nvSpPr>
          <p:cNvPr id="3" name="Прямоугольник 2"/>
          <p:cNvSpPr/>
          <p:nvPr/>
        </p:nvSpPr>
        <p:spPr>
          <a:xfrm>
            <a:off x="395536" y="836712"/>
            <a:ext cx="8489678" cy="954107"/>
          </a:xfrm>
          <a:prstGeom prst="rect">
            <a:avLst/>
          </a:prstGeom>
        </p:spPr>
        <p:txBody>
          <a:bodyPr wrap="square">
            <a:spAutoFit/>
          </a:bodyPr>
          <a:lstStyle/>
          <a:p>
            <a:pPr lvl="0" indent="360363"/>
            <a:r>
              <a:rPr lang="en-US" sz="2800" dirty="0" err="1"/>
              <a:t>Sist</a:t>
            </a:r>
            <a:r>
              <a:rPr lang="ru-RU" sz="2800" dirty="0"/>
              <a:t>е</a:t>
            </a:r>
            <a:r>
              <a:rPr lang="en-US" sz="2800" dirty="0"/>
              <a:t>ma</a:t>
            </a:r>
            <a:r>
              <a:rPr lang="en-US" sz="2800" b="1" dirty="0"/>
              <a:t> </a:t>
            </a:r>
            <a:r>
              <a:rPr lang="en-US" sz="2800" dirty="0" err="1"/>
              <a:t>haqida</a:t>
            </a:r>
            <a:r>
              <a:rPr lang="en-US" sz="2800" dirty="0"/>
              <a:t> </a:t>
            </a:r>
            <a:r>
              <a:rPr lang="en-US" sz="2800" dirty="0" err="1"/>
              <a:t>ma`lumot</a:t>
            </a:r>
            <a:r>
              <a:rPr lang="en-US" sz="2800" dirty="0"/>
              <a:t> b</a:t>
            </a:r>
            <a:r>
              <a:rPr lang="ru-RU" sz="2800" dirty="0"/>
              <a:t>е</a:t>
            </a:r>
            <a:r>
              <a:rPr lang="en-US" sz="2800" dirty="0" err="1"/>
              <a:t>radi</a:t>
            </a:r>
            <a:r>
              <a:rPr lang="en-US" sz="2800" dirty="0"/>
              <a:t>. </a:t>
            </a:r>
            <a:r>
              <a:rPr lang="en-US" sz="2800" dirty="0" err="1"/>
              <a:t>Drayverlar</a:t>
            </a:r>
            <a:r>
              <a:rPr lang="en-US" sz="2800" dirty="0"/>
              <a:t>, </a:t>
            </a:r>
            <a:r>
              <a:rPr lang="en-US" sz="2800" dirty="0" err="1"/>
              <a:t>utilitlar</a:t>
            </a:r>
            <a:r>
              <a:rPr lang="en-US" sz="2800" dirty="0"/>
              <a:t>, </a:t>
            </a:r>
            <a:r>
              <a:rPr lang="en-US" sz="2800" dirty="0" err="1"/>
              <a:t>ichki</a:t>
            </a:r>
            <a:r>
              <a:rPr lang="en-US" sz="2800" dirty="0"/>
              <a:t> </a:t>
            </a:r>
            <a:r>
              <a:rPr lang="en-US" sz="2800" dirty="0" err="1"/>
              <a:t>va</a:t>
            </a:r>
            <a:r>
              <a:rPr lang="en-US" sz="2800" dirty="0"/>
              <a:t> </a:t>
            </a:r>
            <a:r>
              <a:rPr lang="en-US" sz="2800" dirty="0" err="1"/>
              <a:t>tashqi</a:t>
            </a:r>
            <a:r>
              <a:rPr lang="en-US" sz="2800" dirty="0"/>
              <a:t> </a:t>
            </a:r>
            <a:r>
              <a:rPr lang="en-US" sz="2800" dirty="0" err="1"/>
              <a:t>qurilmalar</a:t>
            </a:r>
            <a:r>
              <a:rPr lang="en-US" sz="2800" dirty="0"/>
              <a:t> </a:t>
            </a:r>
            <a:r>
              <a:rPr lang="en-US" sz="2800" dirty="0" err="1"/>
              <a:t>va</a:t>
            </a:r>
            <a:r>
              <a:rPr lang="en-US" sz="2800" dirty="0"/>
              <a:t> </a:t>
            </a:r>
            <a:r>
              <a:rPr lang="en-US" sz="2800" dirty="0" err="1"/>
              <a:t>xokozo</a:t>
            </a:r>
            <a:endParaRPr lang="ru-RU" sz="2800" dirty="0"/>
          </a:p>
        </p:txBody>
      </p:sp>
      <p:pic>
        <p:nvPicPr>
          <p:cNvPr id="8" name="Рисунок 7"/>
          <p:cNvPicPr/>
          <p:nvPr/>
        </p:nvPicPr>
        <p:blipFill>
          <a:blip r:embed="rId2">
            <a:extLst>
              <a:ext uri="{28A0092B-C50C-407E-A947-70E740481C1C}">
                <a14:useLocalDpi xmlns:a14="http://schemas.microsoft.com/office/drawing/2010/main" val="0"/>
              </a:ext>
            </a:extLst>
          </a:blip>
          <a:srcRect/>
          <a:stretch>
            <a:fillRect/>
          </a:stretch>
        </p:blipFill>
        <p:spPr bwMode="auto">
          <a:xfrm>
            <a:off x="395536" y="1916832"/>
            <a:ext cx="8489678" cy="4824536"/>
          </a:xfrm>
          <a:prstGeom prst="rect">
            <a:avLst/>
          </a:prstGeom>
          <a:noFill/>
          <a:ln>
            <a:noFill/>
          </a:ln>
        </p:spPr>
      </p:pic>
    </p:spTree>
    <p:extLst>
      <p:ext uri="{BB962C8B-B14F-4D97-AF65-F5344CB8AC3E}">
        <p14:creationId xmlns:p14="http://schemas.microsoft.com/office/powerpoint/2010/main" val="27696716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par>
                          <p:cTn id="15" fill="hold">
                            <p:stCondLst>
                              <p:cond delay="1500"/>
                            </p:stCondLst>
                            <p:childTnLst>
                              <p:par>
                                <p:cTn id="16" presetID="16" presetClass="entr" presetSubtype="21" fill="hold"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07886"/>
          </a:xfrm>
          <a:prstGeom prst="rect">
            <a:avLst/>
          </a:prstGeom>
        </p:spPr>
        <p:txBody>
          <a:bodyPr wrap="square">
            <a:spAutoFit/>
          </a:bodyPr>
          <a:lstStyle/>
          <a:p>
            <a:pPr lvl="0" algn="ctr"/>
            <a:r>
              <a:rPr lang="ru-RU" sz="4000" b="1" dirty="0" smtClean="0"/>
              <a:t>Таблица символов</a:t>
            </a:r>
            <a:endParaRPr lang="ru-RU" sz="3700" dirty="0"/>
          </a:p>
        </p:txBody>
      </p:sp>
      <p:sp>
        <p:nvSpPr>
          <p:cNvPr id="3" name="Прямоугольник 2"/>
          <p:cNvSpPr/>
          <p:nvPr/>
        </p:nvSpPr>
        <p:spPr>
          <a:xfrm>
            <a:off x="395536" y="764704"/>
            <a:ext cx="8489678" cy="892552"/>
          </a:xfrm>
          <a:prstGeom prst="rect">
            <a:avLst/>
          </a:prstGeom>
        </p:spPr>
        <p:txBody>
          <a:bodyPr wrap="square">
            <a:spAutoFit/>
          </a:bodyPr>
          <a:lstStyle/>
          <a:p>
            <a:pPr lvl="0" indent="360363"/>
            <a:r>
              <a:rPr lang="en-US" sz="2600" dirty="0" smtClean="0"/>
              <a:t>Bu </a:t>
            </a:r>
            <a:r>
              <a:rPr lang="en-US" sz="2600" dirty="0" err="1" smtClean="0"/>
              <a:t>dastur</a:t>
            </a:r>
            <a:r>
              <a:rPr lang="en-US" sz="2600" dirty="0" smtClean="0"/>
              <a:t> </a:t>
            </a:r>
            <a:r>
              <a:rPr lang="en-US" sz="2600" dirty="0"/>
              <a:t>Microsoft office </a:t>
            </a:r>
            <a:r>
              <a:rPr lang="en-US" sz="2600" dirty="0" err="1"/>
              <a:t>dasturlarida</a:t>
            </a:r>
            <a:r>
              <a:rPr lang="en-US" sz="2600" dirty="0"/>
              <a:t> </a:t>
            </a:r>
            <a:r>
              <a:rPr lang="en-US" sz="2600" dirty="0" err="1"/>
              <a:t>va</a:t>
            </a:r>
            <a:r>
              <a:rPr lang="en-US" sz="2600" dirty="0"/>
              <a:t> </a:t>
            </a:r>
            <a:r>
              <a:rPr lang="en-US" sz="2600" dirty="0" err="1"/>
              <a:t>klaviaturada</a:t>
            </a:r>
            <a:r>
              <a:rPr lang="en-US" sz="2600" dirty="0"/>
              <a:t> </a:t>
            </a:r>
            <a:r>
              <a:rPr lang="en-US" sz="2600" dirty="0" err="1"/>
              <a:t>yo`q</a:t>
            </a:r>
            <a:r>
              <a:rPr lang="en-US" sz="2600" dirty="0"/>
              <a:t> </a:t>
            </a:r>
            <a:r>
              <a:rPr lang="en-US" sz="2600" dirty="0" err="1"/>
              <a:t>tugmachalar</a:t>
            </a:r>
            <a:r>
              <a:rPr lang="en-US" sz="2600" dirty="0"/>
              <a:t>, </a:t>
            </a:r>
            <a:r>
              <a:rPr lang="en-US" sz="2600" dirty="0" err="1"/>
              <a:t>shriftlar</a:t>
            </a:r>
            <a:r>
              <a:rPr lang="en-US" sz="2600" dirty="0"/>
              <a:t> </a:t>
            </a:r>
            <a:r>
              <a:rPr lang="en-US" sz="2600" dirty="0" err="1"/>
              <a:t>haqida</a:t>
            </a:r>
            <a:r>
              <a:rPr lang="en-US" sz="2600" dirty="0"/>
              <a:t> </a:t>
            </a:r>
            <a:r>
              <a:rPr lang="en-US" sz="2600" dirty="0" err="1"/>
              <a:t>ma`lumot</a:t>
            </a:r>
            <a:r>
              <a:rPr lang="en-US" sz="2600" dirty="0"/>
              <a:t> b</a:t>
            </a:r>
            <a:r>
              <a:rPr lang="ru-RU" sz="2600" dirty="0"/>
              <a:t>е</a:t>
            </a:r>
            <a:r>
              <a:rPr lang="en-US" sz="2600" dirty="0" err="1"/>
              <a:t>radi</a:t>
            </a:r>
            <a:endParaRPr lang="ru-RU" sz="2600"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334747" y="1644128"/>
            <a:ext cx="8485725" cy="5025232"/>
          </a:xfrm>
          <a:prstGeom prst="rect">
            <a:avLst/>
          </a:prstGeom>
          <a:noFill/>
          <a:ln>
            <a:noFill/>
          </a:ln>
        </p:spPr>
      </p:pic>
    </p:spTree>
    <p:extLst>
      <p:ext uri="{BB962C8B-B14F-4D97-AF65-F5344CB8AC3E}">
        <p14:creationId xmlns:p14="http://schemas.microsoft.com/office/powerpoint/2010/main" val="5327913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2000"/>
                            </p:stCondLst>
                            <p:childTnLst>
                              <p:par>
                                <p:cTn id="19" presetID="15"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 calcmode="lin" valueType="num">
                                      <p:cBhvr>
                                        <p:cTn id="23"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348880"/>
            <a:ext cx="8640960" cy="2123658"/>
          </a:xfrm>
          <a:prstGeom prst="rect">
            <a:avLst/>
          </a:prstGeom>
        </p:spPr>
        <p:txBody>
          <a:bodyPr wrap="square">
            <a:spAutoFit/>
          </a:bodyPr>
          <a:lstStyle/>
          <a:p>
            <a:pPr lvl="0" algn="ctr"/>
            <a:r>
              <a:rPr lang="en-US" sz="6600" b="1" dirty="0" err="1" smtClean="0"/>
              <a:t>E’tiboringiz</a:t>
            </a:r>
            <a:r>
              <a:rPr lang="en-US" sz="6600" b="1" dirty="0" smtClean="0"/>
              <a:t> </a:t>
            </a:r>
            <a:r>
              <a:rPr lang="en-US" sz="6600" b="1" dirty="0" err="1" smtClean="0"/>
              <a:t>uchun</a:t>
            </a:r>
            <a:r>
              <a:rPr lang="en-US" sz="6600" b="1" dirty="0" smtClean="0"/>
              <a:t> </a:t>
            </a:r>
            <a:r>
              <a:rPr lang="en-US" sz="6600" b="1" dirty="0" err="1" smtClean="0"/>
              <a:t>rahmat</a:t>
            </a:r>
            <a:endParaRPr lang="ru-RU" sz="6600" dirty="0"/>
          </a:p>
        </p:txBody>
      </p:sp>
    </p:spTree>
    <p:extLst>
      <p:ext uri="{BB962C8B-B14F-4D97-AF65-F5344CB8AC3E}">
        <p14:creationId xmlns:p14="http://schemas.microsoft.com/office/powerpoint/2010/main" val="32117953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repeatCount="10000" fill="remove"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755576" y="548680"/>
            <a:ext cx="7772400" cy="2304256"/>
          </a:xfrm>
        </p:spPr>
        <p:txBody>
          <a:bodyPr>
            <a:normAutofit fontScale="90000"/>
          </a:bodyPr>
          <a:lstStyle/>
          <a:p>
            <a:r>
              <a:rPr lang="en-US" dirty="0" err="1">
                <a:solidFill>
                  <a:schemeClr val="tx1"/>
                </a:solidFill>
              </a:rPr>
              <a:t>Mavzu</a:t>
            </a:r>
            <a:r>
              <a:rPr lang="en-US" dirty="0">
                <a:solidFill>
                  <a:schemeClr val="tx1"/>
                </a:solidFill>
              </a:rPr>
              <a:t>: Windows </a:t>
            </a:r>
            <a:r>
              <a:rPr lang="en-US" dirty="0" err="1">
                <a:solidFill>
                  <a:schemeClr val="tx1"/>
                </a:solidFill>
              </a:rPr>
              <a:t>standart</a:t>
            </a:r>
            <a:r>
              <a:rPr lang="en-US" dirty="0">
                <a:solidFill>
                  <a:schemeClr val="tx1"/>
                </a:solidFill>
              </a:rPr>
              <a:t> </a:t>
            </a:r>
            <a:r>
              <a:rPr lang="en-US" dirty="0" err="1">
                <a:solidFill>
                  <a:schemeClr val="tx1"/>
                </a:solidFill>
              </a:rPr>
              <a:t>standart</a:t>
            </a:r>
            <a:r>
              <a:rPr lang="en-US" dirty="0">
                <a:solidFill>
                  <a:schemeClr val="tx1"/>
                </a:solidFill>
              </a:rPr>
              <a:t> </a:t>
            </a:r>
            <a:r>
              <a:rPr lang="en-US" dirty="0" err="1">
                <a:solidFill>
                  <a:schemeClr val="tx1"/>
                </a:solidFill>
              </a:rPr>
              <a:t>dasturlari</a:t>
            </a:r>
            <a:r>
              <a:rPr lang="en-US" dirty="0">
                <a:solidFill>
                  <a:schemeClr val="tx1"/>
                </a:solidFill>
              </a:rPr>
              <a:t>. </a:t>
            </a:r>
            <a:r>
              <a:rPr lang="uz-Cyrl-UZ" dirty="0">
                <a:solidFill>
                  <a:schemeClr val="tx1"/>
                </a:solidFill>
              </a:rPr>
              <a:t>Kal’kulyator dasturi bilan ishlash. </a:t>
            </a:r>
            <a:r>
              <a:rPr lang="en-US" dirty="0" err="1">
                <a:solidFill>
                  <a:schemeClr val="tx1"/>
                </a:solidFill>
              </a:rPr>
              <a:t>Xizmatchi</a:t>
            </a:r>
            <a:r>
              <a:rPr lang="en-US" dirty="0">
                <a:solidFill>
                  <a:schemeClr val="tx1"/>
                </a:solidFill>
              </a:rPr>
              <a:t> </a:t>
            </a:r>
            <a:r>
              <a:rPr lang="en-US" dirty="0" err="1" smtClean="0">
                <a:solidFill>
                  <a:schemeClr val="tx1"/>
                </a:solidFill>
              </a:rPr>
              <a:t>dasturlar</a:t>
            </a:r>
            <a:r>
              <a:rPr lang="en-US" dirty="0" smtClean="0">
                <a:solidFill>
                  <a:schemeClr val="tx1"/>
                </a:solidFill>
              </a:rPr>
              <a:t/>
            </a:r>
            <a:br>
              <a:rPr lang="en-US" dirty="0" smtClean="0">
                <a:solidFill>
                  <a:schemeClr val="tx1"/>
                </a:solidFill>
              </a:rPr>
            </a:br>
            <a:r>
              <a:rPr lang="en-US" dirty="0" err="1" smtClean="0">
                <a:solidFill>
                  <a:schemeClr val="tx1"/>
                </a:solidFill>
              </a:rPr>
              <a:t>Reja</a:t>
            </a:r>
            <a:r>
              <a:rPr lang="en-US" dirty="0" smtClean="0">
                <a:solidFill>
                  <a:schemeClr val="tx1"/>
                </a:solidFill>
              </a:rPr>
              <a:t>:</a:t>
            </a:r>
            <a:endParaRPr lang="ru-RU" dirty="0">
              <a:solidFill>
                <a:schemeClr val="tx1"/>
              </a:solidFill>
            </a:endParaRPr>
          </a:p>
        </p:txBody>
      </p:sp>
      <p:sp>
        <p:nvSpPr>
          <p:cNvPr id="7" name="Подзаголовок 6"/>
          <p:cNvSpPr>
            <a:spLocks noGrp="1"/>
          </p:cNvSpPr>
          <p:nvPr>
            <p:ph type="subTitle" idx="1"/>
          </p:nvPr>
        </p:nvSpPr>
        <p:spPr>
          <a:xfrm>
            <a:off x="827584" y="3019400"/>
            <a:ext cx="7776864" cy="2857872"/>
          </a:xfrm>
        </p:spPr>
        <p:txBody>
          <a:bodyPr>
            <a:normAutofit/>
          </a:bodyPr>
          <a:lstStyle/>
          <a:p>
            <a:pPr marL="514350" lvl="0" indent="-514350" algn="l">
              <a:buClrTx/>
              <a:buFont typeface="+mj-lt"/>
              <a:buAutoNum type="arabicPeriod"/>
            </a:pPr>
            <a:r>
              <a:rPr lang="uz-Cyrl-UZ" sz="2800" b="1" dirty="0">
                <a:solidFill>
                  <a:schemeClr val="tx1"/>
                </a:solidFill>
              </a:rPr>
              <a:t>Oddiy va injener Kal’kulyator dasturlari yordamida hisoblashlarni bajarish.  </a:t>
            </a:r>
            <a:endParaRPr lang="ru-RU" sz="2800" dirty="0">
              <a:solidFill>
                <a:schemeClr val="tx1"/>
              </a:solidFill>
            </a:endParaRPr>
          </a:p>
          <a:p>
            <a:pPr marL="514350" lvl="0" indent="-514350" algn="l">
              <a:buClrTx/>
              <a:buFont typeface="+mj-lt"/>
              <a:buAutoNum type="arabicPeriod"/>
            </a:pPr>
            <a:r>
              <a:rPr lang="uz-Cyrl-UZ" sz="2800" b="1" dirty="0">
                <a:solidFill>
                  <a:schemeClr val="tx1"/>
                </a:solidFill>
              </a:rPr>
              <a:t>Hisoblash natijalarini Kal’kulyator xotirasida va boshqa hujjat oynalarida hosil qilish.</a:t>
            </a:r>
            <a:endParaRPr lang="ru-RU" sz="2800" dirty="0">
              <a:solidFill>
                <a:schemeClr val="tx1"/>
              </a:solidFill>
            </a:endParaRPr>
          </a:p>
          <a:p>
            <a:pPr marL="514350" lvl="0" indent="-514350" algn="l">
              <a:buClrTx/>
              <a:buFont typeface="+mj-lt"/>
              <a:buAutoNum type="arabicPeriod"/>
            </a:pPr>
            <a:r>
              <a:rPr lang="en-US" sz="2800" b="1" dirty="0" err="1">
                <a:solidFill>
                  <a:schemeClr val="tx1"/>
                </a:solidFill>
              </a:rPr>
              <a:t>Xizmatchi</a:t>
            </a:r>
            <a:r>
              <a:rPr lang="en-US" sz="2800" b="1" dirty="0">
                <a:solidFill>
                  <a:schemeClr val="tx1"/>
                </a:solidFill>
              </a:rPr>
              <a:t> </a:t>
            </a:r>
            <a:r>
              <a:rPr lang="en-US" sz="2800" b="1" dirty="0" err="1">
                <a:solidFill>
                  <a:schemeClr val="tx1"/>
                </a:solidFill>
              </a:rPr>
              <a:t>dasturlar</a:t>
            </a:r>
            <a:r>
              <a:rPr lang="en-US" sz="2800" b="1" dirty="0">
                <a:solidFill>
                  <a:schemeClr val="tx1"/>
                </a:solidFill>
              </a:rPr>
              <a:t>.</a:t>
            </a:r>
            <a:endParaRPr lang="ru-RU" sz="2800" dirty="0">
              <a:solidFill>
                <a:schemeClr val="tx1"/>
              </a:solidFill>
            </a:endParaRPr>
          </a:p>
          <a:p>
            <a:pPr marL="514350" indent="-514350" algn="l">
              <a:buClrTx/>
              <a:buFont typeface="+mj-lt"/>
              <a:buAutoNum type="arabicPeriod"/>
            </a:pPr>
            <a:endParaRPr lang="ru-RU" sz="2800" dirty="0">
              <a:solidFill>
                <a:schemeClr val="tx1"/>
              </a:solidFill>
            </a:endParaRPr>
          </a:p>
        </p:txBody>
      </p:sp>
    </p:spTree>
    <p:extLst>
      <p:ext uri="{BB962C8B-B14F-4D97-AF65-F5344CB8AC3E}">
        <p14:creationId xmlns:p14="http://schemas.microsoft.com/office/powerpoint/2010/main" val="15273847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 calcmode="lin" valueType="num">
                                      <p:cBhvr additive="base">
                                        <p:cTn id="22"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611560" y="332656"/>
            <a:ext cx="7772400" cy="1152128"/>
          </a:xfrm>
        </p:spPr>
        <p:txBody>
          <a:bodyPr>
            <a:noAutofit/>
          </a:bodyPr>
          <a:lstStyle/>
          <a:p>
            <a:r>
              <a:rPr lang="en-US" sz="2400" b="1" dirty="0" err="1">
                <a:solidFill>
                  <a:schemeClr val="tx1"/>
                </a:solidFill>
              </a:rPr>
              <a:t>Kal’kulyator-cho`ntak</a:t>
            </a:r>
            <a:r>
              <a:rPr lang="en-US" sz="2400" b="1" dirty="0">
                <a:solidFill>
                  <a:schemeClr val="tx1"/>
                </a:solidFill>
              </a:rPr>
              <a:t> </a:t>
            </a:r>
            <a:r>
              <a:rPr lang="en-US" sz="2400" b="1" dirty="0" err="1">
                <a:solidFill>
                  <a:schemeClr val="tx1"/>
                </a:solidFill>
              </a:rPr>
              <a:t>kal’kulyatori</a:t>
            </a:r>
            <a:r>
              <a:rPr lang="en-US" sz="2400" b="1" dirty="0">
                <a:solidFill>
                  <a:schemeClr val="tx1"/>
                </a:solidFill>
              </a:rPr>
              <a:t> </a:t>
            </a:r>
            <a:r>
              <a:rPr lang="en-US" sz="2400" b="1" dirty="0" err="1">
                <a:solidFill>
                  <a:schemeClr val="tx1"/>
                </a:solidFill>
              </a:rPr>
              <a:t>vazifalarini</a:t>
            </a:r>
            <a:r>
              <a:rPr lang="en-US" sz="2400" b="1" dirty="0">
                <a:solidFill>
                  <a:schemeClr val="tx1"/>
                </a:solidFill>
              </a:rPr>
              <a:t> </a:t>
            </a:r>
            <a:r>
              <a:rPr lang="en-US" sz="2400" b="1" dirty="0" err="1">
                <a:solidFill>
                  <a:schemeClr val="tx1"/>
                </a:solidFill>
              </a:rPr>
              <a:t>bajarib</a:t>
            </a:r>
            <a:r>
              <a:rPr lang="en-US" sz="2400" b="1" dirty="0">
                <a:solidFill>
                  <a:schemeClr val="tx1"/>
                </a:solidFill>
              </a:rPr>
              <a:t>, 4 </a:t>
            </a:r>
            <a:r>
              <a:rPr lang="en-US" sz="2400" b="1" dirty="0" err="1">
                <a:solidFill>
                  <a:schemeClr val="tx1"/>
                </a:solidFill>
              </a:rPr>
              <a:t>xil</a:t>
            </a:r>
            <a:r>
              <a:rPr lang="en-US" sz="2400" b="1" dirty="0">
                <a:solidFill>
                  <a:schemeClr val="tx1"/>
                </a:solidFill>
              </a:rPr>
              <a:t> </a:t>
            </a:r>
            <a:r>
              <a:rPr lang="en-US" sz="2400" b="1" dirty="0" err="1">
                <a:solidFill>
                  <a:schemeClr val="tx1"/>
                </a:solidFill>
              </a:rPr>
              <a:t>rejimda</a:t>
            </a:r>
            <a:r>
              <a:rPr lang="en-US" sz="2400" b="1" dirty="0">
                <a:solidFill>
                  <a:schemeClr val="tx1"/>
                </a:solidFill>
              </a:rPr>
              <a:t>: </a:t>
            </a:r>
            <a:r>
              <a:rPr lang="en-US" sz="2400" b="1" dirty="0" err="1">
                <a:solidFill>
                  <a:schemeClr val="tx1"/>
                </a:solidFill>
              </a:rPr>
              <a:t>oddiy</a:t>
            </a:r>
            <a:r>
              <a:rPr lang="en-US" sz="2400" b="1" dirty="0">
                <a:solidFill>
                  <a:schemeClr val="tx1"/>
                </a:solidFill>
              </a:rPr>
              <a:t>, </a:t>
            </a:r>
            <a:r>
              <a:rPr lang="en-US" sz="2400" b="1" dirty="0" err="1">
                <a:solidFill>
                  <a:schemeClr val="tx1"/>
                </a:solidFill>
              </a:rPr>
              <a:t>muxandislik</a:t>
            </a:r>
            <a:r>
              <a:rPr lang="en-US" sz="2400" b="1" dirty="0">
                <a:solidFill>
                  <a:schemeClr val="tx1"/>
                </a:solidFill>
              </a:rPr>
              <a:t>, </a:t>
            </a:r>
            <a:r>
              <a:rPr lang="en-US" sz="2400" b="1" dirty="0" err="1">
                <a:solidFill>
                  <a:schemeClr val="tx1"/>
                </a:solidFill>
              </a:rPr>
              <a:t>dasturchi</a:t>
            </a:r>
            <a:r>
              <a:rPr lang="en-US" sz="2400" b="1" dirty="0">
                <a:solidFill>
                  <a:schemeClr val="tx1"/>
                </a:solidFill>
              </a:rPr>
              <a:t> </a:t>
            </a:r>
            <a:r>
              <a:rPr lang="en-US" sz="2400" b="1" dirty="0" err="1">
                <a:solidFill>
                  <a:schemeClr val="tx1"/>
                </a:solidFill>
              </a:rPr>
              <a:t>va</a:t>
            </a:r>
            <a:r>
              <a:rPr lang="en-US" sz="2400" b="1" dirty="0">
                <a:solidFill>
                  <a:schemeClr val="tx1"/>
                </a:solidFill>
              </a:rPr>
              <a:t> </a:t>
            </a:r>
            <a:r>
              <a:rPr lang="en-US" sz="2400" b="1" dirty="0" err="1">
                <a:solidFill>
                  <a:schemeClr val="tx1"/>
                </a:solidFill>
              </a:rPr>
              <a:t>statistika</a:t>
            </a:r>
            <a:r>
              <a:rPr lang="en-US" sz="2400" b="1" dirty="0">
                <a:solidFill>
                  <a:schemeClr val="tx1"/>
                </a:solidFill>
              </a:rPr>
              <a:t> </a:t>
            </a:r>
            <a:r>
              <a:rPr lang="en-US" sz="2400" b="1" dirty="0" err="1">
                <a:solidFill>
                  <a:schemeClr val="tx1"/>
                </a:solidFill>
              </a:rPr>
              <a:t>rejimida</a:t>
            </a:r>
            <a:r>
              <a:rPr lang="en-US" sz="2400" b="1" dirty="0">
                <a:solidFill>
                  <a:schemeClr val="tx1"/>
                </a:solidFill>
              </a:rPr>
              <a:t> </a:t>
            </a:r>
            <a:r>
              <a:rPr lang="en-US" sz="2400" b="1" dirty="0" err="1">
                <a:solidFill>
                  <a:schemeClr val="tx1"/>
                </a:solidFill>
              </a:rPr>
              <a:t>ishlashi</a:t>
            </a:r>
            <a:r>
              <a:rPr lang="en-US" sz="2400" b="1" dirty="0">
                <a:solidFill>
                  <a:schemeClr val="tx1"/>
                </a:solidFill>
              </a:rPr>
              <a:t> </a:t>
            </a:r>
            <a:r>
              <a:rPr lang="en-US" sz="2400" b="1" dirty="0" err="1">
                <a:solidFill>
                  <a:schemeClr val="tx1"/>
                </a:solidFill>
              </a:rPr>
              <a:t>mumkin</a:t>
            </a:r>
            <a:r>
              <a:rPr lang="en-US" sz="2400" b="1" dirty="0">
                <a:solidFill>
                  <a:schemeClr val="tx1"/>
                </a:solidFill>
              </a:rPr>
              <a:t>.</a:t>
            </a:r>
            <a:endParaRPr lang="ru-RU" sz="2400" b="1" dirty="0">
              <a:solidFill>
                <a:schemeClr val="tx1"/>
              </a:solidFill>
            </a:endParaRPr>
          </a:p>
        </p:txBody>
      </p:sp>
      <p:pic>
        <p:nvPicPr>
          <p:cNvPr id="4" name="Рисунок 3"/>
          <p:cNvPicPr/>
          <p:nvPr/>
        </p:nvPicPr>
        <p:blipFill>
          <a:blip r:embed="rId2"/>
          <a:stretch>
            <a:fillRect/>
          </a:stretch>
        </p:blipFill>
        <p:spPr>
          <a:xfrm>
            <a:off x="107504" y="2852936"/>
            <a:ext cx="1589880" cy="3454220"/>
          </a:xfrm>
          <a:prstGeom prst="rect">
            <a:avLst/>
          </a:prstGeom>
        </p:spPr>
      </p:pic>
      <p:pic>
        <p:nvPicPr>
          <p:cNvPr id="5" name="Рисунок 4"/>
          <p:cNvPicPr/>
          <p:nvPr/>
        </p:nvPicPr>
        <p:blipFill>
          <a:blip r:embed="rId3"/>
          <a:stretch>
            <a:fillRect/>
          </a:stretch>
        </p:blipFill>
        <p:spPr>
          <a:xfrm>
            <a:off x="1757985" y="1772816"/>
            <a:ext cx="2669999" cy="4563322"/>
          </a:xfrm>
          <a:prstGeom prst="rect">
            <a:avLst/>
          </a:prstGeom>
        </p:spPr>
      </p:pic>
      <p:pic>
        <p:nvPicPr>
          <p:cNvPr id="8" name="Рисунок 7"/>
          <p:cNvPicPr/>
          <p:nvPr/>
        </p:nvPicPr>
        <p:blipFill>
          <a:blip r:embed="rId4"/>
          <a:stretch>
            <a:fillRect/>
          </a:stretch>
        </p:blipFill>
        <p:spPr>
          <a:xfrm>
            <a:off x="4499992" y="1772816"/>
            <a:ext cx="2736304" cy="4721367"/>
          </a:xfrm>
          <a:prstGeom prst="rect">
            <a:avLst/>
          </a:prstGeom>
        </p:spPr>
      </p:pic>
      <p:pic>
        <p:nvPicPr>
          <p:cNvPr id="7" name="Рисунок 6"/>
          <p:cNvPicPr/>
          <p:nvPr/>
        </p:nvPicPr>
        <p:blipFill>
          <a:blip r:embed="rId5"/>
          <a:stretch>
            <a:fillRect/>
          </a:stretch>
        </p:blipFill>
        <p:spPr>
          <a:xfrm>
            <a:off x="7314758" y="2636912"/>
            <a:ext cx="1649730" cy="3637399"/>
          </a:xfrm>
          <a:prstGeom prst="rect">
            <a:avLst/>
          </a:prstGeom>
        </p:spPr>
      </p:pic>
    </p:spTree>
    <p:extLst>
      <p:ext uri="{BB962C8B-B14F-4D97-AF65-F5344CB8AC3E}">
        <p14:creationId xmlns:p14="http://schemas.microsoft.com/office/powerpoint/2010/main" val="4752549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467544" y="404664"/>
            <a:ext cx="8131570" cy="1152128"/>
          </a:xfrm>
        </p:spPr>
        <p:txBody>
          <a:bodyPr>
            <a:noAutofit/>
          </a:bodyPr>
          <a:lstStyle/>
          <a:p>
            <a:r>
              <a:rPr lang="en-US" sz="2400" b="1" dirty="0" err="1">
                <a:solidFill>
                  <a:schemeClr val="tx1"/>
                </a:solidFill>
              </a:rPr>
              <a:t>Kal’kulyator</a:t>
            </a:r>
            <a:r>
              <a:rPr lang="en-US" sz="2400" dirty="0" err="1">
                <a:solidFill>
                  <a:schemeClr val="tx1"/>
                </a:solidFill>
              </a:rPr>
              <a:t>-cho`ntak</a:t>
            </a:r>
            <a:r>
              <a:rPr lang="en-US" sz="2400" dirty="0">
                <a:solidFill>
                  <a:schemeClr val="tx1"/>
                </a:solidFill>
              </a:rPr>
              <a:t> </a:t>
            </a:r>
            <a:r>
              <a:rPr lang="en-US" sz="2400" dirty="0" err="1">
                <a:solidFill>
                  <a:schemeClr val="tx1"/>
                </a:solidFill>
              </a:rPr>
              <a:t>kal’kulyatori</a:t>
            </a:r>
            <a:r>
              <a:rPr lang="en-US" sz="2400" dirty="0">
                <a:solidFill>
                  <a:schemeClr val="tx1"/>
                </a:solidFill>
              </a:rPr>
              <a:t> </a:t>
            </a:r>
            <a:r>
              <a:rPr lang="en-US" sz="2400" dirty="0" err="1">
                <a:solidFill>
                  <a:schemeClr val="tx1"/>
                </a:solidFill>
              </a:rPr>
              <a:t>vazifalarini</a:t>
            </a:r>
            <a:r>
              <a:rPr lang="en-US" sz="2400" dirty="0">
                <a:solidFill>
                  <a:schemeClr val="tx1"/>
                </a:solidFill>
              </a:rPr>
              <a:t> </a:t>
            </a:r>
            <a:r>
              <a:rPr lang="en-US" sz="2400" dirty="0" err="1">
                <a:solidFill>
                  <a:schemeClr val="tx1"/>
                </a:solidFill>
              </a:rPr>
              <a:t>bajarib</a:t>
            </a:r>
            <a:r>
              <a:rPr lang="en-US" sz="2400" dirty="0">
                <a:solidFill>
                  <a:schemeClr val="tx1"/>
                </a:solidFill>
              </a:rPr>
              <a:t>, 4 </a:t>
            </a:r>
            <a:r>
              <a:rPr lang="en-US" sz="2400" dirty="0" err="1">
                <a:solidFill>
                  <a:schemeClr val="tx1"/>
                </a:solidFill>
              </a:rPr>
              <a:t>xil</a:t>
            </a:r>
            <a:r>
              <a:rPr lang="en-US" sz="2400" dirty="0">
                <a:solidFill>
                  <a:schemeClr val="tx1"/>
                </a:solidFill>
              </a:rPr>
              <a:t> </a:t>
            </a:r>
            <a:r>
              <a:rPr lang="en-US" sz="2400" dirty="0" err="1">
                <a:solidFill>
                  <a:schemeClr val="tx1"/>
                </a:solidFill>
              </a:rPr>
              <a:t>rejimda</a:t>
            </a:r>
            <a:r>
              <a:rPr lang="en-US" sz="2400" dirty="0">
                <a:solidFill>
                  <a:schemeClr val="tx1"/>
                </a:solidFill>
              </a:rPr>
              <a:t>: </a:t>
            </a:r>
            <a:r>
              <a:rPr lang="en-US" sz="2400" dirty="0" err="1">
                <a:solidFill>
                  <a:schemeClr val="tx1"/>
                </a:solidFill>
              </a:rPr>
              <a:t>oddiy</a:t>
            </a:r>
            <a:r>
              <a:rPr lang="en-US" sz="2400" dirty="0">
                <a:solidFill>
                  <a:schemeClr val="tx1"/>
                </a:solidFill>
              </a:rPr>
              <a:t>, </a:t>
            </a:r>
            <a:r>
              <a:rPr lang="en-US" sz="2400" dirty="0" err="1">
                <a:solidFill>
                  <a:schemeClr val="tx1"/>
                </a:solidFill>
              </a:rPr>
              <a:t>muxandislik</a:t>
            </a:r>
            <a:r>
              <a:rPr lang="en-US" sz="2400" dirty="0">
                <a:solidFill>
                  <a:schemeClr val="tx1"/>
                </a:solidFill>
              </a:rPr>
              <a:t>, </a:t>
            </a:r>
            <a:r>
              <a:rPr lang="en-US" sz="2400" dirty="0" err="1">
                <a:solidFill>
                  <a:schemeClr val="tx1"/>
                </a:solidFill>
              </a:rPr>
              <a:t>dasturchi</a:t>
            </a:r>
            <a:r>
              <a:rPr lang="en-US" sz="2400" dirty="0">
                <a:solidFill>
                  <a:schemeClr val="tx1"/>
                </a:solidFill>
              </a:rPr>
              <a:t> </a:t>
            </a:r>
            <a:r>
              <a:rPr lang="en-US" sz="2400" dirty="0" err="1">
                <a:solidFill>
                  <a:schemeClr val="tx1"/>
                </a:solidFill>
              </a:rPr>
              <a:t>va</a:t>
            </a:r>
            <a:r>
              <a:rPr lang="en-US" sz="2400" dirty="0">
                <a:solidFill>
                  <a:schemeClr val="tx1"/>
                </a:solidFill>
              </a:rPr>
              <a:t> </a:t>
            </a:r>
            <a:r>
              <a:rPr lang="en-US" sz="2400" dirty="0" err="1">
                <a:solidFill>
                  <a:schemeClr val="tx1"/>
                </a:solidFill>
              </a:rPr>
              <a:t>statistika</a:t>
            </a:r>
            <a:r>
              <a:rPr lang="en-US" sz="2400" dirty="0">
                <a:solidFill>
                  <a:schemeClr val="tx1"/>
                </a:solidFill>
              </a:rPr>
              <a:t> </a:t>
            </a:r>
            <a:r>
              <a:rPr lang="en-US" sz="2400" dirty="0" err="1">
                <a:solidFill>
                  <a:schemeClr val="tx1"/>
                </a:solidFill>
              </a:rPr>
              <a:t>rejimida</a:t>
            </a:r>
            <a:r>
              <a:rPr lang="en-US" sz="2400" dirty="0">
                <a:solidFill>
                  <a:schemeClr val="tx1"/>
                </a:solidFill>
              </a:rPr>
              <a:t> </a:t>
            </a:r>
            <a:r>
              <a:rPr lang="en-US" sz="2400" dirty="0" err="1">
                <a:solidFill>
                  <a:schemeClr val="tx1"/>
                </a:solidFill>
              </a:rPr>
              <a:t>ishlashi</a:t>
            </a:r>
            <a:r>
              <a:rPr lang="en-US" sz="2400" dirty="0">
                <a:solidFill>
                  <a:schemeClr val="tx1"/>
                </a:solidFill>
              </a:rPr>
              <a:t> </a:t>
            </a:r>
            <a:r>
              <a:rPr lang="en-US" sz="2400" dirty="0" err="1">
                <a:solidFill>
                  <a:schemeClr val="tx1"/>
                </a:solidFill>
              </a:rPr>
              <a:t>mumkin</a:t>
            </a:r>
            <a:r>
              <a:rPr lang="en-US" sz="2400" dirty="0">
                <a:solidFill>
                  <a:schemeClr val="tx1"/>
                </a:solidFill>
              </a:rPr>
              <a:t>.</a:t>
            </a:r>
            <a:endParaRPr lang="ru-RU" sz="2400" dirty="0">
              <a:solidFill>
                <a:schemeClr val="tx1"/>
              </a:solidFill>
            </a:endParaRPr>
          </a:p>
        </p:txBody>
      </p:sp>
      <p:sp>
        <p:nvSpPr>
          <p:cNvPr id="2" name="Прямоугольник 1"/>
          <p:cNvSpPr/>
          <p:nvPr/>
        </p:nvSpPr>
        <p:spPr>
          <a:xfrm>
            <a:off x="323528" y="1700808"/>
            <a:ext cx="8640960" cy="4524315"/>
          </a:xfrm>
          <a:prstGeom prst="rect">
            <a:avLst/>
          </a:prstGeom>
        </p:spPr>
        <p:txBody>
          <a:bodyPr wrap="square">
            <a:spAutoFit/>
          </a:bodyPr>
          <a:lstStyle/>
          <a:p>
            <a:pPr marL="342900" indent="-342900">
              <a:buFont typeface="Wingdings" pitchFamily="2" charset="2"/>
              <a:buChar char="ü"/>
            </a:pPr>
            <a:r>
              <a:rPr lang="en-US" sz="2400" b="1" dirty="0" err="1"/>
              <a:t>Oddiy</a:t>
            </a:r>
            <a:r>
              <a:rPr lang="en-US" sz="2400" dirty="0"/>
              <a:t>(</a:t>
            </a:r>
            <a:r>
              <a:rPr lang="ru-RU" sz="2400" dirty="0"/>
              <a:t>Обычный</a:t>
            </a:r>
            <a:r>
              <a:rPr lang="en-US" sz="2400" dirty="0"/>
              <a:t>) </a:t>
            </a:r>
            <a:r>
              <a:rPr lang="en-US" sz="2400" dirty="0" err="1"/>
              <a:t>kal’kulyator</a:t>
            </a:r>
            <a:r>
              <a:rPr lang="en-US" sz="2400" dirty="0"/>
              <a:t> </a:t>
            </a:r>
            <a:r>
              <a:rPr lang="en-US" sz="2400" dirty="0" err="1"/>
              <a:t>to`rt</a:t>
            </a:r>
            <a:r>
              <a:rPr lang="en-US" sz="2400" dirty="0"/>
              <a:t> </a:t>
            </a:r>
            <a:r>
              <a:rPr lang="en-US" sz="2400" dirty="0" err="1"/>
              <a:t>arifmetik</a:t>
            </a:r>
            <a:r>
              <a:rPr lang="en-US" sz="2400" dirty="0"/>
              <a:t> </a:t>
            </a:r>
            <a:r>
              <a:rPr lang="en-US" sz="2400" dirty="0" err="1"/>
              <a:t>amalni</a:t>
            </a:r>
            <a:r>
              <a:rPr lang="en-US" sz="2400" dirty="0"/>
              <a:t> </a:t>
            </a:r>
            <a:r>
              <a:rPr lang="en-US" sz="2400" dirty="0" err="1"/>
              <a:t>bajaradi</a:t>
            </a:r>
            <a:r>
              <a:rPr lang="en-US" sz="2400" dirty="0"/>
              <a:t>, </a:t>
            </a:r>
            <a:r>
              <a:rPr lang="en-US" sz="2400" dirty="0" err="1"/>
              <a:t>berilgan</a:t>
            </a:r>
            <a:r>
              <a:rPr lang="en-US" sz="2400" dirty="0"/>
              <a:t> </a:t>
            </a:r>
            <a:r>
              <a:rPr lang="en-US" sz="2400" dirty="0" err="1"/>
              <a:t>qiymatlardan</a:t>
            </a:r>
            <a:r>
              <a:rPr lang="en-US" sz="2400" dirty="0"/>
              <a:t> </a:t>
            </a:r>
            <a:r>
              <a:rPr lang="en-US" sz="2400" dirty="0" err="1"/>
              <a:t>ildiz</a:t>
            </a:r>
            <a:r>
              <a:rPr lang="en-US" sz="2400" dirty="0"/>
              <a:t> </a:t>
            </a:r>
            <a:r>
              <a:rPr lang="en-US" sz="2400" dirty="0" err="1"/>
              <a:t>chiqaradi,foizni</a:t>
            </a:r>
            <a:r>
              <a:rPr lang="en-US" sz="2400" dirty="0"/>
              <a:t> </a:t>
            </a:r>
            <a:r>
              <a:rPr lang="en-US" sz="2400" dirty="0" err="1"/>
              <a:t>hisoblaydi</a:t>
            </a:r>
            <a:r>
              <a:rPr lang="en-US" sz="2400" dirty="0"/>
              <a:t>.</a:t>
            </a:r>
            <a:endParaRPr lang="ru-RU" sz="2400" dirty="0"/>
          </a:p>
          <a:p>
            <a:pPr marL="342900" indent="-342900">
              <a:buFont typeface="Wingdings" pitchFamily="2" charset="2"/>
              <a:buChar char="ü"/>
            </a:pPr>
            <a:r>
              <a:rPr lang="en-US" sz="2400" b="1" dirty="0" err="1"/>
              <a:t>Muxandislik</a:t>
            </a:r>
            <a:r>
              <a:rPr lang="en-US" sz="2400" dirty="0"/>
              <a:t>(</a:t>
            </a:r>
            <a:r>
              <a:rPr lang="ru-RU" sz="2400" dirty="0"/>
              <a:t>Инженерный</a:t>
            </a:r>
            <a:r>
              <a:rPr lang="en-US" sz="2400" dirty="0"/>
              <a:t>) </a:t>
            </a:r>
            <a:r>
              <a:rPr lang="en-US" sz="2400" dirty="0" err="1"/>
              <a:t>rejimi</a:t>
            </a:r>
            <a:r>
              <a:rPr lang="en-US" sz="2400" dirty="0"/>
              <a:t> - </a:t>
            </a:r>
            <a:r>
              <a:rPr lang="en-US" sz="2400" dirty="0" err="1"/>
              <a:t>bu</a:t>
            </a:r>
            <a:r>
              <a:rPr lang="en-US" sz="2400" dirty="0"/>
              <a:t> </a:t>
            </a:r>
            <a:r>
              <a:rPr lang="en-US" sz="2400" dirty="0" err="1"/>
              <a:t>trigonometrik</a:t>
            </a:r>
            <a:r>
              <a:rPr lang="en-US" sz="2400" dirty="0"/>
              <a:t>, </a:t>
            </a:r>
            <a:r>
              <a:rPr lang="en-US" sz="2400" dirty="0" err="1"/>
              <a:t>logarifmik</a:t>
            </a:r>
            <a:r>
              <a:rPr lang="en-US" sz="2400" dirty="0"/>
              <a:t>, </a:t>
            </a:r>
            <a:r>
              <a:rPr lang="en-US" sz="2400" dirty="0" err="1"/>
              <a:t>ko`rsatkichli</a:t>
            </a:r>
            <a:r>
              <a:rPr lang="en-US" sz="2400" dirty="0"/>
              <a:t> </a:t>
            </a:r>
            <a:r>
              <a:rPr lang="en-US" sz="2400" dirty="0" err="1"/>
              <a:t>funksiyalarni</a:t>
            </a:r>
            <a:r>
              <a:rPr lang="en-US" sz="2400" dirty="0"/>
              <a:t> </a:t>
            </a:r>
            <a:r>
              <a:rPr lang="en-US" sz="2400" dirty="0" err="1"/>
              <a:t>hisoblash</a:t>
            </a:r>
            <a:r>
              <a:rPr lang="en-US" sz="2400" dirty="0"/>
              <a:t>, </a:t>
            </a:r>
            <a:r>
              <a:rPr lang="en-US" sz="2400" dirty="0" err="1"/>
              <a:t>faktorialni</a:t>
            </a:r>
            <a:r>
              <a:rPr lang="en-US" sz="2400" dirty="0"/>
              <a:t> </a:t>
            </a:r>
            <a:r>
              <a:rPr lang="en-US" sz="2400" dirty="0" err="1"/>
              <a:t>hisoblash</a:t>
            </a:r>
            <a:r>
              <a:rPr lang="en-US" sz="2400" dirty="0"/>
              <a:t>, </a:t>
            </a:r>
            <a:r>
              <a:rPr lang="en-US" sz="2400" dirty="0" err="1"/>
              <a:t>turli</a:t>
            </a:r>
            <a:r>
              <a:rPr lang="en-US" sz="2400" dirty="0"/>
              <a:t> n-</a:t>
            </a:r>
            <a:r>
              <a:rPr lang="en-US" sz="2400" dirty="0" err="1"/>
              <a:t>ildiz</a:t>
            </a:r>
            <a:r>
              <a:rPr lang="en-US" sz="2400" dirty="0"/>
              <a:t> </a:t>
            </a:r>
            <a:r>
              <a:rPr lang="en-US" sz="2400" dirty="0" err="1"/>
              <a:t>ostidan</a:t>
            </a:r>
            <a:r>
              <a:rPr lang="en-US" sz="2400" dirty="0"/>
              <a:t> </a:t>
            </a:r>
            <a:r>
              <a:rPr lang="en-US" sz="2400" dirty="0" err="1"/>
              <a:t>chiqarish</a:t>
            </a:r>
            <a:r>
              <a:rPr lang="en-US" sz="2400" dirty="0"/>
              <a:t> </a:t>
            </a:r>
            <a:r>
              <a:rPr lang="en-US" sz="2400" dirty="0" err="1"/>
              <a:t>va</a:t>
            </a:r>
            <a:r>
              <a:rPr lang="en-US" sz="2400" dirty="0"/>
              <a:t> </a:t>
            </a:r>
            <a:r>
              <a:rPr lang="en-US" sz="2400" dirty="0" err="1"/>
              <a:t>darajaga</a:t>
            </a:r>
            <a:r>
              <a:rPr lang="en-US" sz="2400" dirty="0"/>
              <a:t> </a:t>
            </a:r>
            <a:r>
              <a:rPr lang="en-US" sz="2400" dirty="0" err="1"/>
              <a:t>ko`tarish</a:t>
            </a:r>
            <a:r>
              <a:rPr lang="en-US" sz="2400" dirty="0"/>
              <a:t>  </a:t>
            </a:r>
            <a:r>
              <a:rPr lang="en-US" sz="2400" dirty="0" err="1"/>
              <a:t>va</a:t>
            </a:r>
            <a:r>
              <a:rPr lang="en-US" sz="2400" dirty="0"/>
              <a:t> </a:t>
            </a:r>
            <a:r>
              <a:rPr lang="en-US" sz="2400" dirty="0" err="1"/>
              <a:t>qoldiqli</a:t>
            </a:r>
            <a:r>
              <a:rPr lang="en-US" sz="2400" dirty="0"/>
              <a:t> </a:t>
            </a:r>
            <a:r>
              <a:rPr lang="en-US" sz="2400" dirty="0" err="1"/>
              <a:t>bo`lishni</a:t>
            </a:r>
            <a:r>
              <a:rPr lang="en-US" sz="2400" dirty="0"/>
              <a:t> </a:t>
            </a:r>
            <a:r>
              <a:rPr lang="en-US" sz="2400" dirty="0" err="1"/>
              <a:t>hisoblaydi,qiymat</a:t>
            </a:r>
            <a:r>
              <a:rPr lang="en-US" sz="2400" dirty="0"/>
              <a:t> </a:t>
            </a:r>
            <a:r>
              <a:rPr lang="en-US" sz="2400" dirty="0" err="1"/>
              <a:t>va</a:t>
            </a:r>
            <a:r>
              <a:rPr lang="en-US" sz="2400" dirty="0"/>
              <a:t> </a:t>
            </a:r>
            <a:r>
              <a:rPr lang="en-US" sz="2400" dirty="0" err="1"/>
              <a:t>burchaklarni</a:t>
            </a:r>
            <a:r>
              <a:rPr lang="en-US" sz="2400" dirty="0"/>
              <a:t> </a:t>
            </a:r>
            <a:r>
              <a:rPr lang="en-US" sz="2400" dirty="0" err="1"/>
              <a:t>o`tkazish</a:t>
            </a:r>
            <a:r>
              <a:rPr lang="en-US" sz="2400" dirty="0"/>
              <a:t> </a:t>
            </a:r>
            <a:r>
              <a:rPr lang="en-US" sz="2400" dirty="0" err="1"/>
              <a:t>kabi</a:t>
            </a:r>
            <a:r>
              <a:rPr lang="en-US" sz="2400" dirty="0"/>
              <a:t> </a:t>
            </a:r>
            <a:r>
              <a:rPr lang="en-US" sz="2400" dirty="0" err="1"/>
              <a:t>amallarni</a:t>
            </a:r>
            <a:r>
              <a:rPr lang="en-US" sz="2400" dirty="0"/>
              <a:t> </a:t>
            </a:r>
            <a:r>
              <a:rPr lang="en-US" sz="2400" dirty="0" err="1"/>
              <a:t>bajaradi</a:t>
            </a:r>
            <a:r>
              <a:rPr lang="en-US" sz="2400" dirty="0"/>
              <a:t>.</a:t>
            </a:r>
            <a:endParaRPr lang="ru-RU" sz="2400" dirty="0"/>
          </a:p>
          <a:p>
            <a:pPr marL="342900" indent="-342900">
              <a:buFont typeface="Wingdings" pitchFamily="2" charset="2"/>
              <a:buChar char="ü"/>
            </a:pPr>
            <a:r>
              <a:rPr lang="en-US" sz="2400" b="1" dirty="0" err="1"/>
              <a:t>Dasturchi</a:t>
            </a:r>
            <a:r>
              <a:rPr lang="en-US" sz="2400" dirty="0"/>
              <a:t>(</a:t>
            </a:r>
            <a:r>
              <a:rPr lang="ru-RU" sz="2400" dirty="0"/>
              <a:t>Программист</a:t>
            </a:r>
            <a:r>
              <a:rPr lang="en-US" sz="2400" dirty="0"/>
              <a:t>) </a:t>
            </a:r>
            <a:r>
              <a:rPr lang="en-US" sz="2400" dirty="0" err="1"/>
              <a:t>rejimida</a:t>
            </a:r>
            <a:r>
              <a:rPr lang="en-US" sz="2400" dirty="0"/>
              <a:t> </a:t>
            </a:r>
            <a:r>
              <a:rPr lang="en-US" sz="2400" dirty="0" err="1"/>
              <a:t>sanoq</a:t>
            </a:r>
            <a:r>
              <a:rPr lang="en-US" sz="2400" dirty="0"/>
              <a:t> </a:t>
            </a:r>
            <a:r>
              <a:rPr lang="en-US" sz="2400" dirty="0" err="1"/>
              <a:t>sestemalar</a:t>
            </a:r>
            <a:r>
              <a:rPr lang="en-US" sz="2400" dirty="0"/>
              <a:t> (2 </a:t>
            </a:r>
            <a:r>
              <a:rPr lang="en-US" sz="2400" dirty="0" err="1"/>
              <a:t>lik</a:t>
            </a:r>
            <a:r>
              <a:rPr lang="en-US" sz="2400" dirty="0"/>
              <a:t>-Bin, 8 </a:t>
            </a:r>
            <a:r>
              <a:rPr lang="en-US" sz="2400" dirty="0" err="1"/>
              <a:t>lik</a:t>
            </a:r>
            <a:r>
              <a:rPr lang="en-US" sz="2400" dirty="0"/>
              <a:t>-Oct, 16 </a:t>
            </a:r>
            <a:r>
              <a:rPr lang="en-US" sz="2400" dirty="0" err="1"/>
              <a:t>lik</a:t>
            </a:r>
            <a:r>
              <a:rPr lang="en-US" sz="2400" dirty="0"/>
              <a:t>-Hex 10 </a:t>
            </a:r>
            <a:r>
              <a:rPr lang="en-US" sz="2400" dirty="0" err="1"/>
              <a:t>lik</a:t>
            </a:r>
            <a:r>
              <a:rPr lang="en-US" sz="2400" dirty="0"/>
              <a:t>-Dec</a:t>
            </a:r>
            <a:r>
              <a:rPr lang="en-US" sz="2400" dirty="0" smtClean="0"/>
              <a:t>), </a:t>
            </a:r>
            <a:r>
              <a:rPr lang="en-US" sz="2400" dirty="0" err="1" smtClean="0"/>
              <a:t>bir-biriga</a:t>
            </a:r>
            <a:r>
              <a:rPr lang="en-US" sz="2400" dirty="0" smtClean="0"/>
              <a:t> </a:t>
            </a:r>
            <a:r>
              <a:rPr lang="en-US" sz="2400" dirty="0" err="1"/>
              <a:t>o`tkazish</a:t>
            </a:r>
            <a:r>
              <a:rPr lang="en-US" sz="2400" dirty="0"/>
              <a:t>, </a:t>
            </a:r>
            <a:r>
              <a:rPr lang="en-US" sz="2400" dirty="0" err="1"/>
              <a:t>mantiqiy</a:t>
            </a:r>
            <a:r>
              <a:rPr lang="en-US" sz="2400" dirty="0"/>
              <a:t> </a:t>
            </a:r>
            <a:r>
              <a:rPr lang="en-US" sz="2400" dirty="0" err="1"/>
              <a:t>amallar</a:t>
            </a:r>
            <a:r>
              <a:rPr lang="en-US" sz="2400" dirty="0"/>
              <a:t> </a:t>
            </a:r>
            <a:r>
              <a:rPr lang="en-US" sz="2400" dirty="0" err="1"/>
              <a:t>va</a:t>
            </a:r>
            <a:r>
              <a:rPr lang="en-US" sz="2400" dirty="0"/>
              <a:t> </a:t>
            </a:r>
            <a:r>
              <a:rPr lang="en-US" sz="2400" dirty="0" err="1"/>
              <a:t>boshqa</a:t>
            </a:r>
            <a:r>
              <a:rPr lang="en-US" sz="2400" dirty="0"/>
              <a:t> </a:t>
            </a:r>
            <a:r>
              <a:rPr lang="en-US" sz="2400" dirty="0" err="1"/>
              <a:t>vazifalarni</a:t>
            </a:r>
            <a:r>
              <a:rPr lang="en-US" sz="2400" dirty="0"/>
              <a:t> </a:t>
            </a:r>
            <a:r>
              <a:rPr lang="en-US" sz="2400" dirty="0" err="1"/>
              <a:t>bajaradi</a:t>
            </a:r>
            <a:r>
              <a:rPr lang="en-US" sz="2400" dirty="0"/>
              <a:t>.</a:t>
            </a:r>
            <a:endParaRPr lang="ru-RU" sz="2400" dirty="0"/>
          </a:p>
          <a:p>
            <a:pPr marL="342900" indent="-342900">
              <a:buFont typeface="Wingdings" pitchFamily="2" charset="2"/>
              <a:buChar char="ü"/>
            </a:pPr>
            <a:r>
              <a:rPr lang="en-US" sz="2400" b="1" dirty="0" err="1"/>
              <a:t>Statistik</a:t>
            </a:r>
            <a:r>
              <a:rPr lang="en-US" sz="2400" dirty="0"/>
              <a:t>(</a:t>
            </a:r>
            <a:r>
              <a:rPr lang="ru-RU" sz="2400" dirty="0"/>
              <a:t>Статистика</a:t>
            </a:r>
            <a:r>
              <a:rPr lang="en-US" sz="2400" dirty="0"/>
              <a:t>) </a:t>
            </a:r>
            <a:r>
              <a:rPr lang="en-US" sz="2400" dirty="0" err="1"/>
              <a:t>rejimida</a:t>
            </a:r>
            <a:r>
              <a:rPr lang="en-US" sz="2400" dirty="0"/>
              <a:t> </a:t>
            </a:r>
            <a:r>
              <a:rPr lang="en-US" sz="2400" dirty="0" err="1"/>
              <a:t>asosan</a:t>
            </a:r>
            <a:r>
              <a:rPr lang="en-US" sz="2400" dirty="0"/>
              <a:t> </a:t>
            </a:r>
            <a:r>
              <a:rPr lang="en-US" sz="2400" dirty="0" err="1"/>
              <a:t>statistika</a:t>
            </a:r>
            <a:r>
              <a:rPr lang="en-US" sz="2400" dirty="0"/>
              <a:t> </a:t>
            </a:r>
            <a:r>
              <a:rPr lang="en-US" sz="2400" dirty="0" err="1"/>
              <a:t>oid</a:t>
            </a:r>
            <a:r>
              <a:rPr lang="en-US" sz="2400" dirty="0"/>
              <a:t> </a:t>
            </a:r>
            <a:r>
              <a:rPr lang="en-US" sz="2400" dirty="0" err="1"/>
              <a:t>funksiyalar</a:t>
            </a:r>
            <a:r>
              <a:rPr lang="en-US" sz="2400" dirty="0"/>
              <a:t> </a:t>
            </a:r>
            <a:r>
              <a:rPr lang="en-US" sz="2400" dirty="0" err="1"/>
              <a:t>va</a:t>
            </a:r>
            <a:r>
              <a:rPr lang="en-US" sz="2400" dirty="0"/>
              <a:t> </a:t>
            </a:r>
            <a:r>
              <a:rPr lang="en-US" sz="2400" dirty="0" err="1"/>
              <a:t>hisoblashlar</a:t>
            </a:r>
            <a:r>
              <a:rPr lang="en-US" sz="2400" dirty="0"/>
              <a:t> </a:t>
            </a:r>
            <a:r>
              <a:rPr lang="en-US" sz="2400" dirty="0" err="1"/>
              <a:t>amalga</a:t>
            </a:r>
            <a:r>
              <a:rPr lang="en-US" sz="2400" dirty="0"/>
              <a:t> </a:t>
            </a:r>
            <a:r>
              <a:rPr lang="en-US" sz="2400" dirty="0" err="1"/>
              <a:t>oshiriladi</a:t>
            </a:r>
            <a:r>
              <a:rPr lang="en-US" sz="2400" dirty="0"/>
              <a:t>. </a:t>
            </a:r>
            <a:endParaRPr lang="ru-RU" sz="2400" dirty="0"/>
          </a:p>
        </p:txBody>
      </p:sp>
    </p:spTree>
    <p:extLst>
      <p:ext uri="{BB962C8B-B14F-4D97-AF65-F5344CB8AC3E}">
        <p14:creationId xmlns:p14="http://schemas.microsoft.com/office/powerpoint/2010/main" val="26438179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5727"/>
            <a:ext cx="8640960" cy="6555641"/>
          </a:xfrm>
          <a:prstGeom prst="rect">
            <a:avLst/>
          </a:prstGeom>
        </p:spPr>
        <p:txBody>
          <a:bodyPr wrap="square">
            <a:spAutoFit/>
          </a:bodyPr>
          <a:lstStyle/>
          <a:p>
            <a:pPr marL="342900" indent="-342900">
              <a:buFont typeface="Wingdings" pitchFamily="2" charset="2"/>
              <a:buChar char="ü"/>
            </a:pPr>
            <a:r>
              <a:rPr lang="en-US" sz="2800" b="1" dirty="0" err="1"/>
              <a:t>Oddiy</a:t>
            </a:r>
            <a:r>
              <a:rPr lang="en-US" sz="2800" dirty="0"/>
              <a:t>(</a:t>
            </a:r>
            <a:r>
              <a:rPr lang="ru-RU" sz="2800" dirty="0"/>
              <a:t>Обычный</a:t>
            </a:r>
            <a:r>
              <a:rPr lang="en-US" sz="2800" dirty="0"/>
              <a:t>) </a:t>
            </a:r>
            <a:r>
              <a:rPr lang="en-US" sz="2800" dirty="0" err="1"/>
              <a:t>kal’kulyator</a:t>
            </a:r>
            <a:r>
              <a:rPr lang="en-US" sz="2800" dirty="0"/>
              <a:t> </a:t>
            </a:r>
            <a:r>
              <a:rPr lang="en-US" sz="2800" dirty="0" err="1"/>
              <a:t>to`rt</a:t>
            </a:r>
            <a:r>
              <a:rPr lang="en-US" sz="2800" dirty="0"/>
              <a:t> </a:t>
            </a:r>
            <a:r>
              <a:rPr lang="en-US" sz="2800" dirty="0" err="1"/>
              <a:t>arifmetik</a:t>
            </a:r>
            <a:r>
              <a:rPr lang="en-US" sz="2800" dirty="0"/>
              <a:t> </a:t>
            </a:r>
            <a:r>
              <a:rPr lang="en-US" sz="2800" dirty="0" err="1"/>
              <a:t>amalni</a:t>
            </a:r>
            <a:r>
              <a:rPr lang="en-US" sz="2800" dirty="0"/>
              <a:t> </a:t>
            </a:r>
            <a:r>
              <a:rPr lang="en-US" sz="2800" dirty="0" err="1"/>
              <a:t>bajaradi</a:t>
            </a:r>
            <a:r>
              <a:rPr lang="en-US" sz="2800" dirty="0"/>
              <a:t>, </a:t>
            </a:r>
            <a:r>
              <a:rPr lang="en-US" sz="2800" dirty="0" err="1"/>
              <a:t>berilgan</a:t>
            </a:r>
            <a:r>
              <a:rPr lang="en-US" sz="2800" dirty="0"/>
              <a:t> </a:t>
            </a:r>
            <a:r>
              <a:rPr lang="en-US" sz="2800" dirty="0" err="1"/>
              <a:t>qiymatlardan</a:t>
            </a:r>
            <a:r>
              <a:rPr lang="en-US" sz="2800" dirty="0"/>
              <a:t> </a:t>
            </a:r>
            <a:r>
              <a:rPr lang="en-US" sz="2800" dirty="0" err="1"/>
              <a:t>ildiz</a:t>
            </a:r>
            <a:r>
              <a:rPr lang="en-US" sz="2800" dirty="0"/>
              <a:t> </a:t>
            </a:r>
            <a:r>
              <a:rPr lang="en-US" sz="2800" dirty="0" err="1"/>
              <a:t>chiqaradi,foizni</a:t>
            </a:r>
            <a:r>
              <a:rPr lang="en-US" sz="2800" dirty="0"/>
              <a:t> </a:t>
            </a:r>
            <a:r>
              <a:rPr lang="en-US" sz="2800" dirty="0" err="1"/>
              <a:t>hisoblaydi</a:t>
            </a:r>
            <a:r>
              <a:rPr lang="en-US" sz="2800" dirty="0"/>
              <a:t>.</a:t>
            </a:r>
            <a:endParaRPr lang="ru-RU" sz="2800" dirty="0"/>
          </a:p>
          <a:p>
            <a:pPr marL="342900" indent="-342900">
              <a:buFont typeface="Wingdings" pitchFamily="2" charset="2"/>
              <a:buChar char="ü"/>
            </a:pPr>
            <a:r>
              <a:rPr lang="en-US" sz="2800" b="1" dirty="0" err="1"/>
              <a:t>Muxandislik</a:t>
            </a:r>
            <a:r>
              <a:rPr lang="en-US" sz="2800" dirty="0"/>
              <a:t>(</a:t>
            </a:r>
            <a:r>
              <a:rPr lang="ru-RU" sz="2800" dirty="0"/>
              <a:t>Инженерный</a:t>
            </a:r>
            <a:r>
              <a:rPr lang="en-US" sz="2800" dirty="0"/>
              <a:t>) </a:t>
            </a:r>
            <a:r>
              <a:rPr lang="en-US" sz="2800" dirty="0" err="1"/>
              <a:t>rejimi</a:t>
            </a:r>
            <a:r>
              <a:rPr lang="en-US" sz="2800" dirty="0"/>
              <a:t> - </a:t>
            </a:r>
            <a:r>
              <a:rPr lang="en-US" sz="2800" dirty="0" err="1"/>
              <a:t>bu</a:t>
            </a:r>
            <a:r>
              <a:rPr lang="en-US" sz="2800" dirty="0"/>
              <a:t> </a:t>
            </a:r>
            <a:r>
              <a:rPr lang="en-US" sz="2800" dirty="0" err="1"/>
              <a:t>trigonometrik</a:t>
            </a:r>
            <a:r>
              <a:rPr lang="en-US" sz="2800" dirty="0"/>
              <a:t>, </a:t>
            </a:r>
            <a:r>
              <a:rPr lang="en-US" sz="2800" dirty="0" err="1"/>
              <a:t>logarifmik</a:t>
            </a:r>
            <a:r>
              <a:rPr lang="en-US" sz="2800" dirty="0"/>
              <a:t>, </a:t>
            </a:r>
            <a:r>
              <a:rPr lang="en-US" sz="2800" dirty="0" err="1"/>
              <a:t>ko`rsatkichli</a:t>
            </a:r>
            <a:r>
              <a:rPr lang="en-US" sz="2800" dirty="0"/>
              <a:t> </a:t>
            </a:r>
            <a:r>
              <a:rPr lang="en-US" sz="2800" dirty="0" err="1"/>
              <a:t>funksiyalarni</a:t>
            </a:r>
            <a:r>
              <a:rPr lang="en-US" sz="2800" dirty="0"/>
              <a:t> </a:t>
            </a:r>
            <a:r>
              <a:rPr lang="en-US" sz="2800" dirty="0" err="1"/>
              <a:t>hisoblash</a:t>
            </a:r>
            <a:r>
              <a:rPr lang="en-US" sz="2800" dirty="0"/>
              <a:t>, </a:t>
            </a:r>
            <a:r>
              <a:rPr lang="en-US" sz="2800" dirty="0" err="1"/>
              <a:t>faktorialni</a:t>
            </a:r>
            <a:r>
              <a:rPr lang="en-US" sz="2800" dirty="0"/>
              <a:t> </a:t>
            </a:r>
            <a:r>
              <a:rPr lang="en-US" sz="2800" dirty="0" err="1"/>
              <a:t>hisoblash</a:t>
            </a:r>
            <a:r>
              <a:rPr lang="en-US" sz="2800" dirty="0"/>
              <a:t>, </a:t>
            </a:r>
            <a:r>
              <a:rPr lang="en-US" sz="2800" dirty="0" err="1"/>
              <a:t>turli</a:t>
            </a:r>
            <a:r>
              <a:rPr lang="en-US" sz="2800" dirty="0"/>
              <a:t> n-</a:t>
            </a:r>
            <a:r>
              <a:rPr lang="en-US" sz="2800" dirty="0" err="1"/>
              <a:t>ildiz</a:t>
            </a:r>
            <a:r>
              <a:rPr lang="en-US" sz="2800" dirty="0"/>
              <a:t> </a:t>
            </a:r>
            <a:r>
              <a:rPr lang="en-US" sz="2800" dirty="0" err="1"/>
              <a:t>ostidan</a:t>
            </a:r>
            <a:r>
              <a:rPr lang="en-US" sz="2800" dirty="0"/>
              <a:t> </a:t>
            </a:r>
            <a:r>
              <a:rPr lang="en-US" sz="2800" dirty="0" err="1"/>
              <a:t>chiqarish</a:t>
            </a:r>
            <a:r>
              <a:rPr lang="en-US" sz="2800" dirty="0"/>
              <a:t> </a:t>
            </a:r>
            <a:r>
              <a:rPr lang="en-US" sz="2800" dirty="0" err="1"/>
              <a:t>va</a:t>
            </a:r>
            <a:r>
              <a:rPr lang="en-US" sz="2800" dirty="0"/>
              <a:t> </a:t>
            </a:r>
            <a:r>
              <a:rPr lang="en-US" sz="2800" dirty="0" err="1"/>
              <a:t>darajaga</a:t>
            </a:r>
            <a:r>
              <a:rPr lang="en-US" sz="2800" dirty="0"/>
              <a:t> </a:t>
            </a:r>
            <a:r>
              <a:rPr lang="en-US" sz="2800" dirty="0" err="1"/>
              <a:t>ko`tarish</a:t>
            </a:r>
            <a:r>
              <a:rPr lang="en-US" sz="2800" dirty="0"/>
              <a:t>  </a:t>
            </a:r>
            <a:r>
              <a:rPr lang="en-US" sz="2800" dirty="0" err="1"/>
              <a:t>va</a:t>
            </a:r>
            <a:r>
              <a:rPr lang="en-US" sz="2800" dirty="0"/>
              <a:t> </a:t>
            </a:r>
            <a:r>
              <a:rPr lang="en-US" sz="2800" dirty="0" err="1"/>
              <a:t>qoldiqli</a:t>
            </a:r>
            <a:r>
              <a:rPr lang="en-US" sz="2800" dirty="0"/>
              <a:t> </a:t>
            </a:r>
            <a:r>
              <a:rPr lang="en-US" sz="2800" dirty="0" err="1"/>
              <a:t>bo`lishni</a:t>
            </a:r>
            <a:r>
              <a:rPr lang="en-US" sz="2800" dirty="0"/>
              <a:t> </a:t>
            </a:r>
            <a:r>
              <a:rPr lang="en-US" sz="2800" dirty="0" err="1"/>
              <a:t>hisoblaydi,qiymat</a:t>
            </a:r>
            <a:r>
              <a:rPr lang="en-US" sz="2800" dirty="0"/>
              <a:t> </a:t>
            </a:r>
            <a:r>
              <a:rPr lang="en-US" sz="2800" dirty="0" err="1"/>
              <a:t>va</a:t>
            </a:r>
            <a:r>
              <a:rPr lang="en-US" sz="2800" dirty="0"/>
              <a:t> </a:t>
            </a:r>
            <a:r>
              <a:rPr lang="en-US" sz="2800" dirty="0" err="1"/>
              <a:t>burchaklarni</a:t>
            </a:r>
            <a:r>
              <a:rPr lang="en-US" sz="2800" dirty="0"/>
              <a:t> </a:t>
            </a:r>
            <a:r>
              <a:rPr lang="en-US" sz="2800" dirty="0" err="1"/>
              <a:t>o`tkazish</a:t>
            </a:r>
            <a:r>
              <a:rPr lang="en-US" sz="2800" dirty="0"/>
              <a:t> </a:t>
            </a:r>
            <a:r>
              <a:rPr lang="en-US" sz="2800" dirty="0" err="1"/>
              <a:t>kabi</a:t>
            </a:r>
            <a:r>
              <a:rPr lang="en-US" sz="2800" dirty="0"/>
              <a:t> </a:t>
            </a:r>
            <a:r>
              <a:rPr lang="en-US" sz="2800" dirty="0" err="1"/>
              <a:t>amallarni</a:t>
            </a:r>
            <a:r>
              <a:rPr lang="en-US" sz="2800" dirty="0"/>
              <a:t> </a:t>
            </a:r>
            <a:r>
              <a:rPr lang="en-US" sz="2800" dirty="0" err="1"/>
              <a:t>bajaradi</a:t>
            </a:r>
            <a:r>
              <a:rPr lang="en-US" sz="2800" dirty="0"/>
              <a:t>.</a:t>
            </a:r>
            <a:endParaRPr lang="ru-RU" sz="2800" dirty="0"/>
          </a:p>
          <a:p>
            <a:pPr marL="342900" indent="-342900">
              <a:buFont typeface="Wingdings" pitchFamily="2" charset="2"/>
              <a:buChar char="ü"/>
            </a:pPr>
            <a:r>
              <a:rPr lang="en-US" sz="2800" b="1" dirty="0" err="1"/>
              <a:t>Dasturchi</a:t>
            </a:r>
            <a:r>
              <a:rPr lang="en-US" sz="2800" dirty="0"/>
              <a:t>(</a:t>
            </a:r>
            <a:r>
              <a:rPr lang="ru-RU" sz="2800" dirty="0"/>
              <a:t>Программист</a:t>
            </a:r>
            <a:r>
              <a:rPr lang="en-US" sz="2800" dirty="0"/>
              <a:t>) </a:t>
            </a:r>
            <a:r>
              <a:rPr lang="en-US" sz="2800" dirty="0" err="1"/>
              <a:t>rejimida</a:t>
            </a:r>
            <a:r>
              <a:rPr lang="en-US" sz="2800" dirty="0"/>
              <a:t> </a:t>
            </a:r>
            <a:r>
              <a:rPr lang="en-US" sz="2800" dirty="0" err="1"/>
              <a:t>sanoq</a:t>
            </a:r>
            <a:r>
              <a:rPr lang="en-US" sz="2800" dirty="0"/>
              <a:t> </a:t>
            </a:r>
            <a:r>
              <a:rPr lang="en-US" sz="2800" dirty="0" err="1"/>
              <a:t>sestemalar</a:t>
            </a:r>
            <a:r>
              <a:rPr lang="en-US" sz="2800" dirty="0"/>
              <a:t> (2 </a:t>
            </a:r>
            <a:r>
              <a:rPr lang="en-US" sz="2800" dirty="0" err="1"/>
              <a:t>lik</a:t>
            </a:r>
            <a:r>
              <a:rPr lang="en-US" sz="2800" dirty="0"/>
              <a:t>-Bin, 8 </a:t>
            </a:r>
            <a:r>
              <a:rPr lang="en-US" sz="2800" dirty="0" err="1"/>
              <a:t>lik</a:t>
            </a:r>
            <a:r>
              <a:rPr lang="en-US" sz="2800" dirty="0"/>
              <a:t>-Oct, 16 </a:t>
            </a:r>
            <a:r>
              <a:rPr lang="en-US" sz="2800" dirty="0" err="1"/>
              <a:t>lik</a:t>
            </a:r>
            <a:r>
              <a:rPr lang="en-US" sz="2800" dirty="0"/>
              <a:t>-Hex 10 </a:t>
            </a:r>
            <a:r>
              <a:rPr lang="en-US" sz="2800" dirty="0" err="1"/>
              <a:t>lik</a:t>
            </a:r>
            <a:r>
              <a:rPr lang="en-US" sz="2800" dirty="0"/>
              <a:t>-Dec</a:t>
            </a:r>
            <a:r>
              <a:rPr lang="en-US" sz="2800" dirty="0" smtClean="0"/>
              <a:t>), </a:t>
            </a:r>
            <a:r>
              <a:rPr lang="en-US" sz="2800" dirty="0" err="1" smtClean="0"/>
              <a:t>bir-biriga</a:t>
            </a:r>
            <a:r>
              <a:rPr lang="en-US" sz="2800" dirty="0" smtClean="0"/>
              <a:t> </a:t>
            </a:r>
            <a:r>
              <a:rPr lang="en-US" sz="2800" dirty="0" err="1"/>
              <a:t>o`tkazish</a:t>
            </a:r>
            <a:r>
              <a:rPr lang="en-US" sz="2800" dirty="0"/>
              <a:t>, </a:t>
            </a:r>
            <a:r>
              <a:rPr lang="en-US" sz="2800" dirty="0" err="1"/>
              <a:t>mantiqiy</a:t>
            </a:r>
            <a:r>
              <a:rPr lang="en-US" sz="2800" dirty="0"/>
              <a:t> </a:t>
            </a:r>
            <a:r>
              <a:rPr lang="en-US" sz="2800" dirty="0" err="1"/>
              <a:t>amallar</a:t>
            </a:r>
            <a:r>
              <a:rPr lang="en-US" sz="2800" dirty="0"/>
              <a:t> </a:t>
            </a:r>
            <a:r>
              <a:rPr lang="en-US" sz="2800" dirty="0" err="1"/>
              <a:t>va</a:t>
            </a:r>
            <a:r>
              <a:rPr lang="en-US" sz="2800" dirty="0"/>
              <a:t> </a:t>
            </a:r>
            <a:r>
              <a:rPr lang="en-US" sz="2800" dirty="0" err="1"/>
              <a:t>boshqa</a:t>
            </a:r>
            <a:r>
              <a:rPr lang="en-US" sz="2800" dirty="0"/>
              <a:t> </a:t>
            </a:r>
            <a:r>
              <a:rPr lang="en-US" sz="2800" dirty="0" err="1"/>
              <a:t>vazifalarni</a:t>
            </a:r>
            <a:r>
              <a:rPr lang="en-US" sz="2800" dirty="0"/>
              <a:t> </a:t>
            </a:r>
            <a:r>
              <a:rPr lang="en-US" sz="2800" dirty="0" err="1"/>
              <a:t>bajaradi</a:t>
            </a:r>
            <a:r>
              <a:rPr lang="en-US" sz="2800" dirty="0"/>
              <a:t>.</a:t>
            </a:r>
            <a:endParaRPr lang="ru-RU" sz="2800" dirty="0"/>
          </a:p>
          <a:p>
            <a:pPr marL="342900" indent="-342900">
              <a:buFont typeface="Wingdings" pitchFamily="2" charset="2"/>
              <a:buChar char="ü"/>
            </a:pPr>
            <a:r>
              <a:rPr lang="en-US" sz="2800" b="1" dirty="0" err="1"/>
              <a:t>Statistik</a:t>
            </a:r>
            <a:r>
              <a:rPr lang="en-US" sz="2800" dirty="0"/>
              <a:t>(</a:t>
            </a:r>
            <a:r>
              <a:rPr lang="ru-RU" sz="2800" dirty="0"/>
              <a:t>Статистика</a:t>
            </a:r>
            <a:r>
              <a:rPr lang="en-US" sz="2800" dirty="0"/>
              <a:t>) </a:t>
            </a:r>
            <a:r>
              <a:rPr lang="en-US" sz="2800" dirty="0" err="1"/>
              <a:t>rejimida</a:t>
            </a:r>
            <a:r>
              <a:rPr lang="en-US" sz="2800" dirty="0"/>
              <a:t> </a:t>
            </a:r>
            <a:r>
              <a:rPr lang="en-US" sz="2800" dirty="0" err="1"/>
              <a:t>asosan</a:t>
            </a:r>
            <a:r>
              <a:rPr lang="en-US" sz="2800" dirty="0"/>
              <a:t> </a:t>
            </a:r>
            <a:r>
              <a:rPr lang="en-US" sz="2800" dirty="0" err="1"/>
              <a:t>statistika</a:t>
            </a:r>
            <a:r>
              <a:rPr lang="en-US" sz="2800" dirty="0"/>
              <a:t> </a:t>
            </a:r>
            <a:r>
              <a:rPr lang="en-US" sz="2800" dirty="0" err="1"/>
              <a:t>oid</a:t>
            </a:r>
            <a:r>
              <a:rPr lang="en-US" sz="2800" dirty="0"/>
              <a:t> </a:t>
            </a:r>
            <a:r>
              <a:rPr lang="en-US" sz="2800" dirty="0" err="1"/>
              <a:t>funksiyalar</a:t>
            </a:r>
            <a:r>
              <a:rPr lang="en-US" sz="2800" dirty="0"/>
              <a:t> </a:t>
            </a:r>
            <a:r>
              <a:rPr lang="en-US" sz="2800" dirty="0" err="1"/>
              <a:t>va</a:t>
            </a:r>
            <a:r>
              <a:rPr lang="en-US" sz="2800" dirty="0"/>
              <a:t> </a:t>
            </a:r>
            <a:r>
              <a:rPr lang="en-US" sz="2800" dirty="0" err="1"/>
              <a:t>hisoblashlar</a:t>
            </a:r>
            <a:r>
              <a:rPr lang="en-US" sz="2800" dirty="0"/>
              <a:t> </a:t>
            </a:r>
            <a:r>
              <a:rPr lang="en-US" sz="2800" dirty="0" err="1"/>
              <a:t>amalga</a:t>
            </a:r>
            <a:r>
              <a:rPr lang="en-US" sz="2800" dirty="0"/>
              <a:t> </a:t>
            </a:r>
            <a:r>
              <a:rPr lang="en-US" sz="2800" dirty="0" err="1"/>
              <a:t>oshiriladi</a:t>
            </a:r>
            <a:r>
              <a:rPr lang="en-US" sz="2800" dirty="0"/>
              <a:t>. </a:t>
            </a:r>
            <a:endParaRPr lang="ru-RU" sz="2800" dirty="0"/>
          </a:p>
        </p:txBody>
      </p:sp>
    </p:spTree>
    <p:extLst>
      <p:ext uri="{BB962C8B-B14F-4D97-AF65-F5344CB8AC3E}">
        <p14:creationId xmlns:p14="http://schemas.microsoft.com/office/powerpoint/2010/main" val="23853853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332656"/>
            <a:ext cx="8640960" cy="769441"/>
          </a:xfrm>
          <a:prstGeom prst="rect">
            <a:avLst/>
          </a:prstGeom>
        </p:spPr>
        <p:txBody>
          <a:bodyPr wrap="square">
            <a:spAutoFit/>
          </a:bodyPr>
          <a:lstStyle/>
          <a:p>
            <a:pPr algn="ctr"/>
            <a:r>
              <a:rPr lang="en-US" sz="4400" b="1" dirty="0" err="1"/>
              <a:t>Xizmatchi</a:t>
            </a:r>
            <a:r>
              <a:rPr lang="en-US" sz="4400" b="1" dirty="0"/>
              <a:t> </a:t>
            </a:r>
            <a:r>
              <a:rPr lang="en-US" sz="4400" b="1" dirty="0" err="1" smtClean="0"/>
              <a:t>dasturlar</a:t>
            </a:r>
            <a:endParaRPr lang="ru-RU" sz="4400" i="1" dirty="0"/>
          </a:p>
        </p:txBody>
      </p:sp>
      <p:sp>
        <p:nvSpPr>
          <p:cNvPr id="3" name="Прямоугольник 2"/>
          <p:cNvSpPr/>
          <p:nvPr/>
        </p:nvSpPr>
        <p:spPr>
          <a:xfrm>
            <a:off x="100238" y="1268760"/>
            <a:ext cx="8784976" cy="4524315"/>
          </a:xfrm>
          <a:prstGeom prst="rect">
            <a:avLst/>
          </a:prstGeom>
        </p:spPr>
        <p:txBody>
          <a:bodyPr wrap="square">
            <a:spAutoFit/>
          </a:bodyPr>
          <a:lstStyle/>
          <a:p>
            <a:pPr marL="571500" lvl="0" indent="-571500">
              <a:buFont typeface="Wingdings" pitchFamily="2" charset="2"/>
              <a:buChar char="Ø"/>
            </a:pPr>
            <a:r>
              <a:rPr lang="ru-RU" sz="3600" b="1" dirty="0"/>
              <a:t>Архивация данных</a:t>
            </a:r>
          </a:p>
          <a:p>
            <a:pPr marL="571500" lvl="0" indent="-571500">
              <a:buFont typeface="Wingdings" pitchFamily="2" charset="2"/>
              <a:buChar char="Ø"/>
            </a:pPr>
            <a:r>
              <a:rPr lang="ru-RU" sz="3600" b="1" dirty="0"/>
              <a:t>Восстановление системы</a:t>
            </a:r>
          </a:p>
          <a:p>
            <a:pPr marL="571500" lvl="0" indent="-571500">
              <a:buFont typeface="Wingdings" pitchFamily="2" charset="2"/>
              <a:buChar char="Ø"/>
            </a:pPr>
            <a:r>
              <a:rPr lang="ru-RU" sz="3600" b="1" dirty="0"/>
              <a:t>Дефрагментация диска</a:t>
            </a:r>
          </a:p>
          <a:p>
            <a:pPr marL="571500" lvl="0" indent="-571500">
              <a:buFont typeface="Wingdings" pitchFamily="2" charset="2"/>
              <a:buChar char="Ø"/>
            </a:pPr>
            <a:r>
              <a:rPr lang="ru-RU" sz="3600" b="1" dirty="0"/>
              <a:t>Мастер переноса файлов и параметров </a:t>
            </a:r>
          </a:p>
          <a:p>
            <a:pPr marL="571500" lvl="0" indent="-571500">
              <a:buFont typeface="Wingdings" pitchFamily="2" charset="2"/>
              <a:buChar char="Ø"/>
            </a:pPr>
            <a:r>
              <a:rPr lang="ru-RU" sz="3600" b="1" dirty="0"/>
              <a:t>Назначенные задания </a:t>
            </a:r>
          </a:p>
          <a:p>
            <a:pPr marL="571500" lvl="0" indent="-571500">
              <a:buFont typeface="Wingdings" pitchFamily="2" charset="2"/>
              <a:buChar char="Ø"/>
            </a:pPr>
            <a:r>
              <a:rPr lang="ru-RU" sz="3600" b="1" dirty="0"/>
              <a:t>Очистка диска </a:t>
            </a:r>
          </a:p>
          <a:p>
            <a:pPr marL="571500" lvl="0" indent="-571500">
              <a:buFont typeface="Wingdings" pitchFamily="2" charset="2"/>
              <a:buChar char="Ø"/>
            </a:pPr>
            <a:r>
              <a:rPr lang="ru-RU" sz="3600" b="1" dirty="0"/>
              <a:t>Сведения о системе.</a:t>
            </a:r>
          </a:p>
          <a:p>
            <a:pPr marL="571500" lvl="0" indent="-571500">
              <a:buFont typeface="Wingdings" pitchFamily="2" charset="2"/>
              <a:buChar char="Ø"/>
            </a:pPr>
            <a:r>
              <a:rPr lang="ru-RU" sz="3600" b="1" dirty="0"/>
              <a:t>Таблица символов</a:t>
            </a:r>
            <a:r>
              <a:rPr lang="en-US" sz="3600" b="1" dirty="0"/>
              <a:t>.</a:t>
            </a:r>
            <a:endParaRPr lang="ru-RU" sz="3600" dirty="0"/>
          </a:p>
        </p:txBody>
      </p:sp>
    </p:spTree>
    <p:extLst>
      <p:ext uri="{BB962C8B-B14F-4D97-AF65-F5344CB8AC3E}">
        <p14:creationId xmlns:p14="http://schemas.microsoft.com/office/powerpoint/2010/main" val="3593543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13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gtEl>
                                        <p:attrNameLst>
                                          <p:attrName>ppt_y</p:attrName>
                                        </p:attrNameLst>
                                      </p:cBhvr>
                                      <p:tavLst>
                                        <p:tav tm="0">
                                          <p:val>
                                            <p:strVal val="#ppt_y"/>
                                          </p:val>
                                        </p:tav>
                                        <p:tav tm="100000">
                                          <p:val>
                                            <p:strVal val="#ppt_y"/>
                                          </p:val>
                                        </p:tav>
                                      </p:tavLst>
                                    </p:anim>
                                    <p:anim calcmode="lin" valueType="num">
                                      <p:cBhvr>
                                        <p:cTn id="17"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69441"/>
          </a:xfrm>
          <a:prstGeom prst="rect">
            <a:avLst/>
          </a:prstGeom>
        </p:spPr>
        <p:txBody>
          <a:bodyPr wrap="square">
            <a:spAutoFit/>
          </a:bodyPr>
          <a:lstStyle/>
          <a:p>
            <a:pPr lvl="0" algn="ctr"/>
            <a:r>
              <a:rPr lang="ru-RU" sz="4400" b="1" dirty="0"/>
              <a:t>Архивация </a:t>
            </a:r>
            <a:r>
              <a:rPr lang="ru-RU" sz="4400" b="1" dirty="0" smtClean="0"/>
              <a:t>данных</a:t>
            </a:r>
            <a:endParaRPr lang="ru-RU" sz="4400" i="1" dirty="0"/>
          </a:p>
        </p:txBody>
      </p:sp>
      <p:sp>
        <p:nvSpPr>
          <p:cNvPr id="3" name="Прямоугольник 2"/>
          <p:cNvSpPr/>
          <p:nvPr/>
        </p:nvSpPr>
        <p:spPr>
          <a:xfrm>
            <a:off x="395536" y="836712"/>
            <a:ext cx="8489678" cy="1384995"/>
          </a:xfrm>
          <a:prstGeom prst="rect">
            <a:avLst/>
          </a:prstGeom>
        </p:spPr>
        <p:txBody>
          <a:bodyPr wrap="square">
            <a:spAutoFit/>
          </a:bodyPr>
          <a:lstStyle/>
          <a:p>
            <a:pPr lvl="0" indent="360363"/>
            <a:r>
              <a:rPr lang="en-US" sz="2800" dirty="0" err="1"/>
              <a:t>Ushbu</a:t>
            </a:r>
            <a:r>
              <a:rPr lang="en-US" sz="2800" dirty="0"/>
              <a:t> </a:t>
            </a:r>
            <a:r>
              <a:rPr lang="en-US" sz="2800" dirty="0" err="1"/>
              <a:t>dastur</a:t>
            </a:r>
            <a:r>
              <a:rPr lang="en-US" sz="2800" dirty="0"/>
              <a:t> </a:t>
            </a:r>
            <a:r>
              <a:rPr lang="en-US" sz="2800" dirty="0" err="1"/>
              <a:t>yordamida</a:t>
            </a:r>
            <a:r>
              <a:rPr lang="en-US" sz="2800" dirty="0"/>
              <a:t> </a:t>
            </a:r>
            <a:r>
              <a:rPr lang="en-US" sz="2800" dirty="0" err="1"/>
              <a:t>qattiq</a:t>
            </a:r>
            <a:r>
              <a:rPr lang="en-US" sz="2800" dirty="0"/>
              <a:t> </a:t>
            </a:r>
            <a:r>
              <a:rPr lang="en-US" sz="2800" dirty="0" err="1"/>
              <a:t>diskdagi</a:t>
            </a:r>
            <a:r>
              <a:rPr lang="en-US" sz="2800" dirty="0"/>
              <a:t> </a:t>
            </a:r>
            <a:r>
              <a:rPr lang="en-US" sz="2800" dirty="0" err="1"/>
              <a:t>mavjud</a:t>
            </a:r>
            <a:r>
              <a:rPr lang="en-US" sz="2800" dirty="0"/>
              <a:t> </a:t>
            </a:r>
            <a:r>
              <a:rPr lang="en-US" sz="2800" dirty="0" err="1"/>
              <a:t>fayllarni</a:t>
            </a:r>
            <a:r>
              <a:rPr lang="en-US" sz="2800" dirty="0"/>
              <a:t> </a:t>
            </a:r>
            <a:r>
              <a:rPr lang="en-US" sz="2800" dirty="0" err="1"/>
              <a:t>arxivlash</a:t>
            </a:r>
            <a:r>
              <a:rPr lang="en-US" sz="2800" dirty="0"/>
              <a:t> </a:t>
            </a:r>
            <a:r>
              <a:rPr lang="en-US" sz="2800" dirty="0" err="1"/>
              <a:t>va</a:t>
            </a:r>
            <a:r>
              <a:rPr lang="en-US" sz="2800" dirty="0"/>
              <a:t> </a:t>
            </a:r>
            <a:r>
              <a:rPr lang="en-US" sz="2800" dirty="0" err="1"/>
              <a:t>arxivlangan</a:t>
            </a:r>
            <a:r>
              <a:rPr lang="en-US" sz="2800" dirty="0"/>
              <a:t> </a:t>
            </a:r>
            <a:r>
              <a:rPr lang="en-US" sz="2800" dirty="0" err="1"/>
              <a:t>fayllarni</a:t>
            </a:r>
            <a:r>
              <a:rPr lang="en-US" sz="2800" dirty="0"/>
              <a:t> </a:t>
            </a:r>
            <a:r>
              <a:rPr lang="en-US" sz="2800" dirty="0" err="1"/>
              <a:t>tiklash</a:t>
            </a:r>
            <a:r>
              <a:rPr lang="en-US" sz="2800" dirty="0"/>
              <a:t> </a:t>
            </a:r>
            <a:r>
              <a:rPr lang="en-US" sz="2800" dirty="0" err="1"/>
              <a:t>mumkin</a:t>
            </a:r>
            <a:endParaRPr lang="ru-RU" sz="2800"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221708"/>
            <a:ext cx="6446693" cy="4496418"/>
          </a:xfrm>
          <a:prstGeom prst="rect">
            <a:avLst/>
          </a:prstGeom>
          <a:noFill/>
          <a:ln>
            <a:noFill/>
          </a:ln>
        </p:spPr>
      </p:pic>
    </p:spTree>
    <p:extLst>
      <p:ext uri="{BB962C8B-B14F-4D97-AF65-F5344CB8AC3E}">
        <p14:creationId xmlns:p14="http://schemas.microsoft.com/office/powerpoint/2010/main" val="39201191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69441"/>
          </a:xfrm>
          <a:prstGeom prst="rect">
            <a:avLst/>
          </a:prstGeom>
        </p:spPr>
        <p:txBody>
          <a:bodyPr wrap="square">
            <a:spAutoFit/>
          </a:bodyPr>
          <a:lstStyle/>
          <a:p>
            <a:pPr lvl="0" algn="ctr"/>
            <a:r>
              <a:rPr lang="ru-RU" sz="4400" b="1" dirty="0"/>
              <a:t>Восстановление системы</a:t>
            </a:r>
            <a:endParaRPr lang="ru-RU" sz="4400" dirty="0"/>
          </a:p>
        </p:txBody>
      </p:sp>
      <p:sp>
        <p:nvSpPr>
          <p:cNvPr id="3" name="Прямоугольник 2"/>
          <p:cNvSpPr/>
          <p:nvPr/>
        </p:nvSpPr>
        <p:spPr>
          <a:xfrm>
            <a:off x="395536" y="836712"/>
            <a:ext cx="8489678" cy="1384995"/>
          </a:xfrm>
          <a:prstGeom prst="rect">
            <a:avLst/>
          </a:prstGeom>
        </p:spPr>
        <p:txBody>
          <a:bodyPr wrap="square">
            <a:spAutoFit/>
          </a:bodyPr>
          <a:lstStyle/>
          <a:p>
            <a:pPr lvl="0" indent="360363" algn="just"/>
            <a:r>
              <a:rPr lang="en-US" sz="2800" dirty="0" err="1"/>
              <a:t>Sist</a:t>
            </a:r>
            <a:r>
              <a:rPr lang="ru-RU" sz="2800" dirty="0"/>
              <a:t>е</a:t>
            </a:r>
            <a:r>
              <a:rPr lang="en-US" sz="2800" dirty="0" err="1"/>
              <a:t>mani</a:t>
            </a:r>
            <a:r>
              <a:rPr lang="en-US" sz="2800" dirty="0"/>
              <a:t> </a:t>
            </a:r>
            <a:r>
              <a:rPr lang="en-US" sz="2800" dirty="0" err="1"/>
              <a:t>tiklash</a:t>
            </a:r>
            <a:r>
              <a:rPr lang="en-US" sz="2800" dirty="0"/>
              <a:t> </a:t>
            </a:r>
            <a:r>
              <a:rPr lang="en-US" sz="2800" dirty="0" err="1"/>
              <a:t>dastlabki</a:t>
            </a:r>
            <a:r>
              <a:rPr lang="en-US" sz="2800" dirty="0"/>
              <a:t> </a:t>
            </a:r>
            <a:r>
              <a:rPr lang="en-US" sz="2800" dirty="0" err="1"/>
              <a:t>holatiga</a:t>
            </a:r>
            <a:r>
              <a:rPr lang="en-US" sz="2800" dirty="0"/>
              <a:t> </a:t>
            </a:r>
            <a:r>
              <a:rPr lang="en-US" sz="2800" dirty="0" err="1"/>
              <a:t>tiklash</a:t>
            </a:r>
            <a:r>
              <a:rPr lang="en-US" sz="2800" dirty="0"/>
              <a:t> </a:t>
            </a:r>
            <a:r>
              <a:rPr lang="en-US" sz="2800" dirty="0" err="1"/>
              <a:t>uchun</a:t>
            </a:r>
            <a:r>
              <a:rPr lang="en-US" sz="2800" dirty="0"/>
              <a:t> </a:t>
            </a:r>
            <a:r>
              <a:rPr lang="en-US" sz="2800" dirty="0" err="1"/>
              <a:t>xizmatchi</a:t>
            </a:r>
            <a:r>
              <a:rPr lang="en-US" sz="2800" dirty="0"/>
              <a:t> </a:t>
            </a:r>
            <a:r>
              <a:rPr lang="en-US" sz="2800" dirty="0" err="1"/>
              <a:t>dasturi</a:t>
            </a:r>
            <a:r>
              <a:rPr lang="en-US" sz="2800" dirty="0"/>
              <a:t> </a:t>
            </a:r>
            <a:r>
              <a:rPr lang="en-US" sz="2800" dirty="0" err="1"/>
              <a:t>hisoblanadi</a:t>
            </a:r>
            <a:r>
              <a:rPr lang="en-US" sz="2800" dirty="0"/>
              <a:t>.  </a:t>
            </a:r>
            <a:r>
              <a:rPr lang="en-US" sz="2800" dirty="0" err="1"/>
              <a:t>Kompyut</a:t>
            </a:r>
            <a:r>
              <a:rPr lang="ru-RU" sz="2800" dirty="0"/>
              <a:t>е</a:t>
            </a:r>
            <a:r>
              <a:rPr lang="en-US" sz="2800" dirty="0" err="1"/>
              <a:t>rni</a:t>
            </a:r>
            <a:r>
              <a:rPr lang="en-US" sz="2800" dirty="0"/>
              <a:t>  </a:t>
            </a:r>
            <a:r>
              <a:rPr lang="en-US" sz="2800" dirty="0" err="1"/>
              <a:t>oldindan</a:t>
            </a:r>
            <a:r>
              <a:rPr lang="en-US" sz="2800" dirty="0"/>
              <a:t> b</a:t>
            </a:r>
            <a:r>
              <a:rPr lang="ru-RU" sz="2800" dirty="0"/>
              <a:t>е</a:t>
            </a:r>
            <a:r>
              <a:rPr lang="en-US" sz="2800" dirty="0" err="1"/>
              <a:t>lgilangan</a:t>
            </a:r>
            <a:r>
              <a:rPr lang="en-US" sz="2800" dirty="0"/>
              <a:t> kun </a:t>
            </a:r>
            <a:r>
              <a:rPr lang="en-US" sz="2800" dirty="0" err="1"/>
              <a:t>xolatiga</a:t>
            </a:r>
            <a:r>
              <a:rPr lang="en-US" sz="2800" dirty="0"/>
              <a:t> </a:t>
            </a:r>
            <a:r>
              <a:rPr lang="en-US" sz="2800" dirty="0" err="1"/>
              <a:t>sanani</a:t>
            </a:r>
            <a:r>
              <a:rPr lang="en-US" sz="2800" dirty="0"/>
              <a:t> </a:t>
            </a:r>
            <a:r>
              <a:rPr lang="en-US" sz="2800" dirty="0" err="1"/>
              <a:t>belgilab</a:t>
            </a:r>
            <a:r>
              <a:rPr lang="en-US" sz="2800" dirty="0"/>
              <a:t> </a:t>
            </a:r>
            <a:r>
              <a:rPr lang="en-US" sz="2800" dirty="0" err="1"/>
              <a:t>buyruq</a:t>
            </a:r>
            <a:r>
              <a:rPr lang="en-US" sz="2800" dirty="0"/>
              <a:t> </a:t>
            </a:r>
            <a:r>
              <a:rPr lang="en-US" sz="2800" dirty="0" err="1"/>
              <a:t>beriladi</a:t>
            </a:r>
            <a:endParaRPr lang="ru-RU" sz="2800"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827584" y="2219324"/>
            <a:ext cx="7488832" cy="4522043"/>
          </a:xfrm>
          <a:prstGeom prst="rect">
            <a:avLst/>
          </a:prstGeom>
          <a:noFill/>
          <a:ln>
            <a:noFill/>
          </a:ln>
        </p:spPr>
      </p:pic>
    </p:spTree>
    <p:extLst>
      <p:ext uri="{BB962C8B-B14F-4D97-AF65-F5344CB8AC3E}">
        <p14:creationId xmlns:p14="http://schemas.microsoft.com/office/powerpoint/2010/main" val="10852704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493" y="116632"/>
            <a:ext cx="8640960" cy="769441"/>
          </a:xfrm>
          <a:prstGeom prst="rect">
            <a:avLst/>
          </a:prstGeom>
        </p:spPr>
        <p:txBody>
          <a:bodyPr wrap="square">
            <a:spAutoFit/>
          </a:bodyPr>
          <a:lstStyle/>
          <a:p>
            <a:pPr lvl="0" algn="ctr"/>
            <a:r>
              <a:rPr lang="ru-RU" sz="4400" b="1" dirty="0"/>
              <a:t>Дефрагментация диска</a:t>
            </a:r>
            <a:endParaRPr lang="ru-RU" sz="4400" dirty="0"/>
          </a:p>
        </p:txBody>
      </p:sp>
      <p:sp>
        <p:nvSpPr>
          <p:cNvPr id="3" name="Прямоугольник 2"/>
          <p:cNvSpPr/>
          <p:nvPr/>
        </p:nvSpPr>
        <p:spPr>
          <a:xfrm>
            <a:off x="395536" y="836712"/>
            <a:ext cx="8489678" cy="1384995"/>
          </a:xfrm>
          <a:prstGeom prst="rect">
            <a:avLst/>
          </a:prstGeom>
        </p:spPr>
        <p:txBody>
          <a:bodyPr wrap="square">
            <a:spAutoFit/>
          </a:bodyPr>
          <a:lstStyle/>
          <a:p>
            <a:pPr lvl="0" indent="360363" algn="just"/>
            <a:r>
              <a:rPr lang="en-US" sz="2800" dirty="0" err="1" smtClean="0"/>
              <a:t>Fayllar</a:t>
            </a:r>
            <a:r>
              <a:rPr lang="en-US" sz="2800" dirty="0" smtClean="0"/>
              <a:t> </a:t>
            </a:r>
            <a:r>
              <a:rPr lang="en-US" sz="2800" dirty="0" err="1" smtClean="0"/>
              <a:t>fragm</a:t>
            </a:r>
            <a:r>
              <a:rPr lang="ru-RU" sz="2800" dirty="0"/>
              <a:t>е</a:t>
            </a:r>
            <a:r>
              <a:rPr lang="en-US" sz="2800" dirty="0" err="1"/>
              <a:t>ntlari</a:t>
            </a:r>
            <a:r>
              <a:rPr lang="en-US" sz="2800" dirty="0"/>
              <a:t> </a:t>
            </a:r>
            <a:r>
              <a:rPr lang="en-US" sz="2800" dirty="0" err="1"/>
              <a:t>ya`ni</a:t>
            </a:r>
            <a:r>
              <a:rPr lang="en-US" sz="2800" dirty="0"/>
              <a:t> </a:t>
            </a:r>
            <a:r>
              <a:rPr lang="en-US" sz="2800" dirty="0" err="1"/>
              <a:t>bo`laklarini</a:t>
            </a:r>
            <a:r>
              <a:rPr lang="en-US" sz="2800" dirty="0"/>
              <a:t> </a:t>
            </a:r>
            <a:r>
              <a:rPr lang="en-US" sz="2800" dirty="0" err="1"/>
              <a:t>aloxida</a:t>
            </a:r>
            <a:r>
              <a:rPr lang="en-US" sz="2800" dirty="0"/>
              <a:t> -</a:t>
            </a:r>
            <a:r>
              <a:rPr lang="en-US" sz="2800" dirty="0" err="1"/>
              <a:t>aloxida</a:t>
            </a:r>
            <a:r>
              <a:rPr lang="en-US" sz="2800" dirty="0"/>
              <a:t> </a:t>
            </a:r>
            <a:r>
              <a:rPr lang="en-US" sz="2800" dirty="0" err="1"/>
              <a:t>emas</a:t>
            </a:r>
            <a:r>
              <a:rPr lang="en-US" sz="2800" dirty="0"/>
              <a:t>, </a:t>
            </a:r>
            <a:r>
              <a:rPr lang="en-US" sz="2800" dirty="0" err="1"/>
              <a:t>balki</a:t>
            </a:r>
            <a:r>
              <a:rPr lang="en-US" sz="2800" dirty="0"/>
              <a:t> </a:t>
            </a:r>
            <a:r>
              <a:rPr lang="en-US" sz="2800" dirty="0" err="1"/>
              <a:t>bir</a:t>
            </a:r>
            <a:r>
              <a:rPr lang="en-US" sz="2800" dirty="0"/>
              <a:t> </a:t>
            </a:r>
            <a:r>
              <a:rPr lang="en-US" sz="2800" dirty="0" err="1"/>
              <a:t>bo`lak</a:t>
            </a:r>
            <a:r>
              <a:rPr lang="en-US" sz="2800" dirty="0"/>
              <a:t> </a:t>
            </a:r>
            <a:r>
              <a:rPr lang="en-US" sz="2800" dirty="0" err="1"/>
              <a:t>bo`lib</a:t>
            </a:r>
            <a:r>
              <a:rPr lang="en-US" sz="2800" dirty="0"/>
              <a:t> </a:t>
            </a:r>
            <a:r>
              <a:rPr lang="en-US" sz="2800" dirty="0" err="1"/>
              <a:t>saqlanishiga</a:t>
            </a:r>
            <a:r>
              <a:rPr lang="en-US" sz="2800" dirty="0"/>
              <a:t> </a:t>
            </a:r>
            <a:r>
              <a:rPr lang="en-US" sz="2800" dirty="0" err="1"/>
              <a:t>xizmat</a:t>
            </a:r>
            <a:r>
              <a:rPr lang="en-US" sz="2800" dirty="0"/>
              <a:t> </a:t>
            </a:r>
            <a:r>
              <a:rPr lang="en-US" sz="2800" dirty="0" err="1"/>
              <a:t>qiladi</a:t>
            </a:r>
            <a:r>
              <a:rPr lang="en-US" sz="2800" dirty="0"/>
              <a:t> </a:t>
            </a:r>
            <a:r>
              <a:rPr lang="en-US" sz="2800" dirty="0" err="1"/>
              <a:t>va</a:t>
            </a:r>
            <a:r>
              <a:rPr lang="en-US" sz="2800" dirty="0"/>
              <a:t> </a:t>
            </a:r>
            <a:r>
              <a:rPr lang="en-US" sz="2800" dirty="0" err="1"/>
              <a:t>bu</a:t>
            </a:r>
            <a:r>
              <a:rPr lang="en-US" sz="2800" dirty="0"/>
              <a:t> </a:t>
            </a:r>
            <a:r>
              <a:rPr lang="en-US" sz="2800" dirty="0" err="1"/>
              <a:t>kompyut</a:t>
            </a:r>
            <a:r>
              <a:rPr lang="ru-RU" sz="2800" dirty="0"/>
              <a:t>е</a:t>
            </a:r>
            <a:r>
              <a:rPr lang="en-US" sz="2800" dirty="0"/>
              <a:t>r </a:t>
            </a:r>
            <a:r>
              <a:rPr lang="en-US" sz="2800" dirty="0" err="1"/>
              <a:t>ishlashini</a:t>
            </a:r>
            <a:r>
              <a:rPr lang="en-US" sz="2800" dirty="0"/>
              <a:t> t</a:t>
            </a:r>
            <a:r>
              <a:rPr lang="ru-RU" sz="2800" dirty="0"/>
              <a:t>е</a:t>
            </a:r>
            <a:r>
              <a:rPr lang="en-US" sz="2800" dirty="0" err="1"/>
              <a:t>zlashtiradi</a:t>
            </a:r>
            <a:r>
              <a:rPr lang="en-US" sz="2800" dirty="0"/>
              <a:t>.</a:t>
            </a:r>
            <a:endParaRPr lang="ru-RU" sz="2800" dirty="0"/>
          </a:p>
        </p:txBody>
      </p:sp>
      <p:pic>
        <p:nvPicPr>
          <p:cNvPr id="6" name="Рисунок 5"/>
          <p:cNvPicPr/>
          <p:nvPr/>
        </p:nvPicPr>
        <p:blipFill>
          <a:blip r:embed="rId2">
            <a:extLst>
              <a:ext uri="{28A0092B-C50C-407E-A947-70E740481C1C}">
                <a14:useLocalDpi xmlns:a14="http://schemas.microsoft.com/office/drawing/2010/main" val="0"/>
              </a:ext>
            </a:extLst>
          </a:blip>
          <a:srcRect/>
          <a:stretch>
            <a:fillRect/>
          </a:stretch>
        </p:blipFill>
        <p:spPr bwMode="auto">
          <a:xfrm>
            <a:off x="539552" y="2232950"/>
            <a:ext cx="8136904" cy="4436410"/>
          </a:xfrm>
          <a:prstGeom prst="rect">
            <a:avLst/>
          </a:prstGeom>
          <a:noFill/>
          <a:ln>
            <a:noFill/>
          </a:ln>
        </p:spPr>
      </p:pic>
    </p:spTree>
    <p:extLst>
      <p:ext uri="{BB962C8B-B14F-4D97-AF65-F5344CB8AC3E}">
        <p14:creationId xmlns:p14="http://schemas.microsoft.com/office/powerpoint/2010/main" val="25814237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86</TotalTime>
  <Words>558</Words>
  <Application>Microsoft Office PowerPoint</Application>
  <PresentationFormat>Экран (4:3)</PresentationFormat>
  <Paragraphs>44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Волна</vt:lpstr>
      <vt:lpstr> O’zbekiston Respublikasi Oliy va o’rta maxsus ta’lim vazirligi Namangan davlat universiteti Fizika matematika fakul’teti Amaliy matematika kafedra o’qituvchisi Тoshboyev Sayfiddin Informatika va axborot texnologiyalari fanidan Windows standart standart dasturlari.  Kal’kulyator dasturi bilan ishlash. Xizmatchi dasturlariga  TAQDIMOTI  Namangan </vt:lpstr>
      <vt:lpstr>Mavzu: Windows standart standart dasturlari. Kal’kulyator dasturi bilan ishlash. Xizmatchi dasturlar Reja:</vt:lpstr>
      <vt:lpstr>Kal’kulyator-cho`ntak kal’kulyatori vazifalarini bajarib, 4 xil rejimda: oddiy, muxandislik, dasturchi va statistika rejimida ishlashi mumkin.</vt:lpstr>
      <vt:lpstr>Kal’kulyator-cho`ntak kal’kulyatori vazifalarini bajarib, 4 xil rejimda: oddiy, muxandislik, dasturchi va statistika rejimida ishlashi mumkin.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Windows standart standart dasturlari. Kal’kulyator dasturi bilan ishlash. Xizmatchi dasturlar Reja:</dc:title>
  <dc:creator>User</dc:creator>
  <cp:lastModifiedBy>talaba</cp:lastModifiedBy>
  <cp:revision>11</cp:revision>
  <dcterms:created xsi:type="dcterms:W3CDTF">2016-05-19T11:28:40Z</dcterms:created>
  <dcterms:modified xsi:type="dcterms:W3CDTF">2016-05-31T15:21:04Z</dcterms:modified>
</cp:coreProperties>
</file>