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95" r:id="rId3"/>
    <p:sldId id="272" r:id="rId4"/>
    <p:sldId id="291" r:id="rId5"/>
    <p:sldId id="292" r:id="rId6"/>
    <p:sldId id="260" r:id="rId7"/>
    <p:sldId id="261" r:id="rId8"/>
    <p:sldId id="256" r:id="rId9"/>
    <p:sldId id="258" r:id="rId10"/>
    <p:sldId id="259" r:id="rId11"/>
    <p:sldId id="287" r:id="rId12"/>
    <p:sldId id="288" r:id="rId13"/>
    <p:sldId id="289" r:id="rId14"/>
    <p:sldId id="290" r:id="rId15"/>
    <p:sldId id="262" r:id="rId16"/>
    <p:sldId id="264" r:id="rId17"/>
    <p:sldId id="263" r:id="rId18"/>
    <p:sldId id="270" r:id="rId19"/>
    <p:sldId id="265" r:id="rId20"/>
    <p:sldId id="266" r:id="rId21"/>
    <p:sldId id="271" r:id="rId22"/>
    <p:sldId id="267" r:id="rId23"/>
    <p:sldId id="268" r:id="rId24"/>
    <p:sldId id="269" r:id="rId25"/>
    <p:sldId id="273" r:id="rId26"/>
    <p:sldId id="280" r:id="rId27"/>
    <p:sldId id="281" r:id="rId28"/>
    <p:sldId id="282" r:id="rId29"/>
    <p:sldId id="283" r:id="rId30"/>
    <p:sldId id="284" r:id="rId31"/>
    <p:sldId id="285" r:id="rId32"/>
    <p:sldId id="286" r:id="rId33"/>
    <p:sldId id="293" r:id="rId34"/>
    <p:sldId id="294" r:id="rId35"/>
    <p:sldId id="279" r:id="rId36"/>
    <p:sldId id="275" r:id="rId37"/>
    <p:sldId id="276" r:id="rId38"/>
    <p:sldId id="277" r:id="rId39"/>
    <p:sldId id="278"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6D356-9D51-4B24-8763-43BD1D8C7B02}" type="datetimeFigureOut">
              <a:rPr lang="ru-RU" smtClean="0"/>
              <a:pPr/>
              <a:t>22.11.2013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E26AD-E05A-4E1D-9236-D8247362EFC2}" type="slidenum">
              <a:rPr lang="ru-RU" smtClean="0"/>
              <a:pPr/>
              <a:t>‹#›</a:t>
            </a:fld>
            <a:endParaRPr lang="ru-RU"/>
          </a:p>
        </p:txBody>
      </p:sp>
    </p:spTree>
    <p:extLst>
      <p:ext uri="{BB962C8B-B14F-4D97-AF65-F5344CB8AC3E}">
        <p14:creationId xmlns:p14="http://schemas.microsoft.com/office/powerpoint/2010/main" val="1847329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EE26AD-E05A-4E1D-9236-D8247362EFC2}" type="slidenum">
              <a:rPr lang="ru-RU" smtClean="0"/>
              <a:pPr/>
              <a:t>20</a:t>
            </a:fld>
            <a:endParaRPr lang="ru-RU"/>
          </a:p>
        </p:txBody>
      </p:sp>
    </p:spTree>
    <p:extLst>
      <p:ext uri="{BB962C8B-B14F-4D97-AF65-F5344CB8AC3E}">
        <p14:creationId xmlns:p14="http://schemas.microsoft.com/office/powerpoint/2010/main" val="159568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EE26AD-E05A-4E1D-9236-D8247362EFC2}" type="slidenum">
              <a:rPr lang="ru-RU" smtClean="0"/>
              <a:pPr/>
              <a:t>39</a:t>
            </a:fld>
            <a:endParaRPr lang="ru-RU"/>
          </a:p>
        </p:txBody>
      </p:sp>
    </p:spTree>
    <p:extLst>
      <p:ext uri="{BB962C8B-B14F-4D97-AF65-F5344CB8AC3E}">
        <p14:creationId xmlns:p14="http://schemas.microsoft.com/office/powerpoint/2010/main" val="104251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59DEDBE-BDEF-4ADD-B89E-5FF99322D39C}" type="datetime1">
              <a:rPr lang="ru-RU" smtClean="0"/>
              <a:pPr/>
              <a:t>22.11.2013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5E89D8CC-7F32-4EDA-A38B-C793DAB90CC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22276ED-DBE5-4B82-BB45-6FD4AAF1EC6E}" type="datetime1">
              <a:rPr lang="ru-RU" smtClean="0"/>
              <a:pPr/>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89D8CC-7F32-4EDA-A38B-C793DAB90CC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984D57-26F7-4E1A-A407-59C97763C50B}" type="datetime1">
              <a:rPr lang="ru-RU" smtClean="0"/>
              <a:pPr/>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89D8CC-7F32-4EDA-A38B-C793DAB90CC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FFE87DD-2088-4C85-9794-834860A4A341}" type="datetime1">
              <a:rPr lang="ru-RU" smtClean="0"/>
              <a:pPr/>
              <a:t>22.11.2013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5E89D8CC-7F32-4EDA-A38B-C793DAB90CC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CF6D8E06-C5CE-418B-A70F-7AEE5C92F78F}" type="datetime1">
              <a:rPr lang="ru-RU" smtClean="0"/>
              <a:pPr/>
              <a:t>22.11.2013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5E89D8CC-7F32-4EDA-A38B-C793DAB90CCA}"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E9AB3E1-CAD7-4C3D-BB77-48ADB5A8E86F}" type="datetime1">
              <a:rPr lang="ru-RU" smtClean="0"/>
              <a:pPr/>
              <a:t>22.11.2013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E89D8CC-7F32-4EDA-A38B-C793DAB90CC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28D691B2-075C-4D68-9CD9-3115AD0F835C}" type="datetime1">
              <a:rPr lang="ru-RU" smtClean="0"/>
              <a:pPr/>
              <a:t>22.11.2013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5E89D8CC-7F32-4EDA-A38B-C793DAB90CCA}"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C894CEE-2DCA-4EF2-ADFF-CB636AD8BEE2}" type="datetime1">
              <a:rPr lang="ru-RU" smtClean="0"/>
              <a:pPr/>
              <a:t>22.11.2013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89D8CC-7F32-4EDA-A38B-C793DAB90CC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AFF8C15-DCF8-4BC4-8BB7-54183F86A4F7}" type="datetime1">
              <a:rPr lang="ru-RU" smtClean="0"/>
              <a:pPr/>
              <a:t>22.11.2013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89D8CC-7F32-4EDA-A38B-C793DAB90CC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F4ACD02-A55F-451D-BC60-FF0F811C7EBA}" type="datetime1">
              <a:rPr lang="ru-RU" smtClean="0"/>
              <a:pPr/>
              <a:t>22.11.2013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89D8CC-7F32-4EDA-A38B-C793DAB90CC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D18099B4-0D82-48A3-A8A7-57B44EB155F5}" type="datetime1">
              <a:rPr lang="ru-RU" smtClean="0"/>
              <a:pPr/>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E89D8CC-7F32-4EDA-A38B-C793DAB90CCA}"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19D825E-3B1C-49F5-BD37-4A2E88DE530D}" type="datetime1">
              <a:rPr lang="ru-RU" smtClean="0"/>
              <a:pPr/>
              <a:t>22.11.2013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E89D8CC-7F32-4EDA-A38B-C793DAB90CCA}"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avsim.su/wiki/%D0%A4%D0%B0%D0%B9%D0%BB:RSBN-4N_3.jp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vsim.su/wiki/%D0%A4%D0%B0%D0%B9%D0%BB:RSBN-4N_4.jp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vsim.su/wiki/%D0%A4%D0%B0%D0%B9%D0%BB:RSBN-2.jp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vsim.su/wiki/%D0%A4%D0%B0%D0%B9%D0%BB:RSBN-8.jp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avsim.su/wiki/%D0%A4%D0%B0%D0%B9%D0%BB:D-VOR_PEK.JPG" TargetMode="External"/><Relationship Id="rId2" Type="http://schemas.openxmlformats.org/officeDocument/2006/relationships/hyperlink" Target="http://www.avsim.su/wiki/DME" TargetMode="Externa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www.avsim.su/wiki/%D0%A4%D0%B0%D0%B9%D0%BB:VOR_DME_BUB.JPG" TargetMode="Externa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avsim.su/wiki/%D0%9B%D0%97%D0%9F" TargetMode="External"/><Relationship Id="rId2" Type="http://schemas.openxmlformats.org/officeDocument/2006/relationships/hyperlink" Target="http://www.avsim.su/wiki/%D0%A0%D0%B0%D0%B4%D0%B8%D0%B0%D0%BB"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avsim.su/wiki/%D0%A4%D0%B0%D0%B9%D0%BB:Vordme-90.jpg" TargetMode="External"/><Relationship Id="rId2" Type="http://schemas.openxmlformats.org/officeDocument/2006/relationships/hyperlink" Target="http://www.avsim.su/wiki/DME" TargetMode="Externa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avsim.su/wiki/ILS" TargetMode="External"/><Relationship Id="rId2" Type="http://schemas.openxmlformats.org/officeDocument/2006/relationships/hyperlink" Target="http://www.avsim.su/wiki/VOR"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avsim.su/wiki/%D0%92%D0%A1" TargetMode="External"/><Relationship Id="rId2" Type="http://schemas.openxmlformats.org/officeDocument/2006/relationships/hyperlink" Target="http://www.avsim.su/wiki/%D0%9C%D0%A1" TargetMode="External"/><Relationship Id="rId1" Type="http://schemas.openxmlformats.org/officeDocument/2006/relationships/slideLayout" Target="../slideLayouts/slideLayout2.xml"/><Relationship Id="rId4" Type="http://schemas.openxmlformats.org/officeDocument/2006/relationships/hyperlink" Target="http://www.avsim.su/wiki/%D0%A0%D0%9B%D0%A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hyperlink" Target="http://www.avsim.su/wiki/%D0%A4%D0%B0%D0%B9%D0%BB:Pictogram_VORTAC.png" TargetMode="External"/><Relationship Id="rId3" Type="http://schemas.openxmlformats.org/officeDocument/2006/relationships/hyperlink" Target="http://www.avsim.su/wiki/VORTAC" TargetMode="External"/><Relationship Id="rId7" Type="http://schemas.openxmlformats.org/officeDocument/2006/relationships/image" Target="../media/image17.png"/><Relationship Id="rId2" Type="http://schemas.openxmlformats.org/officeDocument/2006/relationships/hyperlink" Target="http://www.avsim.su/wiki/VOR" TargetMode="External"/><Relationship Id="rId1" Type="http://schemas.openxmlformats.org/officeDocument/2006/relationships/slideLayout" Target="../slideLayouts/slideLayout1.xml"/><Relationship Id="rId6" Type="http://schemas.openxmlformats.org/officeDocument/2006/relationships/hyperlink" Target="http://www.avsim.su/wiki/%D0%A4%D0%B0%D0%B9%D0%BB:Pictogram_VOR-DME.png" TargetMode="Externa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hyperlink" Target="http://www.avsim.su/wiki/%D0%A4%D0%B0%D0%B9%D0%BB:Pictogram_DME.png" TargetMode="External"/><Relationship Id="rId4" Type="http://schemas.openxmlformats.org/officeDocument/2006/relationships/hyperlink" Target="http://www.avsim.su/wiki/%D0%A4%D0%B0%D0%B9%D0%BB:Pictogram_VOR.png" TargetMode="External"/><Relationship Id="rId9"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vsim.su/wiki/%D0%A4%D0%B0%D0%B9%D0%BB:Lanc_apn4a.jpg"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vsim.su/wiki/%D0%A4%D0%B0%D0%B9%D0%BB:Omega.jpg"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vsim.su/wiki/DME" TargetMode="External"/><Relationship Id="rId2" Type="http://schemas.openxmlformats.org/officeDocument/2006/relationships/hyperlink" Target="http://www.avsim.su/wiki/VO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vsim.su/wiki/%D0%92%D0%A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686800" cy="838200"/>
          </a:xfrm>
        </p:spPr>
        <p:txBody>
          <a:bodyPr>
            <a:normAutofit/>
          </a:bodyPr>
          <a:lstStyle/>
          <a:p>
            <a:r>
              <a:rPr lang="ru-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Радиотехническое обеспечение полетов</a:t>
            </a:r>
            <a:endParaRPr lang="ru-RU" sz="32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6" name="Номер слайда 5"/>
          <p:cNvSpPr>
            <a:spLocks noGrp="1"/>
          </p:cNvSpPr>
          <p:nvPr>
            <p:ph type="sldNum" sz="quarter" idx="12"/>
          </p:nvPr>
        </p:nvSpPr>
        <p:spPr/>
        <p:txBody>
          <a:bodyPr/>
          <a:lstStyle/>
          <a:p>
            <a:fld id="{5E89D8CC-7F32-4EDA-A38B-C793DAB90CCA}" type="slidenum">
              <a:rPr lang="ru-RU" smtClean="0"/>
              <a:pPr/>
              <a:t>1</a:t>
            </a:fld>
            <a:endParaRPr lang="ru-RU"/>
          </a:p>
        </p:txBody>
      </p:sp>
      <p:pic>
        <p:nvPicPr>
          <p:cNvPr id="7" name="Рисунок 6" descr="LOGO1.jpg"/>
          <p:cNvPicPr>
            <a:picLocks noChangeAspect="1"/>
          </p:cNvPicPr>
          <p:nvPr/>
        </p:nvPicPr>
        <p:blipFill>
          <a:blip r:embed="rId2"/>
          <a:stretch>
            <a:fillRect/>
          </a:stretch>
        </p:blipFill>
        <p:spPr>
          <a:xfrm>
            <a:off x="1214414" y="1000312"/>
            <a:ext cx="6643702" cy="5857688"/>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772400" cy="714380"/>
          </a:xfrm>
        </p:spPr>
        <p:txBody>
          <a:bodyPr>
            <a:normAutofit/>
          </a:bodyPr>
          <a:lstStyle/>
          <a:p>
            <a:r>
              <a:rPr lang="ru-RU" dirty="0" smtClean="0"/>
              <a:t>Обработка сигнала </a:t>
            </a:r>
            <a:r>
              <a:rPr lang="ru-RU" dirty="0"/>
              <a:t>РСБН-6С</a:t>
            </a:r>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928662" y="1357298"/>
            <a:ext cx="7572428" cy="4278094"/>
          </a:xfrm>
          <a:prstGeom prst="rect">
            <a:avLst/>
          </a:prstGeom>
        </p:spPr>
        <p:txBody>
          <a:bodyPr wrap="square">
            <a:spAutoFit/>
          </a:bodyPr>
          <a:lstStyle/>
          <a:p>
            <a:r>
              <a:rPr lang="ru-RU" sz="2800" dirty="0" smtClean="0"/>
              <a:t>РСБН-6С обрабатывает все эти сигналы, вычисляет заданный курс полёта </a:t>
            </a:r>
            <a:r>
              <a:rPr lang="ru-RU" sz="2800" dirty="0" err="1" smtClean="0"/>
              <a:t>ψ</a:t>
            </a:r>
            <a:r>
              <a:rPr lang="ru-RU" sz="2800" baseline="-25000" dirty="0" err="1" smtClean="0"/>
              <a:t>ЗАД</a:t>
            </a:r>
            <a:r>
              <a:rPr lang="ru-RU" sz="2800" dirty="0" err="1" smtClean="0"/>
              <a:t> </a:t>
            </a:r>
            <a:r>
              <a:rPr lang="ru-RU" sz="2800" dirty="0" smtClean="0"/>
              <a:t>и выдает:</a:t>
            </a:r>
          </a:p>
          <a:p>
            <a:r>
              <a:rPr lang="ru-RU" dirty="0" smtClean="0"/>
              <a:t>- </a:t>
            </a:r>
            <a:r>
              <a:rPr lang="ru-RU" b="1" dirty="0" smtClean="0"/>
              <a:t>на САУ:</a:t>
            </a:r>
          </a:p>
          <a:p>
            <a:r>
              <a:rPr lang="ru-RU" dirty="0" smtClean="0"/>
              <a:t>	- отклонение от линии заданного пути по курсу ∆</a:t>
            </a:r>
            <a:r>
              <a:rPr lang="ru-RU" dirty="0" err="1" smtClean="0"/>
              <a:t>ψ</a:t>
            </a:r>
            <a:r>
              <a:rPr lang="ru-RU" dirty="0" smtClean="0"/>
              <a:t>=</a:t>
            </a:r>
            <a:r>
              <a:rPr lang="ru-RU" dirty="0" err="1" smtClean="0"/>
              <a:t>ψ</a:t>
            </a:r>
            <a:r>
              <a:rPr lang="ru-RU" baseline="-25000" dirty="0" err="1" smtClean="0"/>
              <a:t>ЗАД</a:t>
            </a:r>
            <a:r>
              <a:rPr lang="ru-RU" dirty="0" err="1" smtClean="0"/>
              <a:t>-ψ</a:t>
            </a:r>
            <a:r>
              <a:rPr lang="ru-RU" baseline="-25000" dirty="0" err="1" smtClean="0"/>
              <a:t>ТЕК</a:t>
            </a:r>
            <a:r>
              <a:rPr lang="ru-RU" dirty="0" smtClean="0"/>
              <a:t>;</a:t>
            </a:r>
          </a:p>
          <a:p>
            <a:r>
              <a:rPr lang="ru-RU" dirty="0" smtClean="0"/>
              <a:t>	- по </a:t>
            </a:r>
            <a:r>
              <a:rPr lang="ru-RU" dirty="0" err="1" smtClean="0"/>
              <a:t>тангажу</a:t>
            </a:r>
            <a:r>
              <a:rPr lang="ru-RU" dirty="0" smtClean="0"/>
              <a:t> ∆</a:t>
            </a:r>
            <a:r>
              <a:rPr lang="ru-RU" dirty="0" err="1" smtClean="0"/>
              <a:t>γ</a:t>
            </a:r>
            <a:r>
              <a:rPr lang="ru-RU" dirty="0" smtClean="0"/>
              <a:t>=</a:t>
            </a:r>
            <a:r>
              <a:rPr lang="ru-RU" dirty="0" err="1" smtClean="0"/>
              <a:t>γ</a:t>
            </a:r>
            <a:r>
              <a:rPr lang="ru-RU" baseline="-25000" dirty="0" err="1" smtClean="0"/>
              <a:t>ЗАД</a:t>
            </a:r>
            <a:r>
              <a:rPr lang="ru-RU" dirty="0" err="1" smtClean="0"/>
              <a:t>-γ</a:t>
            </a:r>
            <a:r>
              <a:rPr lang="ru-RU" baseline="-25000" dirty="0" err="1" smtClean="0"/>
              <a:t>ТЕК</a:t>
            </a:r>
            <a:r>
              <a:rPr lang="ru-RU" dirty="0" smtClean="0"/>
              <a:t>;</a:t>
            </a:r>
          </a:p>
          <a:p>
            <a:r>
              <a:rPr lang="ru-RU" dirty="0" smtClean="0"/>
              <a:t>	- по высоте ∆H=H</a:t>
            </a:r>
            <a:r>
              <a:rPr lang="ru-RU" baseline="-25000" dirty="0" smtClean="0"/>
              <a:t>ЗАД</a:t>
            </a:r>
            <a:r>
              <a:rPr lang="ru-RU" dirty="0" smtClean="0"/>
              <a:t>–H</a:t>
            </a:r>
            <a:r>
              <a:rPr lang="ru-RU" baseline="-25000" dirty="0" smtClean="0"/>
              <a:t>ТЕК</a:t>
            </a:r>
            <a:r>
              <a:rPr lang="ru-RU" dirty="0" smtClean="0"/>
              <a:t>.</a:t>
            </a:r>
          </a:p>
          <a:p>
            <a:pPr>
              <a:buFontTx/>
              <a:buChar char="-"/>
            </a:pPr>
            <a:r>
              <a:rPr lang="ru-RU" b="1" dirty="0" smtClean="0"/>
              <a:t>на НПП:</a:t>
            </a:r>
            <a:r>
              <a:rPr lang="ru-RU" dirty="0" smtClean="0"/>
              <a:t> </a:t>
            </a:r>
          </a:p>
          <a:p>
            <a:pPr>
              <a:buFontTx/>
              <a:buChar char="-"/>
            </a:pPr>
            <a:r>
              <a:rPr lang="ru-RU" dirty="0" smtClean="0"/>
              <a:t>текущий курс воздушного судна </a:t>
            </a:r>
            <a:r>
              <a:rPr lang="ru-RU" dirty="0" err="1" smtClean="0"/>
              <a:t>ψ</a:t>
            </a:r>
            <a:r>
              <a:rPr lang="ru-RU" baseline="-25000" dirty="0" err="1" smtClean="0"/>
              <a:t>ТЕК</a:t>
            </a:r>
            <a:r>
              <a:rPr lang="ru-RU" dirty="0" smtClean="0"/>
              <a:t>, </a:t>
            </a:r>
          </a:p>
          <a:p>
            <a:pPr>
              <a:buFontTx/>
              <a:buChar char="-"/>
            </a:pPr>
            <a:r>
              <a:rPr lang="ru-RU" dirty="0" smtClean="0"/>
              <a:t>заданный курс </a:t>
            </a:r>
            <a:r>
              <a:rPr lang="ru-RU" dirty="0" err="1" smtClean="0"/>
              <a:t>ψ</a:t>
            </a:r>
            <a:r>
              <a:rPr lang="ru-RU" baseline="-25000" dirty="0" err="1" smtClean="0"/>
              <a:t>ЗАД</a:t>
            </a:r>
            <a:r>
              <a:rPr lang="ru-RU" dirty="0" smtClean="0"/>
              <a:t>, азимут относительно наземного радиомаяка </a:t>
            </a:r>
            <a:r>
              <a:rPr lang="ru-RU" dirty="0" err="1" smtClean="0"/>
              <a:t>θ</a:t>
            </a:r>
            <a:r>
              <a:rPr lang="ru-RU" dirty="0" smtClean="0"/>
              <a:t>, </a:t>
            </a:r>
          </a:p>
          <a:p>
            <a:pPr>
              <a:buFontTx/>
              <a:buChar char="-"/>
            </a:pPr>
            <a:r>
              <a:rPr lang="ru-RU" dirty="0" smtClean="0"/>
              <a:t> курсовой угол радиомаяка КУР.</a:t>
            </a:r>
          </a:p>
          <a:p>
            <a:r>
              <a:rPr lang="ru-RU" dirty="0" smtClean="0"/>
              <a:t>- на приборе, показывающем дальность, ППД-2 индицируется значение дальности до наземного радиомаяка.</a:t>
            </a:r>
          </a:p>
          <a:p>
            <a:pPr>
              <a:buFontTx/>
              <a:buChar char="-"/>
            </a:pPr>
            <a:r>
              <a:rPr lang="ru-RU" b="1" dirty="0" smtClean="0"/>
              <a:t>на КПП:</a:t>
            </a:r>
            <a:r>
              <a:rPr lang="ru-RU" dirty="0" smtClean="0"/>
              <a:t> </a:t>
            </a:r>
          </a:p>
          <a:p>
            <a:pPr>
              <a:buFontTx/>
              <a:buChar char="-"/>
            </a:pPr>
            <a:r>
              <a:rPr lang="ru-RU" dirty="0" smtClean="0"/>
              <a:t>значение отклонения от заданной высоты ∆H</a:t>
            </a:r>
            <a:endParaRPr lang="ru-RU" dirty="0"/>
          </a:p>
        </p:txBody>
      </p:sp>
      <p:sp>
        <p:nvSpPr>
          <p:cNvPr id="8" name="Номер слайда 7"/>
          <p:cNvSpPr>
            <a:spLocks noGrp="1"/>
          </p:cNvSpPr>
          <p:nvPr>
            <p:ph type="sldNum" sz="quarter" idx="12"/>
          </p:nvPr>
        </p:nvSpPr>
        <p:spPr/>
        <p:txBody>
          <a:bodyPr/>
          <a:lstStyle/>
          <a:p>
            <a:fld id="{5E89D8CC-7F32-4EDA-A38B-C793DAB90CCA}" type="slidenum">
              <a:rPr lang="ru-RU" smtClean="0"/>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85728"/>
            <a:ext cx="7772400" cy="714380"/>
          </a:xfrm>
        </p:spPr>
        <p:txBody>
          <a:bodyPr>
            <a:normAutofit/>
          </a:bodyPr>
          <a:lstStyle/>
          <a:p>
            <a:r>
              <a:rPr lang="ru-RU" dirty="0" smtClean="0"/>
              <a:t>Различные модификации </a:t>
            </a:r>
            <a:r>
              <a:rPr lang="ru-RU" sz="4000" b="1" dirty="0" smtClean="0"/>
              <a:t>РСБН</a:t>
            </a:r>
            <a:endParaRPr lang="ru-RU" sz="4000" b="1"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500034" y="1142985"/>
            <a:ext cx="8215370" cy="769441"/>
          </a:xfrm>
          <a:prstGeom prst="rect">
            <a:avLst/>
          </a:prstGeom>
        </p:spPr>
        <p:txBody>
          <a:bodyPr wrap="square">
            <a:spAutoFit/>
          </a:bodyPr>
          <a:lstStyle/>
          <a:p>
            <a:endParaRPr lang="ru-RU" sz="2200" dirty="0"/>
          </a:p>
          <a:p>
            <a:pPr>
              <a:buFontTx/>
              <a:buChar char="-"/>
            </a:pPr>
            <a:endParaRPr lang="ru-RU" sz="2200" dirty="0"/>
          </a:p>
        </p:txBody>
      </p:sp>
      <p:sp>
        <p:nvSpPr>
          <p:cNvPr id="10" name="Номер слайда 9"/>
          <p:cNvSpPr>
            <a:spLocks noGrp="1"/>
          </p:cNvSpPr>
          <p:nvPr>
            <p:ph type="sldNum" sz="quarter" idx="12"/>
          </p:nvPr>
        </p:nvSpPr>
        <p:spPr/>
        <p:txBody>
          <a:bodyPr/>
          <a:lstStyle/>
          <a:p>
            <a:fld id="{5E89D8CC-7F32-4EDA-A38B-C793DAB90CCA}" type="slidenum">
              <a:rPr lang="ru-RU" smtClean="0"/>
              <a:pPr/>
              <a:t>11</a:t>
            </a:fld>
            <a:endParaRPr lang="ru-RU"/>
          </a:p>
        </p:txBody>
      </p:sp>
      <p:pic>
        <p:nvPicPr>
          <p:cNvPr id="8" name="Рисунок 7" descr="mhtml:file://D:\_DilshodE\_Дилшод\ФанларданМатериаллар\111\РСБН%20—%20База%20знаний.mht!http://www.avsim.su/w/images/thumb/8/81/RSBN-4N_3.jpg/307px-RSBN-4N_3.jpg">
            <a:hlinkClick r:id="rId2"/>
          </p:cNvPr>
          <p:cNvPicPr/>
          <p:nvPr/>
        </p:nvPicPr>
        <p:blipFill>
          <a:blip r:embed="rId3"/>
          <a:srcRect/>
          <a:stretch>
            <a:fillRect/>
          </a:stretch>
        </p:blipFill>
        <p:spPr bwMode="auto">
          <a:xfrm>
            <a:off x="2285984" y="1071546"/>
            <a:ext cx="5000660" cy="435771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85728"/>
            <a:ext cx="7772400" cy="714380"/>
          </a:xfrm>
        </p:spPr>
        <p:txBody>
          <a:bodyPr>
            <a:normAutofit/>
          </a:bodyPr>
          <a:lstStyle/>
          <a:p>
            <a:r>
              <a:rPr lang="ru-RU" dirty="0" smtClean="0"/>
              <a:t>Различные модификации </a:t>
            </a:r>
            <a:r>
              <a:rPr lang="ru-RU" sz="4000" b="1" dirty="0" smtClean="0"/>
              <a:t>РСБН</a:t>
            </a:r>
            <a:endParaRPr lang="ru-RU" sz="4000" b="1"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500034" y="1142985"/>
            <a:ext cx="8215370" cy="769441"/>
          </a:xfrm>
          <a:prstGeom prst="rect">
            <a:avLst/>
          </a:prstGeom>
        </p:spPr>
        <p:txBody>
          <a:bodyPr wrap="square">
            <a:spAutoFit/>
          </a:bodyPr>
          <a:lstStyle/>
          <a:p>
            <a:endParaRPr lang="ru-RU" sz="2200" dirty="0"/>
          </a:p>
          <a:p>
            <a:pPr>
              <a:buFontTx/>
              <a:buChar char="-"/>
            </a:pPr>
            <a:endParaRPr lang="ru-RU" sz="2200" dirty="0"/>
          </a:p>
        </p:txBody>
      </p:sp>
      <p:sp>
        <p:nvSpPr>
          <p:cNvPr id="10" name="Номер слайда 9"/>
          <p:cNvSpPr>
            <a:spLocks noGrp="1"/>
          </p:cNvSpPr>
          <p:nvPr>
            <p:ph type="sldNum" sz="quarter" idx="12"/>
          </p:nvPr>
        </p:nvSpPr>
        <p:spPr/>
        <p:txBody>
          <a:bodyPr/>
          <a:lstStyle/>
          <a:p>
            <a:fld id="{5E89D8CC-7F32-4EDA-A38B-C793DAB90CCA}" type="slidenum">
              <a:rPr lang="ru-RU" smtClean="0"/>
              <a:pPr/>
              <a:t>12</a:t>
            </a:fld>
            <a:endParaRPr lang="ru-RU"/>
          </a:p>
        </p:txBody>
      </p:sp>
      <p:pic>
        <p:nvPicPr>
          <p:cNvPr id="9" name="Рисунок 8" descr="mhtml:file://D:\_DilshodE\_Дилшод\ФанларданМатериаллар\111\РСБН%20—%20База%20знаний.mht!http://www.avsim.su/w/images/thumb/e/ed/RSBN-4N_4.jpg/314px-RSBN-4N_4.jpg">
            <a:hlinkClick r:id="rId2"/>
          </p:cNvPr>
          <p:cNvPicPr/>
          <p:nvPr/>
        </p:nvPicPr>
        <p:blipFill>
          <a:blip r:embed="rId3"/>
          <a:srcRect/>
          <a:stretch>
            <a:fillRect/>
          </a:stretch>
        </p:blipFill>
        <p:spPr bwMode="auto">
          <a:xfrm>
            <a:off x="2143108" y="1285860"/>
            <a:ext cx="5000660" cy="4429156"/>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85728"/>
            <a:ext cx="7772400" cy="714380"/>
          </a:xfrm>
        </p:spPr>
        <p:txBody>
          <a:bodyPr>
            <a:normAutofit/>
          </a:bodyPr>
          <a:lstStyle/>
          <a:p>
            <a:r>
              <a:rPr lang="ru-RU" dirty="0" smtClean="0"/>
              <a:t>Различные модификации </a:t>
            </a:r>
            <a:r>
              <a:rPr lang="ru-RU" sz="4000" b="1" dirty="0" smtClean="0"/>
              <a:t>РСБН</a:t>
            </a:r>
            <a:endParaRPr lang="ru-RU" sz="4000" b="1"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500034" y="1142985"/>
            <a:ext cx="8215370" cy="769441"/>
          </a:xfrm>
          <a:prstGeom prst="rect">
            <a:avLst/>
          </a:prstGeom>
        </p:spPr>
        <p:txBody>
          <a:bodyPr wrap="square">
            <a:spAutoFit/>
          </a:bodyPr>
          <a:lstStyle/>
          <a:p>
            <a:endParaRPr lang="ru-RU" sz="2200" dirty="0"/>
          </a:p>
          <a:p>
            <a:pPr>
              <a:buFontTx/>
              <a:buChar char="-"/>
            </a:pPr>
            <a:endParaRPr lang="ru-RU" sz="2200" dirty="0"/>
          </a:p>
        </p:txBody>
      </p:sp>
      <p:sp>
        <p:nvSpPr>
          <p:cNvPr id="10" name="Номер слайда 9"/>
          <p:cNvSpPr>
            <a:spLocks noGrp="1"/>
          </p:cNvSpPr>
          <p:nvPr>
            <p:ph type="sldNum" sz="quarter" idx="12"/>
          </p:nvPr>
        </p:nvSpPr>
        <p:spPr/>
        <p:txBody>
          <a:bodyPr/>
          <a:lstStyle/>
          <a:p>
            <a:fld id="{5E89D8CC-7F32-4EDA-A38B-C793DAB90CCA}" type="slidenum">
              <a:rPr lang="ru-RU" smtClean="0"/>
              <a:pPr/>
              <a:t>13</a:t>
            </a:fld>
            <a:endParaRPr lang="ru-RU"/>
          </a:p>
        </p:txBody>
      </p:sp>
      <p:pic>
        <p:nvPicPr>
          <p:cNvPr id="12" name="Рисунок 11" descr="mhtml:file://D:\_DilshodE\_Дилшод\ФанларданМатериаллар\111\РСБН%20—%20База%20знаний.mht!http://www.avsim.su/w/images/thumb/0/0c/RSBN-2.jpg/255px-RSBN-2.jpg">
            <a:hlinkClick r:id="rId2"/>
          </p:cNvPr>
          <p:cNvPicPr/>
          <p:nvPr/>
        </p:nvPicPr>
        <p:blipFill>
          <a:blip r:embed="rId3"/>
          <a:srcRect/>
          <a:stretch>
            <a:fillRect/>
          </a:stretch>
        </p:blipFill>
        <p:spPr bwMode="auto">
          <a:xfrm>
            <a:off x="1857356" y="928670"/>
            <a:ext cx="4643470" cy="5214974"/>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85728"/>
            <a:ext cx="7772400" cy="714380"/>
          </a:xfrm>
        </p:spPr>
        <p:txBody>
          <a:bodyPr>
            <a:normAutofit/>
          </a:bodyPr>
          <a:lstStyle/>
          <a:p>
            <a:r>
              <a:rPr lang="ru-RU" dirty="0" smtClean="0"/>
              <a:t>Различные модификации </a:t>
            </a:r>
            <a:r>
              <a:rPr lang="ru-RU" sz="4000" b="1" dirty="0" smtClean="0"/>
              <a:t>РСБН</a:t>
            </a:r>
            <a:endParaRPr lang="ru-RU" sz="4000" b="1"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500034" y="1142985"/>
            <a:ext cx="8215370" cy="769441"/>
          </a:xfrm>
          <a:prstGeom prst="rect">
            <a:avLst/>
          </a:prstGeom>
        </p:spPr>
        <p:txBody>
          <a:bodyPr wrap="square">
            <a:spAutoFit/>
          </a:bodyPr>
          <a:lstStyle/>
          <a:p>
            <a:endParaRPr lang="ru-RU" sz="2200" dirty="0"/>
          </a:p>
          <a:p>
            <a:pPr>
              <a:buFontTx/>
              <a:buChar char="-"/>
            </a:pPr>
            <a:endParaRPr lang="ru-RU" sz="2200" dirty="0"/>
          </a:p>
        </p:txBody>
      </p:sp>
      <p:sp>
        <p:nvSpPr>
          <p:cNvPr id="10" name="Номер слайда 9"/>
          <p:cNvSpPr>
            <a:spLocks noGrp="1"/>
          </p:cNvSpPr>
          <p:nvPr>
            <p:ph type="sldNum" sz="quarter" idx="12"/>
          </p:nvPr>
        </p:nvSpPr>
        <p:spPr/>
        <p:txBody>
          <a:bodyPr/>
          <a:lstStyle/>
          <a:p>
            <a:fld id="{5E89D8CC-7F32-4EDA-A38B-C793DAB90CCA}" type="slidenum">
              <a:rPr lang="ru-RU" smtClean="0"/>
              <a:pPr/>
              <a:t>14</a:t>
            </a:fld>
            <a:endParaRPr lang="ru-RU"/>
          </a:p>
        </p:txBody>
      </p:sp>
      <p:pic>
        <p:nvPicPr>
          <p:cNvPr id="13" name="Рисунок 12" descr="mhtml:file://D:\_DilshodE\_Дилшод\ФанларданМатериаллар\111\РСБН%20—%20База%20знаний.mht!http://www.avsim.su/w/images/thumb/4/47/RSBN-8.jpg/287px-RSBN-8.jpg">
            <a:hlinkClick r:id="rId2"/>
          </p:cNvPr>
          <p:cNvPicPr/>
          <p:nvPr/>
        </p:nvPicPr>
        <p:blipFill>
          <a:blip r:embed="rId3"/>
          <a:srcRect/>
          <a:stretch>
            <a:fillRect/>
          </a:stretch>
        </p:blipFill>
        <p:spPr bwMode="auto">
          <a:xfrm>
            <a:off x="1214414" y="928670"/>
            <a:ext cx="4949523" cy="545053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85728"/>
            <a:ext cx="7772400" cy="714380"/>
          </a:xfrm>
        </p:spPr>
        <p:txBody>
          <a:bodyPr>
            <a:normAutofit fontScale="90000"/>
          </a:bodyPr>
          <a:lstStyle/>
          <a:p>
            <a:r>
              <a:rPr lang="ru-RU" b="1" dirty="0" smtClean="0"/>
              <a:t>VOR - </a:t>
            </a:r>
            <a:r>
              <a:rPr lang="ru-RU" sz="3600" b="1" dirty="0" smtClean="0"/>
              <a:t>Всенаправленный радиомаяк</a:t>
            </a:r>
            <a:endParaRPr lang="ru-RU" sz="3600" b="1"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500034" y="1142985"/>
            <a:ext cx="8215370" cy="2123658"/>
          </a:xfrm>
          <a:prstGeom prst="rect">
            <a:avLst/>
          </a:prstGeom>
        </p:spPr>
        <p:txBody>
          <a:bodyPr wrap="square">
            <a:spAutoFit/>
          </a:bodyPr>
          <a:lstStyle/>
          <a:p>
            <a:r>
              <a:rPr lang="en-US" sz="2200" dirty="0" smtClean="0"/>
              <a:t>(</a:t>
            </a:r>
            <a:r>
              <a:rPr lang="ru-RU" sz="2200" dirty="0" err="1"/>
              <a:t>англ</a:t>
            </a:r>
            <a:r>
              <a:rPr lang="en-US" sz="2200" dirty="0"/>
              <a:t>. </a:t>
            </a:r>
            <a:r>
              <a:rPr lang="en-US" sz="2200" b="1" dirty="0"/>
              <a:t>V</a:t>
            </a:r>
            <a:r>
              <a:rPr lang="en-US" sz="2200" dirty="0"/>
              <a:t>ery high </a:t>
            </a:r>
            <a:r>
              <a:rPr lang="en-US" sz="2200" dirty="0" smtClean="0"/>
              <a:t>frequency </a:t>
            </a:r>
            <a:r>
              <a:rPr lang="en-US" sz="2200" b="1" dirty="0"/>
              <a:t>O</a:t>
            </a:r>
            <a:r>
              <a:rPr lang="en-US" sz="2200" dirty="0"/>
              <a:t>mni directional radio </a:t>
            </a:r>
            <a:r>
              <a:rPr lang="en-US" sz="2200" b="1" dirty="0"/>
              <a:t>R</a:t>
            </a:r>
            <a:r>
              <a:rPr lang="en-US" sz="2200" dirty="0"/>
              <a:t>ange </a:t>
            </a:r>
            <a:r>
              <a:rPr lang="ru-RU" sz="2200" dirty="0" err="1"/>
              <a:t>сокр</a:t>
            </a:r>
            <a:r>
              <a:rPr lang="en-US" sz="2200" dirty="0"/>
              <a:t>. </a:t>
            </a:r>
            <a:r>
              <a:rPr lang="ru-RU" sz="2200" dirty="0"/>
              <a:t>VOR</a:t>
            </a:r>
            <a:r>
              <a:rPr lang="ru-RU" sz="2200" dirty="0" smtClean="0"/>
              <a:t>).</a:t>
            </a:r>
          </a:p>
          <a:p>
            <a:r>
              <a:rPr lang="ru-RU" sz="2200" dirty="0" smtClean="0"/>
              <a:t>Обеспечивает выдачу информации об азимуте воздушного судна. Радиомаяк может работать как самостоятельно, так и в составе с дальномером </a:t>
            </a:r>
            <a:r>
              <a:rPr lang="ru-RU" sz="2200" b="1" u="sng" dirty="0" smtClean="0">
                <a:hlinkClick r:id="rId2" tooltip="DME"/>
              </a:rPr>
              <a:t>DME</a:t>
            </a:r>
            <a:r>
              <a:rPr lang="ru-RU" sz="2200" dirty="0" smtClean="0"/>
              <a:t>, образуя азимутально-дальномерную систему ближней навигации </a:t>
            </a:r>
            <a:r>
              <a:rPr lang="ru-RU" sz="2200" b="1" u="sng" dirty="0">
                <a:hlinkClick r:id="rId2" tooltip="DME"/>
              </a:rPr>
              <a:t>VOR</a:t>
            </a:r>
            <a:r>
              <a:rPr lang="ru-RU" sz="2200" b="1" dirty="0" smtClean="0"/>
              <a:t>/</a:t>
            </a:r>
            <a:r>
              <a:rPr lang="ru-RU" sz="2200" b="1" u="sng" dirty="0" smtClean="0">
                <a:hlinkClick r:id="rId2" tooltip="DME"/>
              </a:rPr>
              <a:t>DME</a:t>
            </a:r>
            <a:r>
              <a:rPr lang="ru-RU" sz="2200" dirty="0" smtClean="0"/>
              <a:t>.</a:t>
            </a:r>
            <a:r>
              <a:rPr lang="en-US" sz="2200" dirty="0" smtClean="0"/>
              <a:t> (VHF – </a:t>
            </a:r>
            <a:r>
              <a:rPr lang="ru-RU" sz="2200" dirty="0" smtClean="0"/>
              <a:t>УКВ)</a:t>
            </a:r>
            <a:endParaRPr lang="ru-RU" sz="2200" dirty="0"/>
          </a:p>
          <a:p>
            <a:pPr>
              <a:buFontTx/>
              <a:buChar char="-"/>
            </a:pPr>
            <a:endParaRPr lang="ru-RU" sz="2200" dirty="0"/>
          </a:p>
        </p:txBody>
      </p:sp>
      <p:pic>
        <p:nvPicPr>
          <p:cNvPr id="6" name="Рисунок 5" descr="D-VOR PEK.JPG">
            <a:hlinkClick r:id="rId3"/>
          </p:cNvPr>
          <p:cNvPicPr/>
          <p:nvPr/>
        </p:nvPicPr>
        <p:blipFill>
          <a:blip r:embed="rId4"/>
          <a:srcRect/>
          <a:stretch>
            <a:fillRect/>
          </a:stretch>
        </p:blipFill>
        <p:spPr bwMode="auto">
          <a:xfrm>
            <a:off x="214282" y="3357562"/>
            <a:ext cx="4429156" cy="3071834"/>
          </a:xfrm>
          <a:prstGeom prst="rect">
            <a:avLst/>
          </a:prstGeom>
          <a:noFill/>
          <a:ln w="9525">
            <a:noFill/>
            <a:miter lim="800000"/>
            <a:headEnd/>
            <a:tailEnd/>
          </a:ln>
        </p:spPr>
      </p:pic>
      <p:pic>
        <p:nvPicPr>
          <p:cNvPr id="7" name="Рисунок 6" descr="mhtml:file://D:\_DilshodE\_Дилшод\ФанларданМатериаллар\111\VOR%20—%20База%20знаний.mht!http://www.avsim.su/w/images/thumb/e/ed/VOR_DME_BUB.JPG/300px-VOR_DME_BUB.JPG">
            <a:hlinkClick r:id="rId5"/>
          </p:cNvPr>
          <p:cNvPicPr/>
          <p:nvPr/>
        </p:nvPicPr>
        <p:blipFill>
          <a:blip r:embed="rId6"/>
          <a:srcRect/>
          <a:stretch>
            <a:fillRect/>
          </a:stretch>
        </p:blipFill>
        <p:spPr bwMode="auto">
          <a:xfrm>
            <a:off x="4572000" y="3357562"/>
            <a:ext cx="4286280" cy="3071834"/>
          </a:xfrm>
          <a:prstGeom prst="rect">
            <a:avLst/>
          </a:prstGeom>
          <a:noFill/>
          <a:ln w="9525">
            <a:noFill/>
            <a:miter lim="800000"/>
            <a:headEnd/>
            <a:tailEnd/>
          </a:ln>
        </p:spPr>
      </p:pic>
      <p:sp>
        <p:nvSpPr>
          <p:cNvPr id="10" name="Номер слайда 9"/>
          <p:cNvSpPr>
            <a:spLocks noGrp="1"/>
          </p:cNvSpPr>
          <p:nvPr>
            <p:ph type="sldNum" sz="quarter" idx="12"/>
          </p:nvPr>
        </p:nvSpPr>
        <p:spPr/>
        <p:txBody>
          <a:bodyPr/>
          <a:lstStyle/>
          <a:p>
            <a:fld id="{5E89D8CC-7F32-4EDA-A38B-C793DAB90CCA}" type="slidenum">
              <a:rPr lang="ru-RU" smtClean="0"/>
              <a:pPr/>
              <a:t>15</a:t>
            </a:fld>
            <a:endParaRPr lang="ru-RU"/>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85728"/>
            <a:ext cx="7772400" cy="714380"/>
          </a:xfrm>
        </p:spPr>
        <p:txBody>
          <a:bodyPr>
            <a:normAutofit/>
          </a:bodyPr>
          <a:lstStyle/>
          <a:p>
            <a:r>
              <a:rPr lang="ru-RU" b="1" dirty="0" smtClean="0"/>
              <a:t>Составные части радиомаяка</a:t>
            </a:r>
            <a:endParaRPr lang="ru-RU" sz="3600" b="1"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428596" y="1071546"/>
            <a:ext cx="8072494" cy="5293757"/>
          </a:xfrm>
          <a:prstGeom prst="rect">
            <a:avLst/>
          </a:prstGeom>
        </p:spPr>
        <p:txBody>
          <a:bodyPr wrap="square">
            <a:spAutoFit/>
          </a:bodyPr>
          <a:lstStyle/>
          <a:p>
            <a:r>
              <a:rPr lang="ru-RU" sz="2800" b="1" dirty="0" smtClean="0"/>
              <a:t>Радиомаяк VOR </a:t>
            </a:r>
            <a:r>
              <a:rPr lang="ru-RU" sz="2800" dirty="0" smtClean="0"/>
              <a:t>Состоит </a:t>
            </a:r>
            <a:r>
              <a:rPr lang="ru-RU" sz="2800" dirty="0"/>
              <a:t>из </a:t>
            </a:r>
            <a:endParaRPr lang="ru-RU" sz="2800" dirty="0" smtClean="0"/>
          </a:p>
          <a:p>
            <a:r>
              <a:rPr lang="ru-RU" sz="2800" dirty="0" smtClean="0"/>
              <a:t>1 ) антенной </a:t>
            </a:r>
            <a:r>
              <a:rPr lang="ru-RU" sz="2800" dirty="0"/>
              <a:t>системы, </a:t>
            </a:r>
            <a:endParaRPr lang="ru-RU" sz="2800" dirty="0" smtClean="0"/>
          </a:p>
          <a:p>
            <a:r>
              <a:rPr lang="ru-RU" sz="2800" dirty="0" smtClean="0"/>
              <a:t>2) передающего </a:t>
            </a:r>
            <a:r>
              <a:rPr lang="ru-RU" sz="2800" dirty="0"/>
              <a:t>устройства и </a:t>
            </a:r>
            <a:endParaRPr lang="ru-RU" sz="2800" dirty="0" smtClean="0"/>
          </a:p>
          <a:p>
            <a:r>
              <a:rPr lang="ru-RU" sz="2800" dirty="0" smtClean="0"/>
              <a:t>3 ) контрольно - </a:t>
            </a:r>
            <a:r>
              <a:rPr lang="ru-RU" sz="2800" dirty="0" err="1" smtClean="0"/>
              <a:t>юстировочной</a:t>
            </a:r>
            <a:r>
              <a:rPr lang="ru-RU" sz="2800" dirty="0" smtClean="0"/>
              <a:t> </a:t>
            </a:r>
            <a:r>
              <a:rPr lang="ru-RU" sz="2800" dirty="0"/>
              <a:t>аппаратуры. </a:t>
            </a:r>
            <a:endParaRPr lang="ru-RU" sz="2800" dirty="0" smtClean="0"/>
          </a:p>
          <a:p>
            <a:r>
              <a:rPr lang="ru-RU" sz="2800" dirty="0" smtClean="0"/>
              <a:t>4) Электронные </a:t>
            </a:r>
            <a:r>
              <a:rPr lang="ru-RU" sz="2800" dirty="0"/>
              <a:t>устройства – съемные функциональные модули (блоки) размещены в аппаратной кабине под антенной системой АРМ</a:t>
            </a:r>
            <a:r>
              <a:rPr lang="ru-RU" sz="2800" dirty="0" smtClean="0"/>
              <a:t>.</a:t>
            </a:r>
          </a:p>
          <a:p>
            <a:endParaRPr lang="ru-RU" sz="2800" dirty="0"/>
          </a:p>
          <a:p>
            <a:r>
              <a:rPr lang="ru-RU" sz="2800" dirty="0" smtClean="0"/>
              <a:t>Основные </a:t>
            </a:r>
            <a:r>
              <a:rPr lang="ru-RU" sz="2800" dirty="0"/>
              <a:t>параметры радиомаяков удовлетворяют VOR нормам </a:t>
            </a:r>
            <a:r>
              <a:rPr lang="en-US" sz="2800" dirty="0"/>
              <a:t>ICAO</a:t>
            </a:r>
            <a:r>
              <a:rPr lang="ru-RU" sz="2000" dirty="0"/>
              <a:t>.</a:t>
            </a:r>
          </a:p>
          <a:p>
            <a:endParaRPr lang="ru-RU" sz="2000" dirty="0" smtClean="0"/>
          </a:p>
          <a:p>
            <a:endParaRPr lang="ru-RU" sz="2000" dirty="0"/>
          </a:p>
          <a:p>
            <a:pPr>
              <a:buFontTx/>
              <a:buChar char="-"/>
            </a:pPr>
            <a:endParaRPr lang="ru-RU" dirty="0"/>
          </a:p>
        </p:txBody>
      </p:sp>
      <p:sp>
        <p:nvSpPr>
          <p:cNvPr id="9" name="Номер слайда 8"/>
          <p:cNvSpPr>
            <a:spLocks noGrp="1"/>
          </p:cNvSpPr>
          <p:nvPr>
            <p:ph type="sldNum" sz="quarter" idx="12"/>
          </p:nvPr>
        </p:nvSpPr>
        <p:spPr/>
        <p:txBody>
          <a:bodyPr/>
          <a:lstStyle/>
          <a:p>
            <a:fld id="{5E89D8CC-7F32-4EDA-A38B-C793DAB90CCA}" type="slidenum">
              <a:rPr lang="ru-RU" smtClean="0"/>
              <a:pPr/>
              <a:t>16</a:t>
            </a:fld>
            <a:endParaRPr lang="ru-RU"/>
          </a:p>
        </p:txBody>
      </p:sp>
    </p:spTree>
  </p:cSld>
  <p:clrMapOvr>
    <a:masterClrMapping/>
  </p:clrMapOvr>
  <p:transition>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772400" cy="714380"/>
          </a:xfrm>
        </p:spPr>
        <p:txBody>
          <a:bodyPr>
            <a:normAutofit/>
          </a:bodyPr>
          <a:lstStyle/>
          <a:p>
            <a:r>
              <a:rPr lang="ru-RU" sz="3200" b="1" dirty="0" smtClean="0"/>
              <a:t>Структурная схема радиомаяка</a:t>
            </a:r>
            <a:endParaRPr lang="ru-RU" sz="3200" b="1"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Номер слайда 8"/>
          <p:cNvSpPr>
            <a:spLocks noGrp="1"/>
          </p:cNvSpPr>
          <p:nvPr>
            <p:ph type="sldNum" sz="quarter" idx="12"/>
          </p:nvPr>
        </p:nvSpPr>
        <p:spPr/>
        <p:txBody>
          <a:bodyPr/>
          <a:lstStyle/>
          <a:p>
            <a:fld id="{5E89D8CC-7F32-4EDA-A38B-C793DAB90CCA}" type="slidenum">
              <a:rPr lang="ru-RU" smtClean="0"/>
              <a:pPr/>
              <a:t>17</a:t>
            </a:fld>
            <a:endParaRPr lang="ru-RU"/>
          </a:p>
        </p:txBody>
      </p:sp>
      <p:pic>
        <p:nvPicPr>
          <p:cNvPr id="7" name="Рисунок 6" descr="РТОП№10-01расм.GIF"/>
          <p:cNvPicPr/>
          <p:nvPr/>
        </p:nvPicPr>
        <p:blipFill>
          <a:blip r:embed="rId2"/>
          <a:stretch>
            <a:fillRect/>
          </a:stretch>
        </p:blipFill>
        <p:spPr>
          <a:xfrm>
            <a:off x="0" y="1285860"/>
            <a:ext cx="8858280" cy="3786214"/>
          </a:xfrm>
          <a:prstGeom prst="rect">
            <a:avLst/>
          </a:prstGeom>
        </p:spPr>
      </p:pic>
    </p:spTree>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14290"/>
            <a:ext cx="7772400" cy="714380"/>
          </a:xfrm>
        </p:spPr>
        <p:txBody>
          <a:bodyPr>
            <a:normAutofit/>
          </a:bodyPr>
          <a:lstStyle/>
          <a:p>
            <a:r>
              <a:rPr lang="ru-RU" b="1" dirty="0" smtClean="0"/>
              <a:t>Антенная система радиомаяка</a:t>
            </a:r>
            <a:endParaRPr lang="ru-RU" sz="3600" b="1"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428596" y="928670"/>
            <a:ext cx="8072494" cy="5632311"/>
          </a:xfrm>
          <a:prstGeom prst="rect">
            <a:avLst/>
          </a:prstGeom>
        </p:spPr>
        <p:txBody>
          <a:bodyPr wrap="square">
            <a:spAutoFit/>
          </a:bodyPr>
          <a:lstStyle/>
          <a:p>
            <a:r>
              <a:rPr lang="ru-RU" sz="2000" dirty="0" smtClean="0"/>
              <a:t>Антенная </a:t>
            </a:r>
            <a:r>
              <a:rPr lang="ru-RU" sz="2000" dirty="0"/>
              <a:t>система (АРМ) состоит </a:t>
            </a:r>
            <a:r>
              <a:rPr lang="ru-RU" sz="2000" dirty="0" smtClean="0"/>
              <a:t>из:</a:t>
            </a:r>
          </a:p>
          <a:p>
            <a:r>
              <a:rPr lang="ru-RU" sz="2000" dirty="0" smtClean="0"/>
              <a:t>- ненаправленной </a:t>
            </a:r>
            <a:r>
              <a:rPr lang="ru-RU" sz="2000" dirty="0"/>
              <a:t>антенны ННА и </a:t>
            </a:r>
            <a:endParaRPr lang="ru-RU" sz="2000" dirty="0" smtClean="0"/>
          </a:p>
          <a:p>
            <a:r>
              <a:rPr lang="ru-RU" sz="2000" dirty="0" smtClean="0"/>
              <a:t>- антенны </a:t>
            </a:r>
            <a:r>
              <a:rPr lang="ru-RU" sz="2000" dirty="0"/>
              <a:t>вращающегося поля АВП. </a:t>
            </a:r>
            <a:endParaRPr lang="ru-RU" sz="2000" dirty="0" smtClean="0"/>
          </a:p>
          <a:p>
            <a:endParaRPr lang="ru-RU" sz="2000" dirty="0"/>
          </a:p>
          <a:p>
            <a:r>
              <a:rPr lang="ru-RU" sz="2000" dirty="0" smtClean="0"/>
              <a:t>Сегментная </a:t>
            </a:r>
            <a:r>
              <a:rPr lang="ru-RU" sz="2000" dirty="0"/>
              <a:t>антенна ННА имеет диаграмма </a:t>
            </a:r>
            <a:r>
              <a:rPr lang="ru-RU" sz="2000" dirty="0" smtClean="0"/>
              <a:t>направленности </a:t>
            </a:r>
            <a:r>
              <a:rPr lang="ru-RU" sz="2000" dirty="0"/>
              <a:t>ДН, </a:t>
            </a:r>
            <a:r>
              <a:rPr lang="ru-RU" sz="2000" dirty="0" smtClean="0"/>
              <a:t>отклоняющуюся </a:t>
            </a:r>
            <a:r>
              <a:rPr lang="ru-RU" sz="2000" dirty="0"/>
              <a:t>от идеальной окружности не более чем на 0,25 дБ. </a:t>
            </a:r>
          </a:p>
          <a:p>
            <a:endParaRPr lang="ru-RU" sz="2000" dirty="0" smtClean="0"/>
          </a:p>
          <a:p>
            <a:r>
              <a:rPr lang="ru-RU" sz="2000" dirty="0" smtClean="0"/>
              <a:t>Антенны ННА и АВП размещаются на высоте около 2 м над металлическим противовесом 5 м. </a:t>
            </a:r>
          </a:p>
          <a:p>
            <a:r>
              <a:rPr lang="ru-RU" sz="2000" dirty="0" smtClean="0"/>
              <a:t>Возможно установка двух комплектов антенн друг над другом, что дает выигрыш в 5 дБ по излучаемой мощности.</a:t>
            </a:r>
          </a:p>
          <a:p>
            <a:endParaRPr lang="ru-RU" sz="2000" dirty="0" smtClean="0"/>
          </a:p>
          <a:p>
            <a:r>
              <a:rPr lang="ru-RU" sz="2000" dirty="0" smtClean="0"/>
              <a:t> Для подавления вертикальной составляющей поля (примерно на 20 </a:t>
            </a:r>
            <a:r>
              <a:rPr lang="ru-RU" sz="2000" dirty="0" err="1" smtClean="0"/>
              <a:t>дб</a:t>
            </a:r>
            <a:r>
              <a:rPr lang="ru-RU" sz="2000" dirty="0" smtClean="0"/>
              <a:t>) антенны ННА и АВП окружены решеткой из вертикальных металлических стержней длиной 1,8 м, расположенных по окружности радиусом 1м. </a:t>
            </a:r>
          </a:p>
          <a:p>
            <a:endParaRPr lang="ru-RU" sz="2000" dirty="0" smtClean="0"/>
          </a:p>
          <a:p>
            <a:r>
              <a:rPr lang="ru-RU" sz="2000" dirty="0" smtClean="0"/>
              <a:t>Контрольная антенна КА устанавливается у края противовеса. </a:t>
            </a:r>
            <a:endParaRPr lang="ru-RU" sz="2000" dirty="0"/>
          </a:p>
        </p:txBody>
      </p:sp>
      <p:sp>
        <p:nvSpPr>
          <p:cNvPr id="8" name="Номер слайда 7"/>
          <p:cNvSpPr>
            <a:spLocks noGrp="1"/>
          </p:cNvSpPr>
          <p:nvPr>
            <p:ph type="sldNum" sz="quarter" idx="12"/>
          </p:nvPr>
        </p:nvSpPr>
        <p:spPr/>
        <p:txBody>
          <a:bodyPr/>
          <a:lstStyle/>
          <a:p>
            <a:fld id="{5E89D8CC-7F32-4EDA-A38B-C793DAB90CCA}" type="slidenum">
              <a:rPr lang="ru-RU" smtClean="0"/>
              <a:pPr/>
              <a:t>18</a:t>
            </a:fld>
            <a:endParaRPr lang="ru-RU"/>
          </a:p>
        </p:txBody>
      </p:sp>
    </p:spTree>
  </p:cSld>
  <p:clrMapOvr>
    <a:masterClrMapping/>
  </p:clrMapOvr>
  <p:transition spd="med">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772400" cy="714380"/>
          </a:xfrm>
        </p:spPr>
        <p:txBody>
          <a:bodyPr>
            <a:normAutofit/>
          </a:bodyPr>
          <a:lstStyle/>
          <a:p>
            <a:r>
              <a:rPr lang="ru-RU" b="1" dirty="0" smtClean="0"/>
              <a:t>Принцип работы</a:t>
            </a:r>
            <a:endParaRPr lang="ru-RU" sz="3600" b="1"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928662" y="1643050"/>
            <a:ext cx="7572428" cy="5016758"/>
          </a:xfrm>
          <a:prstGeom prst="rect">
            <a:avLst/>
          </a:prstGeom>
        </p:spPr>
        <p:txBody>
          <a:bodyPr wrap="square">
            <a:spAutoFit/>
          </a:bodyPr>
          <a:lstStyle/>
          <a:p>
            <a:r>
              <a:rPr lang="ru-RU" sz="2000" dirty="0" smtClean="0"/>
              <a:t>Радиомаяк VOR излучает на одной из 160 несущих частот (в диапазоне от 108 до 117.975МГц с шагом 50КГц) сигналы опорной и переменной фаз частотой 30Гц. </a:t>
            </a:r>
          </a:p>
          <a:p>
            <a:r>
              <a:rPr lang="ru-RU" sz="2000" dirty="0" smtClean="0"/>
              <a:t>Амплитудно-частотно-модулированный сигнал опорной фазы, содержащий частотно-модулированную </a:t>
            </a:r>
            <a:r>
              <a:rPr lang="ru-RU" sz="2000" dirty="0" err="1" smtClean="0"/>
              <a:t>поднесущую</a:t>
            </a:r>
            <a:r>
              <a:rPr lang="ru-RU" sz="2000" dirty="0" smtClean="0"/>
              <a:t> (</a:t>
            </a:r>
            <a:r>
              <a:rPr lang="ru-RU" sz="2000" b="1" dirty="0" smtClean="0"/>
              <a:t>9960 Гц</a:t>
            </a:r>
            <a:r>
              <a:rPr lang="ru-RU" sz="2000" dirty="0" smtClean="0"/>
              <a:t> с девиацией плюс-минус </a:t>
            </a:r>
            <a:r>
              <a:rPr lang="ru-RU" sz="2000" b="1" dirty="0" smtClean="0"/>
              <a:t>480 Гц</a:t>
            </a:r>
            <a:r>
              <a:rPr lang="ru-RU" sz="2000" dirty="0" smtClean="0"/>
              <a:t>) излучается неподвижной всенаправленной антенной. Амплитудно-модулированный частотой </a:t>
            </a:r>
            <a:r>
              <a:rPr lang="ru-RU" sz="2000" b="1" dirty="0" smtClean="0"/>
              <a:t>30 Гц</a:t>
            </a:r>
            <a:r>
              <a:rPr lang="ru-RU" sz="2000" dirty="0" smtClean="0"/>
              <a:t> сигнал переменной фазы излучается вращающейся (30 об/с) направленной антенной с диаграммой направленности в виде "восьмёрки".</a:t>
            </a:r>
          </a:p>
          <a:p>
            <a:endParaRPr lang="ru-RU" sz="2000" dirty="0" smtClean="0"/>
          </a:p>
          <a:p>
            <a:r>
              <a:rPr lang="ru-RU" sz="2000" dirty="0" smtClean="0"/>
              <a:t>Диполи </a:t>
            </a:r>
            <a:r>
              <a:rPr lang="ru-RU" sz="2000" dirty="0"/>
              <a:t>АВП питаются от </a:t>
            </a:r>
            <a:r>
              <a:rPr lang="ru-RU" sz="2000" b="1" dirty="0"/>
              <a:t>электронного гониометра ЭГ</a:t>
            </a:r>
            <a:r>
              <a:rPr lang="ru-RU" sz="2000" dirty="0"/>
              <a:t> </a:t>
            </a:r>
            <a:r>
              <a:rPr lang="ru-RU" sz="2000" dirty="0" err="1" smtClean="0"/>
              <a:t>балансно</a:t>
            </a:r>
            <a:r>
              <a:rPr lang="ru-RU" sz="2000" dirty="0" smtClean="0"/>
              <a:t> - модулированными </a:t>
            </a:r>
            <a:r>
              <a:rPr lang="ru-RU" sz="2000" dirty="0"/>
              <a:t>колебаниями со сдвигом по фазе 90</a:t>
            </a:r>
            <a:r>
              <a:rPr lang="ru-RU" sz="2000" baseline="30000" dirty="0"/>
              <a:t>0</a:t>
            </a:r>
            <a:r>
              <a:rPr lang="ru-RU" sz="2000" dirty="0"/>
              <a:t> модулированных колебаний частоты 30 Гц. </a:t>
            </a:r>
            <a:endParaRPr lang="ru-RU" sz="2000" dirty="0" smtClean="0"/>
          </a:p>
          <a:p>
            <a:r>
              <a:rPr lang="ru-RU" sz="2000" dirty="0" smtClean="0"/>
              <a:t>Благодаря </a:t>
            </a:r>
            <a:r>
              <a:rPr lang="ru-RU" sz="2000" dirty="0"/>
              <a:t>этому создается вращающаяся с частотой 30 Гц </a:t>
            </a:r>
            <a:r>
              <a:rPr lang="ru-RU" sz="2000" dirty="0" smtClean="0"/>
              <a:t>Диаграмма направленности ДН</a:t>
            </a:r>
            <a:r>
              <a:rPr lang="ru-RU" sz="2000" dirty="0"/>
              <a:t>, имеющая форму «</a:t>
            </a:r>
            <a:r>
              <a:rPr lang="ru-RU" sz="2000" dirty="0" smtClean="0"/>
              <a:t>восьмёрки». </a:t>
            </a:r>
            <a:endParaRPr lang="ru-RU" sz="2000" dirty="0"/>
          </a:p>
        </p:txBody>
      </p:sp>
      <p:sp>
        <p:nvSpPr>
          <p:cNvPr id="8" name="Номер слайда 7"/>
          <p:cNvSpPr>
            <a:spLocks noGrp="1"/>
          </p:cNvSpPr>
          <p:nvPr>
            <p:ph type="sldNum" sz="quarter" idx="12"/>
          </p:nvPr>
        </p:nvSpPr>
        <p:spPr/>
        <p:txBody>
          <a:bodyPr/>
          <a:lstStyle/>
          <a:p>
            <a:fld id="{5E89D8CC-7F32-4EDA-A38B-C793DAB90CCA}" type="slidenum">
              <a:rPr lang="ru-RU" smtClean="0"/>
              <a:pPr/>
              <a:t>19</a:t>
            </a:fld>
            <a:endParaRPr lang="ru-RU"/>
          </a:p>
        </p:txBody>
      </p:sp>
    </p:spTree>
  </p:cSld>
  <p:clrMapOvr>
    <a:masterClrMapping/>
  </p:clrMapOvr>
  <p:transition spd="med">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686800" cy="838200"/>
          </a:xfrm>
        </p:spPr>
        <p:txBody>
          <a:bodyPr>
            <a:normAutofit/>
          </a:bodyPr>
          <a:lstStyle/>
          <a:p>
            <a:r>
              <a:rPr lang="ru-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Радиотехническое обеспечение полетов</a:t>
            </a:r>
            <a:endParaRPr lang="ru-RU" sz="32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6" name="Номер слайда 5"/>
          <p:cNvSpPr>
            <a:spLocks noGrp="1"/>
          </p:cNvSpPr>
          <p:nvPr>
            <p:ph type="sldNum" sz="quarter" idx="12"/>
          </p:nvPr>
        </p:nvSpPr>
        <p:spPr/>
        <p:txBody>
          <a:bodyPr/>
          <a:lstStyle/>
          <a:p>
            <a:fld id="{5E89D8CC-7F32-4EDA-A38B-C793DAB90CCA}" type="slidenum">
              <a:rPr lang="ru-RU" smtClean="0"/>
              <a:pPr/>
              <a:t>2</a:t>
            </a:fld>
            <a:endParaRPr lang="ru-RU"/>
          </a:p>
        </p:txBody>
      </p:sp>
      <p:sp>
        <p:nvSpPr>
          <p:cNvPr id="3" name="Rectangle 2"/>
          <p:cNvSpPr>
            <a:spLocks noChangeArrowheads="1"/>
          </p:cNvSpPr>
          <p:nvPr/>
        </p:nvSpPr>
        <p:spPr bwMode="auto">
          <a:xfrm>
            <a:off x="2627784" y="1352530"/>
            <a:ext cx="6360768"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9875"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МИНИСТЕРСТВО ВЫСШЕГО И СРЕДНЕГО СПЕЦИАЛЬНОГО ОБРАЗОВАНИЯ РЕСПУБЛИКИ УЗБЕКИСТАН</a:t>
            </a:r>
            <a:endParaRPr kumimoji="0" lang="ru-RU" sz="800" b="0" i="0" u="none" strike="noStrike" cap="none" normalizeH="0" baseline="0" dirty="0" smtClean="0">
              <a:ln>
                <a:noFill/>
              </a:ln>
              <a:solidFill>
                <a:schemeClr val="tx1"/>
              </a:solidFill>
              <a:effectLst/>
            </a:endParaRPr>
          </a:p>
          <a:p>
            <a:pPr marL="0" marR="0" lvl="0" indent="269875"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ТАШКЕНТСКИЙ ГОСУДАРСТВЕННЫЙ ТЕХНИЧЕСКИЙ УНИВЕРСИТЕТ имени</a:t>
            </a:r>
            <a:r>
              <a:rPr kumimoji="0" lang="uz-Cyrl-UZ"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АБУ РАЙХАНА БЕРУНИ</a:t>
            </a:r>
            <a:endParaRPr kumimoji="0" lang="ru-RU" sz="1000" b="0" i="0" u="none" strike="noStrike" cap="none" normalizeH="0" baseline="0" dirty="0" smtClean="0">
              <a:ln>
                <a:noFill/>
              </a:ln>
              <a:solidFill>
                <a:schemeClr val="tx1"/>
              </a:solidFill>
              <a:effectLst/>
            </a:endParaRPr>
          </a:p>
          <a:p>
            <a:pPr marL="0" marR="0" lvl="0" indent="269875" algn="ctr" defTabSz="914400" rtl="0" eaLnBrk="0" fontAlgn="base" latinLnBrk="0" hangingPunct="0">
              <a:lnSpc>
                <a:spcPct val="100000"/>
              </a:lnSpc>
              <a:spcBef>
                <a:spcPct val="0"/>
              </a:spcBef>
              <a:spcAft>
                <a:spcPct val="0"/>
              </a:spcAft>
              <a:buClrTx/>
              <a:buSzTx/>
              <a:buFontTx/>
              <a:buNone/>
              <a:tabLst/>
            </a:pPr>
            <a:r>
              <a:rPr kumimoji="0" lang="uz-Cyrl-UZ"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АВИАЦИОНН</a:t>
            </a: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ЫЙ ФАКУЛЬТЕТ </a:t>
            </a:r>
            <a:endParaRPr kumimoji="0" lang="ru-RU" sz="1000" b="0" i="0" u="none" strike="noStrike" cap="none" normalizeH="0" baseline="0" dirty="0" smtClean="0">
              <a:ln>
                <a:noFill/>
              </a:ln>
              <a:solidFill>
                <a:schemeClr val="tx1"/>
              </a:solidFill>
              <a:effectLst/>
              <a:latin typeface="Arial" panose="020B0604020202020204" pitchFamily="34" charset="0"/>
            </a:endParaRPr>
          </a:p>
          <a:p>
            <a:pPr marL="0" marR="0" lvl="0" indent="269875"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Кафедра: «Управление воздушным движением»</a:t>
            </a:r>
            <a:endParaRPr kumimoji="0" lang="ru-RU" sz="1000" b="0" i="0" u="none" strike="noStrike" cap="none" normalizeH="0" baseline="0" dirty="0" smtClean="0">
              <a:ln>
                <a:noFill/>
              </a:ln>
              <a:solidFill>
                <a:schemeClr val="tx1"/>
              </a:solidFill>
              <a:effectLst/>
              <a:latin typeface="Arial" panose="020B0604020202020204" pitchFamily="34" charset="0"/>
            </a:endParaRPr>
          </a:p>
          <a:p>
            <a:pPr marL="0" marR="0" lvl="0" indent="269875"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1" descr="EmblemaTDT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13810"/>
            <a:ext cx="2162175" cy="2324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14282" y="3717032"/>
            <a:ext cx="86868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Лекция № 9. Радиотехническая система ближней навигации</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по курсу </a:t>
            </a:r>
            <a:r>
              <a:rPr kumimoji="0" lang="ru-RU" sz="20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«Радиотехническое обеспечение полетов</a:t>
            </a:r>
            <a:r>
              <a:rPr kumimoji="0" lang="ru-RU" sz="24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a:t>
            </a:r>
            <a:endParaRPr kumimoji="0" lang="ru-RU" sz="1050" b="0" i="0" u="none" strike="noStrike" cap="none" normalizeH="0" baseline="0" dirty="0" smtClean="0">
              <a:ln>
                <a:noFill/>
              </a:ln>
              <a:solidFill>
                <a:srgbClr val="FF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Область знаний:   </a:t>
            </a:r>
            <a:r>
              <a:rPr kumimoji="0" lang="uz-Cyrl-UZ"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60</a:t>
            </a:r>
            <a: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0000 – «Услуги»</a:t>
            </a:r>
            <a:endParaRPr kumimoji="0" lang="ru-RU" sz="8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Область образования:   </a:t>
            </a:r>
            <a:r>
              <a:rPr kumimoji="0" lang="uz-Cyrl-UZ"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620000 </a:t>
            </a:r>
            <a: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«Транспорт»</a:t>
            </a:r>
            <a:endParaRPr kumimoji="0" lang="ru-RU" sz="8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Направление образования:   5</a:t>
            </a:r>
            <a:r>
              <a:rPr kumimoji="0" lang="uz-Cyrl-UZ"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62</a:t>
            </a:r>
            <a:r>
              <a:rPr kumimoji="0" 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0</a:t>
            </a:r>
            <a:r>
              <a:rPr kumimoji="0" lang="uz-Cyrl-UZ"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2</a:t>
            </a:r>
            <a:r>
              <a:rPr kumimoji="0" 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00 – «Управление воздушным движением»</a:t>
            </a:r>
            <a:endParaRPr kumimoji="0" lang="ru-RU" sz="800" b="1"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Ташкент  2013</a:t>
            </a: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
        <p:nvSpPr>
          <p:cNvPr id="11" name="Заголовок 1"/>
          <p:cNvSpPr txBox="1">
            <a:spLocks/>
          </p:cNvSpPr>
          <p:nvPr/>
        </p:nvSpPr>
        <p:spPr>
          <a:xfrm>
            <a:off x="899592" y="5759152"/>
            <a:ext cx="815389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2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Лектор: доцент </a:t>
            </a:r>
            <a:r>
              <a:rPr lang="ru-RU" sz="2400" b="1" dirty="0" err="1"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Эшмурадов</a:t>
            </a:r>
            <a:r>
              <a:rPr lang="ru-RU" sz="2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a:t>
            </a:r>
            <a:r>
              <a:rPr lang="ru-RU" sz="2400" b="1" dirty="0" err="1"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Дилшод</a:t>
            </a:r>
            <a:r>
              <a:rPr lang="ru-RU" sz="2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a:t>
            </a:r>
            <a:r>
              <a:rPr lang="ru-RU" sz="2400" b="1" dirty="0" err="1"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Эльмурадович</a:t>
            </a:r>
            <a:endParaRPr lang="ru-RU" sz="2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487348868"/>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357166"/>
            <a:ext cx="7772400" cy="714380"/>
          </a:xfrm>
        </p:spPr>
        <p:txBody>
          <a:bodyPr>
            <a:normAutofit/>
          </a:bodyPr>
          <a:lstStyle/>
          <a:p>
            <a:r>
              <a:rPr lang="ru-RU" b="1" dirty="0" smtClean="0"/>
              <a:t>Принцип работы</a:t>
            </a:r>
            <a:endParaRPr lang="ru-RU" sz="3600" b="1"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1000100" y="1071546"/>
            <a:ext cx="7572428" cy="5632311"/>
          </a:xfrm>
          <a:prstGeom prst="rect">
            <a:avLst/>
          </a:prstGeom>
        </p:spPr>
        <p:txBody>
          <a:bodyPr wrap="square">
            <a:spAutoFit/>
          </a:bodyPr>
          <a:lstStyle/>
          <a:p>
            <a:r>
              <a:rPr lang="ru-RU" sz="2000" dirty="0" smtClean="0"/>
              <a:t>Складывающиеся </a:t>
            </a:r>
            <a:r>
              <a:rPr lang="ru-RU" sz="2000" dirty="0"/>
              <a:t>в пространстве диаграммы направленности образуют переменное по амплитуде поле, изменяющееся с частотой 30Гц. </a:t>
            </a:r>
            <a:endParaRPr lang="ru-RU" sz="2000" dirty="0" smtClean="0"/>
          </a:p>
          <a:p>
            <a:r>
              <a:rPr lang="ru-RU" sz="2000" dirty="0" smtClean="0"/>
              <a:t>Радиомаяк </a:t>
            </a:r>
            <a:r>
              <a:rPr lang="ru-RU" sz="2000" dirty="0"/>
              <a:t>VOR ориентирован так, что фазы опорного и переменного сигналов совпадают в направлении магнитного северного меридиана. </a:t>
            </a:r>
            <a:endParaRPr lang="ru-RU" sz="2000" dirty="0" smtClean="0"/>
          </a:p>
          <a:p>
            <a:r>
              <a:rPr lang="ru-RU" sz="2000" dirty="0" smtClean="0"/>
              <a:t>В </a:t>
            </a:r>
            <a:r>
              <a:rPr lang="ru-RU" sz="2000" dirty="0"/>
              <a:t>момент, когда максимум диаграммы направленности вращающегося поля направлен туда, частота сигнала </a:t>
            </a:r>
            <a:r>
              <a:rPr lang="ru-RU" sz="2000" dirty="0" err="1"/>
              <a:t>поднесущей</a:t>
            </a:r>
            <a:r>
              <a:rPr lang="ru-RU" sz="2000" dirty="0"/>
              <a:t> имеет максимальное значение(1020Гц). </a:t>
            </a:r>
            <a:endParaRPr lang="ru-RU" sz="2000" dirty="0" smtClean="0"/>
          </a:p>
          <a:p>
            <a:r>
              <a:rPr lang="ru-RU" sz="2000" dirty="0" smtClean="0"/>
              <a:t>В </a:t>
            </a:r>
            <a:r>
              <a:rPr lang="ru-RU" sz="2000" dirty="0"/>
              <a:t>остальных направлениях фазовый сдвиг меняется от ноля до 360 градусов. </a:t>
            </a:r>
            <a:endParaRPr lang="ru-RU" sz="2000" dirty="0" smtClean="0"/>
          </a:p>
          <a:p>
            <a:r>
              <a:rPr lang="ru-RU" sz="2000" dirty="0" smtClean="0"/>
              <a:t>Упрощённо </a:t>
            </a:r>
            <a:r>
              <a:rPr lang="ru-RU" sz="2000" dirty="0"/>
              <a:t>можно представить VOR как радиомаяк, излучающий в каждом направлении свой индивидуальный сигнал. </a:t>
            </a:r>
            <a:endParaRPr lang="ru-RU" sz="2000" dirty="0" smtClean="0"/>
          </a:p>
          <a:p>
            <a:r>
              <a:rPr lang="ru-RU" sz="2000" dirty="0" smtClean="0"/>
              <a:t>Количество </a:t>
            </a:r>
            <a:r>
              <a:rPr lang="ru-RU" sz="2000" dirty="0"/>
              <a:t>таких «сигналов-азимутов» определяется только чувствительностью бортового оборудования к величине сдвига фаз, прямо пропорционального текущему азимуту </a:t>
            </a:r>
            <a:r>
              <a:rPr lang="ru-RU" sz="2000" dirty="0" smtClean="0"/>
              <a:t>воздушного судна </a:t>
            </a:r>
            <a:r>
              <a:rPr lang="ru-RU" sz="2000" dirty="0"/>
              <a:t>относительно радиомаяка. </a:t>
            </a:r>
          </a:p>
          <a:p>
            <a:r>
              <a:rPr lang="ru-RU" sz="2000" dirty="0" smtClean="0"/>
              <a:t> </a:t>
            </a:r>
            <a:endParaRPr lang="ru-RU" sz="2000" dirty="0"/>
          </a:p>
        </p:txBody>
      </p:sp>
      <p:sp>
        <p:nvSpPr>
          <p:cNvPr id="8" name="Номер слайда 7"/>
          <p:cNvSpPr>
            <a:spLocks noGrp="1"/>
          </p:cNvSpPr>
          <p:nvPr>
            <p:ph type="sldNum" sz="quarter" idx="12"/>
          </p:nvPr>
        </p:nvSpPr>
        <p:spPr/>
        <p:txBody>
          <a:bodyPr/>
          <a:lstStyle/>
          <a:p>
            <a:fld id="{5E89D8CC-7F32-4EDA-A38B-C793DAB90CCA}" type="slidenum">
              <a:rPr lang="ru-RU" smtClean="0"/>
              <a:pPr/>
              <a:t>20</a:t>
            </a:fld>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357166"/>
            <a:ext cx="7772400" cy="714380"/>
          </a:xfrm>
        </p:spPr>
        <p:txBody>
          <a:bodyPr>
            <a:normAutofit/>
          </a:bodyPr>
          <a:lstStyle/>
          <a:p>
            <a:r>
              <a:rPr lang="ru-RU" b="1" dirty="0" smtClean="0"/>
              <a:t>Принцип работы</a:t>
            </a:r>
            <a:endParaRPr lang="ru-RU" sz="3600" b="1"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500034" y="1071546"/>
            <a:ext cx="8072494" cy="5940088"/>
          </a:xfrm>
          <a:prstGeom prst="rect">
            <a:avLst/>
          </a:prstGeom>
        </p:spPr>
        <p:txBody>
          <a:bodyPr wrap="square">
            <a:spAutoFit/>
          </a:bodyPr>
          <a:lstStyle/>
          <a:p>
            <a:r>
              <a:rPr lang="ru-RU" sz="2000" dirty="0" smtClean="0"/>
              <a:t>В </a:t>
            </a:r>
            <a:r>
              <a:rPr lang="ru-RU" sz="2000" dirty="0"/>
              <a:t>этом контексте, вместо понятия </a:t>
            </a:r>
            <a:r>
              <a:rPr lang="ru-RU" sz="2000" dirty="0" smtClean="0"/>
              <a:t>«азимут» </a:t>
            </a:r>
            <a:r>
              <a:rPr lang="ru-RU" sz="2000" dirty="0"/>
              <a:t>употребляется термин </a:t>
            </a:r>
            <a:r>
              <a:rPr lang="ru-RU" sz="2000" dirty="0" err="1">
                <a:hlinkClick r:id="rId2" tooltip="Радиал"/>
              </a:rPr>
              <a:t>радиал</a:t>
            </a:r>
            <a:r>
              <a:rPr lang="ru-RU" sz="2000" dirty="0"/>
              <a:t> (VOR </a:t>
            </a:r>
            <a:r>
              <a:rPr lang="ru-RU" sz="2000" dirty="0" err="1"/>
              <a:t>Radials</a:t>
            </a:r>
            <a:r>
              <a:rPr lang="ru-RU" sz="2000" dirty="0"/>
              <a:t>). Принято считать что количество </a:t>
            </a:r>
            <a:r>
              <a:rPr lang="ru-RU" sz="2000" dirty="0" err="1"/>
              <a:t>радиалов</a:t>
            </a:r>
            <a:r>
              <a:rPr lang="ru-RU" sz="2000" dirty="0"/>
              <a:t> равно 360. </a:t>
            </a:r>
            <a:endParaRPr lang="ru-RU" sz="2000" dirty="0" smtClean="0"/>
          </a:p>
          <a:p>
            <a:r>
              <a:rPr lang="ru-RU" sz="2000" dirty="0" smtClean="0"/>
              <a:t>Номер </a:t>
            </a:r>
            <a:r>
              <a:rPr lang="ru-RU" sz="2000" dirty="0" err="1"/>
              <a:t>радиала</a:t>
            </a:r>
            <a:r>
              <a:rPr lang="ru-RU" sz="2000" dirty="0"/>
              <a:t> совпадает с числовым значением магнитного азимута. </a:t>
            </a:r>
          </a:p>
          <a:p>
            <a:r>
              <a:rPr lang="ru-RU" sz="2000" dirty="0"/>
              <a:t>Бортовой индикатор VOR, помимо указания азимута, позволяет вести воздушное судно в режимах «от» и «на» радиомаяк по заданному азимуту. Для этого на индикаторе VOR имеются соответствующие планки, показывающие отклонение воздушного судна от </a:t>
            </a:r>
            <a:r>
              <a:rPr lang="ru-RU" sz="2000" dirty="0">
                <a:hlinkClick r:id="rId3" tooltip="ЛЗП"/>
              </a:rPr>
              <a:t>ПП</a:t>
            </a:r>
            <a:r>
              <a:rPr lang="ru-RU" sz="2000" dirty="0"/>
              <a:t>. </a:t>
            </a:r>
          </a:p>
          <a:p>
            <a:r>
              <a:rPr lang="ru-RU" sz="2000" dirty="0"/>
              <a:t>Для опознавания маяков VOR несущая частота </a:t>
            </a:r>
            <a:r>
              <a:rPr lang="ru-RU" sz="2000" dirty="0" err="1"/>
              <a:t>манипулируется</a:t>
            </a:r>
            <a:r>
              <a:rPr lang="ru-RU" sz="2000" dirty="0"/>
              <a:t> с помощью азбуки Морзе сигналом частоты 1020Гц. Кроме того, позывные сигналы могут передаваться голосом с помощью магнитной записи. </a:t>
            </a:r>
          </a:p>
          <a:p>
            <a:r>
              <a:rPr lang="ru-RU" sz="2000" dirty="0"/>
              <a:t>Подобный принцип построения угломерной системы позволяет, за счёт усложнения наземной части комплекса, одновременно </a:t>
            </a:r>
            <a:r>
              <a:rPr lang="ru-RU" sz="2000" dirty="0" smtClean="0"/>
              <a:t>упрощать </a:t>
            </a:r>
            <a:r>
              <a:rPr lang="ru-RU" sz="2000" dirty="0"/>
              <a:t>аппаратуру, устанавливаемую на борту </a:t>
            </a:r>
            <a:r>
              <a:rPr lang="ru-RU" sz="2000" dirty="0" smtClean="0"/>
              <a:t>ВС. </a:t>
            </a:r>
            <a:r>
              <a:rPr lang="ru-RU" sz="2000" dirty="0"/>
              <a:t>Несомненно, это стало одним из главных факторов, обусловивших широкое распространение систем VOR, в том числе и в малой авиации. </a:t>
            </a:r>
          </a:p>
          <a:p>
            <a:endParaRPr lang="ru-RU" sz="2000" dirty="0"/>
          </a:p>
          <a:p>
            <a:r>
              <a:rPr lang="ru-RU" sz="2000" dirty="0" smtClean="0"/>
              <a:t> </a:t>
            </a:r>
            <a:endParaRPr lang="ru-RU" sz="2000" dirty="0"/>
          </a:p>
        </p:txBody>
      </p:sp>
      <p:sp>
        <p:nvSpPr>
          <p:cNvPr id="8" name="Номер слайда 7"/>
          <p:cNvSpPr>
            <a:spLocks noGrp="1"/>
          </p:cNvSpPr>
          <p:nvPr>
            <p:ph type="sldNum" sz="quarter" idx="12"/>
          </p:nvPr>
        </p:nvSpPr>
        <p:spPr/>
        <p:txBody>
          <a:bodyPr/>
          <a:lstStyle/>
          <a:p>
            <a:fld id="{5E89D8CC-7F32-4EDA-A38B-C793DAB90CCA}" type="slidenum">
              <a:rPr lang="ru-RU" smtClean="0"/>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772400" cy="714380"/>
          </a:xfrm>
        </p:spPr>
        <p:txBody>
          <a:bodyPr>
            <a:normAutofit/>
          </a:bodyPr>
          <a:lstStyle/>
          <a:p>
            <a:r>
              <a:rPr lang="ru-RU" dirty="0" smtClean="0"/>
              <a:t>Передающее устройство</a:t>
            </a:r>
            <a:endParaRPr lang="ru-RU" sz="3600" b="1"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928662" y="1643050"/>
            <a:ext cx="7572428" cy="4093428"/>
          </a:xfrm>
          <a:prstGeom prst="rect">
            <a:avLst/>
          </a:prstGeom>
        </p:spPr>
        <p:txBody>
          <a:bodyPr wrap="square">
            <a:spAutoFit/>
          </a:bodyPr>
          <a:lstStyle/>
          <a:p>
            <a:r>
              <a:rPr lang="ru-RU" sz="2000" dirty="0"/>
              <a:t>Передающее устройство состоит из задающего генератора </a:t>
            </a:r>
            <a:r>
              <a:rPr lang="ru-RU" sz="2000" b="1" dirty="0"/>
              <a:t>ЗГ</a:t>
            </a:r>
            <a:r>
              <a:rPr lang="ru-RU" sz="2000" dirty="0"/>
              <a:t> и усилителя мощности УМ. </a:t>
            </a:r>
            <a:endParaRPr lang="ru-RU" sz="2000" dirty="0" smtClean="0"/>
          </a:p>
          <a:p>
            <a:endParaRPr lang="ru-RU" sz="2000" dirty="0"/>
          </a:p>
          <a:p>
            <a:r>
              <a:rPr lang="ru-RU" sz="2000" dirty="0" smtClean="0"/>
              <a:t>Последний </a:t>
            </a:r>
            <a:r>
              <a:rPr lang="ru-RU" sz="2000" dirty="0"/>
              <a:t>имеет мощность 25 Вт и может работать параллельно с таким же усилителем для получения мощности 50 Вт. </a:t>
            </a:r>
            <a:endParaRPr lang="ru-RU" sz="2000" dirty="0" smtClean="0"/>
          </a:p>
          <a:p>
            <a:endParaRPr lang="ru-RU" sz="2000" dirty="0"/>
          </a:p>
          <a:p>
            <a:r>
              <a:rPr lang="ru-RU" sz="2000" dirty="0" smtClean="0"/>
              <a:t>Источниками </a:t>
            </a:r>
            <a:r>
              <a:rPr lang="ru-RU" sz="2000" dirty="0"/>
              <a:t>модулирующих напряжений являются генераторы </a:t>
            </a:r>
            <a:r>
              <a:rPr lang="ru-RU" sz="2000" dirty="0" err="1" smtClean="0"/>
              <a:t>поднесущей</a:t>
            </a:r>
            <a:r>
              <a:rPr lang="ru-RU" sz="2000" dirty="0" smtClean="0"/>
              <a:t> </a:t>
            </a:r>
            <a:r>
              <a:rPr lang="ru-RU" sz="2000" dirty="0"/>
              <a:t>ГПЧ и низкой частоты ГНЧ, а также датчик сигналов </a:t>
            </a:r>
            <a:r>
              <a:rPr lang="ru-RU" sz="2000" dirty="0" smtClean="0"/>
              <a:t>опознавания</a:t>
            </a:r>
            <a:r>
              <a:rPr lang="ru-RU" sz="2000" dirty="0"/>
              <a:t>. </a:t>
            </a:r>
            <a:endParaRPr lang="ru-RU" sz="2000" dirty="0" smtClean="0"/>
          </a:p>
          <a:p>
            <a:endParaRPr lang="ru-RU" sz="2000" dirty="0" smtClean="0"/>
          </a:p>
          <a:p>
            <a:r>
              <a:rPr lang="ru-RU" sz="2000" dirty="0" smtClean="0"/>
              <a:t>Амплитудный </a:t>
            </a:r>
            <a:r>
              <a:rPr lang="ru-RU" sz="2000" dirty="0"/>
              <a:t>модулятор используется также при передаче речевых сигналов. На частотный модулятор подается сигнал опорной фазы 30 Гц из электронного гониометра. </a:t>
            </a:r>
          </a:p>
        </p:txBody>
      </p:sp>
      <p:sp>
        <p:nvSpPr>
          <p:cNvPr id="8" name="Номер слайда 7"/>
          <p:cNvSpPr>
            <a:spLocks noGrp="1"/>
          </p:cNvSpPr>
          <p:nvPr>
            <p:ph type="sldNum" sz="quarter" idx="12"/>
          </p:nvPr>
        </p:nvSpPr>
        <p:spPr/>
        <p:txBody>
          <a:bodyPr/>
          <a:lstStyle/>
          <a:p>
            <a:fld id="{5E89D8CC-7F32-4EDA-A38B-C793DAB90CCA}" type="slidenum">
              <a:rPr lang="ru-RU" smtClean="0"/>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428604"/>
            <a:ext cx="8643998" cy="714380"/>
          </a:xfrm>
        </p:spPr>
        <p:txBody>
          <a:bodyPr>
            <a:noAutofit/>
          </a:bodyPr>
          <a:lstStyle/>
          <a:p>
            <a:r>
              <a:rPr lang="ru-RU" sz="3200" dirty="0" smtClean="0"/>
              <a:t>Контрольно - </a:t>
            </a:r>
            <a:r>
              <a:rPr lang="ru-RU" sz="3200" dirty="0" err="1" smtClean="0"/>
              <a:t>юстировочная</a:t>
            </a:r>
            <a:r>
              <a:rPr lang="ru-RU" sz="3200" dirty="0" smtClean="0"/>
              <a:t> аппаратура</a:t>
            </a:r>
            <a:endParaRPr lang="ru-RU" sz="3200" b="1"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928662" y="1643050"/>
            <a:ext cx="7572428" cy="4154984"/>
          </a:xfrm>
          <a:prstGeom prst="rect">
            <a:avLst/>
          </a:prstGeom>
        </p:spPr>
        <p:txBody>
          <a:bodyPr wrap="square">
            <a:spAutoFit/>
          </a:bodyPr>
          <a:lstStyle/>
          <a:p>
            <a:pPr algn="just"/>
            <a:r>
              <a:rPr lang="ru-RU" sz="2400" dirty="0" smtClean="0"/>
              <a:t>	Контрольно - </a:t>
            </a:r>
            <a:r>
              <a:rPr lang="ru-RU" sz="2400" dirty="0" err="1" smtClean="0"/>
              <a:t>юстировочная</a:t>
            </a:r>
            <a:r>
              <a:rPr lang="ru-RU" sz="2400" dirty="0" smtClean="0"/>
              <a:t> </a:t>
            </a:r>
            <a:r>
              <a:rPr lang="ru-RU" sz="2400" dirty="0"/>
              <a:t>аппаратура – контрольное устройство КУ, осуществляющее прием и демодуляцию сигналов АРМ, и схема управления СУ. </a:t>
            </a:r>
            <a:endParaRPr lang="ru-RU" sz="2400" dirty="0" smtClean="0"/>
          </a:p>
          <a:p>
            <a:pPr algn="just"/>
            <a:r>
              <a:rPr lang="ru-RU" sz="2400" dirty="0" smtClean="0"/>
              <a:t>	</a:t>
            </a:r>
          </a:p>
          <a:p>
            <a:pPr algn="just"/>
            <a:r>
              <a:rPr lang="ru-RU" sz="2400" dirty="0" smtClean="0"/>
              <a:t>	Последняя </a:t>
            </a:r>
            <a:r>
              <a:rPr lang="ru-RU" sz="2400" dirty="0"/>
              <a:t>служит для контроля азимута, измеренного в точке установки КА, определения соответствия параметров сигналов допускам и выдачи сигнала «Авария» при нарушениях работы АРМ, а также сигнала перехода на резервный комплект.</a:t>
            </a:r>
          </a:p>
          <a:p>
            <a:endParaRPr lang="ru-RU" sz="2400" dirty="0"/>
          </a:p>
          <a:p>
            <a:endParaRPr lang="ru-RU" sz="2400" dirty="0"/>
          </a:p>
        </p:txBody>
      </p:sp>
      <p:sp>
        <p:nvSpPr>
          <p:cNvPr id="8" name="Номер слайда 7"/>
          <p:cNvSpPr>
            <a:spLocks noGrp="1"/>
          </p:cNvSpPr>
          <p:nvPr>
            <p:ph type="sldNum" sz="quarter" idx="12"/>
          </p:nvPr>
        </p:nvSpPr>
        <p:spPr/>
        <p:txBody>
          <a:bodyPr/>
          <a:lstStyle/>
          <a:p>
            <a:fld id="{5E89D8CC-7F32-4EDA-A38B-C793DAB90CCA}" type="slidenum">
              <a:rPr lang="ru-RU" smtClean="0"/>
              <a:pPr/>
              <a:t>23</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857224" y="642918"/>
            <a:ext cx="7572428" cy="5262979"/>
          </a:xfrm>
          <a:prstGeom prst="rect">
            <a:avLst/>
          </a:prstGeom>
        </p:spPr>
        <p:txBody>
          <a:bodyPr wrap="square">
            <a:spAutoFit/>
          </a:bodyPr>
          <a:lstStyle/>
          <a:p>
            <a:r>
              <a:rPr lang="ru-RU" sz="3200" b="1" dirty="0"/>
              <a:t>Маяки VOR выпускаются в двух вариантах: </a:t>
            </a:r>
            <a:endParaRPr lang="en-US" sz="3200" b="1" dirty="0" smtClean="0"/>
          </a:p>
          <a:p>
            <a:endParaRPr lang="ru-RU" sz="3200" b="1" dirty="0"/>
          </a:p>
          <a:p>
            <a:pPr lvl="0" algn="just">
              <a:buFont typeface="Wingdings" pitchFamily="2" charset="2"/>
              <a:buChar char="q"/>
            </a:pPr>
            <a:r>
              <a:rPr lang="ru-RU" sz="2800" i="1" dirty="0"/>
              <a:t>категория A</a:t>
            </a:r>
            <a:r>
              <a:rPr lang="ru-RU" sz="2800" dirty="0"/>
              <a:t> (</a:t>
            </a:r>
            <a:r>
              <a:rPr lang="ru-RU" sz="2800" dirty="0" err="1"/>
              <a:t>c</a:t>
            </a:r>
            <a:r>
              <a:rPr lang="ru-RU" sz="2800" dirty="0"/>
              <a:t> дальностью действия около 370км при высоте полёта 8-10км для обеспечения полётов по воздушным трассам); </a:t>
            </a:r>
            <a:endParaRPr lang="en-US" sz="2800" dirty="0" smtClean="0"/>
          </a:p>
          <a:p>
            <a:pPr lvl="0" algn="just"/>
            <a:endParaRPr lang="ru-RU" sz="2800" dirty="0"/>
          </a:p>
          <a:p>
            <a:pPr lvl="0" algn="just">
              <a:buFont typeface="Wingdings" pitchFamily="2" charset="2"/>
              <a:buChar char="q"/>
            </a:pPr>
            <a:r>
              <a:rPr lang="ru-RU" sz="2800" i="1" dirty="0"/>
              <a:t>категория B</a:t>
            </a:r>
            <a:r>
              <a:rPr lang="ru-RU" sz="2800" dirty="0"/>
              <a:t> (с дальностью действия около 40км для обслуживания района аэродрома). </a:t>
            </a:r>
          </a:p>
          <a:p>
            <a:endParaRPr lang="ru-RU" sz="2400" dirty="0"/>
          </a:p>
          <a:p>
            <a:endParaRPr lang="ru-RU" sz="2400" dirty="0"/>
          </a:p>
          <a:p>
            <a:endParaRPr lang="ru-RU" sz="2400" dirty="0"/>
          </a:p>
        </p:txBody>
      </p:sp>
      <p:sp>
        <p:nvSpPr>
          <p:cNvPr id="9" name="Номер слайда 8"/>
          <p:cNvSpPr>
            <a:spLocks noGrp="1"/>
          </p:cNvSpPr>
          <p:nvPr>
            <p:ph type="sldNum" sz="quarter" idx="12"/>
          </p:nvPr>
        </p:nvSpPr>
        <p:spPr/>
        <p:txBody>
          <a:bodyPr/>
          <a:lstStyle/>
          <a:p>
            <a:fld id="{5E89D8CC-7F32-4EDA-A38B-C793DAB90CCA}" type="slidenum">
              <a:rPr lang="ru-RU" smtClean="0"/>
              <a:pPr/>
              <a:t>24</a:t>
            </a:fld>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857224" y="642918"/>
            <a:ext cx="7572428" cy="830997"/>
          </a:xfrm>
          <a:prstGeom prst="rect">
            <a:avLst/>
          </a:prstGeom>
        </p:spPr>
        <p:txBody>
          <a:bodyPr wrap="square">
            <a:spAutoFit/>
          </a:bodyPr>
          <a:lstStyle/>
          <a:p>
            <a:endParaRPr lang="ru-RU" sz="2400" dirty="0"/>
          </a:p>
          <a:p>
            <a:endParaRPr lang="ru-RU" sz="2400" dirty="0"/>
          </a:p>
        </p:txBody>
      </p:sp>
      <p:graphicFrame>
        <p:nvGraphicFramePr>
          <p:cNvPr id="6" name="Таблица 5"/>
          <p:cNvGraphicFramePr>
            <a:graphicFrameLocks noGrp="1"/>
          </p:cNvGraphicFramePr>
          <p:nvPr/>
        </p:nvGraphicFramePr>
        <p:xfrm>
          <a:off x="1142976" y="1071546"/>
          <a:ext cx="3048001" cy="3352800"/>
        </p:xfrm>
        <a:graphic>
          <a:graphicData uri="http://schemas.openxmlformats.org/drawingml/2006/table">
            <a:tbl>
              <a:tblPr firstRow="1" bandRow="1">
                <a:tableStyleId>{5C22544A-7EE6-4342-B048-85BDC9FD1C3A}</a:tableStyleId>
              </a:tblPr>
              <a:tblGrid>
                <a:gridCol w="3048001"/>
              </a:tblGrid>
              <a:tr h="30003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800" b="1" kern="1200" dirty="0" smtClean="0">
                          <a:solidFill>
                            <a:schemeClr val="lt1"/>
                          </a:solidFill>
                          <a:latin typeface="+mn-lt"/>
                          <a:ea typeface="+mn-ea"/>
                          <a:cs typeface="+mn-cs"/>
                        </a:rPr>
                        <a:t>Радиомаяк  азимутальный  РМА-90  (VOR), совмещенный с Радиомаяком дальномерным РМД-90 (</a:t>
                      </a:r>
                      <a:r>
                        <a:rPr kumimoji="0" lang="ru-RU" sz="2800" b="1" u="sng" kern="1200" dirty="0" smtClean="0">
                          <a:solidFill>
                            <a:schemeClr val="lt1"/>
                          </a:solidFill>
                          <a:latin typeface="+mn-lt"/>
                          <a:ea typeface="+mn-ea"/>
                          <a:cs typeface="+mn-cs"/>
                          <a:hlinkClick r:id="rId2" tooltip="DME"/>
                        </a:rPr>
                        <a:t>DME</a:t>
                      </a:r>
                      <a:r>
                        <a:rPr kumimoji="0" lang="ru-RU" sz="2800" b="1" kern="1200" dirty="0" smtClean="0">
                          <a:solidFill>
                            <a:schemeClr val="lt1"/>
                          </a:solidFill>
                          <a:latin typeface="+mn-lt"/>
                          <a:ea typeface="+mn-ea"/>
                          <a:cs typeface="+mn-cs"/>
                        </a:rPr>
                        <a:t>)</a:t>
                      </a:r>
                    </a:p>
                    <a:p>
                      <a:endParaRPr lang="ru-RU" dirty="0"/>
                    </a:p>
                  </a:txBody>
                  <a:tcPr/>
                </a:tc>
              </a:tr>
            </a:tbl>
          </a:graphicData>
        </a:graphic>
      </p:graphicFrame>
      <p:pic>
        <p:nvPicPr>
          <p:cNvPr id="10" name="Рисунок 9" descr="mhtml:file://D:\_DilshodE\_Дилшод\ФанларданМатериаллар\111\VOR%20—%20База%20знаний.mht!http://www.avsim.su/w/images/thumb/b/b9/Vordme-90.jpg/330px-Vordme-90.jpg">
            <a:hlinkClick r:id="rId3"/>
          </p:cNvPr>
          <p:cNvPicPr/>
          <p:nvPr/>
        </p:nvPicPr>
        <p:blipFill>
          <a:blip r:embed="rId4"/>
          <a:srcRect/>
          <a:stretch>
            <a:fillRect/>
          </a:stretch>
        </p:blipFill>
        <p:spPr bwMode="auto">
          <a:xfrm>
            <a:off x="4286248" y="571480"/>
            <a:ext cx="3783652" cy="4929222"/>
          </a:xfrm>
          <a:prstGeom prst="rect">
            <a:avLst/>
          </a:prstGeom>
          <a:noFill/>
          <a:ln w="9525">
            <a:noFill/>
            <a:miter lim="800000"/>
            <a:headEnd/>
            <a:tailEnd/>
          </a:ln>
        </p:spPr>
      </p:pic>
      <p:sp>
        <p:nvSpPr>
          <p:cNvPr id="13" name="Номер слайда 12"/>
          <p:cNvSpPr>
            <a:spLocks noGrp="1"/>
          </p:cNvSpPr>
          <p:nvPr>
            <p:ph type="sldNum" sz="quarter" idx="12"/>
          </p:nvPr>
        </p:nvSpPr>
        <p:spPr/>
        <p:txBody>
          <a:bodyPr/>
          <a:lstStyle/>
          <a:p>
            <a:fld id="{5E89D8CC-7F32-4EDA-A38B-C793DAB90CCA}" type="slidenum">
              <a:rPr lang="ru-RU" smtClean="0"/>
              <a:pPr/>
              <a:t>25</a:t>
            </a:fld>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129590" cy="500066"/>
          </a:xfrm>
        </p:spPr>
        <p:txBody>
          <a:bodyPr>
            <a:normAutofit fontScale="90000"/>
          </a:bodyPr>
          <a:lstStyle/>
          <a:p>
            <a:r>
              <a:rPr lang="ru-RU" sz="2800" b="1" dirty="0" smtClean="0"/>
              <a:t>Всенаправленный дальномерный радиомаяк</a:t>
            </a:r>
            <a:endParaRPr lang="ru-RU" sz="2800" b="1"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357158" y="856357"/>
            <a:ext cx="8358246" cy="6309420"/>
          </a:xfrm>
          <a:prstGeom prst="rect">
            <a:avLst/>
          </a:prstGeom>
        </p:spPr>
        <p:txBody>
          <a:bodyPr wrap="square">
            <a:spAutoFit/>
          </a:bodyPr>
          <a:lstStyle/>
          <a:p>
            <a:pPr algn="just"/>
            <a:r>
              <a:rPr lang="en-US" sz="2400" dirty="0" smtClean="0"/>
              <a:t>	</a:t>
            </a:r>
            <a:r>
              <a:rPr lang="ru-RU" sz="2400" dirty="0" smtClean="0"/>
              <a:t>(оборудование для измерения дальности</a:t>
            </a:r>
            <a:r>
              <a:rPr lang="en-US" sz="2400" dirty="0" smtClean="0"/>
              <a:t> </a:t>
            </a:r>
            <a:r>
              <a:rPr lang="ru-RU" sz="2400" dirty="0" smtClean="0"/>
              <a:t>(точное),  </a:t>
            </a:r>
            <a:r>
              <a:rPr lang="ru-RU" sz="2400" dirty="0"/>
              <a:t>англ. </a:t>
            </a:r>
            <a:r>
              <a:rPr lang="en-US" sz="2400" dirty="0" smtClean="0"/>
              <a:t>Distance Measuring Equipment</a:t>
            </a:r>
            <a:r>
              <a:rPr lang="ru-RU" sz="2400" dirty="0" smtClean="0"/>
              <a:t> (</a:t>
            </a:r>
            <a:r>
              <a:rPr lang="en-US" sz="2400" dirty="0" smtClean="0"/>
              <a:t>Precision</a:t>
            </a:r>
            <a:r>
              <a:rPr lang="ru-RU" sz="2400" dirty="0" smtClean="0"/>
              <a:t>) </a:t>
            </a:r>
            <a:r>
              <a:rPr lang="ru-RU" sz="2400" dirty="0"/>
              <a:t>сокр. </a:t>
            </a:r>
            <a:r>
              <a:rPr lang="ru-RU" sz="2400" dirty="0" smtClean="0"/>
              <a:t>DME/</a:t>
            </a:r>
            <a:r>
              <a:rPr lang="en-US" sz="2400" dirty="0" smtClean="0"/>
              <a:t>P</a:t>
            </a:r>
            <a:r>
              <a:rPr lang="ru-RU" sz="2400" dirty="0" smtClean="0"/>
              <a:t>) </a:t>
            </a:r>
            <a:r>
              <a:rPr lang="ru-RU" sz="2400" dirty="0"/>
              <a:t>— вид радионавигационной системы, обеспечивающей определение расстояния от наземной станции до воздушного судна. </a:t>
            </a:r>
            <a:endParaRPr lang="en-US" sz="2400" dirty="0" smtClean="0"/>
          </a:p>
          <a:p>
            <a:endParaRPr lang="en-US" sz="2400" dirty="0"/>
          </a:p>
          <a:p>
            <a:pPr algn="just"/>
            <a:r>
              <a:rPr lang="en-US" sz="2400" dirty="0" smtClean="0"/>
              <a:t>	</a:t>
            </a:r>
            <a:r>
              <a:rPr lang="ru-RU" sz="2400" dirty="0" smtClean="0"/>
              <a:t>Расстояние </a:t>
            </a:r>
            <a:r>
              <a:rPr lang="ru-RU" sz="2400" dirty="0"/>
              <a:t>от </a:t>
            </a:r>
            <a:r>
              <a:rPr lang="ru-RU" sz="2400" u="sng" dirty="0" smtClean="0"/>
              <a:t>ВС</a:t>
            </a:r>
            <a:r>
              <a:rPr lang="ru-RU" sz="2400" dirty="0" smtClean="0"/>
              <a:t> </a:t>
            </a:r>
            <a:r>
              <a:rPr lang="ru-RU" sz="2400" dirty="0"/>
              <a:t>до радиомаяка определяется по измеренному времени, за которое сигнал доходит до радиомаяка, вызывает срабатывание ответчика (принимающего, усиливающего и снова передающего сигнал) и возвращается обратно. </a:t>
            </a:r>
            <a:endParaRPr lang="ru-RU" sz="2400" dirty="0" smtClean="0"/>
          </a:p>
          <a:p>
            <a:endParaRPr lang="en-US" sz="2400" dirty="0" smtClean="0"/>
          </a:p>
          <a:p>
            <a:pPr algn="just"/>
            <a:r>
              <a:rPr lang="en-US" sz="2400" dirty="0" smtClean="0"/>
              <a:t>	</a:t>
            </a:r>
            <a:r>
              <a:rPr lang="ru-RU" sz="2400" dirty="0" smtClean="0"/>
              <a:t>Время </a:t>
            </a:r>
            <a:r>
              <a:rPr lang="ru-RU" sz="2400" dirty="0"/>
              <a:t>измеряется как интервал между переданным и принятым импульсами. </a:t>
            </a:r>
            <a:endParaRPr lang="ru-RU" sz="2400" dirty="0" smtClean="0"/>
          </a:p>
          <a:p>
            <a:endParaRPr lang="ru-RU" sz="2400" dirty="0" smtClean="0"/>
          </a:p>
          <a:p>
            <a:endParaRPr lang="ru-RU" sz="2200" dirty="0"/>
          </a:p>
          <a:p>
            <a:endParaRPr lang="ru-RU" sz="2200" dirty="0"/>
          </a:p>
        </p:txBody>
      </p:sp>
      <p:sp>
        <p:nvSpPr>
          <p:cNvPr id="7" name="Прямоугольник 6"/>
          <p:cNvSpPr/>
          <p:nvPr/>
        </p:nvSpPr>
        <p:spPr>
          <a:xfrm>
            <a:off x="7931809" y="0"/>
            <a:ext cx="1212191" cy="707886"/>
          </a:xfrm>
          <a:prstGeom prst="rect">
            <a:avLst/>
          </a:prstGeom>
        </p:spPr>
        <p:txBody>
          <a:bodyPr wrap="none">
            <a:spAutoFit/>
          </a:bodyPr>
          <a:lstStyle/>
          <a:p>
            <a:r>
              <a:rPr lang="en-US" sz="4000" b="1" dirty="0" smtClean="0">
                <a:solidFill>
                  <a:srgbClr val="FF0000"/>
                </a:solidFill>
              </a:rPr>
              <a:t>DME</a:t>
            </a:r>
            <a:endParaRPr lang="ru-RU" sz="4000" dirty="0"/>
          </a:p>
        </p:txBody>
      </p:sp>
      <p:sp>
        <p:nvSpPr>
          <p:cNvPr id="10" name="Номер слайда 9"/>
          <p:cNvSpPr>
            <a:spLocks noGrp="1"/>
          </p:cNvSpPr>
          <p:nvPr>
            <p:ph type="sldNum" sz="quarter" idx="12"/>
          </p:nvPr>
        </p:nvSpPr>
        <p:spPr/>
        <p:txBody>
          <a:bodyPr/>
          <a:lstStyle/>
          <a:p>
            <a:fld id="{5E89D8CC-7F32-4EDA-A38B-C793DAB90CCA}" type="slidenum">
              <a:rPr lang="ru-RU" smtClean="0"/>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129590" cy="500066"/>
          </a:xfrm>
        </p:spPr>
        <p:txBody>
          <a:bodyPr>
            <a:normAutofit fontScale="90000"/>
          </a:bodyPr>
          <a:lstStyle/>
          <a:p>
            <a:r>
              <a:rPr lang="ru-RU" sz="2800" b="1" dirty="0" smtClean="0"/>
              <a:t>Всенаправленный дальномерный радиомаяк</a:t>
            </a:r>
            <a:endParaRPr lang="ru-RU" sz="2800" b="1"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357158" y="856357"/>
            <a:ext cx="8358246" cy="5539978"/>
          </a:xfrm>
          <a:prstGeom prst="rect">
            <a:avLst/>
          </a:prstGeom>
        </p:spPr>
        <p:txBody>
          <a:bodyPr wrap="square">
            <a:spAutoFit/>
          </a:bodyPr>
          <a:lstStyle/>
          <a:p>
            <a:endParaRPr lang="ru-RU" sz="2200" dirty="0" smtClean="0"/>
          </a:p>
          <a:p>
            <a:r>
              <a:rPr lang="en-US" sz="2400" dirty="0" smtClean="0"/>
              <a:t>	</a:t>
            </a:r>
            <a:r>
              <a:rPr lang="ru-RU" sz="2400" dirty="0" smtClean="0"/>
              <a:t>Точность </a:t>
            </a:r>
            <a:r>
              <a:rPr lang="ru-RU" sz="2400" dirty="0"/>
              <a:t>определения расстояний – около 400 м. </a:t>
            </a:r>
            <a:endParaRPr lang="en-US" sz="2400" dirty="0" smtClean="0"/>
          </a:p>
          <a:p>
            <a:endParaRPr lang="en-US" sz="2400" dirty="0"/>
          </a:p>
          <a:p>
            <a:pPr algn="just"/>
            <a:r>
              <a:rPr lang="en-US" sz="2400" dirty="0" smtClean="0"/>
              <a:t>	</a:t>
            </a:r>
            <a:r>
              <a:rPr lang="ru-RU" sz="2400" dirty="0" smtClean="0"/>
              <a:t>Может </a:t>
            </a:r>
            <a:r>
              <a:rPr lang="ru-RU" sz="2400" dirty="0"/>
              <a:t>применяться как самостоятельно, так и в комплекте с </a:t>
            </a:r>
            <a:r>
              <a:rPr lang="ru-RU" sz="2400" u="sng" dirty="0">
                <a:hlinkClick r:id="rId2" tooltip="VOR"/>
              </a:rPr>
              <a:t>VOR</a:t>
            </a:r>
            <a:r>
              <a:rPr lang="ru-RU" sz="2400" dirty="0"/>
              <a:t> (такие комплексы часто называют системами радионавигации </a:t>
            </a:r>
            <a:r>
              <a:rPr lang="ru-RU" sz="2400" u="sng" dirty="0">
                <a:hlinkClick r:id="rId2" tooltip="VOR"/>
              </a:rPr>
              <a:t>VOR</a:t>
            </a:r>
            <a:r>
              <a:rPr lang="ru-RU" sz="2400" dirty="0"/>
              <a:t>/DME) или в комплекте с </a:t>
            </a:r>
            <a:r>
              <a:rPr lang="ru-RU" sz="2400" u="sng" dirty="0">
                <a:hlinkClick r:id="rId3" tooltip="ILS"/>
              </a:rPr>
              <a:t>ILS</a:t>
            </a:r>
            <a:r>
              <a:rPr lang="ru-RU" sz="2400" dirty="0"/>
              <a:t> (ILS/DME</a:t>
            </a:r>
            <a:r>
              <a:rPr lang="ru-RU" sz="2400" dirty="0" smtClean="0"/>
              <a:t>).</a:t>
            </a:r>
            <a:endParaRPr lang="en-US" sz="2400" dirty="0" smtClean="0"/>
          </a:p>
          <a:p>
            <a:endParaRPr lang="en-US" sz="2400" dirty="0" smtClean="0"/>
          </a:p>
          <a:p>
            <a:pPr lvl="0" algn="ctr"/>
            <a:r>
              <a:rPr lang="ru-RU" sz="2400" b="1" i="1" u="sng" dirty="0">
                <a:solidFill>
                  <a:srgbClr val="FF0000"/>
                </a:solidFill>
              </a:rPr>
              <a:t>Диапазон используемых частот </a:t>
            </a:r>
            <a:r>
              <a:rPr lang="en-US" sz="2400" b="1" i="1" u="sng" dirty="0">
                <a:solidFill>
                  <a:srgbClr val="FF0000"/>
                </a:solidFill>
              </a:rPr>
              <a:t>:</a:t>
            </a:r>
            <a:endParaRPr lang="ru-RU" sz="2400" b="1" i="1" u="sng" dirty="0">
              <a:solidFill>
                <a:srgbClr val="FF0000"/>
              </a:solidFill>
            </a:endParaRPr>
          </a:p>
          <a:p>
            <a:pPr lvl="1"/>
            <a:r>
              <a:rPr lang="en-US" sz="2400" b="1" dirty="0" smtClean="0"/>
              <a:t>	</a:t>
            </a:r>
            <a:r>
              <a:rPr lang="ru-RU" sz="2400" b="1" dirty="0" smtClean="0"/>
              <a:t>передатчика</a:t>
            </a:r>
            <a:r>
              <a:rPr lang="ru-RU" sz="2400" dirty="0" smtClean="0"/>
              <a:t> </a:t>
            </a:r>
            <a:r>
              <a:rPr lang="ru-RU" sz="2400" dirty="0"/>
              <a:t>1041-1150 </a:t>
            </a:r>
            <a:r>
              <a:rPr lang="ru-RU" sz="2400" dirty="0" err="1"/>
              <a:t>Мгц</a:t>
            </a:r>
            <a:r>
              <a:rPr lang="ru-RU" sz="2400" dirty="0"/>
              <a:t> </a:t>
            </a:r>
          </a:p>
          <a:p>
            <a:pPr lvl="1"/>
            <a:r>
              <a:rPr lang="en-US" sz="2400" b="1" dirty="0" smtClean="0"/>
              <a:t>	</a:t>
            </a:r>
            <a:r>
              <a:rPr lang="ru-RU" sz="2400" b="1" dirty="0" smtClean="0"/>
              <a:t>приёмника</a:t>
            </a:r>
            <a:r>
              <a:rPr lang="ru-RU" sz="2400" dirty="0" smtClean="0"/>
              <a:t> </a:t>
            </a:r>
            <a:r>
              <a:rPr lang="ru-RU" sz="2400" dirty="0"/>
              <a:t>978—1213 МГц </a:t>
            </a:r>
          </a:p>
          <a:p>
            <a:pPr lvl="0"/>
            <a:r>
              <a:rPr lang="en-US" sz="2400" b="1" dirty="0" smtClean="0"/>
              <a:t>	</a:t>
            </a:r>
            <a:r>
              <a:rPr lang="ru-RU" sz="2400" b="1" dirty="0" smtClean="0"/>
              <a:t>Количество </a:t>
            </a:r>
            <a:r>
              <a:rPr lang="ru-RU" sz="2400" b="1" dirty="0"/>
              <a:t>каналов</a:t>
            </a:r>
            <a:r>
              <a:rPr lang="ru-RU" sz="2400" dirty="0"/>
              <a:t> 100 </a:t>
            </a:r>
          </a:p>
          <a:p>
            <a:pPr lvl="0"/>
            <a:r>
              <a:rPr lang="en-US" sz="2400" b="1" dirty="0" smtClean="0"/>
              <a:t>	</a:t>
            </a:r>
            <a:r>
              <a:rPr lang="ru-RU" sz="2400" b="1" dirty="0" smtClean="0"/>
              <a:t>Дальность </a:t>
            </a:r>
            <a:r>
              <a:rPr lang="ru-RU" sz="2400" b="1" dirty="0"/>
              <a:t>действия</a:t>
            </a:r>
            <a:r>
              <a:rPr lang="ru-RU" sz="2400" dirty="0"/>
              <a:t> до 360 км </a:t>
            </a:r>
          </a:p>
          <a:p>
            <a:endParaRPr lang="ru-RU" sz="2200" dirty="0"/>
          </a:p>
          <a:p>
            <a:endParaRPr lang="ru-RU" sz="2200" dirty="0"/>
          </a:p>
        </p:txBody>
      </p:sp>
      <p:sp>
        <p:nvSpPr>
          <p:cNvPr id="7" name="Прямоугольник 6"/>
          <p:cNvSpPr/>
          <p:nvPr/>
        </p:nvSpPr>
        <p:spPr>
          <a:xfrm>
            <a:off x="7931809" y="0"/>
            <a:ext cx="1212191" cy="707886"/>
          </a:xfrm>
          <a:prstGeom prst="rect">
            <a:avLst/>
          </a:prstGeom>
        </p:spPr>
        <p:txBody>
          <a:bodyPr wrap="none">
            <a:spAutoFit/>
          </a:bodyPr>
          <a:lstStyle/>
          <a:p>
            <a:r>
              <a:rPr lang="en-US" sz="4000" b="1" dirty="0" smtClean="0">
                <a:solidFill>
                  <a:srgbClr val="FF0000"/>
                </a:solidFill>
              </a:rPr>
              <a:t>DME</a:t>
            </a:r>
            <a:endParaRPr lang="ru-RU" sz="4000" dirty="0"/>
          </a:p>
        </p:txBody>
      </p:sp>
      <p:sp>
        <p:nvSpPr>
          <p:cNvPr id="9" name="Номер слайда 8"/>
          <p:cNvSpPr>
            <a:spLocks noGrp="1"/>
          </p:cNvSpPr>
          <p:nvPr>
            <p:ph type="sldNum" sz="quarter" idx="12"/>
          </p:nvPr>
        </p:nvSpPr>
        <p:spPr/>
        <p:txBody>
          <a:bodyPr/>
          <a:lstStyle/>
          <a:p>
            <a:fld id="{5E89D8CC-7F32-4EDA-A38B-C793DAB90CCA}" type="slidenum">
              <a:rPr lang="ru-RU" smtClean="0"/>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129590" cy="500066"/>
          </a:xfrm>
        </p:spPr>
        <p:txBody>
          <a:bodyPr>
            <a:normAutofit fontScale="90000"/>
          </a:bodyPr>
          <a:lstStyle/>
          <a:p>
            <a:r>
              <a:rPr lang="en-US" sz="2800" b="1" i="1" dirty="0" smtClean="0"/>
              <a:t>	</a:t>
            </a:r>
            <a:r>
              <a:rPr lang="ru-RU" sz="2800" b="1" i="1" dirty="0" smtClean="0"/>
              <a:t> Дальномерный радиомаяк состоит из</a:t>
            </a:r>
            <a:r>
              <a:rPr lang="en-US" sz="2800" b="1" i="1" dirty="0" smtClean="0"/>
              <a:t>:</a:t>
            </a:r>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357158" y="856357"/>
            <a:ext cx="8358246" cy="5940088"/>
          </a:xfrm>
          <a:prstGeom prst="rect">
            <a:avLst/>
          </a:prstGeom>
        </p:spPr>
        <p:txBody>
          <a:bodyPr wrap="square">
            <a:spAutoFit/>
          </a:bodyPr>
          <a:lstStyle/>
          <a:p>
            <a:pPr algn="just"/>
            <a:endParaRPr lang="en-US" sz="2400" dirty="0" smtClean="0"/>
          </a:p>
          <a:p>
            <a:pPr marL="457200" indent="-457200" algn="just">
              <a:buAutoNum type="arabicParenR"/>
            </a:pPr>
            <a:r>
              <a:rPr lang="ru-RU" sz="2400" dirty="0" smtClean="0"/>
              <a:t>антенной </a:t>
            </a:r>
            <a:r>
              <a:rPr lang="ru-RU" sz="2400" dirty="0"/>
              <a:t>системы, </a:t>
            </a:r>
            <a:endParaRPr lang="en-US" sz="2400" dirty="0" smtClean="0"/>
          </a:p>
          <a:p>
            <a:pPr marL="457200" indent="-457200" algn="just">
              <a:buAutoNum type="arabicParenR"/>
            </a:pPr>
            <a:r>
              <a:rPr lang="ru-RU" sz="2400" dirty="0" smtClean="0"/>
              <a:t>приемного </a:t>
            </a:r>
            <a:r>
              <a:rPr lang="ru-RU" sz="2400" dirty="0"/>
              <a:t>и передающего устройств и </a:t>
            </a:r>
            <a:endParaRPr lang="en-US" sz="2400" dirty="0" smtClean="0"/>
          </a:p>
          <a:p>
            <a:pPr marL="457200" indent="-457200" algn="just">
              <a:buAutoNum type="arabicParenR"/>
            </a:pPr>
            <a:r>
              <a:rPr lang="ru-RU" sz="2400" dirty="0" smtClean="0"/>
              <a:t>контрольно </a:t>
            </a:r>
            <a:r>
              <a:rPr lang="ru-RU" sz="2400" dirty="0" err="1"/>
              <a:t>юстировочной</a:t>
            </a:r>
            <a:r>
              <a:rPr lang="ru-RU" sz="2400" dirty="0"/>
              <a:t> аппаратуры. </a:t>
            </a:r>
            <a:endParaRPr lang="en-US" sz="2400" dirty="0" smtClean="0"/>
          </a:p>
          <a:p>
            <a:pPr algn="just"/>
            <a:endParaRPr lang="en-US" sz="2400" dirty="0" smtClean="0"/>
          </a:p>
          <a:p>
            <a:pPr algn="just"/>
            <a:r>
              <a:rPr lang="en-US" sz="2400" dirty="0"/>
              <a:t>	</a:t>
            </a:r>
            <a:r>
              <a:rPr lang="ru-RU" sz="2400" dirty="0" smtClean="0"/>
              <a:t>Все </a:t>
            </a:r>
            <a:r>
              <a:rPr lang="ru-RU" sz="2400" dirty="0"/>
              <a:t>оборудование выполнено в виде съёмных функциональных модулей и размещено в аппаратной кабине, расположенной под антенной системой. </a:t>
            </a:r>
            <a:endParaRPr lang="en-US" sz="2400" dirty="0" smtClean="0"/>
          </a:p>
          <a:p>
            <a:pPr algn="just"/>
            <a:endParaRPr lang="en-US" sz="2400" dirty="0" smtClean="0"/>
          </a:p>
          <a:p>
            <a:pPr algn="just"/>
            <a:r>
              <a:rPr lang="en-US" sz="2400" dirty="0"/>
              <a:t>	</a:t>
            </a:r>
            <a:r>
              <a:rPr lang="ru-RU" sz="2400" dirty="0" smtClean="0"/>
              <a:t>В </a:t>
            </a:r>
            <a:r>
              <a:rPr lang="ru-RU" sz="2400" dirty="0"/>
              <a:t>состав радиомаяка входят устройства дистанционного управления и контроля работы аппаратуры</a:t>
            </a:r>
            <a:r>
              <a:rPr lang="ru-RU" sz="2400" dirty="0" smtClean="0"/>
              <a:t>.</a:t>
            </a:r>
            <a:endParaRPr lang="en-US" sz="2400" dirty="0" smtClean="0"/>
          </a:p>
          <a:p>
            <a:pPr algn="just"/>
            <a:endParaRPr lang="en-US" sz="2400" dirty="0" smtClean="0"/>
          </a:p>
          <a:p>
            <a:pPr algn="just"/>
            <a:r>
              <a:rPr lang="en-US" sz="2400" dirty="0"/>
              <a:t>	</a:t>
            </a:r>
            <a:r>
              <a:rPr lang="ru-RU" sz="2400" dirty="0" smtClean="0"/>
              <a:t>Основные </a:t>
            </a:r>
            <a:r>
              <a:rPr lang="ru-RU" sz="2400" dirty="0"/>
              <a:t>параметры DME удовлетворяет требованиям</a:t>
            </a:r>
            <a:r>
              <a:rPr lang="en-US" sz="2400" dirty="0"/>
              <a:t> ICAO</a:t>
            </a:r>
            <a:endParaRPr lang="ru-RU" sz="2400" dirty="0"/>
          </a:p>
          <a:p>
            <a:endParaRPr lang="ru-RU" sz="2200" dirty="0"/>
          </a:p>
          <a:p>
            <a:endParaRPr lang="ru-RU" sz="2200" dirty="0"/>
          </a:p>
        </p:txBody>
      </p:sp>
      <p:sp>
        <p:nvSpPr>
          <p:cNvPr id="7" name="Прямоугольник 6"/>
          <p:cNvSpPr/>
          <p:nvPr/>
        </p:nvSpPr>
        <p:spPr>
          <a:xfrm>
            <a:off x="7931809" y="0"/>
            <a:ext cx="1212191" cy="707886"/>
          </a:xfrm>
          <a:prstGeom prst="rect">
            <a:avLst/>
          </a:prstGeom>
        </p:spPr>
        <p:txBody>
          <a:bodyPr wrap="none">
            <a:spAutoFit/>
          </a:bodyPr>
          <a:lstStyle/>
          <a:p>
            <a:r>
              <a:rPr lang="en-US" sz="4000" b="1" dirty="0" smtClean="0">
                <a:solidFill>
                  <a:srgbClr val="FF0000"/>
                </a:solidFill>
              </a:rPr>
              <a:t>DME</a:t>
            </a:r>
            <a:endParaRPr lang="ru-RU" sz="4000" dirty="0"/>
          </a:p>
        </p:txBody>
      </p:sp>
      <p:sp>
        <p:nvSpPr>
          <p:cNvPr id="9" name="Номер слайда 8"/>
          <p:cNvSpPr>
            <a:spLocks noGrp="1"/>
          </p:cNvSpPr>
          <p:nvPr>
            <p:ph type="sldNum" sz="quarter" idx="12"/>
          </p:nvPr>
        </p:nvSpPr>
        <p:spPr/>
        <p:txBody>
          <a:bodyPr/>
          <a:lstStyle/>
          <a:p>
            <a:fld id="{5E89D8CC-7F32-4EDA-A38B-C793DAB90CCA}" type="slidenum">
              <a:rPr lang="ru-RU" smtClean="0"/>
              <a:pPr/>
              <a:t>28</a:t>
            </a:fld>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129590" cy="500066"/>
          </a:xfrm>
        </p:spPr>
        <p:txBody>
          <a:bodyPr>
            <a:noAutofit/>
          </a:bodyPr>
          <a:lstStyle/>
          <a:p>
            <a:r>
              <a:rPr lang="ru-RU" sz="3200" dirty="0" smtClean="0"/>
              <a:t>антенная система</a:t>
            </a:r>
            <a:endParaRPr lang="en-US" sz="3200" b="1" i="1" dirty="0" smtClean="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357158" y="856357"/>
            <a:ext cx="8358246" cy="6678751"/>
          </a:xfrm>
          <a:prstGeom prst="rect">
            <a:avLst/>
          </a:prstGeom>
        </p:spPr>
        <p:txBody>
          <a:bodyPr wrap="square">
            <a:spAutoFit/>
          </a:bodyPr>
          <a:lstStyle/>
          <a:p>
            <a:pPr algn="just"/>
            <a:r>
              <a:rPr lang="en-US" sz="2000" dirty="0" smtClean="0"/>
              <a:t>	</a:t>
            </a:r>
            <a:r>
              <a:rPr lang="ru-RU" sz="2000" dirty="0" smtClean="0"/>
              <a:t>Антенная </a:t>
            </a:r>
            <a:r>
              <a:rPr lang="ru-RU" sz="2000" dirty="0"/>
              <a:t>система ДРМ представляет собой конструктивно объединенную приемопередающую и контрольную антенну. </a:t>
            </a:r>
            <a:endParaRPr lang="ru-RU" sz="2000" dirty="0" smtClean="0"/>
          </a:p>
          <a:p>
            <a:pPr algn="just"/>
            <a:r>
              <a:rPr lang="en-US" sz="2000" dirty="0" smtClean="0"/>
              <a:t>	</a:t>
            </a:r>
            <a:r>
              <a:rPr lang="ru-RU" sz="2000" dirty="0" smtClean="0"/>
              <a:t>Приемопередающая </a:t>
            </a:r>
            <a:r>
              <a:rPr lang="ru-RU" sz="2000" dirty="0"/>
              <a:t>антенна ППА состоит из четырех </a:t>
            </a:r>
            <a:r>
              <a:rPr lang="ru-RU" sz="2000" dirty="0" smtClean="0"/>
              <a:t>вертикальных рядов </a:t>
            </a:r>
            <a:r>
              <a:rPr lang="ru-RU" sz="2000" dirty="0"/>
              <a:t>полуволновых вибраторов, расположенных по образующим цилиндра, диаметром около 15 см. </a:t>
            </a:r>
            <a:endParaRPr lang="ru-RU" sz="2000" dirty="0" smtClean="0"/>
          </a:p>
          <a:p>
            <a:pPr algn="just"/>
            <a:r>
              <a:rPr lang="en-US" sz="2000" dirty="0" smtClean="0"/>
              <a:t>	</a:t>
            </a:r>
            <a:r>
              <a:rPr lang="ru-RU" sz="2000" dirty="0" smtClean="0"/>
              <a:t>Максимум </a:t>
            </a:r>
            <a:r>
              <a:rPr lang="ru-RU" sz="2000" dirty="0"/>
              <a:t>излучения антенны поднят на </a:t>
            </a:r>
            <a:r>
              <a:rPr lang="ru-RU" sz="2000" dirty="0" smtClean="0"/>
              <a:t>4</a:t>
            </a:r>
            <a:r>
              <a:rPr lang="ru-RU" sz="2000" baseline="30000" dirty="0" smtClean="0"/>
              <a:t>0</a:t>
            </a:r>
            <a:r>
              <a:rPr lang="ru-RU" sz="2000" dirty="0" smtClean="0"/>
              <a:t> </a:t>
            </a:r>
            <a:r>
              <a:rPr lang="ru-RU" sz="2000" dirty="0"/>
              <a:t>над горизонтом. Ширина луча в вертикальной плоскости не менее </a:t>
            </a:r>
            <a:r>
              <a:rPr lang="ru-RU" sz="2000" dirty="0" smtClean="0"/>
              <a:t>10</a:t>
            </a:r>
            <a:r>
              <a:rPr lang="ru-RU" sz="2000" baseline="30000" dirty="0" smtClean="0"/>
              <a:t>0</a:t>
            </a:r>
            <a:r>
              <a:rPr lang="ru-RU" sz="2000" dirty="0" smtClean="0"/>
              <a:t>  </a:t>
            </a:r>
            <a:r>
              <a:rPr lang="ru-RU" sz="2000" dirty="0"/>
              <a:t>по уровню половинной мощности. В </a:t>
            </a:r>
            <a:r>
              <a:rPr lang="ru-RU" sz="2000" dirty="0" smtClean="0"/>
              <a:t>горизонтальной </a:t>
            </a:r>
            <a:r>
              <a:rPr lang="ru-RU" sz="2000" dirty="0"/>
              <a:t>плоскости ДНА совпадает с окружностью с точностью не хуже 6…9 дБ. </a:t>
            </a:r>
            <a:endParaRPr lang="ru-RU" sz="2000" dirty="0" smtClean="0"/>
          </a:p>
          <a:p>
            <a:pPr algn="just"/>
            <a:r>
              <a:rPr lang="en-US" sz="2000" dirty="0" smtClean="0"/>
              <a:t>	</a:t>
            </a:r>
            <a:r>
              <a:rPr lang="ru-RU" sz="2000" dirty="0" smtClean="0"/>
              <a:t>Контрольная </a:t>
            </a:r>
            <a:r>
              <a:rPr lang="ru-RU" sz="2000" dirty="0"/>
              <a:t>антенна КА имеет две независимые приемопередающие антенны (по одной на каждый комплект ДРМ), состоящие из вертикального ряда полуволновых вибраторов, расположенных по образующим цилиндра непосредственно под ППА. </a:t>
            </a:r>
            <a:endParaRPr lang="en-US" sz="2000" dirty="0" smtClean="0"/>
          </a:p>
          <a:p>
            <a:pPr algn="just"/>
            <a:r>
              <a:rPr lang="en-US" sz="2000" dirty="0"/>
              <a:t>	</a:t>
            </a:r>
            <a:r>
              <a:rPr lang="ru-RU" sz="2000" dirty="0" smtClean="0"/>
              <a:t>Все </a:t>
            </a:r>
            <a:r>
              <a:rPr lang="ru-RU" sz="2000" dirty="0"/>
              <a:t>антенны закреплены на металлической конструкции, выполняющей функции рефлектора, и закрыты общим обтекателем диаметром 20 см и высотой 173 см. При территориальном совмещении радиомаяков </a:t>
            </a:r>
            <a:r>
              <a:rPr lang="en-US" sz="2000" dirty="0" smtClean="0"/>
              <a:t>VOR</a:t>
            </a:r>
            <a:r>
              <a:rPr lang="ru-RU" sz="2000" dirty="0" smtClean="0"/>
              <a:t> </a:t>
            </a:r>
            <a:r>
              <a:rPr lang="ru-RU" sz="2000" dirty="0"/>
              <a:t>и </a:t>
            </a:r>
            <a:r>
              <a:rPr lang="en-US" sz="2000" dirty="0" smtClean="0"/>
              <a:t>DME </a:t>
            </a:r>
            <a:r>
              <a:rPr lang="ru-RU" sz="2000" dirty="0" smtClean="0"/>
              <a:t>антенна </a:t>
            </a:r>
            <a:r>
              <a:rPr lang="ru-RU" sz="2000" dirty="0"/>
              <a:t>последнего монтируется под антенной </a:t>
            </a:r>
            <a:r>
              <a:rPr lang="en-US" sz="2000" dirty="0" smtClean="0"/>
              <a:t>DME</a:t>
            </a:r>
            <a:r>
              <a:rPr lang="ru-RU" sz="2000" dirty="0" smtClean="0"/>
              <a:t>.</a:t>
            </a:r>
            <a:endParaRPr lang="ru-RU" sz="2000" dirty="0"/>
          </a:p>
          <a:p>
            <a:pPr algn="just"/>
            <a:endParaRPr lang="ru-RU" sz="2400" dirty="0"/>
          </a:p>
          <a:p>
            <a:pPr algn="just"/>
            <a:endParaRPr lang="ru-RU" sz="2200" dirty="0"/>
          </a:p>
          <a:p>
            <a:pPr algn="just"/>
            <a:endParaRPr lang="ru-RU" sz="2200" dirty="0"/>
          </a:p>
        </p:txBody>
      </p:sp>
      <p:sp>
        <p:nvSpPr>
          <p:cNvPr id="7" name="Прямоугольник 6"/>
          <p:cNvSpPr/>
          <p:nvPr/>
        </p:nvSpPr>
        <p:spPr>
          <a:xfrm>
            <a:off x="7931809" y="0"/>
            <a:ext cx="1212191" cy="707886"/>
          </a:xfrm>
          <a:prstGeom prst="rect">
            <a:avLst/>
          </a:prstGeom>
        </p:spPr>
        <p:txBody>
          <a:bodyPr wrap="none">
            <a:spAutoFit/>
          </a:bodyPr>
          <a:lstStyle/>
          <a:p>
            <a:r>
              <a:rPr lang="en-US" sz="4000" b="1" dirty="0" smtClean="0">
                <a:solidFill>
                  <a:srgbClr val="FF0000"/>
                </a:solidFill>
              </a:rPr>
              <a:t>DME</a:t>
            </a:r>
            <a:endParaRPr lang="ru-RU" sz="4000" dirty="0"/>
          </a:p>
        </p:txBody>
      </p:sp>
      <p:sp>
        <p:nvSpPr>
          <p:cNvPr id="9" name="Номер слайда 8"/>
          <p:cNvSpPr>
            <a:spLocks noGrp="1"/>
          </p:cNvSpPr>
          <p:nvPr>
            <p:ph type="sldNum" sz="quarter" idx="12"/>
          </p:nvPr>
        </p:nvSpPr>
        <p:spPr/>
        <p:txBody>
          <a:bodyPr/>
          <a:lstStyle/>
          <a:p>
            <a:fld id="{5E89D8CC-7F32-4EDA-A38B-C793DAB90CCA}" type="slidenum">
              <a:rPr lang="ru-RU" smtClean="0"/>
              <a:pPr/>
              <a:t>29</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686800" cy="838200"/>
          </a:xfrm>
        </p:spPr>
        <p:txBody>
          <a:bodyPr>
            <a:normAutofit fontScale="90000"/>
          </a:bodyPr>
          <a:lstStyle/>
          <a:p>
            <a:r>
              <a:rPr lang="ru-RU" sz="3000" b="1" dirty="0" smtClean="0"/>
              <a:t>Радиотехническая система ближней навигации</a:t>
            </a:r>
            <a:endParaRPr lang="ru-RU" sz="3000" dirty="0"/>
          </a:p>
        </p:txBody>
      </p:sp>
      <p:sp>
        <p:nvSpPr>
          <p:cNvPr id="3" name="Содержимое 2"/>
          <p:cNvSpPr>
            <a:spLocks noGrp="1"/>
          </p:cNvSpPr>
          <p:nvPr>
            <p:ph idx="1"/>
          </p:nvPr>
        </p:nvSpPr>
        <p:spPr>
          <a:xfrm>
            <a:off x="214282" y="1000108"/>
            <a:ext cx="8686800" cy="4651389"/>
          </a:xfrm>
        </p:spPr>
        <p:txBody>
          <a:bodyPr>
            <a:normAutofit fontScale="25000" lnSpcReduction="20000"/>
          </a:bodyPr>
          <a:lstStyle/>
          <a:p>
            <a:pPr>
              <a:buNone/>
            </a:pPr>
            <a:r>
              <a:rPr lang="ru-RU" sz="8000" b="1" dirty="0"/>
              <a:t>Радиотехническая система ближней навигации</a:t>
            </a:r>
            <a:r>
              <a:rPr lang="ru-RU" sz="8000" dirty="0"/>
              <a:t> (сокр. РСБН) - до последнего времени являлась основным средством ближней навигации военной и гражданской авиации России и СНГ. </a:t>
            </a:r>
            <a:endParaRPr lang="ru-RU" sz="8000" dirty="0" smtClean="0"/>
          </a:p>
          <a:p>
            <a:pPr>
              <a:buNone/>
            </a:pPr>
            <a:r>
              <a:rPr lang="ru-RU" sz="8000" dirty="0" smtClean="0"/>
              <a:t>РСБН </a:t>
            </a:r>
            <a:r>
              <a:rPr lang="ru-RU" sz="8000" dirty="0"/>
              <a:t>представляет собой комплекс наземного и бортового оборудования (РСБН-2,4,6,7 и др.), обеспечивающий (в различных комплектах и модификациях): </a:t>
            </a:r>
            <a:endParaRPr lang="ru-RU" sz="8000" dirty="0" smtClean="0"/>
          </a:p>
          <a:p>
            <a:pPr>
              <a:buNone/>
            </a:pPr>
            <a:endParaRPr lang="ru-RU" sz="8000" dirty="0"/>
          </a:p>
          <a:p>
            <a:pPr lvl="0"/>
            <a:r>
              <a:rPr lang="ru-RU" sz="8000" dirty="0"/>
              <a:t>определение места самолёта (</a:t>
            </a:r>
            <a:r>
              <a:rPr lang="ru-RU" sz="8000" dirty="0">
                <a:hlinkClick r:id="rId2" tooltip="МС"/>
              </a:rPr>
              <a:t>МС</a:t>
            </a:r>
            <a:r>
              <a:rPr lang="ru-RU" sz="8000" dirty="0"/>
              <a:t>) в режиме "Навигация" по непрерывно измеряемым азимуту и наклонной дальности; </a:t>
            </a:r>
          </a:p>
          <a:p>
            <a:pPr lvl="0"/>
            <a:r>
              <a:rPr lang="ru-RU" sz="8000" dirty="0"/>
              <a:t>обеспечение полёта по заданному маршруту; </a:t>
            </a:r>
          </a:p>
          <a:p>
            <a:pPr lvl="0"/>
            <a:r>
              <a:rPr lang="ru-RU" sz="8000" dirty="0"/>
              <a:t>вывод </a:t>
            </a:r>
            <a:r>
              <a:rPr lang="ru-RU" sz="8000" dirty="0">
                <a:hlinkClick r:id="rId3" tooltip="ВС"/>
              </a:rPr>
              <a:t>ВС</a:t>
            </a:r>
            <a:r>
              <a:rPr lang="ru-RU" sz="8000" dirty="0"/>
              <a:t> в любую заданную точку в пределах дальности действия радиоканала; </a:t>
            </a:r>
          </a:p>
          <a:p>
            <a:pPr lvl="0"/>
            <a:r>
              <a:rPr lang="ru-RU" sz="8000" dirty="0"/>
              <a:t>определение условных отклонений на посадке в режиме “Посадка” и выдачу на навигационно-пилотажные и командно-пилотажные приборы; </a:t>
            </a:r>
          </a:p>
          <a:p>
            <a:pPr lvl="0"/>
            <a:r>
              <a:rPr lang="ru-RU" sz="8000" dirty="0"/>
              <a:t>режим </a:t>
            </a:r>
            <a:r>
              <a:rPr lang="ru-RU" sz="8000" dirty="0" err="1"/>
              <a:t>межсамолётной</a:t>
            </a:r>
            <a:r>
              <a:rPr lang="ru-RU" sz="8000" dirty="0"/>
              <a:t> навигации («Встреча»); </a:t>
            </a:r>
          </a:p>
          <a:p>
            <a:pPr lvl="0"/>
            <a:r>
              <a:rPr lang="ru-RU" sz="8000" dirty="0"/>
              <a:t>индикацию и опознавание самолета на экране наземной </a:t>
            </a:r>
            <a:r>
              <a:rPr lang="ru-RU" sz="8000" dirty="0">
                <a:hlinkClick r:id="rId4" tooltip="РЛС"/>
              </a:rPr>
              <a:t>РЛС</a:t>
            </a:r>
            <a:r>
              <a:rPr lang="ru-RU" sz="8000" dirty="0"/>
              <a:t> из состава РСБН; </a:t>
            </a:r>
          </a:p>
          <a:p>
            <a:pPr lvl="0"/>
            <a:r>
              <a:rPr lang="ru-RU" sz="8000" dirty="0"/>
              <a:t>опознавание радиомаяков на борту самолета. </a:t>
            </a:r>
          </a:p>
          <a:p>
            <a:endParaRPr lang="ru-RU" dirty="0"/>
          </a:p>
        </p:txBody>
      </p:sp>
      <p:sp>
        <p:nvSpPr>
          <p:cNvPr id="6" name="Номер слайда 5"/>
          <p:cNvSpPr>
            <a:spLocks noGrp="1"/>
          </p:cNvSpPr>
          <p:nvPr>
            <p:ph type="sldNum" sz="quarter" idx="12"/>
          </p:nvPr>
        </p:nvSpPr>
        <p:spPr/>
        <p:txBody>
          <a:bodyPr/>
          <a:lstStyle/>
          <a:p>
            <a:fld id="{5E89D8CC-7F32-4EDA-A38B-C793DAB90CCA}" type="slidenum">
              <a:rPr lang="ru-RU" smtClean="0"/>
              <a:pPr/>
              <a:t>3</a:t>
            </a:fld>
            <a:endParaRPr lang="ru-RU"/>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129590" cy="500066"/>
          </a:xfrm>
        </p:spPr>
        <p:txBody>
          <a:bodyPr>
            <a:noAutofit/>
          </a:bodyPr>
          <a:lstStyle/>
          <a:p>
            <a:r>
              <a:rPr lang="ru-RU" sz="2800" dirty="0" smtClean="0"/>
              <a:t>Передающее </a:t>
            </a:r>
            <a:r>
              <a:rPr lang="en-US" sz="2800" dirty="0" smtClean="0"/>
              <a:t> </a:t>
            </a:r>
            <a:r>
              <a:rPr lang="ru-RU" sz="2800" dirty="0" smtClean="0"/>
              <a:t>и Приемное  устройство</a:t>
            </a:r>
            <a:endParaRPr lang="en-US" sz="2800" b="1" i="1" dirty="0" smtClean="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357158" y="856357"/>
            <a:ext cx="8358246" cy="6986528"/>
          </a:xfrm>
          <a:prstGeom prst="rect">
            <a:avLst/>
          </a:prstGeom>
        </p:spPr>
        <p:txBody>
          <a:bodyPr wrap="square">
            <a:spAutoFit/>
          </a:bodyPr>
          <a:lstStyle/>
          <a:p>
            <a:pPr algn="just"/>
            <a:r>
              <a:rPr lang="en-US" sz="2000" dirty="0" smtClean="0"/>
              <a:t>	</a:t>
            </a:r>
            <a:r>
              <a:rPr lang="ru-RU" sz="2000" dirty="0"/>
              <a:t> Передающее устройство состоит из стабилизированного кварцем задающего генератора ЗГ, в который входит также </a:t>
            </a:r>
            <a:r>
              <a:rPr lang="ru-RU" sz="2000" dirty="0" err="1"/>
              <a:t>варакторный</a:t>
            </a:r>
            <a:r>
              <a:rPr lang="ru-RU" sz="2000" dirty="0"/>
              <a:t> умножитель частоты, усилителя мощности УМ и модулятора М</a:t>
            </a:r>
            <a:r>
              <a:rPr lang="ru-RU" sz="2000" dirty="0" smtClean="0"/>
              <a:t>.</a:t>
            </a:r>
            <a:endParaRPr lang="en-US" sz="2000" dirty="0" smtClean="0"/>
          </a:p>
          <a:p>
            <a:pPr algn="just"/>
            <a:r>
              <a:rPr lang="en-US" sz="2000" dirty="0"/>
              <a:t>	</a:t>
            </a:r>
            <a:endParaRPr lang="en-US" sz="2000" dirty="0" smtClean="0"/>
          </a:p>
          <a:p>
            <a:pPr algn="just"/>
            <a:r>
              <a:rPr lang="en-US" sz="2000" dirty="0"/>
              <a:t>	</a:t>
            </a:r>
            <a:r>
              <a:rPr lang="ru-RU" sz="2000" dirty="0" smtClean="0"/>
              <a:t>Приемное </a:t>
            </a:r>
            <a:r>
              <a:rPr lang="ru-RU" sz="2000" dirty="0"/>
              <a:t>устройство выполнено с переменным усилением. Схема АРУ вырабатывает напряжение, пропорциональное числу импульсов, поступивших на счетчик СИ. </a:t>
            </a:r>
            <a:endParaRPr lang="en-US" sz="2000" dirty="0" smtClean="0"/>
          </a:p>
          <a:p>
            <a:pPr algn="just"/>
            <a:r>
              <a:rPr lang="en-US" sz="2000" dirty="0"/>
              <a:t>	</a:t>
            </a:r>
            <a:r>
              <a:rPr lang="ru-RU" sz="2000" dirty="0" err="1" smtClean="0"/>
              <a:t>Видеоусилитель</a:t>
            </a:r>
            <a:r>
              <a:rPr lang="ru-RU" sz="2000" dirty="0" smtClean="0"/>
              <a:t> </a:t>
            </a:r>
            <a:r>
              <a:rPr lang="ru-RU" sz="2000" dirty="0"/>
              <a:t>ВУ запирается </a:t>
            </a:r>
            <a:r>
              <a:rPr lang="ru-RU" sz="2000" dirty="0" err="1"/>
              <a:t>стробирующими</a:t>
            </a:r>
            <a:r>
              <a:rPr lang="ru-RU" sz="2000" dirty="0"/>
              <a:t> импульсами генератора ГС после приема сигнала запроса. </a:t>
            </a:r>
            <a:endParaRPr lang="en-US" sz="2000" dirty="0" smtClean="0"/>
          </a:p>
          <a:p>
            <a:pPr algn="just"/>
            <a:r>
              <a:rPr lang="en-US" sz="2000" dirty="0"/>
              <a:t>	</a:t>
            </a:r>
            <a:r>
              <a:rPr lang="ru-RU" sz="2000" dirty="0" smtClean="0"/>
              <a:t>На </a:t>
            </a:r>
            <a:r>
              <a:rPr lang="ru-RU" sz="2000" dirty="0"/>
              <a:t>шифратор Ш и формирователь импульсов сигнала ответа ФИ сигналы поступают со схемы запуска СЗ, куда подаются также сигналы опознавания с датчика ДСО. </a:t>
            </a:r>
            <a:r>
              <a:rPr lang="en-US" sz="2000" dirty="0" smtClean="0"/>
              <a:t>	</a:t>
            </a:r>
          </a:p>
          <a:p>
            <a:pPr algn="just"/>
            <a:r>
              <a:rPr lang="en-US" sz="2000" dirty="0"/>
              <a:t>	</a:t>
            </a:r>
            <a:r>
              <a:rPr lang="ru-RU" sz="2000" dirty="0" smtClean="0"/>
              <a:t>Схема </a:t>
            </a:r>
            <a:r>
              <a:rPr lang="ru-RU" sz="2000" dirty="0"/>
              <a:t>установки порога УП и генератор случайных импульсов ГСИ формируют из шумового напряжения импульсы, число которых в единицу времени зависит от числа сигналов запроса на выходе </a:t>
            </a:r>
            <a:r>
              <a:rPr lang="ru-RU" sz="2000" dirty="0" err="1"/>
              <a:t>Прм</a:t>
            </a:r>
            <a:r>
              <a:rPr lang="ru-RU" sz="2000" dirty="0"/>
              <a:t>. Общее число импульсов, проходящих через суммирующий каскад СК от дешифратора </a:t>
            </a:r>
            <a:r>
              <a:rPr lang="ru-RU" sz="2000" dirty="0" err="1"/>
              <a:t>Дш</a:t>
            </a:r>
            <a:r>
              <a:rPr lang="ru-RU" sz="2000" dirty="0"/>
              <a:t> и ГСИ, соответствует излучению 2700 пар импульсов в секунду.</a:t>
            </a:r>
          </a:p>
          <a:p>
            <a:pPr algn="just"/>
            <a:endParaRPr lang="ru-RU" sz="2000" dirty="0"/>
          </a:p>
          <a:p>
            <a:pPr algn="just"/>
            <a:endParaRPr lang="ru-RU" sz="2400" dirty="0"/>
          </a:p>
          <a:p>
            <a:pPr algn="just"/>
            <a:endParaRPr lang="ru-RU" sz="2200" dirty="0"/>
          </a:p>
          <a:p>
            <a:pPr algn="just"/>
            <a:endParaRPr lang="ru-RU" sz="2200" dirty="0"/>
          </a:p>
        </p:txBody>
      </p:sp>
      <p:sp>
        <p:nvSpPr>
          <p:cNvPr id="7" name="Прямоугольник 6"/>
          <p:cNvSpPr/>
          <p:nvPr/>
        </p:nvSpPr>
        <p:spPr>
          <a:xfrm>
            <a:off x="7931809" y="0"/>
            <a:ext cx="1212191" cy="707886"/>
          </a:xfrm>
          <a:prstGeom prst="rect">
            <a:avLst/>
          </a:prstGeom>
        </p:spPr>
        <p:txBody>
          <a:bodyPr wrap="none">
            <a:spAutoFit/>
          </a:bodyPr>
          <a:lstStyle/>
          <a:p>
            <a:r>
              <a:rPr lang="en-US" sz="4000" b="1" dirty="0" smtClean="0">
                <a:solidFill>
                  <a:srgbClr val="FF0000"/>
                </a:solidFill>
              </a:rPr>
              <a:t>DME</a:t>
            </a:r>
            <a:endParaRPr lang="ru-RU" sz="4000" dirty="0"/>
          </a:p>
        </p:txBody>
      </p:sp>
      <p:sp>
        <p:nvSpPr>
          <p:cNvPr id="9" name="Номер слайда 8"/>
          <p:cNvSpPr>
            <a:spLocks noGrp="1"/>
          </p:cNvSpPr>
          <p:nvPr>
            <p:ph type="sldNum" sz="quarter" idx="12"/>
          </p:nvPr>
        </p:nvSpPr>
        <p:spPr/>
        <p:txBody>
          <a:bodyPr/>
          <a:lstStyle/>
          <a:p>
            <a:fld id="{5E89D8CC-7F32-4EDA-A38B-C793DAB90CCA}" type="slidenum">
              <a:rPr lang="ru-RU" smtClean="0"/>
              <a:pPr/>
              <a:t>30</a:t>
            </a:fld>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129590" cy="500066"/>
          </a:xfrm>
        </p:spPr>
        <p:txBody>
          <a:bodyPr>
            <a:noAutofit/>
          </a:bodyPr>
          <a:lstStyle/>
          <a:p>
            <a:r>
              <a:rPr lang="ru-RU" sz="2800" dirty="0" smtClean="0"/>
              <a:t> Контрольно – </a:t>
            </a:r>
            <a:r>
              <a:rPr lang="ru-RU" sz="2800" dirty="0" err="1" smtClean="0"/>
              <a:t>юстировочная</a:t>
            </a:r>
            <a:r>
              <a:rPr lang="ru-RU" sz="2800" dirty="0" smtClean="0"/>
              <a:t> аппаратура</a:t>
            </a:r>
            <a:endParaRPr lang="en-US" sz="2800" b="1" i="1" dirty="0" smtClean="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357158" y="856357"/>
            <a:ext cx="8358246" cy="3600986"/>
          </a:xfrm>
          <a:prstGeom prst="rect">
            <a:avLst/>
          </a:prstGeom>
        </p:spPr>
        <p:txBody>
          <a:bodyPr wrap="square">
            <a:spAutoFit/>
          </a:bodyPr>
          <a:lstStyle/>
          <a:p>
            <a:pPr algn="just"/>
            <a:r>
              <a:rPr lang="en-US" sz="2000" dirty="0" smtClean="0"/>
              <a:t>	</a:t>
            </a:r>
            <a:r>
              <a:rPr lang="ru-RU" sz="2000" dirty="0" smtClean="0"/>
              <a:t>В </a:t>
            </a:r>
            <a:r>
              <a:rPr lang="ru-RU" sz="2000" dirty="0"/>
              <a:t>состав </a:t>
            </a:r>
            <a:r>
              <a:rPr lang="ru-RU" sz="2000" dirty="0" smtClean="0"/>
              <a:t>КЮА которой </a:t>
            </a:r>
            <a:r>
              <a:rPr lang="ru-RU" sz="2000" dirty="0"/>
              <a:t>входит контрольное устройство КУ и аппаратура встроенного контроля, служит для определения выхода за пределы допусков основных параметров ДРМ (излучаемой мощности, кодовых интервалов между импульсами, аппаратурной задержки и т.п.) и выдачи сигналов на систему управления и переключения и на соответствующие индикаторы. </a:t>
            </a:r>
          </a:p>
          <a:p>
            <a:pPr algn="just"/>
            <a:endParaRPr lang="ru-RU" sz="2000" dirty="0"/>
          </a:p>
          <a:p>
            <a:pPr algn="just"/>
            <a:endParaRPr lang="ru-RU" sz="2000" dirty="0"/>
          </a:p>
          <a:p>
            <a:pPr algn="just"/>
            <a:endParaRPr lang="ru-RU" sz="2400" dirty="0"/>
          </a:p>
          <a:p>
            <a:pPr algn="just"/>
            <a:endParaRPr lang="ru-RU" sz="2200" dirty="0"/>
          </a:p>
          <a:p>
            <a:pPr algn="just"/>
            <a:endParaRPr lang="ru-RU" sz="2200" dirty="0"/>
          </a:p>
        </p:txBody>
      </p:sp>
      <p:sp>
        <p:nvSpPr>
          <p:cNvPr id="7" name="Прямоугольник 6"/>
          <p:cNvSpPr/>
          <p:nvPr/>
        </p:nvSpPr>
        <p:spPr>
          <a:xfrm>
            <a:off x="7931809" y="0"/>
            <a:ext cx="1212191" cy="707886"/>
          </a:xfrm>
          <a:prstGeom prst="rect">
            <a:avLst/>
          </a:prstGeom>
        </p:spPr>
        <p:txBody>
          <a:bodyPr wrap="none">
            <a:spAutoFit/>
          </a:bodyPr>
          <a:lstStyle/>
          <a:p>
            <a:r>
              <a:rPr lang="en-US" sz="4000" b="1" dirty="0" smtClean="0">
                <a:solidFill>
                  <a:srgbClr val="FF0000"/>
                </a:solidFill>
              </a:rPr>
              <a:t>DME</a:t>
            </a:r>
            <a:endParaRPr lang="ru-RU" sz="4000" dirty="0"/>
          </a:p>
        </p:txBody>
      </p:sp>
      <p:sp>
        <p:nvSpPr>
          <p:cNvPr id="9" name="Номер слайда 8"/>
          <p:cNvSpPr>
            <a:spLocks noGrp="1"/>
          </p:cNvSpPr>
          <p:nvPr>
            <p:ph type="sldNum" sz="quarter" idx="12"/>
          </p:nvPr>
        </p:nvSpPr>
        <p:spPr/>
        <p:txBody>
          <a:bodyPr/>
          <a:lstStyle/>
          <a:p>
            <a:fld id="{5E89D8CC-7F32-4EDA-A38B-C793DAB90CCA}" type="slidenum">
              <a:rPr lang="ru-RU" smtClean="0"/>
              <a:pPr/>
              <a:t>31</a:t>
            </a:fld>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14290"/>
            <a:ext cx="8129590" cy="500066"/>
          </a:xfrm>
        </p:spPr>
        <p:txBody>
          <a:bodyPr>
            <a:noAutofit/>
          </a:bodyPr>
          <a:lstStyle/>
          <a:p>
            <a:pPr algn="ctr"/>
            <a:r>
              <a:rPr lang="ru-RU" dirty="0" smtClean="0"/>
              <a:t>Структурная схема </a:t>
            </a:r>
            <a:endParaRPr lang="en-US" b="1" i="1" dirty="0" smtClean="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357158" y="856357"/>
            <a:ext cx="8358246" cy="1446550"/>
          </a:xfrm>
          <a:prstGeom prst="rect">
            <a:avLst/>
          </a:prstGeom>
        </p:spPr>
        <p:txBody>
          <a:bodyPr wrap="square">
            <a:spAutoFit/>
          </a:bodyPr>
          <a:lstStyle/>
          <a:p>
            <a:pPr algn="just"/>
            <a:endParaRPr lang="ru-RU" sz="2000" dirty="0"/>
          </a:p>
          <a:p>
            <a:pPr algn="just"/>
            <a:endParaRPr lang="ru-RU" sz="2400" dirty="0"/>
          </a:p>
          <a:p>
            <a:pPr algn="just"/>
            <a:endParaRPr lang="ru-RU" sz="2200" dirty="0"/>
          </a:p>
          <a:p>
            <a:pPr algn="just"/>
            <a:endParaRPr lang="ru-RU" sz="2200" dirty="0"/>
          </a:p>
        </p:txBody>
      </p:sp>
      <p:pic>
        <p:nvPicPr>
          <p:cNvPr id="6" name="Рисунок 5" descr="РТОП№10-02расм.GIF"/>
          <p:cNvPicPr/>
          <p:nvPr/>
        </p:nvPicPr>
        <p:blipFill>
          <a:blip r:embed="rId2"/>
          <a:stretch>
            <a:fillRect/>
          </a:stretch>
        </p:blipFill>
        <p:spPr>
          <a:xfrm>
            <a:off x="500034" y="1500174"/>
            <a:ext cx="8286808" cy="5000660"/>
          </a:xfrm>
          <a:prstGeom prst="rect">
            <a:avLst/>
          </a:prstGeom>
        </p:spPr>
      </p:pic>
      <p:sp>
        <p:nvSpPr>
          <p:cNvPr id="7" name="Прямоугольник 6"/>
          <p:cNvSpPr/>
          <p:nvPr/>
        </p:nvSpPr>
        <p:spPr>
          <a:xfrm>
            <a:off x="214282" y="6150114"/>
            <a:ext cx="1212191" cy="707886"/>
          </a:xfrm>
          <a:prstGeom prst="rect">
            <a:avLst/>
          </a:prstGeom>
        </p:spPr>
        <p:txBody>
          <a:bodyPr wrap="none">
            <a:spAutoFit/>
          </a:bodyPr>
          <a:lstStyle/>
          <a:p>
            <a:r>
              <a:rPr lang="en-US" sz="4000" b="1" dirty="0" smtClean="0">
                <a:solidFill>
                  <a:srgbClr val="FF0000"/>
                </a:solidFill>
              </a:rPr>
              <a:t>DME</a:t>
            </a:r>
            <a:endParaRPr lang="ru-RU" sz="4000" dirty="0"/>
          </a:p>
        </p:txBody>
      </p:sp>
      <p:sp>
        <p:nvSpPr>
          <p:cNvPr id="10" name="Номер слайда 9"/>
          <p:cNvSpPr>
            <a:spLocks noGrp="1"/>
          </p:cNvSpPr>
          <p:nvPr>
            <p:ph type="sldNum" sz="quarter" idx="12"/>
          </p:nvPr>
        </p:nvSpPr>
        <p:spPr/>
        <p:txBody>
          <a:bodyPr/>
          <a:lstStyle/>
          <a:p>
            <a:fld id="{5E89D8CC-7F32-4EDA-A38B-C793DAB90CCA}" type="slidenum">
              <a:rPr lang="ru-RU" smtClean="0"/>
              <a:pPr/>
              <a:t>32</a:t>
            </a:fld>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772400" cy="714380"/>
          </a:xfrm>
        </p:spPr>
        <p:txBody>
          <a:bodyPr>
            <a:normAutofit fontScale="90000"/>
          </a:bodyPr>
          <a:lstStyle/>
          <a:p>
            <a:r>
              <a:rPr lang="ru-RU" dirty="0" smtClean="0"/>
              <a:t>Границы по высоте и дальности приема сигнала.</a:t>
            </a:r>
            <a:br>
              <a:rPr lang="ru-RU" dirty="0" smtClean="0"/>
            </a:br>
            <a:endParaRPr lang="ru-RU"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Номер слайда 7"/>
          <p:cNvSpPr>
            <a:spLocks noGrp="1"/>
          </p:cNvSpPr>
          <p:nvPr>
            <p:ph type="sldNum" sz="quarter" idx="12"/>
          </p:nvPr>
        </p:nvSpPr>
        <p:spPr/>
        <p:txBody>
          <a:bodyPr/>
          <a:lstStyle/>
          <a:p>
            <a:fld id="{5E89D8CC-7F32-4EDA-A38B-C793DAB90CCA}" type="slidenum">
              <a:rPr lang="ru-RU" smtClean="0"/>
              <a:pPr/>
              <a:t>33</a:t>
            </a:fld>
            <a:endParaRPr lang="ru-RU"/>
          </a:p>
        </p:txBody>
      </p:sp>
      <p:graphicFrame>
        <p:nvGraphicFramePr>
          <p:cNvPr id="7" name="Таблица 6"/>
          <p:cNvGraphicFramePr>
            <a:graphicFrameLocks noGrp="1"/>
          </p:cNvGraphicFramePr>
          <p:nvPr/>
        </p:nvGraphicFramePr>
        <p:xfrm>
          <a:off x="785786" y="2214554"/>
          <a:ext cx="7929618" cy="4572000"/>
        </p:xfrm>
        <a:graphic>
          <a:graphicData uri="http://schemas.openxmlformats.org/drawingml/2006/table">
            <a:tbl>
              <a:tblPr firstRow="1" bandRow="1">
                <a:tableStyleId>{5C22544A-7EE6-4342-B048-85BDC9FD1C3A}</a:tableStyleId>
              </a:tblPr>
              <a:tblGrid>
                <a:gridCol w="1714512"/>
                <a:gridCol w="6215106"/>
              </a:tblGrid>
              <a:tr h="370840">
                <a:tc>
                  <a:txBody>
                    <a:bodyPr/>
                    <a:lstStyle/>
                    <a:p>
                      <a:pPr algn="ctr"/>
                      <a:r>
                        <a:rPr lang="en-US" dirty="0" smtClean="0">
                          <a:solidFill>
                            <a:srgbClr val="FF0000"/>
                          </a:solidFill>
                        </a:rPr>
                        <a:t>SSV Class Designator</a:t>
                      </a:r>
                      <a:endParaRPr lang="ru-RU" dirty="0">
                        <a:solidFill>
                          <a:srgbClr val="FF0000"/>
                        </a:solidFill>
                      </a:endParaRPr>
                    </a:p>
                  </a:txBody>
                  <a:tcPr/>
                </a:tc>
                <a:tc>
                  <a:txBody>
                    <a:bodyPr/>
                    <a:lstStyle/>
                    <a:p>
                      <a:pPr algn="ctr"/>
                      <a:r>
                        <a:rPr lang="en-US" dirty="0" smtClean="0">
                          <a:solidFill>
                            <a:srgbClr val="FF0000"/>
                          </a:solidFill>
                        </a:rPr>
                        <a:t>Altitude and Range Boundaries</a:t>
                      </a:r>
                      <a:endParaRPr lang="ru-RU" dirty="0">
                        <a:solidFill>
                          <a:srgbClr val="FF0000"/>
                        </a:solidFill>
                      </a:endParaRPr>
                    </a:p>
                  </a:txBody>
                  <a:tcPr/>
                </a:tc>
              </a:tr>
              <a:tr h="370840">
                <a:tc>
                  <a:txBody>
                    <a:bodyPr/>
                    <a:lstStyle/>
                    <a:p>
                      <a:pPr algn="l"/>
                      <a:r>
                        <a:rPr lang="en-US" b="1" dirty="0" smtClean="0"/>
                        <a:t>T (terminal)</a:t>
                      </a:r>
                      <a:r>
                        <a:rPr lang="en-US" b="1" baseline="0" dirty="0" smtClean="0"/>
                        <a:t> ……</a:t>
                      </a:r>
                      <a:endParaRPr lang="ru-RU" b="1" dirty="0"/>
                    </a:p>
                  </a:txBody>
                  <a:tcPr/>
                </a:tc>
                <a:tc>
                  <a:txBody>
                    <a:bodyPr/>
                    <a:lstStyle/>
                    <a:p>
                      <a:pPr algn="just"/>
                      <a:r>
                        <a:rPr lang="en-US" sz="2000" dirty="0" smtClean="0"/>
                        <a:t>From 1.000 feet above ground</a:t>
                      </a:r>
                      <a:r>
                        <a:rPr lang="en-US" sz="2000" baseline="0" dirty="0" smtClean="0"/>
                        <a:t> level (AGL) up to and including 12.000 feet AGL at radial distances to 25 nautical mile (NM)</a:t>
                      </a:r>
                      <a:endParaRPr lang="ru-RU" sz="2000" dirty="0"/>
                    </a:p>
                  </a:txBody>
                  <a:tcPr/>
                </a:tc>
              </a:tr>
              <a:tr h="370840">
                <a:tc>
                  <a:txBody>
                    <a:bodyPr/>
                    <a:lstStyle/>
                    <a:p>
                      <a:pPr algn="l"/>
                      <a:r>
                        <a:rPr lang="en-US" b="1" dirty="0" smtClean="0"/>
                        <a:t>L (Low Altitude)</a:t>
                      </a:r>
                      <a:endParaRPr lang="ru-RU" b="1" dirty="0"/>
                    </a:p>
                  </a:txBody>
                  <a:tcPr/>
                </a:tc>
                <a:tc>
                  <a:txBody>
                    <a:bodyPr/>
                    <a:lstStyle/>
                    <a:p>
                      <a:pPr algn="just"/>
                      <a:r>
                        <a:rPr lang="en-US" sz="2000" dirty="0" smtClean="0"/>
                        <a:t>From 1.000 feet AGL up to and including 18.000 feet AGL at radial distances out to 40 NM.</a:t>
                      </a:r>
                      <a:endParaRPr lang="ru-RU" sz="2000" dirty="0"/>
                    </a:p>
                  </a:txBody>
                  <a:tcPr/>
                </a:tc>
              </a:tr>
              <a:tr h="370840">
                <a:tc>
                  <a:txBody>
                    <a:bodyPr/>
                    <a:lstStyle/>
                    <a:p>
                      <a:pPr algn="l"/>
                      <a:r>
                        <a:rPr lang="en-US" b="1" dirty="0" smtClean="0"/>
                        <a:t>H (High Altitude)</a:t>
                      </a:r>
                      <a:endParaRPr lang="ru-RU"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t>From 1.000 feet AGL up to and including 14.500 feet AGL at radial distances out to 40 NM. From 14.500 AGL up to and including 60.000 feet AGL at radial distances out to 100 NM. From 18.000 AGL up to and including 45.000 feet AGL at radial distances out to 130 NM.</a:t>
                      </a:r>
                      <a:endParaRPr lang="ru-RU" sz="2000" dirty="0" smtClean="0"/>
                    </a:p>
                    <a:p>
                      <a:pPr algn="just"/>
                      <a:endParaRPr lang="ru-RU" sz="2000" dirty="0"/>
                    </a:p>
                  </a:txBody>
                  <a:tcPr/>
                </a:tc>
              </a:tr>
            </a:tbl>
          </a:graphicData>
        </a:graphic>
      </p:graphicFrame>
      <p:sp>
        <p:nvSpPr>
          <p:cNvPr id="6" name="Прямоугольник 5"/>
          <p:cNvSpPr/>
          <p:nvPr/>
        </p:nvSpPr>
        <p:spPr>
          <a:xfrm>
            <a:off x="571472" y="1643050"/>
            <a:ext cx="8143932" cy="523220"/>
          </a:xfrm>
          <a:prstGeom prst="rect">
            <a:avLst/>
          </a:prstGeom>
        </p:spPr>
        <p:txBody>
          <a:bodyPr wrap="square">
            <a:spAutoFit/>
          </a:bodyPr>
          <a:lstStyle/>
          <a:p>
            <a:pPr algn="ctr"/>
            <a:r>
              <a:rPr lang="en-US" sz="2800" b="1" dirty="0" smtClean="0"/>
              <a:t>VOR/DME/TACAN Standard Service  Volumes</a:t>
            </a:r>
            <a:endParaRPr lang="ru-RU" sz="28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772400" cy="714380"/>
          </a:xfrm>
        </p:spPr>
        <p:txBody>
          <a:bodyPr>
            <a:normAutofit fontScale="90000"/>
          </a:bodyPr>
          <a:lstStyle/>
          <a:p>
            <a:r>
              <a:rPr lang="ru-RU" dirty="0" smtClean="0"/>
              <a:t>Границы по высоте и дальности приема сигнала.</a:t>
            </a:r>
            <a:br>
              <a:rPr lang="ru-RU" dirty="0" smtClean="0"/>
            </a:br>
            <a:endParaRPr lang="ru-RU" dirty="0"/>
          </a:p>
        </p:txBody>
      </p:sp>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Номер слайда 7"/>
          <p:cNvSpPr>
            <a:spLocks noGrp="1"/>
          </p:cNvSpPr>
          <p:nvPr>
            <p:ph type="sldNum" sz="quarter" idx="12"/>
          </p:nvPr>
        </p:nvSpPr>
        <p:spPr/>
        <p:txBody>
          <a:bodyPr/>
          <a:lstStyle/>
          <a:p>
            <a:fld id="{5E89D8CC-7F32-4EDA-A38B-C793DAB90CCA}" type="slidenum">
              <a:rPr lang="ru-RU" smtClean="0"/>
              <a:pPr/>
              <a:t>34</a:t>
            </a:fld>
            <a:endParaRPr lang="ru-RU"/>
          </a:p>
        </p:txBody>
      </p:sp>
      <p:pic>
        <p:nvPicPr>
          <p:cNvPr id="6" name="Рисунок 5" descr="ГраницыВысотаДальность.jpg"/>
          <p:cNvPicPr/>
          <p:nvPr/>
        </p:nvPicPr>
        <p:blipFill>
          <a:blip r:embed="rId2"/>
          <a:stretch>
            <a:fillRect/>
          </a:stretch>
        </p:blipFill>
        <p:spPr>
          <a:xfrm>
            <a:off x="571472" y="1857364"/>
            <a:ext cx="7715303" cy="414340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642910" y="1500174"/>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857224" y="642918"/>
            <a:ext cx="7572428" cy="830997"/>
          </a:xfrm>
          <a:prstGeom prst="rect">
            <a:avLst/>
          </a:prstGeom>
        </p:spPr>
        <p:txBody>
          <a:bodyPr wrap="square">
            <a:spAutoFit/>
          </a:bodyPr>
          <a:lstStyle/>
          <a:p>
            <a:endParaRPr lang="ru-RU" sz="2400" dirty="0"/>
          </a:p>
          <a:p>
            <a:endParaRPr lang="ru-RU" sz="2400" dirty="0"/>
          </a:p>
        </p:txBody>
      </p:sp>
      <p:graphicFrame>
        <p:nvGraphicFramePr>
          <p:cNvPr id="6" name="Таблица 5"/>
          <p:cNvGraphicFramePr>
            <a:graphicFrameLocks noGrp="1"/>
          </p:cNvGraphicFramePr>
          <p:nvPr/>
        </p:nvGraphicFramePr>
        <p:xfrm>
          <a:off x="928662" y="1397000"/>
          <a:ext cx="7429552" cy="1371600"/>
        </p:xfrm>
        <a:graphic>
          <a:graphicData uri="http://schemas.openxmlformats.org/drawingml/2006/table">
            <a:tbl>
              <a:tblPr firstRow="1" bandRow="1">
                <a:tableStyleId>{5C22544A-7EE6-4342-B048-85BDC9FD1C3A}</a:tableStyleId>
              </a:tblPr>
              <a:tblGrid>
                <a:gridCol w="1886397"/>
                <a:gridCol w="1971255"/>
                <a:gridCol w="1857388"/>
                <a:gridCol w="1714512"/>
              </a:tblGrid>
              <a:tr h="370840">
                <a:tc>
                  <a:txBody>
                    <a:bodyPr/>
                    <a:lstStyle/>
                    <a:p>
                      <a:pPr algn="ctr"/>
                      <a:endParaRPr kumimoji="0" lang="en-US" sz="2800" b="1" u="sng" kern="1200" dirty="0" smtClean="0">
                        <a:solidFill>
                          <a:schemeClr val="lt1"/>
                        </a:solidFill>
                        <a:latin typeface="+mn-lt"/>
                        <a:ea typeface="+mn-ea"/>
                        <a:cs typeface="+mn-cs"/>
                        <a:hlinkClick r:id="rId2" tooltip="VOR"/>
                      </a:endParaRPr>
                    </a:p>
                    <a:p>
                      <a:pPr algn="ctr"/>
                      <a:r>
                        <a:rPr kumimoji="0" lang="ru-RU" sz="2800" b="1" u="sng" kern="1200" dirty="0" smtClean="0">
                          <a:solidFill>
                            <a:schemeClr val="lt1"/>
                          </a:solidFill>
                          <a:latin typeface="+mn-lt"/>
                          <a:ea typeface="+mn-ea"/>
                          <a:cs typeface="+mn-cs"/>
                          <a:hlinkClick r:id="rId2" tooltip="VOR"/>
                        </a:rPr>
                        <a:t>VOR</a:t>
                      </a:r>
                      <a:endParaRPr lang="ru-RU" sz="2800" dirty="0"/>
                    </a:p>
                  </a:txBody>
                  <a:tcPr/>
                </a:tc>
                <a:tc>
                  <a:txBody>
                    <a:bodyPr/>
                    <a:lstStyle/>
                    <a:p>
                      <a:pPr algn="ctr"/>
                      <a:endParaRPr kumimoji="0" lang="en-US" sz="2800" b="1" u="sng" kern="1200" dirty="0" smtClean="0">
                        <a:solidFill>
                          <a:schemeClr val="lt1"/>
                        </a:solidFill>
                        <a:latin typeface="+mn-lt"/>
                        <a:ea typeface="+mn-ea"/>
                        <a:cs typeface="+mn-cs"/>
                        <a:hlinkClick r:id="rId2" tooltip="VOR"/>
                      </a:endParaRPr>
                    </a:p>
                    <a:p>
                      <a:pPr algn="ctr"/>
                      <a:r>
                        <a:rPr kumimoji="0" lang="ru-RU" sz="2800" b="1" u="sng" kern="1200" dirty="0" smtClean="0">
                          <a:solidFill>
                            <a:schemeClr val="lt1"/>
                          </a:solidFill>
                          <a:latin typeface="+mn-lt"/>
                          <a:ea typeface="+mn-ea"/>
                          <a:cs typeface="+mn-cs"/>
                          <a:hlinkClick r:id="rId2" tooltip="VOR"/>
                        </a:rPr>
                        <a:t>VOR/DME</a:t>
                      </a:r>
                    </a:p>
                  </a:txBody>
                  <a:tcPr/>
                </a:tc>
                <a:tc>
                  <a:txBody>
                    <a:bodyPr/>
                    <a:lstStyle/>
                    <a:p>
                      <a:pPr algn="ctr"/>
                      <a:endParaRPr kumimoji="0" lang="en-US" sz="2800" b="1" u="sng" kern="1200" dirty="0" smtClean="0">
                        <a:solidFill>
                          <a:schemeClr val="lt1"/>
                        </a:solidFill>
                        <a:latin typeface="+mn-lt"/>
                        <a:ea typeface="+mn-ea"/>
                        <a:cs typeface="+mn-cs"/>
                        <a:hlinkClick r:id="rId2" tooltip="VOR"/>
                      </a:endParaRPr>
                    </a:p>
                    <a:p>
                      <a:pPr marL="0" algn="ctr" rtl="0" eaLnBrk="1" latinLnBrk="0" hangingPunct="1"/>
                      <a:r>
                        <a:rPr kumimoji="0" lang="ru-RU" sz="2800" b="1" u="sng" kern="1200" dirty="0" smtClean="0">
                          <a:solidFill>
                            <a:schemeClr val="lt1"/>
                          </a:solidFill>
                          <a:latin typeface="+mn-lt"/>
                          <a:ea typeface="+mn-ea"/>
                          <a:cs typeface="+mn-cs"/>
                          <a:hlinkClick r:id="rId2" tooltip="VOR"/>
                        </a:rPr>
                        <a:t>VOR</a:t>
                      </a:r>
                      <a:r>
                        <a:rPr kumimoji="0" lang="en-US" sz="2800" b="1" u="sng" kern="1200" dirty="0" smtClean="0">
                          <a:solidFill>
                            <a:schemeClr val="lt1"/>
                          </a:solidFill>
                          <a:latin typeface="+mn-lt"/>
                          <a:ea typeface="+mn-ea"/>
                          <a:cs typeface="+mn-cs"/>
                          <a:hlinkClick r:id="rId2" tooltip="VOR"/>
                        </a:rPr>
                        <a:t>TAC</a:t>
                      </a:r>
                      <a:endParaRPr kumimoji="0" lang="ru-RU" sz="2800" b="1" u="sng" kern="1200" dirty="0" smtClean="0">
                        <a:solidFill>
                          <a:schemeClr val="lt1"/>
                        </a:solidFill>
                        <a:latin typeface="+mn-lt"/>
                        <a:ea typeface="+mn-ea"/>
                        <a:cs typeface="+mn-cs"/>
                        <a:hlinkClick r:id="rId2" tooltip="VOR"/>
                      </a:endParaRPr>
                    </a:p>
                  </a:txBody>
                  <a:tcPr/>
                </a:tc>
                <a:tc>
                  <a:txBody>
                    <a:bodyPr/>
                    <a:lstStyle/>
                    <a:p>
                      <a:pPr algn="ctr"/>
                      <a:endParaRPr lang="en-US" sz="2800" b="1" u="sng" dirty="0" smtClean="0">
                        <a:solidFill>
                          <a:schemeClr val="lt1"/>
                        </a:solidFill>
                        <a:hlinkClick r:id="rId3" tooltip="VORTAC"/>
                      </a:endParaRPr>
                    </a:p>
                    <a:p>
                      <a:pPr algn="ctr"/>
                      <a:r>
                        <a:rPr lang="ru-RU" sz="2800" b="1" u="sng" dirty="0" smtClean="0">
                          <a:solidFill>
                            <a:schemeClr val="lt1"/>
                          </a:solidFill>
                          <a:hlinkClick r:id="rId3" tooltip="VORTAC"/>
                        </a:rPr>
                        <a:t>DME</a:t>
                      </a:r>
                      <a:endParaRPr lang="en-US" sz="2800" b="1" u="sng" dirty="0" smtClean="0">
                        <a:solidFill>
                          <a:schemeClr val="lt1"/>
                        </a:solidFill>
                      </a:endParaRPr>
                    </a:p>
                    <a:p>
                      <a:pPr algn="ctr"/>
                      <a:endParaRPr lang="ru-RU" sz="2800" dirty="0"/>
                    </a:p>
                  </a:txBody>
                  <a:tcPr/>
                </a:tc>
              </a:tr>
            </a:tbl>
          </a:graphicData>
        </a:graphic>
      </p:graphicFrame>
      <p:pic>
        <p:nvPicPr>
          <p:cNvPr id="7" name="Рисунок 6" descr="mhtml:file://D:\_DilshodE\_Дилшод\ФанларданМатериаллар\111\VOR%20—%20База%20знаний.mht!http://www.avsim.su/w/images/7/79/Pictogram_VOR.png">
            <a:hlinkClick r:id="rId4"/>
          </p:cNvPr>
          <p:cNvPicPr/>
          <p:nvPr/>
        </p:nvPicPr>
        <p:blipFill>
          <a:blip r:embed="rId5"/>
          <a:srcRect/>
          <a:stretch>
            <a:fillRect/>
          </a:stretch>
        </p:blipFill>
        <p:spPr bwMode="auto">
          <a:xfrm>
            <a:off x="902322" y="2857496"/>
            <a:ext cx="1691963" cy="1500198"/>
          </a:xfrm>
          <a:prstGeom prst="rect">
            <a:avLst/>
          </a:prstGeom>
          <a:noFill/>
          <a:ln w="9525">
            <a:noFill/>
            <a:miter lim="800000"/>
            <a:headEnd/>
            <a:tailEnd/>
          </a:ln>
        </p:spPr>
      </p:pic>
      <p:pic>
        <p:nvPicPr>
          <p:cNvPr id="8" name="Рисунок 7" descr="mhtml:file://D:\_DilshodE\_Дилшод\ФанларданМатериаллар\111\VOR%20—%20База%20знаний.mht!http://www.avsim.su/w/images/1/10/Pictogram_VOR-DME.png">
            <a:hlinkClick r:id="rId6"/>
          </p:cNvPr>
          <p:cNvPicPr/>
          <p:nvPr/>
        </p:nvPicPr>
        <p:blipFill>
          <a:blip r:embed="rId7"/>
          <a:srcRect/>
          <a:stretch>
            <a:fillRect/>
          </a:stretch>
        </p:blipFill>
        <p:spPr bwMode="auto">
          <a:xfrm>
            <a:off x="2902586" y="2857496"/>
            <a:ext cx="1571635" cy="1453205"/>
          </a:xfrm>
          <a:prstGeom prst="rect">
            <a:avLst/>
          </a:prstGeom>
          <a:noFill/>
          <a:ln w="9525">
            <a:noFill/>
            <a:miter lim="800000"/>
            <a:headEnd/>
            <a:tailEnd/>
          </a:ln>
        </p:spPr>
      </p:pic>
      <p:pic>
        <p:nvPicPr>
          <p:cNvPr id="9" name="Рисунок 8" descr="mhtml:file://D:\_DilshodE\_Дилшод\ФанларданМатериаллар\111\VOR%20—%20База%20знаний.mht!http://www.avsim.su/w/images/thumb/8/81/Pictogram_VORTAC.png/95px-Pictogram_VORTAC.png">
            <a:hlinkClick r:id="rId8"/>
          </p:cNvPr>
          <p:cNvPicPr/>
          <p:nvPr/>
        </p:nvPicPr>
        <p:blipFill>
          <a:blip r:embed="rId9"/>
          <a:srcRect/>
          <a:stretch>
            <a:fillRect/>
          </a:stretch>
        </p:blipFill>
        <p:spPr bwMode="auto">
          <a:xfrm>
            <a:off x="4951739" y="2927352"/>
            <a:ext cx="1406211" cy="1287466"/>
          </a:xfrm>
          <a:prstGeom prst="rect">
            <a:avLst/>
          </a:prstGeom>
          <a:noFill/>
          <a:ln w="9525">
            <a:noFill/>
            <a:miter lim="800000"/>
            <a:headEnd/>
            <a:tailEnd/>
          </a:ln>
        </p:spPr>
      </p:pic>
      <p:pic>
        <p:nvPicPr>
          <p:cNvPr id="10" name="Рисунок 9" descr="mhtml:file://D:\_DilshodE\_Дилшод\ФанларданМатериаллар\111\DME%20—%20База%20знаний.mht!http://www.avsim.su/w/images/e/eb/Pictogram_DME.png">
            <a:hlinkClick r:id="rId10"/>
          </p:cNvPr>
          <p:cNvPicPr/>
          <p:nvPr/>
        </p:nvPicPr>
        <p:blipFill>
          <a:blip r:embed="rId11"/>
          <a:srcRect/>
          <a:stretch>
            <a:fillRect/>
          </a:stretch>
        </p:blipFill>
        <p:spPr bwMode="auto">
          <a:xfrm>
            <a:off x="6572264" y="2857496"/>
            <a:ext cx="1428760" cy="1357322"/>
          </a:xfrm>
          <a:prstGeom prst="rect">
            <a:avLst/>
          </a:prstGeom>
          <a:noFill/>
          <a:ln w="9525">
            <a:noFill/>
            <a:miter lim="800000"/>
            <a:headEnd/>
            <a:tailEnd/>
          </a:ln>
        </p:spPr>
      </p:pic>
      <p:sp>
        <p:nvSpPr>
          <p:cNvPr id="13" name="Заголовок 1"/>
          <p:cNvSpPr>
            <a:spLocks noGrp="1"/>
          </p:cNvSpPr>
          <p:nvPr>
            <p:ph type="ctrTitle"/>
          </p:nvPr>
        </p:nvSpPr>
        <p:spPr>
          <a:xfrm>
            <a:off x="285720" y="285728"/>
            <a:ext cx="8129590" cy="500066"/>
          </a:xfrm>
        </p:spPr>
        <p:txBody>
          <a:bodyPr>
            <a:noAutofit/>
          </a:bodyPr>
          <a:lstStyle/>
          <a:p>
            <a:pPr algn="ctr"/>
            <a:r>
              <a:rPr lang="ru-RU" sz="2800" dirty="0" smtClean="0"/>
              <a:t>Условное обозначение на аэронавигационных картах:</a:t>
            </a:r>
            <a:endParaRPr lang="ru-RU" sz="2800" dirty="0"/>
          </a:p>
        </p:txBody>
      </p:sp>
      <p:sp>
        <p:nvSpPr>
          <p:cNvPr id="16" name="Номер слайда 15"/>
          <p:cNvSpPr>
            <a:spLocks noGrp="1"/>
          </p:cNvSpPr>
          <p:nvPr>
            <p:ph type="sldNum" sz="quarter" idx="12"/>
          </p:nvPr>
        </p:nvSpPr>
        <p:spPr/>
        <p:txBody>
          <a:bodyPr/>
          <a:lstStyle/>
          <a:p>
            <a:fld id="{5E89D8CC-7F32-4EDA-A38B-C793DAB90CCA}" type="slidenum">
              <a:rPr lang="ru-RU" sz="2800" smtClean="0">
                <a:cs typeface="Aharoni" pitchFamily="2" charset="-79"/>
              </a:rPr>
              <a:pPr/>
              <a:t>35</a:t>
            </a:fld>
            <a:endParaRPr lang="ru-RU" sz="2800" dirty="0">
              <a:cs typeface="Aharoni" pitchFamily="2" charset="-79"/>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772400" cy="714380"/>
          </a:xfrm>
        </p:spPr>
        <p:txBody>
          <a:bodyPr>
            <a:normAutofit fontScale="90000"/>
          </a:bodyPr>
          <a:lstStyle/>
          <a:p>
            <a:r>
              <a:rPr lang="ru-RU" dirty="0" smtClean="0"/>
              <a:t>Радиосистемы дальней навигации.</a:t>
            </a:r>
            <a:endParaRPr lang="ru-RU" sz="3600" b="1" dirty="0"/>
          </a:p>
        </p:txBody>
      </p:sp>
      <p:sp>
        <p:nvSpPr>
          <p:cNvPr id="5" name="Заголовок 1"/>
          <p:cNvSpPr txBox="1">
            <a:spLocks/>
          </p:cNvSpPr>
          <p:nvPr/>
        </p:nvSpPr>
        <p:spPr>
          <a:xfrm>
            <a:off x="642910" y="1285860"/>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928662" y="1643050"/>
            <a:ext cx="7572428" cy="830997"/>
          </a:xfrm>
          <a:prstGeom prst="rect">
            <a:avLst/>
          </a:prstGeom>
        </p:spPr>
        <p:txBody>
          <a:bodyPr wrap="square">
            <a:spAutoFit/>
          </a:bodyPr>
          <a:lstStyle/>
          <a:p>
            <a:endParaRPr lang="ru-RU" sz="2400" dirty="0"/>
          </a:p>
          <a:p>
            <a:endParaRPr lang="ru-RU" sz="2400" dirty="0"/>
          </a:p>
        </p:txBody>
      </p:sp>
      <p:pic>
        <p:nvPicPr>
          <p:cNvPr id="6" name="Рисунок 5" descr="mhtml:file://D:\_DilshodE\_Дилшод\ФанларданМатериаллар\111\LORAN%20—%20База%20знаний.mht!http://www.avsim.su/w/images/thumb/a/ac/Lanc_apn4a.jpg/300px-Lanc_apn4a.jpg">
            <a:hlinkClick r:id="rId2"/>
          </p:cNvPr>
          <p:cNvPicPr/>
          <p:nvPr/>
        </p:nvPicPr>
        <p:blipFill>
          <a:blip r:embed="rId3"/>
          <a:srcRect/>
          <a:stretch>
            <a:fillRect/>
          </a:stretch>
        </p:blipFill>
        <p:spPr bwMode="auto">
          <a:xfrm>
            <a:off x="785786" y="1285860"/>
            <a:ext cx="2854325" cy="3896360"/>
          </a:xfrm>
          <a:prstGeom prst="rect">
            <a:avLst/>
          </a:prstGeom>
          <a:noFill/>
          <a:ln w="9525">
            <a:noFill/>
            <a:miter lim="800000"/>
            <a:headEnd/>
            <a:tailEnd/>
          </a:ln>
        </p:spPr>
      </p:pic>
      <p:sp>
        <p:nvSpPr>
          <p:cNvPr id="7" name="Прямоугольник 6"/>
          <p:cNvSpPr/>
          <p:nvPr/>
        </p:nvSpPr>
        <p:spPr>
          <a:xfrm>
            <a:off x="4071934" y="1357298"/>
            <a:ext cx="4572000" cy="4893647"/>
          </a:xfrm>
          <a:prstGeom prst="rect">
            <a:avLst/>
          </a:prstGeom>
        </p:spPr>
        <p:txBody>
          <a:bodyPr wrap="square">
            <a:spAutoFit/>
          </a:bodyPr>
          <a:lstStyle/>
          <a:p>
            <a:r>
              <a:rPr lang="ru-RU" sz="2400" dirty="0"/>
              <a:t>Пульт бортового комплекта LORAN AN/APN-4 США</a:t>
            </a:r>
          </a:p>
          <a:p>
            <a:r>
              <a:rPr lang="ru-RU" sz="2400" dirty="0"/>
              <a:t>Импульсно-фазовая разностно-дальномерная система.(англ. </a:t>
            </a:r>
            <a:r>
              <a:rPr lang="ru-RU" sz="2400" b="1" dirty="0" err="1"/>
              <a:t>LO</a:t>
            </a:r>
            <a:r>
              <a:rPr lang="ru-RU" sz="2400" dirty="0" err="1"/>
              <a:t>ng</a:t>
            </a:r>
            <a:r>
              <a:rPr lang="ru-RU" sz="2400" dirty="0"/>
              <a:t> </a:t>
            </a:r>
            <a:r>
              <a:rPr lang="ru-RU" sz="2400" b="1" dirty="0" err="1"/>
              <a:t>RA</a:t>
            </a:r>
            <a:r>
              <a:rPr lang="ru-RU" sz="2400" dirty="0" err="1"/>
              <a:t>nge</a:t>
            </a:r>
            <a:r>
              <a:rPr lang="ru-RU" sz="2400" dirty="0"/>
              <a:t> </a:t>
            </a:r>
            <a:r>
              <a:rPr lang="ru-RU" sz="2400" b="1" dirty="0" err="1"/>
              <a:t>N</a:t>
            </a:r>
            <a:r>
              <a:rPr lang="ru-RU" sz="2400" dirty="0" err="1"/>
              <a:t>avigation</a:t>
            </a:r>
            <a:r>
              <a:rPr lang="ru-RU" sz="2400" dirty="0"/>
              <a:t>). Применялась США и Великобританией, с середины и до конца XX века. Представляет собой сеть наземных станций и бортовые приёмники, работающие на частоте 100 кГц. Относится к классу гиперболических систем. </a:t>
            </a:r>
          </a:p>
        </p:txBody>
      </p:sp>
      <p:sp>
        <p:nvSpPr>
          <p:cNvPr id="8" name="Прямоугольник 7"/>
          <p:cNvSpPr/>
          <p:nvPr/>
        </p:nvSpPr>
        <p:spPr>
          <a:xfrm>
            <a:off x="1071538" y="5643578"/>
            <a:ext cx="2500330" cy="707886"/>
          </a:xfrm>
          <a:prstGeom prst="rect">
            <a:avLst/>
          </a:prstGeom>
        </p:spPr>
        <p:txBody>
          <a:bodyPr wrap="square">
            <a:spAutoFit/>
          </a:bodyPr>
          <a:lstStyle/>
          <a:p>
            <a:pPr algn="ctr"/>
            <a:r>
              <a:rPr lang="ru-RU" sz="4000" b="1" dirty="0">
                <a:solidFill>
                  <a:srgbClr val="FF0000"/>
                </a:solidFill>
              </a:rPr>
              <a:t>LORAN</a:t>
            </a:r>
          </a:p>
        </p:txBody>
      </p:sp>
      <p:sp>
        <p:nvSpPr>
          <p:cNvPr id="11" name="Номер слайда 10"/>
          <p:cNvSpPr>
            <a:spLocks noGrp="1"/>
          </p:cNvSpPr>
          <p:nvPr>
            <p:ph type="sldNum" sz="quarter" idx="12"/>
          </p:nvPr>
        </p:nvSpPr>
        <p:spPr/>
        <p:txBody>
          <a:bodyPr/>
          <a:lstStyle/>
          <a:p>
            <a:fld id="{5E89D8CC-7F32-4EDA-A38B-C793DAB90CCA}" type="slidenum">
              <a:rPr lang="ru-RU" smtClean="0"/>
              <a:pPr/>
              <a:t>36</a:t>
            </a:fld>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772400" cy="714380"/>
          </a:xfrm>
        </p:spPr>
        <p:txBody>
          <a:bodyPr>
            <a:normAutofit fontScale="90000"/>
          </a:bodyPr>
          <a:lstStyle/>
          <a:p>
            <a:r>
              <a:rPr lang="ru-RU" dirty="0" smtClean="0"/>
              <a:t>Радиосистемы дальней навигации.</a:t>
            </a:r>
            <a:endParaRPr lang="ru-RU" sz="3600" b="1" dirty="0"/>
          </a:p>
        </p:txBody>
      </p:sp>
      <p:sp>
        <p:nvSpPr>
          <p:cNvPr id="5" name="Заголовок 1"/>
          <p:cNvSpPr txBox="1">
            <a:spLocks/>
          </p:cNvSpPr>
          <p:nvPr/>
        </p:nvSpPr>
        <p:spPr>
          <a:xfrm>
            <a:off x="642910" y="1285860"/>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928662" y="1643050"/>
            <a:ext cx="7572428" cy="830997"/>
          </a:xfrm>
          <a:prstGeom prst="rect">
            <a:avLst/>
          </a:prstGeom>
        </p:spPr>
        <p:txBody>
          <a:bodyPr wrap="square">
            <a:spAutoFit/>
          </a:bodyPr>
          <a:lstStyle/>
          <a:p>
            <a:endParaRPr lang="ru-RU" sz="2400" dirty="0"/>
          </a:p>
          <a:p>
            <a:endParaRPr lang="ru-RU" sz="2400" dirty="0"/>
          </a:p>
        </p:txBody>
      </p:sp>
      <p:pic>
        <p:nvPicPr>
          <p:cNvPr id="9" name="Рисунок 8" descr="mhtml:file://D:\_DilshodE\_Дилшод\ФанларданМатериаллар\111\Omega%20—%20База%20знаний.mht!http://www.avsim.su/w/images/thumb/2/23/Omega.jpg/300px-Omega.jpg">
            <a:hlinkClick r:id="rId2"/>
          </p:cNvPr>
          <p:cNvPicPr/>
          <p:nvPr/>
        </p:nvPicPr>
        <p:blipFill>
          <a:blip r:embed="rId3"/>
          <a:srcRect/>
          <a:stretch>
            <a:fillRect/>
          </a:stretch>
        </p:blipFill>
        <p:spPr bwMode="auto">
          <a:xfrm>
            <a:off x="642910" y="928670"/>
            <a:ext cx="7072361" cy="4714908"/>
          </a:xfrm>
          <a:prstGeom prst="rect">
            <a:avLst/>
          </a:prstGeom>
          <a:noFill/>
          <a:ln w="9525">
            <a:noFill/>
            <a:miter lim="800000"/>
            <a:headEnd/>
            <a:tailEnd/>
          </a:ln>
        </p:spPr>
      </p:pic>
      <p:sp>
        <p:nvSpPr>
          <p:cNvPr id="10" name="Прямоугольник 9"/>
          <p:cNvSpPr/>
          <p:nvPr/>
        </p:nvSpPr>
        <p:spPr>
          <a:xfrm>
            <a:off x="500034" y="5753417"/>
            <a:ext cx="8358246" cy="461665"/>
          </a:xfrm>
          <a:prstGeom prst="rect">
            <a:avLst/>
          </a:prstGeom>
        </p:spPr>
        <p:txBody>
          <a:bodyPr wrap="square">
            <a:spAutoFit/>
          </a:bodyPr>
          <a:lstStyle/>
          <a:p>
            <a:r>
              <a:rPr lang="ru-RU" sz="2400" dirty="0"/>
              <a:t>Радионавигационная система дальней навигации США. </a:t>
            </a:r>
          </a:p>
        </p:txBody>
      </p:sp>
      <p:sp>
        <p:nvSpPr>
          <p:cNvPr id="8" name="Прямоугольник 7"/>
          <p:cNvSpPr/>
          <p:nvPr/>
        </p:nvSpPr>
        <p:spPr>
          <a:xfrm>
            <a:off x="642910" y="4786322"/>
            <a:ext cx="1928826" cy="707886"/>
          </a:xfrm>
          <a:prstGeom prst="rect">
            <a:avLst/>
          </a:prstGeom>
        </p:spPr>
        <p:txBody>
          <a:bodyPr wrap="square">
            <a:spAutoFit/>
          </a:bodyPr>
          <a:lstStyle/>
          <a:p>
            <a:pPr algn="ctr"/>
            <a:r>
              <a:rPr lang="en-US" sz="4000" b="1" dirty="0" smtClean="0">
                <a:solidFill>
                  <a:srgbClr val="FF0000"/>
                </a:solidFill>
              </a:rPr>
              <a:t>Omega</a:t>
            </a:r>
            <a:endParaRPr lang="ru-RU" sz="4000" b="1" dirty="0">
              <a:solidFill>
                <a:srgbClr val="FF0000"/>
              </a:solidFill>
            </a:endParaRPr>
          </a:p>
        </p:txBody>
      </p:sp>
      <p:sp>
        <p:nvSpPr>
          <p:cNvPr id="13" name="Номер слайда 12"/>
          <p:cNvSpPr>
            <a:spLocks noGrp="1"/>
          </p:cNvSpPr>
          <p:nvPr>
            <p:ph type="sldNum" sz="quarter" idx="12"/>
          </p:nvPr>
        </p:nvSpPr>
        <p:spPr/>
        <p:txBody>
          <a:bodyPr/>
          <a:lstStyle/>
          <a:p>
            <a:fld id="{5E89D8CC-7F32-4EDA-A38B-C793DAB90CCA}" type="slidenum">
              <a:rPr lang="ru-RU" smtClean="0"/>
              <a:pPr/>
              <a:t>37</a:t>
            </a:fld>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772400" cy="714380"/>
          </a:xfrm>
        </p:spPr>
        <p:txBody>
          <a:bodyPr>
            <a:normAutofit fontScale="90000"/>
          </a:bodyPr>
          <a:lstStyle/>
          <a:p>
            <a:r>
              <a:rPr lang="ru-RU" dirty="0" smtClean="0"/>
              <a:t>Стандартная система </a:t>
            </a:r>
            <a:r>
              <a:rPr lang="ru-RU" dirty="0" err="1" smtClean="0"/>
              <a:t>Omega</a:t>
            </a:r>
            <a:r>
              <a:rPr lang="ru-RU" dirty="0" smtClean="0"/>
              <a:t> состояла из восьми наземных станций:</a:t>
            </a:r>
            <a:endParaRPr lang="ru-RU" sz="3600" b="1" dirty="0"/>
          </a:p>
        </p:txBody>
      </p:sp>
      <p:sp>
        <p:nvSpPr>
          <p:cNvPr id="5" name="Заголовок 1"/>
          <p:cNvSpPr txBox="1">
            <a:spLocks/>
          </p:cNvSpPr>
          <p:nvPr/>
        </p:nvSpPr>
        <p:spPr>
          <a:xfrm>
            <a:off x="642910" y="1285860"/>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928662" y="1643050"/>
            <a:ext cx="7572428" cy="830997"/>
          </a:xfrm>
          <a:prstGeom prst="rect">
            <a:avLst/>
          </a:prstGeom>
        </p:spPr>
        <p:txBody>
          <a:bodyPr wrap="square">
            <a:spAutoFit/>
          </a:bodyPr>
          <a:lstStyle/>
          <a:p>
            <a:endParaRPr lang="ru-RU" sz="2400" dirty="0"/>
          </a:p>
          <a:p>
            <a:endParaRPr lang="ru-RU" sz="2400" dirty="0"/>
          </a:p>
        </p:txBody>
      </p:sp>
      <p:sp>
        <p:nvSpPr>
          <p:cNvPr id="8" name="Прямоугольник 7"/>
          <p:cNvSpPr/>
          <p:nvPr/>
        </p:nvSpPr>
        <p:spPr>
          <a:xfrm>
            <a:off x="5929322" y="2000240"/>
            <a:ext cx="2500330" cy="707886"/>
          </a:xfrm>
          <a:prstGeom prst="rect">
            <a:avLst/>
          </a:prstGeom>
        </p:spPr>
        <p:txBody>
          <a:bodyPr wrap="square">
            <a:spAutoFit/>
          </a:bodyPr>
          <a:lstStyle/>
          <a:p>
            <a:pPr algn="ctr"/>
            <a:r>
              <a:rPr lang="en-US" sz="4000" b="1" dirty="0" smtClean="0">
                <a:solidFill>
                  <a:srgbClr val="FF0000"/>
                </a:solidFill>
              </a:rPr>
              <a:t>Omega</a:t>
            </a:r>
            <a:endParaRPr lang="ru-RU" sz="4000" b="1" dirty="0">
              <a:solidFill>
                <a:srgbClr val="FF0000"/>
              </a:solidFill>
            </a:endParaRPr>
          </a:p>
        </p:txBody>
      </p:sp>
      <p:sp>
        <p:nvSpPr>
          <p:cNvPr id="1025" name="Rectangle 1"/>
          <p:cNvSpPr>
            <a:spLocks noChangeArrowheads="1"/>
          </p:cNvSpPr>
          <p:nvPr/>
        </p:nvSpPr>
        <p:spPr bwMode="auto">
          <a:xfrm>
            <a:off x="571472" y="2000240"/>
            <a:ext cx="7311360" cy="31393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err="1" smtClean="0">
                <a:ln>
                  <a:noFill/>
                </a:ln>
                <a:solidFill>
                  <a:schemeClr val="tx1"/>
                </a:solidFill>
                <a:effectLst/>
                <a:latin typeface="+mj-lt"/>
                <a:ea typeface="Calibri" pitchFamily="34" charset="0"/>
                <a:cs typeface="Times New Roman" pitchFamily="18" charset="0"/>
              </a:rPr>
              <a:t>Bratland</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mj-lt"/>
                <a:ea typeface="Calibri" pitchFamily="34" charset="0"/>
                <a:cs typeface="Times New Roman" pitchFamily="18" charset="0"/>
              </a:rPr>
              <a:t>Norway</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err="1" smtClean="0">
                <a:ln>
                  <a:noFill/>
                </a:ln>
                <a:solidFill>
                  <a:schemeClr val="tx1"/>
                </a:solidFill>
                <a:effectLst/>
                <a:latin typeface="+mj-lt"/>
                <a:ea typeface="Calibri" pitchFamily="34" charset="0"/>
                <a:cs typeface="Times New Roman" pitchFamily="18" charset="0"/>
              </a:rPr>
              <a:t>Paynesville</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mj-lt"/>
                <a:ea typeface="Calibri" pitchFamily="34" charset="0"/>
                <a:cs typeface="Times New Roman" pitchFamily="18" charset="0"/>
              </a:rPr>
              <a:t>Liberia</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err="1" smtClean="0">
                <a:ln>
                  <a:noFill/>
                </a:ln>
                <a:solidFill>
                  <a:schemeClr val="tx1"/>
                </a:solidFill>
                <a:effectLst/>
                <a:latin typeface="+mj-lt"/>
                <a:ea typeface="Calibri" pitchFamily="34" charset="0"/>
                <a:cs typeface="Times New Roman" pitchFamily="18" charset="0"/>
              </a:rPr>
              <a:t>Kaneoke</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mj-lt"/>
                <a:ea typeface="Calibri" pitchFamily="34" charset="0"/>
                <a:cs typeface="Times New Roman" pitchFamily="18" charset="0"/>
              </a:rPr>
              <a:t>Hawaii</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err="1" smtClean="0">
                <a:ln>
                  <a:noFill/>
                </a:ln>
                <a:solidFill>
                  <a:schemeClr val="tx1"/>
                </a:solidFill>
                <a:effectLst/>
                <a:latin typeface="+mj-lt"/>
                <a:ea typeface="Calibri" pitchFamily="34" charset="0"/>
                <a:cs typeface="Times New Roman" pitchFamily="18" charset="0"/>
              </a:rPr>
              <a:t>LaMoure</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mj-lt"/>
                <a:ea typeface="Calibri" pitchFamily="34" charset="0"/>
                <a:cs typeface="Times New Roman" pitchFamily="18" charset="0"/>
              </a:rPr>
              <a:t>North</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mj-lt"/>
                <a:ea typeface="Calibri" pitchFamily="34" charset="0"/>
                <a:cs typeface="Times New Roman" pitchFamily="18" charset="0"/>
              </a:rPr>
              <a:t>Dakota</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 USA)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err="1" smtClean="0">
                <a:ln>
                  <a:noFill/>
                </a:ln>
                <a:solidFill>
                  <a:schemeClr val="tx1"/>
                </a:solidFill>
                <a:effectLst/>
                <a:latin typeface="+mj-lt"/>
                <a:ea typeface="Calibri" pitchFamily="34" charset="0"/>
                <a:cs typeface="Times New Roman" pitchFamily="18" charset="0"/>
              </a:rPr>
              <a:t>Plaine</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mj-lt"/>
                <a:ea typeface="Calibri" pitchFamily="34" charset="0"/>
                <a:cs typeface="Times New Roman" pitchFamily="18" charset="0"/>
              </a:rPr>
              <a:t>Chabrier</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mj-lt"/>
                <a:ea typeface="Calibri" pitchFamily="34" charset="0"/>
                <a:cs typeface="Times New Roman" pitchFamily="18" charset="0"/>
              </a:rPr>
              <a:t>LaReunion</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(Indian Ocean) </a:t>
            </a:r>
            <a:endPar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err="1" smtClean="0">
                <a:ln>
                  <a:noFill/>
                </a:ln>
                <a:solidFill>
                  <a:schemeClr val="tx1"/>
                </a:solidFill>
                <a:effectLst/>
                <a:latin typeface="+mj-lt"/>
                <a:ea typeface="Calibri" pitchFamily="34" charset="0"/>
                <a:cs typeface="Times New Roman" pitchFamily="18" charset="0"/>
              </a:rPr>
              <a:t>Golfo</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mj-lt"/>
                <a:ea typeface="Calibri" pitchFamily="34" charset="0"/>
                <a:cs typeface="Times New Roman" pitchFamily="18" charset="0"/>
              </a:rPr>
              <a:t>Nuevo</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mj-lt"/>
                <a:ea typeface="Calibri" pitchFamily="34" charset="0"/>
                <a:cs typeface="Times New Roman" pitchFamily="18" charset="0"/>
              </a:rPr>
              <a:t>Chalut</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mj-lt"/>
                <a:ea typeface="Calibri" pitchFamily="34" charset="0"/>
                <a:cs typeface="Times New Roman" pitchFamily="18" charset="0"/>
              </a:rPr>
              <a:t>Argentina</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Woodside, Victoria (Australia). Temporarily assumed by </a:t>
            </a:r>
            <a:r>
              <a:rPr kumimoji="0" lang="en-US" sz="2000" b="0" i="0" u="none" strike="noStrike" cap="none" normalizeH="0" baseline="0" dirty="0" err="1" smtClean="0">
                <a:ln>
                  <a:noFill/>
                </a:ln>
                <a:solidFill>
                  <a:schemeClr val="tx1"/>
                </a:solidFill>
                <a:effectLst/>
                <a:latin typeface="+mj-lt"/>
                <a:ea typeface="Calibri" pitchFamily="34" charset="0"/>
                <a:cs typeface="Times New Roman" pitchFamily="18" charset="0"/>
              </a:rPr>
              <a:t>Trindad</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err="1" smtClean="0">
                <a:ln>
                  <a:noFill/>
                </a:ln>
                <a:solidFill>
                  <a:schemeClr val="tx1"/>
                </a:solidFill>
                <a:effectLst/>
                <a:latin typeface="+mj-lt"/>
                <a:ea typeface="Calibri" pitchFamily="34" charset="0"/>
                <a:cs typeface="Times New Roman" pitchFamily="18" charset="0"/>
              </a:rPr>
              <a:t>Shushi</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-Wan, Tsushima Island (Japan) </a:t>
            </a:r>
            <a:endParaRPr kumimoji="0" lang="ru-RU"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Номер слайда 12"/>
          <p:cNvSpPr>
            <a:spLocks noGrp="1"/>
          </p:cNvSpPr>
          <p:nvPr>
            <p:ph type="sldNum" sz="quarter" idx="12"/>
          </p:nvPr>
        </p:nvSpPr>
        <p:spPr/>
        <p:txBody>
          <a:bodyPr/>
          <a:lstStyle/>
          <a:p>
            <a:fld id="{5E89D8CC-7F32-4EDA-A38B-C793DAB90CCA}" type="slidenum">
              <a:rPr lang="ru-RU" smtClean="0"/>
              <a:pPr/>
              <a:t>38</a:t>
            </a:fld>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772400" cy="714380"/>
          </a:xfrm>
        </p:spPr>
        <p:txBody>
          <a:bodyPr>
            <a:normAutofit/>
          </a:bodyPr>
          <a:lstStyle/>
          <a:p>
            <a:r>
              <a:rPr lang="ru-RU" dirty="0" smtClean="0"/>
              <a:t>Рабочая зона системы </a:t>
            </a:r>
            <a:r>
              <a:rPr lang="ru-RU" dirty="0" err="1" smtClean="0"/>
              <a:t>Omega</a:t>
            </a:r>
            <a:endParaRPr lang="ru-RU" sz="3600" b="1" dirty="0"/>
          </a:p>
        </p:txBody>
      </p:sp>
      <p:sp>
        <p:nvSpPr>
          <p:cNvPr id="5" name="Заголовок 1"/>
          <p:cNvSpPr txBox="1">
            <a:spLocks/>
          </p:cNvSpPr>
          <p:nvPr/>
        </p:nvSpPr>
        <p:spPr>
          <a:xfrm>
            <a:off x="642910" y="1285860"/>
            <a:ext cx="7772400" cy="4214842"/>
          </a:xfrm>
          <a:prstGeom prst="rect">
            <a:avLst/>
          </a:prstGeom>
        </p:spPr>
        <p:txBody>
          <a:bodyPr vert="horz" lIns="91440" tIns="45720" rIns="91440" bIns="45720" rtlCol="0" anchor="ctr">
            <a:noAutofit/>
          </a:bodyPr>
          <a:lstStyle/>
          <a:p>
            <a:endParaRPr lang="ru-RU" sz="1600" dirty="0"/>
          </a:p>
          <a:p>
            <a:r>
              <a:rPr lang="ru-RU" sz="1600"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Прямоугольник 3"/>
          <p:cNvSpPr/>
          <p:nvPr/>
        </p:nvSpPr>
        <p:spPr>
          <a:xfrm>
            <a:off x="928662" y="1643050"/>
            <a:ext cx="7572428" cy="830997"/>
          </a:xfrm>
          <a:prstGeom prst="rect">
            <a:avLst/>
          </a:prstGeom>
        </p:spPr>
        <p:txBody>
          <a:bodyPr wrap="square">
            <a:spAutoFit/>
          </a:bodyPr>
          <a:lstStyle/>
          <a:p>
            <a:endParaRPr lang="ru-RU" sz="2400" dirty="0"/>
          </a:p>
          <a:p>
            <a:endParaRPr lang="ru-RU" sz="2400" dirty="0"/>
          </a:p>
        </p:txBody>
      </p:sp>
      <p:sp>
        <p:nvSpPr>
          <p:cNvPr id="8" name="Прямоугольник 7"/>
          <p:cNvSpPr/>
          <p:nvPr/>
        </p:nvSpPr>
        <p:spPr>
          <a:xfrm>
            <a:off x="6357950" y="5857892"/>
            <a:ext cx="2500330" cy="707886"/>
          </a:xfrm>
          <a:prstGeom prst="rect">
            <a:avLst/>
          </a:prstGeom>
        </p:spPr>
        <p:txBody>
          <a:bodyPr wrap="square">
            <a:spAutoFit/>
          </a:bodyPr>
          <a:lstStyle/>
          <a:p>
            <a:pPr algn="ctr"/>
            <a:r>
              <a:rPr lang="en-US" sz="4000" b="1" dirty="0" smtClean="0">
                <a:solidFill>
                  <a:srgbClr val="FF0000"/>
                </a:solidFill>
              </a:rPr>
              <a:t>Omega</a:t>
            </a:r>
            <a:endParaRPr lang="ru-RU" sz="4000" b="1" dirty="0">
              <a:solidFill>
                <a:srgbClr val="FF0000"/>
              </a:solidFill>
            </a:endParaRPr>
          </a:p>
        </p:txBody>
      </p:sp>
      <p:sp>
        <p:nvSpPr>
          <p:cNvPr id="1025" name="Rectangle 1"/>
          <p:cNvSpPr>
            <a:spLocks noChangeArrowheads="1"/>
          </p:cNvSpPr>
          <p:nvPr/>
        </p:nvSpPr>
        <p:spPr bwMode="auto">
          <a:xfrm>
            <a:off x="214282" y="1071546"/>
            <a:ext cx="8429684"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b="1" dirty="0" smtClean="0"/>
              <a:t>Р</a:t>
            </a:r>
            <a:r>
              <a:rPr lang="ru-RU" sz="2200" dirty="0" smtClean="0"/>
              <a:t>абочая </a:t>
            </a:r>
            <a:r>
              <a:rPr lang="ru-RU" sz="2200" dirty="0"/>
              <a:t>зона перекрывает практически всю поверхность Земли. </a:t>
            </a:r>
            <a:endParaRPr lang="ru-RU" sz="2200" dirty="0" smtClean="0"/>
          </a:p>
          <a:p>
            <a:endParaRPr lang="ru-RU" sz="2000" dirty="0" smtClean="0"/>
          </a:p>
          <a:p>
            <a:r>
              <a:rPr lang="ru-RU" sz="2000" dirty="0" smtClean="0"/>
              <a:t>Дальность </a:t>
            </a:r>
            <a:r>
              <a:rPr lang="ru-RU" sz="2000" dirty="0"/>
              <a:t>действия каждой станции составляет 9…10 тыс. км. </a:t>
            </a:r>
            <a:endParaRPr lang="ru-RU" sz="2000" dirty="0" smtClean="0"/>
          </a:p>
          <a:p>
            <a:endParaRPr lang="ru-RU" sz="2200" dirty="0" smtClean="0"/>
          </a:p>
          <a:p>
            <a:r>
              <a:rPr lang="ru-RU" sz="2200" dirty="0" smtClean="0"/>
              <a:t>Каждая </a:t>
            </a:r>
            <a:r>
              <a:rPr lang="ru-RU" sz="2200" dirty="0"/>
              <a:t>из них, в известный момент времени, начинает передачу сигналов на частотах 10,2; 11,3 и 13,6 кГц. </a:t>
            </a:r>
            <a:endParaRPr lang="ru-RU" sz="2200" dirty="0" smtClean="0"/>
          </a:p>
          <a:p>
            <a:endParaRPr lang="ru-RU" sz="2200" dirty="0" smtClean="0"/>
          </a:p>
          <a:p>
            <a:r>
              <a:rPr lang="ru-RU" sz="2200" dirty="0" smtClean="0"/>
              <a:t>Частота </a:t>
            </a:r>
            <a:r>
              <a:rPr lang="ru-RU" sz="2200" dirty="0"/>
              <a:t>10,2 кГц служит для определения местоположения с точностью до 2 миль. </a:t>
            </a:r>
            <a:endParaRPr lang="ru-RU" sz="2200" dirty="0" smtClean="0"/>
          </a:p>
          <a:p>
            <a:endParaRPr lang="ru-RU" sz="2200" dirty="0" smtClean="0"/>
          </a:p>
          <a:p>
            <a:r>
              <a:rPr lang="ru-RU" sz="2200" dirty="0" smtClean="0"/>
              <a:t>На </a:t>
            </a:r>
            <a:r>
              <a:rPr lang="ru-RU" sz="2200" dirty="0"/>
              <a:t>разностных частотах устраняется многозначность отсчета. </a:t>
            </a:r>
          </a:p>
          <a:p>
            <a:endParaRPr lang="ru-RU" sz="2200" dirty="0" smtClean="0"/>
          </a:p>
          <a:p>
            <a:r>
              <a:rPr lang="ru-RU" sz="2200" dirty="0" smtClean="0"/>
              <a:t>В </a:t>
            </a:r>
            <a:r>
              <a:rPr lang="ru-RU" sz="2200" dirty="0"/>
              <a:t>1997 году, наземные маяки радионавигационной системы "</a:t>
            </a:r>
            <a:r>
              <a:rPr lang="ru-RU" sz="2200" dirty="0" err="1"/>
              <a:t>Omega</a:t>
            </a:r>
            <a:r>
              <a:rPr lang="ru-RU" sz="2200" dirty="0"/>
              <a:t>" выведены из эксплуатации.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Номер слайда 9"/>
          <p:cNvSpPr>
            <a:spLocks noGrp="1"/>
          </p:cNvSpPr>
          <p:nvPr>
            <p:ph type="sldNum" sz="quarter" idx="12"/>
          </p:nvPr>
        </p:nvSpPr>
        <p:spPr/>
        <p:txBody>
          <a:bodyPr/>
          <a:lstStyle/>
          <a:p>
            <a:fld id="{5E89D8CC-7F32-4EDA-A38B-C793DAB90CCA}" type="slidenum">
              <a:rPr lang="ru-RU" smtClean="0"/>
              <a:pPr/>
              <a:t>39</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000" b="1" dirty="0" smtClean="0"/>
              <a:t>Радиотехническая система ближней навигации</a:t>
            </a:r>
            <a:endParaRPr lang="ru-RU" sz="3000" dirty="0"/>
          </a:p>
        </p:txBody>
      </p:sp>
      <p:sp>
        <p:nvSpPr>
          <p:cNvPr id="3" name="Содержимое 2"/>
          <p:cNvSpPr>
            <a:spLocks noGrp="1"/>
          </p:cNvSpPr>
          <p:nvPr>
            <p:ph idx="1"/>
          </p:nvPr>
        </p:nvSpPr>
        <p:spPr>
          <a:xfrm>
            <a:off x="304800" y="1428736"/>
            <a:ext cx="8686800" cy="4651389"/>
          </a:xfrm>
        </p:spPr>
        <p:txBody>
          <a:bodyPr>
            <a:normAutofit fontScale="77500" lnSpcReduction="20000"/>
          </a:bodyPr>
          <a:lstStyle/>
          <a:p>
            <a:pPr>
              <a:buNone/>
            </a:pPr>
            <a:r>
              <a:rPr lang="ru-RU" b="1" dirty="0" smtClean="0"/>
              <a:t>Термины и определения:</a:t>
            </a:r>
          </a:p>
          <a:p>
            <a:pPr>
              <a:buNone/>
            </a:pPr>
            <a:r>
              <a:rPr lang="ru-RU" dirty="0" smtClean="0"/>
              <a:t>	</a:t>
            </a:r>
            <a:r>
              <a:rPr lang="ru-RU" i="1" dirty="0" smtClean="0"/>
              <a:t>Азимут ВС </a:t>
            </a:r>
            <a:r>
              <a:rPr lang="ru-RU" dirty="0" smtClean="0"/>
              <a:t>– угол в горизонтальной плоскости между северным направлением меридиана, проходящего через радионавигационной точки (РНТ), и направлением от РНТ на </a:t>
            </a:r>
            <a:r>
              <a:rPr lang="ru-RU" dirty="0" err="1" smtClean="0"/>
              <a:t>поекцию</a:t>
            </a:r>
            <a:r>
              <a:rPr lang="ru-RU" dirty="0" smtClean="0"/>
              <a:t> ВС, отсчитываемый по ходу часовой стрелки.</a:t>
            </a:r>
          </a:p>
          <a:p>
            <a:r>
              <a:rPr lang="ru-RU" i="1" dirty="0" smtClean="0"/>
              <a:t>Дальность действия системы ближней навигации (СБН)</a:t>
            </a:r>
            <a:r>
              <a:rPr lang="ru-RU" dirty="0" smtClean="0"/>
              <a:t> – максимальное расстояние от РНТ до ВС, на котором информация о местоположении ВС в виде азимута и (или) дальности выдается с заданной погрешностью и вероятностью. </a:t>
            </a:r>
          </a:p>
          <a:p>
            <a:r>
              <a:rPr lang="ru-RU" i="1" dirty="0" smtClean="0"/>
              <a:t>Дальность наклонная</a:t>
            </a:r>
            <a:r>
              <a:rPr lang="ru-RU" dirty="0" smtClean="0"/>
              <a:t> – кратчайшее расстояние между ВС и РНТ.</a:t>
            </a:r>
          </a:p>
          <a:p>
            <a:endParaRPr lang="ru-RU" dirty="0"/>
          </a:p>
        </p:txBody>
      </p:sp>
      <p:sp>
        <p:nvSpPr>
          <p:cNvPr id="6" name="Номер слайда 5"/>
          <p:cNvSpPr>
            <a:spLocks noGrp="1"/>
          </p:cNvSpPr>
          <p:nvPr>
            <p:ph type="sldNum" sz="quarter" idx="12"/>
          </p:nvPr>
        </p:nvSpPr>
        <p:spPr/>
        <p:txBody>
          <a:bodyPr/>
          <a:lstStyle/>
          <a:p>
            <a:fld id="{5E89D8CC-7F32-4EDA-A38B-C793DAB90CCA}" type="slidenum">
              <a:rPr lang="ru-RU" smtClean="0"/>
              <a:pPr/>
              <a:t>4</a:t>
            </a:fld>
            <a:endParaRPr lang="ru-RU"/>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000" b="1" dirty="0" smtClean="0"/>
              <a:t>Радиотехническая система ближней навигации</a:t>
            </a:r>
            <a:endParaRPr lang="ru-RU" sz="3000" dirty="0"/>
          </a:p>
        </p:txBody>
      </p:sp>
      <p:sp>
        <p:nvSpPr>
          <p:cNvPr id="3" name="Содержимое 2"/>
          <p:cNvSpPr>
            <a:spLocks noGrp="1"/>
          </p:cNvSpPr>
          <p:nvPr>
            <p:ph idx="1"/>
          </p:nvPr>
        </p:nvSpPr>
        <p:spPr>
          <a:xfrm>
            <a:off x="304800" y="1428736"/>
            <a:ext cx="8686800" cy="4651389"/>
          </a:xfrm>
        </p:spPr>
        <p:txBody>
          <a:bodyPr>
            <a:normAutofit fontScale="70000" lnSpcReduction="20000"/>
          </a:bodyPr>
          <a:lstStyle/>
          <a:p>
            <a:pPr>
              <a:buNone/>
            </a:pPr>
            <a:r>
              <a:rPr lang="ru-RU" b="1" dirty="0" smtClean="0"/>
              <a:t>Термины и определения:</a:t>
            </a:r>
          </a:p>
          <a:p>
            <a:pPr algn="just"/>
            <a:r>
              <a:rPr lang="ru-RU" i="1" dirty="0" smtClean="0"/>
              <a:t>Запрос дальности</a:t>
            </a:r>
            <a:r>
              <a:rPr lang="ru-RU" dirty="0" smtClean="0"/>
              <a:t> – дальномерный сигнал, излучаемый по линии связи «ВС-РМ».</a:t>
            </a:r>
          </a:p>
          <a:p>
            <a:pPr algn="just"/>
            <a:r>
              <a:rPr lang="ru-RU" i="1" dirty="0" smtClean="0"/>
              <a:t>Запрос индикации </a:t>
            </a:r>
            <a:r>
              <a:rPr lang="ru-RU" dirty="0" smtClean="0"/>
              <a:t>– индикаторный сигнал, излучаемый в системе типа РСБН по линии связи «РМ-ВС».</a:t>
            </a:r>
          </a:p>
          <a:p>
            <a:pPr algn="just"/>
            <a:r>
              <a:rPr lang="ru-RU" i="1" dirty="0" smtClean="0"/>
              <a:t>Сигналы дальномерные </a:t>
            </a:r>
            <a:r>
              <a:rPr lang="ru-RU" dirty="0" smtClean="0"/>
              <a:t>– кодовые группы импульсов, используемые для измерения дальности в бортовой аппаратуре.</a:t>
            </a:r>
          </a:p>
          <a:p>
            <a:pPr algn="just"/>
            <a:r>
              <a:rPr lang="ru-RU" i="1" dirty="0" smtClean="0"/>
              <a:t>Сигналы индикации </a:t>
            </a:r>
            <a:r>
              <a:rPr lang="ru-RU" dirty="0" smtClean="0"/>
              <a:t>– кодовые группы импульсов, используемые для наземной индикации ВС, с РМ типа РСБИ.</a:t>
            </a:r>
          </a:p>
          <a:p>
            <a:pPr algn="just"/>
            <a:r>
              <a:rPr lang="ru-RU" i="1" dirty="0" smtClean="0"/>
              <a:t>Сигналы опорные 35 и 36 </a:t>
            </a:r>
            <a:r>
              <a:rPr lang="ru-RU" dirty="0" smtClean="0"/>
              <a:t>– сигналы, излучаемые РМ типа РСБН с частотой следования 58,33 и 60 Гц соответственно.</a:t>
            </a:r>
          </a:p>
          <a:p>
            <a:endParaRPr lang="ru-RU" dirty="0" smtClean="0"/>
          </a:p>
          <a:p>
            <a:endParaRPr lang="ru-RU" dirty="0"/>
          </a:p>
        </p:txBody>
      </p:sp>
      <p:sp>
        <p:nvSpPr>
          <p:cNvPr id="6" name="Номер слайда 5"/>
          <p:cNvSpPr>
            <a:spLocks noGrp="1"/>
          </p:cNvSpPr>
          <p:nvPr>
            <p:ph type="sldNum" sz="quarter" idx="12"/>
          </p:nvPr>
        </p:nvSpPr>
        <p:spPr/>
        <p:txBody>
          <a:bodyPr/>
          <a:lstStyle/>
          <a:p>
            <a:fld id="{5E89D8CC-7F32-4EDA-A38B-C793DAB90CCA}" type="slidenum">
              <a:rPr lang="ru-RU" smtClean="0"/>
              <a:pPr/>
              <a:t>5</a:t>
            </a:fld>
            <a:endParaRPr lang="ru-RU"/>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57200"/>
            <a:ext cx="8777318" cy="838200"/>
          </a:xfrm>
        </p:spPr>
        <p:txBody>
          <a:bodyPr>
            <a:normAutofit fontScale="90000"/>
          </a:bodyPr>
          <a:lstStyle/>
          <a:p>
            <a:r>
              <a:rPr lang="ru-RU" sz="3000" b="1" dirty="0" smtClean="0"/>
              <a:t>Радиотехническая система ближней навигации</a:t>
            </a:r>
            <a:endParaRPr lang="ru-RU" sz="3000" dirty="0"/>
          </a:p>
        </p:txBody>
      </p:sp>
      <p:sp>
        <p:nvSpPr>
          <p:cNvPr id="3" name="Содержимое 2"/>
          <p:cNvSpPr>
            <a:spLocks noGrp="1"/>
          </p:cNvSpPr>
          <p:nvPr>
            <p:ph idx="1"/>
          </p:nvPr>
        </p:nvSpPr>
        <p:spPr/>
        <p:txBody>
          <a:bodyPr>
            <a:normAutofit lnSpcReduction="10000"/>
          </a:bodyPr>
          <a:lstStyle/>
          <a:p>
            <a:pPr algn="just">
              <a:buNone/>
            </a:pPr>
            <a:r>
              <a:rPr lang="ru-RU" sz="2400" dirty="0"/>
              <a:t>Для каждой стационарной (для военной авиации могут применяться передвижные комплексы) наземной станции РСБН фиксируются географические координаты и номер канала</a:t>
            </a:r>
            <a:r>
              <a:rPr lang="ru-RU" sz="2400" dirty="0" smtClean="0"/>
              <a:t>.</a:t>
            </a:r>
          </a:p>
          <a:p>
            <a:pPr algn="just">
              <a:buNone/>
            </a:pPr>
            <a:r>
              <a:rPr lang="ru-RU" sz="2400" dirty="0" smtClean="0"/>
              <a:t> </a:t>
            </a:r>
            <a:r>
              <a:rPr lang="ru-RU" sz="2400" dirty="0"/>
              <a:t>В отличии от зарубежных систем ближней навигации </a:t>
            </a:r>
            <a:r>
              <a:rPr lang="ru-RU" sz="2400" dirty="0">
                <a:hlinkClick r:id="rId2" tooltip="VOR"/>
              </a:rPr>
              <a:t>VOR</a:t>
            </a:r>
            <a:r>
              <a:rPr lang="ru-RU" sz="2400" dirty="0"/>
              <a:t>/</a:t>
            </a:r>
            <a:r>
              <a:rPr lang="ru-RU" sz="2400" dirty="0">
                <a:hlinkClick r:id="rId3" tooltip="DME"/>
              </a:rPr>
              <a:t>DME</a:t>
            </a:r>
            <a:r>
              <a:rPr lang="ru-RU" sz="2400" dirty="0"/>
              <a:t>, ориентированных по магнитному меридиану, РСБН выдают значение азимута Воздушного судна от истинного севера. </a:t>
            </a:r>
            <a:endParaRPr lang="ru-RU" sz="2400" dirty="0" smtClean="0"/>
          </a:p>
          <a:p>
            <a:pPr algn="just">
              <a:buNone/>
            </a:pPr>
            <a:r>
              <a:rPr lang="ru-RU" sz="2400" dirty="0" smtClean="0"/>
              <a:t>Не </a:t>
            </a:r>
            <a:r>
              <a:rPr lang="ru-RU" sz="2400" dirty="0"/>
              <a:t>смотря на большую точность и наличие дополнительных функциональных возможностей по сравнению с </a:t>
            </a:r>
            <a:r>
              <a:rPr lang="ru-RU" sz="2400" dirty="0">
                <a:hlinkClick r:id="rId2" tooltip="VOR"/>
              </a:rPr>
              <a:t>VOR</a:t>
            </a:r>
            <a:r>
              <a:rPr lang="ru-RU" sz="2400" dirty="0"/>
              <a:t>, после прекращения существования СССР, РСБН дальнейшего распространения в гражданской авиации не получила. </a:t>
            </a:r>
          </a:p>
          <a:p>
            <a:pPr lvl="0"/>
            <a:endParaRPr lang="ru-RU" dirty="0"/>
          </a:p>
          <a:p>
            <a:endParaRPr lang="ru-RU" dirty="0"/>
          </a:p>
        </p:txBody>
      </p:sp>
      <p:sp>
        <p:nvSpPr>
          <p:cNvPr id="6" name="Номер слайда 5"/>
          <p:cNvSpPr>
            <a:spLocks noGrp="1"/>
          </p:cNvSpPr>
          <p:nvPr>
            <p:ph type="sldNum" sz="quarter" idx="12"/>
          </p:nvPr>
        </p:nvSpPr>
        <p:spPr/>
        <p:txBody>
          <a:bodyPr/>
          <a:lstStyle/>
          <a:p>
            <a:fld id="{5E89D8CC-7F32-4EDA-A38B-C793DAB90CCA}" type="slidenum">
              <a:rPr lang="ru-RU" smtClean="0"/>
              <a:pPr/>
              <a:t>6</a:t>
            </a:fld>
            <a:endParaRPr lang="ru-RU"/>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Характеристики РСБН</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a:t>Диапазоны частот</a:t>
            </a:r>
            <a:r>
              <a:rPr lang="ru-RU" dirty="0"/>
              <a:t>: </a:t>
            </a:r>
            <a:endParaRPr lang="ru-RU" sz="2800" dirty="0"/>
          </a:p>
          <a:p>
            <a:pPr lvl="0"/>
            <a:r>
              <a:rPr lang="ru-RU" dirty="0"/>
              <a:t>канал азимута 873.6-812.8мГц, </a:t>
            </a:r>
            <a:endParaRPr lang="ru-RU" sz="2800" dirty="0"/>
          </a:p>
          <a:p>
            <a:pPr lvl="0"/>
            <a:r>
              <a:rPr lang="ru-RU" dirty="0"/>
              <a:t>канал дальности: </a:t>
            </a:r>
            <a:endParaRPr lang="ru-RU" sz="2800" dirty="0"/>
          </a:p>
          <a:p>
            <a:pPr lvl="1"/>
            <a:r>
              <a:rPr lang="ru-RU" dirty="0"/>
              <a:t>запрос 772-812.8Мгц, </a:t>
            </a:r>
            <a:endParaRPr lang="ru-RU" sz="2400" dirty="0"/>
          </a:p>
          <a:p>
            <a:pPr lvl="1"/>
            <a:r>
              <a:rPr lang="ru-RU" dirty="0"/>
              <a:t>ответ 939.6-1000.5Мгц </a:t>
            </a:r>
            <a:endParaRPr lang="ru-RU" sz="2400" dirty="0"/>
          </a:p>
          <a:p>
            <a:r>
              <a:rPr lang="ru-RU" b="1" dirty="0"/>
              <a:t>Количество каналов</a:t>
            </a:r>
            <a:r>
              <a:rPr lang="ru-RU" dirty="0"/>
              <a:t> </a:t>
            </a:r>
            <a:endParaRPr lang="ru-RU" sz="2800" dirty="0"/>
          </a:p>
          <a:p>
            <a:pPr lvl="0"/>
            <a:r>
              <a:rPr lang="ru-RU" dirty="0"/>
              <a:t>“Навигация” - 88, </a:t>
            </a:r>
            <a:endParaRPr lang="ru-RU" sz="2800" dirty="0"/>
          </a:p>
          <a:p>
            <a:pPr lvl="0"/>
            <a:r>
              <a:rPr lang="ru-RU" dirty="0"/>
              <a:t>“Посадка” - 40; </a:t>
            </a:r>
            <a:endParaRPr lang="ru-RU" sz="2800" dirty="0"/>
          </a:p>
          <a:p>
            <a:pPr lvl="0"/>
            <a:r>
              <a:rPr lang="ru-RU" dirty="0"/>
              <a:t>точность по А=0,25° по Д=±200 м; </a:t>
            </a:r>
            <a:endParaRPr lang="ru-RU" sz="2800" dirty="0"/>
          </a:p>
          <a:p>
            <a:pPr lvl="0"/>
            <a:r>
              <a:rPr lang="ru-RU" dirty="0"/>
              <a:t>время готовности 1,5 мин. </a:t>
            </a:r>
            <a:endParaRPr lang="ru-RU" sz="2800" dirty="0"/>
          </a:p>
          <a:p>
            <a:r>
              <a:rPr lang="ru-RU" b="1" dirty="0"/>
              <a:t>Дальность действия</a:t>
            </a:r>
            <a:r>
              <a:rPr lang="ru-RU" dirty="0"/>
              <a:t> </a:t>
            </a:r>
            <a:endParaRPr lang="ru-RU" sz="2800" dirty="0"/>
          </a:p>
          <a:p>
            <a:pPr lvl="0"/>
            <a:r>
              <a:rPr lang="ru-RU" dirty="0"/>
              <a:t>380км при высоте полёта </a:t>
            </a:r>
            <a:r>
              <a:rPr lang="ru-RU" dirty="0">
                <a:hlinkClick r:id="rId2" tooltip="ВС"/>
              </a:rPr>
              <a:t>ВС</a:t>
            </a:r>
            <a:r>
              <a:rPr lang="ru-RU" dirty="0"/>
              <a:t> 10км; </a:t>
            </a:r>
            <a:endParaRPr lang="ru-RU" sz="2800" dirty="0"/>
          </a:p>
          <a:p>
            <a:pPr lvl="0"/>
            <a:endParaRPr lang="ru-RU" dirty="0"/>
          </a:p>
          <a:p>
            <a:endParaRPr lang="ru-RU" dirty="0"/>
          </a:p>
        </p:txBody>
      </p:sp>
      <p:sp>
        <p:nvSpPr>
          <p:cNvPr id="6" name="Номер слайда 5"/>
          <p:cNvSpPr>
            <a:spLocks noGrp="1"/>
          </p:cNvSpPr>
          <p:nvPr>
            <p:ph type="sldNum" sz="quarter" idx="12"/>
          </p:nvPr>
        </p:nvSpPr>
        <p:spPr/>
        <p:txBody>
          <a:bodyPr/>
          <a:lstStyle/>
          <a:p>
            <a:fld id="{5E89D8CC-7F32-4EDA-A38B-C793DAB90CCA}" type="slidenum">
              <a:rPr lang="ru-RU" smtClean="0"/>
              <a:pPr/>
              <a:t>7</a:t>
            </a:fld>
            <a:endParaRPr lang="ru-RU"/>
          </a:p>
        </p:txBody>
      </p:sp>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3000372"/>
            <a:ext cx="7772400" cy="714380"/>
          </a:xfrm>
        </p:spPr>
        <p:txBody>
          <a:bodyPr>
            <a:normAutofit/>
          </a:bodyPr>
          <a:lstStyle/>
          <a:p>
            <a:r>
              <a:rPr lang="ru-RU" dirty="0"/>
              <a:t>Структурная схема РСБН-6С</a:t>
            </a:r>
          </a:p>
        </p:txBody>
      </p:sp>
      <p:pic>
        <p:nvPicPr>
          <p:cNvPr id="4" name="Рисунок 3" descr="рис4"/>
          <p:cNvPicPr/>
          <p:nvPr/>
        </p:nvPicPr>
        <p:blipFill>
          <a:blip r:embed="rId2"/>
          <a:srcRect/>
          <a:stretch>
            <a:fillRect/>
          </a:stretch>
        </p:blipFill>
        <p:spPr bwMode="auto">
          <a:xfrm>
            <a:off x="1214414" y="214290"/>
            <a:ext cx="7143800" cy="2857520"/>
          </a:xfrm>
          <a:prstGeom prst="rect">
            <a:avLst/>
          </a:prstGeom>
          <a:noFill/>
          <a:ln w="9525">
            <a:noFill/>
            <a:miter lim="800000"/>
            <a:headEnd/>
            <a:tailEnd/>
          </a:ln>
        </p:spPr>
      </p:pic>
      <p:sp>
        <p:nvSpPr>
          <p:cNvPr id="5" name="Заголовок 1"/>
          <p:cNvSpPr txBox="1">
            <a:spLocks/>
          </p:cNvSpPr>
          <p:nvPr/>
        </p:nvSpPr>
        <p:spPr>
          <a:xfrm>
            <a:off x="857224" y="3786190"/>
            <a:ext cx="7772400" cy="2928958"/>
          </a:xfrm>
          <a:prstGeom prst="rect">
            <a:avLst/>
          </a:prstGeom>
        </p:spPr>
        <p:txBody>
          <a:bodyPr vert="horz" lIns="91440" tIns="45720" rIns="91440" bIns="45720" rtlCol="0" anchor="ctr">
            <a:noAutofit/>
          </a:bodyPr>
          <a:lstStyle/>
          <a:p>
            <a:r>
              <a:rPr lang="ru-RU" sz="1600" dirty="0"/>
              <a:t>РСБН-6С – радиотехническая система ближней навигации с аналоговым вычислителем,</a:t>
            </a:r>
          </a:p>
          <a:p>
            <a:r>
              <a:rPr lang="ru-RU" sz="1600" dirty="0"/>
              <a:t>СВС – система воздушных сигналов</a:t>
            </a:r>
          </a:p>
          <a:p>
            <a:r>
              <a:rPr lang="ru-RU" sz="1600" dirty="0"/>
              <a:t>АФС - антенно-фидерная система</a:t>
            </a:r>
          </a:p>
          <a:p>
            <a:r>
              <a:rPr lang="ru-RU" sz="1600" dirty="0"/>
              <a:t>ДВС-10 - датчик воздушной скорости</a:t>
            </a:r>
          </a:p>
          <a:p>
            <a:r>
              <a:rPr lang="ru-RU" sz="1600" dirty="0"/>
              <a:t>ДВ-ЗОМ - датчик высоты</a:t>
            </a:r>
          </a:p>
          <a:p>
            <a:r>
              <a:rPr lang="ru-RU" sz="1600" dirty="0"/>
              <a:t>ИКВ - инерциальная </a:t>
            </a:r>
            <a:r>
              <a:rPr lang="ru-RU" sz="1600" dirty="0" err="1"/>
              <a:t>курсовертикаль</a:t>
            </a:r>
            <a:endParaRPr lang="ru-RU" sz="1600" dirty="0"/>
          </a:p>
          <a:p>
            <a:r>
              <a:rPr lang="ru-RU" sz="1600" dirty="0"/>
              <a:t>ДИСС-7 - доплеровский измеритель скорости и угла сноса</a:t>
            </a:r>
          </a:p>
          <a:p>
            <a:r>
              <a:rPr lang="ru-RU" sz="1600" dirty="0"/>
              <a:t>САУ - система автоматического управления</a:t>
            </a:r>
          </a:p>
          <a:p>
            <a:r>
              <a:rPr lang="ru-RU" sz="1600" dirty="0"/>
              <a:t>НПП - навигационно-пилотажный прибор</a:t>
            </a:r>
          </a:p>
          <a:p>
            <a:r>
              <a:rPr lang="ru-RU" sz="1600" dirty="0"/>
              <a:t>КПП – командно-пилотажный прибор</a:t>
            </a:r>
          </a:p>
          <a:p>
            <a:r>
              <a:rPr lang="ru-RU" sz="1600" dirty="0"/>
              <a:t>ППД-2 – прибор, показывающий дальность</a:t>
            </a:r>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Номер слайда 7"/>
          <p:cNvSpPr>
            <a:spLocks noGrp="1"/>
          </p:cNvSpPr>
          <p:nvPr>
            <p:ph type="sldNum" sz="quarter" idx="12"/>
          </p:nvPr>
        </p:nvSpPr>
        <p:spPr/>
        <p:txBody>
          <a:bodyPr/>
          <a:lstStyle/>
          <a:p>
            <a:fld id="{5E89D8CC-7F32-4EDA-A38B-C793DAB90CCA}" type="slidenum">
              <a:rPr lang="ru-RU" smtClean="0"/>
              <a:pPr/>
              <a:t>8</a:t>
            </a:fld>
            <a:endParaRPr lang="ru-RU"/>
          </a:p>
        </p:txBody>
      </p:sp>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772400" cy="714380"/>
          </a:xfrm>
        </p:spPr>
        <p:txBody>
          <a:bodyPr>
            <a:normAutofit/>
          </a:bodyPr>
          <a:lstStyle/>
          <a:p>
            <a:r>
              <a:rPr lang="ru-RU" dirty="0" smtClean="0"/>
              <a:t>Принцип работы </a:t>
            </a:r>
            <a:r>
              <a:rPr lang="ru-RU" dirty="0"/>
              <a:t>РСБН-6С</a:t>
            </a:r>
          </a:p>
        </p:txBody>
      </p:sp>
      <p:sp>
        <p:nvSpPr>
          <p:cNvPr id="5" name="Заголовок 1"/>
          <p:cNvSpPr txBox="1">
            <a:spLocks/>
          </p:cNvSpPr>
          <p:nvPr/>
        </p:nvSpPr>
        <p:spPr>
          <a:xfrm>
            <a:off x="642910" y="1500174"/>
            <a:ext cx="7772400" cy="4500594"/>
          </a:xfrm>
          <a:prstGeom prst="rect">
            <a:avLst/>
          </a:prstGeom>
        </p:spPr>
        <p:txBody>
          <a:bodyPr vert="horz" lIns="91440" tIns="45720" rIns="91440" bIns="45720" rtlCol="0" anchor="ctr">
            <a:noAutofit/>
          </a:bodyPr>
          <a:lstStyle/>
          <a:p>
            <a:r>
              <a:rPr lang="ru-RU" sz="2400" b="1" dirty="0"/>
              <a:t>РСБН-6С получает:</a:t>
            </a:r>
          </a:p>
          <a:p>
            <a:pPr algn="just"/>
            <a:r>
              <a:rPr lang="ru-RU" sz="2400" dirty="0"/>
              <a:t>- взаимодействуя через антенно-фидерной системы с наземным радиомаяком получает информацию об азимуте </a:t>
            </a:r>
            <a:r>
              <a:rPr lang="ru-RU" sz="2400" b="1" dirty="0" err="1"/>
              <a:t>θ </a:t>
            </a:r>
            <a:r>
              <a:rPr lang="ru-RU" sz="2400" dirty="0"/>
              <a:t>самолета относительно радиомаяка и наклонной дальности до него </a:t>
            </a:r>
            <a:r>
              <a:rPr lang="ru-RU" sz="2400" b="1" dirty="0"/>
              <a:t>Д</a:t>
            </a:r>
            <a:r>
              <a:rPr lang="ru-RU" sz="2400" dirty="0"/>
              <a:t>.</a:t>
            </a:r>
          </a:p>
          <a:p>
            <a:pPr algn="just"/>
            <a:r>
              <a:rPr lang="ru-RU" sz="2400" dirty="0"/>
              <a:t>- </a:t>
            </a:r>
            <a:r>
              <a:rPr lang="ru-RU" sz="2400" b="1" dirty="0"/>
              <a:t>с ДВС-10 </a:t>
            </a:r>
            <a:r>
              <a:rPr lang="ru-RU" sz="2400" dirty="0"/>
              <a:t>– воздушную скорость V</a:t>
            </a:r>
            <a:r>
              <a:rPr lang="ru-RU" sz="2400" baseline="-25000" dirty="0"/>
              <a:t>В</a:t>
            </a:r>
            <a:r>
              <a:rPr lang="ru-RU" sz="2400" dirty="0"/>
              <a:t> самолёта;</a:t>
            </a:r>
          </a:p>
          <a:p>
            <a:pPr algn="just"/>
            <a:r>
              <a:rPr lang="ru-RU" sz="2400" b="1" dirty="0"/>
              <a:t>- с ДИСС-7 </a:t>
            </a:r>
            <a:r>
              <a:rPr lang="ru-RU" sz="2400" dirty="0"/>
              <a:t>- значение полной путевой скорости W и углов сноса в вертикальной α1 и горизонтальной α2 плоскостях</a:t>
            </a:r>
          </a:p>
          <a:p>
            <a:r>
              <a:rPr lang="ru-RU" sz="2400" dirty="0"/>
              <a:t>- </a:t>
            </a:r>
            <a:r>
              <a:rPr lang="ru-RU" sz="2400" b="1" dirty="0"/>
              <a:t>с ДВ-ЗОМ </a:t>
            </a:r>
            <a:r>
              <a:rPr lang="ru-RU" sz="2400" dirty="0"/>
              <a:t>- барометрическую высоту полета HБ</a:t>
            </a:r>
          </a:p>
          <a:p>
            <a:pPr algn="just">
              <a:buFontTx/>
              <a:buChar char="-"/>
            </a:pPr>
            <a:r>
              <a:rPr lang="ru-RU" sz="2400" b="1" dirty="0" smtClean="0"/>
              <a:t>с </a:t>
            </a:r>
            <a:r>
              <a:rPr lang="ru-RU" sz="2400" b="1" dirty="0"/>
              <a:t>ИКВ </a:t>
            </a:r>
            <a:r>
              <a:rPr lang="ru-RU" sz="2400" dirty="0"/>
              <a:t>текущий курс </a:t>
            </a:r>
            <a:r>
              <a:rPr lang="ru-RU" sz="2400" dirty="0" err="1"/>
              <a:t>ψ</a:t>
            </a:r>
            <a:r>
              <a:rPr lang="ru-RU" sz="2400" baseline="-25000" dirty="0" err="1"/>
              <a:t>ТЕК</a:t>
            </a:r>
            <a:r>
              <a:rPr lang="ru-RU" sz="2400" dirty="0"/>
              <a:t>, угол крена </a:t>
            </a:r>
            <a:r>
              <a:rPr lang="ru-RU" sz="2400" dirty="0" err="1"/>
              <a:t>φ</a:t>
            </a:r>
            <a:r>
              <a:rPr lang="ru-RU" sz="2400" baseline="-25000" dirty="0" err="1"/>
              <a:t>К</a:t>
            </a:r>
            <a:r>
              <a:rPr lang="ru-RU" sz="2400" dirty="0"/>
              <a:t>, угол </a:t>
            </a:r>
            <a:r>
              <a:rPr lang="ru-RU" sz="2400" dirty="0" err="1"/>
              <a:t>тангажа</a:t>
            </a:r>
            <a:r>
              <a:rPr lang="ru-RU" sz="2400" dirty="0"/>
              <a:t> </a:t>
            </a:r>
            <a:r>
              <a:rPr lang="ru-RU" sz="2400" dirty="0" err="1" smtClean="0"/>
              <a:t>γ</a:t>
            </a:r>
            <a:r>
              <a:rPr lang="ru-RU" sz="2400" baseline="-25000" dirty="0" err="1" smtClean="0"/>
              <a:t>Т</a:t>
            </a:r>
            <a:endParaRPr lang="ru-RU" sz="2400" baseline="-25000" dirty="0" smtClean="0"/>
          </a:p>
          <a:p>
            <a:endParaRPr lang="ru-RU" dirty="0"/>
          </a:p>
          <a:p>
            <a:r>
              <a:rPr lang="ru-RU" dirty="0"/>
              <a:t> </a:t>
            </a:r>
          </a:p>
          <a:p>
            <a:pPr>
              <a:buFontTx/>
              <a:buChar char="-"/>
            </a:pPr>
            <a:endParaRPr lang="ru-RU" sz="1600" dirty="0" smtClean="0"/>
          </a:p>
          <a:p>
            <a:endParaRPr kumimoji="0" lang="ru-R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Номер слайда 7"/>
          <p:cNvSpPr>
            <a:spLocks noGrp="1"/>
          </p:cNvSpPr>
          <p:nvPr>
            <p:ph type="sldNum" sz="quarter" idx="12"/>
          </p:nvPr>
        </p:nvSpPr>
        <p:spPr/>
        <p:txBody>
          <a:bodyPr/>
          <a:lstStyle/>
          <a:p>
            <a:fld id="{5E89D8CC-7F32-4EDA-A38B-C793DAB90CCA}" type="slidenum">
              <a:rPr lang="ru-RU" smtClean="0"/>
              <a:pPr/>
              <a:t>9</a:t>
            </a:fld>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461</TotalTime>
  <Words>1787</Words>
  <Application>Microsoft Office PowerPoint</Application>
  <PresentationFormat>Экран (4:3)</PresentationFormat>
  <Paragraphs>371</Paragraphs>
  <Slides>39</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39</vt:i4>
      </vt:variant>
    </vt:vector>
  </HeadingPairs>
  <TitlesOfParts>
    <vt:vector size="48" baseType="lpstr">
      <vt:lpstr>Aharoni</vt:lpstr>
      <vt:lpstr>Arial</vt:lpstr>
      <vt:lpstr>Calibri</vt:lpstr>
      <vt:lpstr>Franklin Gothic Book</vt:lpstr>
      <vt:lpstr>Franklin Gothic Medium</vt:lpstr>
      <vt:lpstr>Times New Roman</vt:lpstr>
      <vt:lpstr>Wingdings</vt:lpstr>
      <vt:lpstr>Wingdings 2</vt:lpstr>
      <vt:lpstr>Трек</vt:lpstr>
      <vt:lpstr>Радиотехническое обеспечение полетов</vt:lpstr>
      <vt:lpstr>Радиотехническое обеспечение полетов</vt:lpstr>
      <vt:lpstr>Радиотехническая система ближней навигации</vt:lpstr>
      <vt:lpstr>Радиотехническая система ближней навигации</vt:lpstr>
      <vt:lpstr>Радиотехническая система ближней навигации</vt:lpstr>
      <vt:lpstr>Радиотехническая система ближней навигации</vt:lpstr>
      <vt:lpstr>Характеристики РСБН</vt:lpstr>
      <vt:lpstr>Структурная схема РСБН-6С</vt:lpstr>
      <vt:lpstr>Принцип работы РСБН-6С</vt:lpstr>
      <vt:lpstr>Обработка сигнала РСБН-6С</vt:lpstr>
      <vt:lpstr>Различные модификации РСБН</vt:lpstr>
      <vt:lpstr>Различные модификации РСБН</vt:lpstr>
      <vt:lpstr>Различные модификации РСБН</vt:lpstr>
      <vt:lpstr>Различные модификации РСБН</vt:lpstr>
      <vt:lpstr>VOR - Всенаправленный радиомаяк</vt:lpstr>
      <vt:lpstr>Составные части радиомаяка</vt:lpstr>
      <vt:lpstr>Структурная схема радиомаяка</vt:lpstr>
      <vt:lpstr>Антенная система радиомаяка</vt:lpstr>
      <vt:lpstr>Принцип работы</vt:lpstr>
      <vt:lpstr>Принцип работы</vt:lpstr>
      <vt:lpstr>Принцип работы</vt:lpstr>
      <vt:lpstr>Передающее устройство</vt:lpstr>
      <vt:lpstr>Контрольно - юстировочная аппаратура</vt:lpstr>
      <vt:lpstr>Презентация PowerPoint</vt:lpstr>
      <vt:lpstr>Презентация PowerPoint</vt:lpstr>
      <vt:lpstr>Всенаправленный дальномерный радиомаяк</vt:lpstr>
      <vt:lpstr>Всенаправленный дальномерный радиомаяк</vt:lpstr>
      <vt:lpstr>  Дальномерный радиомаяк состоит из:</vt:lpstr>
      <vt:lpstr>антенная система</vt:lpstr>
      <vt:lpstr>Передающее  и Приемное  устройство</vt:lpstr>
      <vt:lpstr> Контрольно – юстировочная аппаратура</vt:lpstr>
      <vt:lpstr>Структурная схема </vt:lpstr>
      <vt:lpstr>Границы по высоте и дальности приема сигнала. </vt:lpstr>
      <vt:lpstr>Границы по высоте и дальности приема сигнала. </vt:lpstr>
      <vt:lpstr>Условное обозначение на аэронавигационных картах:</vt:lpstr>
      <vt:lpstr>Радиосистемы дальней навигации.</vt:lpstr>
      <vt:lpstr>Радиосистемы дальней навигации.</vt:lpstr>
      <vt:lpstr>Стандартная система Omega состояла из восьми наземных станций:</vt:lpstr>
      <vt:lpstr>Рабочая зона системы Omega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44</cp:revision>
  <dcterms:created xsi:type="dcterms:W3CDTF">2013-04-28T08:09:16Z</dcterms:created>
  <dcterms:modified xsi:type="dcterms:W3CDTF">2013-11-22T04:34:31Z</dcterms:modified>
</cp:coreProperties>
</file>