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74" r:id="rId5"/>
    <p:sldId id="275" r:id="rId6"/>
    <p:sldId id="259" r:id="rId7"/>
    <p:sldId id="261" r:id="rId8"/>
    <p:sldId id="262" r:id="rId9"/>
    <p:sldId id="263" r:id="rId10"/>
    <p:sldId id="264" r:id="rId11"/>
    <p:sldId id="265" r:id="rId12"/>
    <p:sldId id="260" r:id="rId13"/>
    <p:sldId id="266" r:id="rId14"/>
    <p:sldId id="267" r:id="rId15"/>
    <p:sldId id="269" r:id="rId16"/>
    <p:sldId id="268" r:id="rId17"/>
    <p:sldId id="270" r:id="rId18"/>
    <p:sldId id="271" r:id="rId19"/>
    <p:sldId id="272" r:id="rId20"/>
    <p:sldId id="273"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66CC"/>
    <a:srgbClr val="FFFFCC"/>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D083AE6-46FA-4A59-8FB0-9F97EB10719F}" styleName="Светлый стиль 3 - акцент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E8B1032C-EA38-4F05-BA0D-38AFFFC7BED3}" styleName="Светлый стиль 3 - акцент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0A1B5D5-9B99-4C35-A422-299274C87663}" styleName="Средний стиль 1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56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Office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ru-RU"/>
  <c:chart>
    <c:view3D>
      <c:perspective val="30"/>
    </c:view3D>
    <c:plotArea>
      <c:layout>
        <c:manualLayout>
          <c:layoutTarget val="inner"/>
          <c:xMode val="edge"/>
          <c:yMode val="edge"/>
          <c:x val="3.044516269527452E-2"/>
          <c:y val="1.6571675994675829E-2"/>
          <c:w val="0.8635213011037377"/>
          <c:h val="0.92251882974913257"/>
        </c:manualLayout>
      </c:layout>
      <c:bar3DChart>
        <c:barDir val="col"/>
        <c:grouping val="standard"/>
        <c:ser>
          <c:idx val="0"/>
          <c:order val="0"/>
          <c:tx>
            <c:strRef>
              <c:f>Лист1!$B$1</c:f>
              <c:strCache>
                <c:ptCount val="1"/>
                <c:pt idx="0">
                  <c:v>Мой олиниши, ц/га</c:v>
                </c:pt>
              </c:strCache>
            </c:strRef>
          </c:tx>
          <c:dLbls>
            <c:txPr>
              <a:bodyPr/>
              <a:lstStyle/>
              <a:p>
                <a:pPr>
                  <a:defRPr sz="1200" b="1"/>
                </a:pPr>
                <a:endParaRPr lang="ru-RU"/>
              </a:p>
            </c:txPr>
            <c:showVal val="1"/>
          </c:dLbls>
          <c:cat>
            <c:strRef>
              <c:f>Лист1!$A$2:$A$8</c:f>
              <c:strCache>
                <c:ptCount val="7"/>
                <c:pt idx="0">
                  <c:v>Ўғитсиз</c:v>
                </c:pt>
                <c:pt idx="1">
                  <c:v>P60K60 – фон</c:v>
                </c:pt>
                <c:pt idx="2">
                  <c:v>Фон+ N30</c:v>
                </c:pt>
                <c:pt idx="3">
                  <c:v>Фон+ N60</c:v>
                </c:pt>
                <c:pt idx="4">
                  <c:v>Фон+ N90</c:v>
                </c:pt>
                <c:pt idx="5">
                  <c:v>Фон+ N120</c:v>
                </c:pt>
                <c:pt idx="6">
                  <c:v>Фон+ N150</c:v>
                </c:pt>
              </c:strCache>
            </c:strRef>
          </c:cat>
          <c:val>
            <c:numRef>
              <c:f>Лист1!$B$2:$B$8</c:f>
              <c:numCache>
                <c:formatCode>General</c:formatCode>
                <c:ptCount val="7"/>
                <c:pt idx="0">
                  <c:v>6.8</c:v>
                </c:pt>
                <c:pt idx="1">
                  <c:v>7.3</c:v>
                </c:pt>
                <c:pt idx="2">
                  <c:v>7.8</c:v>
                </c:pt>
                <c:pt idx="3">
                  <c:v>8.4</c:v>
                </c:pt>
                <c:pt idx="4">
                  <c:v>9.2000000000000011</c:v>
                </c:pt>
                <c:pt idx="5">
                  <c:v>9.3000000000000007</c:v>
                </c:pt>
                <c:pt idx="6">
                  <c:v>9</c:v>
                </c:pt>
              </c:numCache>
            </c:numRef>
          </c:val>
        </c:ser>
        <c:ser>
          <c:idx val="1"/>
          <c:order val="1"/>
          <c:tx>
            <c:strRef>
              <c:f>Лист1!$C$1</c:f>
              <c:strCache>
                <c:ptCount val="1"/>
                <c:pt idx="0">
                  <c:v>Ҳосил, ц/га2</c:v>
                </c:pt>
              </c:strCache>
            </c:strRef>
          </c:tx>
          <c:spPr>
            <a:solidFill>
              <a:srgbClr val="7030A0"/>
            </a:solidFill>
          </c:spPr>
          <c:dLbls>
            <c:txPr>
              <a:bodyPr/>
              <a:lstStyle/>
              <a:p>
                <a:pPr>
                  <a:defRPr sz="1200" b="1"/>
                </a:pPr>
                <a:endParaRPr lang="ru-RU"/>
              </a:p>
            </c:txPr>
            <c:showVal val="1"/>
          </c:dLbls>
          <c:cat>
            <c:strRef>
              <c:f>Лист1!$A$2:$A$8</c:f>
              <c:strCache>
                <c:ptCount val="7"/>
                <c:pt idx="0">
                  <c:v>Ўғитсиз</c:v>
                </c:pt>
                <c:pt idx="1">
                  <c:v>P60K60 – фон</c:v>
                </c:pt>
                <c:pt idx="2">
                  <c:v>Фон+ N30</c:v>
                </c:pt>
                <c:pt idx="3">
                  <c:v>Фон+ N60</c:v>
                </c:pt>
                <c:pt idx="4">
                  <c:v>Фон+ N90</c:v>
                </c:pt>
                <c:pt idx="5">
                  <c:v>Фон+ N120</c:v>
                </c:pt>
                <c:pt idx="6">
                  <c:v>Фон+ N150</c:v>
                </c:pt>
              </c:strCache>
            </c:strRef>
          </c:cat>
          <c:val>
            <c:numRef>
              <c:f>Лист1!$C$2:$C$8</c:f>
              <c:numCache>
                <c:formatCode>General</c:formatCode>
                <c:ptCount val="7"/>
                <c:pt idx="0">
                  <c:v>13.8</c:v>
                </c:pt>
                <c:pt idx="1">
                  <c:v>14.7</c:v>
                </c:pt>
                <c:pt idx="2">
                  <c:v>16</c:v>
                </c:pt>
                <c:pt idx="3">
                  <c:v>17.2</c:v>
                </c:pt>
                <c:pt idx="4">
                  <c:v>18.100000000000001</c:v>
                </c:pt>
                <c:pt idx="5">
                  <c:v>19.3</c:v>
                </c:pt>
                <c:pt idx="6">
                  <c:v>18.899999999999999</c:v>
                </c:pt>
              </c:numCache>
            </c:numRef>
          </c:val>
        </c:ser>
        <c:ser>
          <c:idx val="2"/>
          <c:order val="2"/>
          <c:tx>
            <c:strRef>
              <c:f>Лист1!$D$1</c:f>
              <c:strCache>
                <c:ptCount val="1"/>
                <c:pt idx="0">
                  <c:v>Уруғдаги мой миқдори,%</c:v>
                </c:pt>
              </c:strCache>
            </c:strRef>
          </c:tx>
          <c:spPr>
            <a:solidFill>
              <a:srgbClr val="00B050"/>
            </a:solidFill>
          </c:spPr>
          <c:dLbls>
            <c:txPr>
              <a:bodyPr/>
              <a:lstStyle/>
              <a:p>
                <a:pPr>
                  <a:defRPr sz="1200" b="1"/>
                </a:pPr>
                <a:endParaRPr lang="ru-RU"/>
              </a:p>
            </c:txPr>
            <c:showVal val="1"/>
          </c:dLbls>
          <c:cat>
            <c:strRef>
              <c:f>Лист1!$A$2:$A$8</c:f>
              <c:strCache>
                <c:ptCount val="7"/>
                <c:pt idx="0">
                  <c:v>Ўғитсиз</c:v>
                </c:pt>
                <c:pt idx="1">
                  <c:v>P60K60 – фон</c:v>
                </c:pt>
                <c:pt idx="2">
                  <c:v>Фон+ N30</c:v>
                </c:pt>
                <c:pt idx="3">
                  <c:v>Фон+ N60</c:v>
                </c:pt>
                <c:pt idx="4">
                  <c:v>Фон+ N90</c:v>
                </c:pt>
                <c:pt idx="5">
                  <c:v>Фон+ N120</c:v>
                </c:pt>
                <c:pt idx="6">
                  <c:v>Фон+ N150</c:v>
                </c:pt>
              </c:strCache>
            </c:strRef>
          </c:cat>
          <c:val>
            <c:numRef>
              <c:f>Лист1!$D$2:$D$8</c:f>
              <c:numCache>
                <c:formatCode>General</c:formatCode>
                <c:ptCount val="7"/>
                <c:pt idx="0">
                  <c:v>48.9</c:v>
                </c:pt>
                <c:pt idx="1">
                  <c:v>49.8</c:v>
                </c:pt>
                <c:pt idx="2">
                  <c:v>48.8</c:v>
                </c:pt>
                <c:pt idx="3">
                  <c:v>48.7</c:v>
                </c:pt>
                <c:pt idx="4">
                  <c:v>48.1</c:v>
                </c:pt>
                <c:pt idx="5">
                  <c:v>48.4</c:v>
                </c:pt>
                <c:pt idx="6">
                  <c:v>47.8</c:v>
                </c:pt>
              </c:numCache>
            </c:numRef>
          </c:val>
        </c:ser>
        <c:dLbls>
          <c:showVal val="1"/>
        </c:dLbls>
        <c:shape val="cone"/>
        <c:axId val="88667264"/>
        <c:axId val="88668800"/>
        <c:axId val="73243264"/>
      </c:bar3DChart>
      <c:catAx>
        <c:axId val="88667264"/>
        <c:scaling>
          <c:orientation val="minMax"/>
        </c:scaling>
        <c:axPos val="b"/>
        <c:tickLblPos val="nextTo"/>
        <c:txPr>
          <a:bodyPr/>
          <a:lstStyle/>
          <a:p>
            <a:pPr>
              <a:defRPr sz="1200" b="1">
                <a:latin typeface="Times New Roman" pitchFamily="18" charset="0"/>
                <a:cs typeface="Times New Roman" pitchFamily="18" charset="0"/>
              </a:defRPr>
            </a:pPr>
            <a:endParaRPr lang="ru-RU"/>
          </a:p>
        </c:txPr>
        <c:crossAx val="88668800"/>
        <c:crosses val="autoZero"/>
        <c:auto val="1"/>
        <c:lblAlgn val="ctr"/>
        <c:lblOffset val="100"/>
      </c:catAx>
      <c:valAx>
        <c:axId val="88668800"/>
        <c:scaling>
          <c:orientation val="minMax"/>
        </c:scaling>
        <c:axPos val="l"/>
        <c:majorGridlines/>
        <c:numFmt formatCode="General" sourceLinked="1"/>
        <c:tickLblPos val="nextTo"/>
        <c:crossAx val="88667264"/>
        <c:crosses val="autoZero"/>
        <c:crossBetween val="between"/>
      </c:valAx>
      <c:serAx>
        <c:axId val="73243264"/>
        <c:scaling>
          <c:orientation val="minMax"/>
        </c:scaling>
        <c:axPos val="b"/>
        <c:tickLblPos val="nextTo"/>
        <c:txPr>
          <a:bodyPr/>
          <a:lstStyle/>
          <a:p>
            <a:pPr>
              <a:defRPr sz="1200" b="1">
                <a:latin typeface="Times New Roman" pitchFamily="18" charset="0"/>
                <a:cs typeface="Times New Roman" pitchFamily="18" charset="0"/>
              </a:defRPr>
            </a:pPr>
            <a:endParaRPr lang="ru-RU"/>
          </a:p>
        </c:txPr>
        <c:crossAx val="88668800"/>
        <c:crosses val="autoZero"/>
      </c:serAx>
      <c:spPr>
        <a:solidFill>
          <a:schemeClr val="bg2"/>
        </a:solidFill>
        <a:ln>
          <a:solidFill>
            <a:schemeClr val="tx1"/>
          </a:solidFill>
        </a:ln>
      </c:spPr>
    </c:plotArea>
    <c:legend>
      <c:legendPos val="r"/>
      <c:layout>
        <c:manualLayout>
          <c:xMode val="edge"/>
          <c:yMode val="edge"/>
          <c:x val="0.48532097789086565"/>
          <c:y val="1.7105804747185178E-6"/>
          <c:w val="0.51322341803344462"/>
          <c:h val="9.3004046591935868E-2"/>
        </c:manualLayout>
      </c:layout>
      <c:txPr>
        <a:bodyPr/>
        <a:lstStyle/>
        <a:p>
          <a:pPr>
            <a:defRPr sz="1200" b="1"/>
          </a:pPr>
          <a:endParaRPr lang="ru-RU"/>
        </a:p>
      </c:txPr>
    </c:legend>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BBB93D-6ED2-4758-965C-317752D7AB99}" type="datetimeFigureOut">
              <a:rPr lang="ru-RU" smtClean="0"/>
              <a:pPr/>
              <a:t>16.06.2014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D9C305-0FEB-4008-883C-E240D2D4D7A4}"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2BD9C305-0FEB-4008-883C-E240D2D4D7A4}" type="slidenum">
              <a:rPr lang="ru-RU" smtClean="0"/>
              <a:pPr/>
              <a:t>16</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A7C9F385-9071-45A1-8295-01C46F780CDD}" type="datetimeFigureOut">
              <a:rPr lang="ru-RU" smtClean="0"/>
              <a:pPr/>
              <a:t>16.06.2014</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873A237E-D3F2-4ED4-9495-037CC0DFAC39}"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7C9F385-9071-45A1-8295-01C46F780CDD}" type="datetimeFigureOut">
              <a:rPr lang="ru-RU" smtClean="0"/>
              <a:pPr/>
              <a:t>16.06.2014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73A237E-D3F2-4ED4-9495-037CC0DFAC39}"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7C9F385-9071-45A1-8295-01C46F780CDD}" type="datetimeFigureOut">
              <a:rPr lang="ru-RU" smtClean="0"/>
              <a:pPr/>
              <a:t>16.06.2014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73A237E-D3F2-4ED4-9495-037CC0DFAC39}"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A7C9F385-9071-45A1-8295-01C46F780CDD}" type="datetimeFigureOut">
              <a:rPr lang="ru-RU" smtClean="0"/>
              <a:pPr/>
              <a:t>16.06.2014</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873A237E-D3F2-4ED4-9495-037CC0DFAC39}"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A7C9F385-9071-45A1-8295-01C46F780CDD}" type="datetimeFigureOut">
              <a:rPr lang="ru-RU" smtClean="0"/>
              <a:pPr/>
              <a:t>16.06.2014</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873A237E-D3F2-4ED4-9495-037CC0DFAC39}"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A7C9F385-9071-45A1-8295-01C46F780CDD}" type="datetimeFigureOut">
              <a:rPr lang="ru-RU" smtClean="0"/>
              <a:pPr/>
              <a:t>16.06.2014</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873A237E-D3F2-4ED4-9495-037CC0DFAC39}"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A7C9F385-9071-45A1-8295-01C46F780CDD}" type="datetimeFigureOut">
              <a:rPr lang="ru-RU" smtClean="0"/>
              <a:pPr/>
              <a:t>16.06.2014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873A237E-D3F2-4ED4-9495-037CC0DFAC39}"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A7C9F385-9071-45A1-8295-01C46F780CDD}" type="datetimeFigureOut">
              <a:rPr lang="ru-RU" smtClean="0"/>
              <a:pPr/>
              <a:t>16.06.2014</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73A237E-D3F2-4ED4-9495-037CC0DFAC39}"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A7C9F385-9071-45A1-8295-01C46F780CDD}" type="datetimeFigureOut">
              <a:rPr lang="ru-RU" smtClean="0"/>
              <a:pPr/>
              <a:t>16.06.2014</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73A237E-D3F2-4ED4-9495-037CC0DFAC39}"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A7C9F385-9071-45A1-8295-01C46F780CDD}" type="datetimeFigureOut">
              <a:rPr lang="ru-RU" smtClean="0"/>
              <a:pPr/>
              <a:t>16.06.2014</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73A237E-D3F2-4ED4-9495-037CC0DFAC39}"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A7C9F385-9071-45A1-8295-01C46F780CDD}" type="datetimeFigureOut">
              <a:rPr lang="ru-RU" smtClean="0"/>
              <a:pPr/>
              <a:t>16.06.2014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873A237E-D3F2-4ED4-9495-037CC0DFAC39}"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A7C9F385-9071-45A1-8295-01C46F780CDD}" type="datetimeFigureOut">
              <a:rPr lang="ru-RU" smtClean="0"/>
              <a:pPr/>
              <a:t>16.06.2014</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873A237E-D3F2-4ED4-9495-037CC0DFAC39}"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9512" y="116632"/>
            <a:ext cx="8784976" cy="6408712"/>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nSpc>
                <a:spcPct val="120000"/>
              </a:lnSpc>
            </a:pPr>
            <a:r>
              <a:rPr lang="uz-Cyrl-UZ" sz="3100" cap="none" dirty="0" smtClean="0">
                <a:ln w="11430"/>
                <a:solidFill>
                  <a:srgbClr val="002060"/>
                </a:solidFill>
                <a:effectLst/>
                <a:latin typeface="Arial" pitchFamily="34" charset="0"/>
                <a:cs typeface="Arial" pitchFamily="34" charset="0"/>
              </a:rPr>
              <a:t>ТОШКЕНТ  </a:t>
            </a:r>
            <a:r>
              <a:rPr lang="uz-Cyrl-UZ" sz="3100" cap="none" dirty="0">
                <a:ln w="11430"/>
                <a:solidFill>
                  <a:srgbClr val="002060"/>
                </a:solidFill>
                <a:effectLst/>
                <a:latin typeface="Arial" pitchFamily="34" charset="0"/>
                <a:cs typeface="Arial" pitchFamily="34" charset="0"/>
              </a:rPr>
              <a:t>ДАВЛАТ  АГРАР  </a:t>
            </a:r>
            <a:r>
              <a:rPr lang="uz-Cyrl-UZ" sz="3100" cap="none" dirty="0" smtClean="0">
                <a:ln w="11430"/>
                <a:solidFill>
                  <a:srgbClr val="002060"/>
                </a:solidFill>
                <a:effectLst/>
                <a:latin typeface="Arial" pitchFamily="34" charset="0"/>
                <a:cs typeface="Arial" pitchFamily="34" charset="0"/>
              </a:rPr>
              <a:t>УНИВЕРСИТЕТИ</a:t>
            </a:r>
            <a:r>
              <a:rPr lang="uz-Cyrl-UZ" sz="3600" cap="none" dirty="0" smtClean="0">
                <a:ln w="11430"/>
                <a:solidFill>
                  <a:srgbClr val="002060"/>
                </a:solidFill>
                <a:effectLst/>
                <a:latin typeface="Arial" pitchFamily="34" charset="0"/>
                <a:cs typeface="Arial" pitchFamily="34" charset="0"/>
              </a:rPr>
              <a:t/>
            </a:r>
            <a:br>
              <a:rPr lang="uz-Cyrl-UZ" sz="3600" cap="none" dirty="0" smtClean="0">
                <a:ln w="11430"/>
                <a:solidFill>
                  <a:srgbClr val="002060"/>
                </a:solidFill>
                <a:effectLst/>
                <a:latin typeface="Arial" pitchFamily="34" charset="0"/>
                <a:cs typeface="Arial" pitchFamily="34" charset="0"/>
              </a:rPr>
            </a:br>
            <a:r>
              <a:rPr lang="uz-Cyrl-UZ" sz="3600" cap="none" dirty="0" smtClean="0">
                <a:ln w="11430"/>
                <a:solidFill>
                  <a:srgbClr val="002060"/>
                </a:solidFill>
                <a:effectLst/>
                <a:latin typeface="Arial" pitchFamily="34" charset="0"/>
                <a:cs typeface="Arial" pitchFamily="34" charset="0"/>
              </a:rPr>
              <a:t/>
            </a:r>
            <a:br>
              <a:rPr lang="uz-Cyrl-UZ" sz="3600" cap="none" dirty="0" smtClean="0">
                <a:ln w="11430"/>
                <a:solidFill>
                  <a:srgbClr val="002060"/>
                </a:solidFill>
                <a:effectLst/>
                <a:latin typeface="Arial" pitchFamily="34" charset="0"/>
                <a:cs typeface="Arial" pitchFamily="34" charset="0"/>
              </a:rPr>
            </a:br>
            <a:r>
              <a:rPr lang="uz-Cyrl-UZ" cap="none" dirty="0" smtClean="0">
                <a:ln w="11430"/>
                <a:solidFill>
                  <a:schemeClr val="tx1"/>
                </a:solidFill>
                <a:effectLst/>
                <a:latin typeface="Arial" pitchFamily="34" charset="0"/>
                <a:cs typeface="Arial" pitchFamily="34" charset="0"/>
              </a:rPr>
              <a:t>5620200–Агрономия   </a:t>
            </a:r>
            <a:r>
              <a:rPr lang="uz-Cyrl-UZ" cap="none" dirty="0">
                <a:ln w="11430"/>
                <a:solidFill>
                  <a:schemeClr val="tx1"/>
                </a:solidFill>
                <a:effectLst/>
                <a:latin typeface="Arial" pitchFamily="34" charset="0"/>
                <a:cs typeface="Arial" pitchFamily="34" charset="0"/>
              </a:rPr>
              <a:t>(дала экинлари  бўйича)   </a:t>
            </a:r>
            <a:r>
              <a:rPr lang="uz-Cyrl-UZ" cap="none" dirty="0" smtClean="0">
                <a:ln w="11430"/>
                <a:solidFill>
                  <a:schemeClr val="tx1"/>
                </a:solidFill>
                <a:effectLst/>
                <a:latin typeface="Arial" pitchFamily="34" charset="0"/>
                <a:cs typeface="Arial" pitchFamily="34" charset="0"/>
              </a:rPr>
              <a:t>йўналиши бакалавриат  </a:t>
            </a:r>
            <a:br>
              <a:rPr lang="uz-Cyrl-UZ" cap="none" dirty="0" smtClean="0">
                <a:ln w="11430"/>
                <a:solidFill>
                  <a:schemeClr val="tx1"/>
                </a:solidFill>
                <a:effectLst/>
                <a:latin typeface="Arial" pitchFamily="34" charset="0"/>
                <a:cs typeface="Arial" pitchFamily="34" charset="0"/>
              </a:rPr>
            </a:br>
            <a:r>
              <a:rPr lang="uz-Cyrl-UZ" cap="none" dirty="0" smtClean="0">
                <a:ln w="11430"/>
                <a:solidFill>
                  <a:schemeClr val="tx1"/>
                </a:solidFill>
                <a:effectLst/>
                <a:latin typeface="Arial" pitchFamily="34" charset="0"/>
                <a:cs typeface="Arial" pitchFamily="34" charset="0"/>
              </a:rPr>
              <a:t> </a:t>
            </a:r>
            <a:r>
              <a:rPr lang="uz-Cyrl-UZ" cap="none" dirty="0">
                <a:ln w="11430"/>
                <a:solidFill>
                  <a:schemeClr val="tx1"/>
                </a:solidFill>
                <a:effectLst/>
                <a:latin typeface="Arial" pitchFamily="34" charset="0"/>
                <a:cs typeface="Arial" pitchFamily="34" charset="0"/>
              </a:rPr>
              <a:t>4-45   гуруҳ  </a:t>
            </a:r>
            <a:r>
              <a:rPr lang="uz-Cyrl-UZ" cap="none" dirty="0" smtClean="0">
                <a:ln w="11430"/>
                <a:solidFill>
                  <a:schemeClr val="tx1"/>
                </a:solidFill>
                <a:effectLst/>
                <a:latin typeface="Arial" pitchFamily="34" charset="0"/>
                <a:cs typeface="Arial" pitchFamily="34" charset="0"/>
              </a:rPr>
              <a:t>талабаси</a:t>
            </a:r>
            <a:br>
              <a:rPr lang="uz-Cyrl-UZ" cap="none" dirty="0" smtClean="0">
                <a:ln w="11430"/>
                <a:solidFill>
                  <a:schemeClr val="tx1"/>
                </a:solidFill>
                <a:effectLst/>
                <a:latin typeface="Arial" pitchFamily="34" charset="0"/>
                <a:cs typeface="Arial" pitchFamily="34" charset="0"/>
              </a:rPr>
            </a:br>
            <a:r>
              <a:rPr lang="uz-Cyrl-UZ" cap="none" dirty="0">
                <a:ln w="11430"/>
                <a:solidFill>
                  <a:schemeClr val="tx1"/>
                </a:solidFill>
                <a:effectLst/>
                <a:latin typeface="Arial" pitchFamily="34" charset="0"/>
                <a:cs typeface="Arial" pitchFamily="34" charset="0"/>
              </a:rPr>
              <a:t>Дўсиёрова Шаҳло </a:t>
            </a:r>
            <a:r>
              <a:rPr lang="uz-Cyrl-UZ" cap="none" dirty="0" smtClean="0">
                <a:ln w="11430"/>
                <a:solidFill>
                  <a:schemeClr val="tx1"/>
                </a:solidFill>
                <a:effectLst/>
                <a:latin typeface="Arial" pitchFamily="34" charset="0"/>
                <a:cs typeface="Arial" pitchFamily="34" charset="0"/>
              </a:rPr>
              <a:t>Шодиевна</a:t>
            </a:r>
            <a:br>
              <a:rPr lang="uz-Cyrl-UZ" cap="none" dirty="0" smtClean="0">
                <a:ln w="11430"/>
                <a:solidFill>
                  <a:schemeClr val="tx1"/>
                </a:solidFill>
                <a:effectLst/>
                <a:latin typeface="Arial" pitchFamily="34" charset="0"/>
                <a:cs typeface="Arial" pitchFamily="34" charset="0"/>
              </a:rPr>
            </a:br>
            <a:r>
              <a:rPr lang="uz-Cyrl-UZ" cap="none" dirty="0" smtClean="0">
                <a:ln w="11430"/>
                <a:solidFill>
                  <a:schemeClr val="tx1"/>
                </a:solidFill>
                <a:effectLst/>
                <a:latin typeface="Arial" pitchFamily="34" charset="0"/>
                <a:cs typeface="Arial" pitchFamily="34" charset="0"/>
              </a:rPr>
              <a:t/>
            </a:r>
            <a:br>
              <a:rPr lang="uz-Cyrl-UZ" cap="none" dirty="0" smtClean="0">
                <a:ln w="11430"/>
                <a:solidFill>
                  <a:schemeClr val="tx1"/>
                </a:solidFill>
                <a:effectLst/>
                <a:latin typeface="Arial" pitchFamily="34" charset="0"/>
                <a:cs typeface="Arial" pitchFamily="34" charset="0"/>
              </a:rPr>
            </a:br>
            <a:r>
              <a:rPr lang="uz-Cyrl-UZ" cap="none" dirty="0" smtClean="0">
                <a:ln w="11430"/>
                <a:solidFill>
                  <a:schemeClr val="tx1"/>
                </a:solidFill>
                <a:effectLst/>
                <a:latin typeface="Arial" pitchFamily="34" charset="0"/>
                <a:cs typeface="Arial" pitchFamily="34" charset="0"/>
              </a:rPr>
              <a:t>Мавзу</a:t>
            </a:r>
            <a:r>
              <a:rPr lang="uz-Cyrl-UZ" cap="none" dirty="0">
                <a:ln w="11430"/>
                <a:solidFill>
                  <a:schemeClr val="tx1"/>
                </a:solidFill>
                <a:effectLst/>
                <a:latin typeface="Arial" pitchFamily="34" charset="0"/>
                <a:cs typeface="Arial" pitchFamily="34" charset="0"/>
              </a:rPr>
              <a:t>:    </a:t>
            </a:r>
            <a:r>
              <a:rPr lang="uz-Cyrl-UZ" sz="3100" cap="none" dirty="0" smtClean="0">
                <a:ln w="11430"/>
                <a:solidFill>
                  <a:srgbClr val="002060"/>
                </a:solidFill>
                <a:effectLst/>
                <a:latin typeface="Arial" pitchFamily="34" charset="0"/>
                <a:cs typeface="Arial" pitchFamily="34" charset="0"/>
              </a:rPr>
              <a:t/>
            </a:r>
            <a:br>
              <a:rPr lang="uz-Cyrl-UZ" sz="3100" cap="none" dirty="0" smtClean="0">
                <a:ln w="11430"/>
                <a:solidFill>
                  <a:srgbClr val="002060"/>
                </a:solidFill>
                <a:effectLst/>
                <a:latin typeface="Arial" pitchFamily="34" charset="0"/>
                <a:cs typeface="Arial" pitchFamily="34" charset="0"/>
              </a:rPr>
            </a:br>
            <a:r>
              <a:rPr lang="uz-Cyrl-UZ" sz="4000" cap="none" dirty="0" smtClean="0">
                <a:ln w="11430"/>
                <a:solidFill>
                  <a:srgbClr val="FF0000"/>
                </a:solidFill>
                <a:effectLst/>
                <a:latin typeface="Arial" pitchFamily="34" charset="0"/>
                <a:cs typeface="Arial" pitchFamily="34" charset="0"/>
              </a:rPr>
              <a:t>  </a:t>
            </a:r>
            <a:r>
              <a:rPr lang="uz-Cyrl-UZ" sz="4000" cap="none" dirty="0">
                <a:ln w="11430"/>
                <a:solidFill>
                  <a:srgbClr val="FF0000"/>
                </a:solidFill>
                <a:effectLst/>
                <a:latin typeface="Arial" pitchFamily="34" charset="0"/>
                <a:cs typeface="Arial" pitchFamily="34" charset="0"/>
              </a:rPr>
              <a:t>Мойли зиғир ҳосилдорлигига</a:t>
            </a:r>
            <a:r>
              <a:rPr lang="ru-RU" sz="4000" cap="none" dirty="0">
                <a:ln w="11430"/>
                <a:solidFill>
                  <a:srgbClr val="FF0000"/>
                </a:solidFill>
                <a:effectLst/>
                <a:latin typeface="Arial" pitchFamily="34" charset="0"/>
                <a:cs typeface="Arial" pitchFamily="34" charset="0"/>
              </a:rPr>
              <a:t/>
            </a:r>
            <a:br>
              <a:rPr lang="ru-RU" sz="4000" cap="none" dirty="0">
                <a:ln w="11430"/>
                <a:solidFill>
                  <a:srgbClr val="FF0000"/>
                </a:solidFill>
                <a:effectLst/>
                <a:latin typeface="Arial" pitchFamily="34" charset="0"/>
                <a:cs typeface="Arial" pitchFamily="34" charset="0"/>
              </a:rPr>
            </a:br>
            <a:r>
              <a:rPr lang="uz-Cyrl-UZ" sz="4000" cap="none" dirty="0">
                <a:ln w="11430"/>
                <a:solidFill>
                  <a:srgbClr val="FF0000"/>
                </a:solidFill>
                <a:effectLst/>
                <a:latin typeface="Arial" pitchFamily="34" charset="0"/>
                <a:cs typeface="Arial" pitchFamily="34" charset="0"/>
              </a:rPr>
              <a:t>минерал  ўғитлар меъёрининг  таъсири</a:t>
            </a:r>
            <a:r>
              <a:rPr lang="ru-RU" cap="none" dirty="0">
                <a:ln w="11430"/>
                <a:solidFill>
                  <a:srgbClr val="002060"/>
                </a:solidFill>
                <a:effectLst/>
              </a:rPr>
              <a:t/>
            </a:r>
            <a:br>
              <a:rPr lang="ru-RU" cap="none" dirty="0">
                <a:ln w="11430"/>
                <a:solidFill>
                  <a:srgbClr val="002060"/>
                </a:solidFill>
                <a:effectLst/>
              </a:rPr>
            </a:br>
            <a:r>
              <a:rPr lang="ru-RU" sz="2800" b="1" cap="none"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ru-RU" sz="2800" b="1" cap="none"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ru-RU" sz="3200" b="1" cap="none"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ru-RU" sz="3200" b="1" cap="none"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ru-RU" b="1" cap="none"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ru-RU" b="1" cap="none"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endParaRPr lang="ru-RU" b="1" cap="none"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3" name="Рисунок 2" descr="http://abaza2011.ru/wp-content/uploads/2011/11/len.jpg"/>
          <p:cNvPicPr/>
          <p:nvPr/>
        </p:nvPicPr>
        <p:blipFill>
          <a:blip r:embed="rId2" cstate="print"/>
          <a:srcRect r="25289"/>
          <a:stretch>
            <a:fillRect/>
          </a:stretch>
        </p:blipFill>
        <p:spPr bwMode="auto">
          <a:xfrm>
            <a:off x="6732240" y="1844824"/>
            <a:ext cx="2411760" cy="3433316"/>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0"/>
            <a:ext cx="8856984" cy="838200"/>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uz-Cyrl-UZ"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uz-Cyrl-UZ"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uz-Cyrl-UZ" sz="3100" b="1" cap="none" dirty="0" smtClean="0">
                <a:ln w="11430"/>
                <a:solidFill>
                  <a:schemeClr val="accent2">
                    <a:lumMod val="50000"/>
                  </a:schemeClr>
                </a:solidFill>
                <a:effectLst/>
                <a:latin typeface="Arial" pitchFamily="34" charset="0"/>
                <a:cs typeface="Arial" pitchFamily="34" charset="0"/>
              </a:rPr>
              <a:t>Мойли  зиғирда  барг сатҳи майдонига минерал ўғитларнинг таъсири </a:t>
            </a:r>
            <a:r>
              <a:rPr lang="ru-RU"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ru-RU"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endParaRPr lang="ru-RU" b="1" cap="none"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graphicFrame>
        <p:nvGraphicFramePr>
          <p:cNvPr id="4" name="Содержимое 3"/>
          <p:cNvGraphicFramePr>
            <a:graphicFrameLocks noGrp="1"/>
          </p:cNvGraphicFramePr>
          <p:nvPr>
            <p:ph idx="1"/>
          </p:nvPr>
        </p:nvGraphicFramePr>
        <p:xfrm>
          <a:off x="107505" y="980727"/>
          <a:ext cx="8884092" cy="5816293"/>
        </p:xfrm>
        <a:graphic>
          <a:graphicData uri="http://schemas.openxmlformats.org/drawingml/2006/table">
            <a:tbl>
              <a:tblPr firstRow="1" bandRow="1">
                <a:tableStyleId>{ED083AE6-46FA-4A59-8FB0-9F97EB10719F}</a:tableStyleId>
              </a:tblPr>
              <a:tblGrid>
                <a:gridCol w="792087"/>
                <a:gridCol w="1746225"/>
                <a:gridCol w="1269156"/>
                <a:gridCol w="1269156"/>
                <a:gridCol w="1269156"/>
                <a:gridCol w="1269156"/>
                <a:gridCol w="1269156"/>
              </a:tblGrid>
              <a:tr h="432049">
                <a:tc rowSpan="3">
                  <a:txBody>
                    <a:bodyPr/>
                    <a:lstStyle/>
                    <a:p>
                      <a:pPr algn="ctr">
                        <a:lnSpc>
                          <a:spcPct val="115000"/>
                        </a:lnSpc>
                        <a:spcAft>
                          <a:spcPts val="0"/>
                        </a:spcAft>
                      </a:pPr>
                      <a:r>
                        <a:rPr lang="ru-RU" sz="1600">
                          <a:solidFill>
                            <a:srgbClr val="000000"/>
                          </a:solidFill>
                          <a:latin typeface="Times New Roman"/>
                          <a:ea typeface="Calibri"/>
                        </a:rPr>
                        <a:t>Вари</a:t>
                      </a:r>
                    </a:p>
                    <a:p>
                      <a:pPr algn="ctr">
                        <a:lnSpc>
                          <a:spcPct val="115000"/>
                        </a:lnSpc>
                        <a:spcAft>
                          <a:spcPts val="0"/>
                        </a:spcAft>
                      </a:pPr>
                      <a:r>
                        <a:rPr lang="uz-Cyrl-UZ" sz="1600">
                          <a:solidFill>
                            <a:srgbClr val="000000"/>
                          </a:solidFill>
                          <a:latin typeface="Times New Roman"/>
                          <a:ea typeface="Calibri"/>
                        </a:rPr>
                        <a:t>а</a:t>
                      </a:r>
                      <a:r>
                        <a:rPr lang="ru-RU" sz="1600">
                          <a:solidFill>
                            <a:srgbClr val="000000"/>
                          </a:solidFill>
                          <a:latin typeface="Times New Roman"/>
                          <a:ea typeface="Calibri"/>
                        </a:rPr>
                        <a:t>нт</a:t>
                      </a:r>
                    </a:p>
                    <a:p>
                      <a:pPr algn="ctr">
                        <a:lnSpc>
                          <a:spcPct val="115000"/>
                        </a:lnSpc>
                        <a:spcAft>
                          <a:spcPts val="0"/>
                        </a:spcAft>
                      </a:pPr>
                      <a:r>
                        <a:rPr lang="uz-Cyrl-UZ" sz="1600">
                          <a:solidFill>
                            <a:srgbClr val="000000"/>
                          </a:solidFill>
                          <a:latin typeface="Times New Roman"/>
                          <a:ea typeface="Calibri"/>
                        </a:rPr>
                        <a:t>лар</a:t>
                      </a:r>
                      <a:endParaRPr lang="ru-RU" sz="1600">
                        <a:solidFill>
                          <a:srgbClr val="000000"/>
                        </a:solidFill>
                        <a:latin typeface="Times New Roman"/>
                        <a:ea typeface="Calibri"/>
                      </a:endParaRPr>
                    </a:p>
                  </a:txBody>
                  <a:tcPr marL="68580" marR="68580" marT="0" marB="0" anchor="ctr"/>
                </a:tc>
                <a:tc rowSpan="3">
                  <a:txBody>
                    <a:bodyPr/>
                    <a:lstStyle/>
                    <a:p>
                      <a:pPr algn="ctr">
                        <a:lnSpc>
                          <a:spcPct val="115000"/>
                        </a:lnSpc>
                        <a:spcAft>
                          <a:spcPts val="0"/>
                        </a:spcAft>
                      </a:pPr>
                      <a:r>
                        <a:rPr lang="uz-Cyrl-UZ" sz="1600">
                          <a:solidFill>
                            <a:srgbClr val="000000"/>
                          </a:solidFill>
                          <a:latin typeface="Times New Roman"/>
                          <a:ea typeface="Calibri"/>
                        </a:rPr>
                        <a:t>Минерал ўғитлар меъёри, кг/га</a:t>
                      </a:r>
                      <a:endParaRPr lang="ru-RU" sz="1600">
                        <a:solidFill>
                          <a:srgbClr val="000000"/>
                        </a:solidFill>
                        <a:latin typeface="Times New Roman"/>
                        <a:ea typeface="Calibri"/>
                      </a:endParaRPr>
                    </a:p>
                  </a:txBody>
                  <a:tcPr marL="68580" marR="68580" marT="0" marB="0" anchor="ctr"/>
                </a:tc>
                <a:tc gridSpan="5">
                  <a:txBody>
                    <a:bodyPr/>
                    <a:lstStyle/>
                    <a:p>
                      <a:pPr algn="ctr">
                        <a:lnSpc>
                          <a:spcPct val="115000"/>
                        </a:lnSpc>
                        <a:spcAft>
                          <a:spcPts val="0"/>
                        </a:spcAft>
                      </a:pPr>
                      <a:r>
                        <a:rPr lang="uz-Cyrl-UZ" sz="1800" dirty="0">
                          <a:solidFill>
                            <a:srgbClr val="000000"/>
                          </a:solidFill>
                          <a:latin typeface="Times New Roman"/>
                          <a:ea typeface="Calibri"/>
                        </a:rPr>
                        <a:t>Барг сатҳи  майдони,  </a:t>
                      </a:r>
                      <a:r>
                        <a:rPr lang="ru-RU" sz="1800" dirty="0">
                          <a:solidFill>
                            <a:srgbClr val="000000"/>
                          </a:solidFill>
                          <a:latin typeface="Times New Roman"/>
                          <a:ea typeface="Calibri"/>
                        </a:rPr>
                        <a:t>м</a:t>
                      </a:r>
                      <a:r>
                        <a:rPr lang="ru-RU" sz="1800" baseline="30000" dirty="0">
                          <a:solidFill>
                            <a:srgbClr val="000000"/>
                          </a:solidFill>
                          <a:latin typeface="Times New Roman"/>
                          <a:ea typeface="Calibri"/>
                        </a:rPr>
                        <a:t>2</a:t>
                      </a:r>
                      <a:r>
                        <a:rPr lang="ru-RU" sz="1800" dirty="0">
                          <a:solidFill>
                            <a:srgbClr val="000000"/>
                          </a:solidFill>
                          <a:latin typeface="Times New Roman"/>
                          <a:ea typeface="Calibri"/>
                        </a:rPr>
                        <a:t>/</a:t>
                      </a:r>
                      <a:r>
                        <a:rPr lang="ru-RU" sz="1800" dirty="0" err="1">
                          <a:solidFill>
                            <a:srgbClr val="000000"/>
                          </a:solidFill>
                          <a:latin typeface="Times New Roman"/>
                          <a:ea typeface="Calibri"/>
                        </a:rPr>
                        <a:t>м</a:t>
                      </a:r>
                      <a:r>
                        <a:rPr lang="ru-RU" sz="1800" baseline="30000" dirty="0" err="1">
                          <a:solidFill>
                            <a:srgbClr val="000000"/>
                          </a:solidFill>
                          <a:latin typeface="Times New Roman"/>
                          <a:ea typeface="Calibri"/>
                        </a:rPr>
                        <a:t>2</a:t>
                      </a:r>
                      <a:endParaRPr lang="ru-RU" sz="1800" dirty="0">
                        <a:solidFill>
                          <a:srgbClr val="000000"/>
                        </a:solidFill>
                        <a:latin typeface="Times New Roman"/>
                        <a:ea typeface="Calibri"/>
                      </a:endParaRPr>
                    </a:p>
                  </a:txBody>
                  <a:tcPr marL="68580" marR="6858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88033">
                <a:tc vMerge="1">
                  <a:txBody>
                    <a:bodyPr/>
                    <a:lstStyle/>
                    <a:p>
                      <a:endParaRPr lang="ru-RU"/>
                    </a:p>
                  </a:txBody>
                  <a:tcPr/>
                </a:tc>
                <a:tc vMerge="1">
                  <a:txBody>
                    <a:bodyPr/>
                    <a:lstStyle/>
                    <a:p>
                      <a:endParaRPr lang="ru-RU"/>
                    </a:p>
                  </a:txBody>
                  <a:tcPr/>
                </a:tc>
                <a:tc gridSpan="5">
                  <a:txBody>
                    <a:bodyPr/>
                    <a:lstStyle/>
                    <a:p>
                      <a:pPr algn="ctr">
                        <a:lnSpc>
                          <a:spcPct val="115000"/>
                        </a:lnSpc>
                        <a:spcAft>
                          <a:spcPts val="0"/>
                        </a:spcAft>
                      </a:pPr>
                      <a:r>
                        <a:rPr lang="uz-Cyrl-UZ" sz="2000" dirty="0">
                          <a:solidFill>
                            <a:srgbClr val="000000"/>
                          </a:solidFill>
                          <a:latin typeface="Times New Roman"/>
                          <a:ea typeface="Calibri"/>
                        </a:rPr>
                        <a:t>Фазалар</a:t>
                      </a:r>
                      <a:endParaRPr lang="ru-RU" sz="2000" dirty="0">
                        <a:solidFill>
                          <a:srgbClr val="000000"/>
                        </a:solidFill>
                        <a:latin typeface="Times New Roman"/>
                        <a:ea typeface="Calibri"/>
                      </a:endParaRPr>
                    </a:p>
                  </a:txBody>
                  <a:tcPr marL="68580" marR="6858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576064">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uz-Cyrl-UZ" sz="1800" dirty="0">
                          <a:solidFill>
                            <a:srgbClr val="000000"/>
                          </a:solidFill>
                          <a:latin typeface="Times New Roman"/>
                          <a:ea typeface="Calibri"/>
                        </a:rPr>
                        <a:t>арчалаш</a:t>
                      </a:r>
                      <a:endParaRPr lang="ru-RU" sz="1800" dirty="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uz-Cyrl-UZ" sz="1800" dirty="0">
                          <a:solidFill>
                            <a:srgbClr val="000000"/>
                          </a:solidFill>
                          <a:latin typeface="Times New Roman"/>
                          <a:ea typeface="Calibri"/>
                        </a:rPr>
                        <a:t>Шона</a:t>
                      </a:r>
                      <a:endParaRPr lang="ru-RU" sz="1800" dirty="0">
                        <a:solidFill>
                          <a:srgbClr val="000000"/>
                        </a:solidFill>
                        <a:latin typeface="Times New Roman"/>
                        <a:ea typeface="Calibri"/>
                      </a:endParaRPr>
                    </a:p>
                    <a:p>
                      <a:pPr algn="ctr">
                        <a:lnSpc>
                          <a:spcPct val="115000"/>
                        </a:lnSpc>
                        <a:spcAft>
                          <a:spcPts val="0"/>
                        </a:spcAft>
                      </a:pPr>
                      <a:r>
                        <a:rPr lang="uz-Cyrl-UZ" sz="1800" dirty="0">
                          <a:solidFill>
                            <a:srgbClr val="000000"/>
                          </a:solidFill>
                          <a:latin typeface="Times New Roman"/>
                          <a:ea typeface="Calibri"/>
                        </a:rPr>
                        <a:t>лаш</a:t>
                      </a:r>
                      <a:endParaRPr lang="ru-RU" sz="1800" dirty="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uz-Cyrl-UZ" sz="1800" dirty="0">
                          <a:solidFill>
                            <a:srgbClr val="000000"/>
                          </a:solidFill>
                          <a:latin typeface="Times New Roman"/>
                          <a:ea typeface="Calibri"/>
                        </a:rPr>
                        <a:t>гуллаш</a:t>
                      </a:r>
                      <a:endParaRPr lang="ru-RU" sz="1800" dirty="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uz-Cyrl-UZ" sz="1800" dirty="0">
                          <a:solidFill>
                            <a:srgbClr val="000000"/>
                          </a:solidFill>
                          <a:latin typeface="Times New Roman"/>
                          <a:ea typeface="Calibri"/>
                        </a:rPr>
                        <a:t>Кўсакчаларнинг кўк пишиши</a:t>
                      </a:r>
                      <a:endParaRPr lang="ru-RU" sz="1800" dirty="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uz-Cyrl-UZ" sz="1800" dirty="0">
                          <a:solidFill>
                            <a:srgbClr val="000000"/>
                          </a:solidFill>
                          <a:latin typeface="Times New Roman"/>
                          <a:ea typeface="Calibri"/>
                        </a:rPr>
                        <a:t>Кўсакчаларнинг сариқ пишиши</a:t>
                      </a:r>
                      <a:endParaRPr lang="ru-RU" sz="1800" dirty="0">
                        <a:solidFill>
                          <a:srgbClr val="000000"/>
                        </a:solidFill>
                        <a:latin typeface="Times New Roman"/>
                        <a:ea typeface="Calibri"/>
                      </a:endParaRPr>
                    </a:p>
                  </a:txBody>
                  <a:tcPr marL="68580" marR="68580" marT="0" marB="0" anchor="ctr"/>
                </a:tc>
              </a:tr>
              <a:tr h="576064">
                <a:tc>
                  <a:txBody>
                    <a:bodyPr/>
                    <a:lstStyle/>
                    <a:p>
                      <a:pPr algn="ctr">
                        <a:lnSpc>
                          <a:spcPct val="115000"/>
                        </a:lnSpc>
                        <a:spcAft>
                          <a:spcPts val="0"/>
                        </a:spcAft>
                      </a:pPr>
                      <a:r>
                        <a:rPr lang="uz-Cyrl-UZ" sz="1800" dirty="0">
                          <a:solidFill>
                            <a:srgbClr val="000000"/>
                          </a:solidFill>
                          <a:latin typeface="Times New Roman"/>
                          <a:ea typeface="Calibri"/>
                        </a:rPr>
                        <a:t>1</a:t>
                      </a:r>
                      <a:endParaRPr lang="ru-RU" sz="1800" dirty="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uz-Cyrl-UZ" sz="1800" dirty="0">
                          <a:solidFill>
                            <a:srgbClr val="000000"/>
                          </a:solidFill>
                          <a:latin typeface="Times New Roman"/>
                          <a:ea typeface="Calibri"/>
                        </a:rPr>
                        <a:t>Назорат-Ўғитсиз</a:t>
                      </a:r>
                      <a:endParaRPr lang="ru-RU" sz="1800" dirty="0">
                        <a:solidFill>
                          <a:srgbClr val="000000"/>
                        </a:solidFill>
                        <a:latin typeface="Times New Roman"/>
                        <a:ea typeface="Calibri"/>
                      </a:endParaRPr>
                    </a:p>
                  </a:txBody>
                  <a:tcPr marL="68580" marR="68580" marT="0" marB="0"/>
                </a:tc>
                <a:tc>
                  <a:txBody>
                    <a:bodyPr/>
                    <a:lstStyle/>
                    <a:p>
                      <a:pPr algn="ctr">
                        <a:lnSpc>
                          <a:spcPct val="115000"/>
                        </a:lnSpc>
                        <a:spcAft>
                          <a:spcPts val="0"/>
                        </a:spcAft>
                      </a:pPr>
                      <a:r>
                        <a:rPr lang="ru-RU" sz="1800">
                          <a:solidFill>
                            <a:srgbClr val="000000"/>
                          </a:solidFill>
                          <a:latin typeface="Times New Roman"/>
                          <a:ea typeface="Calibri"/>
                        </a:rPr>
                        <a:t>0,4</a:t>
                      </a:r>
                    </a:p>
                  </a:txBody>
                  <a:tcPr marL="68580" marR="68580" marT="0" marB="0" anchor="ctr"/>
                </a:tc>
                <a:tc>
                  <a:txBody>
                    <a:bodyPr/>
                    <a:lstStyle/>
                    <a:p>
                      <a:pPr algn="ctr">
                        <a:lnSpc>
                          <a:spcPct val="115000"/>
                        </a:lnSpc>
                        <a:spcAft>
                          <a:spcPts val="0"/>
                        </a:spcAft>
                      </a:pPr>
                      <a:r>
                        <a:rPr lang="ru-RU" sz="1800">
                          <a:solidFill>
                            <a:srgbClr val="000000"/>
                          </a:solidFill>
                          <a:latin typeface="Times New Roman"/>
                          <a:ea typeface="Calibri"/>
                        </a:rPr>
                        <a:t>1,5</a:t>
                      </a:r>
                    </a:p>
                  </a:txBody>
                  <a:tcPr marL="68580" marR="68580" marT="0" marB="0" anchor="ctr"/>
                </a:tc>
                <a:tc>
                  <a:txBody>
                    <a:bodyPr/>
                    <a:lstStyle/>
                    <a:p>
                      <a:pPr algn="ctr">
                        <a:lnSpc>
                          <a:spcPct val="115000"/>
                        </a:lnSpc>
                        <a:spcAft>
                          <a:spcPts val="0"/>
                        </a:spcAft>
                      </a:pPr>
                      <a:r>
                        <a:rPr lang="ru-RU" sz="1800">
                          <a:solidFill>
                            <a:srgbClr val="000000"/>
                          </a:solidFill>
                          <a:latin typeface="Times New Roman"/>
                          <a:ea typeface="Calibri"/>
                        </a:rPr>
                        <a:t>2,5</a:t>
                      </a:r>
                    </a:p>
                  </a:txBody>
                  <a:tcPr marL="68580" marR="68580" marT="0" marB="0" anchor="ctr"/>
                </a:tc>
                <a:tc>
                  <a:txBody>
                    <a:bodyPr/>
                    <a:lstStyle/>
                    <a:p>
                      <a:pPr algn="ctr">
                        <a:lnSpc>
                          <a:spcPct val="115000"/>
                        </a:lnSpc>
                        <a:spcAft>
                          <a:spcPts val="0"/>
                        </a:spcAft>
                      </a:pPr>
                      <a:r>
                        <a:rPr lang="ru-RU" sz="1800">
                          <a:solidFill>
                            <a:srgbClr val="000000"/>
                          </a:solidFill>
                          <a:latin typeface="Times New Roman"/>
                          <a:ea typeface="Calibri"/>
                        </a:rPr>
                        <a:t>1,5</a:t>
                      </a:r>
                    </a:p>
                  </a:txBody>
                  <a:tcPr marL="68580" marR="68580" marT="0" marB="0" anchor="ctr"/>
                </a:tc>
                <a:tc>
                  <a:txBody>
                    <a:bodyPr/>
                    <a:lstStyle/>
                    <a:p>
                      <a:pPr algn="ctr">
                        <a:lnSpc>
                          <a:spcPct val="115000"/>
                        </a:lnSpc>
                        <a:spcAft>
                          <a:spcPts val="0"/>
                        </a:spcAft>
                      </a:pPr>
                      <a:r>
                        <a:rPr lang="ru-RU" sz="1800" dirty="0">
                          <a:solidFill>
                            <a:srgbClr val="000000"/>
                          </a:solidFill>
                          <a:latin typeface="Times New Roman"/>
                          <a:ea typeface="Calibri"/>
                        </a:rPr>
                        <a:t>0,7</a:t>
                      </a:r>
                    </a:p>
                  </a:txBody>
                  <a:tcPr marL="68580" marR="68580" marT="0" marB="0" anchor="ctr"/>
                </a:tc>
              </a:tr>
              <a:tr h="576064">
                <a:tc>
                  <a:txBody>
                    <a:bodyPr/>
                    <a:lstStyle/>
                    <a:p>
                      <a:pPr algn="ctr">
                        <a:lnSpc>
                          <a:spcPct val="115000"/>
                        </a:lnSpc>
                        <a:spcAft>
                          <a:spcPts val="0"/>
                        </a:spcAft>
                      </a:pPr>
                      <a:r>
                        <a:rPr lang="uz-Cyrl-UZ" sz="1800">
                          <a:solidFill>
                            <a:srgbClr val="000000"/>
                          </a:solidFill>
                          <a:latin typeface="Times New Roman"/>
                          <a:ea typeface="Calibri"/>
                        </a:rPr>
                        <a:t>2</a:t>
                      </a:r>
                      <a:endParaRPr lang="ru-RU" sz="18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800" dirty="0">
                          <a:solidFill>
                            <a:srgbClr val="000000"/>
                          </a:solidFill>
                          <a:latin typeface="Times New Roman"/>
                          <a:ea typeface="Calibri"/>
                        </a:rPr>
                        <a:t>P</a:t>
                      </a:r>
                      <a:r>
                        <a:rPr lang="ru-RU" sz="1800" baseline="-25000" dirty="0">
                          <a:solidFill>
                            <a:srgbClr val="000000"/>
                          </a:solidFill>
                          <a:latin typeface="Times New Roman"/>
                          <a:ea typeface="Calibri"/>
                        </a:rPr>
                        <a:t>60</a:t>
                      </a:r>
                      <a:r>
                        <a:rPr lang="ru-RU" sz="1800" dirty="0">
                          <a:solidFill>
                            <a:srgbClr val="000000"/>
                          </a:solidFill>
                          <a:latin typeface="Times New Roman"/>
                          <a:ea typeface="Calibri"/>
                        </a:rPr>
                        <a:t>K</a:t>
                      </a:r>
                      <a:r>
                        <a:rPr lang="ru-RU" sz="1800" baseline="-25000" dirty="0">
                          <a:solidFill>
                            <a:srgbClr val="000000"/>
                          </a:solidFill>
                          <a:latin typeface="Times New Roman"/>
                          <a:ea typeface="Calibri"/>
                        </a:rPr>
                        <a:t>60</a:t>
                      </a:r>
                      <a:r>
                        <a:rPr lang="ru-RU" sz="1800" dirty="0">
                          <a:solidFill>
                            <a:srgbClr val="000000"/>
                          </a:solidFill>
                          <a:latin typeface="Times New Roman"/>
                          <a:ea typeface="Calibri"/>
                        </a:rPr>
                        <a:t> – фон</a:t>
                      </a:r>
                    </a:p>
                  </a:txBody>
                  <a:tcPr marL="68580" marR="68580" marT="0" marB="0" anchor="ctr"/>
                </a:tc>
                <a:tc>
                  <a:txBody>
                    <a:bodyPr/>
                    <a:lstStyle/>
                    <a:p>
                      <a:pPr algn="ctr">
                        <a:lnSpc>
                          <a:spcPct val="115000"/>
                        </a:lnSpc>
                        <a:spcAft>
                          <a:spcPts val="0"/>
                        </a:spcAft>
                      </a:pPr>
                      <a:r>
                        <a:rPr lang="ru-RU" sz="1800">
                          <a:solidFill>
                            <a:srgbClr val="000000"/>
                          </a:solidFill>
                          <a:latin typeface="Times New Roman"/>
                          <a:ea typeface="Calibri"/>
                        </a:rPr>
                        <a:t>0,4</a:t>
                      </a:r>
                    </a:p>
                  </a:txBody>
                  <a:tcPr marL="68580" marR="68580" marT="0" marB="0" anchor="ctr"/>
                </a:tc>
                <a:tc>
                  <a:txBody>
                    <a:bodyPr/>
                    <a:lstStyle/>
                    <a:p>
                      <a:pPr algn="ctr">
                        <a:lnSpc>
                          <a:spcPct val="115000"/>
                        </a:lnSpc>
                        <a:spcAft>
                          <a:spcPts val="0"/>
                        </a:spcAft>
                      </a:pPr>
                      <a:r>
                        <a:rPr lang="ru-RU" sz="1800">
                          <a:solidFill>
                            <a:srgbClr val="000000"/>
                          </a:solidFill>
                          <a:latin typeface="Times New Roman"/>
                          <a:ea typeface="Calibri"/>
                        </a:rPr>
                        <a:t>1,5</a:t>
                      </a:r>
                    </a:p>
                  </a:txBody>
                  <a:tcPr marL="68580" marR="68580" marT="0" marB="0" anchor="ctr"/>
                </a:tc>
                <a:tc>
                  <a:txBody>
                    <a:bodyPr/>
                    <a:lstStyle/>
                    <a:p>
                      <a:pPr algn="ctr">
                        <a:lnSpc>
                          <a:spcPct val="115000"/>
                        </a:lnSpc>
                        <a:spcAft>
                          <a:spcPts val="0"/>
                        </a:spcAft>
                      </a:pPr>
                      <a:r>
                        <a:rPr lang="ru-RU" sz="1800">
                          <a:solidFill>
                            <a:srgbClr val="000000"/>
                          </a:solidFill>
                          <a:latin typeface="Times New Roman"/>
                          <a:ea typeface="Calibri"/>
                        </a:rPr>
                        <a:t>2,6</a:t>
                      </a:r>
                    </a:p>
                  </a:txBody>
                  <a:tcPr marL="68580" marR="68580" marT="0" marB="0" anchor="ctr"/>
                </a:tc>
                <a:tc>
                  <a:txBody>
                    <a:bodyPr/>
                    <a:lstStyle/>
                    <a:p>
                      <a:pPr algn="ctr">
                        <a:lnSpc>
                          <a:spcPct val="115000"/>
                        </a:lnSpc>
                        <a:spcAft>
                          <a:spcPts val="0"/>
                        </a:spcAft>
                      </a:pPr>
                      <a:r>
                        <a:rPr lang="ru-RU" sz="1800">
                          <a:solidFill>
                            <a:srgbClr val="000000"/>
                          </a:solidFill>
                          <a:latin typeface="Times New Roman"/>
                          <a:ea typeface="Calibri"/>
                        </a:rPr>
                        <a:t>1,4</a:t>
                      </a:r>
                    </a:p>
                  </a:txBody>
                  <a:tcPr marL="68580" marR="68580" marT="0" marB="0" anchor="ctr"/>
                </a:tc>
                <a:tc>
                  <a:txBody>
                    <a:bodyPr/>
                    <a:lstStyle/>
                    <a:p>
                      <a:pPr algn="ctr">
                        <a:lnSpc>
                          <a:spcPct val="115000"/>
                        </a:lnSpc>
                        <a:spcAft>
                          <a:spcPts val="0"/>
                        </a:spcAft>
                      </a:pPr>
                      <a:r>
                        <a:rPr lang="ru-RU" sz="1800" dirty="0">
                          <a:solidFill>
                            <a:srgbClr val="000000"/>
                          </a:solidFill>
                          <a:latin typeface="Times New Roman"/>
                          <a:ea typeface="Calibri"/>
                        </a:rPr>
                        <a:t>0,5</a:t>
                      </a:r>
                    </a:p>
                  </a:txBody>
                  <a:tcPr marL="68580" marR="68580" marT="0" marB="0" anchor="ctr"/>
                </a:tc>
              </a:tr>
              <a:tr h="576064">
                <a:tc>
                  <a:txBody>
                    <a:bodyPr/>
                    <a:lstStyle/>
                    <a:p>
                      <a:pPr algn="ctr">
                        <a:lnSpc>
                          <a:spcPct val="115000"/>
                        </a:lnSpc>
                        <a:spcAft>
                          <a:spcPts val="0"/>
                        </a:spcAft>
                      </a:pPr>
                      <a:r>
                        <a:rPr lang="uz-Cyrl-UZ" sz="1800">
                          <a:solidFill>
                            <a:srgbClr val="000000"/>
                          </a:solidFill>
                          <a:latin typeface="Times New Roman"/>
                          <a:ea typeface="Calibri"/>
                        </a:rPr>
                        <a:t>3</a:t>
                      </a:r>
                      <a:endParaRPr lang="ru-RU" sz="18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800" dirty="0" err="1">
                          <a:solidFill>
                            <a:srgbClr val="000000"/>
                          </a:solidFill>
                          <a:latin typeface="Times New Roman"/>
                          <a:ea typeface="Calibri"/>
                        </a:rPr>
                        <a:t>Фон+</a:t>
                      </a:r>
                      <a:r>
                        <a:rPr lang="ru-RU" sz="1800" dirty="0">
                          <a:solidFill>
                            <a:srgbClr val="000000"/>
                          </a:solidFill>
                          <a:latin typeface="Times New Roman"/>
                          <a:ea typeface="Calibri"/>
                        </a:rPr>
                        <a:t> N</a:t>
                      </a:r>
                      <a:r>
                        <a:rPr lang="uz-Cyrl-UZ" sz="1800" baseline="-25000" dirty="0">
                          <a:solidFill>
                            <a:srgbClr val="000000"/>
                          </a:solidFill>
                          <a:latin typeface="Times New Roman"/>
                          <a:ea typeface="Calibri"/>
                        </a:rPr>
                        <a:t>30</a:t>
                      </a:r>
                      <a:endParaRPr lang="ru-RU" sz="1800" dirty="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800">
                          <a:solidFill>
                            <a:srgbClr val="000000"/>
                          </a:solidFill>
                          <a:latin typeface="Times New Roman"/>
                          <a:ea typeface="Calibri"/>
                        </a:rPr>
                        <a:t>0,4</a:t>
                      </a:r>
                    </a:p>
                  </a:txBody>
                  <a:tcPr marL="68580" marR="68580" marT="0" marB="0" anchor="ctr"/>
                </a:tc>
                <a:tc>
                  <a:txBody>
                    <a:bodyPr/>
                    <a:lstStyle/>
                    <a:p>
                      <a:pPr algn="ctr">
                        <a:lnSpc>
                          <a:spcPct val="115000"/>
                        </a:lnSpc>
                        <a:spcAft>
                          <a:spcPts val="0"/>
                        </a:spcAft>
                      </a:pPr>
                      <a:r>
                        <a:rPr lang="ru-RU" sz="1800">
                          <a:solidFill>
                            <a:srgbClr val="000000"/>
                          </a:solidFill>
                          <a:latin typeface="Times New Roman"/>
                          <a:ea typeface="Calibri"/>
                        </a:rPr>
                        <a:t>1,</a:t>
                      </a:r>
                      <a:r>
                        <a:rPr lang="uz-Cyrl-UZ" sz="1800">
                          <a:solidFill>
                            <a:srgbClr val="000000"/>
                          </a:solidFill>
                          <a:latin typeface="Times New Roman"/>
                          <a:ea typeface="Calibri"/>
                        </a:rPr>
                        <a:t>6</a:t>
                      </a:r>
                      <a:endParaRPr lang="ru-RU" sz="18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800">
                          <a:solidFill>
                            <a:srgbClr val="000000"/>
                          </a:solidFill>
                          <a:latin typeface="Times New Roman"/>
                          <a:ea typeface="Calibri"/>
                        </a:rPr>
                        <a:t>2,</a:t>
                      </a:r>
                      <a:r>
                        <a:rPr lang="uz-Cyrl-UZ" sz="1800">
                          <a:solidFill>
                            <a:srgbClr val="000000"/>
                          </a:solidFill>
                          <a:latin typeface="Times New Roman"/>
                          <a:ea typeface="Calibri"/>
                        </a:rPr>
                        <a:t>7</a:t>
                      </a:r>
                      <a:endParaRPr lang="ru-RU" sz="18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800">
                          <a:solidFill>
                            <a:srgbClr val="000000"/>
                          </a:solidFill>
                          <a:latin typeface="Times New Roman"/>
                          <a:ea typeface="Calibri"/>
                        </a:rPr>
                        <a:t>1,5</a:t>
                      </a:r>
                    </a:p>
                  </a:txBody>
                  <a:tcPr marL="68580" marR="68580" marT="0" marB="0" anchor="ctr"/>
                </a:tc>
                <a:tc>
                  <a:txBody>
                    <a:bodyPr/>
                    <a:lstStyle/>
                    <a:p>
                      <a:pPr algn="ctr">
                        <a:lnSpc>
                          <a:spcPct val="115000"/>
                        </a:lnSpc>
                        <a:spcAft>
                          <a:spcPts val="0"/>
                        </a:spcAft>
                      </a:pPr>
                      <a:r>
                        <a:rPr lang="ru-RU" sz="1800" dirty="0">
                          <a:solidFill>
                            <a:srgbClr val="000000"/>
                          </a:solidFill>
                          <a:latin typeface="Times New Roman"/>
                          <a:ea typeface="Calibri"/>
                        </a:rPr>
                        <a:t>0,6</a:t>
                      </a:r>
                    </a:p>
                  </a:txBody>
                  <a:tcPr marL="68580" marR="68580" marT="0" marB="0" anchor="ctr"/>
                </a:tc>
              </a:tr>
              <a:tr h="576064">
                <a:tc>
                  <a:txBody>
                    <a:bodyPr/>
                    <a:lstStyle/>
                    <a:p>
                      <a:pPr algn="ctr">
                        <a:lnSpc>
                          <a:spcPct val="115000"/>
                        </a:lnSpc>
                        <a:spcAft>
                          <a:spcPts val="0"/>
                        </a:spcAft>
                      </a:pPr>
                      <a:r>
                        <a:rPr lang="uz-Cyrl-UZ" sz="1800">
                          <a:solidFill>
                            <a:srgbClr val="000000"/>
                          </a:solidFill>
                          <a:latin typeface="Times New Roman"/>
                          <a:ea typeface="Calibri"/>
                        </a:rPr>
                        <a:t>4</a:t>
                      </a:r>
                      <a:endParaRPr lang="ru-RU" sz="18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800" dirty="0" err="1">
                          <a:solidFill>
                            <a:srgbClr val="000000"/>
                          </a:solidFill>
                          <a:latin typeface="Times New Roman"/>
                          <a:ea typeface="Calibri"/>
                        </a:rPr>
                        <a:t>Фон+</a:t>
                      </a:r>
                      <a:r>
                        <a:rPr lang="ru-RU" sz="1800" dirty="0">
                          <a:solidFill>
                            <a:srgbClr val="000000"/>
                          </a:solidFill>
                          <a:latin typeface="Times New Roman"/>
                          <a:ea typeface="Calibri"/>
                        </a:rPr>
                        <a:t> N</a:t>
                      </a:r>
                      <a:r>
                        <a:rPr lang="ru-RU" sz="1800" baseline="-25000" dirty="0">
                          <a:solidFill>
                            <a:srgbClr val="000000"/>
                          </a:solidFill>
                          <a:latin typeface="Times New Roman"/>
                          <a:ea typeface="Calibri"/>
                        </a:rPr>
                        <a:t>6</a:t>
                      </a:r>
                      <a:r>
                        <a:rPr lang="uz-Cyrl-UZ" sz="1800" baseline="-25000" dirty="0">
                          <a:solidFill>
                            <a:srgbClr val="000000"/>
                          </a:solidFill>
                          <a:latin typeface="Times New Roman"/>
                          <a:ea typeface="Calibri"/>
                        </a:rPr>
                        <a:t>0</a:t>
                      </a:r>
                      <a:endParaRPr lang="ru-RU" sz="1800" dirty="0">
                        <a:solidFill>
                          <a:srgbClr val="000000"/>
                        </a:solidFill>
                        <a:latin typeface="Times New Roman"/>
                        <a:ea typeface="Calibri"/>
                      </a:endParaRPr>
                    </a:p>
                  </a:txBody>
                  <a:tcPr marL="68580" marR="68580" marT="0" marB="0"/>
                </a:tc>
                <a:tc>
                  <a:txBody>
                    <a:bodyPr/>
                    <a:lstStyle/>
                    <a:p>
                      <a:pPr algn="ctr">
                        <a:lnSpc>
                          <a:spcPct val="115000"/>
                        </a:lnSpc>
                        <a:spcAft>
                          <a:spcPts val="0"/>
                        </a:spcAft>
                      </a:pPr>
                      <a:r>
                        <a:rPr lang="ru-RU" sz="1800">
                          <a:solidFill>
                            <a:srgbClr val="000000"/>
                          </a:solidFill>
                          <a:latin typeface="Times New Roman"/>
                          <a:ea typeface="Calibri"/>
                        </a:rPr>
                        <a:t>0,4</a:t>
                      </a:r>
                    </a:p>
                  </a:txBody>
                  <a:tcPr marL="68580" marR="68580" marT="0" marB="0" anchor="ctr"/>
                </a:tc>
                <a:tc>
                  <a:txBody>
                    <a:bodyPr/>
                    <a:lstStyle/>
                    <a:p>
                      <a:pPr algn="ctr">
                        <a:lnSpc>
                          <a:spcPct val="115000"/>
                        </a:lnSpc>
                        <a:spcAft>
                          <a:spcPts val="0"/>
                        </a:spcAft>
                      </a:pPr>
                      <a:r>
                        <a:rPr lang="ru-RU" sz="1800">
                          <a:solidFill>
                            <a:srgbClr val="000000"/>
                          </a:solidFill>
                          <a:latin typeface="Times New Roman"/>
                          <a:ea typeface="Calibri"/>
                        </a:rPr>
                        <a:t>1,7</a:t>
                      </a:r>
                    </a:p>
                  </a:txBody>
                  <a:tcPr marL="68580" marR="68580" marT="0" marB="0" anchor="ctr"/>
                </a:tc>
                <a:tc>
                  <a:txBody>
                    <a:bodyPr/>
                    <a:lstStyle/>
                    <a:p>
                      <a:pPr algn="ctr">
                        <a:lnSpc>
                          <a:spcPct val="115000"/>
                        </a:lnSpc>
                        <a:spcAft>
                          <a:spcPts val="0"/>
                        </a:spcAft>
                      </a:pPr>
                      <a:r>
                        <a:rPr lang="ru-RU" sz="1800">
                          <a:solidFill>
                            <a:srgbClr val="000000"/>
                          </a:solidFill>
                          <a:latin typeface="Times New Roman"/>
                          <a:ea typeface="Calibri"/>
                        </a:rPr>
                        <a:t>2,8</a:t>
                      </a:r>
                    </a:p>
                  </a:txBody>
                  <a:tcPr marL="68580" marR="68580" marT="0" marB="0" anchor="ctr"/>
                </a:tc>
                <a:tc>
                  <a:txBody>
                    <a:bodyPr/>
                    <a:lstStyle/>
                    <a:p>
                      <a:pPr algn="ctr">
                        <a:lnSpc>
                          <a:spcPct val="115000"/>
                        </a:lnSpc>
                        <a:spcAft>
                          <a:spcPts val="0"/>
                        </a:spcAft>
                      </a:pPr>
                      <a:r>
                        <a:rPr lang="ru-RU" sz="1800">
                          <a:solidFill>
                            <a:srgbClr val="000000"/>
                          </a:solidFill>
                          <a:latin typeface="Times New Roman"/>
                          <a:ea typeface="Calibri"/>
                        </a:rPr>
                        <a:t>1,5</a:t>
                      </a:r>
                    </a:p>
                  </a:txBody>
                  <a:tcPr marL="68580" marR="68580" marT="0" marB="0" anchor="ctr"/>
                </a:tc>
                <a:tc>
                  <a:txBody>
                    <a:bodyPr/>
                    <a:lstStyle/>
                    <a:p>
                      <a:pPr algn="ctr">
                        <a:lnSpc>
                          <a:spcPct val="115000"/>
                        </a:lnSpc>
                        <a:spcAft>
                          <a:spcPts val="0"/>
                        </a:spcAft>
                      </a:pPr>
                      <a:r>
                        <a:rPr lang="ru-RU" sz="1800" dirty="0">
                          <a:solidFill>
                            <a:srgbClr val="000000"/>
                          </a:solidFill>
                          <a:latin typeface="Times New Roman"/>
                          <a:ea typeface="Calibri"/>
                        </a:rPr>
                        <a:t>0,6</a:t>
                      </a:r>
                    </a:p>
                  </a:txBody>
                  <a:tcPr marL="68580" marR="68580" marT="0" marB="0" anchor="ctr"/>
                </a:tc>
              </a:tr>
              <a:tr h="576064">
                <a:tc>
                  <a:txBody>
                    <a:bodyPr/>
                    <a:lstStyle/>
                    <a:p>
                      <a:pPr algn="ctr">
                        <a:lnSpc>
                          <a:spcPct val="115000"/>
                        </a:lnSpc>
                        <a:spcAft>
                          <a:spcPts val="0"/>
                        </a:spcAft>
                      </a:pPr>
                      <a:r>
                        <a:rPr lang="uz-Cyrl-UZ" sz="1800">
                          <a:solidFill>
                            <a:srgbClr val="000000"/>
                          </a:solidFill>
                          <a:latin typeface="Times New Roman"/>
                          <a:ea typeface="Calibri"/>
                        </a:rPr>
                        <a:t>5</a:t>
                      </a:r>
                      <a:endParaRPr lang="ru-RU" sz="18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800" dirty="0" err="1">
                          <a:solidFill>
                            <a:srgbClr val="000000"/>
                          </a:solidFill>
                          <a:latin typeface="Times New Roman"/>
                          <a:ea typeface="Calibri"/>
                        </a:rPr>
                        <a:t>Фон+</a:t>
                      </a:r>
                      <a:r>
                        <a:rPr lang="ru-RU" sz="1800" dirty="0">
                          <a:solidFill>
                            <a:srgbClr val="000000"/>
                          </a:solidFill>
                          <a:latin typeface="Times New Roman"/>
                          <a:ea typeface="Calibri"/>
                        </a:rPr>
                        <a:t> N</a:t>
                      </a:r>
                      <a:r>
                        <a:rPr lang="ru-RU" sz="1800" baseline="-25000" dirty="0">
                          <a:solidFill>
                            <a:srgbClr val="000000"/>
                          </a:solidFill>
                          <a:latin typeface="Times New Roman"/>
                          <a:ea typeface="Calibri"/>
                        </a:rPr>
                        <a:t>9</a:t>
                      </a:r>
                      <a:r>
                        <a:rPr lang="uz-Cyrl-UZ" sz="1800" baseline="-25000" dirty="0">
                          <a:solidFill>
                            <a:srgbClr val="000000"/>
                          </a:solidFill>
                          <a:latin typeface="Times New Roman"/>
                          <a:ea typeface="Calibri"/>
                        </a:rPr>
                        <a:t>0</a:t>
                      </a:r>
                      <a:endParaRPr lang="ru-RU" sz="1800" dirty="0">
                        <a:solidFill>
                          <a:srgbClr val="000000"/>
                        </a:solidFill>
                        <a:latin typeface="Times New Roman"/>
                        <a:ea typeface="Calibri"/>
                      </a:endParaRPr>
                    </a:p>
                  </a:txBody>
                  <a:tcPr marL="68580" marR="68580" marT="0" marB="0"/>
                </a:tc>
                <a:tc>
                  <a:txBody>
                    <a:bodyPr/>
                    <a:lstStyle/>
                    <a:p>
                      <a:pPr algn="ctr">
                        <a:lnSpc>
                          <a:spcPct val="115000"/>
                        </a:lnSpc>
                        <a:spcAft>
                          <a:spcPts val="0"/>
                        </a:spcAft>
                      </a:pPr>
                      <a:r>
                        <a:rPr lang="ru-RU" sz="1800">
                          <a:solidFill>
                            <a:srgbClr val="000000"/>
                          </a:solidFill>
                          <a:latin typeface="Times New Roman"/>
                          <a:ea typeface="Calibri"/>
                        </a:rPr>
                        <a:t>0,5</a:t>
                      </a:r>
                    </a:p>
                  </a:txBody>
                  <a:tcPr marL="68580" marR="68580" marT="0" marB="0" anchor="ctr"/>
                </a:tc>
                <a:tc>
                  <a:txBody>
                    <a:bodyPr/>
                    <a:lstStyle/>
                    <a:p>
                      <a:pPr algn="ctr">
                        <a:lnSpc>
                          <a:spcPct val="115000"/>
                        </a:lnSpc>
                        <a:spcAft>
                          <a:spcPts val="0"/>
                        </a:spcAft>
                      </a:pPr>
                      <a:r>
                        <a:rPr lang="ru-RU" sz="1800">
                          <a:solidFill>
                            <a:srgbClr val="000000"/>
                          </a:solidFill>
                          <a:latin typeface="Times New Roman"/>
                          <a:ea typeface="Calibri"/>
                        </a:rPr>
                        <a:t>1,9</a:t>
                      </a:r>
                    </a:p>
                  </a:txBody>
                  <a:tcPr marL="68580" marR="68580" marT="0" marB="0" anchor="ctr"/>
                </a:tc>
                <a:tc>
                  <a:txBody>
                    <a:bodyPr/>
                    <a:lstStyle/>
                    <a:p>
                      <a:pPr algn="ctr">
                        <a:lnSpc>
                          <a:spcPct val="115000"/>
                        </a:lnSpc>
                        <a:spcAft>
                          <a:spcPts val="0"/>
                        </a:spcAft>
                      </a:pPr>
                      <a:r>
                        <a:rPr lang="ru-RU" sz="1800">
                          <a:solidFill>
                            <a:srgbClr val="000000"/>
                          </a:solidFill>
                          <a:latin typeface="Times New Roman"/>
                          <a:ea typeface="Calibri"/>
                        </a:rPr>
                        <a:t>3,0</a:t>
                      </a:r>
                    </a:p>
                  </a:txBody>
                  <a:tcPr marL="68580" marR="68580" marT="0" marB="0" anchor="ctr"/>
                </a:tc>
                <a:tc>
                  <a:txBody>
                    <a:bodyPr/>
                    <a:lstStyle/>
                    <a:p>
                      <a:pPr algn="ctr">
                        <a:lnSpc>
                          <a:spcPct val="115000"/>
                        </a:lnSpc>
                        <a:spcAft>
                          <a:spcPts val="0"/>
                        </a:spcAft>
                      </a:pPr>
                      <a:r>
                        <a:rPr lang="ru-RU" sz="1800">
                          <a:solidFill>
                            <a:srgbClr val="000000"/>
                          </a:solidFill>
                          <a:latin typeface="Times New Roman"/>
                          <a:ea typeface="Calibri"/>
                        </a:rPr>
                        <a:t>1,8</a:t>
                      </a:r>
                    </a:p>
                  </a:txBody>
                  <a:tcPr marL="68580" marR="68580" marT="0" marB="0" anchor="ctr"/>
                </a:tc>
                <a:tc>
                  <a:txBody>
                    <a:bodyPr/>
                    <a:lstStyle/>
                    <a:p>
                      <a:pPr algn="ctr">
                        <a:lnSpc>
                          <a:spcPct val="115000"/>
                        </a:lnSpc>
                        <a:spcAft>
                          <a:spcPts val="0"/>
                        </a:spcAft>
                      </a:pPr>
                      <a:r>
                        <a:rPr lang="ru-RU" sz="1800" dirty="0">
                          <a:solidFill>
                            <a:srgbClr val="000000"/>
                          </a:solidFill>
                          <a:latin typeface="Times New Roman"/>
                          <a:ea typeface="Calibri"/>
                        </a:rPr>
                        <a:t>0,8</a:t>
                      </a:r>
                    </a:p>
                  </a:txBody>
                  <a:tcPr marL="68580" marR="68580" marT="0" marB="0" anchor="ctr"/>
                </a:tc>
              </a:tr>
              <a:tr h="576064">
                <a:tc>
                  <a:txBody>
                    <a:bodyPr/>
                    <a:lstStyle/>
                    <a:p>
                      <a:pPr algn="ctr">
                        <a:lnSpc>
                          <a:spcPct val="115000"/>
                        </a:lnSpc>
                        <a:spcAft>
                          <a:spcPts val="0"/>
                        </a:spcAft>
                      </a:pPr>
                      <a:r>
                        <a:rPr lang="uz-Cyrl-UZ" sz="1800">
                          <a:solidFill>
                            <a:srgbClr val="000000"/>
                          </a:solidFill>
                          <a:latin typeface="Times New Roman"/>
                          <a:ea typeface="Calibri"/>
                        </a:rPr>
                        <a:t>6</a:t>
                      </a:r>
                      <a:endParaRPr lang="ru-RU" sz="18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800" dirty="0" err="1">
                          <a:solidFill>
                            <a:srgbClr val="000000"/>
                          </a:solidFill>
                          <a:latin typeface="Times New Roman"/>
                          <a:ea typeface="Calibri"/>
                        </a:rPr>
                        <a:t>Фон+</a:t>
                      </a:r>
                      <a:r>
                        <a:rPr lang="ru-RU" sz="1800" dirty="0">
                          <a:solidFill>
                            <a:srgbClr val="000000"/>
                          </a:solidFill>
                          <a:latin typeface="Times New Roman"/>
                          <a:ea typeface="Calibri"/>
                        </a:rPr>
                        <a:t> N</a:t>
                      </a:r>
                      <a:r>
                        <a:rPr lang="uz-Cyrl-UZ" sz="1800" baseline="-25000" dirty="0">
                          <a:solidFill>
                            <a:srgbClr val="000000"/>
                          </a:solidFill>
                          <a:latin typeface="Times New Roman"/>
                          <a:ea typeface="Calibri"/>
                        </a:rPr>
                        <a:t>120</a:t>
                      </a:r>
                      <a:endParaRPr lang="ru-RU" sz="1800" dirty="0">
                        <a:solidFill>
                          <a:srgbClr val="000000"/>
                        </a:solidFill>
                        <a:latin typeface="Times New Roman"/>
                        <a:ea typeface="Calibri"/>
                      </a:endParaRPr>
                    </a:p>
                  </a:txBody>
                  <a:tcPr marL="68580" marR="68580" marT="0" marB="0"/>
                </a:tc>
                <a:tc>
                  <a:txBody>
                    <a:bodyPr/>
                    <a:lstStyle/>
                    <a:p>
                      <a:pPr algn="ctr">
                        <a:lnSpc>
                          <a:spcPct val="115000"/>
                        </a:lnSpc>
                        <a:spcAft>
                          <a:spcPts val="0"/>
                        </a:spcAft>
                      </a:pPr>
                      <a:r>
                        <a:rPr lang="ru-RU" sz="1800">
                          <a:solidFill>
                            <a:srgbClr val="000000"/>
                          </a:solidFill>
                          <a:latin typeface="Times New Roman"/>
                          <a:ea typeface="Calibri"/>
                        </a:rPr>
                        <a:t>0,5</a:t>
                      </a:r>
                    </a:p>
                  </a:txBody>
                  <a:tcPr marL="68580" marR="68580" marT="0" marB="0" anchor="ctr"/>
                </a:tc>
                <a:tc>
                  <a:txBody>
                    <a:bodyPr/>
                    <a:lstStyle/>
                    <a:p>
                      <a:pPr algn="ctr">
                        <a:lnSpc>
                          <a:spcPct val="115000"/>
                        </a:lnSpc>
                        <a:spcAft>
                          <a:spcPts val="0"/>
                        </a:spcAft>
                      </a:pPr>
                      <a:r>
                        <a:rPr lang="ru-RU" sz="1800">
                          <a:solidFill>
                            <a:srgbClr val="000000"/>
                          </a:solidFill>
                          <a:latin typeface="Times New Roman"/>
                          <a:ea typeface="Calibri"/>
                        </a:rPr>
                        <a:t>2,1</a:t>
                      </a:r>
                    </a:p>
                  </a:txBody>
                  <a:tcPr marL="68580" marR="68580" marT="0" marB="0" anchor="ctr"/>
                </a:tc>
                <a:tc>
                  <a:txBody>
                    <a:bodyPr/>
                    <a:lstStyle/>
                    <a:p>
                      <a:pPr algn="ctr">
                        <a:lnSpc>
                          <a:spcPct val="115000"/>
                        </a:lnSpc>
                        <a:spcAft>
                          <a:spcPts val="0"/>
                        </a:spcAft>
                      </a:pPr>
                      <a:r>
                        <a:rPr lang="ru-RU" sz="1800">
                          <a:solidFill>
                            <a:srgbClr val="000000"/>
                          </a:solidFill>
                          <a:latin typeface="Times New Roman"/>
                          <a:ea typeface="Calibri"/>
                        </a:rPr>
                        <a:t>3,6</a:t>
                      </a:r>
                    </a:p>
                  </a:txBody>
                  <a:tcPr marL="68580" marR="68580" marT="0" marB="0" anchor="ctr"/>
                </a:tc>
                <a:tc>
                  <a:txBody>
                    <a:bodyPr/>
                    <a:lstStyle/>
                    <a:p>
                      <a:pPr algn="ctr">
                        <a:lnSpc>
                          <a:spcPct val="115000"/>
                        </a:lnSpc>
                        <a:spcAft>
                          <a:spcPts val="0"/>
                        </a:spcAft>
                      </a:pPr>
                      <a:r>
                        <a:rPr lang="ru-RU" sz="1800">
                          <a:solidFill>
                            <a:srgbClr val="000000"/>
                          </a:solidFill>
                          <a:latin typeface="Times New Roman"/>
                          <a:ea typeface="Calibri"/>
                        </a:rPr>
                        <a:t>2,1</a:t>
                      </a:r>
                    </a:p>
                  </a:txBody>
                  <a:tcPr marL="68580" marR="68580" marT="0" marB="0" anchor="ctr"/>
                </a:tc>
                <a:tc>
                  <a:txBody>
                    <a:bodyPr/>
                    <a:lstStyle/>
                    <a:p>
                      <a:pPr algn="ctr">
                        <a:lnSpc>
                          <a:spcPct val="115000"/>
                        </a:lnSpc>
                        <a:spcAft>
                          <a:spcPts val="0"/>
                        </a:spcAft>
                      </a:pPr>
                      <a:r>
                        <a:rPr lang="ru-RU" sz="1800" dirty="0">
                          <a:solidFill>
                            <a:srgbClr val="000000"/>
                          </a:solidFill>
                          <a:latin typeface="Times New Roman"/>
                          <a:ea typeface="Calibri"/>
                        </a:rPr>
                        <a:t>1,1</a:t>
                      </a:r>
                    </a:p>
                  </a:txBody>
                  <a:tcPr marL="68580" marR="68580" marT="0" marB="0" anchor="ctr"/>
                </a:tc>
              </a:tr>
              <a:tr h="576064">
                <a:tc>
                  <a:txBody>
                    <a:bodyPr/>
                    <a:lstStyle/>
                    <a:p>
                      <a:pPr algn="ctr">
                        <a:lnSpc>
                          <a:spcPct val="115000"/>
                        </a:lnSpc>
                        <a:spcAft>
                          <a:spcPts val="0"/>
                        </a:spcAft>
                      </a:pPr>
                      <a:r>
                        <a:rPr lang="uz-Cyrl-UZ" sz="1800">
                          <a:solidFill>
                            <a:srgbClr val="000000"/>
                          </a:solidFill>
                          <a:latin typeface="Times New Roman"/>
                          <a:ea typeface="Calibri"/>
                        </a:rPr>
                        <a:t>7</a:t>
                      </a:r>
                      <a:endParaRPr lang="ru-RU" sz="18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800" dirty="0" err="1">
                          <a:solidFill>
                            <a:srgbClr val="000000"/>
                          </a:solidFill>
                          <a:latin typeface="Times New Roman"/>
                          <a:ea typeface="Calibri"/>
                        </a:rPr>
                        <a:t>Фон+</a:t>
                      </a:r>
                      <a:r>
                        <a:rPr lang="ru-RU" sz="1800" dirty="0">
                          <a:solidFill>
                            <a:srgbClr val="000000"/>
                          </a:solidFill>
                          <a:latin typeface="Times New Roman"/>
                          <a:ea typeface="Calibri"/>
                        </a:rPr>
                        <a:t> N</a:t>
                      </a:r>
                      <a:r>
                        <a:rPr lang="ru-RU" sz="1800" baseline="-25000" dirty="0">
                          <a:solidFill>
                            <a:srgbClr val="000000"/>
                          </a:solidFill>
                          <a:latin typeface="Times New Roman"/>
                          <a:ea typeface="Calibri"/>
                        </a:rPr>
                        <a:t>15</a:t>
                      </a:r>
                      <a:r>
                        <a:rPr lang="uz-Cyrl-UZ" sz="1800" baseline="-25000" dirty="0">
                          <a:solidFill>
                            <a:srgbClr val="000000"/>
                          </a:solidFill>
                          <a:latin typeface="Times New Roman"/>
                          <a:ea typeface="Calibri"/>
                        </a:rPr>
                        <a:t>0</a:t>
                      </a:r>
                      <a:endParaRPr lang="ru-RU" sz="1800" dirty="0">
                        <a:solidFill>
                          <a:srgbClr val="000000"/>
                        </a:solidFill>
                        <a:latin typeface="Times New Roman"/>
                        <a:ea typeface="Calibri"/>
                      </a:endParaRPr>
                    </a:p>
                  </a:txBody>
                  <a:tcPr marL="68580" marR="68580" marT="0" marB="0"/>
                </a:tc>
                <a:tc>
                  <a:txBody>
                    <a:bodyPr/>
                    <a:lstStyle/>
                    <a:p>
                      <a:pPr algn="ctr">
                        <a:lnSpc>
                          <a:spcPct val="115000"/>
                        </a:lnSpc>
                        <a:spcAft>
                          <a:spcPts val="0"/>
                        </a:spcAft>
                      </a:pPr>
                      <a:r>
                        <a:rPr lang="ru-RU" sz="1800">
                          <a:solidFill>
                            <a:srgbClr val="000000"/>
                          </a:solidFill>
                          <a:latin typeface="Times New Roman"/>
                          <a:ea typeface="Calibri"/>
                        </a:rPr>
                        <a:t>0,5</a:t>
                      </a:r>
                    </a:p>
                  </a:txBody>
                  <a:tcPr marL="68580" marR="68580" marT="0" marB="0" anchor="ctr"/>
                </a:tc>
                <a:tc>
                  <a:txBody>
                    <a:bodyPr/>
                    <a:lstStyle/>
                    <a:p>
                      <a:pPr algn="ctr">
                        <a:lnSpc>
                          <a:spcPct val="115000"/>
                        </a:lnSpc>
                        <a:spcAft>
                          <a:spcPts val="0"/>
                        </a:spcAft>
                      </a:pPr>
                      <a:r>
                        <a:rPr lang="ru-RU" sz="1800">
                          <a:solidFill>
                            <a:srgbClr val="000000"/>
                          </a:solidFill>
                          <a:latin typeface="Times New Roman"/>
                          <a:ea typeface="Calibri"/>
                        </a:rPr>
                        <a:t>2,3</a:t>
                      </a:r>
                    </a:p>
                  </a:txBody>
                  <a:tcPr marL="68580" marR="68580" marT="0" marB="0" anchor="ctr"/>
                </a:tc>
                <a:tc>
                  <a:txBody>
                    <a:bodyPr/>
                    <a:lstStyle/>
                    <a:p>
                      <a:pPr algn="ctr">
                        <a:lnSpc>
                          <a:spcPct val="115000"/>
                        </a:lnSpc>
                        <a:spcAft>
                          <a:spcPts val="0"/>
                        </a:spcAft>
                      </a:pPr>
                      <a:r>
                        <a:rPr lang="ru-RU" sz="1800">
                          <a:solidFill>
                            <a:srgbClr val="000000"/>
                          </a:solidFill>
                          <a:latin typeface="Times New Roman"/>
                          <a:ea typeface="Calibri"/>
                        </a:rPr>
                        <a:t>3,9</a:t>
                      </a:r>
                    </a:p>
                  </a:txBody>
                  <a:tcPr marL="68580" marR="68580" marT="0" marB="0" anchor="ctr"/>
                </a:tc>
                <a:tc>
                  <a:txBody>
                    <a:bodyPr/>
                    <a:lstStyle/>
                    <a:p>
                      <a:pPr algn="ctr">
                        <a:lnSpc>
                          <a:spcPct val="115000"/>
                        </a:lnSpc>
                        <a:spcAft>
                          <a:spcPts val="0"/>
                        </a:spcAft>
                      </a:pPr>
                      <a:r>
                        <a:rPr lang="ru-RU" sz="1800">
                          <a:solidFill>
                            <a:srgbClr val="000000"/>
                          </a:solidFill>
                          <a:latin typeface="Times New Roman"/>
                          <a:ea typeface="Calibri"/>
                        </a:rPr>
                        <a:t>2,5</a:t>
                      </a:r>
                    </a:p>
                  </a:txBody>
                  <a:tcPr marL="68580" marR="68580" marT="0" marB="0" anchor="ctr"/>
                </a:tc>
                <a:tc>
                  <a:txBody>
                    <a:bodyPr/>
                    <a:lstStyle/>
                    <a:p>
                      <a:pPr algn="ctr">
                        <a:lnSpc>
                          <a:spcPct val="115000"/>
                        </a:lnSpc>
                        <a:spcAft>
                          <a:spcPts val="0"/>
                        </a:spcAft>
                      </a:pPr>
                      <a:r>
                        <a:rPr lang="ru-RU" sz="1800" dirty="0">
                          <a:solidFill>
                            <a:srgbClr val="000000"/>
                          </a:solidFill>
                          <a:latin typeface="Times New Roman"/>
                          <a:ea typeface="Calibri"/>
                        </a:rPr>
                        <a:t>1,5</a:t>
                      </a:r>
                    </a:p>
                  </a:txBody>
                  <a:tcPr marL="68580" marR="68580" marT="0" marB="0" anchor="ct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0"/>
            <a:ext cx="9036496" cy="838200"/>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uz-Cyrl-UZ" sz="2400"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t/>
            </a:r>
            <a:br>
              <a:rPr lang="uz-Cyrl-UZ" sz="2400"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br>
            <a:r>
              <a:rPr lang="uz-Cyrl-UZ" sz="2800" b="1" cap="none" dirty="0" smtClean="0">
                <a:ln w="11430"/>
                <a:solidFill>
                  <a:srgbClr val="7030A0"/>
                </a:solidFill>
                <a:effectLst/>
                <a:latin typeface="Arial" pitchFamily="34" charset="0"/>
                <a:cs typeface="Arial" pitchFamily="34" charset="0"/>
              </a:rPr>
              <a:t>Минерал ўғитлар  меъёрининг зиғирнинг ҳосил </a:t>
            </a:r>
            <a:r>
              <a:rPr lang="ru-RU" sz="2800" b="1" cap="none" dirty="0" smtClean="0">
                <a:ln w="11430"/>
                <a:solidFill>
                  <a:srgbClr val="7030A0"/>
                </a:solidFill>
                <a:effectLst/>
                <a:latin typeface="Arial" pitchFamily="34" charset="0"/>
                <a:cs typeface="Arial" pitchFamily="34" charset="0"/>
              </a:rPr>
              <a:t/>
            </a:r>
            <a:br>
              <a:rPr lang="ru-RU" sz="2800" b="1" cap="none" dirty="0" smtClean="0">
                <a:ln w="11430"/>
                <a:solidFill>
                  <a:srgbClr val="7030A0"/>
                </a:solidFill>
                <a:effectLst/>
                <a:latin typeface="Arial" pitchFamily="34" charset="0"/>
                <a:cs typeface="Arial" pitchFamily="34" charset="0"/>
              </a:rPr>
            </a:br>
            <a:r>
              <a:rPr lang="uz-Cyrl-UZ" sz="2800" b="1" cap="none" dirty="0" smtClean="0">
                <a:ln w="11430"/>
                <a:solidFill>
                  <a:srgbClr val="7030A0"/>
                </a:solidFill>
                <a:effectLst/>
                <a:latin typeface="Arial" pitchFamily="34" charset="0"/>
                <a:cs typeface="Arial" pitchFamily="34" charset="0"/>
              </a:rPr>
              <a:t>элементларига таъсири</a:t>
            </a:r>
            <a:r>
              <a:rPr lang="ru-RU" sz="2400"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t/>
            </a:r>
            <a:br>
              <a:rPr lang="ru-RU" sz="2400"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br>
            <a:endParaRPr lang="ru-RU" sz="2400" b="1" cap="none"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endParaRPr>
          </a:p>
        </p:txBody>
      </p:sp>
      <p:graphicFrame>
        <p:nvGraphicFramePr>
          <p:cNvPr id="4" name="Содержимое 3"/>
          <p:cNvGraphicFramePr>
            <a:graphicFrameLocks noGrp="1"/>
          </p:cNvGraphicFramePr>
          <p:nvPr>
            <p:ph idx="1"/>
          </p:nvPr>
        </p:nvGraphicFramePr>
        <p:xfrm>
          <a:off x="107502" y="908719"/>
          <a:ext cx="8884098" cy="5832648"/>
        </p:xfrm>
        <a:graphic>
          <a:graphicData uri="http://schemas.openxmlformats.org/drawingml/2006/table">
            <a:tbl>
              <a:tblPr firstRow="1" bandRow="1">
                <a:tableStyleId>{E8B1032C-EA38-4F05-BA0D-38AFFFC7BED3}</a:tableStyleId>
              </a:tblPr>
              <a:tblGrid>
                <a:gridCol w="864098"/>
                <a:gridCol w="2097268"/>
                <a:gridCol w="1480683"/>
                <a:gridCol w="1480683"/>
                <a:gridCol w="1480683"/>
                <a:gridCol w="1480683"/>
              </a:tblGrid>
              <a:tr h="457887">
                <a:tc rowSpan="2">
                  <a:txBody>
                    <a:bodyPr/>
                    <a:lstStyle/>
                    <a:p>
                      <a:pPr algn="ctr">
                        <a:lnSpc>
                          <a:spcPct val="115000"/>
                        </a:lnSpc>
                        <a:spcAft>
                          <a:spcPts val="0"/>
                        </a:spcAft>
                      </a:pPr>
                      <a:r>
                        <a:rPr lang="ru-RU" sz="1600" dirty="0" smtClean="0">
                          <a:solidFill>
                            <a:srgbClr val="000000"/>
                          </a:solidFill>
                          <a:latin typeface="Times New Roman"/>
                          <a:ea typeface="Calibri"/>
                        </a:rPr>
                        <a:t>Вари</a:t>
                      </a:r>
                    </a:p>
                    <a:p>
                      <a:pPr algn="ctr">
                        <a:lnSpc>
                          <a:spcPct val="115000"/>
                        </a:lnSpc>
                        <a:spcAft>
                          <a:spcPts val="0"/>
                        </a:spcAft>
                      </a:pPr>
                      <a:r>
                        <a:rPr lang="ru-RU" sz="1600" dirty="0" smtClean="0">
                          <a:solidFill>
                            <a:srgbClr val="000000"/>
                          </a:solidFill>
                          <a:latin typeface="Times New Roman"/>
                          <a:ea typeface="Calibri"/>
                        </a:rPr>
                        <a:t>ант</a:t>
                      </a:r>
                      <a:endParaRPr lang="ru-RU" sz="1600" dirty="0">
                        <a:solidFill>
                          <a:srgbClr val="000000"/>
                        </a:solidFill>
                        <a:latin typeface="Times New Roman"/>
                        <a:ea typeface="Calibri"/>
                      </a:endParaRPr>
                    </a:p>
                    <a:p>
                      <a:pPr algn="ctr">
                        <a:lnSpc>
                          <a:spcPct val="115000"/>
                        </a:lnSpc>
                        <a:spcAft>
                          <a:spcPts val="0"/>
                        </a:spcAft>
                      </a:pPr>
                      <a:r>
                        <a:rPr lang="uz-Cyrl-UZ" sz="1600" dirty="0">
                          <a:solidFill>
                            <a:srgbClr val="000000"/>
                          </a:solidFill>
                          <a:latin typeface="Times New Roman"/>
                          <a:ea typeface="Calibri"/>
                        </a:rPr>
                        <a:t>лар</a:t>
                      </a:r>
                      <a:endParaRPr lang="ru-RU" sz="1600" dirty="0">
                        <a:solidFill>
                          <a:srgbClr val="000000"/>
                        </a:solidFill>
                        <a:latin typeface="Times New Roman"/>
                        <a:ea typeface="Calibri"/>
                      </a:endParaRPr>
                    </a:p>
                  </a:txBody>
                  <a:tcPr marL="68580" marR="68580" marT="0" marB="0" anchor="ctr">
                    <a:solidFill>
                      <a:schemeClr val="bg1">
                        <a:lumMod val="95000"/>
                      </a:schemeClr>
                    </a:solidFill>
                  </a:tcPr>
                </a:tc>
                <a:tc rowSpan="2">
                  <a:txBody>
                    <a:bodyPr/>
                    <a:lstStyle/>
                    <a:p>
                      <a:pPr algn="ctr">
                        <a:lnSpc>
                          <a:spcPct val="115000"/>
                        </a:lnSpc>
                        <a:spcAft>
                          <a:spcPts val="0"/>
                        </a:spcAft>
                      </a:pPr>
                      <a:r>
                        <a:rPr lang="uz-Cyrl-UZ" sz="1600" dirty="0">
                          <a:solidFill>
                            <a:srgbClr val="000000"/>
                          </a:solidFill>
                          <a:latin typeface="Times New Roman"/>
                          <a:ea typeface="Calibri"/>
                        </a:rPr>
                        <a:t>Минерал ўғитлар меъёри, кг/га</a:t>
                      </a:r>
                      <a:endParaRPr lang="ru-RU" sz="1600" dirty="0">
                        <a:solidFill>
                          <a:srgbClr val="000000"/>
                        </a:solidFill>
                        <a:latin typeface="Times New Roman"/>
                        <a:ea typeface="Calibri"/>
                      </a:endParaRPr>
                    </a:p>
                  </a:txBody>
                  <a:tcPr marL="68580" marR="68580" marT="0" marB="0" anchor="ctr">
                    <a:solidFill>
                      <a:schemeClr val="bg1">
                        <a:lumMod val="95000"/>
                      </a:schemeClr>
                    </a:solidFill>
                  </a:tcPr>
                </a:tc>
                <a:tc gridSpan="4">
                  <a:txBody>
                    <a:bodyPr/>
                    <a:lstStyle/>
                    <a:p>
                      <a:pPr algn="ctr">
                        <a:lnSpc>
                          <a:spcPct val="150000"/>
                        </a:lnSpc>
                        <a:spcAft>
                          <a:spcPts val="0"/>
                        </a:spcAft>
                      </a:pPr>
                      <a:r>
                        <a:rPr lang="uz-Cyrl-UZ" sz="2000" dirty="0">
                          <a:latin typeface="Times New Roman"/>
                          <a:ea typeface="Times New Roman"/>
                        </a:rPr>
                        <a:t>Битта ўсимликдаги</a:t>
                      </a:r>
                      <a:endParaRPr lang="ru-RU" sz="2000" dirty="0">
                        <a:latin typeface="Times New Roman"/>
                        <a:ea typeface="Times New Roman"/>
                      </a:endParaRPr>
                    </a:p>
                  </a:txBody>
                  <a:tcPr marL="68580" marR="68580" marT="0" marB="0" anchor="ctr">
                    <a:solidFill>
                      <a:schemeClr val="bg1">
                        <a:lumMod val="95000"/>
                      </a:schemeClr>
                    </a:solidFill>
                  </a:tcPr>
                </a:tc>
                <a:tc hMerge="1">
                  <a:txBody>
                    <a:bodyPr/>
                    <a:lstStyle/>
                    <a:p>
                      <a:endParaRPr lang="ru-RU"/>
                    </a:p>
                  </a:txBody>
                  <a:tcPr>
                    <a:solidFill>
                      <a:schemeClr val="bg1">
                        <a:lumMod val="95000"/>
                      </a:schemeClr>
                    </a:solidFill>
                  </a:tcPr>
                </a:tc>
                <a:tc hMerge="1">
                  <a:txBody>
                    <a:bodyPr/>
                    <a:lstStyle/>
                    <a:p>
                      <a:endParaRPr lang="ru-RU"/>
                    </a:p>
                  </a:txBody>
                  <a:tcPr>
                    <a:solidFill>
                      <a:schemeClr val="bg1">
                        <a:lumMod val="95000"/>
                      </a:schemeClr>
                    </a:solidFill>
                  </a:tcPr>
                </a:tc>
                <a:tc hMerge="1">
                  <a:txBody>
                    <a:bodyPr/>
                    <a:lstStyle/>
                    <a:p>
                      <a:endParaRPr lang="ru-RU"/>
                    </a:p>
                  </a:txBody>
                  <a:tcPr>
                    <a:solidFill>
                      <a:schemeClr val="bg1">
                        <a:lumMod val="95000"/>
                      </a:schemeClr>
                    </a:solidFill>
                  </a:tcPr>
                </a:tc>
              </a:tr>
              <a:tr h="1063373">
                <a:tc vMerge="1">
                  <a:txBody>
                    <a:bodyPr/>
                    <a:lstStyle/>
                    <a:p>
                      <a:endParaRPr lang="ru-RU"/>
                    </a:p>
                  </a:txBody>
                  <a:tcPr>
                    <a:solidFill>
                      <a:schemeClr val="bg1">
                        <a:lumMod val="95000"/>
                      </a:schemeClr>
                    </a:solidFill>
                  </a:tcPr>
                </a:tc>
                <a:tc vMerge="1">
                  <a:txBody>
                    <a:bodyPr/>
                    <a:lstStyle/>
                    <a:p>
                      <a:endParaRPr lang="ru-RU"/>
                    </a:p>
                  </a:txBody>
                  <a:tcPr>
                    <a:solidFill>
                      <a:schemeClr val="bg1">
                        <a:lumMod val="95000"/>
                      </a:schemeClr>
                    </a:solidFill>
                  </a:tcPr>
                </a:tc>
                <a:tc>
                  <a:txBody>
                    <a:bodyPr/>
                    <a:lstStyle/>
                    <a:p>
                      <a:pPr algn="ctr">
                        <a:lnSpc>
                          <a:spcPct val="100000"/>
                        </a:lnSpc>
                        <a:spcAft>
                          <a:spcPts val="0"/>
                        </a:spcAft>
                      </a:pPr>
                      <a:r>
                        <a:rPr lang="uz-Cyrl-UZ" sz="1600" dirty="0">
                          <a:latin typeface="Times New Roman"/>
                          <a:ea typeface="Times New Roman"/>
                        </a:rPr>
                        <a:t>кўсакча</a:t>
                      </a:r>
                      <a:endParaRPr lang="ru-RU" sz="1600" dirty="0">
                        <a:latin typeface="Times New Roman"/>
                        <a:ea typeface="Times New Roman"/>
                      </a:endParaRPr>
                    </a:p>
                    <a:p>
                      <a:pPr algn="ctr">
                        <a:lnSpc>
                          <a:spcPct val="100000"/>
                        </a:lnSpc>
                        <a:spcAft>
                          <a:spcPts val="0"/>
                        </a:spcAft>
                      </a:pPr>
                      <a:r>
                        <a:rPr lang="uz-Cyrl-UZ" sz="1600" dirty="0">
                          <a:latin typeface="Times New Roman"/>
                          <a:ea typeface="Times New Roman"/>
                        </a:rPr>
                        <a:t>лар сони, дона</a:t>
                      </a:r>
                      <a:endParaRPr lang="ru-RU" sz="1600" dirty="0">
                        <a:latin typeface="Times New Roman"/>
                        <a:ea typeface="Times New Roman"/>
                      </a:endParaRPr>
                    </a:p>
                  </a:txBody>
                  <a:tcPr marL="68580" marR="68580" marT="0" marB="0" anchor="ctr">
                    <a:solidFill>
                      <a:schemeClr val="bg1">
                        <a:lumMod val="95000"/>
                      </a:schemeClr>
                    </a:solidFill>
                  </a:tcPr>
                </a:tc>
                <a:tc>
                  <a:txBody>
                    <a:bodyPr/>
                    <a:lstStyle/>
                    <a:p>
                      <a:pPr algn="ctr">
                        <a:lnSpc>
                          <a:spcPct val="100000"/>
                        </a:lnSpc>
                        <a:spcAft>
                          <a:spcPts val="0"/>
                        </a:spcAft>
                      </a:pPr>
                      <a:r>
                        <a:rPr lang="uz-Cyrl-UZ" sz="1600" dirty="0">
                          <a:latin typeface="Times New Roman"/>
                          <a:ea typeface="Times New Roman"/>
                        </a:rPr>
                        <a:t>кўсакча</a:t>
                      </a:r>
                      <a:endParaRPr lang="ru-RU" sz="1600" dirty="0">
                        <a:latin typeface="Times New Roman"/>
                        <a:ea typeface="Times New Roman"/>
                      </a:endParaRPr>
                    </a:p>
                    <a:p>
                      <a:pPr algn="ctr">
                        <a:lnSpc>
                          <a:spcPct val="100000"/>
                        </a:lnSpc>
                        <a:spcAft>
                          <a:spcPts val="0"/>
                        </a:spcAft>
                      </a:pPr>
                      <a:r>
                        <a:rPr lang="uz-Cyrl-UZ" sz="1600" dirty="0">
                          <a:latin typeface="Times New Roman"/>
                          <a:ea typeface="Times New Roman"/>
                        </a:rPr>
                        <a:t>лар оғир лиги, грамм</a:t>
                      </a:r>
                      <a:endParaRPr lang="ru-RU" sz="1600" dirty="0">
                        <a:latin typeface="Times New Roman"/>
                        <a:ea typeface="Times New Roman"/>
                      </a:endParaRPr>
                    </a:p>
                  </a:txBody>
                  <a:tcPr marL="68580" marR="68580" marT="0" marB="0" anchor="ctr">
                    <a:solidFill>
                      <a:schemeClr val="bg1">
                        <a:lumMod val="95000"/>
                      </a:schemeClr>
                    </a:solidFill>
                  </a:tcPr>
                </a:tc>
                <a:tc>
                  <a:txBody>
                    <a:bodyPr/>
                    <a:lstStyle/>
                    <a:p>
                      <a:pPr algn="ctr">
                        <a:lnSpc>
                          <a:spcPct val="100000"/>
                        </a:lnSpc>
                        <a:spcAft>
                          <a:spcPts val="0"/>
                        </a:spcAft>
                      </a:pPr>
                      <a:r>
                        <a:rPr lang="uz-Cyrl-UZ" sz="1600" dirty="0">
                          <a:latin typeface="Times New Roman"/>
                          <a:ea typeface="Times New Roman"/>
                        </a:rPr>
                        <a:t>кўсакчалар</a:t>
                      </a:r>
                      <a:endParaRPr lang="ru-RU" sz="1600" dirty="0">
                        <a:latin typeface="Times New Roman"/>
                        <a:ea typeface="Times New Roman"/>
                      </a:endParaRPr>
                    </a:p>
                    <a:p>
                      <a:pPr algn="ctr">
                        <a:lnSpc>
                          <a:spcPct val="100000"/>
                        </a:lnSpc>
                        <a:spcAft>
                          <a:spcPts val="0"/>
                        </a:spcAft>
                      </a:pPr>
                      <a:r>
                        <a:rPr lang="uz-Cyrl-UZ" sz="1600" dirty="0">
                          <a:latin typeface="Times New Roman"/>
                          <a:ea typeface="Times New Roman"/>
                        </a:rPr>
                        <a:t>даги уруғ лар сони, дона</a:t>
                      </a:r>
                      <a:endParaRPr lang="ru-RU" sz="1600" dirty="0">
                        <a:latin typeface="Times New Roman"/>
                        <a:ea typeface="Times New Roman"/>
                      </a:endParaRPr>
                    </a:p>
                  </a:txBody>
                  <a:tcPr marL="68580" marR="68580" marT="0" marB="0" anchor="ctr">
                    <a:solidFill>
                      <a:schemeClr val="bg1">
                        <a:lumMod val="95000"/>
                      </a:schemeClr>
                    </a:solidFill>
                  </a:tcPr>
                </a:tc>
                <a:tc>
                  <a:txBody>
                    <a:bodyPr/>
                    <a:lstStyle/>
                    <a:p>
                      <a:pPr algn="ctr">
                        <a:lnSpc>
                          <a:spcPct val="100000"/>
                        </a:lnSpc>
                        <a:spcAft>
                          <a:spcPts val="0"/>
                        </a:spcAft>
                      </a:pPr>
                      <a:r>
                        <a:rPr lang="uz-Cyrl-UZ" sz="1600" dirty="0">
                          <a:latin typeface="Times New Roman"/>
                          <a:ea typeface="Times New Roman"/>
                        </a:rPr>
                        <a:t>кўсакчалар</a:t>
                      </a:r>
                      <a:endParaRPr lang="ru-RU" sz="1600" dirty="0">
                        <a:latin typeface="Times New Roman"/>
                        <a:ea typeface="Times New Roman"/>
                      </a:endParaRPr>
                    </a:p>
                    <a:p>
                      <a:pPr algn="ctr">
                        <a:lnSpc>
                          <a:spcPct val="100000"/>
                        </a:lnSpc>
                        <a:spcAft>
                          <a:spcPts val="0"/>
                        </a:spcAft>
                      </a:pPr>
                      <a:r>
                        <a:rPr lang="uz-Cyrl-UZ" sz="1600" dirty="0">
                          <a:latin typeface="Times New Roman"/>
                          <a:ea typeface="Times New Roman"/>
                        </a:rPr>
                        <a:t>даги  уруғлар оғирлиги,</a:t>
                      </a:r>
                      <a:endParaRPr lang="ru-RU" sz="1600" dirty="0">
                        <a:latin typeface="Times New Roman"/>
                        <a:ea typeface="Times New Roman"/>
                      </a:endParaRPr>
                    </a:p>
                    <a:p>
                      <a:pPr algn="ctr">
                        <a:lnSpc>
                          <a:spcPct val="100000"/>
                        </a:lnSpc>
                        <a:spcAft>
                          <a:spcPts val="0"/>
                        </a:spcAft>
                      </a:pPr>
                      <a:r>
                        <a:rPr lang="uz-Cyrl-UZ" sz="1600" dirty="0">
                          <a:latin typeface="Times New Roman"/>
                          <a:ea typeface="Times New Roman"/>
                        </a:rPr>
                        <a:t>грамм</a:t>
                      </a:r>
                      <a:endParaRPr lang="ru-RU" sz="1600" dirty="0">
                        <a:latin typeface="Times New Roman"/>
                        <a:ea typeface="Times New Roman"/>
                      </a:endParaRPr>
                    </a:p>
                  </a:txBody>
                  <a:tcPr marL="68580" marR="68580" marT="0" marB="0" anchor="ctr">
                    <a:solidFill>
                      <a:schemeClr val="bg1">
                        <a:lumMod val="95000"/>
                      </a:schemeClr>
                    </a:solidFill>
                  </a:tcPr>
                </a:tc>
              </a:tr>
              <a:tr h="562450">
                <a:tc>
                  <a:txBody>
                    <a:bodyPr/>
                    <a:lstStyle/>
                    <a:p>
                      <a:pPr algn="ctr">
                        <a:lnSpc>
                          <a:spcPct val="115000"/>
                        </a:lnSpc>
                        <a:spcAft>
                          <a:spcPts val="0"/>
                        </a:spcAft>
                      </a:pPr>
                      <a:r>
                        <a:rPr lang="uz-Cyrl-UZ" sz="1800" dirty="0">
                          <a:solidFill>
                            <a:srgbClr val="000000"/>
                          </a:solidFill>
                          <a:latin typeface="Times New Roman"/>
                          <a:ea typeface="Calibri"/>
                        </a:rPr>
                        <a:t>1</a:t>
                      </a:r>
                      <a:endParaRPr lang="ru-RU" sz="1800" dirty="0">
                        <a:solidFill>
                          <a:srgbClr val="000000"/>
                        </a:solidFill>
                        <a:latin typeface="Times New Roman"/>
                        <a:ea typeface="Calibri"/>
                      </a:endParaRPr>
                    </a:p>
                  </a:txBody>
                  <a:tcPr marL="68580" marR="68580" marT="0" marB="0" anchor="ctr">
                    <a:solidFill>
                      <a:schemeClr val="bg1">
                        <a:lumMod val="95000"/>
                      </a:schemeClr>
                    </a:solidFill>
                  </a:tcPr>
                </a:tc>
                <a:tc>
                  <a:txBody>
                    <a:bodyPr/>
                    <a:lstStyle/>
                    <a:p>
                      <a:pPr algn="ctr">
                        <a:lnSpc>
                          <a:spcPct val="115000"/>
                        </a:lnSpc>
                        <a:spcAft>
                          <a:spcPts val="0"/>
                        </a:spcAft>
                      </a:pPr>
                      <a:r>
                        <a:rPr lang="uz-Cyrl-UZ" sz="1800" dirty="0">
                          <a:solidFill>
                            <a:srgbClr val="000000"/>
                          </a:solidFill>
                          <a:latin typeface="Times New Roman"/>
                          <a:ea typeface="Calibri"/>
                        </a:rPr>
                        <a:t>Назорат-Ўғитсиз</a:t>
                      </a:r>
                      <a:endParaRPr lang="ru-RU" sz="1800" dirty="0">
                        <a:solidFill>
                          <a:srgbClr val="000000"/>
                        </a:solidFill>
                        <a:latin typeface="Times New Roman"/>
                        <a:ea typeface="Calibri"/>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dirty="0">
                          <a:latin typeface="Times New Roman"/>
                          <a:ea typeface="Times New Roman"/>
                        </a:rPr>
                        <a:t>201,0 </a:t>
                      </a:r>
                      <a:endParaRPr lang="ru-RU" sz="1800" dirty="0">
                        <a:latin typeface="Times New Roman"/>
                        <a:ea typeface="Times New Roman"/>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dirty="0">
                          <a:latin typeface="Times New Roman"/>
                          <a:ea typeface="Times New Roman"/>
                        </a:rPr>
                        <a:t>10,1</a:t>
                      </a:r>
                      <a:endParaRPr lang="ru-RU" sz="1800" dirty="0">
                        <a:latin typeface="Times New Roman"/>
                        <a:ea typeface="Times New Roman"/>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dirty="0">
                          <a:latin typeface="Times New Roman"/>
                          <a:ea typeface="Times New Roman"/>
                        </a:rPr>
                        <a:t>1005,0</a:t>
                      </a:r>
                      <a:endParaRPr lang="ru-RU" sz="1800" dirty="0">
                        <a:latin typeface="Times New Roman"/>
                        <a:ea typeface="Times New Roman"/>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dirty="0">
                          <a:latin typeface="Times New Roman"/>
                          <a:ea typeface="Times New Roman"/>
                        </a:rPr>
                        <a:t>6,43</a:t>
                      </a:r>
                      <a:endParaRPr lang="ru-RU" sz="1800" dirty="0">
                        <a:latin typeface="Times New Roman"/>
                        <a:ea typeface="Times New Roman"/>
                      </a:endParaRPr>
                    </a:p>
                  </a:txBody>
                  <a:tcPr marL="68580" marR="68580" marT="0" marB="0" anchor="ctr">
                    <a:solidFill>
                      <a:schemeClr val="bg1">
                        <a:lumMod val="95000"/>
                      </a:schemeClr>
                    </a:solidFill>
                  </a:tcPr>
                </a:tc>
              </a:tr>
              <a:tr h="610514">
                <a:tc>
                  <a:txBody>
                    <a:bodyPr/>
                    <a:lstStyle/>
                    <a:p>
                      <a:pPr algn="ctr">
                        <a:lnSpc>
                          <a:spcPct val="115000"/>
                        </a:lnSpc>
                        <a:spcAft>
                          <a:spcPts val="0"/>
                        </a:spcAft>
                      </a:pPr>
                      <a:r>
                        <a:rPr lang="uz-Cyrl-UZ" sz="1800">
                          <a:solidFill>
                            <a:srgbClr val="000000"/>
                          </a:solidFill>
                          <a:latin typeface="Times New Roman"/>
                          <a:ea typeface="Calibri"/>
                        </a:rPr>
                        <a:t>2</a:t>
                      </a:r>
                      <a:endParaRPr lang="ru-RU" sz="1800">
                        <a:solidFill>
                          <a:srgbClr val="000000"/>
                        </a:solidFill>
                        <a:latin typeface="Times New Roman"/>
                        <a:ea typeface="Calibri"/>
                      </a:endParaRPr>
                    </a:p>
                  </a:txBody>
                  <a:tcPr marL="68580" marR="68580" marT="0" marB="0" anchor="ctr">
                    <a:solidFill>
                      <a:schemeClr val="bg1">
                        <a:lumMod val="95000"/>
                      </a:schemeClr>
                    </a:solidFill>
                  </a:tcPr>
                </a:tc>
                <a:tc>
                  <a:txBody>
                    <a:bodyPr/>
                    <a:lstStyle/>
                    <a:p>
                      <a:pPr algn="ctr">
                        <a:lnSpc>
                          <a:spcPct val="115000"/>
                        </a:lnSpc>
                        <a:spcAft>
                          <a:spcPts val="0"/>
                        </a:spcAft>
                      </a:pPr>
                      <a:r>
                        <a:rPr lang="ru-RU" sz="1800">
                          <a:solidFill>
                            <a:srgbClr val="000000"/>
                          </a:solidFill>
                          <a:latin typeface="Times New Roman"/>
                          <a:ea typeface="Calibri"/>
                        </a:rPr>
                        <a:t>P</a:t>
                      </a:r>
                      <a:r>
                        <a:rPr lang="ru-RU" sz="1800" baseline="-25000">
                          <a:solidFill>
                            <a:srgbClr val="000000"/>
                          </a:solidFill>
                          <a:latin typeface="Times New Roman"/>
                          <a:ea typeface="Calibri"/>
                        </a:rPr>
                        <a:t>60</a:t>
                      </a:r>
                      <a:r>
                        <a:rPr lang="ru-RU" sz="1800">
                          <a:solidFill>
                            <a:srgbClr val="000000"/>
                          </a:solidFill>
                          <a:latin typeface="Times New Roman"/>
                          <a:ea typeface="Calibri"/>
                        </a:rPr>
                        <a:t>K</a:t>
                      </a:r>
                      <a:r>
                        <a:rPr lang="ru-RU" sz="1800" baseline="-25000">
                          <a:solidFill>
                            <a:srgbClr val="000000"/>
                          </a:solidFill>
                          <a:latin typeface="Times New Roman"/>
                          <a:ea typeface="Calibri"/>
                        </a:rPr>
                        <a:t>60</a:t>
                      </a:r>
                      <a:r>
                        <a:rPr lang="ru-RU" sz="1800">
                          <a:solidFill>
                            <a:srgbClr val="000000"/>
                          </a:solidFill>
                          <a:latin typeface="Times New Roman"/>
                          <a:ea typeface="Calibri"/>
                        </a:rPr>
                        <a:t> – фон</a:t>
                      </a:r>
                    </a:p>
                  </a:txBody>
                  <a:tcPr marL="68580" marR="68580" marT="0" marB="0" anchor="ctr">
                    <a:solidFill>
                      <a:schemeClr val="bg1">
                        <a:lumMod val="95000"/>
                      </a:schemeClr>
                    </a:solidFill>
                  </a:tcPr>
                </a:tc>
                <a:tc>
                  <a:txBody>
                    <a:bodyPr/>
                    <a:lstStyle/>
                    <a:p>
                      <a:pPr algn="ctr">
                        <a:lnSpc>
                          <a:spcPct val="150000"/>
                        </a:lnSpc>
                        <a:spcAft>
                          <a:spcPts val="0"/>
                        </a:spcAft>
                      </a:pPr>
                      <a:r>
                        <a:rPr lang="uz-Cyrl-UZ" sz="1800">
                          <a:latin typeface="Times New Roman"/>
                          <a:ea typeface="Times New Roman"/>
                        </a:rPr>
                        <a:t>220,0</a:t>
                      </a:r>
                      <a:endParaRPr lang="ru-RU" sz="1800">
                        <a:latin typeface="Times New Roman"/>
                        <a:ea typeface="Times New Roman"/>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a:latin typeface="Times New Roman"/>
                          <a:ea typeface="Times New Roman"/>
                        </a:rPr>
                        <a:t>11,0</a:t>
                      </a:r>
                      <a:endParaRPr lang="ru-RU" sz="1800">
                        <a:latin typeface="Times New Roman"/>
                        <a:ea typeface="Times New Roman"/>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dirty="0">
                          <a:latin typeface="Times New Roman"/>
                          <a:ea typeface="Times New Roman"/>
                        </a:rPr>
                        <a:t>1540,0</a:t>
                      </a:r>
                      <a:endParaRPr lang="ru-RU" sz="1800" dirty="0">
                        <a:latin typeface="Times New Roman"/>
                        <a:ea typeface="Times New Roman"/>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dirty="0">
                          <a:latin typeface="Times New Roman"/>
                          <a:ea typeface="Times New Roman"/>
                        </a:rPr>
                        <a:t>10,5</a:t>
                      </a:r>
                      <a:endParaRPr lang="ru-RU" sz="1800" dirty="0">
                        <a:latin typeface="Times New Roman"/>
                        <a:ea typeface="Times New Roman"/>
                      </a:endParaRPr>
                    </a:p>
                  </a:txBody>
                  <a:tcPr marL="68580" marR="68580" marT="0" marB="0" anchor="ctr">
                    <a:solidFill>
                      <a:schemeClr val="bg1">
                        <a:lumMod val="95000"/>
                      </a:schemeClr>
                    </a:solidFill>
                  </a:tcPr>
                </a:tc>
              </a:tr>
              <a:tr h="610514">
                <a:tc>
                  <a:txBody>
                    <a:bodyPr/>
                    <a:lstStyle/>
                    <a:p>
                      <a:pPr algn="ctr">
                        <a:lnSpc>
                          <a:spcPct val="115000"/>
                        </a:lnSpc>
                        <a:spcAft>
                          <a:spcPts val="0"/>
                        </a:spcAft>
                      </a:pPr>
                      <a:r>
                        <a:rPr lang="uz-Cyrl-UZ" sz="1800">
                          <a:solidFill>
                            <a:srgbClr val="000000"/>
                          </a:solidFill>
                          <a:latin typeface="Times New Roman"/>
                          <a:ea typeface="Calibri"/>
                        </a:rPr>
                        <a:t>3</a:t>
                      </a:r>
                      <a:endParaRPr lang="ru-RU" sz="1800">
                        <a:solidFill>
                          <a:srgbClr val="000000"/>
                        </a:solidFill>
                        <a:latin typeface="Times New Roman"/>
                        <a:ea typeface="Calibri"/>
                      </a:endParaRPr>
                    </a:p>
                  </a:txBody>
                  <a:tcPr marL="68580" marR="68580" marT="0" marB="0" anchor="ctr">
                    <a:solidFill>
                      <a:schemeClr val="bg1">
                        <a:lumMod val="95000"/>
                      </a:schemeClr>
                    </a:solidFill>
                  </a:tcPr>
                </a:tc>
                <a:tc>
                  <a:txBody>
                    <a:bodyPr/>
                    <a:lstStyle/>
                    <a:p>
                      <a:pPr algn="ctr">
                        <a:lnSpc>
                          <a:spcPct val="115000"/>
                        </a:lnSpc>
                        <a:spcAft>
                          <a:spcPts val="0"/>
                        </a:spcAft>
                      </a:pPr>
                      <a:r>
                        <a:rPr lang="ru-RU" sz="1800">
                          <a:solidFill>
                            <a:srgbClr val="000000"/>
                          </a:solidFill>
                          <a:latin typeface="Times New Roman"/>
                          <a:ea typeface="Calibri"/>
                        </a:rPr>
                        <a:t>Фон+ N</a:t>
                      </a:r>
                      <a:r>
                        <a:rPr lang="uz-Cyrl-UZ" sz="1800" baseline="-25000">
                          <a:solidFill>
                            <a:srgbClr val="000000"/>
                          </a:solidFill>
                          <a:latin typeface="Times New Roman"/>
                          <a:ea typeface="Calibri"/>
                        </a:rPr>
                        <a:t>30</a:t>
                      </a:r>
                      <a:endParaRPr lang="ru-RU" sz="1800">
                        <a:solidFill>
                          <a:srgbClr val="000000"/>
                        </a:solidFill>
                        <a:latin typeface="Times New Roman"/>
                        <a:ea typeface="Calibri"/>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a:latin typeface="Times New Roman"/>
                          <a:ea typeface="Times New Roman"/>
                        </a:rPr>
                        <a:t>225,8</a:t>
                      </a:r>
                      <a:endParaRPr lang="ru-RU" sz="1800">
                        <a:latin typeface="Times New Roman"/>
                        <a:ea typeface="Times New Roman"/>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a:latin typeface="Times New Roman"/>
                          <a:ea typeface="Times New Roman"/>
                        </a:rPr>
                        <a:t>11,3</a:t>
                      </a:r>
                      <a:endParaRPr lang="ru-RU" sz="1800">
                        <a:latin typeface="Times New Roman"/>
                        <a:ea typeface="Times New Roman"/>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a:latin typeface="Times New Roman"/>
                          <a:ea typeface="Times New Roman"/>
                        </a:rPr>
                        <a:t>1580,6</a:t>
                      </a:r>
                      <a:endParaRPr lang="ru-RU" sz="1800">
                        <a:latin typeface="Times New Roman"/>
                        <a:ea typeface="Times New Roman"/>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dirty="0">
                          <a:latin typeface="Times New Roman"/>
                          <a:ea typeface="Times New Roman"/>
                        </a:rPr>
                        <a:t>10,9</a:t>
                      </a:r>
                      <a:endParaRPr lang="ru-RU" sz="1800" dirty="0">
                        <a:latin typeface="Times New Roman"/>
                        <a:ea typeface="Times New Roman"/>
                      </a:endParaRPr>
                    </a:p>
                  </a:txBody>
                  <a:tcPr marL="68580" marR="68580" marT="0" marB="0" anchor="ctr">
                    <a:solidFill>
                      <a:schemeClr val="bg1">
                        <a:lumMod val="95000"/>
                      </a:schemeClr>
                    </a:solidFill>
                  </a:tcPr>
                </a:tc>
              </a:tr>
              <a:tr h="610514">
                <a:tc>
                  <a:txBody>
                    <a:bodyPr/>
                    <a:lstStyle/>
                    <a:p>
                      <a:pPr algn="ctr">
                        <a:lnSpc>
                          <a:spcPct val="115000"/>
                        </a:lnSpc>
                        <a:spcAft>
                          <a:spcPts val="0"/>
                        </a:spcAft>
                      </a:pPr>
                      <a:r>
                        <a:rPr lang="uz-Cyrl-UZ" sz="1800">
                          <a:solidFill>
                            <a:srgbClr val="000000"/>
                          </a:solidFill>
                          <a:latin typeface="Times New Roman"/>
                          <a:ea typeface="Calibri"/>
                        </a:rPr>
                        <a:t>4</a:t>
                      </a:r>
                      <a:endParaRPr lang="ru-RU" sz="1800">
                        <a:solidFill>
                          <a:srgbClr val="000000"/>
                        </a:solidFill>
                        <a:latin typeface="Times New Roman"/>
                        <a:ea typeface="Calibri"/>
                      </a:endParaRPr>
                    </a:p>
                  </a:txBody>
                  <a:tcPr marL="68580" marR="68580" marT="0" marB="0" anchor="ctr">
                    <a:solidFill>
                      <a:schemeClr val="bg1">
                        <a:lumMod val="95000"/>
                      </a:schemeClr>
                    </a:solidFill>
                  </a:tcPr>
                </a:tc>
                <a:tc>
                  <a:txBody>
                    <a:bodyPr/>
                    <a:lstStyle/>
                    <a:p>
                      <a:pPr algn="ctr">
                        <a:lnSpc>
                          <a:spcPct val="115000"/>
                        </a:lnSpc>
                        <a:spcAft>
                          <a:spcPts val="0"/>
                        </a:spcAft>
                      </a:pPr>
                      <a:r>
                        <a:rPr lang="ru-RU" sz="1800">
                          <a:solidFill>
                            <a:srgbClr val="000000"/>
                          </a:solidFill>
                          <a:latin typeface="Times New Roman"/>
                          <a:ea typeface="Calibri"/>
                        </a:rPr>
                        <a:t>Фон+ N</a:t>
                      </a:r>
                      <a:r>
                        <a:rPr lang="ru-RU" sz="1800" baseline="-25000">
                          <a:solidFill>
                            <a:srgbClr val="000000"/>
                          </a:solidFill>
                          <a:latin typeface="Times New Roman"/>
                          <a:ea typeface="Calibri"/>
                        </a:rPr>
                        <a:t>6</a:t>
                      </a:r>
                      <a:r>
                        <a:rPr lang="uz-Cyrl-UZ" sz="1800" baseline="-25000">
                          <a:solidFill>
                            <a:srgbClr val="000000"/>
                          </a:solidFill>
                          <a:latin typeface="Times New Roman"/>
                          <a:ea typeface="Calibri"/>
                        </a:rPr>
                        <a:t>0</a:t>
                      </a:r>
                      <a:endParaRPr lang="ru-RU" sz="1800">
                        <a:solidFill>
                          <a:srgbClr val="000000"/>
                        </a:solidFill>
                        <a:latin typeface="Times New Roman"/>
                        <a:ea typeface="Calibri"/>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a:latin typeface="Times New Roman"/>
                          <a:ea typeface="Times New Roman"/>
                        </a:rPr>
                        <a:t>230,0</a:t>
                      </a:r>
                      <a:endParaRPr lang="ru-RU" sz="1800">
                        <a:latin typeface="Times New Roman"/>
                        <a:ea typeface="Times New Roman"/>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a:latin typeface="Times New Roman"/>
                          <a:ea typeface="Times New Roman"/>
                        </a:rPr>
                        <a:t>11,5</a:t>
                      </a:r>
                      <a:endParaRPr lang="ru-RU" sz="1800">
                        <a:latin typeface="Times New Roman"/>
                        <a:ea typeface="Times New Roman"/>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a:latin typeface="Times New Roman"/>
                          <a:ea typeface="Times New Roman"/>
                        </a:rPr>
                        <a:t>1610,0</a:t>
                      </a:r>
                      <a:endParaRPr lang="ru-RU" sz="1800">
                        <a:latin typeface="Times New Roman"/>
                        <a:ea typeface="Times New Roman"/>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dirty="0">
                          <a:latin typeface="Times New Roman"/>
                          <a:ea typeface="Times New Roman"/>
                        </a:rPr>
                        <a:t>11,3</a:t>
                      </a:r>
                      <a:endParaRPr lang="ru-RU" sz="1800" dirty="0">
                        <a:latin typeface="Times New Roman"/>
                        <a:ea typeface="Times New Roman"/>
                      </a:endParaRPr>
                    </a:p>
                  </a:txBody>
                  <a:tcPr marL="68580" marR="68580" marT="0" marB="0" anchor="ctr">
                    <a:solidFill>
                      <a:schemeClr val="bg1">
                        <a:lumMod val="95000"/>
                      </a:schemeClr>
                    </a:solidFill>
                  </a:tcPr>
                </a:tc>
              </a:tr>
              <a:tr h="610514">
                <a:tc>
                  <a:txBody>
                    <a:bodyPr/>
                    <a:lstStyle/>
                    <a:p>
                      <a:pPr algn="ctr">
                        <a:lnSpc>
                          <a:spcPct val="115000"/>
                        </a:lnSpc>
                        <a:spcAft>
                          <a:spcPts val="0"/>
                        </a:spcAft>
                      </a:pPr>
                      <a:r>
                        <a:rPr lang="uz-Cyrl-UZ" sz="1800">
                          <a:solidFill>
                            <a:srgbClr val="000000"/>
                          </a:solidFill>
                          <a:latin typeface="Times New Roman"/>
                          <a:ea typeface="Calibri"/>
                        </a:rPr>
                        <a:t>5</a:t>
                      </a:r>
                      <a:endParaRPr lang="ru-RU" sz="1800">
                        <a:solidFill>
                          <a:srgbClr val="000000"/>
                        </a:solidFill>
                        <a:latin typeface="Times New Roman"/>
                        <a:ea typeface="Calibri"/>
                      </a:endParaRPr>
                    </a:p>
                  </a:txBody>
                  <a:tcPr marL="68580" marR="68580" marT="0" marB="0" anchor="ctr">
                    <a:solidFill>
                      <a:schemeClr val="bg1">
                        <a:lumMod val="95000"/>
                      </a:schemeClr>
                    </a:solidFill>
                  </a:tcPr>
                </a:tc>
                <a:tc>
                  <a:txBody>
                    <a:bodyPr/>
                    <a:lstStyle/>
                    <a:p>
                      <a:pPr algn="ctr">
                        <a:lnSpc>
                          <a:spcPct val="115000"/>
                        </a:lnSpc>
                        <a:spcAft>
                          <a:spcPts val="0"/>
                        </a:spcAft>
                      </a:pPr>
                      <a:r>
                        <a:rPr lang="ru-RU" sz="1800">
                          <a:solidFill>
                            <a:srgbClr val="000000"/>
                          </a:solidFill>
                          <a:latin typeface="Times New Roman"/>
                          <a:ea typeface="Calibri"/>
                        </a:rPr>
                        <a:t>Фон+ N</a:t>
                      </a:r>
                      <a:r>
                        <a:rPr lang="ru-RU" sz="1800" baseline="-25000">
                          <a:solidFill>
                            <a:srgbClr val="000000"/>
                          </a:solidFill>
                          <a:latin typeface="Times New Roman"/>
                          <a:ea typeface="Calibri"/>
                        </a:rPr>
                        <a:t>9</a:t>
                      </a:r>
                      <a:r>
                        <a:rPr lang="uz-Cyrl-UZ" sz="1800" baseline="-25000">
                          <a:solidFill>
                            <a:srgbClr val="000000"/>
                          </a:solidFill>
                          <a:latin typeface="Times New Roman"/>
                          <a:ea typeface="Calibri"/>
                        </a:rPr>
                        <a:t>0</a:t>
                      </a:r>
                      <a:endParaRPr lang="ru-RU" sz="1800">
                        <a:solidFill>
                          <a:srgbClr val="000000"/>
                        </a:solidFill>
                        <a:latin typeface="Times New Roman"/>
                        <a:ea typeface="Calibri"/>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a:latin typeface="Times New Roman"/>
                          <a:ea typeface="Times New Roman"/>
                        </a:rPr>
                        <a:t>235,6</a:t>
                      </a:r>
                      <a:endParaRPr lang="ru-RU" sz="1800">
                        <a:latin typeface="Times New Roman"/>
                        <a:ea typeface="Times New Roman"/>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a:latin typeface="Times New Roman"/>
                          <a:ea typeface="Times New Roman"/>
                        </a:rPr>
                        <a:t>11,8</a:t>
                      </a:r>
                      <a:endParaRPr lang="ru-RU" sz="1800">
                        <a:latin typeface="Times New Roman"/>
                        <a:ea typeface="Times New Roman"/>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a:latin typeface="Times New Roman"/>
                          <a:ea typeface="Times New Roman"/>
                        </a:rPr>
                        <a:t>1649,2 </a:t>
                      </a:r>
                      <a:endParaRPr lang="ru-RU" sz="1800">
                        <a:latin typeface="Times New Roman"/>
                        <a:ea typeface="Times New Roman"/>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dirty="0">
                          <a:latin typeface="Times New Roman"/>
                          <a:ea typeface="Times New Roman"/>
                        </a:rPr>
                        <a:t>11,5</a:t>
                      </a:r>
                      <a:endParaRPr lang="ru-RU" sz="1800" dirty="0">
                        <a:latin typeface="Times New Roman"/>
                        <a:ea typeface="Times New Roman"/>
                      </a:endParaRPr>
                    </a:p>
                  </a:txBody>
                  <a:tcPr marL="68580" marR="68580" marT="0" marB="0" anchor="ctr">
                    <a:solidFill>
                      <a:schemeClr val="bg1">
                        <a:lumMod val="95000"/>
                      </a:schemeClr>
                    </a:solidFill>
                  </a:tcPr>
                </a:tc>
              </a:tr>
              <a:tr h="534200">
                <a:tc>
                  <a:txBody>
                    <a:bodyPr/>
                    <a:lstStyle/>
                    <a:p>
                      <a:pPr algn="ctr">
                        <a:lnSpc>
                          <a:spcPct val="115000"/>
                        </a:lnSpc>
                        <a:spcAft>
                          <a:spcPts val="0"/>
                        </a:spcAft>
                      </a:pPr>
                      <a:r>
                        <a:rPr lang="uz-Cyrl-UZ" sz="1800">
                          <a:solidFill>
                            <a:srgbClr val="000000"/>
                          </a:solidFill>
                          <a:latin typeface="Times New Roman"/>
                          <a:ea typeface="Calibri"/>
                        </a:rPr>
                        <a:t>6</a:t>
                      </a:r>
                      <a:endParaRPr lang="ru-RU" sz="1800">
                        <a:solidFill>
                          <a:srgbClr val="000000"/>
                        </a:solidFill>
                        <a:latin typeface="Times New Roman"/>
                        <a:ea typeface="Calibri"/>
                      </a:endParaRPr>
                    </a:p>
                  </a:txBody>
                  <a:tcPr marL="68580" marR="68580" marT="0" marB="0" anchor="ctr">
                    <a:solidFill>
                      <a:schemeClr val="bg1">
                        <a:lumMod val="95000"/>
                      </a:schemeClr>
                    </a:solidFill>
                  </a:tcPr>
                </a:tc>
                <a:tc>
                  <a:txBody>
                    <a:bodyPr/>
                    <a:lstStyle/>
                    <a:p>
                      <a:pPr algn="ctr">
                        <a:lnSpc>
                          <a:spcPct val="115000"/>
                        </a:lnSpc>
                        <a:spcAft>
                          <a:spcPts val="0"/>
                        </a:spcAft>
                      </a:pPr>
                      <a:r>
                        <a:rPr lang="ru-RU" sz="1800">
                          <a:solidFill>
                            <a:srgbClr val="000000"/>
                          </a:solidFill>
                          <a:latin typeface="Times New Roman"/>
                          <a:ea typeface="Calibri"/>
                        </a:rPr>
                        <a:t>Фон+ N</a:t>
                      </a:r>
                      <a:r>
                        <a:rPr lang="uz-Cyrl-UZ" sz="1800" baseline="-25000">
                          <a:solidFill>
                            <a:srgbClr val="000000"/>
                          </a:solidFill>
                          <a:latin typeface="Times New Roman"/>
                          <a:ea typeface="Calibri"/>
                        </a:rPr>
                        <a:t>120</a:t>
                      </a:r>
                      <a:endParaRPr lang="ru-RU" sz="1800">
                        <a:solidFill>
                          <a:srgbClr val="000000"/>
                        </a:solidFill>
                        <a:latin typeface="Times New Roman"/>
                        <a:ea typeface="Calibri"/>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a:latin typeface="Times New Roman"/>
                          <a:ea typeface="Times New Roman"/>
                        </a:rPr>
                        <a:t>241,0</a:t>
                      </a:r>
                      <a:endParaRPr lang="ru-RU" sz="1800">
                        <a:latin typeface="Times New Roman"/>
                        <a:ea typeface="Times New Roman"/>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a:latin typeface="Times New Roman"/>
                          <a:ea typeface="Times New Roman"/>
                        </a:rPr>
                        <a:t>12,1</a:t>
                      </a:r>
                      <a:endParaRPr lang="ru-RU" sz="1800">
                        <a:latin typeface="Times New Roman"/>
                        <a:ea typeface="Times New Roman"/>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a:latin typeface="Times New Roman"/>
                          <a:ea typeface="Times New Roman"/>
                        </a:rPr>
                        <a:t>1687,0</a:t>
                      </a:r>
                      <a:endParaRPr lang="ru-RU" sz="1800">
                        <a:latin typeface="Times New Roman"/>
                        <a:ea typeface="Times New Roman"/>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dirty="0">
                          <a:latin typeface="Times New Roman"/>
                          <a:ea typeface="Times New Roman"/>
                        </a:rPr>
                        <a:t>12,0 </a:t>
                      </a:r>
                      <a:endParaRPr lang="ru-RU" sz="1800" dirty="0">
                        <a:latin typeface="Times New Roman"/>
                        <a:ea typeface="Times New Roman"/>
                      </a:endParaRPr>
                    </a:p>
                  </a:txBody>
                  <a:tcPr marL="68580" marR="68580" marT="0" marB="0" anchor="ctr">
                    <a:solidFill>
                      <a:schemeClr val="bg1">
                        <a:lumMod val="95000"/>
                      </a:schemeClr>
                    </a:solidFill>
                  </a:tcPr>
                </a:tc>
              </a:tr>
              <a:tr h="772682">
                <a:tc>
                  <a:txBody>
                    <a:bodyPr/>
                    <a:lstStyle/>
                    <a:p>
                      <a:pPr algn="ctr">
                        <a:lnSpc>
                          <a:spcPct val="115000"/>
                        </a:lnSpc>
                        <a:spcAft>
                          <a:spcPts val="0"/>
                        </a:spcAft>
                      </a:pPr>
                      <a:r>
                        <a:rPr lang="uz-Cyrl-UZ" sz="1800">
                          <a:solidFill>
                            <a:srgbClr val="000000"/>
                          </a:solidFill>
                          <a:latin typeface="Times New Roman"/>
                          <a:ea typeface="Calibri"/>
                        </a:rPr>
                        <a:t>7</a:t>
                      </a:r>
                      <a:endParaRPr lang="ru-RU" sz="1800">
                        <a:solidFill>
                          <a:srgbClr val="000000"/>
                        </a:solidFill>
                        <a:latin typeface="Times New Roman"/>
                        <a:ea typeface="Calibri"/>
                      </a:endParaRPr>
                    </a:p>
                  </a:txBody>
                  <a:tcPr marL="68580" marR="68580" marT="0" marB="0" anchor="ctr">
                    <a:solidFill>
                      <a:schemeClr val="bg1">
                        <a:lumMod val="95000"/>
                      </a:schemeClr>
                    </a:solidFill>
                  </a:tcPr>
                </a:tc>
                <a:tc>
                  <a:txBody>
                    <a:bodyPr/>
                    <a:lstStyle/>
                    <a:p>
                      <a:pPr algn="ctr">
                        <a:lnSpc>
                          <a:spcPct val="115000"/>
                        </a:lnSpc>
                        <a:spcAft>
                          <a:spcPts val="0"/>
                        </a:spcAft>
                      </a:pPr>
                      <a:r>
                        <a:rPr lang="ru-RU" sz="1800">
                          <a:solidFill>
                            <a:srgbClr val="000000"/>
                          </a:solidFill>
                          <a:latin typeface="Times New Roman"/>
                          <a:ea typeface="Calibri"/>
                        </a:rPr>
                        <a:t>Фон+ N</a:t>
                      </a:r>
                      <a:r>
                        <a:rPr lang="ru-RU" sz="1800" baseline="-25000">
                          <a:solidFill>
                            <a:srgbClr val="000000"/>
                          </a:solidFill>
                          <a:latin typeface="Times New Roman"/>
                          <a:ea typeface="Calibri"/>
                        </a:rPr>
                        <a:t>15</a:t>
                      </a:r>
                      <a:r>
                        <a:rPr lang="uz-Cyrl-UZ" sz="1800" baseline="-25000">
                          <a:solidFill>
                            <a:srgbClr val="000000"/>
                          </a:solidFill>
                          <a:latin typeface="Times New Roman"/>
                          <a:ea typeface="Calibri"/>
                        </a:rPr>
                        <a:t>0</a:t>
                      </a:r>
                      <a:endParaRPr lang="ru-RU" sz="1800">
                        <a:solidFill>
                          <a:srgbClr val="000000"/>
                        </a:solidFill>
                        <a:latin typeface="Times New Roman"/>
                        <a:ea typeface="Calibri"/>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dirty="0">
                          <a:latin typeface="Times New Roman"/>
                          <a:ea typeface="Times New Roman"/>
                        </a:rPr>
                        <a:t>229,2 </a:t>
                      </a:r>
                      <a:endParaRPr lang="ru-RU" sz="1800" dirty="0">
                        <a:latin typeface="Times New Roman"/>
                        <a:ea typeface="Times New Roman"/>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dirty="0">
                          <a:latin typeface="Times New Roman"/>
                          <a:ea typeface="Times New Roman"/>
                        </a:rPr>
                        <a:t>11,5</a:t>
                      </a:r>
                      <a:endParaRPr lang="ru-RU" sz="1800" dirty="0">
                        <a:latin typeface="Times New Roman"/>
                        <a:ea typeface="Times New Roman"/>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a:latin typeface="Times New Roman"/>
                          <a:ea typeface="Times New Roman"/>
                        </a:rPr>
                        <a:t>1604,4</a:t>
                      </a:r>
                      <a:endParaRPr lang="ru-RU" sz="1800">
                        <a:latin typeface="Times New Roman"/>
                        <a:ea typeface="Times New Roman"/>
                      </a:endParaRPr>
                    </a:p>
                  </a:txBody>
                  <a:tcPr marL="68580" marR="68580" marT="0" marB="0" anchor="ctr">
                    <a:solidFill>
                      <a:schemeClr val="bg1">
                        <a:lumMod val="95000"/>
                      </a:schemeClr>
                    </a:solidFill>
                  </a:tcPr>
                </a:tc>
                <a:tc>
                  <a:txBody>
                    <a:bodyPr/>
                    <a:lstStyle/>
                    <a:p>
                      <a:pPr algn="ctr">
                        <a:lnSpc>
                          <a:spcPct val="150000"/>
                        </a:lnSpc>
                        <a:spcAft>
                          <a:spcPts val="0"/>
                        </a:spcAft>
                      </a:pPr>
                      <a:r>
                        <a:rPr lang="uz-Cyrl-UZ" sz="1800" dirty="0">
                          <a:latin typeface="Times New Roman"/>
                          <a:ea typeface="Times New Roman"/>
                        </a:rPr>
                        <a:t>9,6</a:t>
                      </a:r>
                      <a:endParaRPr lang="ru-RU" sz="1800" dirty="0">
                        <a:latin typeface="Times New Roman"/>
                        <a:ea typeface="Times New Roman"/>
                      </a:endParaRPr>
                    </a:p>
                  </a:txBody>
                  <a:tcPr marL="68580" marR="68580" marT="0" marB="0" anchor="ctr">
                    <a:solidFill>
                      <a:schemeClr val="bg1">
                        <a:lumMod val="95000"/>
                      </a:schemeClr>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7504" y="116632"/>
            <a:ext cx="8884096" cy="6552728"/>
          </a:xfrm>
        </p:spPr>
        <p:txBody>
          <a:bodyPr>
            <a:normAutofit/>
          </a:bodyPr>
          <a:lstStyle/>
          <a:p>
            <a:pPr marL="0" indent="0" algn="ctr">
              <a:buNone/>
            </a:pPr>
            <a:r>
              <a:rPr lang="uz-Cyrl-UZ" dirty="0" smtClean="0"/>
              <a:t>	</a:t>
            </a:r>
            <a:r>
              <a:rPr lang="ru-RU" dirty="0" smtClean="0"/>
              <a:t> «</a:t>
            </a:r>
            <a:r>
              <a:rPr lang="uz-Cyrl-UZ" b="1" dirty="0" smtClean="0"/>
              <a:t>Бахмал–2»</a:t>
            </a:r>
            <a:r>
              <a:rPr lang="uz-Cyrl-UZ" dirty="0" smtClean="0"/>
              <a:t> </a:t>
            </a:r>
            <a:r>
              <a:rPr lang="uz-Cyrl-UZ" b="1" dirty="0" smtClean="0"/>
              <a:t>навининг гул ва кўсакларининг кўриништ</a:t>
            </a:r>
            <a:endParaRPr lang="ru-RU" dirty="0"/>
          </a:p>
        </p:txBody>
      </p:sp>
      <p:pic>
        <p:nvPicPr>
          <p:cNvPr id="4" name="Рисунок 3" descr="http://2012.pole-online.com/upload/blog/3b4/3b43dee6f5b773eb72bb23c1928f38fd.JPG"/>
          <p:cNvPicPr/>
          <p:nvPr/>
        </p:nvPicPr>
        <p:blipFill>
          <a:blip r:embed="rId2" cstate="print"/>
          <a:srcRect b="15144"/>
          <a:stretch>
            <a:fillRect/>
          </a:stretch>
        </p:blipFill>
        <p:spPr bwMode="auto">
          <a:xfrm>
            <a:off x="0" y="1412776"/>
            <a:ext cx="4427983" cy="5040560"/>
          </a:xfrm>
          <a:prstGeom prst="rect">
            <a:avLst/>
          </a:prstGeom>
          <a:noFill/>
          <a:ln w="9525">
            <a:noFill/>
            <a:miter lim="800000"/>
            <a:headEnd/>
            <a:tailEnd/>
          </a:ln>
        </p:spPr>
      </p:pic>
      <p:pic>
        <p:nvPicPr>
          <p:cNvPr id="5" name="Рисунок 4" descr="http://2012.pole-online.com/upload/blog/6ce/6cecf57836dfcb80a7485ef0772362ea.JPG"/>
          <p:cNvPicPr/>
          <p:nvPr/>
        </p:nvPicPr>
        <p:blipFill>
          <a:blip r:embed="rId3" cstate="print"/>
          <a:srcRect b="14837"/>
          <a:stretch>
            <a:fillRect/>
          </a:stretch>
        </p:blipFill>
        <p:spPr bwMode="auto">
          <a:xfrm>
            <a:off x="4499992" y="1484784"/>
            <a:ext cx="4644008" cy="4968552"/>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052736"/>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uz-Cyrl-UZ" sz="2800"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t/>
            </a:r>
            <a:br>
              <a:rPr lang="uz-Cyrl-UZ" sz="2800"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br>
            <a:r>
              <a:rPr lang="uz-Cyrl-UZ" sz="2800" b="1" cap="none" dirty="0" smtClean="0">
                <a:ln w="11430"/>
                <a:solidFill>
                  <a:srgbClr val="002060"/>
                </a:solidFill>
                <a:effectLst/>
                <a:latin typeface="Arial" pitchFamily="34" charset="0"/>
                <a:cs typeface="Arial" pitchFamily="34" charset="0"/>
              </a:rPr>
              <a:t>Минерал  ўғитларнинг  мойли  зиғирнинг  ўсув  даврига  таъсири,  сана/ой</a:t>
            </a:r>
            <a:r>
              <a:rPr lang="ru-RU" sz="2800"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t/>
            </a:r>
            <a:br>
              <a:rPr lang="ru-RU" sz="2800"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br>
            <a:endParaRPr lang="ru-RU" sz="2800" b="1" cap="none"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endParaRPr>
          </a:p>
        </p:txBody>
      </p:sp>
      <p:graphicFrame>
        <p:nvGraphicFramePr>
          <p:cNvPr id="4" name="Содержимое 3"/>
          <p:cNvGraphicFramePr>
            <a:graphicFrameLocks noGrp="1"/>
          </p:cNvGraphicFramePr>
          <p:nvPr>
            <p:ph idx="1"/>
          </p:nvPr>
        </p:nvGraphicFramePr>
        <p:xfrm>
          <a:off x="107500" y="1052738"/>
          <a:ext cx="8929000" cy="5805265"/>
        </p:xfrm>
        <a:graphic>
          <a:graphicData uri="http://schemas.openxmlformats.org/drawingml/2006/table">
            <a:tbl>
              <a:tblPr firstRow="1" bandRow="1">
                <a:tableStyleId>{10A1B5D5-9B99-4C35-A422-299274C87663}</a:tableStyleId>
              </a:tblPr>
              <a:tblGrid>
                <a:gridCol w="720084"/>
                <a:gridCol w="1065716"/>
                <a:gridCol w="892900"/>
                <a:gridCol w="892900"/>
                <a:gridCol w="892900"/>
                <a:gridCol w="892900"/>
                <a:gridCol w="892900"/>
                <a:gridCol w="892900"/>
                <a:gridCol w="892900"/>
                <a:gridCol w="892900"/>
              </a:tblGrid>
              <a:tr h="378625">
                <a:tc rowSpan="2">
                  <a:txBody>
                    <a:bodyPr/>
                    <a:lstStyle/>
                    <a:p>
                      <a:pPr algn="ctr">
                        <a:lnSpc>
                          <a:spcPct val="100000"/>
                        </a:lnSpc>
                        <a:spcAft>
                          <a:spcPts val="0"/>
                        </a:spcAft>
                      </a:pPr>
                      <a:r>
                        <a:rPr lang="uz-Cyrl-UZ" sz="1600" dirty="0">
                          <a:solidFill>
                            <a:srgbClr val="000000"/>
                          </a:solidFill>
                          <a:latin typeface="Times New Roman"/>
                          <a:ea typeface="Calibri"/>
                        </a:rPr>
                        <a:t>В</a:t>
                      </a:r>
                      <a:r>
                        <a:rPr lang="ru-RU" sz="1600" dirty="0" err="1">
                          <a:solidFill>
                            <a:srgbClr val="000000"/>
                          </a:solidFill>
                          <a:latin typeface="Times New Roman"/>
                          <a:ea typeface="Calibri"/>
                        </a:rPr>
                        <a:t>ари</a:t>
                      </a:r>
                      <a:endParaRPr lang="ru-RU" sz="1600" dirty="0">
                        <a:solidFill>
                          <a:srgbClr val="000000"/>
                        </a:solidFill>
                        <a:latin typeface="Times New Roman"/>
                        <a:ea typeface="Calibri"/>
                      </a:endParaRPr>
                    </a:p>
                    <a:p>
                      <a:pPr algn="ctr">
                        <a:lnSpc>
                          <a:spcPct val="100000"/>
                        </a:lnSpc>
                        <a:spcAft>
                          <a:spcPts val="0"/>
                        </a:spcAft>
                      </a:pPr>
                      <a:r>
                        <a:rPr lang="ru-RU" sz="1600" dirty="0">
                          <a:solidFill>
                            <a:srgbClr val="000000"/>
                          </a:solidFill>
                          <a:latin typeface="Times New Roman"/>
                          <a:ea typeface="Calibri"/>
                        </a:rPr>
                        <a:t>ант</a:t>
                      </a:r>
                    </a:p>
                    <a:p>
                      <a:pPr algn="ctr">
                        <a:lnSpc>
                          <a:spcPct val="100000"/>
                        </a:lnSpc>
                        <a:spcAft>
                          <a:spcPts val="0"/>
                        </a:spcAft>
                      </a:pPr>
                      <a:r>
                        <a:rPr lang="uz-Cyrl-UZ" sz="1600" dirty="0">
                          <a:solidFill>
                            <a:srgbClr val="000000"/>
                          </a:solidFill>
                          <a:latin typeface="Times New Roman"/>
                          <a:ea typeface="Calibri"/>
                        </a:rPr>
                        <a:t>лар</a:t>
                      </a:r>
                      <a:endParaRPr lang="ru-RU" sz="1600" dirty="0">
                        <a:solidFill>
                          <a:srgbClr val="000000"/>
                        </a:solidFill>
                        <a:latin typeface="Times New Roman"/>
                        <a:ea typeface="Calibri"/>
                      </a:endParaRPr>
                    </a:p>
                  </a:txBody>
                  <a:tcPr marL="68580" marR="68580" marT="0" marB="0" anchor="ctr">
                    <a:solidFill>
                      <a:schemeClr val="accent1">
                        <a:lumMod val="20000"/>
                        <a:lumOff val="80000"/>
                      </a:schemeClr>
                    </a:solidFill>
                  </a:tcPr>
                </a:tc>
                <a:tc rowSpan="2">
                  <a:txBody>
                    <a:bodyPr/>
                    <a:lstStyle/>
                    <a:p>
                      <a:pPr algn="ctr">
                        <a:lnSpc>
                          <a:spcPct val="100000"/>
                        </a:lnSpc>
                        <a:spcAft>
                          <a:spcPts val="0"/>
                        </a:spcAft>
                      </a:pPr>
                      <a:r>
                        <a:rPr lang="uz-Cyrl-UZ" sz="1600" dirty="0">
                          <a:solidFill>
                            <a:srgbClr val="000000"/>
                          </a:solidFill>
                          <a:latin typeface="Times New Roman"/>
                          <a:ea typeface="Calibri"/>
                        </a:rPr>
                        <a:t>Минерал ўғитлар меъёри, кг/га</a:t>
                      </a:r>
                      <a:endParaRPr lang="ru-RU" sz="1600" dirty="0">
                        <a:solidFill>
                          <a:srgbClr val="000000"/>
                        </a:solidFill>
                        <a:latin typeface="Times New Roman"/>
                        <a:ea typeface="Calibri"/>
                      </a:endParaRPr>
                    </a:p>
                  </a:txBody>
                  <a:tcPr marL="68580" marR="68580" marT="0" marB="0" anchor="ctr">
                    <a:solidFill>
                      <a:schemeClr val="accent1">
                        <a:lumMod val="20000"/>
                        <a:lumOff val="80000"/>
                      </a:schemeClr>
                    </a:solidFill>
                  </a:tcPr>
                </a:tc>
                <a:tc gridSpan="7">
                  <a:txBody>
                    <a:bodyPr/>
                    <a:lstStyle/>
                    <a:p>
                      <a:pPr algn="ctr">
                        <a:lnSpc>
                          <a:spcPct val="115000"/>
                        </a:lnSpc>
                        <a:spcAft>
                          <a:spcPts val="0"/>
                        </a:spcAft>
                      </a:pPr>
                      <a:r>
                        <a:rPr lang="ru-RU" sz="1600" dirty="0">
                          <a:solidFill>
                            <a:srgbClr val="000000"/>
                          </a:solidFill>
                          <a:latin typeface="Times New Roman"/>
                          <a:ea typeface="Calibri"/>
                        </a:rPr>
                        <a:t>Фенологи</a:t>
                      </a:r>
                      <a:r>
                        <a:rPr lang="uz-Cyrl-UZ" sz="1600" dirty="0">
                          <a:solidFill>
                            <a:srgbClr val="000000"/>
                          </a:solidFill>
                          <a:latin typeface="Times New Roman"/>
                          <a:ea typeface="Calibri"/>
                        </a:rPr>
                        <a:t>к давр</a:t>
                      </a:r>
                      <a:endParaRPr lang="ru-RU" sz="1600" dirty="0">
                        <a:solidFill>
                          <a:srgbClr val="000000"/>
                        </a:solidFill>
                        <a:latin typeface="Times New Roman"/>
                        <a:ea typeface="Calibri"/>
                      </a:endParaRPr>
                    </a:p>
                  </a:txBody>
                  <a:tcPr marL="68580" marR="68580" marT="0" marB="0" anchor="ctr">
                    <a:solidFill>
                      <a:schemeClr val="accent1">
                        <a:lumMod val="20000"/>
                        <a:lumOff val="80000"/>
                      </a:schemeClr>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p>
                      <a:pPr algn="ctr">
                        <a:lnSpc>
                          <a:spcPct val="100000"/>
                        </a:lnSpc>
                        <a:spcAft>
                          <a:spcPts val="0"/>
                        </a:spcAft>
                      </a:pPr>
                      <a:r>
                        <a:rPr lang="uz-Cyrl-UZ" sz="1600">
                          <a:solidFill>
                            <a:srgbClr val="000000"/>
                          </a:solidFill>
                          <a:latin typeface="Times New Roman"/>
                          <a:ea typeface="Calibri"/>
                        </a:rPr>
                        <a:t>Ўсув даври, кун</a:t>
                      </a:r>
                      <a:endParaRPr lang="ru-RU" sz="1600">
                        <a:solidFill>
                          <a:srgbClr val="000000"/>
                        </a:solidFill>
                        <a:latin typeface="Times New Roman"/>
                        <a:ea typeface="Calibri"/>
                      </a:endParaRPr>
                    </a:p>
                  </a:txBody>
                  <a:tcPr marL="68580" marR="68580" marT="0" marB="0" anchor="ctr">
                    <a:solidFill>
                      <a:schemeClr val="accent1">
                        <a:lumMod val="20000"/>
                        <a:lumOff val="80000"/>
                      </a:schemeClr>
                    </a:solidFill>
                  </a:tcPr>
                </a:tc>
              </a:tr>
              <a:tr h="678330">
                <a:tc vMerge="1">
                  <a:txBody>
                    <a:bodyPr/>
                    <a:lstStyle/>
                    <a:p>
                      <a:endParaRPr lang="ru-RU"/>
                    </a:p>
                  </a:txBody>
                  <a:tcPr/>
                </a:tc>
                <a:tc vMerge="1">
                  <a:txBody>
                    <a:bodyPr/>
                    <a:lstStyle/>
                    <a:p>
                      <a:endParaRPr lang="ru-RU"/>
                    </a:p>
                  </a:txBody>
                  <a:tcPr/>
                </a:tc>
                <a:tc>
                  <a:txBody>
                    <a:bodyPr/>
                    <a:lstStyle/>
                    <a:p>
                      <a:pPr algn="ctr">
                        <a:lnSpc>
                          <a:spcPct val="100000"/>
                        </a:lnSpc>
                        <a:spcAft>
                          <a:spcPts val="0"/>
                        </a:spcAft>
                      </a:pPr>
                      <a:r>
                        <a:rPr lang="uz-Cyrl-UZ" sz="1600" dirty="0">
                          <a:solidFill>
                            <a:srgbClr val="000000"/>
                          </a:solidFill>
                          <a:latin typeface="Times New Roman"/>
                          <a:ea typeface="Calibri"/>
                        </a:rPr>
                        <a:t>униб чиқиш</a:t>
                      </a:r>
                      <a:endParaRPr lang="ru-RU" sz="1600" dirty="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00000"/>
                        </a:lnSpc>
                        <a:spcAft>
                          <a:spcPts val="0"/>
                        </a:spcAft>
                      </a:pPr>
                      <a:r>
                        <a:rPr lang="uz-Cyrl-UZ" sz="1600" dirty="0">
                          <a:solidFill>
                            <a:srgbClr val="000000"/>
                          </a:solidFill>
                          <a:latin typeface="Times New Roman"/>
                          <a:ea typeface="Calibri"/>
                        </a:rPr>
                        <a:t>арчалаш</a:t>
                      </a:r>
                      <a:endParaRPr lang="ru-RU" sz="1600" dirty="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00000"/>
                        </a:lnSpc>
                        <a:spcAft>
                          <a:spcPts val="0"/>
                        </a:spcAft>
                      </a:pPr>
                      <a:r>
                        <a:rPr lang="uz-Cyrl-UZ" sz="1600" dirty="0">
                          <a:solidFill>
                            <a:srgbClr val="000000"/>
                          </a:solidFill>
                          <a:latin typeface="Times New Roman"/>
                          <a:ea typeface="Calibri"/>
                        </a:rPr>
                        <a:t>шоналаш</a:t>
                      </a:r>
                      <a:endParaRPr lang="ru-RU" sz="1600" dirty="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00000"/>
                        </a:lnSpc>
                        <a:spcAft>
                          <a:spcPts val="0"/>
                        </a:spcAft>
                      </a:pPr>
                      <a:r>
                        <a:rPr lang="uz-Cyrl-UZ" sz="1600" dirty="0">
                          <a:solidFill>
                            <a:srgbClr val="000000"/>
                          </a:solidFill>
                          <a:latin typeface="Times New Roman"/>
                          <a:ea typeface="Calibri"/>
                        </a:rPr>
                        <a:t>гуллаш</a:t>
                      </a:r>
                      <a:endParaRPr lang="ru-RU" sz="1600" dirty="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00000"/>
                        </a:lnSpc>
                        <a:spcAft>
                          <a:spcPts val="0"/>
                        </a:spcAft>
                      </a:pPr>
                      <a:r>
                        <a:rPr lang="uz-Cyrl-UZ" sz="1600" dirty="0">
                          <a:solidFill>
                            <a:srgbClr val="000000"/>
                          </a:solidFill>
                          <a:latin typeface="Times New Roman"/>
                          <a:ea typeface="Calibri"/>
                        </a:rPr>
                        <a:t>Кўк пишиш</a:t>
                      </a:r>
                      <a:endParaRPr lang="ru-RU" sz="1600" dirty="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00000"/>
                        </a:lnSpc>
                        <a:spcAft>
                          <a:spcPts val="0"/>
                        </a:spcAft>
                      </a:pPr>
                      <a:r>
                        <a:rPr lang="uz-Cyrl-UZ" sz="1600" dirty="0">
                          <a:solidFill>
                            <a:srgbClr val="000000"/>
                          </a:solidFill>
                          <a:latin typeface="Times New Roman"/>
                          <a:ea typeface="Calibri"/>
                        </a:rPr>
                        <a:t>Сариқ пишиш</a:t>
                      </a:r>
                      <a:endParaRPr lang="ru-RU" sz="1600" dirty="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00000"/>
                        </a:lnSpc>
                        <a:spcAft>
                          <a:spcPts val="0"/>
                        </a:spcAft>
                      </a:pPr>
                      <a:r>
                        <a:rPr lang="uz-Cyrl-UZ" sz="1600" dirty="0">
                          <a:solidFill>
                            <a:srgbClr val="000000"/>
                          </a:solidFill>
                          <a:latin typeface="Times New Roman"/>
                          <a:ea typeface="Calibri"/>
                        </a:rPr>
                        <a:t>Тўлиқ пишиш</a:t>
                      </a:r>
                      <a:endParaRPr lang="ru-RU" sz="1600" dirty="0">
                        <a:solidFill>
                          <a:srgbClr val="000000"/>
                        </a:solidFill>
                        <a:latin typeface="Times New Roman"/>
                        <a:ea typeface="Calibri"/>
                      </a:endParaRPr>
                    </a:p>
                  </a:txBody>
                  <a:tcPr marL="68580" marR="68580" marT="0" marB="0" anchor="ctr">
                    <a:solidFill>
                      <a:schemeClr val="accent1">
                        <a:lumMod val="20000"/>
                        <a:lumOff val="80000"/>
                      </a:schemeClr>
                    </a:solidFill>
                  </a:tcPr>
                </a:tc>
                <a:tc vMerge="1">
                  <a:txBody>
                    <a:bodyPr/>
                    <a:lstStyle/>
                    <a:p>
                      <a:endParaRPr lang="ru-RU"/>
                    </a:p>
                  </a:txBody>
                  <a:tcPr/>
                </a:tc>
              </a:tr>
              <a:tr h="678330">
                <a:tc>
                  <a:txBody>
                    <a:bodyPr/>
                    <a:lstStyle/>
                    <a:p>
                      <a:pPr algn="ctr">
                        <a:lnSpc>
                          <a:spcPct val="115000"/>
                        </a:lnSpc>
                        <a:spcAft>
                          <a:spcPts val="0"/>
                        </a:spcAft>
                      </a:pPr>
                      <a:r>
                        <a:rPr lang="uz-Cyrl-UZ" sz="1600">
                          <a:solidFill>
                            <a:srgbClr val="000000"/>
                          </a:solidFill>
                          <a:latin typeface="Times New Roman"/>
                          <a:ea typeface="Calibri"/>
                        </a:rPr>
                        <a:t>1</a:t>
                      </a:r>
                      <a:endParaRPr lang="ru-RU" sz="16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uz-Cyrl-UZ" sz="1600">
                          <a:solidFill>
                            <a:srgbClr val="000000"/>
                          </a:solidFill>
                          <a:latin typeface="Times New Roman"/>
                          <a:ea typeface="Calibri"/>
                        </a:rPr>
                        <a:t>Назорат-Ўғитсиз</a:t>
                      </a:r>
                      <a:endParaRPr lang="ru-RU" sz="16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20.04</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25.04</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17.05</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25.05</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16.06</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29.06</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dirty="0">
                          <a:solidFill>
                            <a:srgbClr val="000000"/>
                          </a:solidFill>
                          <a:latin typeface="Times New Roman"/>
                          <a:ea typeface="Calibri"/>
                        </a:rPr>
                        <a:t>11.07</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82</a:t>
                      </a:r>
                    </a:p>
                  </a:txBody>
                  <a:tcPr marL="68580" marR="68580" marT="0" marB="0" anchor="ctr">
                    <a:solidFill>
                      <a:schemeClr val="accent1">
                        <a:lumMod val="20000"/>
                        <a:lumOff val="80000"/>
                      </a:schemeClr>
                    </a:solidFill>
                  </a:tcPr>
                </a:tc>
              </a:tr>
              <a:tr h="678330">
                <a:tc>
                  <a:txBody>
                    <a:bodyPr/>
                    <a:lstStyle/>
                    <a:p>
                      <a:pPr algn="ctr">
                        <a:lnSpc>
                          <a:spcPct val="115000"/>
                        </a:lnSpc>
                        <a:spcAft>
                          <a:spcPts val="0"/>
                        </a:spcAft>
                      </a:pPr>
                      <a:r>
                        <a:rPr lang="uz-Cyrl-UZ" sz="1600">
                          <a:solidFill>
                            <a:srgbClr val="000000"/>
                          </a:solidFill>
                          <a:latin typeface="Times New Roman"/>
                          <a:ea typeface="Calibri"/>
                        </a:rPr>
                        <a:t>2</a:t>
                      </a:r>
                      <a:endParaRPr lang="ru-RU" sz="16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P</a:t>
                      </a:r>
                      <a:r>
                        <a:rPr lang="ru-RU" sz="1600" baseline="-25000">
                          <a:solidFill>
                            <a:srgbClr val="000000"/>
                          </a:solidFill>
                          <a:latin typeface="Times New Roman"/>
                          <a:ea typeface="Calibri"/>
                        </a:rPr>
                        <a:t>60</a:t>
                      </a:r>
                      <a:r>
                        <a:rPr lang="ru-RU" sz="1600">
                          <a:solidFill>
                            <a:srgbClr val="000000"/>
                          </a:solidFill>
                          <a:latin typeface="Times New Roman"/>
                          <a:ea typeface="Calibri"/>
                        </a:rPr>
                        <a:t>K</a:t>
                      </a:r>
                      <a:r>
                        <a:rPr lang="ru-RU" sz="1600" baseline="-25000">
                          <a:solidFill>
                            <a:srgbClr val="000000"/>
                          </a:solidFill>
                          <a:latin typeface="Times New Roman"/>
                          <a:ea typeface="Calibri"/>
                        </a:rPr>
                        <a:t>60</a:t>
                      </a:r>
                      <a:r>
                        <a:rPr lang="ru-RU" sz="1600">
                          <a:solidFill>
                            <a:srgbClr val="000000"/>
                          </a:solidFill>
                          <a:latin typeface="Times New Roman"/>
                          <a:ea typeface="Calibri"/>
                        </a:rPr>
                        <a:t> – фон</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20.04</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25.04</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16.05</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23.05</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13.06</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24.06</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dirty="0">
                          <a:solidFill>
                            <a:srgbClr val="000000"/>
                          </a:solidFill>
                          <a:latin typeface="Times New Roman"/>
                          <a:ea typeface="Calibri"/>
                        </a:rPr>
                        <a:t>15.07</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76</a:t>
                      </a:r>
                    </a:p>
                  </a:txBody>
                  <a:tcPr marL="68580" marR="68580" marT="0" marB="0" anchor="ctr">
                    <a:solidFill>
                      <a:schemeClr val="accent1">
                        <a:lumMod val="20000"/>
                        <a:lumOff val="80000"/>
                      </a:schemeClr>
                    </a:solidFill>
                  </a:tcPr>
                </a:tc>
              </a:tr>
              <a:tr h="678330">
                <a:tc>
                  <a:txBody>
                    <a:bodyPr/>
                    <a:lstStyle/>
                    <a:p>
                      <a:pPr algn="ctr">
                        <a:lnSpc>
                          <a:spcPct val="115000"/>
                        </a:lnSpc>
                        <a:spcAft>
                          <a:spcPts val="0"/>
                        </a:spcAft>
                      </a:pPr>
                      <a:r>
                        <a:rPr lang="uz-Cyrl-UZ" sz="1600">
                          <a:solidFill>
                            <a:srgbClr val="000000"/>
                          </a:solidFill>
                          <a:latin typeface="Times New Roman"/>
                          <a:ea typeface="Calibri"/>
                        </a:rPr>
                        <a:t>3</a:t>
                      </a:r>
                      <a:endParaRPr lang="ru-RU" sz="16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Фон+ N</a:t>
                      </a:r>
                      <a:r>
                        <a:rPr lang="uz-Cyrl-UZ" sz="1600" baseline="-25000">
                          <a:solidFill>
                            <a:srgbClr val="000000"/>
                          </a:solidFill>
                          <a:latin typeface="Times New Roman"/>
                          <a:ea typeface="Calibri"/>
                        </a:rPr>
                        <a:t>30</a:t>
                      </a:r>
                      <a:endParaRPr lang="ru-RU" sz="16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20.04</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25.04</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16.05</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24.05</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15.06</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28.06</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dirty="0">
                          <a:solidFill>
                            <a:srgbClr val="000000"/>
                          </a:solidFill>
                          <a:latin typeface="Times New Roman"/>
                          <a:ea typeface="Calibri"/>
                        </a:rPr>
                        <a:t>10.07</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uz-Cyrl-UZ" sz="1600">
                          <a:solidFill>
                            <a:srgbClr val="000000"/>
                          </a:solidFill>
                          <a:latin typeface="Times New Roman"/>
                          <a:ea typeface="Calibri"/>
                        </a:rPr>
                        <a:t>79</a:t>
                      </a:r>
                      <a:endParaRPr lang="ru-RU" sz="1600">
                        <a:solidFill>
                          <a:srgbClr val="000000"/>
                        </a:solidFill>
                        <a:latin typeface="Times New Roman"/>
                        <a:ea typeface="Calibri"/>
                      </a:endParaRPr>
                    </a:p>
                  </a:txBody>
                  <a:tcPr marL="68580" marR="68580" marT="0" marB="0" anchor="ctr">
                    <a:solidFill>
                      <a:schemeClr val="accent1">
                        <a:lumMod val="20000"/>
                        <a:lumOff val="80000"/>
                      </a:schemeClr>
                    </a:solidFill>
                  </a:tcPr>
                </a:tc>
              </a:tr>
              <a:tr h="678330">
                <a:tc>
                  <a:txBody>
                    <a:bodyPr/>
                    <a:lstStyle/>
                    <a:p>
                      <a:pPr algn="ctr">
                        <a:lnSpc>
                          <a:spcPct val="115000"/>
                        </a:lnSpc>
                        <a:spcAft>
                          <a:spcPts val="0"/>
                        </a:spcAft>
                      </a:pPr>
                      <a:r>
                        <a:rPr lang="uz-Cyrl-UZ" sz="1600">
                          <a:solidFill>
                            <a:srgbClr val="000000"/>
                          </a:solidFill>
                          <a:latin typeface="Times New Roman"/>
                          <a:ea typeface="Calibri"/>
                        </a:rPr>
                        <a:t>4</a:t>
                      </a:r>
                      <a:endParaRPr lang="ru-RU" sz="16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Фон+ N</a:t>
                      </a:r>
                      <a:r>
                        <a:rPr lang="ru-RU" sz="1600" baseline="-25000">
                          <a:solidFill>
                            <a:srgbClr val="000000"/>
                          </a:solidFill>
                          <a:latin typeface="Times New Roman"/>
                          <a:ea typeface="Calibri"/>
                        </a:rPr>
                        <a:t>6</a:t>
                      </a:r>
                      <a:r>
                        <a:rPr lang="uz-Cyrl-UZ" sz="1600" baseline="-25000">
                          <a:solidFill>
                            <a:srgbClr val="000000"/>
                          </a:solidFill>
                          <a:latin typeface="Times New Roman"/>
                          <a:ea typeface="Calibri"/>
                        </a:rPr>
                        <a:t>0</a:t>
                      </a:r>
                      <a:endParaRPr lang="ru-RU" sz="16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20.04</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25.04</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16.05</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24.05</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15.06</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28.06</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dirty="0">
                          <a:solidFill>
                            <a:srgbClr val="000000"/>
                          </a:solidFill>
                          <a:latin typeface="Times New Roman"/>
                          <a:ea typeface="Calibri"/>
                        </a:rPr>
                        <a:t>10.07</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81</a:t>
                      </a:r>
                    </a:p>
                  </a:txBody>
                  <a:tcPr marL="68580" marR="68580" marT="0" marB="0" anchor="ctr">
                    <a:solidFill>
                      <a:schemeClr val="accent1">
                        <a:lumMod val="20000"/>
                        <a:lumOff val="80000"/>
                      </a:schemeClr>
                    </a:solidFill>
                  </a:tcPr>
                </a:tc>
              </a:tr>
              <a:tr h="678330">
                <a:tc>
                  <a:txBody>
                    <a:bodyPr/>
                    <a:lstStyle/>
                    <a:p>
                      <a:pPr algn="ctr">
                        <a:lnSpc>
                          <a:spcPct val="115000"/>
                        </a:lnSpc>
                        <a:spcAft>
                          <a:spcPts val="0"/>
                        </a:spcAft>
                      </a:pPr>
                      <a:r>
                        <a:rPr lang="uz-Cyrl-UZ" sz="1600">
                          <a:solidFill>
                            <a:srgbClr val="000000"/>
                          </a:solidFill>
                          <a:latin typeface="Times New Roman"/>
                          <a:ea typeface="Calibri"/>
                        </a:rPr>
                        <a:t>5</a:t>
                      </a:r>
                      <a:endParaRPr lang="ru-RU" sz="16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Фон+ N</a:t>
                      </a:r>
                      <a:r>
                        <a:rPr lang="ru-RU" sz="1600" baseline="-25000">
                          <a:solidFill>
                            <a:srgbClr val="000000"/>
                          </a:solidFill>
                          <a:latin typeface="Times New Roman"/>
                          <a:ea typeface="Calibri"/>
                        </a:rPr>
                        <a:t>9</a:t>
                      </a:r>
                      <a:r>
                        <a:rPr lang="uz-Cyrl-UZ" sz="1600" baseline="-25000">
                          <a:solidFill>
                            <a:srgbClr val="000000"/>
                          </a:solidFill>
                          <a:latin typeface="Times New Roman"/>
                          <a:ea typeface="Calibri"/>
                        </a:rPr>
                        <a:t>0</a:t>
                      </a:r>
                      <a:endParaRPr lang="ru-RU" sz="16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20.04</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25.04</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17.05</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25.05</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17.06</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01.07</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dirty="0">
                          <a:solidFill>
                            <a:srgbClr val="000000"/>
                          </a:solidFill>
                          <a:latin typeface="Times New Roman"/>
                          <a:ea typeface="Calibri"/>
                        </a:rPr>
                        <a:t>13.07</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84</a:t>
                      </a:r>
                    </a:p>
                  </a:txBody>
                  <a:tcPr marL="68580" marR="68580" marT="0" marB="0" anchor="ctr">
                    <a:solidFill>
                      <a:schemeClr val="accent1">
                        <a:lumMod val="20000"/>
                        <a:lumOff val="80000"/>
                      </a:schemeClr>
                    </a:solidFill>
                  </a:tcPr>
                </a:tc>
              </a:tr>
              <a:tr h="678330">
                <a:tc>
                  <a:txBody>
                    <a:bodyPr/>
                    <a:lstStyle/>
                    <a:p>
                      <a:pPr algn="ctr">
                        <a:lnSpc>
                          <a:spcPct val="115000"/>
                        </a:lnSpc>
                        <a:spcAft>
                          <a:spcPts val="0"/>
                        </a:spcAft>
                      </a:pPr>
                      <a:r>
                        <a:rPr lang="uz-Cyrl-UZ" sz="1600">
                          <a:solidFill>
                            <a:srgbClr val="000000"/>
                          </a:solidFill>
                          <a:latin typeface="Times New Roman"/>
                          <a:ea typeface="Calibri"/>
                        </a:rPr>
                        <a:t>6</a:t>
                      </a:r>
                      <a:endParaRPr lang="ru-RU" sz="16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Фон+ N</a:t>
                      </a:r>
                      <a:r>
                        <a:rPr lang="uz-Cyrl-UZ" sz="1600" baseline="-25000">
                          <a:solidFill>
                            <a:srgbClr val="000000"/>
                          </a:solidFill>
                          <a:latin typeface="Times New Roman"/>
                          <a:ea typeface="Calibri"/>
                        </a:rPr>
                        <a:t>120</a:t>
                      </a:r>
                      <a:endParaRPr lang="ru-RU" sz="16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20.04</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25.04</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18.05</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27.05</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20.06</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05.07</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dirty="0">
                          <a:solidFill>
                            <a:srgbClr val="000000"/>
                          </a:solidFill>
                          <a:latin typeface="Times New Roman"/>
                          <a:ea typeface="Calibri"/>
                        </a:rPr>
                        <a:t>18.07</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89</a:t>
                      </a:r>
                    </a:p>
                  </a:txBody>
                  <a:tcPr marL="68580" marR="68580" marT="0" marB="0" anchor="ctr">
                    <a:solidFill>
                      <a:schemeClr val="accent1">
                        <a:lumMod val="20000"/>
                        <a:lumOff val="80000"/>
                      </a:schemeClr>
                    </a:solidFill>
                  </a:tcPr>
                </a:tc>
              </a:tr>
              <a:tr h="678330">
                <a:tc>
                  <a:txBody>
                    <a:bodyPr/>
                    <a:lstStyle/>
                    <a:p>
                      <a:pPr algn="ctr">
                        <a:lnSpc>
                          <a:spcPct val="115000"/>
                        </a:lnSpc>
                        <a:spcAft>
                          <a:spcPts val="0"/>
                        </a:spcAft>
                      </a:pPr>
                      <a:r>
                        <a:rPr lang="uz-Cyrl-UZ" sz="1600">
                          <a:solidFill>
                            <a:srgbClr val="000000"/>
                          </a:solidFill>
                          <a:latin typeface="Times New Roman"/>
                          <a:ea typeface="Calibri"/>
                        </a:rPr>
                        <a:t>7</a:t>
                      </a:r>
                      <a:endParaRPr lang="ru-RU" sz="16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Фон+ N</a:t>
                      </a:r>
                      <a:r>
                        <a:rPr lang="ru-RU" sz="1600" baseline="-25000">
                          <a:solidFill>
                            <a:srgbClr val="000000"/>
                          </a:solidFill>
                          <a:latin typeface="Times New Roman"/>
                          <a:ea typeface="Calibri"/>
                        </a:rPr>
                        <a:t>15</a:t>
                      </a:r>
                      <a:r>
                        <a:rPr lang="uz-Cyrl-UZ" sz="1600" baseline="-25000">
                          <a:solidFill>
                            <a:srgbClr val="000000"/>
                          </a:solidFill>
                          <a:latin typeface="Times New Roman"/>
                          <a:ea typeface="Calibri"/>
                        </a:rPr>
                        <a:t>0</a:t>
                      </a:r>
                      <a:endParaRPr lang="ru-RU" sz="16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20.04</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25.04</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18.05</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dirty="0">
                          <a:solidFill>
                            <a:srgbClr val="000000"/>
                          </a:solidFill>
                          <a:latin typeface="Times New Roman"/>
                          <a:ea typeface="Calibri"/>
                        </a:rPr>
                        <a:t>27.05</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21.06</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a:solidFill>
                            <a:srgbClr val="000000"/>
                          </a:solidFill>
                          <a:latin typeface="Times New Roman"/>
                          <a:ea typeface="Calibri"/>
                        </a:rPr>
                        <a:t>06.07</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dirty="0">
                          <a:solidFill>
                            <a:srgbClr val="000000"/>
                          </a:solidFill>
                          <a:latin typeface="Times New Roman"/>
                          <a:ea typeface="Calibri"/>
                        </a:rPr>
                        <a:t>20.07</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1600" dirty="0">
                          <a:solidFill>
                            <a:srgbClr val="000000"/>
                          </a:solidFill>
                          <a:latin typeface="Times New Roman"/>
                          <a:ea typeface="Calibri"/>
                        </a:rPr>
                        <a:t>91</a:t>
                      </a:r>
                    </a:p>
                  </a:txBody>
                  <a:tcPr marL="68580" marR="68580" marT="0" marB="0" anchor="ctr">
                    <a:solidFill>
                      <a:schemeClr val="accent1">
                        <a:lumMod val="20000"/>
                        <a:lumOff val="80000"/>
                      </a:schemeClr>
                    </a:solid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0"/>
            <a:ext cx="8812088" cy="1196752"/>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uz-Cyrl-UZ" sz="2800"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t/>
            </a:r>
            <a:br>
              <a:rPr lang="uz-Cyrl-UZ" sz="2800"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br>
            <a:r>
              <a:rPr lang="uz-Cyrl-UZ" sz="2800"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t>Минерал  ўғитларнинг  мойли зиғир ҳосилдорлиги ва мой миқдорига таъсири</a:t>
            </a:r>
            <a:r>
              <a:rPr lang="ru-RU" sz="2800"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t/>
            </a:r>
            <a:br>
              <a:rPr lang="ru-RU" sz="2800"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br>
            <a:endParaRPr lang="ru-RU" sz="2800" b="1" cap="none"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endParaRPr>
          </a:p>
        </p:txBody>
      </p:sp>
      <p:graphicFrame>
        <p:nvGraphicFramePr>
          <p:cNvPr id="4" name="Содержимое 3"/>
          <p:cNvGraphicFramePr>
            <a:graphicFrameLocks noGrp="1"/>
          </p:cNvGraphicFramePr>
          <p:nvPr>
            <p:ph idx="1"/>
          </p:nvPr>
        </p:nvGraphicFramePr>
        <p:xfrm>
          <a:off x="107504" y="1196752"/>
          <a:ext cx="8928990" cy="5549915"/>
        </p:xfrm>
        <a:graphic>
          <a:graphicData uri="http://schemas.openxmlformats.org/drawingml/2006/table">
            <a:tbl>
              <a:tblPr firstRow="1" bandRow="1">
                <a:tableStyleId>{69CF1AB2-1976-4502-BF36-3FF5EA218861}</a:tableStyleId>
              </a:tblPr>
              <a:tblGrid>
                <a:gridCol w="1488165"/>
                <a:gridCol w="1488165"/>
                <a:gridCol w="1488165"/>
                <a:gridCol w="1488165"/>
                <a:gridCol w="1488165"/>
                <a:gridCol w="1488165"/>
              </a:tblGrid>
              <a:tr h="1260561">
                <a:tc>
                  <a:txBody>
                    <a:bodyPr/>
                    <a:lstStyle/>
                    <a:p>
                      <a:pPr algn="ctr">
                        <a:lnSpc>
                          <a:spcPct val="115000"/>
                        </a:lnSpc>
                        <a:spcAft>
                          <a:spcPts val="0"/>
                        </a:spcAft>
                      </a:pPr>
                      <a:r>
                        <a:rPr lang="uz-Cyrl-UZ" sz="2000" b="0" dirty="0">
                          <a:solidFill>
                            <a:srgbClr val="000000"/>
                          </a:solidFill>
                          <a:latin typeface="Times New Roman"/>
                          <a:ea typeface="Calibri"/>
                        </a:rPr>
                        <a:t>Вариантлар</a:t>
                      </a:r>
                      <a:endParaRPr lang="ru-RU" sz="2000" b="0" dirty="0">
                        <a:solidFill>
                          <a:srgbClr val="000000"/>
                        </a:solidFill>
                        <a:latin typeface="Times New Roman"/>
                        <a:ea typeface="Calibri"/>
                      </a:endParaRPr>
                    </a:p>
                  </a:txBody>
                  <a:tcPr marL="68580" marR="68580" marT="0" marB="0" anchor="ctr"/>
                </a:tc>
                <a:tc>
                  <a:txBody>
                    <a:bodyPr/>
                    <a:lstStyle/>
                    <a:p>
                      <a:pPr algn="ctr">
                        <a:lnSpc>
                          <a:spcPct val="100000"/>
                        </a:lnSpc>
                        <a:spcAft>
                          <a:spcPts val="0"/>
                        </a:spcAft>
                      </a:pPr>
                      <a:r>
                        <a:rPr lang="uz-Cyrl-UZ" sz="2000" b="0" dirty="0">
                          <a:solidFill>
                            <a:srgbClr val="000000"/>
                          </a:solidFill>
                          <a:latin typeface="Times New Roman"/>
                          <a:ea typeface="Calibri"/>
                        </a:rPr>
                        <a:t>Минерал ўғитлар меъёри, кг/га</a:t>
                      </a:r>
                      <a:endParaRPr lang="ru-RU" sz="2000" b="0" dirty="0">
                        <a:solidFill>
                          <a:srgbClr val="000000"/>
                        </a:solidFill>
                        <a:latin typeface="Times New Roman"/>
                        <a:ea typeface="Calibri"/>
                      </a:endParaRPr>
                    </a:p>
                  </a:txBody>
                  <a:tcPr marL="68580" marR="68580" marT="0" marB="0" anchor="ctr"/>
                </a:tc>
                <a:tc>
                  <a:txBody>
                    <a:bodyPr/>
                    <a:lstStyle/>
                    <a:p>
                      <a:pPr algn="ctr">
                        <a:lnSpc>
                          <a:spcPct val="100000"/>
                        </a:lnSpc>
                        <a:spcAft>
                          <a:spcPts val="0"/>
                        </a:spcAft>
                      </a:pPr>
                      <a:r>
                        <a:rPr lang="uz-Cyrl-UZ" sz="2000" b="0" dirty="0">
                          <a:solidFill>
                            <a:srgbClr val="000000"/>
                          </a:solidFill>
                          <a:latin typeface="Times New Roman"/>
                          <a:ea typeface="Calibri"/>
                        </a:rPr>
                        <a:t>Уруғ ҳосили</a:t>
                      </a:r>
                      <a:r>
                        <a:rPr lang="ru-RU" sz="2000" b="0" dirty="0">
                          <a:solidFill>
                            <a:srgbClr val="000000"/>
                          </a:solidFill>
                          <a:latin typeface="Times New Roman"/>
                          <a:ea typeface="Calibri"/>
                        </a:rPr>
                        <a:t> </a:t>
                      </a:r>
                      <a:r>
                        <a:rPr lang="ru-RU" sz="2000" b="0" dirty="0" err="1">
                          <a:solidFill>
                            <a:srgbClr val="000000"/>
                          </a:solidFill>
                          <a:latin typeface="Times New Roman"/>
                          <a:ea typeface="Calibri"/>
                        </a:rPr>
                        <a:t>ц</a:t>
                      </a:r>
                      <a:r>
                        <a:rPr lang="ru-RU" sz="2000" b="0" dirty="0">
                          <a:solidFill>
                            <a:srgbClr val="000000"/>
                          </a:solidFill>
                          <a:latin typeface="Times New Roman"/>
                          <a:ea typeface="Calibri"/>
                        </a:rPr>
                        <a:t>/га</a:t>
                      </a:r>
                    </a:p>
                  </a:txBody>
                  <a:tcPr marL="68580" marR="68580" marT="0" marB="0" anchor="ctr"/>
                </a:tc>
                <a:tc>
                  <a:txBody>
                    <a:bodyPr/>
                    <a:lstStyle/>
                    <a:p>
                      <a:pPr algn="ctr">
                        <a:lnSpc>
                          <a:spcPct val="100000"/>
                        </a:lnSpc>
                        <a:spcAft>
                          <a:spcPts val="0"/>
                        </a:spcAft>
                      </a:pPr>
                      <a:r>
                        <a:rPr lang="uz-Cyrl-UZ" sz="2000" b="0" dirty="0">
                          <a:solidFill>
                            <a:srgbClr val="000000"/>
                          </a:solidFill>
                          <a:latin typeface="Times New Roman"/>
                          <a:ea typeface="Calibri"/>
                        </a:rPr>
                        <a:t>Уруғ </a:t>
                      </a:r>
                      <a:r>
                        <a:rPr lang="uz-Cyrl-UZ" sz="2000" b="0" dirty="0" smtClean="0">
                          <a:solidFill>
                            <a:srgbClr val="000000"/>
                          </a:solidFill>
                          <a:latin typeface="Times New Roman"/>
                          <a:ea typeface="Calibri"/>
                        </a:rPr>
                        <a:t>таркибида</a:t>
                      </a:r>
                    </a:p>
                    <a:p>
                      <a:pPr algn="ctr">
                        <a:lnSpc>
                          <a:spcPct val="100000"/>
                        </a:lnSpc>
                        <a:spcAft>
                          <a:spcPts val="0"/>
                        </a:spcAft>
                      </a:pPr>
                      <a:r>
                        <a:rPr lang="uz-Cyrl-UZ" sz="2000" b="0" dirty="0" smtClean="0">
                          <a:solidFill>
                            <a:srgbClr val="000000"/>
                          </a:solidFill>
                          <a:latin typeface="Times New Roman"/>
                          <a:ea typeface="Calibri"/>
                        </a:rPr>
                        <a:t>ги </a:t>
                      </a:r>
                      <a:r>
                        <a:rPr lang="uz-Cyrl-UZ" sz="2000" b="0" dirty="0">
                          <a:solidFill>
                            <a:srgbClr val="000000"/>
                          </a:solidFill>
                          <a:latin typeface="Times New Roman"/>
                          <a:ea typeface="Calibri"/>
                        </a:rPr>
                        <a:t>мой миқдори</a:t>
                      </a:r>
                      <a:r>
                        <a:rPr lang="ru-RU" sz="2000" b="0" dirty="0">
                          <a:solidFill>
                            <a:srgbClr val="000000"/>
                          </a:solidFill>
                          <a:latin typeface="Times New Roman"/>
                          <a:ea typeface="Calibri"/>
                        </a:rPr>
                        <a:t>, </a:t>
                      </a:r>
                      <a:r>
                        <a:rPr lang="uz-Cyrl-UZ" sz="2000" b="0" dirty="0">
                          <a:solidFill>
                            <a:srgbClr val="000000"/>
                          </a:solidFill>
                          <a:latin typeface="Times New Roman"/>
                          <a:ea typeface="Calibri"/>
                        </a:rPr>
                        <a:t>%</a:t>
                      </a:r>
                      <a:endParaRPr lang="ru-RU" sz="2000" b="0" dirty="0">
                        <a:solidFill>
                          <a:srgbClr val="000000"/>
                        </a:solidFill>
                        <a:latin typeface="Times New Roman"/>
                        <a:ea typeface="Calibri"/>
                      </a:endParaRPr>
                    </a:p>
                  </a:txBody>
                  <a:tcPr marL="68580" marR="68580" marT="0" marB="0" anchor="ctr"/>
                </a:tc>
                <a:tc>
                  <a:txBody>
                    <a:bodyPr/>
                    <a:lstStyle/>
                    <a:p>
                      <a:pPr algn="ctr">
                        <a:lnSpc>
                          <a:spcPct val="100000"/>
                        </a:lnSpc>
                        <a:spcAft>
                          <a:spcPts val="0"/>
                        </a:spcAft>
                      </a:pPr>
                      <a:r>
                        <a:rPr lang="uz-Cyrl-UZ" sz="2000" b="0" dirty="0">
                          <a:solidFill>
                            <a:srgbClr val="000000"/>
                          </a:solidFill>
                          <a:latin typeface="Times New Roman"/>
                          <a:ea typeface="Calibri"/>
                        </a:rPr>
                        <a:t>Мой олиниши, ц/га</a:t>
                      </a:r>
                      <a:endParaRPr lang="ru-RU" sz="2000" b="0" dirty="0">
                        <a:solidFill>
                          <a:srgbClr val="000000"/>
                        </a:solidFill>
                        <a:latin typeface="Times New Roman"/>
                        <a:ea typeface="Calibri"/>
                      </a:endParaRPr>
                    </a:p>
                  </a:txBody>
                  <a:tcPr marL="68580" marR="68580" marT="0" marB="0" anchor="ctr"/>
                </a:tc>
                <a:tc>
                  <a:txBody>
                    <a:bodyPr/>
                    <a:lstStyle/>
                    <a:p>
                      <a:pPr algn="ctr">
                        <a:lnSpc>
                          <a:spcPct val="100000"/>
                        </a:lnSpc>
                        <a:spcAft>
                          <a:spcPts val="0"/>
                        </a:spcAft>
                      </a:pPr>
                      <a:r>
                        <a:rPr lang="uz-Cyrl-UZ" sz="2000" b="0" dirty="0">
                          <a:solidFill>
                            <a:srgbClr val="000000"/>
                          </a:solidFill>
                          <a:latin typeface="Times New Roman"/>
                          <a:ea typeface="Calibri"/>
                        </a:rPr>
                        <a:t>1000 дона уруғнинг вазни, г</a:t>
                      </a:r>
                      <a:endParaRPr lang="ru-RU" sz="2000" b="0" dirty="0">
                        <a:solidFill>
                          <a:srgbClr val="000000"/>
                        </a:solidFill>
                        <a:latin typeface="Times New Roman"/>
                        <a:ea typeface="Calibri"/>
                      </a:endParaRPr>
                    </a:p>
                  </a:txBody>
                  <a:tcPr marL="68580" marR="68580" marT="0" marB="0" anchor="ctr"/>
                </a:tc>
              </a:tr>
              <a:tr h="695739">
                <a:tc>
                  <a:txBody>
                    <a:bodyPr/>
                    <a:lstStyle/>
                    <a:p>
                      <a:pPr algn="ctr">
                        <a:lnSpc>
                          <a:spcPct val="115000"/>
                        </a:lnSpc>
                        <a:spcAft>
                          <a:spcPts val="0"/>
                        </a:spcAft>
                      </a:pPr>
                      <a:r>
                        <a:rPr lang="uz-Cyrl-UZ" sz="2000">
                          <a:solidFill>
                            <a:srgbClr val="000000"/>
                          </a:solidFill>
                          <a:latin typeface="Times New Roman"/>
                          <a:ea typeface="Calibri"/>
                        </a:rPr>
                        <a:t>1</a:t>
                      </a:r>
                      <a:endParaRPr lang="ru-RU" sz="2000">
                        <a:solidFill>
                          <a:srgbClr val="000000"/>
                        </a:solidFill>
                        <a:latin typeface="Times New Roman"/>
                        <a:ea typeface="Calibri"/>
                      </a:endParaRPr>
                    </a:p>
                  </a:txBody>
                  <a:tcPr marL="68580" marR="68580" marT="0" marB="0" anchor="b"/>
                </a:tc>
                <a:tc>
                  <a:txBody>
                    <a:bodyPr/>
                    <a:lstStyle/>
                    <a:p>
                      <a:pPr algn="ctr">
                        <a:lnSpc>
                          <a:spcPct val="115000"/>
                        </a:lnSpc>
                        <a:spcAft>
                          <a:spcPts val="0"/>
                        </a:spcAft>
                      </a:pPr>
                      <a:r>
                        <a:rPr lang="uz-Cyrl-UZ" sz="2000">
                          <a:solidFill>
                            <a:srgbClr val="000000"/>
                          </a:solidFill>
                          <a:latin typeface="Times New Roman"/>
                          <a:ea typeface="Calibri"/>
                        </a:rPr>
                        <a:t>Назорат-Ўғитсиз</a:t>
                      </a:r>
                      <a:endParaRPr lang="ru-RU" sz="20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2000">
                          <a:solidFill>
                            <a:srgbClr val="000000"/>
                          </a:solidFill>
                          <a:latin typeface="Times New Roman"/>
                          <a:ea typeface="Calibri"/>
                        </a:rPr>
                        <a:t>13,8</a:t>
                      </a:r>
                    </a:p>
                  </a:txBody>
                  <a:tcPr marL="68580" marR="68580" marT="0" marB="0" anchor="ctr"/>
                </a:tc>
                <a:tc>
                  <a:txBody>
                    <a:bodyPr/>
                    <a:lstStyle/>
                    <a:p>
                      <a:pPr algn="ctr">
                        <a:lnSpc>
                          <a:spcPct val="115000"/>
                        </a:lnSpc>
                        <a:spcAft>
                          <a:spcPts val="0"/>
                        </a:spcAft>
                      </a:pPr>
                      <a:r>
                        <a:rPr lang="ru-RU" sz="2000">
                          <a:solidFill>
                            <a:srgbClr val="000000"/>
                          </a:solidFill>
                          <a:latin typeface="Times New Roman"/>
                          <a:ea typeface="Calibri"/>
                        </a:rPr>
                        <a:t>48,9</a:t>
                      </a:r>
                    </a:p>
                  </a:txBody>
                  <a:tcPr marL="68580" marR="68580" marT="0" marB="0" anchor="ctr"/>
                </a:tc>
                <a:tc>
                  <a:txBody>
                    <a:bodyPr/>
                    <a:lstStyle/>
                    <a:p>
                      <a:pPr algn="ctr">
                        <a:lnSpc>
                          <a:spcPct val="115000"/>
                        </a:lnSpc>
                        <a:spcAft>
                          <a:spcPts val="0"/>
                        </a:spcAft>
                      </a:pPr>
                      <a:r>
                        <a:rPr lang="ru-RU" sz="2000">
                          <a:solidFill>
                            <a:srgbClr val="000000"/>
                          </a:solidFill>
                          <a:latin typeface="Times New Roman"/>
                          <a:ea typeface="Calibri"/>
                        </a:rPr>
                        <a:t>6,8</a:t>
                      </a:r>
                    </a:p>
                  </a:txBody>
                  <a:tcPr marL="68580" marR="68580" marT="0" marB="0" anchor="ctr"/>
                </a:tc>
                <a:tc>
                  <a:txBody>
                    <a:bodyPr/>
                    <a:lstStyle/>
                    <a:p>
                      <a:pPr algn="ctr">
                        <a:lnSpc>
                          <a:spcPct val="115000"/>
                        </a:lnSpc>
                        <a:spcAft>
                          <a:spcPts val="0"/>
                        </a:spcAft>
                      </a:pPr>
                      <a:r>
                        <a:rPr lang="ru-RU" sz="2000">
                          <a:solidFill>
                            <a:srgbClr val="000000"/>
                          </a:solidFill>
                          <a:latin typeface="TimesNewRomanPSMT"/>
                          <a:ea typeface="Calibri"/>
                          <a:cs typeface="TimesNewRomanPSMT"/>
                        </a:rPr>
                        <a:t>6,4</a:t>
                      </a:r>
                      <a:endParaRPr lang="ru-RU" sz="2000">
                        <a:solidFill>
                          <a:srgbClr val="000000"/>
                        </a:solidFill>
                        <a:latin typeface="Times New Roman"/>
                        <a:ea typeface="Calibri"/>
                      </a:endParaRPr>
                    </a:p>
                  </a:txBody>
                  <a:tcPr marL="68580" marR="68580" marT="0" marB="0" anchor="ctr"/>
                </a:tc>
              </a:tr>
              <a:tr h="575029">
                <a:tc>
                  <a:txBody>
                    <a:bodyPr/>
                    <a:lstStyle/>
                    <a:p>
                      <a:pPr algn="ctr">
                        <a:lnSpc>
                          <a:spcPct val="115000"/>
                        </a:lnSpc>
                        <a:spcAft>
                          <a:spcPts val="0"/>
                        </a:spcAft>
                      </a:pPr>
                      <a:r>
                        <a:rPr lang="uz-Cyrl-UZ" sz="2000">
                          <a:solidFill>
                            <a:srgbClr val="000000"/>
                          </a:solidFill>
                          <a:latin typeface="Times New Roman"/>
                          <a:ea typeface="Calibri"/>
                        </a:rPr>
                        <a:t>2</a:t>
                      </a:r>
                      <a:endParaRPr lang="ru-RU" sz="2000">
                        <a:solidFill>
                          <a:srgbClr val="000000"/>
                        </a:solidFill>
                        <a:latin typeface="Times New Roman"/>
                        <a:ea typeface="Calibri"/>
                      </a:endParaRPr>
                    </a:p>
                  </a:txBody>
                  <a:tcPr marL="68580" marR="68580" marT="0" marB="0" anchor="b"/>
                </a:tc>
                <a:tc>
                  <a:txBody>
                    <a:bodyPr/>
                    <a:lstStyle/>
                    <a:p>
                      <a:pPr algn="ctr">
                        <a:lnSpc>
                          <a:spcPct val="115000"/>
                        </a:lnSpc>
                        <a:spcAft>
                          <a:spcPts val="0"/>
                        </a:spcAft>
                      </a:pPr>
                      <a:r>
                        <a:rPr lang="ru-RU" sz="2000">
                          <a:solidFill>
                            <a:srgbClr val="000000"/>
                          </a:solidFill>
                          <a:latin typeface="Times New Roman"/>
                          <a:ea typeface="Calibri"/>
                        </a:rPr>
                        <a:t>P</a:t>
                      </a:r>
                      <a:r>
                        <a:rPr lang="ru-RU" sz="2000" baseline="-25000">
                          <a:solidFill>
                            <a:srgbClr val="000000"/>
                          </a:solidFill>
                          <a:latin typeface="Times New Roman"/>
                          <a:ea typeface="Calibri"/>
                        </a:rPr>
                        <a:t>60</a:t>
                      </a:r>
                      <a:r>
                        <a:rPr lang="ru-RU" sz="2000">
                          <a:solidFill>
                            <a:srgbClr val="000000"/>
                          </a:solidFill>
                          <a:latin typeface="Times New Roman"/>
                          <a:ea typeface="Calibri"/>
                        </a:rPr>
                        <a:t>K</a:t>
                      </a:r>
                      <a:r>
                        <a:rPr lang="ru-RU" sz="2000" baseline="-25000">
                          <a:solidFill>
                            <a:srgbClr val="000000"/>
                          </a:solidFill>
                          <a:latin typeface="Times New Roman"/>
                          <a:ea typeface="Calibri"/>
                        </a:rPr>
                        <a:t>60</a:t>
                      </a:r>
                      <a:r>
                        <a:rPr lang="ru-RU" sz="2000">
                          <a:solidFill>
                            <a:srgbClr val="000000"/>
                          </a:solidFill>
                          <a:latin typeface="Times New Roman"/>
                          <a:ea typeface="Calibri"/>
                        </a:rPr>
                        <a:t> – фон</a:t>
                      </a:r>
                    </a:p>
                  </a:txBody>
                  <a:tcPr marL="68580" marR="68580" marT="0" marB="0" anchor="ctr"/>
                </a:tc>
                <a:tc>
                  <a:txBody>
                    <a:bodyPr/>
                    <a:lstStyle/>
                    <a:p>
                      <a:pPr algn="ctr">
                        <a:lnSpc>
                          <a:spcPct val="115000"/>
                        </a:lnSpc>
                        <a:spcAft>
                          <a:spcPts val="0"/>
                        </a:spcAft>
                      </a:pPr>
                      <a:r>
                        <a:rPr lang="ru-RU" sz="2000">
                          <a:solidFill>
                            <a:srgbClr val="000000"/>
                          </a:solidFill>
                          <a:latin typeface="Times New Roman"/>
                          <a:ea typeface="Calibri"/>
                        </a:rPr>
                        <a:t>14,7</a:t>
                      </a:r>
                    </a:p>
                  </a:txBody>
                  <a:tcPr marL="68580" marR="68580" marT="0" marB="0" anchor="ctr"/>
                </a:tc>
                <a:tc>
                  <a:txBody>
                    <a:bodyPr/>
                    <a:lstStyle/>
                    <a:p>
                      <a:pPr algn="ctr">
                        <a:lnSpc>
                          <a:spcPct val="115000"/>
                        </a:lnSpc>
                        <a:spcAft>
                          <a:spcPts val="0"/>
                        </a:spcAft>
                      </a:pPr>
                      <a:r>
                        <a:rPr lang="ru-RU" sz="2000">
                          <a:solidFill>
                            <a:srgbClr val="000000"/>
                          </a:solidFill>
                          <a:latin typeface="Times New Roman"/>
                          <a:ea typeface="Calibri"/>
                        </a:rPr>
                        <a:t>49,8</a:t>
                      </a:r>
                    </a:p>
                  </a:txBody>
                  <a:tcPr marL="68580" marR="68580" marT="0" marB="0" anchor="ctr"/>
                </a:tc>
                <a:tc>
                  <a:txBody>
                    <a:bodyPr/>
                    <a:lstStyle/>
                    <a:p>
                      <a:pPr algn="ctr">
                        <a:lnSpc>
                          <a:spcPct val="115000"/>
                        </a:lnSpc>
                        <a:spcAft>
                          <a:spcPts val="0"/>
                        </a:spcAft>
                      </a:pPr>
                      <a:r>
                        <a:rPr lang="ru-RU" sz="2000">
                          <a:solidFill>
                            <a:srgbClr val="000000"/>
                          </a:solidFill>
                          <a:latin typeface="Times New Roman"/>
                          <a:ea typeface="Calibri"/>
                        </a:rPr>
                        <a:t>7,3</a:t>
                      </a:r>
                    </a:p>
                  </a:txBody>
                  <a:tcPr marL="68580" marR="68580" marT="0" marB="0" anchor="ctr"/>
                </a:tc>
                <a:tc>
                  <a:txBody>
                    <a:bodyPr/>
                    <a:lstStyle/>
                    <a:p>
                      <a:pPr algn="ctr">
                        <a:lnSpc>
                          <a:spcPct val="115000"/>
                        </a:lnSpc>
                        <a:spcAft>
                          <a:spcPts val="0"/>
                        </a:spcAft>
                      </a:pPr>
                      <a:r>
                        <a:rPr lang="ru-RU" sz="2000">
                          <a:solidFill>
                            <a:srgbClr val="000000"/>
                          </a:solidFill>
                          <a:latin typeface="TimesNewRomanPSMT"/>
                          <a:ea typeface="Calibri"/>
                          <a:cs typeface="TimesNewRomanPSMT"/>
                        </a:rPr>
                        <a:t>6,8</a:t>
                      </a:r>
                      <a:endParaRPr lang="ru-RU" sz="2000">
                        <a:solidFill>
                          <a:srgbClr val="000000"/>
                        </a:solidFill>
                        <a:latin typeface="Times New Roman"/>
                        <a:ea typeface="Calibri"/>
                      </a:endParaRPr>
                    </a:p>
                  </a:txBody>
                  <a:tcPr marL="68580" marR="68580" marT="0" marB="0" anchor="ctr"/>
                </a:tc>
              </a:tr>
              <a:tr h="521156">
                <a:tc>
                  <a:txBody>
                    <a:bodyPr/>
                    <a:lstStyle/>
                    <a:p>
                      <a:pPr algn="ctr">
                        <a:lnSpc>
                          <a:spcPct val="115000"/>
                        </a:lnSpc>
                        <a:spcAft>
                          <a:spcPts val="0"/>
                        </a:spcAft>
                      </a:pPr>
                      <a:r>
                        <a:rPr lang="uz-Cyrl-UZ" sz="2000">
                          <a:solidFill>
                            <a:srgbClr val="000000"/>
                          </a:solidFill>
                          <a:latin typeface="Times New Roman"/>
                          <a:ea typeface="Calibri"/>
                        </a:rPr>
                        <a:t>3</a:t>
                      </a:r>
                      <a:endParaRPr lang="ru-RU" sz="2000">
                        <a:solidFill>
                          <a:srgbClr val="000000"/>
                        </a:solidFill>
                        <a:latin typeface="Times New Roman"/>
                        <a:ea typeface="Calibri"/>
                      </a:endParaRPr>
                    </a:p>
                  </a:txBody>
                  <a:tcPr marL="68580" marR="68580" marT="0" marB="0" anchor="b"/>
                </a:tc>
                <a:tc>
                  <a:txBody>
                    <a:bodyPr/>
                    <a:lstStyle/>
                    <a:p>
                      <a:pPr algn="ctr">
                        <a:lnSpc>
                          <a:spcPct val="115000"/>
                        </a:lnSpc>
                        <a:spcAft>
                          <a:spcPts val="0"/>
                        </a:spcAft>
                      </a:pPr>
                      <a:r>
                        <a:rPr lang="ru-RU" sz="2000">
                          <a:solidFill>
                            <a:srgbClr val="000000"/>
                          </a:solidFill>
                          <a:latin typeface="Times New Roman"/>
                          <a:ea typeface="Calibri"/>
                        </a:rPr>
                        <a:t>Фон+ N</a:t>
                      </a:r>
                      <a:r>
                        <a:rPr lang="uz-Cyrl-UZ" sz="2000" baseline="-25000">
                          <a:solidFill>
                            <a:srgbClr val="000000"/>
                          </a:solidFill>
                          <a:latin typeface="Times New Roman"/>
                          <a:ea typeface="Calibri"/>
                        </a:rPr>
                        <a:t>30</a:t>
                      </a:r>
                      <a:endParaRPr lang="ru-RU" sz="20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2000">
                          <a:solidFill>
                            <a:srgbClr val="000000"/>
                          </a:solidFill>
                          <a:latin typeface="Times New Roman"/>
                          <a:ea typeface="Calibri"/>
                        </a:rPr>
                        <a:t>1</a:t>
                      </a:r>
                      <a:r>
                        <a:rPr lang="uz-Cyrl-UZ" sz="2000">
                          <a:solidFill>
                            <a:srgbClr val="000000"/>
                          </a:solidFill>
                          <a:latin typeface="Times New Roman"/>
                          <a:ea typeface="Calibri"/>
                        </a:rPr>
                        <a:t>6</a:t>
                      </a:r>
                      <a:r>
                        <a:rPr lang="ru-RU" sz="2000">
                          <a:solidFill>
                            <a:srgbClr val="000000"/>
                          </a:solidFill>
                          <a:latin typeface="Times New Roman"/>
                          <a:ea typeface="Calibri"/>
                        </a:rPr>
                        <a:t>,</a:t>
                      </a:r>
                      <a:r>
                        <a:rPr lang="uz-Cyrl-UZ" sz="2000">
                          <a:solidFill>
                            <a:srgbClr val="000000"/>
                          </a:solidFill>
                          <a:latin typeface="Times New Roman"/>
                          <a:ea typeface="Calibri"/>
                        </a:rPr>
                        <a:t>0</a:t>
                      </a:r>
                      <a:endParaRPr lang="ru-RU" sz="20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2000">
                          <a:solidFill>
                            <a:srgbClr val="000000"/>
                          </a:solidFill>
                          <a:latin typeface="Times New Roman"/>
                          <a:ea typeface="Calibri"/>
                        </a:rPr>
                        <a:t>48,</a:t>
                      </a:r>
                      <a:r>
                        <a:rPr lang="uz-Cyrl-UZ" sz="2000">
                          <a:solidFill>
                            <a:srgbClr val="000000"/>
                          </a:solidFill>
                          <a:latin typeface="Times New Roman"/>
                          <a:ea typeface="Calibri"/>
                        </a:rPr>
                        <a:t>8</a:t>
                      </a:r>
                      <a:endParaRPr lang="ru-RU" sz="20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uz-Cyrl-UZ" sz="2000">
                          <a:solidFill>
                            <a:srgbClr val="000000"/>
                          </a:solidFill>
                          <a:latin typeface="Times New Roman"/>
                          <a:ea typeface="Calibri"/>
                        </a:rPr>
                        <a:t>7</a:t>
                      </a:r>
                      <a:r>
                        <a:rPr lang="ru-RU" sz="2000">
                          <a:solidFill>
                            <a:srgbClr val="000000"/>
                          </a:solidFill>
                          <a:latin typeface="Times New Roman"/>
                          <a:ea typeface="Calibri"/>
                        </a:rPr>
                        <a:t>,</a:t>
                      </a:r>
                      <a:r>
                        <a:rPr lang="uz-Cyrl-UZ" sz="2000">
                          <a:solidFill>
                            <a:srgbClr val="000000"/>
                          </a:solidFill>
                          <a:latin typeface="Times New Roman"/>
                          <a:ea typeface="Calibri"/>
                        </a:rPr>
                        <a:t>8</a:t>
                      </a:r>
                      <a:endParaRPr lang="ru-RU" sz="20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uz-Cyrl-UZ" sz="2000">
                          <a:solidFill>
                            <a:srgbClr val="000000"/>
                          </a:solidFill>
                          <a:latin typeface="Times New Roman"/>
                          <a:ea typeface="Calibri"/>
                        </a:rPr>
                        <a:t>6</a:t>
                      </a:r>
                      <a:r>
                        <a:rPr lang="ru-RU" sz="2000">
                          <a:solidFill>
                            <a:srgbClr val="000000"/>
                          </a:solidFill>
                          <a:latin typeface="Times New Roman"/>
                          <a:ea typeface="Calibri"/>
                        </a:rPr>
                        <a:t>,</a:t>
                      </a:r>
                      <a:r>
                        <a:rPr lang="uz-Cyrl-UZ" sz="2000">
                          <a:solidFill>
                            <a:srgbClr val="000000"/>
                          </a:solidFill>
                          <a:latin typeface="Times New Roman"/>
                          <a:ea typeface="Calibri"/>
                        </a:rPr>
                        <a:t>9</a:t>
                      </a:r>
                      <a:endParaRPr lang="ru-RU" sz="2000">
                        <a:solidFill>
                          <a:srgbClr val="000000"/>
                        </a:solidFill>
                        <a:latin typeface="Times New Roman"/>
                        <a:ea typeface="Calibri"/>
                      </a:endParaRPr>
                    </a:p>
                  </a:txBody>
                  <a:tcPr marL="68580" marR="68580" marT="0" marB="0" anchor="ctr"/>
                </a:tc>
              </a:tr>
              <a:tr h="595607">
                <a:tc>
                  <a:txBody>
                    <a:bodyPr/>
                    <a:lstStyle/>
                    <a:p>
                      <a:pPr algn="ctr">
                        <a:lnSpc>
                          <a:spcPct val="115000"/>
                        </a:lnSpc>
                        <a:spcAft>
                          <a:spcPts val="0"/>
                        </a:spcAft>
                      </a:pPr>
                      <a:r>
                        <a:rPr lang="uz-Cyrl-UZ" sz="2000">
                          <a:solidFill>
                            <a:srgbClr val="000000"/>
                          </a:solidFill>
                          <a:latin typeface="Times New Roman"/>
                          <a:ea typeface="Calibri"/>
                        </a:rPr>
                        <a:t>4</a:t>
                      </a:r>
                      <a:endParaRPr lang="ru-RU" sz="2000">
                        <a:solidFill>
                          <a:srgbClr val="000000"/>
                        </a:solidFill>
                        <a:latin typeface="Times New Roman"/>
                        <a:ea typeface="Calibri"/>
                      </a:endParaRPr>
                    </a:p>
                  </a:txBody>
                  <a:tcPr marL="68580" marR="68580" marT="0" marB="0" anchor="b"/>
                </a:tc>
                <a:tc>
                  <a:txBody>
                    <a:bodyPr/>
                    <a:lstStyle/>
                    <a:p>
                      <a:pPr algn="ctr">
                        <a:lnSpc>
                          <a:spcPct val="115000"/>
                        </a:lnSpc>
                        <a:spcAft>
                          <a:spcPts val="0"/>
                        </a:spcAft>
                      </a:pPr>
                      <a:r>
                        <a:rPr lang="ru-RU" sz="2000">
                          <a:solidFill>
                            <a:srgbClr val="000000"/>
                          </a:solidFill>
                          <a:latin typeface="Times New Roman"/>
                          <a:ea typeface="Calibri"/>
                        </a:rPr>
                        <a:t>Фон+ N</a:t>
                      </a:r>
                      <a:r>
                        <a:rPr lang="ru-RU" sz="2000" baseline="-25000">
                          <a:solidFill>
                            <a:srgbClr val="000000"/>
                          </a:solidFill>
                          <a:latin typeface="Times New Roman"/>
                          <a:ea typeface="Calibri"/>
                        </a:rPr>
                        <a:t>6</a:t>
                      </a:r>
                      <a:r>
                        <a:rPr lang="uz-Cyrl-UZ" sz="2000" baseline="-25000">
                          <a:solidFill>
                            <a:srgbClr val="000000"/>
                          </a:solidFill>
                          <a:latin typeface="Times New Roman"/>
                          <a:ea typeface="Calibri"/>
                        </a:rPr>
                        <a:t>0</a:t>
                      </a:r>
                      <a:endParaRPr lang="ru-RU" sz="20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2000">
                          <a:solidFill>
                            <a:srgbClr val="000000"/>
                          </a:solidFill>
                          <a:latin typeface="Times New Roman"/>
                          <a:ea typeface="Calibri"/>
                        </a:rPr>
                        <a:t>17,2</a:t>
                      </a:r>
                    </a:p>
                  </a:txBody>
                  <a:tcPr marL="68580" marR="68580" marT="0" marB="0" anchor="ctr"/>
                </a:tc>
                <a:tc>
                  <a:txBody>
                    <a:bodyPr/>
                    <a:lstStyle/>
                    <a:p>
                      <a:pPr algn="ctr">
                        <a:lnSpc>
                          <a:spcPct val="115000"/>
                        </a:lnSpc>
                        <a:spcAft>
                          <a:spcPts val="0"/>
                        </a:spcAft>
                      </a:pPr>
                      <a:r>
                        <a:rPr lang="ru-RU" sz="2000">
                          <a:solidFill>
                            <a:srgbClr val="000000"/>
                          </a:solidFill>
                          <a:latin typeface="Times New Roman"/>
                          <a:ea typeface="Calibri"/>
                        </a:rPr>
                        <a:t>48,7</a:t>
                      </a:r>
                    </a:p>
                  </a:txBody>
                  <a:tcPr marL="68580" marR="68580" marT="0" marB="0" anchor="ctr"/>
                </a:tc>
                <a:tc>
                  <a:txBody>
                    <a:bodyPr/>
                    <a:lstStyle/>
                    <a:p>
                      <a:pPr algn="ctr">
                        <a:lnSpc>
                          <a:spcPct val="115000"/>
                        </a:lnSpc>
                        <a:spcAft>
                          <a:spcPts val="0"/>
                        </a:spcAft>
                      </a:pPr>
                      <a:r>
                        <a:rPr lang="ru-RU" sz="2000">
                          <a:solidFill>
                            <a:srgbClr val="000000"/>
                          </a:solidFill>
                          <a:latin typeface="Times New Roman"/>
                          <a:ea typeface="Calibri"/>
                        </a:rPr>
                        <a:t>8,4</a:t>
                      </a:r>
                    </a:p>
                  </a:txBody>
                  <a:tcPr marL="68580" marR="68580" marT="0" marB="0" anchor="ctr"/>
                </a:tc>
                <a:tc>
                  <a:txBody>
                    <a:bodyPr/>
                    <a:lstStyle/>
                    <a:p>
                      <a:pPr algn="ctr">
                        <a:lnSpc>
                          <a:spcPct val="115000"/>
                        </a:lnSpc>
                        <a:spcAft>
                          <a:spcPts val="0"/>
                        </a:spcAft>
                      </a:pPr>
                      <a:r>
                        <a:rPr lang="ru-RU" sz="2000">
                          <a:solidFill>
                            <a:srgbClr val="000000"/>
                          </a:solidFill>
                          <a:latin typeface="Times New Roman"/>
                          <a:ea typeface="Calibri"/>
                        </a:rPr>
                        <a:t>7,0</a:t>
                      </a:r>
                    </a:p>
                  </a:txBody>
                  <a:tcPr marL="68580" marR="68580" marT="0" marB="0" anchor="ctr"/>
                </a:tc>
              </a:tr>
              <a:tr h="595607">
                <a:tc>
                  <a:txBody>
                    <a:bodyPr/>
                    <a:lstStyle/>
                    <a:p>
                      <a:pPr algn="ctr">
                        <a:lnSpc>
                          <a:spcPct val="115000"/>
                        </a:lnSpc>
                        <a:spcAft>
                          <a:spcPts val="0"/>
                        </a:spcAft>
                      </a:pPr>
                      <a:r>
                        <a:rPr lang="uz-Cyrl-UZ" sz="2000">
                          <a:solidFill>
                            <a:srgbClr val="000000"/>
                          </a:solidFill>
                          <a:latin typeface="Times New Roman"/>
                          <a:ea typeface="Calibri"/>
                        </a:rPr>
                        <a:t>5</a:t>
                      </a:r>
                      <a:endParaRPr lang="ru-RU" sz="2000">
                        <a:solidFill>
                          <a:srgbClr val="000000"/>
                        </a:solidFill>
                        <a:latin typeface="Times New Roman"/>
                        <a:ea typeface="Calibri"/>
                      </a:endParaRPr>
                    </a:p>
                  </a:txBody>
                  <a:tcPr marL="68580" marR="68580" marT="0" marB="0" anchor="b"/>
                </a:tc>
                <a:tc>
                  <a:txBody>
                    <a:bodyPr/>
                    <a:lstStyle/>
                    <a:p>
                      <a:pPr algn="ctr">
                        <a:lnSpc>
                          <a:spcPct val="115000"/>
                        </a:lnSpc>
                        <a:spcAft>
                          <a:spcPts val="0"/>
                        </a:spcAft>
                      </a:pPr>
                      <a:r>
                        <a:rPr lang="ru-RU" sz="2000">
                          <a:solidFill>
                            <a:srgbClr val="000000"/>
                          </a:solidFill>
                          <a:latin typeface="Times New Roman"/>
                          <a:ea typeface="Calibri"/>
                        </a:rPr>
                        <a:t>Фон+ N</a:t>
                      </a:r>
                      <a:r>
                        <a:rPr lang="ru-RU" sz="2000" baseline="-25000">
                          <a:solidFill>
                            <a:srgbClr val="000000"/>
                          </a:solidFill>
                          <a:latin typeface="Times New Roman"/>
                          <a:ea typeface="Calibri"/>
                        </a:rPr>
                        <a:t>9</a:t>
                      </a:r>
                      <a:r>
                        <a:rPr lang="uz-Cyrl-UZ" sz="2000" baseline="-25000">
                          <a:solidFill>
                            <a:srgbClr val="000000"/>
                          </a:solidFill>
                          <a:latin typeface="Times New Roman"/>
                          <a:ea typeface="Calibri"/>
                        </a:rPr>
                        <a:t>0</a:t>
                      </a:r>
                      <a:endParaRPr lang="ru-RU" sz="20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2000">
                          <a:solidFill>
                            <a:srgbClr val="000000"/>
                          </a:solidFill>
                          <a:latin typeface="Times New Roman"/>
                          <a:ea typeface="Calibri"/>
                        </a:rPr>
                        <a:t>1</a:t>
                      </a:r>
                      <a:r>
                        <a:rPr lang="uz-Cyrl-UZ" sz="2000">
                          <a:solidFill>
                            <a:srgbClr val="000000"/>
                          </a:solidFill>
                          <a:latin typeface="Times New Roman"/>
                          <a:ea typeface="Calibri"/>
                        </a:rPr>
                        <a:t>8</a:t>
                      </a:r>
                      <a:r>
                        <a:rPr lang="ru-RU" sz="2000">
                          <a:solidFill>
                            <a:srgbClr val="000000"/>
                          </a:solidFill>
                          <a:latin typeface="Times New Roman"/>
                          <a:ea typeface="Calibri"/>
                        </a:rPr>
                        <a:t>,1</a:t>
                      </a:r>
                    </a:p>
                  </a:txBody>
                  <a:tcPr marL="68580" marR="68580" marT="0" marB="0" anchor="ctr"/>
                </a:tc>
                <a:tc>
                  <a:txBody>
                    <a:bodyPr/>
                    <a:lstStyle/>
                    <a:p>
                      <a:pPr algn="ctr">
                        <a:lnSpc>
                          <a:spcPct val="115000"/>
                        </a:lnSpc>
                        <a:spcAft>
                          <a:spcPts val="0"/>
                        </a:spcAft>
                      </a:pPr>
                      <a:r>
                        <a:rPr lang="ru-RU" sz="2000">
                          <a:solidFill>
                            <a:srgbClr val="000000"/>
                          </a:solidFill>
                          <a:latin typeface="Times New Roman"/>
                          <a:ea typeface="Calibri"/>
                        </a:rPr>
                        <a:t>48,1 </a:t>
                      </a:r>
                    </a:p>
                  </a:txBody>
                  <a:tcPr marL="68580" marR="68580" marT="0" marB="0" anchor="ctr"/>
                </a:tc>
                <a:tc>
                  <a:txBody>
                    <a:bodyPr/>
                    <a:lstStyle/>
                    <a:p>
                      <a:pPr algn="ctr">
                        <a:lnSpc>
                          <a:spcPct val="115000"/>
                        </a:lnSpc>
                        <a:spcAft>
                          <a:spcPts val="0"/>
                        </a:spcAft>
                      </a:pPr>
                      <a:r>
                        <a:rPr lang="ru-RU" sz="2000">
                          <a:solidFill>
                            <a:srgbClr val="000000"/>
                          </a:solidFill>
                          <a:latin typeface="Times New Roman"/>
                          <a:ea typeface="Calibri"/>
                        </a:rPr>
                        <a:t>9,2 </a:t>
                      </a:r>
                    </a:p>
                  </a:txBody>
                  <a:tcPr marL="68580" marR="68580" marT="0" marB="0" anchor="ctr"/>
                </a:tc>
                <a:tc>
                  <a:txBody>
                    <a:bodyPr/>
                    <a:lstStyle/>
                    <a:p>
                      <a:pPr algn="ctr">
                        <a:lnSpc>
                          <a:spcPct val="115000"/>
                        </a:lnSpc>
                        <a:spcAft>
                          <a:spcPts val="0"/>
                        </a:spcAft>
                      </a:pPr>
                      <a:r>
                        <a:rPr lang="ru-RU" sz="2000">
                          <a:solidFill>
                            <a:srgbClr val="000000"/>
                          </a:solidFill>
                          <a:latin typeface="TimesNewRomanPSMT"/>
                          <a:ea typeface="Calibri"/>
                          <a:cs typeface="TimesNewRomanPSMT"/>
                        </a:rPr>
                        <a:t>7,</a:t>
                      </a:r>
                      <a:r>
                        <a:rPr lang="uz-Cyrl-UZ" sz="2000">
                          <a:solidFill>
                            <a:srgbClr val="000000"/>
                          </a:solidFill>
                          <a:latin typeface="TimesNewRomanPSMT"/>
                          <a:ea typeface="Calibri"/>
                          <a:cs typeface="TimesNewRomanPSMT"/>
                        </a:rPr>
                        <a:t>0</a:t>
                      </a:r>
                      <a:endParaRPr lang="ru-RU" sz="2000">
                        <a:solidFill>
                          <a:srgbClr val="000000"/>
                        </a:solidFill>
                        <a:latin typeface="Times New Roman"/>
                        <a:ea typeface="Calibri"/>
                      </a:endParaRPr>
                    </a:p>
                  </a:txBody>
                  <a:tcPr marL="68580" marR="68580" marT="0" marB="0" anchor="ctr"/>
                </a:tc>
              </a:tr>
              <a:tr h="595607">
                <a:tc>
                  <a:txBody>
                    <a:bodyPr/>
                    <a:lstStyle/>
                    <a:p>
                      <a:pPr algn="ctr">
                        <a:lnSpc>
                          <a:spcPct val="115000"/>
                        </a:lnSpc>
                        <a:spcAft>
                          <a:spcPts val="0"/>
                        </a:spcAft>
                      </a:pPr>
                      <a:r>
                        <a:rPr lang="uz-Cyrl-UZ" sz="2000">
                          <a:solidFill>
                            <a:srgbClr val="000000"/>
                          </a:solidFill>
                          <a:latin typeface="Times New Roman"/>
                          <a:ea typeface="Calibri"/>
                        </a:rPr>
                        <a:t>6</a:t>
                      </a:r>
                      <a:endParaRPr lang="ru-RU" sz="2000">
                        <a:solidFill>
                          <a:srgbClr val="000000"/>
                        </a:solidFill>
                        <a:latin typeface="Times New Roman"/>
                        <a:ea typeface="Calibri"/>
                      </a:endParaRPr>
                    </a:p>
                  </a:txBody>
                  <a:tcPr marL="68580" marR="68580" marT="0" marB="0" anchor="b"/>
                </a:tc>
                <a:tc>
                  <a:txBody>
                    <a:bodyPr/>
                    <a:lstStyle/>
                    <a:p>
                      <a:pPr algn="ctr">
                        <a:lnSpc>
                          <a:spcPct val="115000"/>
                        </a:lnSpc>
                        <a:spcAft>
                          <a:spcPts val="0"/>
                        </a:spcAft>
                      </a:pPr>
                      <a:r>
                        <a:rPr lang="ru-RU" sz="2000">
                          <a:solidFill>
                            <a:srgbClr val="000000"/>
                          </a:solidFill>
                          <a:latin typeface="Times New Roman"/>
                          <a:ea typeface="Calibri"/>
                        </a:rPr>
                        <a:t>Фон+ N</a:t>
                      </a:r>
                      <a:r>
                        <a:rPr lang="uz-Cyrl-UZ" sz="2000" baseline="-25000">
                          <a:solidFill>
                            <a:srgbClr val="000000"/>
                          </a:solidFill>
                          <a:latin typeface="Times New Roman"/>
                          <a:ea typeface="Calibri"/>
                        </a:rPr>
                        <a:t>120</a:t>
                      </a:r>
                      <a:endParaRPr lang="ru-RU" sz="20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2000">
                          <a:solidFill>
                            <a:srgbClr val="000000"/>
                          </a:solidFill>
                          <a:latin typeface="Times New Roman"/>
                          <a:ea typeface="Calibri"/>
                        </a:rPr>
                        <a:t>19,3</a:t>
                      </a:r>
                    </a:p>
                  </a:txBody>
                  <a:tcPr marL="68580" marR="68580" marT="0" marB="0" anchor="ctr"/>
                </a:tc>
                <a:tc>
                  <a:txBody>
                    <a:bodyPr/>
                    <a:lstStyle/>
                    <a:p>
                      <a:pPr algn="ctr">
                        <a:lnSpc>
                          <a:spcPct val="115000"/>
                        </a:lnSpc>
                        <a:spcAft>
                          <a:spcPts val="0"/>
                        </a:spcAft>
                      </a:pPr>
                      <a:r>
                        <a:rPr lang="ru-RU" sz="2000">
                          <a:solidFill>
                            <a:srgbClr val="000000"/>
                          </a:solidFill>
                          <a:latin typeface="Times New Roman"/>
                          <a:ea typeface="Calibri"/>
                        </a:rPr>
                        <a:t>48,4</a:t>
                      </a:r>
                    </a:p>
                  </a:txBody>
                  <a:tcPr marL="68580" marR="68580" marT="0" marB="0" anchor="ctr"/>
                </a:tc>
                <a:tc>
                  <a:txBody>
                    <a:bodyPr/>
                    <a:lstStyle/>
                    <a:p>
                      <a:pPr algn="ctr">
                        <a:lnSpc>
                          <a:spcPct val="115000"/>
                        </a:lnSpc>
                        <a:spcAft>
                          <a:spcPts val="0"/>
                        </a:spcAft>
                      </a:pPr>
                      <a:r>
                        <a:rPr lang="ru-RU" sz="2000">
                          <a:solidFill>
                            <a:srgbClr val="000000"/>
                          </a:solidFill>
                          <a:latin typeface="Times New Roman"/>
                          <a:ea typeface="Calibri"/>
                        </a:rPr>
                        <a:t>9,3</a:t>
                      </a:r>
                    </a:p>
                  </a:txBody>
                  <a:tcPr marL="68580" marR="68580" marT="0" marB="0" anchor="ctr"/>
                </a:tc>
                <a:tc>
                  <a:txBody>
                    <a:bodyPr/>
                    <a:lstStyle/>
                    <a:p>
                      <a:pPr algn="ctr">
                        <a:lnSpc>
                          <a:spcPct val="115000"/>
                        </a:lnSpc>
                        <a:spcAft>
                          <a:spcPts val="0"/>
                        </a:spcAft>
                      </a:pPr>
                      <a:r>
                        <a:rPr lang="ru-RU" sz="2000">
                          <a:solidFill>
                            <a:srgbClr val="000000"/>
                          </a:solidFill>
                          <a:latin typeface="TimesNewRomanPSMT"/>
                          <a:ea typeface="Calibri"/>
                          <a:cs typeface="TimesNewRomanPSMT"/>
                        </a:rPr>
                        <a:t>7,1</a:t>
                      </a:r>
                      <a:endParaRPr lang="ru-RU" sz="2000">
                        <a:solidFill>
                          <a:srgbClr val="000000"/>
                        </a:solidFill>
                        <a:latin typeface="Times New Roman"/>
                        <a:ea typeface="Calibri"/>
                      </a:endParaRPr>
                    </a:p>
                  </a:txBody>
                  <a:tcPr marL="68580" marR="68580" marT="0" marB="0" anchor="ctr"/>
                </a:tc>
              </a:tr>
              <a:tr h="705308">
                <a:tc>
                  <a:txBody>
                    <a:bodyPr/>
                    <a:lstStyle/>
                    <a:p>
                      <a:pPr algn="ctr">
                        <a:lnSpc>
                          <a:spcPct val="115000"/>
                        </a:lnSpc>
                        <a:spcAft>
                          <a:spcPts val="0"/>
                        </a:spcAft>
                      </a:pPr>
                      <a:r>
                        <a:rPr lang="uz-Cyrl-UZ" sz="2000">
                          <a:solidFill>
                            <a:srgbClr val="000000"/>
                          </a:solidFill>
                          <a:latin typeface="Times New Roman"/>
                          <a:ea typeface="Calibri"/>
                        </a:rPr>
                        <a:t>7</a:t>
                      </a:r>
                      <a:endParaRPr lang="ru-RU" sz="2000">
                        <a:solidFill>
                          <a:srgbClr val="000000"/>
                        </a:solidFill>
                        <a:latin typeface="Times New Roman"/>
                        <a:ea typeface="Calibri"/>
                      </a:endParaRPr>
                    </a:p>
                  </a:txBody>
                  <a:tcPr marL="68580" marR="68580" marT="0" marB="0" anchor="b"/>
                </a:tc>
                <a:tc>
                  <a:txBody>
                    <a:bodyPr/>
                    <a:lstStyle/>
                    <a:p>
                      <a:pPr algn="ctr">
                        <a:lnSpc>
                          <a:spcPct val="115000"/>
                        </a:lnSpc>
                        <a:spcAft>
                          <a:spcPts val="0"/>
                        </a:spcAft>
                      </a:pPr>
                      <a:r>
                        <a:rPr lang="ru-RU" sz="2000">
                          <a:solidFill>
                            <a:srgbClr val="000000"/>
                          </a:solidFill>
                          <a:latin typeface="Times New Roman"/>
                          <a:ea typeface="Calibri"/>
                        </a:rPr>
                        <a:t>Фон+ N</a:t>
                      </a:r>
                      <a:r>
                        <a:rPr lang="ru-RU" sz="2000" baseline="-25000">
                          <a:solidFill>
                            <a:srgbClr val="000000"/>
                          </a:solidFill>
                          <a:latin typeface="Times New Roman"/>
                          <a:ea typeface="Calibri"/>
                        </a:rPr>
                        <a:t>15</a:t>
                      </a:r>
                      <a:r>
                        <a:rPr lang="uz-Cyrl-UZ" sz="2000" baseline="-25000">
                          <a:solidFill>
                            <a:srgbClr val="000000"/>
                          </a:solidFill>
                          <a:latin typeface="Times New Roman"/>
                          <a:ea typeface="Calibri"/>
                        </a:rPr>
                        <a:t>0</a:t>
                      </a:r>
                      <a:endParaRPr lang="ru-RU" sz="20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2000">
                          <a:solidFill>
                            <a:srgbClr val="000000"/>
                          </a:solidFill>
                          <a:latin typeface="Times New Roman"/>
                          <a:ea typeface="Calibri"/>
                        </a:rPr>
                        <a:t>18,9</a:t>
                      </a:r>
                    </a:p>
                  </a:txBody>
                  <a:tcPr marL="68580" marR="68580" marT="0" marB="0" anchor="ctr"/>
                </a:tc>
                <a:tc>
                  <a:txBody>
                    <a:bodyPr/>
                    <a:lstStyle/>
                    <a:p>
                      <a:pPr algn="ctr">
                        <a:lnSpc>
                          <a:spcPct val="115000"/>
                        </a:lnSpc>
                        <a:spcAft>
                          <a:spcPts val="0"/>
                        </a:spcAft>
                      </a:pPr>
                      <a:r>
                        <a:rPr lang="ru-RU" sz="2000">
                          <a:solidFill>
                            <a:srgbClr val="000000"/>
                          </a:solidFill>
                          <a:latin typeface="Times New Roman"/>
                          <a:ea typeface="Calibri"/>
                        </a:rPr>
                        <a:t>47,8</a:t>
                      </a:r>
                    </a:p>
                  </a:txBody>
                  <a:tcPr marL="68580" marR="68580" marT="0" marB="0" anchor="ctr"/>
                </a:tc>
                <a:tc>
                  <a:txBody>
                    <a:bodyPr/>
                    <a:lstStyle/>
                    <a:p>
                      <a:pPr algn="ctr">
                        <a:lnSpc>
                          <a:spcPct val="115000"/>
                        </a:lnSpc>
                        <a:spcAft>
                          <a:spcPts val="0"/>
                        </a:spcAft>
                      </a:pPr>
                      <a:r>
                        <a:rPr lang="ru-RU" sz="2000">
                          <a:solidFill>
                            <a:srgbClr val="000000"/>
                          </a:solidFill>
                          <a:latin typeface="Times New Roman"/>
                          <a:ea typeface="Calibri"/>
                        </a:rPr>
                        <a:t>9,0</a:t>
                      </a:r>
                    </a:p>
                  </a:txBody>
                  <a:tcPr marL="68580" marR="68580" marT="0" marB="0" anchor="ctr"/>
                </a:tc>
                <a:tc>
                  <a:txBody>
                    <a:bodyPr/>
                    <a:lstStyle/>
                    <a:p>
                      <a:pPr algn="ctr">
                        <a:lnSpc>
                          <a:spcPct val="115000"/>
                        </a:lnSpc>
                        <a:spcAft>
                          <a:spcPts val="0"/>
                        </a:spcAft>
                      </a:pPr>
                      <a:r>
                        <a:rPr lang="ru-RU" sz="2000" dirty="0">
                          <a:solidFill>
                            <a:srgbClr val="000000"/>
                          </a:solidFill>
                          <a:latin typeface="TimesNewRomanPSMT"/>
                          <a:ea typeface="Calibri"/>
                          <a:cs typeface="TimesNewRomanPSMT"/>
                        </a:rPr>
                        <a:t>6,</a:t>
                      </a:r>
                      <a:r>
                        <a:rPr lang="uz-Cyrl-UZ" sz="2000" dirty="0">
                          <a:solidFill>
                            <a:srgbClr val="000000"/>
                          </a:solidFill>
                          <a:latin typeface="TimesNewRomanPSMT"/>
                          <a:ea typeface="Calibri"/>
                          <a:cs typeface="TimesNewRomanPSMT"/>
                        </a:rPr>
                        <a:t>8</a:t>
                      </a:r>
                      <a:endParaRPr lang="ru-RU" sz="2000" dirty="0">
                        <a:solidFill>
                          <a:srgbClr val="000000"/>
                        </a:solidFill>
                        <a:latin typeface="Times New Roman"/>
                        <a:ea typeface="Calibri"/>
                      </a:endParaRPr>
                    </a:p>
                  </a:txBody>
                  <a:tcPr marL="68580" marR="68580" marT="0" marB="0" anchor="ct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16632"/>
            <a:ext cx="8928992" cy="1178768"/>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uz-Cyrl-UZ"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t>Минерал  ўғитларнинг  мойли зиғир ҳосилдорлиги ва мой миқдорига таъсири</a:t>
            </a:r>
            <a:r>
              <a:rPr lang="ru-RU"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t/>
            </a:r>
            <a:br>
              <a:rPr lang="ru-RU"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br>
            <a:endParaRPr lang="ru-RU" b="1" cap="none"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endParaRPr>
          </a:p>
        </p:txBody>
      </p:sp>
      <p:sp>
        <p:nvSpPr>
          <p:cNvPr id="103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2" name="Диаграмма 11"/>
          <p:cNvGraphicFramePr/>
          <p:nvPr/>
        </p:nvGraphicFramePr>
        <p:xfrm>
          <a:off x="179512" y="1052736"/>
          <a:ext cx="8856984" cy="5616624"/>
        </p:xfrm>
        <a:graphic>
          <a:graphicData uri="http://schemas.openxmlformats.org/drawingml/2006/chart">
            <c:chart xmlns:c="http://schemas.openxmlformats.org/drawingml/2006/chart" xmlns:r="http://schemas.openxmlformats.org/officeDocument/2006/relationships" r:id="rId2"/>
          </a:graphicData>
        </a:graphic>
      </p:graphicFrame>
      <p:sp>
        <p:nvSpPr>
          <p:cNvPr id="1033" name="Rectangle 9"/>
          <p:cNvSpPr>
            <a:spLocks noChangeArrowheads="1"/>
          </p:cNvSpPr>
          <p:nvPr/>
        </p:nvSpPr>
        <p:spPr bwMode="auto">
          <a:xfrm>
            <a:off x="0" y="51435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0"/>
            <a:ext cx="8686800" cy="1052736"/>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uz-Cyrl-UZ" sz="3100" b="1" cap="none" dirty="0" smtClean="0">
                <a:ln w="11430"/>
                <a:solidFill>
                  <a:schemeClr val="accent3">
                    <a:lumMod val="50000"/>
                  </a:schemeClr>
                </a:solidFill>
                <a:effectLst/>
                <a:latin typeface="Arial" pitchFamily="34" charset="0"/>
                <a:cs typeface="Arial" pitchFamily="34" charset="0"/>
              </a:rPr>
              <a:t/>
            </a:r>
            <a:br>
              <a:rPr lang="uz-Cyrl-UZ" sz="3100" b="1" cap="none" dirty="0" smtClean="0">
                <a:ln w="11430"/>
                <a:solidFill>
                  <a:schemeClr val="accent3">
                    <a:lumMod val="50000"/>
                  </a:schemeClr>
                </a:solidFill>
                <a:effectLst/>
                <a:latin typeface="Arial" pitchFamily="34" charset="0"/>
                <a:cs typeface="Arial" pitchFamily="34" charset="0"/>
              </a:rPr>
            </a:br>
            <a:r>
              <a:rPr lang="uz-Cyrl-UZ" sz="3100" b="1" cap="none" dirty="0" smtClean="0">
                <a:ln w="11430"/>
                <a:solidFill>
                  <a:schemeClr val="accent3">
                    <a:lumMod val="50000"/>
                  </a:schemeClr>
                </a:solidFill>
                <a:effectLst/>
                <a:latin typeface="Arial" pitchFamily="34" charset="0"/>
                <a:cs typeface="Arial" pitchFamily="34" charset="0"/>
              </a:rPr>
              <a:t>Мойли  зиғирнинг «Бахмал–2»  навини етиштиришнинг  иқтисодий  самарадорлиги</a:t>
            </a:r>
            <a:r>
              <a:rPr lang="ru-RU"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ru-RU"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endParaRPr lang="ru-RU" b="1" cap="none"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graphicFrame>
        <p:nvGraphicFramePr>
          <p:cNvPr id="4" name="Содержимое 3"/>
          <p:cNvGraphicFramePr>
            <a:graphicFrameLocks noGrp="1"/>
          </p:cNvGraphicFramePr>
          <p:nvPr>
            <p:ph idx="1"/>
          </p:nvPr>
        </p:nvGraphicFramePr>
        <p:xfrm>
          <a:off x="107504" y="1052739"/>
          <a:ext cx="8884096" cy="5688628"/>
        </p:xfrm>
        <a:graphic>
          <a:graphicData uri="http://schemas.openxmlformats.org/drawingml/2006/table">
            <a:tbl>
              <a:tblPr firstRow="1" bandRow="1">
                <a:tableStyleId>{5C22544A-7EE6-4342-B048-85BDC9FD1C3A}</a:tableStyleId>
              </a:tblPr>
              <a:tblGrid>
                <a:gridCol w="720080"/>
                <a:gridCol w="1500944"/>
                <a:gridCol w="1110512"/>
                <a:gridCol w="1110512"/>
                <a:gridCol w="1110512"/>
                <a:gridCol w="1110512"/>
                <a:gridCol w="1110512"/>
                <a:gridCol w="1110512"/>
              </a:tblGrid>
              <a:tr h="1673683">
                <a:tc>
                  <a:txBody>
                    <a:bodyPr/>
                    <a:lstStyle/>
                    <a:p>
                      <a:pPr algn="ctr">
                        <a:lnSpc>
                          <a:spcPct val="115000"/>
                        </a:lnSpc>
                        <a:spcAft>
                          <a:spcPts val="0"/>
                        </a:spcAft>
                        <a:tabLst>
                          <a:tab pos="36195" algn="l"/>
                        </a:tabLst>
                      </a:pPr>
                      <a:r>
                        <a:rPr lang="uz-Cyrl-UZ" sz="1800" b="0">
                          <a:solidFill>
                            <a:schemeClr val="tx1"/>
                          </a:solidFill>
                          <a:latin typeface="Times New Roman"/>
                          <a:ea typeface="Times New Roman"/>
                        </a:rPr>
                        <a:t>Вариантлар</a:t>
                      </a:r>
                      <a:endParaRPr lang="ru-RU" sz="1800" b="0">
                        <a:solidFill>
                          <a:schemeClr val="tx1"/>
                        </a:solidFill>
                        <a:latin typeface="Times New Roman"/>
                        <a:ea typeface="Times New Roman"/>
                      </a:endParaRPr>
                    </a:p>
                  </a:txBody>
                  <a:tcPr marL="68580" marR="68580" marT="0" marB="0"/>
                </a:tc>
                <a:tc>
                  <a:txBody>
                    <a:bodyPr/>
                    <a:lstStyle/>
                    <a:p>
                      <a:pPr algn="ctr">
                        <a:lnSpc>
                          <a:spcPct val="115000"/>
                        </a:lnSpc>
                        <a:spcAft>
                          <a:spcPts val="0"/>
                        </a:spcAft>
                        <a:tabLst>
                          <a:tab pos="36195" algn="l"/>
                        </a:tabLst>
                      </a:pPr>
                      <a:r>
                        <a:rPr lang="uz-Cyrl-UZ" sz="1800" b="0">
                          <a:solidFill>
                            <a:schemeClr val="tx1"/>
                          </a:solidFill>
                          <a:latin typeface="Times New Roman"/>
                          <a:ea typeface="Times New Roman"/>
                        </a:rPr>
                        <a:t>Минерал ўғитлар меъёри, кг/га</a:t>
                      </a:r>
                      <a:endParaRPr lang="ru-RU" sz="1800" b="0">
                        <a:solidFill>
                          <a:schemeClr val="tx1"/>
                        </a:solidFill>
                        <a:latin typeface="Times New Roman"/>
                        <a:ea typeface="Times New Roman"/>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Times New Roman"/>
                        </a:rPr>
                        <a:t>Уруғ ҳосили</a:t>
                      </a:r>
                      <a:r>
                        <a:rPr lang="ru-RU" sz="1800" b="0">
                          <a:solidFill>
                            <a:schemeClr val="tx1"/>
                          </a:solidFill>
                          <a:latin typeface="Times New Roman"/>
                          <a:ea typeface="Times New Roman"/>
                        </a:rPr>
                        <a:t>, ц/га</a:t>
                      </a: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Times New Roman"/>
                        </a:rPr>
                        <a:t>1 кг ҳосилни сотиш нархи, сўм</a:t>
                      </a:r>
                      <a:endParaRPr lang="ru-RU" sz="1800" b="0">
                        <a:solidFill>
                          <a:schemeClr val="tx1"/>
                        </a:solidFill>
                        <a:latin typeface="Times New Roman"/>
                        <a:ea typeface="Times New Roman"/>
                      </a:endParaRPr>
                    </a:p>
                  </a:txBody>
                  <a:tcPr marL="68580" marR="68580" marT="0" marB="0" anchor="ctr"/>
                </a:tc>
                <a:tc>
                  <a:txBody>
                    <a:bodyPr/>
                    <a:lstStyle/>
                    <a:p>
                      <a:pPr algn="ctr">
                        <a:lnSpc>
                          <a:spcPct val="115000"/>
                        </a:lnSpc>
                        <a:spcAft>
                          <a:spcPts val="0"/>
                        </a:spcAft>
                      </a:pPr>
                      <a:r>
                        <a:rPr lang="ru-RU" sz="1800" b="0">
                          <a:solidFill>
                            <a:schemeClr val="tx1"/>
                          </a:solidFill>
                          <a:latin typeface="Times New Roman"/>
                          <a:ea typeface="Times New Roman"/>
                        </a:rPr>
                        <a:t>Жами даромад, </a:t>
                      </a:r>
                      <a:r>
                        <a:rPr lang="uz-Cyrl-UZ" sz="1800" b="0">
                          <a:solidFill>
                            <a:schemeClr val="tx1"/>
                          </a:solidFill>
                          <a:latin typeface="Times New Roman"/>
                          <a:ea typeface="Times New Roman"/>
                        </a:rPr>
                        <a:t>млн, </a:t>
                      </a:r>
                      <a:r>
                        <a:rPr lang="ru-RU" sz="1800" b="0">
                          <a:solidFill>
                            <a:schemeClr val="tx1"/>
                          </a:solidFill>
                          <a:latin typeface="Times New Roman"/>
                          <a:ea typeface="Times New Roman"/>
                        </a:rPr>
                        <a:t>сўм/га</a:t>
                      </a:r>
                    </a:p>
                  </a:txBody>
                  <a:tcPr marL="68580" marR="68580" marT="0" marB="0" anchor="ctr"/>
                </a:tc>
                <a:tc>
                  <a:txBody>
                    <a:bodyPr/>
                    <a:lstStyle/>
                    <a:p>
                      <a:pPr algn="ctr">
                        <a:lnSpc>
                          <a:spcPct val="115000"/>
                        </a:lnSpc>
                        <a:spcAft>
                          <a:spcPts val="0"/>
                        </a:spcAft>
                      </a:pPr>
                      <a:r>
                        <a:rPr lang="ru-RU" sz="1800" b="0">
                          <a:solidFill>
                            <a:schemeClr val="tx1"/>
                          </a:solidFill>
                          <a:latin typeface="Times New Roman"/>
                          <a:ea typeface="Times New Roman"/>
                        </a:rPr>
                        <a:t>Жами харажатлар, </a:t>
                      </a:r>
                      <a:r>
                        <a:rPr lang="uz-Cyrl-UZ" sz="1800" b="0">
                          <a:solidFill>
                            <a:schemeClr val="tx1"/>
                          </a:solidFill>
                          <a:latin typeface="Times New Roman"/>
                          <a:ea typeface="Times New Roman"/>
                        </a:rPr>
                        <a:t>млн, </a:t>
                      </a:r>
                      <a:r>
                        <a:rPr lang="ru-RU" sz="1800" b="0">
                          <a:solidFill>
                            <a:schemeClr val="tx1"/>
                          </a:solidFill>
                          <a:latin typeface="Times New Roman"/>
                          <a:ea typeface="Times New Roman"/>
                        </a:rPr>
                        <a:t>сўм/га</a:t>
                      </a:r>
                    </a:p>
                  </a:txBody>
                  <a:tcPr marL="68580" marR="68580" marT="0" marB="0" anchor="ctr"/>
                </a:tc>
                <a:tc>
                  <a:txBody>
                    <a:bodyPr/>
                    <a:lstStyle/>
                    <a:p>
                      <a:pPr algn="ctr">
                        <a:lnSpc>
                          <a:spcPct val="115000"/>
                        </a:lnSpc>
                        <a:spcAft>
                          <a:spcPts val="0"/>
                        </a:spcAft>
                      </a:pPr>
                      <a:r>
                        <a:rPr lang="ru-RU" sz="1800" b="0">
                          <a:solidFill>
                            <a:schemeClr val="tx1"/>
                          </a:solidFill>
                          <a:latin typeface="Times New Roman"/>
                          <a:ea typeface="Times New Roman"/>
                        </a:rPr>
                        <a:t>Соф даромад, </a:t>
                      </a:r>
                      <a:r>
                        <a:rPr lang="uz-Cyrl-UZ" sz="1800" b="0">
                          <a:solidFill>
                            <a:schemeClr val="tx1"/>
                          </a:solidFill>
                          <a:latin typeface="Times New Roman"/>
                          <a:ea typeface="Times New Roman"/>
                        </a:rPr>
                        <a:t>млн, </a:t>
                      </a:r>
                      <a:r>
                        <a:rPr lang="ru-RU" sz="1800" b="0">
                          <a:solidFill>
                            <a:schemeClr val="tx1"/>
                          </a:solidFill>
                          <a:latin typeface="Times New Roman"/>
                          <a:ea typeface="Times New Roman"/>
                        </a:rPr>
                        <a:t>сўм/га</a:t>
                      </a:r>
                    </a:p>
                  </a:txBody>
                  <a:tcPr marL="68580" marR="68580" marT="0" marB="0" anchor="ctr"/>
                </a:tc>
                <a:tc>
                  <a:txBody>
                    <a:bodyPr/>
                    <a:lstStyle/>
                    <a:p>
                      <a:pPr>
                        <a:lnSpc>
                          <a:spcPct val="115000"/>
                        </a:lnSpc>
                        <a:spcAft>
                          <a:spcPts val="0"/>
                        </a:spcAft>
                      </a:pPr>
                      <a:r>
                        <a:rPr lang="ru-RU" sz="1800" b="0">
                          <a:solidFill>
                            <a:schemeClr val="tx1"/>
                          </a:solidFill>
                          <a:latin typeface="Times New Roman"/>
                          <a:ea typeface="Calibri"/>
                        </a:rPr>
                        <a:t>1  </a:t>
                      </a:r>
                      <a:r>
                        <a:rPr lang="uz-Cyrl-UZ" sz="1800" b="0">
                          <a:solidFill>
                            <a:schemeClr val="tx1"/>
                          </a:solidFill>
                          <a:latin typeface="Times New Roman"/>
                          <a:ea typeface="Calibri"/>
                        </a:rPr>
                        <a:t>сўм ха ражатга олинган соф фой да, сўм</a:t>
                      </a:r>
                      <a:endParaRPr lang="ru-RU" sz="1800" b="0">
                        <a:solidFill>
                          <a:schemeClr val="tx1"/>
                        </a:solidFill>
                        <a:latin typeface="Times New Roman"/>
                        <a:ea typeface="Calibri"/>
                      </a:endParaRPr>
                    </a:p>
                  </a:txBody>
                  <a:tcPr marL="68580" marR="68580" marT="0" marB="0"/>
                </a:tc>
              </a:tr>
              <a:tr h="653121">
                <a:tc>
                  <a:txBody>
                    <a:bodyPr/>
                    <a:lstStyle/>
                    <a:p>
                      <a:pPr algn="ctr">
                        <a:lnSpc>
                          <a:spcPct val="115000"/>
                        </a:lnSpc>
                        <a:spcAft>
                          <a:spcPts val="0"/>
                        </a:spcAft>
                      </a:pPr>
                      <a:r>
                        <a:rPr lang="uz-Cyrl-UZ" sz="1800" b="0">
                          <a:solidFill>
                            <a:schemeClr val="tx1"/>
                          </a:solidFill>
                          <a:latin typeface="Times New Roman"/>
                          <a:ea typeface="Calibri"/>
                        </a:rPr>
                        <a:t>1</a:t>
                      </a:r>
                      <a:endParaRPr lang="ru-RU" sz="1800" b="0">
                        <a:solidFill>
                          <a:schemeClr val="tx1"/>
                        </a:solidFill>
                        <a:latin typeface="Times New Roman"/>
                        <a:ea typeface="Calibri"/>
                      </a:endParaRPr>
                    </a:p>
                  </a:txBody>
                  <a:tcPr marL="68580" marR="68580" marT="0" marB="0"/>
                </a:tc>
                <a:tc>
                  <a:txBody>
                    <a:bodyPr/>
                    <a:lstStyle/>
                    <a:p>
                      <a:pPr algn="ctr">
                        <a:lnSpc>
                          <a:spcPct val="115000"/>
                        </a:lnSpc>
                        <a:spcAft>
                          <a:spcPts val="0"/>
                        </a:spcAft>
                      </a:pPr>
                      <a:r>
                        <a:rPr lang="uz-Cyrl-UZ" sz="1800" b="0">
                          <a:solidFill>
                            <a:schemeClr val="tx1"/>
                          </a:solidFill>
                          <a:latin typeface="Times New Roman"/>
                          <a:ea typeface="Calibri"/>
                        </a:rPr>
                        <a:t>Назорат-Ўғитсиз</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ru-RU" sz="1800" b="0">
                          <a:solidFill>
                            <a:schemeClr val="tx1"/>
                          </a:solidFill>
                          <a:latin typeface="Times New Roman"/>
                          <a:ea typeface="Calibri"/>
                        </a:rPr>
                        <a:t>13,8</a:t>
                      </a: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4000</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5,520</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Times New Roman"/>
                        </a:rPr>
                        <a:t>2,18</a:t>
                      </a:r>
                      <a:endParaRPr lang="ru-RU" sz="1800" b="0">
                        <a:solidFill>
                          <a:schemeClr val="tx1"/>
                        </a:solidFill>
                        <a:latin typeface="Times New Roman"/>
                        <a:ea typeface="Times New Roman"/>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3,340</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1,53</a:t>
                      </a:r>
                      <a:endParaRPr lang="ru-RU" sz="1800" b="0">
                        <a:solidFill>
                          <a:schemeClr val="tx1"/>
                        </a:solidFill>
                        <a:latin typeface="Times New Roman"/>
                        <a:ea typeface="Calibri"/>
                      </a:endParaRPr>
                    </a:p>
                  </a:txBody>
                  <a:tcPr marL="68580" marR="68580" marT="0" marB="0" anchor="ctr"/>
                </a:tc>
              </a:tr>
              <a:tr h="653121">
                <a:tc>
                  <a:txBody>
                    <a:bodyPr/>
                    <a:lstStyle/>
                    <a:p>
                      <a:pPr algn="ctr">
                        <a:lnSpc>
                          <a:spcPct val="115000"/>
                        </a:lnSpc>
                        <a:spcAft>
                          <a:spcPts val="0"/>
                        </a:spcAft>
                      </a:pPr>
                      <a:r>
                        <a:rPr lang="uz-Cyrl-UZ" sz="1800" b="0">
                          <a:solidFill>
                            <a:schemeClr val="tx1"/>
                          </a:solidFill>
                          <a:latin typeface="Times New Roman"/>
                          <a:ea typeface="Calibri"/>
                        </a:rPr>
                        <a:t>2</a:t>
                      </a:r>
                      <a:endParaRPr lang="ru-RU" sz="1800" b="0">
                        <a:solidFill>
                          <a:schemeClr val="tx1"/>
                        </a:solidFill>
                        <a:latin typeface="Times New Roman"/>
                        <a:ea typeface="Calibri"/>
                      </a:endParaRPr>
                    </a:p>
                  </a:txBody>
                  <a:tcPr marL="68580" marR="68580" marT="0" marB="0"/>
                </a:tc>
                <a:tc>
                  <a:txBody>
                    <a:bodyPr/>
                    <a:lstStyle/>
                    <a:p>
                      <a:pPr algn="ctr">
                        <a:lnSpc>
                          <a:spcPct val="115000"/>
                        </a:lnSpc>
                        <a:spcAft>
                          <a:spcPts val="0"/>
                        </a:spcAft>
                      </a:pPr>
                      <a:r>
                        <a:rPr lang="ru-RU" sz="1800" b="0">
                          <a:solidFill>
                            <a:schemeClr val="tx1"/>
                          </a:solidFill>
                          <a:latin typeface="Times New Roman"/>
                          <a:ea typeface="Calibri"/>
                        </a:rPr>
                        <a:t>P</a:t>
                      </a:r>
                      <a:r>
                        <a:rPr lang="ru-RU" sz="1800" b="0" baseline="-25000">
                          <a:solidFill>
                            <a:schemeClr val="tx1"/>
                          </a:solidFill>
                          <a:latin typeface="Times New Roman"/>
                          <a:ea typeface="Calibri"/>
                        </a:rPr>
                        <a:t>60</a:t>
                      </a:r>
                      <a:r>
                        <a:rPr lang="ru-RU" sz="1800" b="0">
                          <a:solidFill>
                            <a:schemeClr val="tx1"/>
                          </a:solidFill>
                          <a:latin typeface="Times New Roman"/>
                          <a:ea typeface="Calibri"/>
                        </a:rPr>
                        <a:t>K</a:t>
                      </a:r>
                      <a:r>
                        <a:rPr lang="ru-RU" sz="1800" b="0" baseline="-25000">
                          <a:solidFill>
                            <a:schemeClr val="tx1"/>
                          </a:solidFill>
                          <a:latin typeface="Times New Roman"/>
                          <a:ea typeface="Calibri"/>
                        </a:rPr>
                        <a:t>60</a:t>
                      </a:r>
                      <a:r>
                        <a:rPr lang="ru-RU" sz="1800" b="0">
                          <a:solidFill>
                            <a:schemeClr val="tx1"/>
                          </a:solidFill>
                          <a:latin typeface="Times New Roman"/>
                          <a:ea typeface="Calibri"/>
                        </a:rPr>
                        <a:t> – фон</a:t>
                      </a:r>
                    </a:p>
                  </a:txBody>
                  <a:tcPr marL="68580" marR="68580" marT="0" marB="0" anchor="ctr"/>
                </a:tc>
                <a:tc>
                  <a:txBody>
                    <a:bodyPr/>
                    <a:lstStyle/>
                    <a:p>
                      <a:pPr algn="ctr">
                        <a:lnSpc>
                          <a:spcPct val="115000"/>
                        </a:lnSpc>
                        <a:spcAft>
                          <a:spcPts val="0"/>
                        </a:spcAft>
                      </a:pPr>
                      <a:r>
                        <a:rPr lang="ru-RU" sz="1800" b="0">
                          <a:solidFill>
                            <a:schemeClr val="tx1"/>
                          </a:solidFill>
                          <a:latin typeface="Times New Roman"/>
                          <a:ea typeface="Calibri"/>
                        </a:rPr>
                        <a:t>14,7</a:t>
                      </a: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Times New Roman"/>
                        </a:rPr>
                        <a:t>4000</a:t>
                      </a:r>
                      <a:endParaRPr lang="ru-RU" sz="1800" b="0">
                        <a:solidFill>
                          <a:schemeClr val="tx1"/>
                        </a:solidFill>
                        <a:latin typeface="Times New Roman"/>
                        <a:ea typeface="Times New Roman"/>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5,880</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Times New Roman"/>
                        </a:rPr>
                        <a:t>2,190</a:t>
                      </a:r>
                      <a:endParaRPr lang="ru-RU" sz="1800" b="0">
                        <a:solidFill>
                          <a:schemeClr val="tx1"/>
                        </a:solidFill>
                        <a:latin typeface="Times New Roman"/>
                        <a:ea typeface="Times New Roman"/>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3,690</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1,68</a:t>
                      </a:r>
                      <a:endParaRPr lang="ru-RU" sz="1800" b="0">
                        <a:solidFill>
                          <a:schemeClr val="tx1"/>
                        </a:solidFill>
                        <a:latin typeface="Times New Roman"/>
                        <a:ea typeface="Calibri"/>
                      </a:endParaRPr>
                    </a:p>
                  </a:txBody>
                  <a:tcPr marL="68580" marR="68580" marT="0" marB="0" anchor="ctr"/>
                </a:tc>
              </a:tr>
              <a:tr h="467487">
                <a:tc>
                  <a:txBody>
                    <a:bodyPr/>
                    <a:lstStyle/>
                    <a:p>
                      <a:pPr algn="ctr">
                        <a:lnSpc>
                          <a:spcPct val="115000"/>
                        </a:lnSpc>
                        <a:spcAft>
                          <a:spcPts val="0"/>
                        </a:spcAft>
                      </a:pPr>
                      <a:r>
                        <a:rPr lang="uz-Cyrl-UZ" sz="1800" b="0">
                          <a:solidFill>
                            <a:schemeClr val="tx1"/>
                          </a:solidFill>
                          <a:latin typeface="Times New Roman"/>
                          <a:ea typeface="Calibri"/>
                        </a:rPr>
                        <a:t>3</a:t>
                      </a:r>
                      <a:endParaRPr lang="ru-RU" sz="1800" b="0">
                        <a:solidFill>
                          <a:schemeClr val="tx1"/>
                        </a:solidFill>
                        <a:latin typeface="Times New Roman"/>
                        <a:ea typeface="Calibri"/>
                      </a:endParaRPr>
                    </a:p>
                  </a:txBody>
                  <a:tcPr marL="68580" marR="68580" marT="0" marB="0"/>
                </a:tc>
                <a:tc>
                  <a:txBody>
                    <a:bodyPr/>
                    <a:lstStyle/>
                    <a:p>
                      <a:pPr algn="ctr">
                        <a:lnSpc>
                          <a:spcPct val="115000"/>
                        </a:lnSpc>
                        <a:spcAft>
                          <a:spcPts val="0"/>
                        </a:spcAft>
                      </a:pPr>
                      <a:r>
                        <a:rPr lang="ru-RU" sz="1800" b="0">
                          <a:solidFill>
                            <a:schemeClr val="tx1"/>
                          </a:solidFill>
                          <a:latin typeface="Times New Roman"/>
                          <a:ea typeface="Calibri"/>
                        </a:rPr>
                        <a:t>Фон+ N</a:t>
                      </a:r>
                      <a:r>
                        <a:rPr lang="uz-Cyrl-UZ" sz="1800" b="0" baseline="-25000">
                          <a:solidFill>
                            <a:schemeClr val="tx1"/>
                          </a:solidFill>
                          <a:latin typeface="Times New Roman"/>
                          <a:ea typeface="Calibri"/>
                        </a:rPr>
                        <a:t>30</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ru-RU" sz="1800" b="0">
                          <a:solidFill>
                            <a:schemeClr val="tx1"/>
                          </a:solidFill>
                          <a:latin typeface="Times New Roman"/>
                          <a:ea typeface="Calibri"/>
                        </a:rPr>
                        <a:t>1</a:t>
                      </a:r>
                      <a:r>
                        <a:rPr lang="uz-Cyrl-UZ" sz="1800" b="0">
                          <a:solidFill>
                            <a:schemeClr val="tx1"/>
                          </a:solidFill>
                          <a:latin typeface="Times New Roman"/>
                          <a:ea typeface="Calibri"/>
                        </a:rPr>
                        <a:t>6</a:t>
                      </a:r>
                      <a:r>
                        <a:rPr lang="ru-RU" sz="1800" b="0">
                          <a:solidFill>
                            <a:schemeClr val="tx1"/>
                          </a:solidFill>
                          <a:latin typeface="Times New Roman"/>
                          <a:ea typeface="Calibri"/>
                        </a:rPr>
                        <a:t>,</a:t>
                      </a:r>
                      <a:r>
                        <a:rPr lang="uz-Cyrl-UZ" sz="1800" b="0">
                          <a:solidFill>
                            <a:schemeClr val="tx1"/>
                          </a:solidFill>
                          <a:latin typeface="Times New Roman"/>
                          <a:ea typeface="Calibri"/>
                        </a:rPr>
                        <a:t>0</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Times New Roman"/>
                        </a:rPr>
                        <a:t>4000</a:t>
                      </a:r>
                      <a:endParaRPr lang="ru-RU" sz="1800" b="0">
                        <a:solidFill>
                          <a:schemeClr val="tx1"/>
                        </a:solidFill>
                        <a:latin typeface="Times New Roman"/>
                        <a:ea typeface="Times New Roman"/>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6,400</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Times New Roman"/>
                        </a:rPr>
                        <a:t>2,200</a:t>
                      </a:r>
                      <a:endParaRPr lang="ru-RU" sz="1800" b="0">
                        <a:solidFill>
                          <a:schemeClr val="tx1"/>
                        </a:solidFill>
                        <a:latin typeface="Times New Roman"/>
                        <a:ea typeface="Times New Roman"/>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4,200</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1,91</a:t>
                      </a:r>
                      <a:endParaRPr lang="ru-RU" sz="1800" b="0">
                        <a:solidFill>
                          <a:schemeClr val="tx1"/>
                        </a:solidFill>
                        <a:latin typeface="Times New Roman"/>
                        <a:ea typeface="Calibri"/>
                      </a:endParaRPr>
                    </a:p>
                  </a:txBody>
                  <a:tcPr marL="68580" marR="68580" marT="0" marB="0" anchor="ctr"/>
                </a:tc>
              </a:tr>
              <a:tr h="467487">
                <a:tc>
                  <a:txBody>
                    <a:bodyPr/>
                    <a:lstStyle/>
                    <a:p>
                      <a:pPr algn="ctr">
                        <a:lnSpc>
                          <a:spcPct val="115000"/>
                        </a:lnSpc>
                        <a:spcAft>
                          <a:spcPts val="0"/>
                        </a:spcAft>
                      </a:pPr>
                      <a:r>
                        <a:rPr lang="uz-Cyrl-UZ" sz="1800" b="0">
                          <a:solidFill>
                            <a:schemeClr val="tx1"/>
                          </a:solidFill>
                          <a:latin typeface="Times New Roman"/>
                          <a:ea typeface="Calibri"/>
                        </a:rPr>
                        <a:t>4</a:t>
                      </a:r>
                      <a:endParaRPr lang="ru-RU" sz="1800" b="0">
                        <a:solidFill>
                          <a:schemeClr val="tx1"/>
                        </a:solidFill>
                        <a:latin typeface="Times New Roman"/>
                        <a:ea typeface="Calibri"/>
                      </a:endParaRPr>
                    </a:p>
                  </a:txBody>
                  <a:tcPr marL="68580" marR="68580" marT="0" marB="0"/>
                </a:tc>
                <a:tc>
                  <a:txBody>
                    <a:bodyPr/>
                    <a:lstStyle/>
                    <a:p>
                      <a:pPr algn="ctr">
                        <a:lnSpc>
                          <a:spcPct val="115000"/>
                        </a:lnSpc>
                        <a:spcAft>
                          <a:spcPts val="0"/>
                        </a:spcAft>
                      </a:pPr>
                      <a:r>
                        <a:rPr lang="ru-RU" sz="1800" b="0">
                          <a:solidFill>
                            <a:schemeClr val="tx1"/>
                          </a:solidFill>
                          <a:latin typeface="Times New Roman"/>
                          <a:ea typeface="Calibri"/>
                        </a:rPr>
                        <a:t>Фон+ N</a:t>
                      </a:r>
                      <a:r>
                        <a:rPr lang="ru-RU" sz="1800" b="0" baseline="-25000">
                          <a:solidFill>
                            <a:schemeClr val="tx1"/>
                          </a:solidFill>
                          <a:latin typeface="Times New Roman"/>
                          <a:ea typeface="Calibri"/>
                        </a:rPr>
                        <a:t>6</a:t>
                      </a:r>
                      <a:r>
                        <a:rPr lang="uz-Cyrl-UZ" sz="1800" b="0" baseline="-25000">
                          <a:solidFill>
                            <a:schemeClr val="tx1"/>
                          </a:solidFill>
                          <a:latin typeface="Times New Roman"/>
                          <a:ea typeface="Calibri"/>
                        </a:rPr>
                        <a:t>0</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ru-RU" sz="1800" b="0">
                          <a:solidFill>
                            <a:schemeClr val="tx1"/>
                          </a:solidFill>
                          <a:latin typeface="Times New Roman"/>
                          <a:ea typeface="Calibri"/>
                        </a:rPr>
                        <a:t>17,2</a:t>
                      </a: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Times New Roman"/>
                        </a:rPr>
                        <a:t>4000</a:t>
                      </a:r>
                      <a:endParaRPr lang="ru-RU" sz="1800" b="0">
                        <a:solidFill>
                          <a:schemeClr val="tx1"/>
                        </a:solidFill>
                        <a:latin typeface="Times New Roman"/>
                        <a:ea typeface="Times New Roman"/>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6,880</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Times New Roman"/>
                        </a:rPr>
                        <a:t>2,210</a:t>
                      </a:r>
                      <a:endParaRPr lang="ru-RU" sz="1800" b="0">
                        <a:solidFill>
                          <a:schemeClr val="tx1"/>
                        </a:solidFill>
                        <a:latin typeface="Times New Roman"/>
                        <a:ea typeface="Times New Roman"/>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4,670</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2,11</a:t>
                      </a:r>
                      <a:endParaRPr lang="ru-RU" sz="1800" b="0">
                        <a:solidFill>
                          <a:schemeClr val="tx1"/>
                        </a:solidFill>
                        <a:latin typeface="Times New Roman"/>
                        <a:ea typeface="Calibri"/>
                      </a:endParaRPr>
                    </a:p>
                  </a:txBody>
                  <a:tcPr marL="68580" marR="68580" marT="0" marB="0" anchor="ctr"/>
                </a:tc>
              </a:tr>
              <a:tr h="467487">
                <a:tc>
                  <a:txBody>
                    <a:bodyPr/>
                    <a:lstStyle/>
                    <a:p>
                      <a:pPr algn="ctr">
                        <a:lnSpc>
                          <a:spcPct val="115000"/>
                        </a:lnSpc>
                        <a:spcAft>
                          <a:spcPts val="0"/>
                        </a:spcAft>
                      </a:pPr>
                      <a:r>
                        <a:rPr lang="uz-Cyrl-UZ" sz="1800" b="0">
                          <a:solidFill>
                            <a:schemeClr val="tx1"/>
                          </a:solidFill>
                          <a:latin typeface="Times New Roman"/>
                          <a:ea typeface="Calibri"/>
                        </a:rPr>
                        <a:t>5</a:t>
                      </a:r>
                      <a:endParaRPr lang="ru-RU" sz="1800" b="0">
                        <a:solidFill>
                          <a:schemeClr val="tx1"/>
                        </a:solidFill>
                        <a:latin typeface="Times New Roman"/>
                        <a:ea typeface="Calibri"/>
                      </a:endParaRPr>
                    </a:p>
                  </a:txBody>
                  <a:tcPr marL="68580" marR="68580" marT="0" marB="0"/>
                </a:tc>
                <a:tc>
                  <a:txBody>
                    <a:bodyPr/>
                    <a:lstStyle/>
                    <a:p>
                      <a:pPr algn="ctr">
                        <a:lnSpc>
                          <a:spcPct val="115000"/>
                        </a:lnSpc>
                        <a:spcAft>
                          <a:spcPts val="0"/>
                        </a:spcAft>
                      </a:pPr>
                      <a:r>
                        <a:rPr lang="ru-RU" sz="1800" b="0">
                          <a:solidFill>
                            <a:schemeClr val="tx1"/>
                          </a:solidFill>
                          <a:latin typeface="Times New Roman"/>
                          <a:ea typeface="Calibri"/>
                        </a:rPr>
                        <a:t>Фон+ N</a:t>
                      </a:r>
                      <a:r>
                        <a:rPr lang="ru-RU" sz="1800" b="0" baseline="-25000">
                          <a:solidFill>
                            <a:schemeClr val="tx1"/>
                          </a:solidFill>
                          <a:latin typeface="Times New Roman"/>
                          <a:ea typeface="Calibri"/>
                        </a:rPr>
                        <a:t>9</a:t>
                      </a:r>
                      <a:r>
                        <a:rPr lang="uz-Cyrl-UZ" sz="1800" b="0" baseline="-25000">
                          <a:solidFill>
                            <a:schemeClr val="tx1"/>
                          </a:solidFill>
                          <a:latin typeface="Times New Roman"/>
                          <a:ea typeface="Calibri"/>
                        </a:rPr>
                        <a:t>0</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ru-RU" sz="1800" b="0">
                          <a:solidFill>
                            <a:schemeClr val="tx1"/>
                          </a:solidFill>
                          <a:latin typeface="Times New Roman"/>
                          <a:ea typeface="Calibri"/>
                        </a:rPr>
                        <a:t>1</a:t>
                      </a:r>
                      <a:r>
                        <a:rPr lang="uz-Cyrl-UZ" sz="1800" b="0">
                          <a:solidFill>
                            <a:schemeClr val="tx1"/>
                          </a:solidFill>
                          <a:latin typeface="Times New Roman"/>
                          <a:ea typeface="Calibri"/>
                        </a:rPr>
                        <a:t>8</a:t>
                      </a:r>
                      <a:r>
                        <a:rPr lang="ru-RU" sz="1800" b="0">
                          <a:solidFill>
                            <a:schemeClr val="tx1"/>
                          </a:solidFill>
                          <a:latin typeface="Times New Roman"/>
                          <a:ea typeface="Calibri"/>
                        </a:rPr>
                        <a:t>,1</a:t>
                      </a: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Times New Roman"/>
                        </a:rPr>
                        <a:t>4000</a:t>
                      </a:r>
                      <a:endParaRPr lang="ru-RU" sz="1800" b="0">
                        <a:solidFill>
                          <a:schemeClr val="tx1"/>
                        </a:solidFill>
                        <a:latin typeface="Times New Roman"/>
                        <a:ea typeface="Times New Roman"/>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7,240</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2,218</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5,020</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2,26</a:t>
                      </a:r>
                      <a:endParaRPr lang="ru-RU" sz="1800" b="0">
                        <a:solidFill>
                          <a:schemeClr val="tx1"/>
                        </a:solidFill>
                        <a:latin typeface="Times New Roman"/>
                        <a:ea typeface="Calibri"/>
                      </a:endParaRPr>
                    </a:p>
                  </a:txBody>
                  <a:tcPr marL="68580" marR="68580" marT="0" marB="0" anchor="ctr"/>
                </a:tc>
              </a:tr>
              <a:tr h="653121">
                <a:tc>
                  <a:txBody>
                    <a:bodyPr/>
                    <a:lstStyle/>
                    <a:p>
                      <a:pPr algn="ctr">
                        <a:lnSpc>
                          <a:spcPct val="115000"/>
                        </a:lnSpc>
                        <a:spcAft>
                          <a:spcPts val="0"/>
                        </a:spcAft>
                      </a:pPr>
                      <a:r>
                        <a:rPr lang="uz-Cyrl-UZ" sz="1800" b="0">
                          <a:solidFill>
                            <a:schemeClr val="tx1"/>
                          </a:solidFill>
                          <a:latin typeface="Times New Roman"/>
                          <a:ea typeface="Calibri"/>
                        </a:rPr>
                        <a:t>6</a:t>
                      </a:r>
                      <a:endParaRPr lang="ru-RU" sz="1800" b="0">
                        <a:solidFill>
                          <a:schemeClr val="tx1"/>
                        </a:solidFill>
                        <a:latin typeface="Times New Roman"/>
                        <a:ea typeface="Calibri"/>
                      </a:endParaRPr>
                    </a:p>
                  </a:txBody>
                  <a:tcPr marL="68580" marR="68580" marT="0" marB="0"/>
                </a:tc>
                <a:tc>
                  <a:txBody>
                    <a:bodyPr/>
                    <a:lstStyle/>
                    <a:p>
                      <a:pPr algn="ctr">
                        <a:lnSpc>
                          <a:spcPct val="115000"/>
                        </a:lnSpc>
                        <a:spcAft>
                          <a:spcPts val="0"/>
                        </a:spcAft>
                      </a:pPr>
                      <a:r>
                        <a:rPr lang="ru-RU" sz="1800" b="0">
                          <a:solidFill>
                            <a:schemeClr val="tx1"/>
                          </a:solidFill>
                          <a:latin typeface="Times New Roman"/>
                          <a:ea typeface="Calibri"/>
                        </a:rPr>
                        <a:t>Фон+ N</a:t>
                      </a:r>
                      <a:r>
                        <a:rPr lang="uz-Cyrl-UZ" sz="1800" b="0" baseline="-25000">
                          <a:solidFill>
                            <a:schemeClr val="tx1"/>
                          </a:solidFill>
                          <a:latin typeface="Times New Roman"/>
                          <a:ea typeface="Calibri"/>
                        </a:rPr>
                        <a:t>120</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ru-RU" sz="1800" b="0">
                          <a:solidFill>
                            <a:schemeClr val="tx1"/>
                          </a:solidFill>
                          <a:latin typeface="Times New Roman"/>
                          <a:ea typeface="Calibri"/>
                        </a:rPr>
                        <a:t>19,3</a:t>
                      </a: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Times New Roman"/>
                        </a:rPr>
                        <a:t>4000</a:t>
                      </a:r>
                      <a:endParaRPr lang="ru-RU" sz="1800" b="0">
                        <a:solidFill>
                          <a:schemeClr val="tx1"/>
                        </a:solidFill>
                        <a:latin typeface="Times New Roman"/>
                        <a:ea typeface="Times New Roman"/>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7,640</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2,228</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5,412</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2,43</a:t>
                      </a:r>
                      <a:endParaRPr lang="ru-RU" sz="1800" b="0">
                        <a:solidFill>
                          <a:schemeClr val="tx1"/>
                        </a:solidFill>
                        <a:latin typeface="Times New Roman"/>
                        <a:ea typeface="Calibri"/>
                      </a:endParaRPr>
                    </a:p>
                  </a:txBody>
                  <a:tcPr marL="68580" marR="68580" marT="0" marB="0" anchor="ctr"/>
                </a:tc>
              </a:tr>
              <a:tr h="653121">
                <a:tc>
                  <a:txBody>
                    <a:bodyPr/>
                    <a:lstStyle/>
                    <a:p>
                      <a:pPr algn="ctr">
                        <a:lnSpc>
                          <a:spcPct val="115000"/>
                        </a:lnSpc>
                        <a:spcAft>
                          <a:spcPts val="0"/>
                        </a:spcAft>
                      </a:pPr>
                      <a:r>
                        <a:rPr lang="uz-Cyrl-UZ" sz="1800" b="0">
                          <a:solidFill>
                            <a:schemeClr val="tx1"/>
                          </a:solidFill>
                          <a:latin typeface="Times New Roman"/>
                          <a:ea typeface="Calibri"/>
                        </a:rPr>
                        <a:t>7</a:t>
                      </a:r>
                      <a:endParaRPr lang="ru-RU" sz="1800" b="0">
                        <a:solidFill>
                          <a:schemeClr val="tx1"/>
                        </a:solidFill>
                        <a:latin typeface="Times New Roman"/>
                        <a:ea typeface="Calibri"/>
                      </a:endParaRPr>
                    </a:p>
                  </a:txBody>
                  <a:tcPr marL="68580" marR="68580" marT="0" marB="0"/>
                </a:tc>
                <a:tc>
                  <a:txBody>
                    <a:bodyPr/>
                    <a:lstStyle/>
                    <a:p>
                      <a:pPr algn="ctr">
                        <a:lnSpc>
                          <a:spcPct val="115000"/>
                        </a:lnSpc>
                        <a:spcAft>
                          <a:spcPts val="0"/>
                        </a:spcAft>
                      </a:pPr>
                      <a:r>
                        <a:rPr lang="ru-RU" sz="1800" b="0">
                          <a:solidFill>
                            <a:schemeClr val="tx1"/>
                          </a:solidFill>
                          <a:latin typeface="Times New Roman"/>
                          <a:ea typeface="Calibri"/>
                        </a:rPr>
                        <a:t>Фон+ N</a:t>
                      </a:r>
                      <a:r>
                        <a:rPr lang="ru-RU" sz="1800" b="0" baseline="-25000">
                          <a:solidFill>
                            <a:schemeClr val="tx1"/>
                          </a:solidFill>
                          <a:latin typeface="Times New Roman"/>
                          <a:ea typeface="Calibri"/>
                        </a:rPr>
                        <a:t>15</a:t>
                      </a:r>
                      <a:r>
                        <a:rPr lang="uz-Cyrl-UZ" sz="1800" b="0" baseline="-25000">
                          <a:solidFill>
                            <a:schemeClr val="tx1"/>
                          </a:solidFill>
                          <a:latin typeface="Times New Roman"/>
                          <a:ea typeface="Calibri"/>
                        </a:rPr>
                        <a:t>0</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ru-RU" sz="1800" b="0">
                          <a:solidFill>
                            <a:schemeClr val="tx1"/>
                          </a:solidFill>
                          <a:latin typeface="Times New Roman"/>
                          <a:ea typeface="Calibri"/>
                        </a:rPr>
                        <a:t>18,9</a:t>
                      </a: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Times New Roman"/>
                        </a:rPr>
                        <a:t>4000</a:t>
                      </a:r>
                      <a:endParaRPr lang="ru-RU" sz="1800" b="0">
                        <a:solidFill>
                          <a:schemeClr val="tx1"/>
                        </a:solidFill>
                        <a:latin typeface="Times New Roman"/>
                        <a:ea typeface="Times New Roman"/>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7,560</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2,235</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uz-Cyrl-UZ" sz="1800" b="0">
                          <a:solidFill>
                            <a:schemeClr val="tx1"/>
                          </a:solidFill>
                          <a:latin typeface="Times New Roman"/>
                          <a:ea typeface="Calibri"/>
                        </a:rPr>
                        <a:t>5,325</a:t>
                      </a:r>
                      <a:endParaRPr lang="ru-RU" sz="1800" b="0">
                        <a:solidFill>
                          <a:schemeClr val="tx1"/>
                        </a:solidFill>
                        <a:latin typeface="Times New Roman"/>
                        <a:ea typeface="Calibri"/>
                      </a:endParaRPr>
                    </a:p>
                  </a:txBody>
                  <a:tcPr marL="68580" marR="68580" marT="0" marB="0" anchor="ctr"/>
                </a:tc>
                <a:tc>
                  <a:txBody>
                    <a:bodyPr/>
                    <a:lstStyle/>
                    <a:p>
                      <a:pPr algn="ctr">
                        <a:lnSpc>
                          <a:spcPct val="115000"/>
                        </a:lnSpc>
                        <a:spcAft>
                          <a:spcPts val="0"/>
                        </a:spcAft>
                      </a:pPr>
                      <a:r>
                        <a:rPr lang="uz-Cyrl-UZ" sz="1800" b="0" dirty="0">
                          <a:solidFill>
                            <a:schemeClr val="tx1"/>
                          </a:solidFill>
                          <a:latin typeface="Times New Roman"/>
                          <a:ea typeface="Calibri"/>
                        </a:rPr>
                        <a:t>2,38</a:t>
                      </a:r>
                      <a:endParaRPr lang="ru-RU" sz="1800" b="0" dirty="0">
                        <a:solidFill>
                          <a:schemeClr val="tx1"/>
                        </a:solidFill>
                        <a:latin typeface="Times New Roman"/>
                        <a:ea typeface="Calibri"/>
                      </a:endParaRPr>
                    </a:p>
                  </a:txBody>
                  <a:tcPr marL="68580" marR="68580" marT="0" marB="0" anchor="ct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0"/>
            <a:ext cx="8686800" cy="476672"/>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uz-Cyrl-UZ"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uz-Cyrl-UZ"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uz-Cyrl-UZ" b="1" cap="none" dirty="0" smtClean="0">
                <a:ln w="11430"/>
                <a:solidFill>
                  <a:srgbClr val="002060"/>
                </a:solidFill>
                <a:effectLst/>
                <a:latin typeface="Arial" pitchFamily="34" charset="0"/>
                <a:cs typeface="Arial" pitchFamily="34" charset="0"/>
              </a:rPr>
              <a:t>ХУЛОСАЛАР</a:t>
            </a:r>
            <a:r>
              <a:rPr lang="ru-RU" b="1" cap="none" dirty="0" smtClean="0">
                <a:ln w="11430"/>
                <a:solidFill>
                  <a:srgbClr val="002060"/>
                </a:solidFill>
                <a:effectLst/>
                <a:latin typeface="Arial" pitchFamily="34" charset="0"/>
                <a:cs typeface="Arial" pitchFamily="34" charset="0"/>
              </a:rPr>
              <a:t/>
            </a:r>
            <a:br>
              <a:rPr lang="ru-RU" b="1" cap="none" dirty="0" smtClean="0">
                <a:ln w="11430"/>
                <a:solidFill>
                  <a:srgbClr val="002060"/>
                </a:solidFill>
                <a:effectLst/>
                <a:latin typeface="Arial" pitchFamily="34" charset="0"/>
                <a:cs typeface="Arial" pitchFamily="34" charset="0"/>
              </a:rPr>
            </a:br>
            <a:endParaRPr lang="ru-RU" b="1" cap="none" dirty="0">
              <a:ln w="11430"/>
              <a:solidFill>
                <a:srgbClr val="002060"/>
              </a:solidFill>
              <a:effectLst/>
              <a:latin typeface="Arial" pitchFamily="34" charset="0"/>
              <a:cs typeface="Arial" pitchFamily="34" charset="0"/>
            </a:endParaRPr>
          </a:p>
        </p:txBody>
      </p:sp>
      <p:sp>
        <p:nvSpPr>
          <p:cNvPr id="3" name="Содержимое 2"/>
          <p:cNvSpPr>
            <a:spLocks noGrp="1"/>
          </p:cNvSpPr>
          <p:nvPr>
            <p:ph idx="1"/>
          </p:nvPr>
        </p:nvSpPr>
        <p:spPr>
          <a:xfrm>
            <a:off x="107504" y="836712"/>
            <a:ext cx="8884096" cy="5904656"/>
          </a:xfrm>
        </p:spPr>
        <p:txBody>
          <a:bodyPr>
            <a:normAutofit fontScale="85000" lnSpcReduction="20000"/>
          </a:bodyPr>
          <a:lstStyle/>
          <a:p>
            <a:pPr marL="0" indent="0" algn="just">
              <a:buNone/>
            </a:pPr>
            <a:r>
              <a:rPr lang="uz-Cyrl-UZ" dirty="0" smtClean="0">
                <a:solidFill>
                  <a:schemeClr val="tx1"/>
                </a:solidFill>
                <a:latin typeface="Arial" pitchFamily="34" charset="0"/>
                <a:cs typeface="Arial" pitchFamily="34" charset="0"/>
              </a:rPr>
              <a:t>	1.Мойли зиғир  уруғининг  дала  унувчанлиги  фосфорли  калийли ўғитлар  фонида  азотли  ўғитлар  қўллаган  фосфорли  калийли ўғитлар  фонидаги  вариантларга  нисбатан   0,1-1,0% гача  юқори  ва ўсимликнинг  ўсув  даври охирида  сақланиб  қолиши  0,1-1,2% гача   юқори  бўлади</a:t>
            </a:r>
            <a:endParaRPr lang="ru-RU" dirty="0" smtClean="0">
              <a:solidFill>
                <a:schemeClr val="tx1"/>
              </a:solidFill>
              <a:latin typeface="Arial" pitchFamily="34" charset="0"/>
              <a:cs typeface="Arial" pitchFamily="34" charset="0"/>
            </a:endParaRPr>
          </a:p>
          <a:p>
            <a:pPr marL="0" indent="0" algn="just">
              <a:buNone/>
            </a:pPr>
            <a:r>
              <a:rPr lang="uz-Cyrl-UZ" dirty="0" smtClean="0">
                <a:solidFill>
                  <a:schemeClr val="tx1"/>
                </a:solidFill>
                <a:latin typeface="Arial" pitchFamily="34" charset="0"/>
                <a:cs typeface="Arial" pitchFamily="34" charset="0"/>
              </a:rPr>
              <a:t>	2.Мойли  зиғир  пояси фосфорли  ва калийли  ўғитлар  фонида   азот  ўғитини  Фон+ N</a:t>
            </a:r>
            <a:r>
              <a:rPr lang="uz-Cyrl-UZ" baseline="-25000" dirty="0" smtClean="0">
                <a:solidFill>
                  <a:schemeClr val="tx1"/>
                </a:solidFill>
                <a:latin typeface="Arial" pitchFamily="34" charset="0"/>
                <a:cs typeface="Arial" pitchFamily="34" charset="0"/>
              </a:rPr>
              <a:t>150  </a:t>
            </a:r>
            <a:r>
              <a:rPr lang="uz-Cyrl-UZ" dirty="0" smtClean="0">
                <a:solidFill>
                  <a:schemeClr val="tx1"/>
                </a:solidFill>
                <a:latin typeface="Arial" pitchFamily="34" charset="0"/>
                <a:cs typeface="Arial" pitchFamily="34" charset="0"/>
              </a:rPr>
              <a:t>кг/га  қўлланилганда  75,7 см  бўлиб, азот кам ишлатилган вариантларга нисбатан 0,8-5,2 см га баланд  бўлиб  ўсди.</a:t>
            </a:r>
            <a:endParaRPr lang="ru-RU" dirty="0" smtClean="0">
              <a:solidFill>
                <a:schemeClr val="tx1"/>
              </a:solidFill>
              <a:latin typeface="Arial" pitchFamily="34" charset="0"/>
              <a:cs typeface="Arial" pitchFamily="34" charset="0"/>
            </a:endParaRPr>
          </a:p>
          <a:p>
            <a:pPr marL="0" indent="0" algn="just">
              <a:buNone/>
            </a:pPr>
            <a:r>
              <a:rPr lang="uz-Cyrl-UZ" dirty="0" smtClean="0">
                <a:solidFill>
                  <a:schemeClr val="tx1"/>
                </a:solidFill>
                <a:latin typeface="Arial" pitchFamily="34" charset="0"/>
                <a:cs typeface="Arial" pitchFamily="34" charset="0"/>
              </a:rPr>
              <a:t>	3. Мойли зиғир барг сатҳи ўсимликнинг  гуллаш  даврида тажрибадаги барча  вариантларда  юқори  бўлиб,   фосфорли - калийли  ўғит  фонида  азот  ўғитини  қўлланилган  вариантларда  баргларнинг  сатҳи  азот  қўлланилмаган вариантларга нисбатан 0,1 м</a:t>
            </a:r>
            <a:r>
              <a:rPr lang="uz-Cyrl-UZ" baseline="30000" dirty="0" smtClean="0">
                <a:solidFill>
                  <a:schemeClr val="tx1"/>
                </a:solidFill>
                <a:latin typeface="Arial" pitchFamily="34" charset="0"/>
                <a:cs typeface="Arial" pitchFamily="34" charset="0"/>
              </a:rPr>
              <a:t>2</a:t>
            </a:r>
            <a:r>
              <a:rPr lang="uz-Cyrl-UZ" dirty="0" smtClean="0">
                <a:solidFill>
                  <a:schemeClr val="tx1"/>
                </a:solidFill>
                <a:latin typeface="Arial" pitchFamily="34" charset="0"/>
                <a:cs typeface="Arial" pitchFamily="34" charset="0"/>
              </a:rPr>
              <a:t>/м</a:t>
            </a:r>
            <a:r>
              <a:rPr lang="uz-Cyrl-UZ" baseline="30000" dirty="0" smtClean="0">
                <a:solidFill>
                  <a:schemeClr val="tx1"/>
                </a:solidFill>
                <a:latin typeface="Arial" pitchFamily="34" charset="0"/>
                <a:cs typeface="Arial" pitchFamily="34" charset="0"/>
              </a:rPr>
              <a:t>2</a:t>
            </a:r>
            <a:r>
              <a:rPr lang="uz-Cyrl-UZ" dirty="0" smtClean="0">
                <a:solidFill>
                  <a:schemeClr val="tx1"/>
                </a:solidFill>
                <a:latin typeface="Arial" pitchFamily="34" charset="0"/>
                <a:cs typeface="Arial" pitchFamily="34" charset="0"/>
              </a:rPr>
              <a:t> дан 1,0 м</a:t>
            </a:r>
            <a:r>
              <a:rPr lang="uz-Cyrl-UZ" baseline="30000" dirty="0" smtClean="0">
                <a:solidFill>
                  <a:schemeClr val="tx1"/>
                </a:solidFill>
                <a:latin typeface="Arial" pitchFamily="34" charset="0"/>
                <a:cs typeface="Arial" pitchFamily="34" charset="0"/>
              </a:rPr>
              <a:t>2</a:t>
            </a:r>
            <a:r>
              <a:rPr lang="uz-Cyrl-UZ" dirty="0" smtClean="0">
                <a:solidFill>
                  <a:schemeClr val="tx1"/>
                </a:solidFill>
                <a:latin typeface="Arial" pitchFamily="34" charset="0"/>
                <a:cs typeface="Arial" pitchFamily="34" charset="0"/>
              </a:rPr>
              <a:t>/м</a:t>
            </a:r>
            <a:r>
              <a:rPr lang="uz-Cyrl-UZ" baseline="30000" dirty="0" smtClean="0">
                <a:solidFill>
                  <a:schemeClr val="tx1"/>
                </a:solidFill>
                <a:latin typeface="Arial" pitchFamily="34" charset="0"/>
                <a:cs typeface="Arial" pitchFamily="34" charset="0"/>
              </a:rPr>
              <a:t>2</a:t>
            </a:r>
            <a:r>
              <a:rPr lang="uz-Cyrl-UZ" dirty="0" smtClean="0">
                <a:solidFill>
                  <a:schemeClr val="tx1"/>
                </a:solidFill>
                <a:latin typeface="Arial" pitchFamily="34" charset="0"/>
                <a:cs typeface="Arial" pitchFamily="34" charset="0"/>
              </a:rPr>
              <a:t> гача ошиб борди</a:t>
            </a:r>
            <a:r>
              <a:rPr lang="uz-Cyrl-UZ" dirty="0" smtClean="0"/>
              <a:t>.</a:t>
            </a:r>
            <a:endParaRPr lang="ru-RU" dirty="0" smtClean="0"/>
          </a:p>
          <a:p>
            <a:pPr algn="just">
              <a:buNone/>
            </a:pP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7504" y="116632"/>
            <a:ext cx="8884096" cy="6624736"/>
          </a:xfrm>
        </p:spPr>
        <p:txBody>
          <a:bodyPr>
            <a:normAutofit fontScale="77500" lnSpcReduction="20000"/>
          </a:bodyPr>
          <a:lstStyle/>
          <a:p>
            <a:pPr marL="0" indent="0" algn="just">
              <a:lnSpc>
                <a:spcPct val="120000"/>
              </a:lnSpc>
              <a:buNone/>
            </a:pPr>
            <a:r>
              <a:rPr lang="uz-Cyrl-UZ" dirty="0" smtClean="0">
                <a:latin typeface="Arial" pitchFamily="34" charset="0"/>
                <a:cs typeface="Arial" pitchFamily="34" charset="0"/>
              </a:rPr>
              <a:t>	4. Фосфорли-калийли ўғит фонида   азот  ўғитини 120 кг/га  миқдорда  қўлланган вариантда  ҳосил  элементлари  сони кўп  бўлиб (241,0 дона  кўсакча, 1687,0 дона  уруғ), азот  ўғитини  150  кг/га  оширилганда ҳосил  элементларининг  камайиши  аниқланди</a:t>
            </a:r>
            <a:endParaRPr lang="ru-RU" dirty="0" smtClean="0">
              <a:latin typeface="Arial" pitchFamily="34" charset="0"/>
              <a:cs typeface="Arial" pitchFamily="34" charset="0"/>
            </a:endParaRPr>
          </a:p>
          <a:p>
            <a:pPr marL="0" indent="0" algn="just">
              <a:lnSpc>
                <a:spcPct val="120000"/>
              </a:lnSpc>
              <a:buNone/>
            </a:pPr>
            <a:r>
              <a:rPr lang="uz-Cyrl-UZ" dirty="0" smtClean="0">
                <a:latin typeface="Arial" pitchFamily="34" charset="0"/>
                <a:cs typeface="Arial" pitchFamily="34" charset="0"/>
              </a:rPr>
              <a:t>	5. “Бахмал-2”  навининг  ўсув  фазаларига  минерал  ўғитларнинг  таъсири  катта  бўлиши  аниқланиб, фосфорли ва калийли  ўғитлар  фонида  азот  ўғитининг  миқдорини  30 кг/га  дан  ошириб  борилганда  уларнинг  ўсув  даври 79  кундан  91  кунгача  узайиши  кузатилди.</a:t>
            </a:r>
            <a:endParaRPr lang="ru-RU" dirty="0" smtClean="0">
              <a:latin typeface="Arial" pitchFamily="34" charset="0"/>
              <a:cs typeface="Arial" pitchFamily="34" charset="0"/>
            </a:endParaRPr>
          </a:p>
          <a:p>
            <a:pPr marL="0" indent="0" algn="just">
              <a:lnSpc>
                <a:spcPct val="120000"/>
              </a:lnSpc>
              <a:buNone/>
            </a:pPr>
            <a:r>
              <a:rPr lang="uz-Cyrl-UZ" dirty="0" smtClean="0">
                <a:latin typeface="Arial" pitchFamily="34" charset="0"/>
                <a:cs typeface="Arial" pitchFamily="34" charset="0"/>
              </a:rPr>
              <a:t>	6. Фосфорли – калийли ўғит фонида азот ўғитини гектарига 120 кг (N</a:t>
            </a:r>
            <a:r>
              <a:rPr lang="uz-Cyrl-UZ" baseline="-25000" dirty="0" smtClean="0">
                <a:latin typeface="Arial" pitchFamily="34" charset="0"/>
                <a:cs typeface="Arial" pitchFamily="34" charset="0"/>
              </a:rPr>
              <a:t>120</a:t>
            </a:r>
            <a:r>
              <a:rPr lang="uz-Cyrl-UZ" dirty="0" smtClean="0">
                <a:latin typeface="Arial" pitchFamily="34" charset="0"/>
                <a:cs typeface="Arial" pitchFamily="34" charset="0"/>
              </a:rPr>
              <a:t>) қўлланилган   вариантда   назорат   вариантга  нисбатан  5,5 ц/га ва фосфорли-калийли ўғитлар  фонидаги  вариантга  нисбатан  4,6  центнерга  ва учинчи  Фон + N</a:t>
            </a:r>
            <a:r>
              <a:rPr lang="uz-Cyrl-UZ" baseline="-25000" dirty="0" smtClean="0">
                <a:latin typeface="Arial" pitchFamily="34" charset="0"/>
                <a:cs typeface="Arial" pitchFamily="34" charset="0"/>
              </a:rPr>
              <a:t>30</a:t>
            </a:r>
            <a:r>
              <a:rPr lang="uz-Cyrl-UZ" dirty="0" smtClean="0">
                <a:latin typeface="Arial" pitchFamily="34" charset="0"/>
                <a:cs typeface="Arial" pitchFamily="34" charset="0"/>
              </a:rPr>
              <a:t> вариантда  3,3 центнерга, </a:t>
            </a:r>
            <a:endParaRPr lang="ru-RU" dirty="0" smtClean="0">
              <a:latin typeface="Arial" pitchFamily="34" charset="0"/>
              <a:cs typeface="Arial" pitchFamily="34" charset="0"/>
            </a:endParaRPr>
          </a:p>
          <a:p>
            <a:pPr marL="0" indent="0" algn="just">
              <a:lnSpc>
                <a:spcPct val="120000"/>
              </a:lnSpc>
              <a:buNone/>
            </a:pPr>
            <a:endParaRPr lang="ru-RU" dirty="0">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7504" y="116632"/>
            <a:ext cx="8884096" cy="6624736"/>
          </a:xfrm>
        </p:spPr>
        <p:txBody>
          <a:bodyPr>
            <a:normAutofit fontScale="92500" lnSpcReduction="10000"/>
          </a:bodyPr>
          <a:lstStyle/>
          <a:p>
            <a:pPr marL="0" indent="0" algn="just">
              <a:buNone/>
            </a:pPr>
            <a:r>
              <a:rPr lang="uz-Cyrl-UZ" sz="2800" dirty="0" smtClean="0">
                <a:latin typeface="Arial" pitchFamily="34" charset="0"/>
                <a:cs typeface="Arial" pitchFamily="34" charset="0"/>
              </a:rPr>
              <a:t>тўртинчи  Фон + N</a:t>
            </a:r>
            <a:r>
              <a:rPr lang="uz-Cyrl-UZ" sz="2800" baseline="-25000" dirty="0" smtClean="0">
                <a:latin typeface="Arial" pitchFamily="34" charset="0"/>
                <a:cs typeface="Arial" pitchFamily="34" charset="0"/>
              </a:rPr>
              <a:t>60</a:t>
            </a:r>
            <a:r>
              <a:rPr lang="uz-Cyrl-UZ" sz="2800" dirty="0" smtClean="0">
                <a:latin typeface="Arial" pitchFamily="34" charset="0"/>
                <a:cs typeface="Arial" pitchFamily="34" charset="0"/>
              </a:rPr>
              <a:t> вариантда  2,1 центнерга, Фон + N</a:t>
            </a:r>
            <a:r>
              <a:rPr lang="uz-Cyrl-UZ" sz="2800" baseline="-25000" dirty="0" smtClean="0">
                <a:latin typeface="Arial" pitchFamily="34" charset="0"/>
                <a:cs typeface="Arial" pitchFamily="34" charset="0"/>
              </a:rPr>
              <a:t>90</a:t>
            </a:r>
            <a:r>
              <a:rPr lang="uz-Cyrl-UZ" sz="2800" dirty="0" smtClean="0">
                <a:latin typeface="Arial" pitchFamily="34" charset="0"/>
                <a:cs typeface="Arial" pitchFamily="34" charset="0"/>
              </a:rPr>
              <a:t> вариантдан  1,1 центнерга, Фон + N</a:t>
            </a:r>
            <a:r>
              <a:rPr lang="uz-Cyrl-UZ" sz="2800" baseline="-25000" dirty="0" smtClean="0">
                <a:latin typeface="Arial" pitchFamily="34" charset="0"/>
                <a:cs typeface="Arial" pitchFamily="34" charset="0"/>
              </a:rPr>
              <a:t>150</a:t>
            </a:r>
            <a:r>
              <a:rPr lang="uz-Cyrl-UZ" sz="2800" dirty="0" smtClean="0">
                <a:latin typeface="Arial" pitchFamily="34" charset="0"/>
                <a:cs typeface="Arial" pitchFamily="34" charset="0"/>
              </a:rPr>
              <a:t> вариантдан эса   0,4 центнерга,  кўп   уруғ   ҳосили  олинди.</a:t>
            </a:r>
          </a:p>
          <a:p>
            <a:pPr marL="0" indent="0" algn="just">
              <a:buNone/>
            </a:pPr>
            <a:r>
              <a:rPr lang="uz-Cyrl-UZ" sz="2800" dirty="0" smtClean="0">
                <a:latin typeface="Arial" pitchFamily="34" charset="0"/>
                <a:cs typeface="Arial" pitchFamily="34" charset="0"/>
              </a:rPr>
              <a:t>	7.Уруғ  таркибидаги  мой  миқдори фосфорли  ва калийли  ўғитлар  фонида  кўп  (49,8%)  бўлиши ва гектардан  мой олиниши, ҳамда  1000  дона  уруғнинг  вазни уруғ  ҳосили  кўп  олинган Фон+ N</a:t>
            </a:r>
            <a:r>
              <a:rPr lang="uz-Cyrl-UZ" sz="2800" baseline="-25000" dirty="0" smtClean="0">
                <a:latin typeface="Arial" pitchFamily="34" charset="0"/>
                <a:cs typeface="Arial" pitchFamily="34" charset="0"/>
              </a:rPr>
              <a:t>120 </a:t>
            </a:r>
            <a:r>
              <a:rPr lang="uz-Cyrl-UZ" sz="2800" dirty="0" smtClean="0">
                <a:latin typeface="Arial" pitchFamily="34" charset="0"/>
                <a:cs typeface="Arial" pitchFamily="34" charset="0"/>
              </a:rPr>
              <a:t>вариантдан (9,3 ц/га)  олиниши  аниқланди. </a:t>
            </a:r>
            <a:endParaRPr lang="ru-RU" sz="2800" dirty="0" smtClean="0">
              <a:latin typeface="Arial" pitchFamily="34" charset="0"/>
              <a:cs typeface="Arial" pitchFamily="34" charset="0"/>
            </a:endParaRPr>
          </a:p>
          <a:p>
            <a:pPr marL="0" indent="0" algn="ctr">
              <a:buNone/>
            </a:pPr>
            <a:r>
              <a:rPr lang="uz-Cyrl-UZ" sz="2800" b="1" dirty="0" smtClean="0">
                <a:latin typeface="Arial" pitchFamily="34" charset="0"/>
                <a:cs typeface="Arial" pitchFamily="34" charset="0"/>
              </a:rPr>
              <a:t> </a:t>
            </a:r>
            <a:r>
              <a:rPr lang="uz-Cyrl-UZ" sz="2800" b="1" dirty="0" smtClean="0">
                <a:solidFill>
                  <a:srgbClr val="C00000"/>
                </a:solidFill>
                <a:latin typeface="Arial" pitchFamily="34" charset="0"/>
                <a:cs typeface="Arial" pitchFamily="34" charset="0"/>
              </a:rPr>
              <a:t>ИШЛАБ ЧИҚАРИШГА ТАВСИЯЛАР</a:t>
            </a:r>
            <a:endParaRPr lang="ru-RU" sz="2800" dirty="0" smtClean="0">
              <a:solidFill>
                <a:srgbClr val="C00000"/>
              </a:solidFill>
              <a:latin typeface="Arial" pitchFamily="34" charset="0"/>
              <a:cs typeface="Arial" pitchFamily="34" charset="0"/>
            </a:endParaRPr>
          </a:p>
          <a:p>
            <a:pPr marL="0" indent="0" algn="just">
              <a:buNone/>
            </a:pPr>
            <a:r>
              <a:rPr lang="uz-Cyrl-UZ" sz="2800" b="1" dirty="0" smtClean="0">
                <a:latin typeface="Arial" pitchFamily="34" charset="0"/>
                <a:cs typeface="Arial" pitchFamily="34" charset="0"/>
              </a:rPr>
              <a:t> 	1</a:t>
            </a:r>
            <a:r>
              <a:rPr lang="uz-Cyrl-UZ" sz="2800" dirty="0" smtClean="0">
                <a:latin typeface="Arial" pitchFamily="34" charset="0"/>
                <a:cs typeface="Arial" pitchFamily="34" charset="0"/>
              </a:rPr>
              <a:t>. Тошкент вилоятининг  суғориладиган ерлар  шароитида мойли зиғирнинг  “Бахмал-2”  навидан  юқори  уруғ ҳосили олиш учун  фосфорли  ва калийли  ўғитлар  фонида (P</a:t>
            </a:r>
            <a:r>
              <a:rPr lang="uz-Cyrl-UZ" sz="2800" baseline="-25000" dirty="0" smtClean="0">
                <a:latin typeface="Arial" pitchFamily="34" charset="0"/>
                <a:cs typeface="Arial" pitchFamily="34" charset="0"/>
              </a:rPr>
              <a:t>60</a:t>
            </a:r>
            <a:r>
              <a:rPr lang="uz-Cyrl-UZ" sz="2800" dirty="0" smtClean="0">
                <a:latin typeface="Arial" pitchFamily="34" charset="0"/>
                <a:cs typeface="Arial" pitchFamily="34" charset="0"/>
              </a:rPr>
              <a:t>K</a:t>
            </a:r>
            <a:r>
              <a:rPr lang="uz-Cyrl-UZ" sz="2800" baseline="-25000" dirty="0" smtClean="0">
                <a:latin typeface="Arial" pitchFamily="34" charset="0"/>
                <a:cs typeface="Arial" pitchFamily="34" charset="0"/>
              </a:rPr>
              <a:t>60</a:t>
            </a:r>
            <a:r>
              <a:rPr lang="uz-Cyrl-UZ" sz="2800" dirty="0" smtClean="0">
                <a:latin typeface="Arial" pitchFamily="34" charset="0"/>
                <a:cs typeface="Arial" pitchFamily="34" charset="0"/>
              </a:rPr>
              <a:t> – фон) азотли  ўғитнинг миқдорини  гектарига 120 кг дан (Фон+ N</a:t>
            </a:r>
            <a:r>
              <a:rPr lang="uz-Cyrl-UZ" sz="2800" baseline="-25000" dirty="0" smtClean="0">
                <a:latin typeface="Arial" pitchFamily="34" charset="0"/>
                <a:cs typeface="Arial" pitchFamily="34" charset="0"/>
              </a:rPr>
              <a:t>120)  </a:t>
            </a:r>
            <a:r>
              <a:rPr lang="uz-Cyrl-UZ" sz="2800" dirty="0" smtClean="0">
                <a:latin typeface="Arial" pitchFamily="34" charset="0"/>
                <a:cs typeface="Arial" pitchFamily="34" charset="0"/>
              </a:rPr>
              <a:t>қўллаш тавсия қилинади.</a:t>
            </a:r>
            <a:endParaRPr lang="ru-RU" sz="2800" dirty="0" smtClean="0">
              <a:latin typeface="Arial" pitchFamily="34" charset="0"/>
              <a:cs typeface="Arial" pitchFamily="34" charset="0"/>
            </a:endParaRPr>
          </a:p>
          <a:p>
            <a:pPr marL="0" indent="0" algn="just">
              <a:buNone/>
            </a:pPr>
            <a:r>
              <a:rPr lang="uz-Cyrl-UZ" sz="2800" dirty="0" smtClean="0">
                <a:latin typeface="Arial" pitchFamily="34" charset="0"/>
                <a:cs typeface="Arial" pitchFamily="34" charset="0"/>
              </a:rPr>
              <a:t> </a:t>
            </a:r>
            <a:endParaRPr lang="ru-RU" sz="2800" dirty="0" smtClean="0">
              <a:latin typeface="Arial" pitchFamily="34" charset="0"/>
              <a:cs typeface="Arial" pitchFamily="34" charset="0"/>
            </a:endParaRPr>
          </a:p>
          <a:p>
            <a:pPr>
              <a:buNone/>
            </a:pP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0"/>
            <a:ext cx="8686800" cy="620688"/>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uz-Cyrl-UZ"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uz-Cyrl-UZ"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uz-Cyrl-UZ" sz="4900" b="1" cap="none" dirty="0" smtClean="0">
                <a:ln w="11430"/>
                <a:solidFill>
                  <a:srgbClr val="002060"/>
                </a:solidFill>
                <a:effectLst/>
              </a:rPr>
              <a:t>К и р и ш</a:t>
            </a:r>
            <a:r>
              <a:rPr lang="ru-RU" sz="4900" b="1" cap="none" dirty="0" smtClean="0">
                <a:ln w="11430"/>
                <a:solidFill>
                  <a:srgbClr val="002060"/>
                </a:solidFill>
                <a:effectLst/>
              </a:rPr>
              <a:t/>
            </a:r>
            <a:br>
              <a:rPr lang="ru-RU" sz="4900" b="1" cap="none" dirty="0" smtClean="0">
                <a:ln w="11430"/>
                <a:solidFill>
                  <a:srgbClr val="002060"/>
                </a:solidFill>
                <a:effectLst/>
              </a:rPr>
            </a:br>
            <a:endParaRPr lang="ru-RU" sz="4900" b="1" cap="none" dirty="0">
              <a:ln w="11430"/>
              <a:solidFill>
                <a:srgbClr val="002060"/>
              </a:solidFill>
              <a:effectLst/>
            </a:endParaRPr>
          </a:p>
        </p:txBody>
      </p:sp>
      <p:sp>
        <p:nvSpPr>
          <p:cNvPr id="3" name="Содержимое 2"/>
          <p:cNvSpPr>
            <a:spLocks noGrp="1"/>
          </p:cNvSpPr>
          <p:nvPr>
            <p:ph idx="1"/>
          </p:nvPr>
        </p:nvSpPr>
        <p:spPr>
          <a:xfrm>
            <a:off x="179512" y="620688"/>
            <a:ext cx="8812088" cy="6048672"/>
          </a:xfrm>
        </p:spPr>
        <p:txBody>
          <a:bodyPr>
            <a:normAutofit fontScale="92500" lnSpcReduction="10000"/>
          </a:bodyPr>
          <a:lstStyle/>
          <a:p>
            <a:pPr marL="0" indent="0" algn="just">
              <a:buNone/>
            </a:pPr>
            <a:r>
              <a:rPr lang="uz-Cyrl-UZ" sz="2800" dirty="0" smtClean="0">
                <a:latin typeface="Arial" pitchFamily="34" charset="0"/>
                <a:cs typeface="Arial" pitchFamily="34" charset="0"/>
              </a:rPr>
              <a:t> Ўзбекистон Республикаси Президенти Ислом Каримовнинг мамлакатимизни  2013 йилда ижтимоий-иқтисодий ривожлантириш якунлари ва 2014 йилга мўлжалланган иқтисодий дастурнинг энг муҳим устувор йўналишларига бағишланган Вазирлар Маҳкамасининг мажлисидаги маърузасида қишлоқ хўжалигига  алоҳида  тўхталиб: “мамлакатимизда 2013 йилда қишлоқ хўжалиги маҳсулотлари ишлаб чиқариш ҳажми 2000 йилга нисбатан 2,3 баробар кўпайди. Хусусан, ғалла  етиштириш  2000 йилга нисбатан 2 баробар ошди. Юртимизда экин майдонларини оптималлаштириш ва қишлоқ хўжалиги экинларини районлаштириш борасида ҳар томонлама пухта ўйланган сиёсат олиб борилаётгани энг муҳими, халқимизни озиқ-овқат маҳсулотлари билан тўлиқ таъминлашга замин туғдирди</a:t>
            </a:r>
            <a:endParaRPr lang="ru-RU" sz="2800" dirty="0" smtClean="0">
              <a:latin typeface="Arial" pitchFamily="34" charset="0"/>
              <a:cs typeface="Arial" pitchFamily="34" charset="0"/>
            </a:endParaRPr>
          </a:p>
          <a:p>
            <a:pPr marL="0" indent="0" algn="just">
              <a:buNone/>
            </a:pPr>
            <a:endParaRPr lang="ru-RU" sz="2800" dirty="0">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prstTxWarp prst="textCanUp">
              <a:avLst/>
            </a:prstTxWarp>
            <a:normAutofit/>
          </a:bodyPr>
          <a:lstStyle/>
          <a:p>
            <a:pPr algn="ctr">
              <a:buNone/>
            </a:pPr>
            <a:r>
              <a:rPr lang="uz-Cyrl-UZ" sz="5400" dirty="0" smtClean="0">
                <a:solidFill>
                  <a:srgbClr val="7030A0"/>
                </a:solidFill>
                <a:latin typeface="Arial" pitchFamily="34" charset="0"/>
                <a:cs typeface="Arial" pitchFamily="34" charset="0"/>
              </a:rPr>
              <a:t>Эътиборингиз учун раҳмат</a:t>
            </a:r>
            <a:endParaRPr lang="ru-RU" sz="5400" dirty="0">
              <a:solidFill>
                <a:srgbClr val="7030A0"/>
              </a:solidFill>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7504" y="116632"/>
            <a:ext cx="8884096" cy="6624736"/>
          </a:xfrm>
        </p:spPr>
        <p:txBody>
          <a:bodyPr>
            <a:normAutofit fontScale="85000" lnSpcReduction="20000"/>
          </a:bodyPr>
          <a:lstStyle/>
          <a:p>
            <a:pPr marL="0" indent="0" algn="just">
              <a:lnSpc>
                <a:spcPct val="110000"/>
              </a:lnSpc>
              <a:buNone/>
            </a:pPr>
            <a:r>
              <a:rPr lang="uz-Cyrl-UZ" dirty="0" smtClean="0"/>
              <a:t> </a:t>
            </a:r>
            <a:r>
              <a:rPr lang="uz-Cyrl-UZ" dirty="0" smtClean="0">
                <a:latin typeface="Arial" pitchFamily="34" charset="0"/>
                <a:cs typeface="Arial" pitchFamily="34" charset="0"/>
              </a:rPr>
              <a:t>Ўзбекистон Республикаси Президентининг «Озиқ-овқат маҳсулотлари ишлаб чиқаришни кенгайтириш ва ички бозорни тўлдириш юзасидан қўшимча чора-тадбирлар тўғрисида»ги ҳамда «2012-2015 йилларда республика озиқ-овқат саноатини бошқаришни ташкил этишни янада такомиллаштириш ва ривожлантириш чора-тадбирлари тўғрисида»ги қарорларига жавобан соҳада кенг кўламли ишлар олиб борилмоқда. Мақсад мойли экинлар етиштиришни кўпайтириш ва аҳолининг ёғ-мой маҳсулотларига бўлган талаб-эҳтиёжларини тўла қондиришдан иборатдир. Жорий йилда 6250 гектар майдондаги мойли экинлардан 5375 тонна хом ашё етиштириш кўзда тутилиб, шундан     истеъмолчиларга 2021 тонна маргарин, 1172 тонна ўсимлик ёғи етказиб берилди. </a:t>
            </a:r>
            <a:endParaRPr lang="ru-RU"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7504" y="116632"/>
            <a:ext cx="8884096" cy="6624736"/>
          </a:xfrm>
        </p:spPr>
        <p:txBody>
          <a:bodyPr>
            <a:normAutofit fontScale="92500" lnSpcReduction="20000"/>
          </a:bodyPr>
          <a:lstStyle/>
          <a:p>
            <a:pPr marL="0" indent="0" algn="just" fontAlgn="base">
              <a:lnSpc>
                <a:spcPct val="120000"/>
              </a:lnSpc>
              <a:spcBef>
                <a:spcPts val="0"/>
              </a:spcBef>
              <a:buNone/>
            </a:pPr>
            <a:r>
              <a:rPr lang="uz-Cyrl-UZ" sz="2800" dirty="0" smtClean="0"/>
              <a:t> 	</a:t>
            </a:r>
            <a:r>
              <a:rPr lang="uz-Cyrl-UZ" sz="2800" dirty="0" smtClean="0">
                <a:solidFill>
                  <a:schemeClr val="tx1"/>
                </a:solidFill>
                <a:latin typeface="Arial" pitchFamily="34" charset="0"/>
                <a:cs typeface="Arial" pitchFamily="34" charset="0"/>
              </a:rPr>
              <a:t>Ўзбекистонда мойли экинлардан асосан кунгабоқар экилади. Кунгабоқарнинг ўрнини мойли зиғир экини босиши мумкин.  Бу техник ва мойли экин ҳисобланиб, кўплаб қишлоқ хўжалик экинлари учун яхши ўтмишдош ҳамда ишлаб чиқаришда юқори самарадорлидир. </a:t>
            </a:r>
            <a:endParaRPr lang="ru-RU" sz="2800" dirty="0" smtClean="0">
              <a:solidFill>
                <a:schemeClr val="tx1"/>
              </a:solidFill>
              <a:latin typeface="Arial" pitchFamily="34" charset="0"/>
              <a:cs typeface="Arial" pitchFamily="34" charset="0"/>
            </a:endParaRPr>
          </a:p>
          <a:p>
            <a:pPr marL="0" indent="0" algn="just">
              <a:lnSpc>
                <a:spcPct val="120000"/>
              </a:lnSpc>
              <a:spcBef>
                <a:spcPts val="0"/>
              </a:spcBef>
              <a:buNone/>
            </a:pPr>
            <a:r>
              <a:rPr lang="uz-Cyrl-UZ" sz="2800" dirty="0" smtClean="0">
                <a:solidFill>
                  <a:schemeClr val="tx1"/>
                </a:solidFill>
                <a:latin typeface="Arial" pitchFamily="34" charset="0"/>
                <a:cs typeface="Arial" pitchFamily="34" charset="0"/>
              </a:rPr>
              <a:t>	Республикамизда мой берувчи экинлар асосий экин бўлмаганлиги сабабли  катта  майдонларда  экиш  имконияти  чегараланган.  Шу муносабат билан  олимларимиз олдида  турган асосий вазифа – бу тезпишар, серҳосил, қурғоқчиликка  чидамли, таркибида мой миқдори  кўп  бўлган, касалликларга  чидамли  навларини  яратишдан ва уларни  етиштириш агротехнологиясини ишлаб чиқиши муҳим вазифа бўлиб турибди. </a:t>
            </a:r>
            <a:endParaRPr lang="ru-RU" sz="2800" dirty="0" smtClean="0">
              <a:solidFill>
                <a:schemeClr val="tx1"/>
              </a:solidFill>
              <a:latin typeface="Arial" pitchFamily="34" charset="0"/>
              <a:cs typeface="Arial" pitchFamily="34" charset="0"/>
            </a:endParaRPr>
          </a:p>
          <a:p>
            <a:pPr marL="0" indent="0" algn="just">
              <a:lnSpc>
                <a:spcPct val="120000"/>
              </a:lnSpc>
              <a:spcBef>
                <a:spcPts val="0"/>
              </a:spcBef>
              <a:buNone/>
            </a:pPr>
            <a:r>
              <a:rPr lang="uz-Cyrl-UZ" sz="2400" dirty="0" smtClean="0">
                <a:solidFill>
                  <a:schemeClr val="tx1"/>
                </a:solidFill>
                <a:latin typeface="Arial" pitchFamily="34" charset="0"/>
                <a:cs typeface="Arial" pitchFamily="34" charset="0"/>
              </a:rPr>
              <a:t>   </a:t>
            </a:r>
            <a:endParaRPr lang="ru-RU" sz="2400" dirty="0" smtClean="0">
              <a:solidFill>
                <a:schemeClr val="tx1"/>
              </a:solidFill>
              <a:latin typeface="Arial" pitchFamily="34" charset="0"/>
              <a:cs typeface="Arial" pitchFamily="34" charset="0"/>
            </a:endParaRPr>
          </a:p>
          <a:p>
            <a:pPr marL="0" indent="0" algn="just">
              <a:lnSpc>
                <a:spcPct val="120000"/>
              </a:lnSpc>
              <a:spcBef>
                <a:spcPts val="0"/>
              </a:spcBef>
              <a:buNone/>
            </a:pPr>
            <a:endParaRPr lang="ru-RU" sz="2800" dirty="0">
              <a:solidFill>
                <a:schemeClr val="tx1"/>
              </a:solidFill>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7504" y="116632"/>
            <a:ext cx="8884096" cy="6624736"/>
          </a:xfrm>
        </p:spPr>
        <p:txBody>
          <a:bodyPr>
            <a:normAutofit fontScale="70000" lnSpcReduction="20000"/>
          </a:bodyPr>
          <a:lstStyle/>
          <a:p>
            <a:pPr marL="0" indent="0" algn="just">
              <a:lnSpc>
                <a:spcPct val="120000"/>
              </a:lnSpc>
              <a:spcBef>
                <a:spcPts val="0"/>
              </a:spcBef>
              <a:buNone/>
            </a:pPr>
            <a:r>
              <a:rPr lang="uz-Cyrl-UZ" dirty="0" smtClean="0">
                <a:solidFill>
                  <a:schemeClr val="tx1"/>
                </a:solidFill>
                <a:latin typeface="Arial" pitchFamily="34" charset="0"/>
                <a:cs typeface="Arial" pitchFamily="34" charset="0"/>
              </a:rPr>
              <a:t>	</a:t>
            </a:r>
            <a:r>
              <a:rPr lang="uz-Cyrl-UZ" sz="3400" dirty="0" smtClean="0">
                <a:solidFill>
                  <a:schemeClr val="tx1"/>
                </a:solidFill>
                <a:latin typeface="Arial" pitchFamily="34" charset="0"/>
                <a:cs typeface="Arial" pitchFamily="34" charset="0"/>
              </a:rPr>
              <a:t>Лалмикор  ерларда  экиладиган  мойли  зиғирнинг  қишлоқ хўжалигида аҳамияти жуда катта. Зиғир етиштиришда кам меҳнат ва оз маблағ сарфланади. Шунга қарамай, бу экинга деҳқон-фермерларимиз томонидан етарлича  эътибор  қаратилмаяпти. Мамлакатимизда  зиғир 19–22 минг гектар майдонга, асосан  Жиззах, Қашқадарё ва Сурхондарё вилоятларида экилади. </a:t>
            </a:r>
            <a:endParaRPr lang="ru-RU" sz="3400" dirty="0" smtClean="0">
              <a:solidFill>
                <a:schemeClr val="tx1"/>
              </a:solidFill>
              <a:latin typeface="Arial" pitchFamily="34" charset="0"/>
              <a:cs typeface="Arial" pitchFamily="34" charset="0"/>
            </a:endParaRPr>
          </a:p>
          <a:p>
            <a:pPr marL="0" indent="0" algn="just">
              <a:lnSpc>
                <a:spcPct val="120000"/>
              </a:lnSpc>
              <a:spcBef>
                <a:spcPts val="0"/>
              </a:spcBef>
              <a:buNone/>
            </a:pPr>
            <a:r>
              <a:rPr lang="uz-Cyrl-UZ" sz="3400" dirty="0" smtClean="0">
                <a:solidFill>
                  <a:schemeClr val="tx1"/>
                </a:solidFill>
                <a:latin typeface="Arial" pitchFamily="34" charset="0"/>
                <a:cs typeface="Arial" pitchFamily="34" charset="0"/>
              </a:rPr>
              <a:t>	Уруғининг таркибида мой миқдори ўртача 42 – 44 % бўлиб, яхшиланган навларда мой миқдори 47 – 50 % га етади. </a:t>
            </a:r>
          </a:p>
          <a:p>
            <a:pPr marL="0" indent="0" algn="just">
              <a:lnSpc>
                <a:spcPct val="120000"/>
              </a:lnSpc>
              <a:spcBef>
                <a:spcPts val="0"/>
              </a:spcBef>
              <a:buNone/>
            </a:pPr>
            <a:r>
              <a:rPr lang="uz-Cyrl-UZ" sz="3400" dirty="0" smtClean="0">
                <a:solidFill>
                  <a:schemeClr val="tx1"/>
                </a:solidFill>
                <a:latin typeface="Arial" pitchFamily="34" charset="0"/>
                <a:cs typeface="Arial" pitchFamily="34" charset="0"/>
              </a:rPr>
              <a:t>	Ўсимликшунослик кафедраси  олимлари ҳам Ўзбекистон  мойли  ва  толали экинлар  тажриба  станцияси  олимлари билан биргаликда  мойли  экинларнинг  тезпишар навларини кузги  ғалла  экинларидан кейин  такрорий  экин сифатида  экиб етиштириш технологиясини  ўрганишмоқда.</a:t>
            </a:r>
            <a:endParaRPr lang="ru-RU" sz="3400" dirty="0" smtClean="0">
              <a:solidFill>
                <a:schemeClr val="tx1"/>
              </a:solidFill>
              <a:latin typeface="Arial" pitchFamily="34" charset="0"/>
              <a:cs typeface="Arial" pitchFamily="34" charset="0"/>
            </a:endParaRPr>
          </a:p>
          <a:p>
            <a:pPr marL="0" indent="0" algn="just">
              <a:lnSpc>
                <a:spcPct val="120000"/>
              </a:lnSpc>
              <a:spcBef>
                <a:spcPts val="0"/>
              </a:spcBef>
              <a:buNone/>
            </a:pPr>
            <a:r>
              <a:rPr lang="uz-Cyrl-UZ" sz="3400" dirty="0" smtClean="0">
                <a:solidFill>
                  <a:schemeClr val="tx1"/>
                </a:solidFill>
                <a:latin typeface="Arial" pitchFamily="34" charset="0"/>
                <a:cs typeface="Arial" pitchFamily="34" charset="0"/>
              </a:rPr>
              <a:t>   </a:t>
            </a:r>
            <a:endParaRPr lang="ru-RU" sz="3400" dirty="0" smtClean="0">
              <a:solidFill>
                <a:schemeClr val="tx1"/>
              </a:solidFill>
              <a:latin typeface="Arial" pitchFamily="34" charset="0"/>
              <a:cs typeface="Arial" pitchFamily="34" charset="0"/>
            </a:endParaRPr>
          </a:p>
          <a:p>
            <a:pPr>
              <a:buNone/>
            </a:pP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0"/>
            <a:ext cx="8686800" cy="838200"/>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uz-Cyrl-UZ" sz="2800" b="1" cap="none" dirty="0" smtClean="0">
                <a:ln w="11430"/>
                <a:solidFill>
                  <a:srgbClr val="002060"/>
                </a:solidFill>
                <a:effectLst/>
                <a:latin typeface="Arial" pitchFamily="34" charset="0"/>
                <a:cs typeface="Arial" pitchFamily="34" charset="0"/>
              </a:rPr>
              <a:t>Тадқиқотни бажаришнинг тупроқ  шароити</a:t>
            </a:r>
            <a:endParaRPr lang="ru-RU" sz="2800" b="1" cap="none" dirty="0">
              <a:ln w="11430"/>
              <a:solidFill>
                <a:srgbClr val="002060"/>
              </a:solidFill>
              <a:effectLst/>
              <a:latin typeface="Arial" pitchFamily="34" charset="0"/>
              <a:cs typeface="Arial" pitchFamily="34" charset="0"/>
            </a:endParaRPr>
          </a:p>
        </p:txBody>
      </p:sp>
      <p:sp>
        <p:nvSpPr>
          <p:cNvPr id="3" name="Содержимое 2"/>
          <p:cNvSpPr>
            <a:spLocks noGrp="1"/>
          </p:cNvSpPr>
          <p:nvPr>
            <p:ph idx="1"/>
          </p:nvPr>
        </p:nvSpPr>
        <p:spPr>
          <a:xfrm>
            <a:off x="179512" y="764704"/>
            <a:ext cx="8812088" cy="5904656"/>
          </a:xfrm>
        </p:spPr>
        <p:txBody>
          <a:bodyPr>
            <a:normAutofit fontScale="92500" lnSpcReduction="10000"/>
          </a:bodyPr>
          <a:lstStyle/>
          <a:p>
            <a:pPr marL="0" indent="0" algn="just">
              <a:buNone/>
            </a:pPr>
            <a:r>
              <a:rPr lang="uz-Cyrl-UZ" sz="2800" dirty="0" smtClean="0">
                <a:latin typeface="Arial" pitchFamily="34" charset="0"/>
                <a:cs typeface="Arial" pitchFamily="34" charset="0"/>
              </a:rPr>
              <a:t>Дала тажрибалари 2013 йил Тошкент Давлат аграр университетининг кичик тажриба станциясида ўтказилди. Тупроқ умумий азот ҳайдалма қатламларда 0,160%, фосфор 0,170 %, калий 1,90% гача бўлиб, ҳаракатчан фосфор 17-46, ҳаракатчан калий 380-540 мг/кг ва калийнинг сувда эрийдиган ҳаракатчан формаси 393-482 мг/кг атрофида.</a:t>
            </a:r>
            <a:endParaRPr lang="ru-RU" sz="2800" dirty="0" smtClean="0">
              <a:latin typeface="Arial" pitchFamily="34" charset="0"/>
              <a:cs typeface="Arial" pitchFamily="34" charset="0"/>
            </a:endParaRPr>
          </a:p>
          <a:p>
            <a:pPr marL="0" indent="0" algn="just">
              <a:buNone/>
            </a:pPr>
            <a:r>
              <a:rPr lang="uz-Cyrl-UZ" sz="2800" dirty="0" smtClean="0">
                <a:latin typeface="Arial" pitchFamily="34" charset="0"/>
                <a:cs typeface="Arial" pitchFamily="34" charset="0"/>
              </a:rPr>
              <a:t>	Ўрганилган тажриба майдонининг тупроғида гумус миқдори 0-15 см қатламда 1,89 %, 15-27 см қатламда 1,73% бўлиб пастки қатламларга қараб камайиб боради. Тупроқ шўрланмаган, ишқорлик даражаси рН 7,1. Типик бўз тупроқларнинг сингдириш сиғими паст бўлиб, бу тупроқнинг гумусли ҳолати билан бевосита боғлиқ. Тупроқнинг ҳайдалма қатламида сингдириш сиғими 100 грамм тупроқда 12-15 мг/экв.</a:t>
            </a:r>
            <a:endParaRPr lang="ru-RU" sz="2800" dirty="0" smtClean="0">
              <a:latin typeface="Arial" pitchFamily="34" charset="0"/>
              <a:cs typeface="Arial" pitchFamily="34" charset="0"/>
            </a:endParaRPr>
          </a:p>
          <a:p>
            <a:pPr marL="0" indent="0" algn="just">
              <a:buNone/>
            </a:pPr>
            <a:endParaRPr lang="ru-RU" sz="2800"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0"/>
            <a:ext cx="8686800" cy="548680"/>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uz-Cyrl-UZ" b="1" cap="none" dirty="0" smtClean="0">
                <a:ln w="11430"/>
                <a:solidFill>
                  <a:srgbClr val="002060"/>
                </a:solidFill>
                <a:effectLst/>
              </a:rPr>
              <a:t>Тажриба тизими</a:t>
            </a:r>
            <a:endParaRPr lang="ru-RU" b="1" cap="none" dirty="0">
              <a:ln w="11430"/>
              <a:solidFill>
                <a:srgbClr val="002060"/>
              </a:solidFill>
              <a:effectLst/>
            </a:endParaRPr>
          </a:p>
        </p:txBody>
      </p:sp>
      <p:graphicFrame>
        <p:nvGraphicFramePr>
          <p:cNvPr id="4" name="Содержимое 3"/>
          <p:cNvGraphicFramePr>
            <a:graphicFrameLocks noGrp="1"/>
          </p:cNvGraphicFramePr>
          <p:nvPr>
            <p:ph idx="1"/>
          </p:nvPr>
        </p:nvGraphicFramePr>
        <p:xfrm>
          <a:off x="179511" y="764701"/>
          <a:ext cx="8812089" cy="5904658"/>
        </p:xfrm>
        <a:graphic>
          <a:graphicData uri="http://schemas.openxmlformats.org/drawingml/2006/table">
            <a:tbl>
              <a:tblPr firstRow="1" bandRow="1">
                <a:tableStyleId>{C4B1156A-380E-4F78-BDF5-A606A8083BF9}</a:tableStyleId>
              </a:tblPr>
              <a:tblGrid>
                <a:gridCol w="2937363"/>
                <a:gridCol w="2937363"/>
                <a:gridCol w="2937363"/>
              </a:tblGrid>
              <a:tr h="938760">
                <a:tc>
                  <a:txBody>
                    <a:bodyPr/>
                    <a:lstStyle/>
                    <a:p>
                      <a:pPr algn="ctr">
                        <a:lnSpc>
                          <a:spcPct val="115000"/>
                        </a:lnSpc>
                        <a:spcAft>
                          <a:spcPts val="0"/>
                        </a:spcAft>
                      </a:pPr>
                      <a:r>
                        <a:rPr lang="ru-RU" sz="2400" dirty="0"/>
                        <a:t>Вари</a:t>
                      </a:r>
                      <a:r>
                        <a:rPr lang="uz-Cyrl-UZ" sz="2400" dirty="0"/>
                        <a:t>а</a:t>
                      </a:r>
                      <a:r>
                        <a:rPr lang="ru-RU" sz="2400" dirty="0" err="1"/>
                        <a:t>нт</a:t>
                      </a:r>
                      <a:endParaRPr lang="ru-RU" sz="2400" dirty="0"/>
                    </a:p>
                    <a:p>
                      <a:pPr algn="ctr">
                        <a:lnSpc>
                          <a:spcPct val="115000"/>
                        </a:lnSpc>
                        <a:spcAft>
                          <a:spcPts val="0"/>
                        </a:spcAft>
                      </a:pPr>
                      <a:r>
                        <a:rPr lang="uz-Cyrl-UZ" sz="2400" dirty="0"/>
                        <a:t>лар</a:t>
                      </a:r>
                      <a:endParaRPr lang="ru-RU" sz="2400" dirty="0">
                        <a:solidFill>
                          <a:srgbClr val="000000"/>
                        </a:solidFill>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uz-Cyrl-UZ" sz="2400" dirty="0"/>
                        <a:t>Минерал ўғитлар меъёри, кг/га</a:t>
                      </a:r>
                      <a:endParaRPr lang="ru-RU" sz="2400" dirty="0">
                        <a:solidFill>
                          <a:srgbClr val="000000"/>
                        </a:solidFill>
                        <a:latin typeface="Arial" pitchFamily="34" charset="0"/>
                        <a:ea typeface="Calibri"/>
                        <a:cs typeface="Arial" pitchFamily="34" charset="0"/>
                      </a:endParaRPr>
                    </a:p>
                  </a:txBody>
                  <a:tcPr marL="68580" marR="68580" marT="0" marB="0" anchor="ctr"/>
                </a:tc>
                <a:tc>
                  <a:txBody>
                    <a:bodyPr/>
                    <a:lstStyle/>
                    <a:p>
                      <a:pPr algn="ctr"/>
                      <a:r>
                        <a:rPr lang="uz-Cyrl-UZ" sz="2400" dirty="0" smtClean="0"/>
                        <a:t>Нав</a:t>
                      </a:r>
                      <a:endParaRPr lang="ru-RU" sz="2400" dirty="0">
                        <a:solidFill>
                          <a:schemeClr val="tx1"/>
                        </a:solidFill>
                        <a:latin typeface="Arial" pitchFamily="34" charset="0"/>
                        <a:cs typeface="Arial" pitchFamily="34" charset="0"/>
                      </a:endParaRPr>
                    </a:p>
                  </a:txBody>
                  <a:tcPr/>
                </a:tc>
              </a:tr>
              <a:tr h="709414">
                <a:tc>
                  <a:txBody>
                    <a:bodyPr/>
                    <a:lstStyle/>
                    <a:p>
                      <a:pPr algn="ctr">
                        <a:lnSpc>
                          <a:spcPct val="115000"/>
                        </a:lnSpc>
                        <a:spcAft>
                          <a:spcPts val="0"/>
                        </a:spcAft>
                      </a:pPr>
                      <a:r>
                        <a:rPr lang="uz-Cyrl-UZ" sz="2400"/>
                        <a:t>1</a:t>
                      </a:r>
                      <a:endParaRPr lang="ru-RU" sz="2400">
                        <a:solidFill>
                          <a:srgbClr val="000000"/>
                        </a:solidFill>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uz-Cyrl-UZ" sz="2400"/>
                        <a:t>Назорат-Ўғитсиз</a:t>
                      </a:r>
                      <a:endParaRPr lang="ru-RU" sz="2400">
                        <a:solidFill>
                          <a:srgbClr val="000000"/>
                        </a:solidFill>
                        <a:latin typeface="Arial" pitchFamily="34" charset="0"/>
                        <a:ea typeface="Calibri"/>
                        <a:cs typeface="Arial" pitchFamily="34" charset="0"/>
                      </a:endParaRPr>
                    </a:p>
                  </a:txBody>
                  <a:tcPr marL="68580" marR="68580" marT="0" marB="0" anchor="ctr"/>
                </a:tc>
                <a:tc rowSpan="7">
                  <a:txBody>
                    <a:bodyPr/>
                    <a:lstStyle/>
                    <a:p>
                      <a:pPr algn="ctr"/>
                      <a:r>
                        <a:rPr lang="uz-Cyrl-UZ" sz="2400" dirty="0" smtClean="0"/>
                        <a:t>Бахмал-2</a:t>
                      </a:r>
                      <a:endParaRPr lang="ru-RU" sz="2400" dirty="0">
                        <a:latin typeface="Arial" pitchFamily="34" charset="0"/>
                        <a:cs typeface="Arial" pitchFamily="34" charset="0"/>
                      </a:endParaRPr>
                    </a:p>
                  </a:txBody>
                  <a:tcPr anchor="ctr"/>
                </a:tc>
              </a:tr>
              <a:tr h="709414">
                <a:tc>
                  <a:txBody>
                    <a:bodyPr/>
                    <a:lstStyle/>
                    <a:p>
                      <a:pPr algn="ctr">
                        <a:lnSpc>
                          <a:spcPct val="115000"/>
                        </a:lnSpc>
                        <a:spcAft>
                          <a:spcPts val="0"/>
                        </a:spcAft>
                      </a:pPr>
                      <a:r>
                        <a:rPr lang="uz-Cyrl-UZ" sz="2400"/>
                        <a:t>2</a:t>
                      </a:r>
                      <a:endParaRPr lang="ru-RU" sz="2400">
                        <a:solidFill>
                          <a:srgbClr val="000000"/>
                        </a:solidFill>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ru-RU" sz="2400"/>
                        <a:t>P</a:t>
                      </a:r>
                      <a:r>
                        <a:rPr lang="ru-RU" sz="2400" baseline="-25000"/>
                        <a:t>60</a:t>
                      </a:r>
                      <a:r>
                        <a:rPr lang="ru-RU" sz="2400"/>
                        <a:t>K</a:t>
                      </a:r>
                      <a:r>
                        <a:rPr lang="ru-RU" sz="2400" baseline="-25000"/>
                        <a:t>60</a:t>
                      </a:r>
                      <a:r>
                        <a:rPr lang="ru-RU" sz="2400"/>
                        <a:t> – фон</a:t>
                      </a:r>
                      <a:endParaRPr lang="ru-RU" sz="2400">
                        <a:solidFill>
                          <a:srgbClr val="000000"/>
                        </a:solidFill>
                        <a:latin typeface="Arial" pitchFamily="34" charset="0"/>
                        <a:ea typeface="Calibri"/>
                        <a:cs typeface="Arial" pitchFamily="34" charset="0"/>
                      </a:endParaRPr>
                    </a:p>
                  </a:txBody>
                  <a:tcPr marL="68580" marR="68580" marT="0" marB="0" anchor="ctr"/>
                </a:tc>
                <a:tc vMerge="1">
                  <a:txBody>
                    <a:bodyPr/>
                    <a:lstStyle/>
                    <a:p>
                      <a:pPr algn="ctr"/>
                      <a:endParaRPr lang="ru-RU" dirty="0"/>
                    </a:p>
                  </a:txBody>
                  <a:tcPr/>
                </a:tc>
              </a:tr>
              <a:tr h="709414">
                <a:tc>
                  <a:txBody>
                    <a:bodyPr/>
                    <a:lstStyle/>
                    <a:p>
                      <a:pPr algn="ctr">
                        <a:lnSpc>
                          <a:spcPct val="115000"/>
                        </a:lnSpc>
                        <a:spcAft>
                          <a:spcPts val="0"/>
                        </a:spcAft>
                      </a:pPr>
                      <a:r>
                        <a:rPr lang="uz-Cyrl-UZ" sz="2400"/>
                        <a:t>3</a:t>
                      </a:r>
                      <a:endParaRPr lang="ru-RU" sz="2400">
                        <a:solidFill>
                          <a:srgbClr val="000000"/>
                        </a:solidFill>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uz-Cyrl-UZ" sz="2400" dirty="0"/>
                        <a:t>Фон+ N</a:t>
                      </a:r>
                      <a:r>
                        <a:rPr lang="uz-Cyrl-UZ" sz="2400" baseline="-25000" dirty="0"/>
                        <a:t>30</a:t>
                      </a:r>
                      <a:endParaRPr lang="ru-RU" sz="2400" dirty="0">
                        <a:solidFill>
                          <a:srgbClr val="000000"/>
                        </a:solidFill>
                        <a:latin typeface="Arial" pitchFamily="34" charset="0"/>
                        <a:ea typeface="Calibri"/>
                        <a:cs typeface="Arial" pitchFamily="34" charset="0"/>
                      </a:endParaRPr>
                    </a:p>
                  </a:txBody>
                  <a:tcPr marL="68580" marR="68580" marT="0" marB="0" anchor="ctr"/>
                </a:tc>
                <a:tc vMerge="1">
                  <a:txBody>
                    <a:bodyPr/>
                    <a:lstStyle/>
                    <a:p>
                      <a:pPr algn="ctr"/>
                      <a:endParaRPr lang="ru-RU" dirty="0"/>
                    </a:p>
                  </a:txBody>
                  <a:tcPr/>
                </a:tc>
              </a:tr>
              <a:tr h="709414">
                <a:tc>
                  <a:txBody>
                    <a:bodyPr/>
                    <a:lstStyle/>
                    <a:p>
                      <a:pPr algn="ctr">
                        <a:lnSpc>
                          <a:spcPct val="115000"/>
                        </a:lnSpc>
                        <a:spcAft>
                          <a:spcPts val="0"/>
                        </a:spcAft>
                      </a:pPr>
                      <a:r>
                        <a:rPr lang="uz-Cyrl-UZ" sz="2400"/>
                        <a:t>4</a:t>
                      </a:r>
                      <a:endParaRPr lang="ru-RU" sz="2400">
                        <a:solidFill>
                          <a:srgbClr val="000000"/>
                        </a:solidFill>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ru-RU" sz="2400"/>
                        <a:t>Фон + N</a:t>
                      </a:r>
                      <a:r>
                        <a:rPr lang="ru-RU" sz="2400" baseline="-25000"/>
                        <a:t>6</a:t>
                      </a:r>
                      <a:r>
                        <a:rPr lang="uz-Cyrl-UZ" sz="2400" baseline="-25000"/>
                        <a:t>0</a:t>
                      </a:r>
                      <a:endParaRPr lang="ru-RU" sz="2400">
                        <a:solidFill>
                          <a:srgbClr val="000000"/>
                        </a:solidFill>
                        <a:latin typeface="Arial" pitchFamily="34" charset="0"/>
                        <a:ea typeface="Calibri"/>
                        <a:cs typeface="Arial" pitchFamily="34" charset="0"/>
                      </a:endParaRPr>
                    </a:p>
                  </a:txBody>
                  <a:tcPr marL="68580" marR="68580" marT="0" marB="0" anchor="ctr"/>
                </a:tc>
                <a:tc vMerge="1">
                  <a:txBody>
                    <a:bodyPr/>
                    <a:lstStyle/>
                    <a:p>
                      <a:pPr algn="ctr"/>
                      <a:endParaRPr lang="ru-RU" dirty="0"/>
                    </a:p>
                  </a:txBody>
                  <a:tcPr/>
                </a:tc>
              </a:tr>
              <a:tr h="709414">
                <a:tc>
                  <a:txBody>
                    <a:bodyPr/>
                    <a:lstStyle/>
                    <a:p>
                      <a:pPr algn="ctr">
                        <a:lnSpc>
                          <a:spcPct val="115000"/>
                        </a:lnSpc>
                        <a:spcAft>
                          <a:spcPts val="0"/>
                        </a:spcAft>
                      </a:pPr>
                      <a:r>
                        <a:rPr lang="uz-Cyrl-UZ" sz="2400"/>
                        <a:t>5</a:t>
                      </a:r>
                      <a:endParaRPr lang="ru-RU" sz="2400">
                        <a:solidFill>
                          <a:srgbClr val="000000"/>
                        </a:solidFill>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ru-RU" sz="2400"/>
                        <a:t>Фон + N</a:t>
                      </a:r>
                      <a:r>
                        <a:rPr lang="ru-RU" sz="2400" baseline="-25000"/>
                        <a:t>9</a:t>
                      </a:r>
                      <a:r>
                        <a:rPr lang="uz-Cyrl-UZ" sz="2400" baseline="-25000"/>
                        <a:t>0</a:t>
                      </a:r>
                      <a:endParaRPr lang="ru-RU" sz="2400">
                        <a:solidFill>
                          <a:srgbClr val="000000"/>
                        </a:solidFill>
                        <a:latin typeface="Arial" pitchFamily="34" charset="0"/>
                        <a:ea typeface="Calibri"/>
                        <a:cs typeface="Arial" pitchFamily="34" charset="0"/>
                      </a:endParaRPr>
                    </a:p>
                  </a:txBody>
                  <a:tcPr marL="68580" marR="68580" marT="0" marB="0" anchor="ctr"/>
                </a:tc>
                <a:tc vMerge="1">
                  <a:txBody>
                    <a:bodyPr/>
                    <a:lstStyle/>
                    <a:p>
                      <a:pPr algn="ctr"/>
                      <a:endParaRPr lang="ru-RU" dirty="0"/>
                    </a:p>
                  </a:txBody>
                  <a:tcPr/>
                </a:tc>
              </a:tr>
              <a:tr h="709414">
                <a:tc>
                  <a:txBody>
                    <a:bodyPr/>
                    <a:lstStyle/>
                    <a:p>
                      <a:pPr algn="ctr">
                        <a:lnSpc>
                          <a:spcPct val="115000"/>
                        </a:lnSpc>
                        <a:spcAft>
                          <a:spcPts val="0"/>
                        </a:spcAft>
                      </a:pPr>
                      <a:r>
                        <a:rPr lang="uz-Cyrl-UZ" sz="2400"/>
                        <a:t>6</a:t>
                      </a:r>
                      <a:endParaRPr lang="ru-RU" sz="2400">
                        <a:solidFill>
                          <a:srgbClr val="000000"/>
                        </a:solidFill>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ru-RU" sz="2400"/>
                        <a:t>Фон + N</a:t>
                      </a:r>
                      <a:r>
                        <a:rPr lang="uz-Cyrl-UZ" sz="2400" baseline="-25000"/>
                        <a:t>120</a:t>
                      </a:r>
                      <a:endParaRPr lang="ru-RU" sz="2400">
                        <a:solidFill>
                          <a:srgbClr val="000000"/>
                        </a:solidFill>
                        <a:latin typeface="Arial" pitchFamily="34" charset="0"/>
                        <a:ea typeface="Calibri"/>
                        <a:cs typeface="Arial" pitchFamily="34" charset="0"/>
                      </a:endParaRPr>
                    </a:p>
                  </a:txBody>
                  <a:tcPr marL="68580" marR="68580" marT="0" marB="0" anchor="ctr"/>
                </a:tc>
                <a:tc vMerge="1">
                  <a:txBody>
                    <a:bodyPr/>
                    <a:lstStyle/>
                    <a:p>
                      <a:pPr algn="ctr"/>
                      <a:endParaRPr lang="ru-RU" dirty="0"/>
                    </a:p>
                  </a:txBody>
                  <a:tcPr/>
                </a:tc>
              </a:tr>
              <a:tr h="709414">
                <a:tc>
                  <a:txBody>
                    <a:bodyPr/>
                    <a:lstStyle/>
                    <a:p>
                      <a:pPr algn="ctr">
                        <a:lnSpc>
                          <a:spcPct val="115000"/>
                        </a:lnSpc>
                        <a:spcAft>
                          <a:spcPts val="0"/>
                        </a:spcAft>
                      </a:pPr>
                      <a:r>
                        <a:rPr lang="uz-Cyrl-UZ" sz="2400" dirty="0"/>
                        <a:t>7</a:t>
                      </a:r>
                      <a:endParaRPr lang="ru-RU" sz="2400" dirty="0">
                        <a:solidFill>
                          <a:srgbClr val="000000"/>
                        </a:solidFill>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ru-RU" sz="2400" dirty="0"/>
                        <a:t>Фон + N</a:t>
                      </a:r>
                      <a:r>
                        <a:rPr lang="ru-RU" sz="2400" baseline="-25000" dirty="0"/>
                        <a:t>15</a:t>
                      </a:r>
                      <a:r>
                        <a:rPr lang="uz-Cyrl-UZ" sz="2400" baseline="-25000" dirty="0"/>
                        <a:t>0</a:t>
                      </a:r>
                      <a:endParaRPr lang="ru-RU" sz="2400" dirty="0">
                        <a:solidFill>
                          <a:srgbClr val="000000"/>
                        </a:solidFill>
                        <a:latin typeface="Arial" pitchFamily="34" charset="0"/>
                        <a:ea typeface="Calibri"/>
                        <a:cs typeface="Arial" pitchFamily="34" charset="0"/>
                      </a:endParaRPr>
                    </a:p>
                  </a:txBody>
                  <a:tcPr marL="68580" marR="68580" marT="0" marB="0" anchor="ctr"/>
                </a:tc>
                <a:tc vMerge="1">
                  <a:txBody>
                    <a:bodyPr/>
                    <a:lstStyle/>
                    <a:p>
                      <a:pPr algn="ctr"/>
                      <a:endParaRPr lang="ru-RU" dirty="0"/>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16632"/>
            <a:ext cx="8884096" cy="864096"/>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uz-Cyrl-UZ" sz="2800" cap="none" dirty="0" smtClean="0">
                <a:ln w="11430"/>
                <a:solidFill>
                  <a:schemeClr val="tx1"/>
                </a:solidFill>
                <a:effectLst/>
                <a:latin typeface="Arial" pitchFamily="34" charset="0"/>
                <a:cs typeface="Arial" pitchFamily="34" charset="0"/>
              </a:rPr>
              <a:t>Минерал  ўғитларнинг  «Бахмал–2» нави  уруғининг дала унувчанлигига ва уларнинг сақланиш даражасига таъсири, </a:t>
            </a:r>
            <a:endParaRPr lang="ru-RU" sz="2800" cap="none" dirty="0">
              <a:ln w="11430"/>
              <a:solidFill>
                <a:schemeClr val="tx1"/>
              </a:solidFill>
              <a:effectLst/>
              <a:latin typeface="Arial" pitchFamily="34" charset="0"/>
              <a:cs typeface="Arial" pitchFamily="34" charset="0"/>
            </a:endParaRPr>
          </a:p>
        </p:txBody>
      </p:sp>
      <p:graphicFrame>
        <p:nvGraphicFramePr>
          <p:cNvPr id="4" name="Содержимое 3"/>
          <p:cNvGraphicFramePr>
            <a:graphicFrameLocks noGrp="1"/>
          </p:cNvGraphicFramePr>
          <p:nvPr>
            <p:ph idx="1"/>
          </p:nvPr>
        </p:nvGraphicFramePr>
        <p:xfrm>
          <a:off x="107504" y="1052736"/>
          <a:ext cx="8884096" cy="5688630"/>
        </p:xfrm>
        <a:graphic>
          <a:graphicData uri="http://schemas.openxmlformats.org/drawingml/2006/table">
            <a:tbl>
              <a:tblPr firstRow="1" bandRow="1">
                <a:tableStyleId>{D7AC3CCA-C797-4891-BE02-D94E43425B78}</a:tableStyleId>
              </a:tblPr>
              <a:tblGrid>
                <a:gridCol w="2221024"/>
                <a:gridCol w="2221024"/>
                <a:gridCol w="2221024"/>
                <a:gridCol w="2221024"/>
              </a:tblGrid>
              <a:tr h="1603472">
                <a:tc>
                  <a:txBody>
                    <a:bodyPr/>
                    <a:lstStyle/>
                    <a:p>
                      <a:pPr algn="ctr">
                        <a:lnSpc>
                          <a:spcPct val="115000"/>
                        </a:lnSpc>
                        <a:spcAft>
                          <a:spcPts val="0"/>
                        </a:spcAft>
                      </a:pPr>
                      <a:r>
                        <a:rPr lang="ru-RU" sz="2400" dirty="0"/>
                        <a:t>Вари</a:t>
                      </a:r>
                      <a:r>
                        <a:rPr lang="uz-Cyrl-UZ" sz="2400" dirty="0"/>
                        <a:t>а</a:t>
                      </a:r>
                      <a:r>
                        <a:rPr lang="ru-RU" sz="2400" dirty="0" err="1"/>
                        <a:t>нт</a:t>
                      </a:r>
                      <a:endParaRPr lang="ru-RU" sz="2400" dirty="0"/>
                    </a:p>
                    <a:p>
                      <a:pPr algn="ctr">
                        <a:lnSpc>
                          <a:spcPct val="115000"/>
                        </a:lnSpc>
                        <a:spcAft>
                          <a:spcPts val="0"/>
                        </a:spcAft>
                      </a:pPr>
                      <a:r>
                        <a:rPr lang="uz-Cyrl-UZ" sz="2400" dirty="0"/>
                        <a:t>лар</a:t>
                      </a:r>
                      <a:endParaRPr lang="ru-RU" sz="2400" dirty="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uz-Cyrl-UZ" sz="2400" dirty="0"/>
                        <a:t>Минерал ўғитлар меъёри, кг/га</a:t>
                      </a:r>
                      <a:endParaRPr lang="ru-RU" sz="2400" dirty="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uz-Cyrl-UZ" sz="2400"/>
                        <a:t>Тўлиқ майсалаш, %</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uz-Cyrl-UZ" sz="2400"/>
                        <a:t>Ўсимликларнинг сақланиш даражаси,%</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r>
              <a:tr h="1054306">
                <a:tc>
                  <a:txBody>
                    <a:bodyPr/>
                    <a:lstStyle/>
                    <a:p>
                      <a:pPr algn="ctr">
                        <a:lnSpc>
                          <a:spcPct val="115000"/>
                        </a:lnSpc>
                        <a:spcAft>
                          <a:spcPts val="0"/>
                        </a:spcAft>
                      </a:pPr>
                      <a:r>
                        <a:rPr lang="uz-Cyrl-UZ" sz="2400"/>
                        <a:t>1</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uz-Cyrl-UZ" sz="2400"/>
                        <a:t>Назорат-Ўғитсиз</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2400"/>
                        <a:t>8</a:t>
                      </a:r>
                      <a:r>
                        <a:rPr lang="uz-Cyrl-UZ" sz="2400"/>
                        <a:t>3,0</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2400"/>
                        <a:t>9</a:t>
                      </a:r>
                      <a:r>
                        <a:rPr lang="uz-Cyrl-UZ" sz="2400"/>
                        <a:t>0</a:t>
                      </a:r>
                      <a:r>
                        <a:rPr lang="ru-RU" sz="2400"/>
                        <a:t>,5</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r>
              <a:tr h="505142">
                <a:tc>
                  <a:txBody>
                    <a:bodyPr/>
                    <a:lstStyle/>
                    <a:p>
                      <a:pPr algn="ctr">
                        <a:lnSpc>
                          <a:spcPct val="115000"/>
                        </a:lnSpc>
                        <a:spcAft>
                          <a:spcPts val="0"/>
                        </a:spcAft>
                      </a:pPr>
                      <a:r>
                        <a:rPr lang="uz-Cyrl-UZ" sz="2400"/>
                        <a:t>2</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2400"/>
                        <a:t>P</a:t>
                      </a:r>
                      <a:r>
                        <a:rPr lang="ru-RU" sz="2400" baseline="-25000"/>
                        <a:t>60</a:t>
                      </a:r>
                      <a:r>
                        <a:rPr lang="ru-RU" sz="2400"/>
                        <a:t>K</a:t>
                      </a:r>
                      <a:r>
                        <a:rPr lang="ru-RU" sz="2400" baseline="-25000"/>
                        <a:t>60</a:t>
                      </a:r>
                      <a:r>
                        <a:rPr lang="ru-RU" sz="2400"/>
                        <a:t> – фон</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2400"/>
                        <a:t>84</a:t>
                      </a:r>
                      <a:r>
                        <a:rPr lang="uz-Cyrl-UZ" sz="2400"/>
                        <a:t>,0</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2400"/>
                        <a:t>91,7</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r>
              <a:tr h="505142">
                <a:tc>
                  <a:txBody>
                    <a:bodyPr/>
                    <a:lstStyle/>
                    <a:p>
                      <a:pPr algn="ctr">
                        <a:lnSpc>
                          <a:spcPct val="115000"/>
                        </a:lnSpc>
                        <a:spcAft>
                          <a:spcPts val="0"/>
                        </a:spcAft>
                      </a:pPr>
                      <a:r>
                        <a:rPr lang="uz-Cyrl-UZ" sz="2400"/>
                        <a:t>3</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uz-Cyrl-UZ" sz="2400"/>
                        <a:t>Фон+ N</a:t>
                      </a:r>
                      <a:r>
                        <a:rPr lang="uz-Cyrl-UZ" sz="2400" baseline="-25000"/>
                        <a:t>30</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2400"/>
                        <a:t>83,9</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2400"/>
                        <a:t>91,6</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r>
              <a:tr h="505142">
                <a:tc>
                  <a:txBody>
                    <a:bodyPr/>
                    <a:lstStyle/>
                    <a:p>
                      <a:pPr algn="ctr">
                        <a:lnSpc>
                          <a:spcPct val="115000"/>
                        </a:lnSpc>
                        <a:spcAft>
                          <a:spcPts val="0"/>
                        </a:spcAft>
                      </a:pPr>
                      <a:r>
                        <a:rPr lang="uz-Cyrl-UZ" sz="2400"/>
                        <a:t>4</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2400"/>
                        <a:t>Фон + N</a:t>
                      </a:r>
                      <a:r>
                        <a:rPr lang="ru-RU" sz="2400" baseline="-25000"/>
                        <a:t>6</a:t>
                      </a:r>
                      <a:r>
                        <a:rPr lang="uz-Cyrl-UZ" sz="2400" baseline="-25000"/>
                        <a:t>0</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2400"/>
                        <a:t>83,8</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2400"/>
                        <a:t>91,4</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r>
              <a:tr h="505142">
                <a:tc>
                  <a:txBody>
                    <a:bodyPr/>
                    <a:lstStyle/>
                    <a:p>
                      <a:pPr algn="ctr">
                        <a:lnSpc>
                          <a:spcPct val="115000"/>
                        </a:lnSpc>
                        <a:spcAft>
                          <a:spcPts val="0"/>
                        </a:spcAft>
                      </a:pPr>
                      <a:r>
                        <a:rPr lang="uz-Cyrl-UZ" sz="2400"/>
                        <a:t>5</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2400"/>
                        <a:t>Фон + N</a:t>
                      </a:r>
                      <a:r>
                        <a:rPr lang="ru-RU" sz="2400" baseline="-25000"/>
                        <a:t>9</a:t>
                      </a:r>
                      <a:r>
                        <a:rPr lang="uz-Cyrl-UZ" sz="2400" baseline="-25000"/>
                        <a:t>0</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2400"/>
                        <a:t>83,7</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2400"/>
                        <a:t>91,2</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r>
              <a:tr h="505142">
                <a:tc>
                  <a:txBody>
                    <a:bodyPr/>
                    <a:lstStyle/>
                    <a:p>
                      <a:pPr algn="ctr">
                        <a:lnSpc>
                          <a:spcPct val="115000"/>
                        </a:lnSpc>
                        <a:spcAft>
                          <a:spcPts val="0"/>
                        </a:spcAft>
                      </a:pPr>
                      <a:r>
                        <a:rPr lang="uz-Cyrl-UZ" sz="2400"/>
                        <a:t>6</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2400"/>
                        <a:t>Фон + N</a:t>
                      </a:r>
                      <a:r>
                        <a:rPr lang="uz-Cyrl-UZ" sz="2400" baseline="-25000"/>
                        <a:t>120</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2400"/>
                        <a:t>83,6</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2400"/>
                        <a:t>91,0</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r>
              <a:tr h="505142">
                <a:tc>
                  <a:txBody>
                    <a:bodyPr/>
                    <a:lstStyle/>
                    <a:p>
                      <a:pPr algn="ctr">
                        <a:lnSpc>
                          <a:spcPct val="115000"/>
                        </a:lnSpc>
                        <a:spcAft>
                          <a:spcPts val="0"/>
                        </a:spcAft>
                      </a:pPr>
                      <a:r>
                        <a:rPr lang="uz-Cyrl-UZ" sz="2400"/>
                        <a:t>7</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2400"/>
                        <a:t>Фон + N</a:t>
                      </a:r>
                      <a:r>
                        <a:rPr lang="ru-RU" sz="2400" baseline="-25000"/>
                        <a:t>15</a:t>
                      </a:r>
                      <a:r>
                        <a:rPr lang="uz-Cyrl-UZ" sz="2400" baseline="-25000"/>
                        <a:t>0</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2400"/>
                        <a:t>83,4</a:t>
                      </a:r>
                      <a:endParaRPr lang="ru-RU" sz="2400">
                        <a:solidFill>
                          <a:srgbClr val="000000"/>
                        </a:solidFill>
                        <a:latin typeface="Times New Roman"/>
                        <a:ea typeface="Calibri"/>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ru-RU" sz="2400" dirty="0"/>
                        <a:t>90,9</a:t>
                      </a:r>
                      <a:endParaRPr lang="ru-RU" sz="2400" dirty="0">
                        <a:solidFill>
                          <a:srgbClr val="000000"/>
                        </a:solidFill>
                        <a:latin typeface="Times New Roman"/>
                        <a:ea typeface="Calibri"/>
                      </a:endParaRPr>
                    </a:p>
                  </a:txBody>
                  <a:tcPr marL="68580" marR="68580" marT="0" marB="0" anchor="ctr">
                    <a:solidFill>
                      <a:schemeClr val="accent1">
                        <a:lumMod val="20000"/>
                        <a:lumOff val="80000"/>
                      </a:schemeClr>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904" y="0"/>
            <a:ext cx="8884096" cy="864096"/>
          </a:xfrm>
        </p:spPr>
        <p:txBody>
          <a:bodyPr>
            <a:normAutofit fontScale="90000"/>
          </a:bodyPr>
          <a:lstStyle/>
          <a:p>
            <a:pPr algn="ctr"/>
            <a:r>
              <a:rPr lang="uz-Cyrl-UZ" sz="3100" dirty="0" smtClean="0">
                <a:latin typeface="Arial" pitchFamily="34" charset="0"/>
                <a:cs typeface="Arial" pitchFamily="34" charset="0"/>
              </a:rPr>
              <a:t/>
            </a:r>
            <a:br>
              <a:rPr lang="uz-Cyrl-UZ" sz="3100" dirty="0" smtClean="0">
                <a:latin typeface="Arial" pitchFamily="34" charset="0"/>
                <a:cs typeface="Arial" pitchFamily="34" charset="0"/>
              </a:rPr>
            </a:br>
            <a:r>
              <a:rPr lang="uz-Cyrl-UZ" sz="3100" b="1" cap="none"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rPr>
              <a:t>Мойли  зиғирнинг  минерал  ўғитларга  боғлиқ  ҳолда  ўсиш  динамикаси</a:t>
            </a:r>
            <a:r>
              <a:rPr lang="ru-RU" b="1" cap="none"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r>
            <a:br>
              <a:rPr lang="ru-RU" b="1" cap="none"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endParaRPr lang="ru-RU" dirty="0"/>
          </a:p>
        </p:txBody>
      </p:sp>
      <p:graphicFrame>
        <p:nvGraphicFramePr>
          <p:cNvPr id="4" name="Содержимое 3"/>
          <p:cNvGraphicFramePr>
            <a:graphicFrameLocks noGrp="1"/>
          </p:cNvGraphicFramePr>
          <p:nvPr>
            <p:ph idx="1"/>
          </p:nvPr>
        </p:nvGraphicFramePr>
        <p:xfrm>
          <a:off x="107508" y="836715"/>
          <a:ext cx="8884092" cy="5904721"/>
        </p:xfrm>
        <a:graphic>
          <a:graphicData uri="http://schemas.openxmlformats.org/drawingml/2006/table">
            <a:tbl>
              <a:tblPr firstRow="1" bandRow="1">
                <a:tableStyleId>{69CF1AB2-1976-4502-BF36-3FF5EA218861}</a:tableStyleId>
              </a:tblPr>
              <a:tblGrid>
                <a:gridCol w="576060"/>
                <a:gridCol w="904622"/>
                <a:gridCol w="740341"/>
                <a:gridCol w="740341"/>
                <a:gridCol w="740341"/>
                <a:gridCol w="740341"/>
                <a:gridCol w="740341"/>
                <a:gridCol w="740341"/>
                <a:gridCol w="740341"/>
                <a:gridCol w="740341"/>
                <a:gridCol w="740341"/>
                <a:gridCol w="740341"/>
              </a:tblGrid>
              <a:tr h="492735">
                <a:tc rowSpan="3">
                  <a:txBody>
                    <a:bodyPr/>
                    <a:lstStyle/>
                    <a:p>
                      <a:pPr algn="ctr">
                        <a:lnSpc>
                          <a:spcPct val="115000"/>
                        </a:lnSpc>
                        <a:spcAft>
                          <a:spcPts val="0"/>
                        </a:spcAft>
                      </a:pPr>
                      <a:r>
                        <a:rPr lang="ru-RU" sz="1400" dirty="0">
                          <a:solidFill>
                            <a:srgbClr val="000000"/>
                          </a:solidFill>
                          <a:latin typeface="Times New Roman"/>
                          <a:ea typeface="Calibri"/>
                        </a:rPr>
                        <a:t>Вариант</a:t>
                      </a:r>
                      <a:endParaRPr lang="ru-RU" sz="1200" dirty="0">
                        <a:solidFill>
                          <a:srgbClr val="000000"/>
                        </a:solidFill>
                        <a:latin typeface="Times New Roman"/>
                        <a:ea typeface="Calibri"/>
                      </a:endParaRPr>
                    </a:p>
                    <a:p>
                      <a:pPr algn="ctr">
                        <a:lnSpc>
                          <a:spcPct val="115000"/>
                        </a:lnSpc>
                        <a:spcAft>
                          <a:spcPts val="0"/>
                        </a:spcAft>
                      </a:pPr>
                      <a:r>
                        <a:rPr lang="uz-Cyrl-UZ" sz="1400" dirty="0">
                          <a:solidFill>
                            <a:srgbClr val="000000"/>
                          </a:solidFill>
                          <a:latin typeface="Times New Roman"/>
                          <a:ea typeface="Calibri"/>
                        </a:rPr>
                        <a:t>лар</a:t>
                      </a:r>
                      <a:endParaRPr lang="ru-RU" sz="1200" dirty="0">
                        <a:solidFill>
                          <a:srgbClr val="000000"/>
                        </a:solidFill>
                        <a:latin typeface="Times New Roman"/>
                        <a:ea typeface="Calibri"/>
                      </a:endParaRPr>
                    </a:p>
                  </a:txBody>
                  <a:tcPr marL="68580" marR="68580" marT="0" marB="0" anchor="ctr"/>
                </a:tc>
                <a:tc rowSpan="3">
                  <a:txBody>
                    <a:bodyPr/>
                    <a:lstStyle/>
                    <a:p>
                      <a:pPr algn="ctr">
                        <a:lnSpc>
                          <a:spcPct val="100000"/>
                        </a:lnSpc>
                        <a:spcAft>
                          <a:spcPts val="0"/>
                        </a:spcAft>
                      </a:pPr>
                      <a:r>
                        <a:rPr lang="uz-Cyrl-UZ" sz="1600" dirty="0" smtClean="0">
                          <a:solidFill>
                            <a:srgbClr val="000000"/>
                          </a:solidFill>
                          <a:latin typeface="Times New Roman"/>
                          <a:ea typeface="Calibri"/>
                        </a:rPr>
                        <a:t>Мине</a:t>
                      </a:r>
                    </a:p>
                    <a:p>
                      <a:pPr algn="ctr">
                        <a:lnSpc>
                          <a:spcPct val="100000"/>
                        </a:lnSpc>
                        <a:spcAft>
                          <a:spcPts val="0"/>
                        </a:spcAft>
                      </a:pPr>
                      <a:r>
                        <a:rPr lang="uz-Cyrl-UZ" sz="1600" dirty="0" smtClean="0">
                          <a:solidFill>
                            <a:srgbClr val="000000"/>
                          </a:solidFill>
                          <a:latin typeface="Times New Roman"/>
                          <a:ea typeface="Calibri"/>
                        </a:rPr>
                        <a:t>рал </a:t>
                      </a:r>
                      <a:r>
                        <a:rPr lang="uz-Cyrl-UZ" sz="1600" dirty="0">
                          <a:solidFill>
                            <a:srgbClr val="000000"/>
                          </a:solidFill>
                          <a:latin typeface="Times New Roman"/>
                          <a:ea typeface="Calibri"/>
                        </a:rPr>
                        <a:t>ўғитлар меъёри, кг/га</a:t>
                      </a:r>
                      <a:endParaRPr lang="ru-RU" sz="1600" dirty="0">
                        <a:solidFill>
                          <a:srgbClr val="000000"/>
                        </a:solidFill>
                        <a:latin typeface="Times New Roman"/>
                        <a:ea typeface="Calibri"/>
                      </a:endParaRPr>
                    </a:p>
                  </a:txBody>
                  <a:tcPr marL="68580" marR="68580" marT="0" marB="0" anchor="ctr"/>
                </a:tc>
                <a:tc gridSpan="10">
                  <a:txBody>
                    <a:bodyPr/>
                    <a:lstStyle/>
                    <a:p>
                      <a:pPr algn="ctr">
                        <a:lnSpc>
                          <a:spcPct val="115000"/>
                        </a:lnSpc>
                        <a:spcAft>
                          <a:spcPts val="0"/>
                        </a:spcAft>
                      </a:pPr>
                      <a:r>
                        <a:rPr lang="uz-Cyrl-UZ" sz="2800" b="0" dirty="0">
                          <a:solidFill>
                            <a:srgbClr val="000000"/>
                          </a:solidFill>
                          <a:latin typeface="Times New Roman"/>
                          <a:ea typeface="Calibri"/>
                        </a:rPr>
                        <a:t>Ўсув даври</a:t>
                      </a:r>
                      <a:endParaRPr lang="ru-RU" sz="2800" b="0" dirty="0">
                        <a:solidFill>
                          <a:srgbClr val="000000"/>
                        </a:solidFill>
                        <a:latin typeface="Times New Roman"/>
                        <a:ea typeface="Calibri"/>
                      </a:endParaRPr>
                    </a:p>
                  </a:txBody>
                  <a:tcPr marL="68580" marR="6858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492735">
                <a:tc vMerge="1">
                  <a:txBody>
                    <a:bodyPr/>
                    <a:lstStyle/>
                    <a:p>
                      <a:endParaRPr lang="ru-RU"/>
                    </a:p>
                  </a:txBody>
                  <a:tcPr/>
                </a:tc>
                <a:tc vMerge="1">
                  <a:txBody>
                    <a:bodyPr/>
                    <a:lstStyle/>
                    <a:p>
                      <a:endParaRPr lang="ru-RU"/>
                    </a:p>
                  </a:txBody>
                  <a:tcPr/>
                </a:tc>
                <a:tc gridSpan="2">
                  <a:txBody>
                    <a:bodyPr/>
                    <a:lstStyle/>
                    <a:p>
                      <a:pPr algn="ctr">
                        <a:lnSpc>
                          <a:spcPct val="115000"/>
                        </a:lnSpc>
                        <a:spcAft>
                          <a:spcPts val="0"/>
                        </a:spcAft>
                      </a:pPr>
                      <a:r>
                        <a:rPr lang="uz-Cyrl-UZ" sz="1800" dirty="0">
                          <a:solidFill>
                            <a:srgbClr val="000000"/>
                          </a:solidFill>
                          <a:latin typeface="Times New Roman"/>
                          <a:ea typeface="Calibri"/>
                        </a:rPr>
                        <a:t>майсалаш</a:t>
                      </a:r>
                      <a:endParaRPr lang="ru-RU" sz="1800" dirty="0">
                        <a:solidFill>
                          <a:srgbClr val="000000"/>
                        </a:solidFill>
                        <a:latin typeface="Times New Roman"/>
                        <a:ea typeface="Calibri"/>
                      </a:endParaRPr>
                    </a:p>
                  </a:txBody>
                  <a:tcPr marL="68580" marR="68580" marT="0" marB="0" anchor="ctr"/>
                </a:tc>
                <a:tc hMerge="1">
                  <a:txBody>
                    <a:bodyPr/>
                    <a:lstStyle/>
                    <a:p>
                      <a:endParaRPr lang="ru-RU"/>
                    </a:p>
                  </a:txBody>
                  <a:tcPr/>
                </a:tc>
                <a:tc gridSpan="2">
                  <a:txBody>
                    <a:bodyPr/>
                    <a:lstStyle/>
                    <a:p>
                      <a:pPr algn="ctr">
                        <a:lnSpc>
                          <a:spcPct val="115000"/>
                        </a:lnSpc>
                        <a:spcAft>
                          <a:spcPts val="0"/>
                        </a:spcAft>
                      </a:pPr>
                      <a:r>
                        <a:rPr lang="uz-Cyrl-UZ" sz="1800" dirty="0">
                          <a:solidFill>
                            <a:srgbClr val="000000"/>
                          </a:solidFill>
                          <a:latin typeface="Times New Roman"/>
                          <a:ea typeface="Calibri"/>
                        </a:rPr>
                        <a:t>арчалаш</a:t>
                      </a:r>
                      <a:endParaRPr lang="ru-RU" sz="1800" dirty="0">
                        <a:solidFill>
                          <a:srgbClr val="000000"/>
                        </a:solidFill>
                        <a:latin typeface="Times New Roman"/>
                        <a:ea typeface="Calibri"/>
                      </a:endParaRPr>
                    </a:p>
                  </a:txBody>
                  <a:tcPr marL="68580" marR="68580" marT="0" marB="0" anchor="ctr"/>
                </a:tc>
                <a:tc hMerge="1">
                  <a:txBody>
                    <a:bodyPr/>
                    <a:lstStyle/>
                    <a:p>
                      <a:endParaRPr lang="ru-RU"/>
                    </a:p>
                  </a:txBody>
                  <a:tcPr/>
                </a:tc>
                <a:tc gridSpan="2">
                  <a:txBody>
                    <a:bodyPr/>
                    <a:lstStyle/>
                    <a:p>
                      <a:pPr algn="ctr">
                        <a:lnSpc>
                          <a:spcPct val="115000"/>
                        </a:lnSpc>
                        <a:spcAft>
                          <a:spcPts val="0"/>
                        </a:spcAft>
                      </a:pPr>
                      <a:r>
                        <a:rPr lang="uz-Cyrl-UZ" sz="1800" dirty="0">
                          <a:solidFill>
                            <a:srgbClr val="000000"/>
                          </a:solidFill>
                          <a:latin typeface="Times New Roman"/>
                          <a:ea typeface="Calibri"/>
                        </a:rPr>
                        <a:t>шоналаш</a:t>
                      </a:r>
                      <a:endParaRPr lang="ru-RU" sz="1800" dirty="0">
                        <a:solidFill>
                          <a:srgbClr val="000000"/>
                        </a:solidFill>
                        <a:latin typeface="Times New Roman"/>
                        <a:ea typeface="Calibri"/>
                      </a:endParaRPr>
                    </a:p>
                  </a:txBody>
                  <a:tcPr marL="68580" marR="68580" marT="0" marB="0" anchor="ctr"/>
                </a:tc>
                <a:tc hMerge="1">
                  <a:txBody>
                    <a:bodyPr/>
                    <a:lstStyle/>
                    <a:p>
                      <a:endParaRPr lang="ru-RU"/>
                    </a:p>
                  </a:txBody>
                  <a:tcPr/>
                </a:tc>
                <a:tc gridSpan="2">
                  <a:txBody>
                    <a:bodyPr/>
                    <a:lstStyle/>
                    <a:p>
                      <a:pPr algn="ctr">
                        <a:lnSpc>
                          <a:spcPct val="115000"/>
                        </a:lnSpc>
                        <a:spcAft>
                          <a:spcPts val="0"/>
                        </a:spcAft>
                      </a:pPr>
                      <a:r>
                        <a:rPr lang="uz-Cyrl-UZ" sz="1800" dirty="0">
                          <a:solidFill>
                            <a:srgbClr val="000000"/>
                          </a:solidFill>
                          <a:latin typeface="Times New Roman"/>
                          <a:ea typeface="Calibri"/>
                        </a:rPr>
                        <a:t>гуллаш</a:t>
                      </a:r>
                      <a:endParaRPr lang="ru-RU" sz="1800" dirty="0">
                        <a:solidFill>
                          <a:srgbClr val="000000"/>
                        </a:solidFill>
                        <a:latin typeface="Times New Roman"/>
                        <a:ea typeface="Calibri"/>
                      </a:endParaRPr>
                    </a:p>
                  </a:txBody>
                  <a:tcPr marL="68580" marR="68580" marT="0" marB="0" anchor="ctr"/>
                </a:tc>
                <a:tc hMerge="1">
                  <a:txBody>
                    <a:bodyPr/>
                    <a:lstStyle/>
                    <a:p>
                      <a:endParaRPr lang="ru-RU"/>
                    </a:p>
                  </a:txBody>
                  <a:tcPr/>
                </a:tc>
                <a:tc gridSpan="2">
                  <a:txBody>
                    <a:bodyPr/>
                    <a:lstStyle/>
                    <a:p>
                      <a:pPr algn="ctr">
                        <a:lnSpc>
                          <a:spcPct val="115000"/>
                        </a:lnSpc>
                        <a:spcAft>
                          <a:spcPts val="0"/>
                        </a:spcAft>
                      </a:pPr>
                      <a:r>
                        <a:rPr lang="uz-Cyrl-UZ" sz="1800" dirty="0">
                          <a:solidFill>
                            <a:srgbClr val="000000"/>
                          </a:solidFill>
                          <a:latin typeface="Times New Roman"/>
                          <a:ea typeface="Calibri"/>
                        </a:rPr>
                        <a:t>кўсаклаш</a:t>
                      </a:r>
                      <a:endParaRPr lang="ru-RU" sz="1800" dirty="0">
                        <a:solidFill>
                          <a:srgbClr val="000000"/>
                        </a:solidFill>
                        <a:latin typeface="Times New Roman"/>
                        <a:ea typeface="Calibri"/>
                      </a:endParaRPr>
                    </a:p>
                  </a:txBody>
                  <a:tcPr marL="68580" marR="68580" marT="0" marB="0" anchor="ctr"/>
                </a:tc>
                <a:tc hMerge="1">
                  <a:txBody>
                    <a:bodyPr/>
                    <a:lstStyle/>
                    <a:p>
                      <a:endParaRPr lang="ru-RU"/>
                    </a:p>
                  </a:txBody>
                  <a:tcPr/>
                </a:tc>
              </a:tr>
              <a:tr h="981385">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uz-Cyrl-UZ" sz="1400" dirty="0">
                          <a:solidFill>
                            <a:srgbClr val="000000"/>
                          </a:solidFill>
                          <a:latin typeface="Times New Roman"/>
                          <a:ea typeface="Calibri"/>
                        </a:rPr>
                        <a:t>Поя</a:t>
                      </a:r>
                      <a:endParaRPr lang="ru-RU" sz="1400" dirty="0">
                        <a:solidFill>
                          <a:srgbClr val="000000"/>
                        </a:solidFill>
                        <a:latin typeface="Times New Roman"/>
                        <a:ea typeface="Calibri"/>
                      </a:endParaRPr>
                    </a:p>
                    <a:p>
                      <a:pPr algn="ctr">
                        <a:lnSpc>
                          <a:spcPct val="115000"/>
                        </a:lnSpc>
                        <a:spcAft>
                          <a:spcPts val="0"/>
                        </a:spcAft>
                      </a:pPr>
                      <a:r>
                        <a:rPr lang="uz-Cyrl-UZ" sz="1400" dirty="0">
                          <a:solidFill>
                            <a:srgbClr val="000000"/>
                          </a:solidFill>
                          <a:latin typeface="Times New Roman"/>
                          <a:ea typeface="Calibri"/>
                        </a:rPr>
                        <a:t>д</a:t>
                      </a:r>
                      <a:r>
                        <a:rPr lang="ru-RU" sz="1400" dirty="0" err="1">
                          <a:solidFill>
                            <a:srgbClr val="000000"/>
                          </a:solidFill>
                          <a:latin typeface="Times New Roman"/>
                          <a:ea typeface="Calibri"/>
                        </a:rPr>
                        <a:t>иамет</a:t>
                      </a:r>
                      <a:endParaRPr lang="ru-RU" sz="1400" dirty="0">
                        <a:solidFill>
                          <a:srgbClr val="000000"/>
                        </a:solidFill>
                        <a:latin typeface="Times New Roman"/>
                        <a:ea typeface="Calibri"/>
                      </a:endParaRPr>
                    </a:p>
                    <a:p>
                      <a:pPr algn="ctr">
                        <a:lnSpc>
                          <a:spcPct val="115000"/>
                        </a:lnSpc>
                        <a:spcAft>
                          <a:spcPts val="0"/>
                        </a:spcAft>
                      </a:pPr>
                      <a:r>
                        <a:rPr lang="ru-RU" sz="1400" dirty="0" err="1">
                          <a:solidFill>
                            <a:srgbClr val="000000"/>
                          </a:solidFill>
                          <a:latin typeface="Times New Roman"/>
                          <a:ea typeface="Calibri"/>
                        </a:rPr>
                        <a:t>р</a:t>
                      </a:r>
                      <a:r>
                        <a:rPr lang="uz-Cyrl-UZ" sz="1400" dirty="0">
                          <a:solidFill>
                            <a:srgbClr val="000000"/>
                          </a:solidFill>
                          <a:latin typeface="Times New Roman"/>
                          <a:ea typeface="Calibri"/>
                        </a:rPr>
                        <a:t>и</a:t>
                      </a:r>
                      <a:r>
                        <a:rPr lang="ru-RU" sz="1400" dirty="0">
                          <a:solidFill>
                            <a:srgbClr val="000000"/>
                          </a:solidFill>
                          <a:latin typeface="Times New Roman"/>
                          <a:ea typeface="Calibri"/>
                        </a:rPr>
                        <a:t> , мм</a:t>
                      </a:r>
                    </a:p>
                  </a:txBody>
                  <a:tcPr marL="68580" marR="68580" marT="0" marB="0" anchor="ctr"/>
                </a:tc>
                <a:tc>
                  <a:txBody>
                    <a:bodyPr/>
                    <a:lstStyle/>
                    <a:p>
                      <a:pPr algn="ctr">
                        <a:lnSpc>
                          <a:spcPct val="115000"/>
                        </a:lnSpc>
                        <a:spcAft>
                          <a:spcPts val="0"/>
                        </a:spcAft>
                      </a:pPr>
                      <a:r>
                        <a:rPr lang="uz-Cyrl-UZ" sz="1400" dirty="0">
                          <a:solidFill>
                            <a:srgbClr val="000000"/>
                          </a:solidFill>
                          <a:latin typeface="Times New Roman"/>
                          <a:ea typeface="Calibri"/>
                        </a:rPr>
                        <a:t>Ўсим</a:t>
                      </a:r>
                      <a:endParaRPr lang="ru-RU" sz="1400" dirty="0">
                        <a:solidFill>
                          <a:srgbClr val="000000"/>
                        </a:solidFill>
                        <a:latin typeface="Times New Roman"/>
                        <a:ea typeface="Calibri"/>
                      </a:endParaRPr>
                    </a:p>
                    <a:p>
                      <a:pPr algn="ctr">
                        <a:lnSpc>
                          <a:spcPct val="115000"/>
                        </a:lnSpc>
                        <a:spcAft>
                          <a:spcPts val="0"/>
                        </a:spcAft>
                      </a:pPr>
                      <a:r>
                        <a:rPr lang="uz-Cyrl-UZ" sz="1400" dirty="0">
                          <a:solidFill>
                            <a:srgbClr val="000000"/>
                          </a:solidFill>
                          <a:latin typeface="Times New Roman"/>
                          <a:ea typeface="Calibri"/>
                        </a:rPr>
                        <a:t>лик бўйи</a:t>
                      </a:r>
                      <a:r>
                        <a:rPr lang="ru-RU" sz="1400" dirty="0">
                          <a:solidFill>
                            <a:srgbClr val="000000"/>
                          </a:solidFill>
                          <a:latin typeface="Times New Roman"/>
                          <a:ea typeface="Calibri"/>
                        </a:rPr>
                        <a:t>, см</a:t>
                      </a:r>
                    </a:p>
                  </a:txBody>
                  <a:tcPr marL="68580" marR="68580" marT="0" marB="0" anchor="ctr"/>
                </a:tc>
                <a:tc>
                  <a:txBody>
                    <a:bodyPr/>
                    <a:lstStyle/>
                    <a:p>
                      <a:pPr algn="ctr">
                        <a:lnSpc>
                          <a:spcPct val="115000"/>
                        </a:lnSpc>
                        <a:spcAft>
                          <a:spcPts val="0"/>
                        </a:spcAft>
                      </a:pPr>
                      <a:r>
                        <a:rPr lang="uz-Cyrl-UZ" sz="1400" dirty="0">
                          <a:solidFill>
                            <a:srgbClr val="000000"/>
                          </a:solidFill>
                          <a:latin typeface="Times New Roman"/>
                          <a:ea typeface="Calibri"/>
                        </a:rPr>
                        <a:t>Поя</a:t>
                      </a:r>
                      <a:endParaRPr lang="ru-RU" sz="1400" dirty="0">
                        <a:solidFill>
                          <a:srgbClr val="000000"/>
                        </a:solidFill>
                        <a:latin typeface="Times New Roman"/>
                        <a:ea typeface="Calibri"/>
                      </a:endParaRPr>
                    </a:p>
                    <a:p>
                      <a:pPr algn="ctr">
                        <a:lnSpc>
                          <a:spcPct val="115000"/>
                        </a:lnSpc>
                        <a:spcAft>
                          <a:spcPts val="0"/>
                        </a:spcAft>
                      </a:pPr>
                      <a:r>
                        <a:rPr lang="uz-Cyrl-UZ" sz="1400" dirty="0">
                          <a:solidFill>
                            <a:srgbClr val="000000"/>
                          </a:solidFill>
                          <a:latin typeface="Times New Roman"/>
                          <a:ea typeface="Calibri"/>
                        </a:rPr>
                        <a:t>д</a:t>
                      </a:r>
                      <a:r>
                        <a:rPr lang="ru-RU" sz="1400" dirty="0" err="1">
                          <a:solidFill>
                            <a:srgbClr val="000000"/>
                          </a:solidFill>
                          <a:latin typeface="Times New Roman"/>
                          <a:ea typeface="Calibri"/>
                        </a:rPr>
                        <a:t>иамет</a:t>
                      </a:r>
                      <a:endParaRPr lang="ru-RU" sz="1400" dirty="0">
                        <a:solidFill>
                          <a:srgbClr val="000000"/>
                        </a:solidFill>
                        <a:latin typeface="Times New Roman"/>
                        <a:ea typeface="Calibri"/>
                      </a:endParaRPr>
                    </a:p>
                    <a:p>
                      <a:pPr algn="ctr">
                        <a:lnSpc>
                          <a:spcPct val="115000"/>
                        </a:lnSpc>
                        <a:spcAft>
                          <a:spcPts val="0"/>
                        </a:spcAft>
                      </a:pPr>
                      <a:r>
                        <a:rPr lang="ru-RU" sz="1400" dirty="0" err="1">
                          <a:solidFill>
                            <a:srgbClr val="000000"/>
                          </a:solidFill>
                          <a:latin typeface="Times New Roman"/>
                          <a:ea typeface="Calibri"/>
                        </a:rPr>
                        <a:t>р</a:t>
                      </a:r>
                      <a:r>
                        <a:rPr lang="uz-Cyrl-UZ" sz="1400" dirty="0">
                          <a:solidFill>
                            <a:srgbClr val="000000"/>
                          </a:solidFill>
                          <a:latin typeface="Times New Roman"/>
                          <a:ea typeface="Calibri"/>
                        </a:rPr>
                        <a:t>и</a:t>
                      </a:r>
                      <a:r>
                        <a:rPr lang="ru-RU" sz="1400" dirty="0">
                          <a:solidFill>
                            <a:srgbClr val="000000"/>
                          </a:solidFill>
                          <a:latin typeface="Times New Roman"/>
                          <a:ea typeface="Calibri"/>
                        </a:rPr>
                        <a:t>, мм</a:t>
                      </a:r>
                    </a:p>
                  </a:txBody>
                  <a:tcPr marL="68580" marR="68580" marT="0" marB="0" anchor="ctr"/>
                </a:tc>
                <a:tc>
                  <a:txBody>
                    <a:bodyPr/>
                    <a:lstStyle/>
                    <a:p>
                      <a:pPr algn="ctr">
                        <a:lnSpc>
                          <a:spcPct val="115000"/>
                        </a:lnSpc>
                        <a:spcAft>
                          <a:spcPts val="0"/>
                        </a:spcAft>
                      </a:pPr>
                      <a:r>
                        <a:rPr lang="uz-Cyrl-UZ" sz="1400" dirty="0">
                          <a:solidFill>
                            <a:srgbClr val="000000"/>
                          </a:solidFill>
                          <a:latin typeface="Times New Roman"/>
                          <a:ea typeface="Calibri"/>
                        </a:rPr>
                        <a:t>Ўсим</a:t>
                      </a:r>
                      <a:endParaRPr lang="ru-RU" sz="1400" dirty="0">
                        <a:solidFill>
                          <a:srgbClr val="000000"/>
                        </a:solidFill>
                        <a:latin typeface="Times New Roman"/>
                        <a:ea typeface="Calibri"/>
                      </a:endParaRPr>
                    </a:p>
                    <a:p>
                      <a:pPr algn="ctr">
                        <a:lnSpc>
                          <a:spcPct val="115000"/>
                        </a:lnSpc>
                        <a:spcAft>
                          <a:spcPts val="0"/>
                        </a:spcAft>
                      </a:pPr>
                      <a:r>
                        <a:rPr lang="uz-Cyrl-UZ" sz="1400" dirty="0">
                          <a:solidFill>
                            <a:srgbClr val="000000"/>
                          </a:solidFill>
                          <a:latin typeface="Times New Roman"/>
                          <a:ea typeface="Calibri"/>
                        </a:rPr>
                        <a:t>лик бўйи</a:t>
                      </a:r>
                      <a:r>
                        <a:rPr lang="ru-RU" sz="1400" dirty="0">
                          <a:solidFill>
                            <a:srgbClr val="000000"/>
                          </a:solidFill>
                          <a:latin typeface="Times New Roman"/>
                          <a:ea typeface="Calibri"/>
                        </a:rPr>
                        <a:t>, см</a:t>
                      </a:r>
                    </a:p>
                  </a:txBody>
                  <a:tcPr marL="68580" marR="68580" marT="0" marB="0" anchor="ctr"/>
                </a:tc>
                <a:tc>
                  <a:txBody>
                    <a:bodyPr/>
                    <a:lstStyle/>
                    <a:p>
                      <a:pPr algn="ctr">
                        <a:lnSpc>
                          <a:spcPct val="115000"/>
                        </a:lnSpc>
                        <a:spcAft>
                          <a:spcPts val="0"/>
                        </a:spcAft>
                      </a:pPr>
                      <a:r>
                        <a:rPr lang="uz-Cyrl-UZ" sz="1400" dirty="0">
                          <a:solidFill>
                            <a:srgbClr val="000000"/>
                          </a:solidFill>
                          <a:latin typeface="Times New Roman"/>
                          <a:ea typeface="Calibri"/>
                        </a:rPr>
                        <a:t>Поя</a:t>
                      </a:r>
                      <a:endParaRPr lang="ru-RU" sz="1400" dirty="0">
                        <a:solidFill>
                          <a:srgbClr val="000000"/>
                        </a:solidFill>
                        <a:latin typeface="Times New Roman"/>
                        <a:ea typeface="Calibri"/>
                      </a:endParaRPr>
                    </a:p>
                    <a:p>
                      <a:pPr algn="ctr">
                        <a:lnSpc>
                          <a:spcPct val="115000"/>
                        </a:lnSpc>
                        <a:spcAft>
                          <a:spcPts val="0"/>
                        </a:spcAft>
                      </a:pPr>
                      <a:r>
                        <a:rPr lang="uz-Cyrl-UZ" sz="1400" dirty="0">
                          <a:solidFill>
                            <a:srgbClr val="000000"/>
                          </a:solidFill>
                          <a:latin typeface="Times New Roman"/>
                          <a:ea typeface="Calibri"/>
                        </a:rPr>
                        <a:t>д</a:t>
                      </a:r>
                      <a:r>
                        <a:rPr lang="ru-RU" sz="1400" dirty="0" err="1">
                          <a:solidFill>
                            <a:srgbClr val="000000"/>
                          </a:solidFill>
                          <a:latin typeface="Times New Roman"/>
                          <a:ea typeface="Calibri"/>
                        </a:rPr>
                        <a:t>иамет</a:t>
                      </a:r>
                      <a:endParaRPr lang="ru-RU" sz="1400" dirty="0">
                        <a:solidFill>
                          <a:srgbClr val="000000"/>
                        </a:solidFill>
                        <a:latin typeface="Times New Roman"/>
                        <a:ea typeface="Calibri"/>
                      </a:endParaRPr>
                    </a:p>
                    <a:p>
                      <a:pPr algn="ctr">
                        <a:lnSpc>
                          <a:spcPct val="115000"/>
                        </a:lnSpc>
                        <a:spcAft>
                          <a:spcPts val="0"/>
                        </a:spcAft>
                      </a:pPr>
                      <a:r>
                        <a:rPr lang="ru-RU" sz="1400" dirty="0" err="1">
                          <a:solidFill>
                            <a:srgbClr val="000000"/>
                          </a:solidFill>
                          <a:latin typeface="Times New Roman"/>
                          <a:ea typeface="Calibri"/>
                        </a:rPr>
                        <a:t>р</a:t>
                      </a:r>
                      <a:r>
                        <a:rPr lang="uz-Cyrl-UZ" sz="1400" dirty="0">
                          <a:solidFill>
                            <a:srgbClr val="000000"/>
                          </a:solidFill>
                          <a:latin typeface="Times New Roman"/>
                          <a:ea typeface="Calibri"/>
                        </a:rPr>
                        <a:t>и</a:t>
                      </a:r>
                      <a:r>
                        <a:rPr lang="ru-RU" sz="1400" dirty="0">
                          <a:solidFill>
                            <a:srgbClr val="000000"/>
                          </a:solidFill>
                          <a:latin typeface="Times New Roman"/>
                          <a:ea typeface="Calibri"/>
                        </a:rPr>
                        <a:t> , мм</a:t>
                      </a:r>
                    </a:p>
                  </a:txBody>
                  <a:tcPr marL="68580" marR="68580" marT="0" marB="0" anchor="ctr"/>
                </a:tc>
                <a:tc>
                  <a:txBody>
                    <a:bodyPr/>
                    <a:lstStyle/>
                    <a:p>
                      <a:pPr algn="ctr">
                        <a:lnSpc>
                          <a:spcPct val="115000"/>
                        </a:lnSpc>
                        <a:spcAft>
                          <a:spcPts val="0"/>
                        </a:spcAft>
                      </a:pPr>
                      <a:r>
                        <a:rPr lang="uz-Cyrl-UZ" sz="1400" dirty="0">
                          <a:solidFill>
                            <a:srgbClr val="000000"/>
                          </a:solidFill>
                          <a:latin typeface="Times New Roman"/>
                          <a:ea typeface="Calibri"/>
                        </a:rPr>
                        <a:t>Ўсим</a:t>
                      </a:r>
                      <a:endParaRPr lang="ru-RU" sz="1400" dirty="0">
                        <a:solidFill>
                          <a:srgbClr val="000000"/>
                        </a:solidFill>
                        <a:latin typeface="Times New Roman"/>
                        <a:ea typeface="Calibri"/>
                      </a:endParaRPr>
                    </a:p>
                    <a:p>
                      <a:pPr algn="ctr">
                        <a:lnSpc>
                          <a:spcPct val="115000"/>
                        </a:lnSpc>
                        <a:spcAft>
                          <a:spcPts val="0"/>
                        </a:spcAft>
                      </a:pPr>
                      <a:r>
                        <a:rPr lang="uz-Cyrl-UZ" sz="1400" dirty="0">
                          <a:solidFill>
                            <a:srgbClr val="000000"/>
                          </a:solidFill>
                          <a:latin typeface="Times New Roman"/>
                          <a:ea typeface="Calibri"/>
                        </a:rPr>
                        <a:t>лик бўйи</a:t>
                      </a:r>
                      <a:r>
                        <a:rPr lang="ru-RU" sz="1400" dirty="0">
                          <a:solidFill>
                            <a:srgbClr val="000000"/>
                          </a:solidFill>
                          <a:latin typeface="Times New Roman"/>
                          <a:ea typeface="Calibri"/>
                        </a:rPr>
                        <a:t>, см</a:t>
                      </a:r>
                    </a:p>
                  </a:txBody>
                  <a:tcPr marL="68580" marR="68580" marT="0" marB="0" anchor="ctr"/>
                </a:tc>
                <a:tc>
                  <a:txBody>
                    <a:bodyPr/>
                    <a:lstStyle/>
                    <a:p>
                      <a:pPr algn="ctr">
                        <a:lnSpc>
                          <a:spcPct val="115000"/>
                        </a:lnSpc>
                        <a:spcAft>
                          <a:spcPts val="0"/>
                        </a:spcAft>
                      </a:pPr>
                      <a:r>
                        <a:rPr lang="uz-Cyrl-UZ" sz="1400" dirty="0">
                          <a:solidFill>
                            <a:srgbClr val="000000"/>
                          </a:solidFill>
                          <a:latin typeface="Times New Roman"/>
                          <a:ea typeface="Calibri"/>
                        </a:rPr>
                        <a:t>Поя</a:t>
                      </a:r>
                      <a:endParaRPr lang="ru-RU" sz="1400" dirty="0">
                        <a:solidFill>
                          <a:srgbClr val="000000"/>
                        </a:solidFill>
                        <a:latin typeface="Times New Roman"/>
                        <a:ea typeface="Calibri"/>
                      </a:endParaRPr>
                    </a:p>
                    <a:p>
                      <a:pPr algn="ctr">
                        <a:lnSpc>
                          <a:spcPct val="115000"/>
                        </a:lnSpc>
                        <a:spcAft>
                          <a:spcPts val="0"/>
                        </a:spcAft>
                      </a:pPr>
                      <a:r>
                        <a:rPr lang="uz-Cyrl-UZ" sz="1400" dirty="0">
                          <a:solidFill>
                            <a:srgbClr val="000000"/>
                          </a:solidFill>
                          <a:latin typeface="Times New Roman"/>
                          <a:ea typeface="Calibri"/>
                        </a:rPr>
                        <a:t>д</a:t>
                      </a:r>
                      <a:r>
                        <a:rPr lang="ru-RU" sz="1400" dirty="0" err="1">
                          <a:solidFill>
                            <a:srgbClr val="000000"/>
                          </a:solidFill>
                          <a:latin typeface="Times New Roman"/>
                          <a:ea typeface="Calibri"/>
                        </a:rPr>
                        <a:t>иамет</a:t>
                      </a:r>
                      <a:endParaRPr lang="ru-RU" sz="1400" dirty="0">
                        <a:solidFill>
                          <a:srgbClr val="000000"/>
                        </a:solidFill>
                        <a:latin typeface="Times New Roman"/>
                        <a:ea typeface="Calibri"/>
                      </a:endParaRPr>
                    </a:p>
                    <a:p>
                      <a:pPr algn="ctr">
                        <a:lnSpc>
                          <a:spcPct val="115000"/>
                        </a:lnSpc>
                        <a:spcAft>
                          <a:spcPts val="0"/>
                        </a:spcAft>
                      </a:pPr>
                      <a:r>
                        <a:rPr lang="ru-RU" sz="1400" dirty="0" err="1">
                          <a:solidFill>
                            <a:srgbClr val="000000"/>
                          </a:solidFill>
                          <a:latin typeface="Times New Roman"/>
                          <a:ea typeface="Calibri"/>
                        </a:rPr>
                        <a:t>р</a:t>
                      </a:r>
                      <a:r>
                        <a:rPr lang="uz-Cyrl-UZ" sz="1400" dirty="0">
                          <a:solidFill>
                            <a:srgbClr val="000000"/>
                          </a:solidFill>
                          <a:latin typeface="Times New Roman"/>
                          <a:ea typeface="Calibri"/>
                        </a:rPr>
                        <a:t>и</a:t>
                      </a:r>
                      <a:r>
                        <a:rPr lang="ru-RU" sz="1400" dirty="0">
                          <a:solidFill>
                            <a:srgbClr val="000000"/>
                          </a:solidFill>
                          <a:latin typeface="Times New Roman"/>
                          <a:ea typeface="Calibri"/>
                        </a:rPr>
                        <a:t> , мм</a:t>
                      </a:r>
                    </a:p>
                  </a:txBody>
                  <a:tcPr marL="68580" marR="68580" marT="0" marB="0" anchor="ctr"/>
                </a:tc>
                <a:tc>
                  <a:txBody>
                    <a:bodyPr/>
                    <a:lstStyle/>
                    <a:p>
                      <a:pPr algn="ctr">
                        <a:lnSpc>
                          <a:spcPct val="115000"/>
                        </a:lnSpc>
                        <a:spcAft>
                          <a:spcPts val="0"/>
                        </a:spcAft>
                      </a:pPr>
                      <a:r>
                        <a:rPr lang="uz-Cyrl-UZ" sz="1400" dirty="0">
                          <a:solidFill>
                            <a:srgbClr val="000000"/>
                          </a:solidFill>
                          <a:latin typeface="Times New Roman"/>
                          <a:ea typeface="Calibri"/>
                        </a:rPr>
                        <a:t>Ўсим</a:t>
                      </a:r>
                      <a:endParaRPr lang="ru-RU" sz="1400" dirty="0">
                        <a:solidFill>
                          <a:srgbClr val="000000"/>
                        </a:solidFill>
                        <a:latin typeface="Times New Roman"/>
                        <a:ea typeface="Calibri"/>
                      </a:endParaRPr>
                    </a:p>
                    <a:p>
                      <a:pPr algn="ctr">
                        <a:lnSpc>
                          <a:spcPct val="115000"/>
                        </a:lnSpc>
                        <a:spcAft>
                          <a:spcPts val="0"/>
                        </a:spcAft>
                      </a:pPr>
                      <a:r>
                        <a:rPr lang="uz-Cyrl-UZ" sz="1400" dirty="0">
                          <a:solidFill>
                            <a:srgbClr val="000000"/>
                          </a:solidFill>
                          <a:latin typeface="Times New Roman"/>
                          <a:ea typeface="Calibri"/>
                        </a:rPr>
                        <a:t>лик бўйи</a:t>
                      </a:r>
                      <a:r>
                        <a:rPr lang="ru-RU" sz="1400" dirty="0">
                          <a:solidFill>
                            <a:srgbClr val="000000"/>
                          </a:solidFill>
                          <a:latin typeface="Times New Roman"/>
                          <a:ea typeface="Calibri"/>
                        </a:rPr>
                        <a:t>, см</a:t>
                      </a:r>
                    </a:p>
                  </a:txBody>
                  <a:tcPr marL="68580" marR="68580" marT="0" marB="0" anchor="ctr"/>
                </a:tc>
                <a:tc>
                  <a:txBody>
                    <a:bodyPr/>
                    <a:lstStyle/>
                    <a:p>
                      <a:pPr algn="ctr">
                        <a:lnSpc>
                          <a:spcPct val="115000"/>
                        </a:lnSpc>
                        <a:spcAft>
                          <a:spcPts val="0"/>
                        </a:spcAft>
                      </a:pPr>
                      <a:r>
                        <a:rPr lang="uz-Cyrl-UZ" sz="1400" dirty="0">
                          <a:solidFill>
                            <a:srgbClr val="000000"/>
                          </a:solidFill>
                          <a:latin typeface="Times New Roman"/>
                          <a:ea typeface="Calibri"/>
                        </a:rPr>
                        <a:t>Поя</a:t>
                      </a:r>
                      <a:endParaRPr lang="ru-RU" sz="1400" dirty="0">
                        <a:solidFill>
                          <a:srgbClr val="000000"/>
                        </a:solidFill>
                        <a:latin typeface="Times New Roman"/>
                        <a:ea typeface="Calibri"/>
                      </a:endParaRPr>
                    </a:p>
                    <a:p>
                      <a:pPr algn="ctr">
                        <a:lnSpc>
                          <a:spcPct val="115000"/>
                        </a:lnSpc>
                        <a:spcAft>
                          <a:spcPts val="0"/>
                        </a:spcAft>
                      </a:pPr>
                      <a:r>
                        <a:rPr lang="uz-Cyrl-UZ" sz="1400" dirty="0">
                          <a:solidFill>
                            <a:srgbClr val="000000"/>
                          </a:solidFill>
                          <a:latin typeface="Times New Roman"/>
                          <a:ea typeface="Calibri"/>
                        </a:rPr>
                        <a:t>д</a:t>
                      </a:r>
                      <a:r>
                        <a:rPr lang="ru-RU" sz="1400" dirty="0" err="1">
                          <a:solidFill>
                            <a:srgbClr val="000000"/>
                          </a:solidFill>
                          <a:latin typeface="Times New Roman"/>
                          <a:ea typeface="Calibri"/>
                        </a:rPr>
                        <a:t>иамет</a:t>
                      </a:r>
                      <a:endParaRPr lang="ru-RU" sz="1400" dirty="0">
                        <a:solidFill>
                          <a:srgbClr val="000000"/>
                        </a:solidFill>
                        <a:latin typeface="Times New Roman"/>
                        <a:ea typeface="Calibri"/>
                      </a:endParaRPr>
                    </a:p>
                    <a:p>
                      <a:pPr algn="ctr">
                        <a:lnSpc>
                          <a:spcPct val="115000"/>
                        </a:lnSpc>
                        <a:spcAft>
                          <a:spcPts val="0"/>
                        </a:spcAft>
                      </a:pPr>
                      <a:r>
                        <a:rPr lang="ru-RU" sz="1400" dirty="0" err="1">
                          <a:solidFill>
                            <a:srgbClr val="000000"/>
                          </a:solidFill>
                          <a:latin typeface="Times New Roman"/>
                          <a:ea typeface="Calibri"/>
                        </a:rPr>
                        <a:t>р</a:t>
                      </a:r>
                      <a:r>
                        <a:rPr lang="uz-Cyrl-UZ" sz="1400" dirty="0">
                          <a:solidFill>
                            <a:srgbClr val="000000"/>
                          </a:solidFill>
                          <a:latin typeface="Times New Roman"/>
                          <a:ea typeface="Calibri"/>
                        </a:rPr>
                        <a:t>и</a:t>
                      </a:r>
                      <a:r>
                        <a:rPr lang="ru-RU" sz="1400" dirty="0">
                          <a:solidFill>
                            <a:srgbClr val="000000"/>
                          </a:solidFill>
                          <a:latin typeface="Times New Roman"/>
                          <a:ea typeface="Calibri"/>
                        </a:rPr>
                        <a:t> , мм</a:t>
                      </a:r>
                    </a:p>
                  </a:txBody>
                  <a:tcPr marL="68580" marR="68580" marT="0" marB="0" anchor="ctr"/>
                </a:tc>
                <a:tc>
                  <a:txBody>
                    <a:bodyPr/>
                    <a:lstStyle/>
                    <a:p>
                      <a:pPr algn="ctr">
                        <a:lnSpc>
                          <a:spcPct val="115000"/>
                        </a:lnSpc>
                        <a:spcAft>
                          <a:spcPts val="0"/>
                        </a:spcAft>
                      </a:pPr>
                      <a:r>
                        <a:rPr lang="uz-Cyrl-UZ" sz="1400" dirty="0">
                          <a:solidFill>
                            <a:srgbClr val="000000"/>
                          </a:solidFill>
                          <a:latin typeface="Times New Roman"/>
                          <a:ea typeface="Calibri"/>
                        </a:rPr>
                        <a:t>Ўсим</a:t>
                      </a:r>
                      <a:endParaRPr lang="ru-RU" sz="1400" dirty="0">
                        <a:solidFill>
                          <a:srgbClr val="000000"/>
                        </a:solidFill>
                        <a:latin typeface="Times New Roman"/>
                        <a:ea typeface="Calibri"/>
                      </a:endParaRPr>
                    </a:p>
                    <a:p>
                      <a:pPr algn="ctr">
                        <a:lnSpc>
                          <a:spcPct val="115000"/>
                        </a:lnSpc>
                        <a:spcAft>
                          <a:spcPts val="0"/>
                        </a:spcAft>
                      </a:pPr>
                      <a:r>
                        <a:rPr lang="uz-Cyrl-UZ" sz="1400" dirty="0">
                          <a:solidFill>
                            <a:srgbClr val="000000"/>
                          </a:solidFill>
                          <a:latin typeface="Times New Roman"/>
                          <a:ea typeface="Calibri"/>
                        </a:rPr>
                        <a:t>лик бўйи</a:t>
                      </a:r>
                      <a:r>
                        <a:rPr lang="ru-RU" sz="1400" dirty="0">
                          <a:solidFill>
                            <a:srgbClr val="000000"/>
                          </a:solidFill>
                          <a:latin typeface="Times New Roman"/>
                          <a:ea typeface="Calibri"/>
                        </a:rPr>
                        <a:t>, см</a:t>
                      </a:r>
                    </a:p>
                  </a:txBody>
                  <a:tcPr marL="68580" marR="68580" marT="0" marB="0" anchor="ctr"/>
                </a:tc>
              </a:tr>
              <a:tr h="981385">
                <a:tc>
                  <a:txBody>
                    <a:bodyPr/>
                    <a:lstStyle/>
                    <a:p>
                      <a:pPr algn="ctr">
                        <a:lnSpc>
                          <a:spcPct val="115000"/>
                        </a:lnSpc>
                        <a:spcAft>
                          <a:spcPts val="0"/>
                        </a:spcAft>
                      </a:pPr>
                      <a:r>
                        <a:rPr lang="uz-Cyrl-UZ" sz="1400" dirty="0">
                          <a:solidFill>
                            <a:srgbClr val="000000"/>
                          </a:solidFill>
                          <a:latin typeface="Times New Roman"/>
                          <a:ea typeface="Calibri"/>
                        </a:rPr>
                        <a:t>1</a:t>
                      </a:r>
                      <a:endParaRPr lang="ru-RU" sz="1200" dirty="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uz-Cyrl-UZ" sz="1400" dirty="0">
                          <a:solidFill>
                            <a:srgbClr val="000000"/>
                          </a:solidFill>
                          <a:latin typeface="Times New Roman"/>
                          <a:ea typeface="Calibri"/>
                        </a:rPr>
                        <a:t>Назорат-Ўғитсиз</a:t>
                      </a:r>
                      <a:endParaRPr lang="ru-RU" sz="1200" dirty="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400" dirty="0">
                          <a:solidFill>
                            <a:srgbClr val="000000"/>
                          </a:solidFill>
                          <a:latin typeface="Times New Roman"/>
                          <a:ea typeface="Calibri"/>
                        </a:rPr>
                        <a:t>0,8</a:t>
                      </a:r>
                    </a:p>
                  </a:txBody>
                  <a:tcPr marL="68580" marR="68580" marT="0" marB="0" anchor="ctr"/>
                </a:tc>
                <a:tc>
                  <a:txBody>
                    <a:bodyPr/>
                    <a:lstStyle/>
                    <a:p>
                      <a:pPr algn="ctr">
                        <a:lnSpc>
                          <a:spcPct val="115000"/>
                        </a:lnSpc>
                        <a:spcAft>
                          <a:spcPts val="0"/>
                        </a:spcAft>
                      </a:pPr>
                      <a:r>
                        <a:rPr lang="ru-RU" sz="1400" dirty="0">
                          <a:solidFill>
                            <a:srgbClr val="000000"/>
                          </a:solidFill>
                          <a:latin typeface="Times New Roman"/>
                          <a:ea typeface="Calibri"/>
                        </a:rPr>
                        <a:t>4,5</a:t>
                      </a:r>
                    </a:p>
                  </a:txBody>
                  <a:tcPr marL="68580" marR="68580" marT="0" marB="0" anchor="ctr"/>
                </a:tc>
                <a:tc>
                  <a:txBody>
                    <a:bodyPr/>
                    <a:lstStyle/>
                    <a:p>
                      <a:pPr algn="ctr">
                        <a:lnSpc>
                          <a:spcPct val="115000"/>
                        </a:lnSpc>
                        <a:spcAft>
                          <a:spcPts val="0"/>
                        </a:spcAft>
                      </a:pPr>
                      <a:r>
                        <a:rPr lang="ru-RU" sz="1400" dirty="0">
                          <a:solidFill>
                            <a:srgbClr val="000000"/>
                          </a:solidFill>
                          <a:latin typeface="Times New Roman"/>
                          <a:ea typeface="Calibri"/>
                        </a:rPr>
                        <a:t>1,5</a:t>
                      </a:r>
                    </a:p>
                  </a:txBody>
                  <a:tcPr marL="68580" marR="68580" marT="0" marB="0" anchor="ctr"/>
                </a:tc>
                <a:tc>
                  <a:txBody>
                    <a:bodyPr/>
                    <a:lstStyle/>
                    <a:p>
                      <a:pPr algn="ctr">
                        <a:lnSpc>
                          <a:spcPct val="115000"/>
                        </a:lnSpc>
                        <a:spcAft>
                          <a:spcPts val="0"/>
                        </a:spcAft>
                      </a:pPr>
                      <a:r>
                        <a:rPr lang="ru-RU" sz="1400" dirty="0">
                          <a:solidFill>
                            <a:srgbClr val="000000"/>
                          </a:solidFill>
                          <a:latin typeface="Times New Roman"/>
                          <a:ea typeface="Calibri"/>
                        </a:rPr>
                        <a:t>17,6</a:t>
                      </a:r>
                    </a:p>
                  </a:txBody>
                  <a:tcPr marL="68580" marR="68580" marT="0" marB="0" anchor="ctr"/>
                </a:tc>
                <a:tc>
                  <a:txBody>
                    <a:bodyPr/>
                    <a:lstStyle/>
                    <a:p>
                      <a:pPr algn="ctr">
                        <a:lnSpc>
                          <a:spcPct val="115000"/>
                        </a:lnSpc>
                        <a:spcAft>
                          <a:spcPts val="0"/>
                        </a:spcAft>
                      </a:pPr>
                      <a:r>
                        <a:rPr lang="ru-RU" sz="1400" dirty="0">
                          <a:solidFill>
                            <a:srgbClr val="000000"/>
                          </a:solidFill>
                          <a:latin typeface="Times New Roman"/>
                          <a:ea typeface="Calibri"/>
                        </a:rPr>
                        <a:t>1,7</a:t>
                      </a:r>
                    </a:p>
                  </a:txBody>
                  <a:tcPr marL="68580" marR="68580" marT="0" marB="0" anchor="ctr"/>
                </a:tc>
                <a:tc>
                  <a:txBody>
                    <a:bodyPr/>
                    <a:lstStyle/>
                    <a:p>
                      <a:pPr algn="ctr">
                        <a:lnSpc>
                          <a:spcPct val="115000"/>
                        </a:lnSpc>
                        <a:spcAft>
                          <a:spcPts val="0"/>
                        </a:spcAft>
                      </a:pPr>
                      <a:r>
                        <a:rPr lang="ru-RU" sz="1400" dirty="0">
                          <a:solidFill>
                            <a:srgbClr val="000000"/>
                          </a:solidFill>
                          <a:latin typeface="Times New Roman"/>
                          <a:ea typeface="Calibri"/>
                        </a:rPr>
                        <a:t>32,2</a:t>
                      </a:r>
                    </a:p>
                  </a:txBody>
                  <a:tcPr marL="68580" marR="68580" marT="0" marB="0" anchor="ctr"/>
                </a:tc>
                <a:tc>
                  <a:txBody>
                    <a:bodyPr/>
                    <a:lstStyle/>
                    <a:p>
                      <a:pPr algn="ctr">
                        <a:lnSpc>
                          <a:spcPct val="115000"/>
                        </a:lnSpc>
                        <a:spcAft>
                          <a:spcPts val="0"/>
                        </a:spcAft>
                      </a:pPr>
                      <a:r>
                        <a:rPr lang="ru-RU" sz="1400" dirty="0">
                          <a:solidFill>
                            <a:srgbClr val="000000"/>
                          </a:solidFill>
                          <a:latin typeface="Times New Roman"/>
                          <a:ea typeface="Calibri"/>
                        </a:rPr>
                        <a:t>1,8</a:t>
                      </a:r>
                    </a:p>
                  </a:txBody>
                  <a:tcPr marL="68580" marR="68580" marT="0" marB="0" anchor="ctr"/>
                </a:tc>
                <a:tc>
                  <a:txBody>
                    <a:bodyPr/>
                    <a:lstStyle/>
                    <a:p>
                      <a:pPr algn="ctr">
                        <a:lnSpc>
                          <a:spcPct val="115000"/>
                        </a:lnSpc>
                        <a:spcAft>
                          <a:spcPts val="0"/>
                        </a:spcAft>
                      </a:pPr>
                      <a:r>
                        <a:rPr lang="ru-RU" sz="1400" dirty="0">
                          <a:solidFill>
                            <a:srgbClr val="000000"/>
                          </a:solidFill>
                          <a:latin typeface="Times New Roman"/>
                          <a:ea typeface="Calibri"/>
                        </a:rPr>
                        <a:t>69,3</a:t>
                      </a:r>
                    </a:p>
                  </a:txBody>
                  <a:tcPr marL="68580" marR="68580" marT="0" marB="0" anchor="ctr"/>
                </a:tc>
                <a:tc>
                  <a:txBody>
                    <a:bodyPr/>
                    <a:lstStyle/>
                    <a:p>
                      <a:pPr algn="ctr">
                        <a:lnSpc>
                          <a:spcPct val="115000"/>
                        </a:lnSpc>
                        <a:spcAft>
                          <a:spcPts val="0"/>
                        </a:spcAft>
                      </a:pPr>
                      <a:r>
                        <a:rPr lang="ru-RU" sz="1400" dirty="0">
                          <a:solidFill>
                            <a:srgbClr val="000000"/>
                          </a:solidFill>
                          <a:latin typeface="Times New Roman"/>
                          <a:ea typeface="Calibri"/>
                        </a:rPr>
                        <a:t>1,8</a:t>
                      </a:r>
                    </a:p>
                  </a:txBody>
                  <a:tcPr marL="68580" marR="68580" marT="0" marB="0" anchor="ctr"/>
                </a:tc>
                <a:tc>
                  <a:txBody>
                    <a:bodyPr/>
                    <a:lstStyle/>
                    <a:p>
                      <a:pPr algn="ctr">
                        <a:lnSpc>
                          <a:spcPct val="115000"/>
                        </a:lnSpc>
                        <a:spcAft>
                          <a:spcPts val="0"/>
                        </a:spcAft>
                      </a:pPr>
                      <a:r>
                        <a:rPr lang="ru-RU" sz="1400" dirty="0">
                          <a:solidFill>
                            <a:srgbClr val="000000"/>
                          </a:solidFill>
                          <a:latin typeface="Times New Roman"/>
                          <a:ea typeface="Calibri"/>
                        </a:rPr>
                        <a:t>70,5</a:t>
                      </a:r>
                    </a:p>
                  </a:txBody>
                  <a:tcPr marL="68580" marR="68580" marT="0" marB="0" anchor="ctr"/>
                </a:tc>
              </a:tr>
              <a:tr h="492735">
                <a:tc>
                  <a:txBody>
                    <a:bodyPr/>
                    <a:lstStyle/>
                    <a:p>
                      <a:pPr algn="ctr">
                        <a:lnSpc>
                          <a:spcPct val="115000"/>
                        </a:lnSpc>
                        <a:spcAft>
                          <a:spcPts val="0"/>
                        </a:spcAft>
                      </a:pPr>
                      <a:r>
                        <a:rPr lang="uz-Cyrl-UZ" sz="1400">
                          <a:solidFill>
                            <a:srgbClr val="000000"/>
                          </a:solidFill>
                          <a:latin typeface="Times New Roman"/>
                          <a:ea typeface="Calibri"/>
                        </a:rPr>
                        <a:t>2</a:t>
                      </a:r>
                      <a:endParaRPr lang="ru-RU" sz="12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P</a:t>
                      </a:r>
                      <a:r>
                        <a:rPr lang="ru-RU" sz="1400" baseline="-25000">
                          <a:solidFill>
                            <a:srgbClr val="000000"/>
                          </a:solidFill>
                          <a:latin typeface="Times New Roman"/>
                          <a:ea typeface="Calibri"/>
                        </a:rPr>
                        <a:t>60</a:t>
                      </a:r>
                      <a:r>
                        <a:rPr lang="ru-RU" sz="1400">
                          <a:solidFill>
                            <a:srgbClr val="000000"/>
                          </a:solidFill>
                          <a:latin typeface="Times New Roman"/>
                          <a:ea typeface="Calibri"/>
                        </a:rPr>
                        <a:t>K</a:t>
                      </a:r>
                      <a:r>
                        <a:rPr lang="ru-RU" sz="1400" baseline="-25000">
                          <a:solidFill>
                            <a:srgbClr val="000000"/>
                          </a:solidFill>
                          <a:latin typeface="Times New Roman"/>
                          <a:ea typeface="Calibri"/>
                        </a:rPr>
                        <a:t>60</a:t>
                      </a:r>
                      <a:r>
                        <a:rPr lang="ru-RU" sz="1400">
                          <a:solidFill>
                            <a:srgbClr val="000000"/>
                          </a:solidFill>
                          <a:latin typeface="Times New Roman"/>
                          <a:ea typeface="Calibri"/>
                        </a:rPr>
                        <a:t> – фон</a:t>
                      </a:r>
                      <a:endParaRPr lang="ru-RU" sz="12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0,8</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4,6</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1,6</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18,2</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1,9</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32,9</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2,0</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70,0</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2,0</a:t>
                      </a:r>
                    </a:p>
                  </a:txBody>
                  <a:tcPr marL="68580" marR="68580" marT="0" marB="0" anchor="ctr"/>
                </a:tc>
                <a:tc>
                  <a:txBody>
                    <a:bodyPr/>
                    <a:lstStyle/>
                    <a:p>
                      <a:pPr algn="ctr">
                        <a:lnSpc>
                          <a:spcPct val="115000"/>
                        </a:lnSpc>
                        <a:spcAft>
                          <a:spcPts val="0"/>
                        </a:spcAft>
                      </a:pPr>
                      <a:r>
                        <a:rPr lang="ru-RU" sz="1400" dirty="0">
                          <a:solidFill>
                            <a:srgbClr val="000000"/>
                          </a:solidFill>
                          <a:latin typeface="Times New Roman"/>
                          <a:ea typeface="Calibri"/>
                        </a:rPr>
                        <a:t>71,2</a:t>
                      </a:r>
                    </a:p>
                  </a:txBody>
                  <a:tcPr marL="68580" marR="68580" marT="0" marB="0" anchor="ctr"/>
                </a:tc>
              </a:tr>
              <a:tr h="492735">
                <a:tc>
                  <a:txBody>
                    <a:bodyPr/>
                    <a:lstStyle/>
                    <a:p>
                      <a:pPr algn="ctr">
                        <a:lnSpc>
                          <a:spcPct val="115000"/>
                        </a:lnSpc>
                        <a:spcAft>
                          <a:spcPts val="0"/>
                        </a:spcAft>
                      </a:pPr>
                      <a:r>
                        <a:rPr lang="uz-Cyrl-UZ" sz="1400">
                          <a:solidFill>
                            <a:srgbClr val="000000"/>
                          </a:solidFill>
                          <a:latin typeface="Times New Roman"/>
                          <a:ea typeface="Calibri"/>
                        </a:rPr>
                        <a:t>3</a:t>
                      </a:r>
                      <a:endParaRPr lang="ru-RU" sz="12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uz-Cyrl-UZ" sz="1400">
                          <a:solidFill>
                            <a:srgbClr val="000000"/>
                          </a:solidFill>
                          <a:latin typeface="Times New Roman"/>
                          <a:ea typeface="Calibri"/>
                        </a:rPr>
                        <a:t>Фон+ N</a:t>
                      </a:r>
                      <a:r>
                        <a:rPr lang="uz-Cyrl-UZ" sz="1400" baseline="-25000">
                          <a:solidFill>
                            <a:srgbClr val="000000"/>
                          </a:solidFill>
                          <a:latin typeface="Times New Roman"/>
                          <a:ea typeface="Calibri"/>
                        </a:rPr>
                        <a:t>30</a:t>
                      </a:r>
                      <a:endParaRPr lang="ru-RU" sz="12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0,8</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4,6</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1,6</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18,</a:t>
                      </a:r>
                      <a:r>
                        <a:rPr lang="uz-Cyrl-UZ" sz="1400">
                          <a:solidFill>
                            <a:srgbClr val="000000"/>
                          </a:solidFill>
                          <a:latin typeface="Times New Roman"/>
                          <a:ea typeface="Calibri"/>
                        </a:rPr>
                        <a:t>3</a:t>
                      </a:r>
                      <a:endParaRPr lang="ru-RU" sz="14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1,9</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3</a:t>
                      </a:r>
                      <a:r>
                        <a:rPr lang="uz-Cyrl-UZ" sz="1400">
                          <a:solidFill>
                            <a:srgbClr val="000000"/>
                          </a:solidFill>
                          <a:latin typeface="Times New Roman"/>
                          <a:ea typeface="Calibri"/>
                        </a:rPr>
                        <a:t>3</a:t>
                      </a:r>
                      <a:r>
                        <a:rPr lang="ru-RU" sz="1400">
                          <a:solidFill>
                            <a:srgbClr val="000000"/>
                          </a:solidFill>
                          <a:latin typeface="Times New Roman"/>
                          <a:ea typeface="Calibri"/>
                        </a:rPr>
                        <a:t>,</a:t>
                      </a:r>
                      <a:r>
                        <a:rPr lang="uz-Cyrl-UZ" sz="1400">
                          <a:solidFill>
                            <a:srgbClr val="000000"/>
                          </a:solidFill>
                          <a:latin typeface="Times New Roman"/>
                          <a:ea typeface="Calibri"/>
                        </a:rPr>
                        <a:t>1</a:t>
                      </a:r>
                      <a:endParaRPr lang="ru-RU" sz="14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2,0</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70,</a:t>
                      </a:r>
                      <a:r>
                        <a:rPr lang="uz-Cyrl-UZ" sz="1400">
                          <a:solidFill>
                            <a:srgbClr val="000000"/>
                          </a:solidFill>
                          <a:latin typeface="Times New Roman"/>
                          <a:ea typeface="Calibri"/>
                        </a:rPr>
                        <a:t>4</a:t>
                      </a:r>
                      <a:endParaRPr lang="ru-RU" sz="14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2,0</a:t>
                      </a:r>
                    </a:p>
                  </a:txBody>
                  <a:tcPr marL="68580" marR="68580" marT="0" marB="0" anchor="ctr"/>
                </a:tc>
                <a:tc>
                  <a:txBody>
                    <a:bodyPr/>
                    <a:lstStyle/>
                    <a:p>
                      <a:pPr algn="ctr">
                        <a:lnSpc>
                          <a:spcPct val="115000"/>
                        </a:lnSpc>
                        <a:spcAft>
                          <a:spcPts val="0"/>
                        </a:spcAft>
                      </a:pPr>
                      <a:r>
                        <a:rPr lang="ru-RU" sz="1400" dirty="0">
                          <a:solidFill>
                            <a:srgbClr val="000000"/>
                          </a:solidFill>
                          <a:latin typeface="Times New Roman"/>
                          <a:ea typeface="Calibri"/>
                        </a:rPr>
                        <a:t>71,</a:t>
                      </a:r>
                      <a:r>
                        <a:rPr lang="uz-Cyrl-UZ" sz="1400" dirty="0">
                          <a:solidFill>
                            <a:srgbClr val="000000"/>
                          </a:solidFill>
                          <a:latin typeface="Times New Roman"/>
                          <a:ea typeface="Calibri"/>
                        </a:rPr>
                        <a:t>7</a:t>
                      </a:r>
                      <a:endParaRPr lang="ru-RU" sz="1400" dirty="0">
                        <a:solidFill>
                          <a:srgbClr val="000000"/>
                        </a:solidFill>
                        <a:latin typeface="Times New Roman"/>
                        <a:ea typeface="Calibri"/>
                      </a:endParaRPr>
                    </a:p>
                  </a:txBody>
                  <a:tcPr marL="68580" marR="68580" marT="0" marB="0" anchor="ctr"/>
                </a:tc>
              </a:tr>
              <a:tr h="492735">
                <a:tc>
                  <a:txBody>
                    <a:bodyPr/>
                    <a:lstStyle/>
                    <a:p>
                      <a:pPr algn="ctr">
                        <a:lnSpc>
                          <a:spcPct val="115000"/>
                        </a:lnSpc>
                        <a:spcAft>
                          <a:spcPts val="0"/>
                        </a:spcAft>
                      </a:pPr>
                      <a:r>
                        <a:rPr lang="uz-Cyrl-UZ" sz="1400">
                          <a:solidFill>
                            <a:srgbClr val="000000"/>
                          </a:solidFill>
                          <a:latin typeface="Times New Roman"/>
                          <a:ea typeface="Calibri"/>
                        </a:rPr>
                        <a:t>4</a:t>
                      </a:r>
                      <a:endParaRPr lang="ru-RU" sz="12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Фон+ N</a:t>
                      </a:r>
                      <a:r>
                        <a:rPr lang="ru-RU" sz="1400" baseline="-25000">
                          <a:solidFill>
                            <a:srgbClr val="000000"/>
                          </a:solidFill>
                          <a:latin typeface="Times New Roman"/>
                          <a:ea typeface="Calibri"/>
                        </a:rPr>
                        <a:t>6</a:t>
                      </a:r>
                      <a:r>
                        <a:rPr lang="uz-Cyrl-UZ" sz="1400" baseline="-25000">
                          <a:solidFill>
                            <a:srgbClr val="000000"/>
                          </a:solidFill>
                          <a:latin typeface="Times New Roman"/>
                          <a:ea typeface="Calibri"/>
                        </a:rPr>
                        <a:t>0</a:t>
                      </a:r>
                      <a:endParaRPr lang="ru-RU" sz="12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0,8</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4,6</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1,6</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18,3</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1,7</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33,9</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1,9</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71,4</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2,0</a:t>
                      </a:r>
                    </a:p>
                  </a:txBody>
                  <a:tcPr marL="68580" marR="68580" marT="0" marB="0" anchor="ctr"/>
                </a:tc>
                <a:tc>
                  <a:txBody>
                    <a:bodyPr/>
                    <a:lstStyle/>
                    <a:p>
                      <a:pPr algn="ctr">
                        <a:lnSpc>
                          <a:spcPct val="115000"/>
                        </a:lnSpc>
                        <a:spcAft>
                          <a:spcPts val="0"/>
                        </a:spcAft>
                      </a:pPr>
                      <a:r>
                        <a:rPr lang="ru-RU" sz="1400" dirty="0">
                          <a:solidFill>
                            <a:srgbClr val="000000"/>
                          </a:solidFill>
                          <a:latin typeface="Times New Roman"/>
                          <a:ea typeface="Calibri"/>
                        </a:rPr>
                        <a:t>72,5</a:t>
                      </a:r>
                    </a:p>
                  </a:txBody>
                  <a:tcPr marL="68580" marR="68580" marT="0" marB="0" anchor="ctr"/>
                </a:tc>
              </a:tr>
              <a:tr h="492735">
                <a:tc>
                  <a:txBody>
                    <a:bodyPr/>
                    <a:lstStyle/>
                    <a:p>
                      <a:pPr algn="ctr">
                        <a:lnSpc>
                          <a:spcPct val="115000"/>
                        </a:lnSpc>
                        <a:spcAft>
                          <a:spcPts val="0"/>
                        </a:spcAft>
                      </a:pPr>
                      <a:r>
                        <a:rPr lang="uz-Cyrl-UZ" sz="1400">
                          <a:solidFill>
                            <a:srgbClr val="000000"/>
                          </a:solidFill>
                          <a:latin typeface="Times New Roman"/>
                          <a:ea typeface="Calibri"/>
                        </a:rPr>
                        <a:t>5</a:t>
                      </a:r>
                      <a:endParaRPr lang="ru-RU" sz="12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Фон+ N</a:t>
                      </a:r>
                      <a:r>
                        <a:rPr lang="ru-RU" sz="1400" baseline="-25000">
                          <a:solidFill>
                            <a:srgbClr val="000000"/>
                          </a:solidFill>
                          <a:latin typeface="Times New Roman"/>
                          <a:ea typeface="Calibri"/>
                        </a:rPr>
                        <a:t>9</a:t>
                      </a:r>
                      <a:r>
                        <a:rPr lang="uz-Cyrl-UZ" sz="1400" baseline="-25000">
                          <a:solidFill>
                            <a:srgbClr val="000000"/>
                          </a:solidFill>
                          <a:latin typeface="Times New Roman"/>
                          <a:ea typeface="Calibri"/>
                        </a:rPr>
                        <a:t>0</a:t>
                      </a:r>
                      <a:endParaRPr lang="ru-RU" sz="12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0,8</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4,5</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1,5</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18,6</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1,7</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34,3</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1,9</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72,2</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1,9</a:t>
                      </a:r>
                    </a:p>
                  </a:txBody>
                  <a:tcPr marL="68580" marR="68580" marT="0" marB="0" anchor="ctr"/>
                </a:tc>
                <a:tc>
                  <a:txBody>
                    <a:bodyPr/>
                    <a:lstStyle/>
                    <a:p>
                      <a:pPr algn="ctr">
                        <a:lnSpc>
                          <a:spcPct val="115000"/>
                        </a:lnSpc>
                        <a:spcAft>
                          <a:spcPts val="0"/>
                        </a:spcAft>
                      </a:pPr>
                      <a:r>
                        <a:rPr lang="ru-RU" sz="1400" dirty="0">
                          <a:solidFill>
                            <a:srgbClr val="000000"/>
                          </a:solidFill>
                          <a:latin typeface="Times New Roman"/>
                          <a:ea typeface="Calibri"/>
                        </a:rPr>
                        <a:t>73,5</a:t>
                      </a:r>
                    </a:p>
                  </a:txBody>
                  <a:tcPr marL="68580" marR="68580" marT="0" marB="0" anchor="ctr"/>
                </a:tc>
              </a:tr>
              <a:tr h="492735">
                <a:tc>
                  <a:txBody>
                    <a:bodyPr/>
                    <a:lstStyle/>
                    <a:p>
                      <a:pPr algn="ctr">
                        <a:lnSpc>
                          <a:spcPct val="115000"/>
                        </a:lnSpc>
                        <a:spcAft>
                          <a:spcPts val="0"/>
                        </a:spcAft>
                      </a:pPr>
                      <a:r>
                        <a:rPr lang="uz-Cyrl-UZ" sz="1400">
                          <a:solidFill>
                            <a:srgbClr val="000000"/>
                          </a:solidFill>
                          <a:latin typeface="Times New Roman"/>
                          <a:ea typeface="Calibri"/>
                        </a:rPr>
                        <a:t>6</a:t>
                      </a:r>
                      <a:endParaRPr lang="ru-RU" sz="12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Фон+ N</a:t>
                      </a:r>
                      <a:r>
                        <a:rPr lang="uz-Cyrl-UZ" sz="1400" baseline="-25000">
                          <a:solidFill>
                            <a:srgbClr val="000000"/>
                          </a:solidFill>
                          <a:latin typeface="Times New Roman"/>
                          <a:ea typeface="Calibri"/>
                        </a:rPr>
                        <a:t>120</a:t>
                      </a:r>
                      <a:endParaRPr lang="ru-RU" sz="12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0,8</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4,6</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1,4</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19,1</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1,6</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38,9</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1,7</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73,7</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1,8</a:t>
                      </a:r>
                    </a:p>
                  </a:txBody>
                  <a:tcPr marL="68580" marR="68580" marT="0" marB="0" anchor="ctr"/>
                </a:tc>
                <a:tc>
                  <a:txBody>
                    <a:bodyPr/>
                    <a:lstStyle/>
                    <a:p>
                      <a:pPr algn="ctr">
                        <a:lnSpc>
                          <a:spcPct val="115000"/>
                        </a:lnSpc>
                        <a:spcAft>
                          <a:spcPts val="0"/>
                        </a:spcAft>
                      </a:pPr>
                      <a:r>
                        <a:rPr lang="ru-RU" sz="1400" dirty="0">
                          <a:solidFill>
                            <a:srgbClr val="000000"/>
                          </a:solidFill>
                          <a:latin typeface="Times New Roman"/>
                          <a:ea typeface="Calibri"/>
                        </a:rPr>
                        <a:t>74,9</a:t>
                      </a:r>
                    </a:p>
                  </a:txBody>
                  <a:tcPr marL="68580" marR="68580" marT="0" marB="0" anchor="ctr"/>
                </a:tc>
              </a:tr>
              <a:tr h="492735">
                <a:tc>
                  <a:txBody>
                    <a:bodyPr/>
                    <a:lstStyle/>
                    <a:p>
                      <a:pPr algn="ctr">
                        <a:lnSpc>
                          <a:spcPct val="115000"/>
                        </a:lnSpc>
                        <a:spcAft>
                          <a:spcPts val="0"/>
                        </a:spcAft>
                      </a:pPr>
                      <a:r>
                        <a:rPr lang="uz-Cyrl-UZ" sz="1400">
                          <a:solidFill>
                            <a:srgbClr val="000000"/>
                          </a:solidFill>
                          <a:latin typeface="Times New Roman"/>
                          <a:ea typeface="Calibri"/>
                        </a:rPr>
                        <a:t>7</a:t>
                      </a:r>
                      <a:endParaRPr lang="ru-RU" sz="12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Фон+ N</a:t>
                      </a:r>
                      <a:r>
                        <a:rPr lang="ru-RU" sz="1400" baseline="-25000">
                          <a:solidFill>
                            <a:srgbClr val="000000"/>
                          </a:solidFill>
                          <a:latin typeface="Times New Roman"/>
                          <a:ea typeface="Calibri"/>
                        </a:rPr>
                        <a:t>15</a:t>
                      </a:r>
                      <a:r>
                        <a:rPr lang="uz-Cyrl-UZ" sz="1400" baseline="-25000">
                          <a:solidFill>
                            <a:srgbClr val="000000"/>
                          </a:solidFill>
                          <a:latin typeface="Times New Roman"/>
                          <a:ea typeface="Calibri"/>
                        </a:rPr>
                        <a:t>0</a:t>
                      </a:r>
                      <a:endParaRPr lang="ru-RU" sz="1200">
                        <a:solidFill>
                          <a:srgbClr val="000000"/>
                        </a:solidFill>
                        <a:latin typeface="Times New Roman"/>
                        <a:ea typeface="Calibri"/>
                      </a:endParaRP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0,7</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4,6</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1,3</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19,8</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1,4</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39,9</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1,6</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74,5</a:t>
                      </a:r>
                    </a:p>
                  </a:txBody>
                  <a:tcPr marL="68580" marR="68580" marT="0" marB="0" anchor="ctr"/>
                </a:tc>
                <a:tc>
                  <a:txBody>
                    <a:bodyPr/>
                    <a:lstStyle/>
                    <a:p>
                      <a:pPr algn="ctr">
                        <a:lnSpc>
                          <a:spcPct val="115000"/>
                        </a:lnSpc>
                        <a:spcAft>
                          <a:spcPts val="0"/>
                        </a:spcAft>
                      </a:pPr>
                      <a:r>
                        <a:rPr lang="ru-RU" sz="1400">
                          <a:solidFill>
                            <a:srgbClr val="000000"/>
                          </a:solidFill>
                          <a:latin typeface="Times New Roman"/>
                          <a:ea typeface="Calibri"/>
                        </a:rPr>
                        <a:t>1,6</a:t>
                      </a:r>
                    </a:p>
                  </a:txBody>
                  <a:tcPr marL="68580" marR="68580" marT="0" marB="0" anchor="ctr"/>
                </a:tc>
                <a:tc>
                  <a:txBody>
                    <a:bodyPr/>
                    <a:lstStyle/>
                    <a:p>
                      <a:pPr algn="ctr">
                        <a:lnSpc>
                          <a:spcPct val="115000"/>
                        </a:lnSpc>
                        <a:spcAft>
                          <a:spcPts val="0"/>
                        </a:spcAft>
                      </a:pPr>
                      <a:r>
                        <a:rPr lang="ru-RU" sz="1400" dirty="0">
                          <a:solidFill>
                            <a:srgbClr val="000000"/>
                          </a:solidFill>
                          <a:latin typeface="Times New Roman"/>
                          <a:ea typeface="Calibri"/>
                        </a:rPr>
                        <a:t>75,7</a:t>
                      </a:r>
                    </a:p>
                  </a:txBody>
                  <a:tcPr marL="68580" marR="68580" marT="0" marB="0" anchor="ctr"/>
                </a:tc>
              </a:tr>
            </a:tbl>
          </a:graphicData>
        </a:graphic>
      </p:graphicFrame>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Другая 4">
      <a:dk1>
        <a:sysClr val="windowText" lastClr="000000"/>
      </a:dk1>
      <a:lt1>
        <a:sysClr val="window" lastClr="FFFFFF"/>
      </a:lt1>
      <a:dk2>
        <a:srgbClr val="4E3B30"/>
      </a:dk2>
      <a:lt2>
        <a:srgbClr val="AEFFD3"/>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143</TotalTime>
  <Words>1009</Words>
  <Application>Microsoft Office PowerPoint</Application>
  <PresentationFormat>Экран (4:3)</PresentationFormat>
  <Paragraphs>522</Paragraphs>
  <Slides>20</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Трек</vt:lpstr>
      <vt:lpstr>ТОШКЕНТ  ДАВЛАТ  АГРАР  УНИВЕРСИТЕТИ  5620200–Агрономия   (дала экинлари  бўйича)   йўналиши бакалавриат    4-45   гуруҳ  талабаси Дўсиёрова Шаҳло Шодиевна  Мавзу:       Мойли зиғир ҳосилдорлигига минерал  ўғитлар меъёрининг  таъсири    </vt:lpstr>
      <vt:lpstr> К и р и ш </vt:lpstr>
      <vt:lpstr>Слайд 3</vt:lpstr>
      <vt:lpstr>Слайд 4</vt:lpstr>
      <vt:lpstr>Слайд 5</vt:lpstr>
      <vt:lpstr>Тадқиқотни бажаришнинг тупроқ  шароити</vt:lpstr>
      <vt:lpstr>Тажриба тизими</vt:lpstr>
      <vt:lpstr>Минерал  ўғитларнинг  «Бахмал–2» нави  уруғининг дала унувчанлигига ва уларнинг сақланиш даражасига таъсири, </vt:lpstr>
      <vt:lpstr> Мойли  зиғирнинг  минерал  ўғитларга  боғлиқ  ҳолда  ўсиш  динамикаси </vt:lpstr>
      <vt:lpstr> Мойли  зиғирда  барг сатҳи майдонига минерал ўғитларнинг таъсири  </vt:lpstr>
      <vt:lpstr> Минерал ўғитлар  меъёрининг зиғирнинг ҳосил  элементларига таъсири </vt:lpstr>
      <vt:lpstr>Слайд 12</vt:lpstr>
      <vt:lpstr> Минерал  ўғитларнинг  мойли  зиғирнинг  ўсув  даврига  таъсири,  сана/ой </vt:lpstr>
      <vt:lpstr> Минерал  ўғитларнинг  мойли зиғир ҳосилдорлиги ва мой миқдорига таъсири </vt:lpstr>
      <vt:lpstr>Минерал  ўғитларнинг  мойли зиғир ҳосилдорлиги ва мой миқдорига таъсири </vt:lpstr>
      <vt:lpstr> Мойли  зиғирнинг «Бахмал–2»  навини етиштиришнинг  иқтисодий  самарадорлиги </vt:lpstr>
      <vt:lpstr> ХУЛОСАЛАР </vt:lpstr>
      <vt:lpstr>Слайд 18</vt:lpstr>
      <vt:lpstr>Слайд 19</vt:lpstr>
      <vt:lpstr>Слайд 20</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ТОШКЕНТ  ДАВЛАТ  АГРАР  УНИВЕРСИТЕТИ 5620200–Агрономия   (дала экинлари  бўйича)   йўналиши бакалавриат    4-45   гуруҳ  талабаси Дўсиёрова Шаҳло Шодиевна  Мавзу:      Мойли зиғир ҳосилдорлигига минерал  ўғитлар меъёрининг  таъсири    </dc:title>
  <dc:creator>User</dc:creator>
  <cp:lastModifiedBy>UserXP</cp:lastModifiedBy>
  <cp:revision>24</cp:revision>
  <dcterms:created xsi:type="dcterms:W3CDTF">2014-06-16T11:33:29Z</dcterms:created>
  <dcterms:modified xsi:type="dcterms:W3CDTF">2014-06-16T16:22:59Z</dcterms:modified>
</cp:coreProperties>
</file>