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5"/>
  </p:notesMasterIdLst>
  <p:sldIdLst>
    <p:sldId id="257" r:id="rId2"/>
    <p:sldId id="265" r:id="rId3"/>
    <p:sldId id="261" r:id="rId4"/>
    <p:sldId id="275" r:id="rId5"/>
    <p:sldId id="274" r:id="rId6"/>
    <p:sldId id="299" r:id="rId7"/>
    <p:sldId id="273" r:id="rId8"/>
    <p:sldId id="278" r:id="rId9"/>
    <p:sldId id="277" r:id="rId10"/>
    <p:sldId id="259" r:id="rId11"/>
    <p:sldId id="281" r:id="rId12"/>
    <p:sldId id="279" r:id="rId13"/>
    <p:sldId id="282" r:id="rId14"/>
    <p:sldId id="284" r:id="rId15"/>
    <p:sldId id="300" r:id="rId16"/>
    <p:sldId id="296" r:id="rId17"/>
    <p:sldId id="297" r:id="rId18"/>
    <p:sldId id="301" r:id="rId19"/>
    <p:sldId id="288" r:id="rId20"/>
    <p:sldId id="293" r:id="rId21"/>
    <p:sldId id="302" r:id="rId22"/>
    <p:sldId id="305" r:id="rId23"/>
    <p:sldId id="307" r:id="rId24"/>
    <p:sldId id="308" r:id="rId25"/>
    <p:sldId id="309" r:id="rId26"/>
    <p:sldId id="314" r:id="rId27"/>
    <p:sldId id="315" r:id="rId28"/>
    <p:sldId id="316" r:id="rId29"/>
    <p:sldId id="317" r:id="rId30"/>
    <p:sldId id="319" r:id="rId31"/>
    <p:sldId id="320" r:id="rId32"/>
    <p:sldId id="325" r:id="rId33"/>
    <p:sldId id="33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33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3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6A0101-0565-4302-BF57-B9E0D2996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4D48-909E-40ED-A632-FD0946389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E9B6-4B07-4EBE-B51E-4DB196FC3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0B94-E619-41BF-9234-343134CA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90FE-AEAA-48F2-AC54-9223A7D0F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9CA5-D7FB-46BF-BCAC-C32485E62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1258-685E-4BF7-B4E8-4BC9EBA46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3AFA-D9AA-432D-BF96-4704DA181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4FBC-46B0-43B3-9CE4-88E24C2A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1F44-C557-4610-873D-D63A3B39C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A90D-EC36-4581-B0DF-FAC04398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1F4D-981F-4F04-BA86-B3FA0C4F9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2BC4227-98A6-44D2-A075-3A72DC26F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2743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33CC"/>
                </a:solidFill>
              </a:rPr>
              <a:t/>
            </a:r>
            <a:br>
              <a:rPr lang="ru-RU" sz="2400" i="1" dirty="0" smtClean="0">
                <a:solidFill>
                  <a:srgbClr val="FF33CC"/>
                </a:solidFill>
              </a:rPr>
            </a:br>
            <a:r>
              <a:rPr lang="ru-RU" sz="2400" i="1" dirty="0" smtClean="0">
                <a:solidFill>
                  <a:srgbClr val="FF33CC"/>
                </a:solidFill>
              </a:rPr>
              <a:t/>
            </a:r>
            <a:br>
              <a:rPr lang="ru-RU" sz="2400" i="1" dirty="0" smtClean="0">
                <a:solidFill>
                  <a:srgbClr val="FF33CC"/>
                </a:solidFill>
              </a:rPr>
            </a:br>
            <a:r>
              <a:rPr lang="ru-RU" sz="2400" i="1" dirty="0" smtClean="0">
                <a:solidFill>
                  <a:srgbClr val="FF33CC"/>
                </a:solidFill>
              </a:rPr>
              <a:t>Министерство здравоохранения </a:t>
            </a:r>
            <a:r>
              <a:rPr lang="ru-RU" sz="2400" i="1" dirty="0" smtClean="0">
                <a:solidFill>
                  <a:srgbClr val="FF33CC"/>
                </a:solidFill>
              </a:rPr>
              <a:t>республики</a:t>
            </a:r>
            <a:br>
              <a:rPr lang="ru-RU" sz="2400" i="1" dirty="0" smtClean="0">
                <a:solidFill>
                  <a:srgbClr val="FF33CC"/>
                </a:solidFill>
              </a:rPr>
            </a:br>
            <a:r>
              <a:rPr lang="ru-RU" sz="2400" i="1" dirty="0" smtClean="0">
                <a:solidFill>
                  <a:srgbClr val="FF33CC"/>
                </a:solidFill>
              </a:rPr>
              <a:t>Узбекистан</a:t>
            </a:r>
            <a:r>
              <a:rPr lang="ru-RU" sz="2400" i="1" dirty="0" smtClean="0">
                <a:solidFill>
                  <a:srgbClr val="FF33CC"/>
                </a:solidFill>
              </a:rPr>
              <a:t/>
            </a:r>
            <a:br>
              <a:rPr lang="ru-RU" sz="2400" i="1" dirty="0" smtClean="0">
                <a:solidFill>
                  <a:srgbClr val="FF33CC"/>
                </a:solidFill>
              </a:rPr>
            </a:br>
            <a:r>
              <a:rPr lang="ru-RU" sz="2400" i="1" dirty="0" smtClean="0">
                <a:solidFill>
                  <a:srgbClr val="FF33CC"/>
                </a:solidFill>
              </a:rPr>
              <a:t>Самаркандский государственный медицинский институт кафедра оториноларингологии</a:t>
            </a:r>
            <a:br>
              <a:rPr lang="ru-RU" sz="2400" i="1" dirty="0" smtClean="0">
                <a:solidFill>
                  <a:srgbClr val="FF33CC"/>
                </a:solidFill>
              </a:rPr>
            </a:br>
            <a:endParaRPr lang="ru-RU" sz="2400" i="1" dirty="0" smtClean="0">
              <a:solidFill>
                <a:srgbClr val="FF33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743200"/>
            <a:ext cx="8382000" cy="3733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>
                <a:solidFill>
                  <a:schemeClr val="hlink"/>
                </a:solidFill>
              </a:rPr>
              <a:t>Тема:Острые</a:t>
            </a:r>
            <a:r>
              <a:rPr lang="ru-RU" sz="2400" b="1" dirty="0" smtClean="0">
                <a:solidFill>
                  <a:schemeClr val="hlink"/>
                </a:solidFill>
              </a:rPr>
              <a:t> воспалительные заболевания  среднего уха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Подготовила: ст.    Гр </a:t>
            </a:r>
            <a:r>
              <a:rPr lang="ru-RU" sz="2400" b="1" dirty="0" err="1" smtClean="0">
                <a:solidFill>
                  <a:schemeClr val="hlink"/>
                </a:solidFill>
              </a:rPr>
              <a:t>Алиева.А</a:t>
            </a: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hlink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hlink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Самарканд 2012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Острый средний отит: </a:t>
            </a:r>
            <a:r>
              <a:rPr lang="ru-RU" sz="2800" b="1" i="1" dirty="0" smtClean="0">
                <a:solidFill>
                  <a:srgbClr val="FFFF00"/>
                </a:solidFill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слева —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доперфоративная</a:t>
            </a:r>
            <a:r>
              <a:rPr lang="ru-RU" sz="2800" b="1" i="1" dirty="0" smtClean="0">
                <a:solidFill>
                  <a:srgbClr val="FFFF00"/>
                </a:solidFill>
              </a:rPr>
              <a:t>,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справа —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перфоративная</a:t>
            </a:r>
            <a:r>
              <a:rPr lang="ru-RU" sz="2800" b="1" i="1" dirty="0" smtClean="0">
                <a:solidFill>
                  <a:srgbClr val="FFFF00"/>
                </a:solidFill>
              </a:rPr>
              <a:t> стадия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 r="494" b="-3511"/>
          <a:stretch>
            <a:fillRect/>
          </a:stretch>
        </p:blipFill>
        <p:spPr bwMode="auto">
          <a:xfrm>
            <a:off x="4648200" y="2286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Лечение острого гнойного среднего отита (1).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B0F0"/>
                </a:solidFill>
              </a:rPr>
              <a:t>Доперфоративная стадия: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  <a:r>
              <a:rPr lang="ru-RU" b="1" smtClean="0"/>
              <a:t>—</a:t>
            </a:r>
            <a:r>
              <a:rPr lang="ru-RU" smtClean="0"/>
              <a:t> </a:t>
            </a:r>
            <a:r>
              <a:rPr lang="ru-RU" sz="2800" smtClean="0"/>
              <a:t>а</a:t>
            </a:r>
            <a:r>
              <a:rPr lang="ru-RU" sz="2800" b="1" smtClean="0"/>
              <a:t>нтибактериальная терапия;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 — обезболивание местное и общее;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 — восстановление функции слуховой </a:t>
            </a:r>
            <a:br>
              <a:rPr lang="ru-RU" sz="2800" b="1" smtClean="0"/>
            </a:br>
            <a:r>
              <a:rPr lang="ru-RU" sz="2800" b="1" smtClean="0"/>
              <a:t>  трубы;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 — назначение противовоспалительных</a:t>
            </a:r>
            <a:br>
              <a:rPr lang="ru-RU" sz="2800" b="1" smtClean="0"/>
            </a:br>
            <a:r>
              <a:rPr lang="ru-RU" sz="2800" b="1" smtClean="0"/>
              <a:t>  средств;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 — при наличии показаний — парацентез;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 — иммунокоррекция;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/>
              <a:t> — физиотерапия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Лечение острого гнойного среднего отита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4724400"/>
          </a:xfrm>
        </p:spPr>
        <p:txBody>
          <a:bodyPr/>
          <a:lstStyle/>
          <a:p>
            <a:r>
              <a:rPr lang="ru-RU" b="1" u="sng" smtClean="0">
                <a:solidFill>
                  <a:schemeClr val="hlink"/>
                </a:solidFill>
              </a:rPr>
              <a:t>Перфоративная стадия:</a:t>
            </a:r>
          </a:p>
          <a:p>
            <a:pPr>
              <a:buFontTx/>
              <a:buNone/>
            </a:pPr>
            <a:r>
              <a:rPr lang="ru-RU" b="1" smtClean="0"/>
              <a:t> — </a:t>
            </a:r>
            <a:r>
              <a:rPr lang="ru-RU" sz="2800" b="1" smtClean="0"/>
              <a:t>продолжение антибактериальной терапии;</a:t>
            </a:r>
          </a:p>
          <a:p>
            <a:pPr>
              <a:buFontTx/>
              <a:buNone/>
            </a:pPr>
            <a:r>
              <a:rPr lang="ru-RU" sz="2800" b="1" smtClean="0"/>
              <a:t> — тщательный туалет наружного слухового </a:t>
            </a:r>
            <a:br>
              <a:rPr lang="ru-RU" sz="2800" b="1" smtClean="0"/>
            </a:br>
            <a:r>
              <a:rPr lang="ru-RU" sz="2800" b="1" smtClean="0"/>
              <a:t>  прохода;</a:t>
            </a:r>
          </a:p>
          <a:p>
            <a:pPr>
              <a:buFontTx/>
              <a:buNone/>
            </a:pPr>
            <a:r>
              <a:rPr lang="ru-RU" sz="2800" b="1" smtClean="0"/>
              <a:t> — транстимпанальное нагнетание</a:t>
            </a:r>
            <a:br>
              <a:rPr lang="ru-RU" sz="2800" b="1" smtClean="0"/>
            </a:br>
            <a:r>
              <a:rPr lang="ru-RU" sz="2800" b="1" smtClean="0"/>
              <a:t>  лекарственных препаратов;</a:t>
            </a:r>
          </a:p>
          <a:p>
            <a:pPr>
              <a:buFontTx/>
              <a:buNone/>
            </a:pPr>
            <a:r>
              <a:rPr lang="ru-RU" sz="2800" b="1" smtClean="0"/>
              <a:t> — общеукрепляющие средства,</a:t>
            </a:r>
            <a:br>
              <a:rPr lang="ru-RU" sz="2800" b="1" smtClean="0"/>
            </a:br>
            <a:r>
              <a:rPr lang="ru-RU" sz="2800" b="1" smtClean="0"/>
              <a:t>  иммунокоррекция;</a:t>
            </a:r>
          </a:p>
          <a:p>
            <a:pPr>
              <a:buFontTx/>
              <a:buNone/>
            </a:pPr>
            <a:r>
              <a:rPr lang="ru-RU" sz="2800" b="1" smtClean="0"/>
              <a:t> — физиотерапия.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FF00"/>
                </a:solidFill>
              </a:rPr>
              <a:t>Лечение острого гнойного среднего отита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34340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Репаративная стадия:</a:t>
            </a:r>
          </a:p>
          <a:p>
            <a:pPr>
              <a:buFontTx/>
              <a:buNone/>
            </a:pPr>
            <a:r>
              <a:rPr lang="ru-RU" b="1" smtClean="0"/>
              <a:t> — </a:t>
            </a:r>
            <a:r>
              <a:rPr lang="ru-RU" sz="2400" b="1" smtClean="0"/>
              <a:t>продувание слуховой трубы по Политцеру или</a:t>
            </a:r>
            <a:br>
              <a:rPr lang="ru-RU" sz="2400" b="1" smtClean="0"/>
            </a:br>
            <a:r>
              <a:rPr lang="ru-RU" sz="2400" b="1" smtClean="0"/>
              <a:t>  через катетер, пневмомассаж  барабанной</a:t>
            </a:r>
            <a:br>
              <a:rPr lang="ru-RU" sz="2400" b="1" smtClean="0"/>
            </a:br>
            <a:r>
              <a:rPr lang="ru-RU" sz="2400" b="1" smtClean="0"/>
              <a:t>  перепонки; </a:t>
            </a:r>
          </a:p>
          <a:p>
            <a:pPr>
              <a:buFontTx/>
              <a:buNone/>
            </a:pPr>
            <a:r>
              <a:rPr lang="ru-RU" sz="2400" b="1" smtClean="0"/>
              <a:t>  — физиотерапия;</a:t>
            </a:r>
          </a:p>
          <a:p>
            <a:pPr>
              <a:buFontTx/>
              <a:buNone/>
            </a:pPr>
            <a:r>
              <a:rPr lang="ru-RU" sz="2400" b="1" smtClean="0"/>
              <a:t>  — общеукрепляющие средства; </a:t>
            </a:r>
          </a:p>
          <a:p>
            <a:pPr>
              <a:buFontTx/>
              <a:buNone/>
            </a:pPr>
            <a:r>
              <a:rPr lang="ru-RU" sz="2400" b="1" smtClean="0"/>
              <a:t>  — иммунокоррекция.</a:t>
            </a:r>
          </a:p>
          <a:p>
            <a:pPr>
              <a:buFontTx/>
              <a:buNone/>
            </a:pPr>
            <a:endParaRPr lang="ru-RU" sz="24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762000"/>
            <a:ext cx="8229600" cy="56388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4000" b="1" i="1" smtClean="0">
                <a:solidFill>
                  <a:srgbClr val="FFFF00"/>
                </a:solidFill>
              </a:rPr>
              <a:t>Мастоидит</a:t>
            </a:r>
            <a:r>
              <a:rPr lang="ru-RU" sz="4000" i="1" smtClean="0">
                <a:solidFill>
                  <a:srgbClr val="FFFF00"/>
                </a:solidFill>
              </a:rPr>
              <a:t> </a:t>
            </a:r>
            <a:r>
              <a:rPr lang="ru-RU" i="1" smtClean="0">
                <a:solidFill>
                  <a:srgbClr val="FFFF00"/>
                </a:solidFill>
              </a:rPr>
              <a:t>— </a:t>
            </a:r>
          </a:p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b="1" smtClean="0"/>
              <a:t>гнойное воспаление слизистой оболочки и костной ткани сосцевидного отростка височной кости.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hlink"/>
                </a:solidFill>
              </a:rPr>
              <a:t>      </a:t>
            </a:r>
            <a:r>
              <a:rPr lang="ru-RU" i="1" smtClean="0">
                <a:solidFill>
                  <a:srgbClr val="FFFF00"/>
                </a:solidFill>
              </a:rPr>
              <a:t>Стадии мастоидита:</a:t>
            </a:r>
          </a:p>
          <a:p>
            <a:pPr>
              <a:buFontTx/>
              <a:buNone/>
            </a:pPr>
            <a:r>
              <a:rPr lang="ru-RU" b="1" smtClean="0"/>
              <a:t>   </a:t>
            </a:r>
            <a:r>
              <a:rPr lang="ru-RU" b="1" smtClean="0">
                <a:solidFill>
                  <a:schemeClr val="hlink"/>
                </a:solidFill>
              </a:rPr>
              <a:t>—  экссудативная;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hlink"/>
                </a:solidFill>
              </a:rPr>
              <a:t>   —  альтеративная (деструктивная).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Клиника мастоидита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00"/>
                </a:solidFill>
              </a:rPr>
              <a:t>Общие симптомы: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smtClean="0"/>
              <a:t> — Через 2–3 недели от начала острого среднего отита и на фоне улучшения клинической картины вновь ухудшается общее состояние, повышается температура,</a:t>
            </a:r>
            <a:r>
              <a:rPr lang="ru-RU" sz="1800" b="1" smtClean="0"/>
              <a:t> в крови — лейкоцитоз, ускорение СОЭ.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00"/>
                </a:solidFill>
              </a:rPr>
              <a:t>Местные симптомы: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 smtClean="0"/>
              <a:t> —</a:t>
            </a:r>
            <a:r>
              <a:rPr lang="ru-RU" sz="1800" b="1" i="1" smtClean="0">
                <a:solidFill>
                  <a:srgbClr val="FF0000"/>
                </a:solidFill>
              </a:rPr>
              <a:t>  </a:t>
            </a:r>
            <a:r>
              <a:rPr lang="ru-RU" sz="1800" b="1" smtClean="0"/>
              <a:t>Возобновляются </a:t>
            </a:r>
            <a:r>
              <a:rPr lang="ru-RU" sz="1800" b="1" smtClean="0">
                <a:solidFill>
                  <a:schemeClr val="hlink"/>
                </a:solidFill>
              </a:rPr>
              <a:t>боль и гноетечение из уха</a:t>
            </a:r>
            <a:r>
              <a:rPr lang="ru-RU" sz="1800" b="1" smtClean="0"/>
              <a:t> (профузное, </a:t>
            </a:r>
            <a:br>
              <a:rPr lang="ru-RU" sz="1800" b="1" smtClean="0"/>
            </a:br>
            <a:r>
              <a:rPr lang="ru-RU" sz="1800" b="1" smtClean="0"/>
              <a:t> пульсирующего характера). При «блоке адитуса» оторея может</a:t>
            </a:r>
            <a:br>
              <a:rPr lang="ru-RU" sz="1800" b="1" smtClean="0"/>
            </a:br>
            <a:r>
              <a:rPr lang="ru-RU" sz="1800" b="1" smtClean="0"/>
              <a:t> отсутствовать.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—  Признаком мастоидита является </a:t>
            </a:r>
            <a:r>
              <a:rPr lang="ru-RU" sz="1800" b="1" smtClean="0">
                <a:solidFill>
                  <a:schemeClr val="hlink"/>
                </a:solidFill>
              </a:rPr>
              <a:t>нависание задневерхней стенки</a:t>
            </a:r>
            <a:br>
              <a:rPr lang="ru-RU" sz="1800" b="1" smtClean="0">
                <a:solidFill>
                  <a:schemeClr val="hlink"/>
                </a:solidFill>
              </a:rPr>
            </a:br>
            <a:r>
              <a:rPr lang="ru-RU" sz="1800" b="1" smtClean="0">
                <a:solidFill>
                  <a:schemeClr val="hlink"/>
                </a:solidFill>
              </a:rPr>
              <a:t> наружного слухового прохода</a:t>
            </a:r>
            <a:r>
              <a:rPr lang="ru-RU" sz="1800" b="1" smtClean="0"/>
              <a:t> в костном отделе.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—  Барабанная перепонка при мастоидите часто гиперемирована,</a:t>
            </a:r>
            <a:br>
              <a:rPr lang="ru-RU" sz="1800" b="1" smtClean="0"/>
            </a:br>
            <a:r>
              <a:rPr lang="ru-RU" sz="1800" b="1" smtClean="0"/>
              <a:t> инфильтрирована.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—  На рентгенограмме височных костей по Шуллеру  — снижение </a:t>
            </a:r>
            <a:br>
              <a:rPr lang="ru-RU" sz="1800" b="1" smtClean="0"/>
            </a:br>
            <a:r>
              <a:rPr lang="ru-RU" sz="1800" b="1" smtClean="0"/>
              <a:t> пневматизации, завуалированность антрума и ячеек сосцевидного</a:t>
            </a:r>
            <a:br>
              <a:rPr lang="ru-RU" sz="1800" b="1" smtClean="0"/>
            </a:br>
            <a:r>
              <a:rPr lang="ru-RU" sz="1800" b="1" smtClean="0"/>
              <a:t> отростка, а при деструктивной форме мастоидита разрушение </a:t>
            </a:r>
            <a:br>
              <a:rPr lang="ru-RU" sz="1800" b="1" smtClean="0"/>
            </a:br>
            <a:r>
              <a:rPr lang="ru-RU" sz="1800" b="1" smtClean="0"/>
              <a:t> костных перегородок и образование участков просветления.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/>
            <a:r>
              <a:rPr lang="ru-RU" sz="3600" b="1" i="1" smtClean="0">
                <a:solidFill>
                  <a:srgbClr val="FFFF00"/>
                </a:solidFill>
              </a:rPr>
              <a:t>Атипичные формы мастоидита</a:t>
            </a:r>
            <a:endParaRPr lang="ru-RU" sz="2800" b="1" i="1" smtClean="0">
              <a:solidFill>
                <a:srgbClr val="FFFF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Виды верхушечного мастоидита: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— </a:t>
            </a:r>
            <a:r>
              <a:rPr lang="ru-RU" sz="2400" dirty="0" smtClean="0">
                <a:solidFill>
                  <a:schemeClr val="hlink"/>
                </a:solidFill>
              </a:rPr>
              <a:t>шейно-верхушечный мастоидит </a:t>
            </a:r>
            <a:r>
              <a:rPr lang="ru-RU" sz="2400" dirty="0" err="1" smtClean="0">
                <a:solidFill>
                  <a:schemeClr val="hlink"/>
                </a:solidFill>
              </a:rPr>
              <a:t>Бецольда</a:t>
            </a:r>
            <a:r>
              <a:rPr lang="ru-RU" sz="2400" dirty="0" smtClean="0"/>
              <a:t> (гной прорывается через внутреннюю поверхность сосцевидного отростка под </a:t>
            </a:r>
            <a:r>
              <a:rPr lang="ru-RU" sz="2400" dirty="0" err="1" smtClean="0"/>
              <a:t>грудино-ключично-сосцевидную</a:t>
            </a:r>
            <a:r>
              <a:rPr lang="ru-RU" sz="2400" dirty="0" smtClean="0"/>
              <a:t> мышцу и распространяется на шею);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— </a:t>
            </a:r>
            <a:r>
              <a:rPr lang="ru-RU" sz="2400" dirty="0" smtClean="0">
                <a:solidFill>
                  <a:schemeClr val="hlink"/>
                </a:solidFill>
              </a:rPr>
              <a:t>мастоидит Орлеанского</a:t>
            </a:r>
            <a:r>
              <a:rPr lang="ru-RU" sz="2400" dirty="0" smtClean="0"/>
              <a:t> — гной через стенку верхушки сосцевидного отростка прорывается на его наружную поверхность с развитием флюктуирующего инфильтрата вокруг места прикрепления </a:t>
            </a:r>
            <a:r>
              <a:rPr lang="ru-RU" sz="2400" dirty="0" err="1" smtClean="0"/>
              <a:t>кивательной</a:t>
            </a:r>
            <a:r>
              <a:rPr lang="ru-RU" sz="2400" dirty="0" smtClean="0"/>
              <a:t> мышцы;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— </a:t>
            </a:r>
            <a:r>
              <a:rPr lang="ru-RU" sz="2400" dirty="0" err="1" smtClean="0">
                <a:solidFill>
                  <a:schemeClr val="hlink"/>
                </a:solidFill>
              </a:rPr>
              <a:t>шейно-югулярный</a:t>
            </a:r>
            <a:r>
              <a:rPr lang="ru-RU" sz="2400" dirty="0" smtClean="0">
                <a:solidFill>
                  <a:schemeClr val="hlink"/>
                </a:solidFill>
              </a:rPr>
              <a:t> мастоидит Муре</a:t>
            </a:r>
            <a:r>
              <a:rPr lang="ru-RU" sz="2400" dirty="0" smtClean="0"/>
              <a:t> (гной прорывается через </a:t>
            </a:r>
            <a:r>
              <a:rPr lang="en-US" sz="2400" i="1" dirty="0" err="1" smtClean="0"/>
              <a:t>incisura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digastrica</a:t>
            </a:r>
            <a:r>
              <a:rPr lang="ru-RU" sz="2400" dirty="0" smtClean="0"/>
              <a:t>, распространяется под двубрюшной мышцей и проникает в </a:t>
            </a:r>
            <a:r>
              <a:rPr lang="ru-RU" sz="2400" dirty="0" err="1" smtClean="0"/>
              <a:t>парафарингеальное</a:t>
            </a:r>
            <a:r>
              <a:rPr lang="ru-RU" sz="2400" dirty="0" smtClean="0"/>
              <a:t> пространство;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— </a:t>
            </a:r>
            <a:r>
              <a:rPr lang="ru-RU" sz="2400" dirty="0" smtClean="0">
                <a:solidFill>
                  <a:schemeClr val="hlink"/>
                </a:solidFill>
              </a:rPr>
              <a:t>шейно-затылочный мастоидит </a:t>
            </a:r>
            <a:r>
              <a:rPr lang="ru-RU" sz="2400" dirty="0" err="1" smtClean="0">
                <a:solidFill>
                  <a:schemeClr val="hlink"/>
                </a:solidFill>
              </a:rPr>
              <a:t>Чителли</a:t>
            </a:r>
            <a:r>
              <a:rPr lang="ru-RU" sz="2400" dirty="0" smtClean="0"/>
              <a:t> (гной из </a:t>
            </a:r>
            <a:r>
              <a:rPr lang="ru-RU" sz="2400" dirty="0" err="1" smtClean="0"/>
              <a:t>перисинуозного</a:t>
            </a:r>
            <a:r>
              <a:rPr lang="ru-RU" sz="2400" dirty="0" smtClean="0"/>
              <a:t> абсцесса проникает под мягкие ткани затылка и шеи).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8686800" cy="1231900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FFFF00"/>
                </a:solidFill>
              </a:rPr>
              <a:t>Атипичные формы мастоидита</a:t>
            </a:r>
            <a:endParaRPr lang="ru-RU" sz="3200" b="1" i="1" smtClean="0">
              <a:solidFill>
                <a:srgbClr val="FFFF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>
                <a:solidFill>
                  <a:schemeClr val="hlink"/>
                </a:solidFill>
              </a:rPr>
              <a:t>Зигоматицит </a:t>
            </a:r>
            <a:r>
              <a:rPr lang="ru-RU" sz="2800" smtClean="0"/>
              <a:t>— поражение гнойно—деструктивным процессом ячеек в основании скулового отростка.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>
                <a:solidFill>
                  <a:schemeClr val="hlink"/>
                </a:solidFill>
              </a:rPr>
              <a:t>Сквамит</a:t>
            </a:r>
            <a:r>
              <a:rPr lang="ru-RU" sz="2800" smtClean="0"/>
              <a:t> — гнойно—некротический процесс в чешуе височной кости.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>
                <a:solidFill>
                  <a:schemeClr val="hlink"/>
                </a:solidFill>
              </a:rPr>
              <a:t>Петрозит</a:t>
            </a:r>
            <a:r>
              <a:rPr lang="ru-RU" sz="2800" smtClean="0"/>
              <a:t> — гнойно—некротический процесс в пирамиде височной кости. Характерна </a:t>
            </a:r>
            <a:r>
              <a:rPr lang="ru-RU" sz="2800" smtClean="0">
                <a:solidFill>
                  <a:schemeClr val="hlink"/>
                </a:solidFill>
              </a:rPr>
              <a:t>триада</a:t>
            </a:r>
            <a:r>
              <a:rPr lang="ru-RU" sz="2800" smtClean="0"/>
              <a:t> </a:t>
            </a:r>
            <a:r>
              <a:rPr lang="ru-RU" sz="2800" smtClean="0">
                <a:solidFill>
                  <a:schemeClr val="hlink"/>
                </a:solidFill>
              </a:rPr>
              <a:t>Градениго</a:t>
            </a:r>
            <a:r>
              <a:rPr lang="ru-RU" sz="2800" smtClean="0"/>
              <a:t> (1904):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800" smtClean="0"/>
              <a:t>          — </a:t>
            </a:r>
            <a:r>
              <a:rPr lang="ru-RU" sz="2800" i="1" smtClean="0"/>
              <a:t>боли в глубине головы, позади глаза;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800" i="1" smtClean="0"/>
              <a:t>          — парез или паралич отводящего нерва;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800" i="1" smtClean="0"/>
              <a:t>          — гноетечение из уха на стороне поражения</a:t>
            </a:r>
            <a:r>
              <a:rPr lang="ru-RU" sz="2800" smtClean="0"/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Лечение мастоидита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Консервативное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400" i="1" dirty="0" smtClean="0">
                <a:solidFill>
                  <a:schemeClr val="hlink"/>
                </a:solidFill>
              </a:rPr>
              <a:t>(бывает успешным в начальной стадии мастоидита, когда еще нет поражения кости и не нарушен отток экссудата)</a:t>
            </a:r>
            <a:r>
              <a:rPr lang="ru-RU" sz="2400" dirty="0" smtClean="0"/>
              <a:t>: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— </a:t>
            </a:r>
            <a:r>
              <a:rPr lang="ru-RU" sz="2400" dirty="0" smtClean="0"/>
              <a:t>мощная системная антибактериальная терапия,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  </a:t>
            </a:r>
            <a:r>
              <a:rPr lang="ru-RU" dirty="0" smtClean="0"/>
              <a:t>—</a:t>
            </a:r>
            <a:r>
              <a:rPr lang="ru-RU" sz="2400" dirty="0" smtClean="0"/>
              <a:t> обеспечение свободного оттока гноя из среднего уха и местное использование антибактериальных препаратов с учетом чувствительности флоры из уха.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Хирургическое: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/>
              <a:t>— показано, если при проведении консервативной терапии остается или нарастает объективная симптоматика;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— неотложное вмешательство показано при появлении признаков внутричерепных осложнений, возникновении осложнений в пограничных со средним ухом областях. 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420624" indent="-384048"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dirty="0" smtClean="0"/>
              <a:t>При мастоидите обычно выполняется операция  </a:t>
            </a:r>
            <a:r>
              <a:rPr lang="ru-RU" b="1" dirty="0" err="1" smtClean="0">
                <a:solidFill>
                  <a:srgbClr val="FFFF00"/>
                </a:solidFill>
              </a:rPr>
              <a:t>антромастоидотомия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3843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Гриппозный (буллезный) средний отит</a:t>
            </a:r>
          </a:p>
        </p:txBody>
      </p:sp>
      <p:pic>
        <p:nvPicPr>
          <p:cNvPr id="25603" name="Picture 3" descr="19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371600"/>
            <a:ext cx="6400800" cy="47545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mtClean="0">
                <a:solidFill>
                  <a:srgbClr val="FFFF00"/>
                </a:solidFill>
              </a:rPr>
              <a:t>Среднее ухо — определение: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Среднее ухо — это система воздухоносных полостей, включающая:</a:t>
            </a:r>
          </a:p>
          <a:p>
            <a:r>
              <a:rPr lang="ru-RU" smtClean="0"/>
              <a:t>барабанную полость;</a:t>
            </a:r>
          </a:p>
          <a:p>
            <a:r>
              <a:rPr lang="ru-RU" smtClean="0"/>
              <a:t>слуховую трубу;</a:t>
            </a:r>
          </a:p>
          <a:p>
            <a:r>
              <a:rPr lang="ru-RU" smtClean="0"/>
              <a:t>вход в пещеру;</a:t>
            </a:r>
          </a:p>
          <a:p>
            <a:r>
              <a:rPr lang="ru-RU" smtClean="0"/>
              <a:t>сосцевидную пещеру и открывающиеся в нее сосцевидные ячейки.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FF00"/>
                </a:solidFill>
              </a:rPr>
              <a:t>Травматический разрыв барабанной перепонки</a:t>
            </a:r>
          </a:p>
        </p:txBody>
      </p:sp>
      <p:pic>
        <p:nvPicPr>
          <p:cNvPr id="26627" name="Picture 4" descr="5-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447800"/>
            <a:ext cx="5943600" cy="43434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Профилактика воспалительных</a:t>
            </a:r>
            <a:br>
              <a:rPr lang="ru-RU" sz="2800" b="1" i="1" smtClean="0">
                <a:solidFill>
                  <a:srgbClr val="FFFF00"/>
                </a:solidFill>
              </a:rPr>
            </a:br>
            <a:r>
              <a:rPr lang="ru-RU" sz="2800" b="1" i="1" smtClean="0">
                <a:solidFill>
                  <a:srgbClr val="FFFF00"/>
                </a:solidFill>
              </a:rPr>
              <a:t>заболеваний среднего уха</a:t>
            </a:r>
            <a:r>
              <a:rPr lang="ru-RU" sz="40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ru-RU" sz="2400" smtClean="0"/>
              <a:t>Для детей важно нормальное вскармливание грудным материнским молоком, закаливание с целью снижения заболеваемости такими инфекциями, как грипп, корь и скарлатина. </a:t>
            </a:r>
          </a:p>
          <a:p>
            <a:r>
              <a:rPr lang="ru-RU" sz="2400" smtClean="0"/>
              <a:t>Своевременная санация</a:t>
            </a:r>
            <a:r>
              <a:rPr lang="ru-RU" sz="2400" b="1" smtClean="0"/>
              <a:t> </a:t>
            </a:r>
            <a:r>
              <a:rPr lang="ru-RU" sz="2400" smtClean="0"/>
              <a:t>хронических очагов инфекции в носу и глотке, восстановление нормального носового дыхания. </a:t>
            </a:r>
          </a:p>
          <a:p>
            <a:r>
              <a:rPr lang="ru-RU" sz="2400" smtClean="0"/>
              <a:t>Правильное лечение больного с отитом. Важной составляющей этого лечения является своевременно выполненный (по показаниям) парацентез, а также адекватная антибиотикотерапия с учетом особенностей возбудителя и его чувствительности к антибиотикам, достаточная по длительности.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540750" cy="59436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smtClean="0">
                <a:solidFill>
                  <a:schemeClr val="folHlink"/>
                </a:solidFill>
              </a:rPr>
              <a:t>   </a:t>
            </a:r>
            <a:r>
              <a:rPr lang="ru-RU" sz="4000" b="1" i="1" smtClean="0">
                <a:solidFill>
                  <a:srgbClr val="FFFF00"/>
                </a:solidFill>
              </a:rPr>
              <a:t>Хронический гнойный средний отит</a:t>
            </a:r>
            <a:r>
              <a:rPr lang="ru-RU" sz="3600" b="1" smtClean="0">
                <a:solidFill>
                  <a:srgbClr val="FFFF00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характеризуется триадой клинических признаков:</a:t>
            </a:r>
          </a:p>
          <a:p>
            <a:pPr>
              <a:buFontTx/>
              <a:buNone/>
            </a:pPr>
            <a:r>
              <a:rPr lang="ru-RU" sz="3600" b="1" i="1" smtClean="0"/>
              <a:t>   — наличие стойкой перфорации барабанной перепонки;</a:t>
            </a:r>
          </a:p>
          <a:p>
            <a:pPr>
              <a:buFontTx/>
              <a:buNone/>
            </a:pPr>
            <a:r>
              <a:rPr lang="ru-RU" sz="3600" b="1" i="1" smtClean="0"/>
              <a:t>   — периодически повторяющаяся оторея;</a:t>
            </a:r>
          </a:p>
          <a:p>
            <a:pPr>
              <a:buFontTx/>
              <a:buNone/>
            </a:pPr>
            <a:r>
              <a:rPr lang="ru-RU" sz="3600" b="1" i="1" smtClean="0"/>
              <a:t>   — прогрессирующая тугоухость</a:t>
            </a:r>
            <a:r>
              <a:rPr lang="ru-RU" sz="3600" smtClean="0"/>
              <a:t>. </a:t>
            </a:r>
          </a:p>
          <a:p>
            <a:endParaRPr lang="ru-RU" sz="3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FFFF00"/>
                </a:solidFill>
              </a:rPr>
              <a:t>Этиология ХГСО:</a:t>
            </a:r>
            <a:r>
              <a:rPr lang="ru-RU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r>
              <a:rPr lang="ru-RU" sz="2400" b="1" smtClean="0"/>
              <a:t>ХГСО обычно является результатом перенесенного острого гнойного среднего отита или травматического разрыва барабанной перепонки. </a:t>
            </a:r>
          </a:p>
          <a:p>
            <a:r>
              <a:rPr lang="ru-RU" sz="2400" b="1" smtClean="0"/>
              <a:t>Более чем в половине случаев ХГСО начинается в детском возрасте.</a:t>
            </a:r>
          </a:p>
          <a:p>
            <a:r>
              <a:rPr lang="ru-RU" sz="2400" b="1" smtClean="0"/>
              <a:t>Высевают обычно ассоциации возбудителей, среди которых обнаруживаются </a:t>
            </a:r>
            <a:r>
              <a:rPr lang="en-US" sz="2400" b="1" i="1" smtClean="0"/>
              <a:t>Pseudomonas</a:t>
            </a:r>
            <a:r>
              <a:rPr lang="ru-RU" sz="2400" b="1" i="1" smtClean="0"/>
              <a:t>, </a:t>
            </a:r>
            <a:r>
              <a:rPr lang="en-US" sz="2400" b="1" i="1" smtClean="0"/>
              <a:t>Staph</a:t>
            </a:r>
            <a:r>
              <a:rPr lang="ru-RU" sz="2400" b="1" i="1" smtClean="0"/>
              <a:t>. </a:t>
            </a:r>
            <a:r>
              <a:rPr lang="en-US" sz="2400" b="1" i="1" smtClean="0"/>
              <a:t>aureus</a:t>
            </a:r>
            <a:r>
              <a:rPr lang="ru-RU" sz="2400" b="1" i="1" smtClean="0"/>
              <a:t>, </a:t>
            </a:r>
            <a:r>
              <a:rPr lang="en-US" sz="2400" b="1" i="1" smtClean="0"/>
              <a:t>Proteus</a:t>
            </a:r>
            <a:r>
              <a:rPr lang="ru-RU" sz="2400" b="1" i="1" smtClean="0"/>
              <a:t>, </a:t>
            </a:r>
            <a:r>
              <a:rPr lang="en-US" sz="2400" b="1" i="1" smtClean="0"/>
              <a:t>Esherichia coli</a:t>
            </a:r>
            <a:r>
              <a:rPr lang="ru-RU" sz="2400" b="1" i="1" smtClean="0"/>
              <a:t>, </a:t>
            </a:r>
            <a:r>
              <a:rPr lang="en-US" sz="2400" b="1" i="1" smtClean="0"/>
              <a:t>Klebsiella pneumoniae</a:t>
            </a:r>
            <a:r>
              <a:rPr lang="ru-RU" sz="2400" b="1" i="1" smtClean="0"/>
              <a:t>.</a:t>
            </a:r>
            <a:r>
              <a:rPr lang="ru-RU" sz="2400" b="1" smtClean="0"/>
              <a:t> Определенную роль играют анаэробы.</a:t>
            </a:r>
          </a:p>
          <a:p>
            <a:r>
              <a:rPr lang="ru-RU" sz="2400" b="1" smtClean="0"/>
              <a:t>Все чаще выявляются грибы, такие как</a:t>
            </a:r>
            <a:r>
              <a:rPr lang="ru-RU" sz="2400" b="1" i="1" smtClean="0"/>
              <a:t> </a:t>
            </a:r>
            <a:r>
              <a:rPr lang="en-US" sz="2400" b="1" i="1" smtClean="0"/>
              <a:t>Candida</a:t>
            </a:r>
            <a:r>
              <a:rPr lang="ru-RU" sz="2400" b="1" i="1" smtClean="0"/>
              <a:t>, </a:t>
            </a:r>
            <a:r>
              <a:rPr lang="en-US" sz="2400" b="1" i="1" smtClean="0"/>
              <a:t>Aspergillus</a:t>
            </a:r>
            <a:r>
              <a:rPr lang="ru-RU" sz="2400" b="1" i="1" smtClean="0"/>
              <a:t>, </a:t>
            </a:r>
            <a:r>
              <a:rPr lang="en-US" sz="2400" b="1" i="1" smtClean="0"/>
              <a:t>Mucor</a:t>
            </a:r>
            <a:r>
              <a:rPr lang="ru-RU" sz="2400" b="1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10588" cy="1325563"/>
          </a:xfrm>
        </p:spPr>
        <p:txBody>
          <a:bodyPr/>
          <a:lstStyle/>
          <a:p>
            <a:r>
              <a:rPr lang="ru-RU" sz="4000" b="1" i="1" smtClean="0">
                <a:solidFill>
                  <a:srgbClr val="FFFF00"/>
                </a:solidFill>
              </a:rPr>
              <a:t>Патогенез ХГСО: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3250" y="1447800"/>
            <a:ext cx="8540750" cy="4422775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smtClean="0"/>
              <a:t>Нарушение дренажной и вентиляционной функций слуховой трубы ведет к затруднению эвакуации содержимого барабанной полости и нарушению аэрации полостей среднего уха.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smtClean="0"/>
              <a:t>Это препятствует нормальному заживлению перфорации барабанной перепонки после перенесенного острого гнойного среднего отита, формируется стойкая перфорация.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smtClean="0"/>
              <a:t>В ряде случаев воспаление среднего уха с самого начала приобретает черты хронического процесса, например, при некротических формах среднего отита, при вяло протекающем отите с перфорацией в ненатянутой части барабанной перепонки, при туберкулезе, диабете, у лиц пожилого и старческого возраста.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Классификация хронического гнойного среднего отита по МКБ-10: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Хронический туботимпанальный гнойный средний отит </a:t>
            </a:r>
            <a:r>
              <a:rPr lang="ru-RU" b="1" smtClean="0">
                <a:solidFill>
                  <a:schemeClr val="hlink"/>
                </a:solidFill>
              </a:rPr>
              <a:t>(мезотимпанит).</a:t>
            </a:r>
          </a:p>
          <a:p>
            <a:pPr>
              <a:buFontTx/>
              <a:buNone/>
            </a:pPr>
            <a:endParaRPr lang="ru-RU" b="1" smtClean="0">
              <a:solidFill>
                <a:schemeClr val="hlink"/>
              </a:solidFill>
            </a:endParaRPr>
          </a:p>
          <a:p>
            <a:r>
              <a:rPr lang="ru-RU" b="1" smtClean="0"/>
              <a:t>Хронический эпитимпано-антральный гнойный средний отит </a:t>
            </a:r>
            <a:r>
              <a:rPr lang="ru-RU" b="1" smtClean="0">
                <a:solidFill>
                  <a:schemeClr val="hlink"/>
                </a:solidFill>
              </a:rPr>
              <a:t>(эпитимпанит).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10588" cy="762000"/>
          </a:xfrm>
        </p:spPr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</a:rPr>
              <a:t>Мезотимпанит: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184775"/>
          </a:xfrm>
        </p:spPr>
        <p:txBody>
          <a:bodyPr/>
          <a:lstStyle/>
          <a:p>
            <a:r>
              <a:rPr lang="ru-RU" sz="2800" b="1" smtClean="0"/>
              <a:t>Отделяемое слизистое или слизисто-гнойного характера, без запаха.</a:t>
            </a:r>
          </a:p>
          <a:p>
            <a:r>
              <a:rPr lang="ru-RU" sz="2800" b="1" smtClean="0"/>
              <a:t>При отоскопии определяется сохранная ненатянутая часть барабанной перепонки и перфорация в </a:t>
            </a:r>
            <a:r>
              <a:rPr lang="en-US" sz="2800" b="1" i="1" smtClean="0"/>
              <a:t>pars tensa</a:t>
            </a:r>
            <a:r>
              <a:rPr lang="ru-RU" sz="2800" b="1" i="1" smtClean="0"/>
              <a:t>.</a:t>
            </a:r>
            <a:r>
              <a:rPr lang="ru-RU" sz="2800" i="1" smtClean="0"/>
              <a:t> </a:t>
            </a:r>
            <a:endParaRPr lang="ru-RU" sz="2800" b="1" i="1" smtClean="0"/>
          </a:p>
          <a:p>
            <a:r>
              <a:rPr lang="ru-RU" sz="2800" b="1" smtClean="0"/>
              <a:t>Слух понижен в основном по кондуктивному типу, лишь при длительном течении процесса с частыми обострениями присоединяется нейросенсорный компонент.</a:t>
            </a:r>
          </a:p>
          <a:p>
            <a:r>
              <a:rPr lang="ru-RU" sz="2800" b="1" smtClean="0"/>
              <a:t>На рентгенограмме и КТ височной кости чаще отсутствуют деструктивные изменения.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</a:rPr>
              <a:t>Эпитимпанит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r>
              <a:rPr lang="ru-RU" sz="2400" b="1" smtClean="0"/>
              <a:t>Выделения из уха обычно гнойные, с  неприятным гнилостным запахом, иногда с примесью крови или «крошковидных» масс. </a:t>
            </a:r>
          </a:p>
          <a:p>
            <a:r>
              <a:rPr lang="ru-RU" sz="2400" b="1" smtClean="0"/>
              <a:t>При отоскопии — перфорация в расслабленной части барабанной перепонки, которая распространяется на костную латеральную стенку аттика, нередко на задневерхнюю стенку  наружного слухового прохода. При зондировании костного края перфорации ощущается шероховатость. </a:t>
            </a:r>
          </a:p>
          <a:p>
            <a:r>
              <a:rPr lang="ru-RU" sz="2400" b="1" smtClean="0"/>
              <a:t>Выраженное снижение слуха по смешанному типу.</a:t>
            </a:r>
          </a:p>
          <a:p>
            <a:r>
              <a:rPr lang="ru-RU" sz="2400" b="1" smtClean="0"/>
              <a:t>На рентгенограммах и КТ височной кости выявляются костно-деструктивные изменения.</a:t>
            </a:r>
          </a:p>
          <a:p>
            <a:r>
              <a:rPr lang="ru-RU" sz="2400" b="1" smtClean="0"/>
              <a:t>Высока вероятность развития осложнений.</a:t>
            </a:r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endParaRPr lang="ru-RU" sz="2400" b="1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Лечение при хроническом гнойном среднем отите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Любой пациент, страдающий ХГСО, является потенциальным кандидатом на хирургическое лечение. Чем раньше оно будет произведено, тем больше шансов на полное излечение среднего отита и восстановление (сохранение) слуховой функции.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Основу лечения при всех формах ХГСО составляет </a:t>
            </a:r>
            <a:r>
              <a:rPr lang="ru-RU" sz="2400" i="1" smtClean="0">
                <a:solidFill>
                  <a:schemeClr val="hlink"/>
                </a:solidFill>
              </a:rPr>
              <a:t>хирургическое вмешательство</a:t>
            </a:r>
            <a:r>
              <a:rPr lang="ru-RU" sz="2400" smtClean="0">
                <a:solidFill>
                  <a:schemeClr val="hlink"/>
                </a:solidFill>
              </a:rPr>
              <a:t> в возможно ранние сроки.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Консервативное лечение проводится, чтобы подготовить больное ухо к предстоящей операции и как самостоятельный метод лечения должно применяться лишь в случае отказа пациента от операции или невозможности ее проведения вследствие тяжелого соматического состояния пациента.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Консервативное лечение хронического среднего отита (местное):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smtClean="0"/>
              <a:t>— тщательный туалет барабанной полости (промывание водными изотоническими растворами антисептиков, применение протеолитических ферментов);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smtClean="0"/>
              <a:t>— удаление полипов или грануляций, закрывающих перфорацию; 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smtClean="0"/>
              <a:t>— транстимпанальное нагнетание лекарственных веществ (антибактериальные препараты — под контролем антибиотикограммы);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smtClean="0"/>
              <a:t>— при подозрении на холестеатому — промывание барабанной полости спиртсодержащими растворами;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smtClean="0"/>
              <a:t>— восстановление дренажной и вентиляционной функций слуховой трубы.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524000"/>
          </a:xfrm>
        </p:spPr>
        <p:txBody>
          <a:bodyPr/>
          <a:lstStyle/>
          <a:p>
            <a:pPr algn="ctr"/>
            <a:r>
              <a:rPr lang="en-US" sz="3600" b="1" i="1" smtClean="0">
                <a:solidFill>
                  <a:srgbClr val="FFFF00"/>
                </a:solidFill>
              </a:rPr>
              <a:t>C</a:t>
            </a:r>
            <a:r>
              <a:rPr lang="ru-RU" sz="3600" b="1" i="1" smtClean="0">
                <a:solidFill>
                  <a:srgbClr val="FFFF00"/>
                </a:solidFill>
              </a:rPr>
              <a:t>реднее ухо</a:t>
            </a:r>
          </a:p>
        </p:txBody>
      </p:sp>
      <p:pic>
        <p:nvPicPr>
          <p:cNvPr id="9219" name="Picture 4" descr="1_Фронтальный разрез у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71600"/>
            <a:ext cx="6781800" cy="54864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Консервативное лечение хронического среднего отита (общее):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Системная антибактериальная терапия под контролем антибиотикограммы, обычно проводится при обострении хронического отита.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Общеукрепляющая терапия.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Иммунокоррекция.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Гипосенсибилизирующая терапия.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Нормализация носового дыхания как консервативными, так и хирургическими методами, санация очагов воспаления в полости носа и околоносовых пазухах, носоглотке, ротоглотке.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Варианты санирующих операций </a:t>
            </a:r>
            <a:br>
              <a:rPr lang="ru-RU" sz="3200" b="1" i="1" smtClean="0">
                <a:solidFill>
                  <a:srgbClr val="FFFF00"/>
                </a:solidFill>
              </a:rPr>
            </a:br>
            <a:r>
              <a:rPr lang="ru-RU" sz="3200" b="1" i="1" smtClean="0">
                <a:solidFill>
                  <a:srgbClr val="FFFF00"/>
                </a:solidFill>
              </a:rPr>
              <a:t>при ХГСО: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991600" cy="4343400"/>
          </a:xfrm>
        </p:spPr>
        <p:txBody>
          <a:bodyPr/>
          <a:lstStyle/>
          <a:p>
            <a:r>
              <a:rPr lang="ru-RU" sz="2800" b="1" smtClean="0"/>
              <a:t>общеполостная санирующая слухсохраняющая операция (консервативно-радикальная операция);</a:t>
            </a:r>
          </a:p>
          <a:p>
            <a:r>
              <a:rPr lang="ru-RU" sz="2800" b="1" smtClean="0"/>
              <a:t>расширенная радикальная общеполостная операция;  </a:t>
            </a:r>
          </a:p>
          <a:p>
            <a:r>
              <a:rPr lang="ru-RU" sz="2800" b="1" smtClean="0"/>
              <a:t> аттикоантротомия;</a:t>
            </a:r>
          </a:p>
          <a:p>
            <a:r>
              <a:rPr lang="ru-RU" sz="2800" b="1" smtClean="0"/>
              <a:t>раздельная аттикоантротомия с тимпанопластикой;</a:t>
            </a:r>
          </a:p>
          <a:p>
            <a:r>
              <a:rPr lang="ru-RU" sz="2800" b="1" smtClean="0"/>
              <a:t>аттикотомия (эпитимпанотомия)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FF00"/>
                </a:solidFill>
              </a:rPr>
              <a:t>Осложнения ХГСО</a:t>
            </a:r>
            <a:br>
              <a:rPr lang="ru-RU" sz="40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(чаще развиваются при обострении процесса)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ru-RU" smtClean="0"/>
              <a:t>Внутричерепные осложнения: ограниченный пахименингит, экстра — и субдуральный абсцесс, гнойный менингит, абсцесс мозга и мозжечка, тромбоз сигмовидного синуса, арахноидит задней черепной ямки.</a:t>
            </a:r>
          </a:p>
          <a:p>
            <a:r>
              <a:rPr lang="ru-RU" smtClean="0"/>
              <a:t>Парез или паралич лицевого нерва.</a:t>
            </a:r>
          </a:p>
          <a:p>
            <a:r>
              <a:rPr lang="ru-RU" smtClean="0"/>
              <a:t>Лабиринтит.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00"/>
                </a:solidFill>
              </a:rPr>
              <a:t>Профилактика средних отитов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/>
          <a:lstStyle/>
          <a:p>
            <a:r>
              <a:rPr lang="ru-RU" sz="2400" b="1" smtClean="0"/>
              <a:t>Важной мерой профилактики простудных заболеваний и средних отитов у грудных детей является вскармливание ребенка материнским молоком.</a:t>
            </a:r>
          </a:p>
          <a:p>
            <a:r>
              <a:rPr lang="ru-RU" sz="2400" b="1" smtClean="0"/>
              <a:t>Неспецифическая и специфическая профилактика инфекционных заболеваний позволяет добиться снижения заболеваемости респираторными инфекциями, а у детей — также корью и скарлатиной, которые могут быть причиной ХГСО. </a:t>
            </a:r>
          </a:p>
          <a:p>
            <a:r>
              <a:rPr lang="ru-RU" sz="2400" b="1" smtClean="0"/>
              <a:t>Восстановление нормального носового дыхания, своевременная санация очагов инфекции в полости носа и околоносовых пазух, в глотке.</a:t>
            </a:r>
          </a:p>
          <a:p>
            <a:r>
              <a:rPr lang="ru-RU" sz="2400" b="1" smtClean="0"/>
              <a:t>Правильное</a:t>
            </a:r>
            <a:r>
              <a:rPr lang="ru-RU" sz="2000" b="1" smtClean="0"/>
              <a:t> </a:t>
            </a:r>
            <a:r>
              <a:rPr lang="ru-RU" sz="2400" b="1" smtClean="0"/>
              <a:t>лечение больного острым средним отитом (своевременно выполненный парацентез, адекватная антибактериальная терапия и т. п.)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  </a:t>
            </a:r>
            <a:r>
              <a:rPr lang="ru-RU" sz="3600" b="1" i="1" dirty="0" smtClean="0">
                <a:solidFill>
                  <a:srgbClr val="FFFF00"/>
                </a:solidFill>
              </a:rPr>
              <a:t>Экссудативный средний отит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— </a:t>
            </a:r>
          </a:p>
          <a:p>
            <a:pPr>
              <a:buFontTx/>
              <a:buNone/>
            </a:pPr>
            <a:r>
              <a:rPr lang="ru-RU" dirty="0" smtClean="0"/>
              <a:t>         </a:t>
            </a:r>
            <a:r>
              <a:rPr lang="ru-RU" sz="3600" dirty="0" smtClean="0"/>
              <a:t>заболевание, развивающееся на   </a:t>
            </a:r>
          </a:p>
          <a:p>
            <a:pPr>
              <a:buFontTx/>
              <a:buNone/>
            </a:pPr>
            <a:r>
              <a:rPr lang="ru-RU" sz="3600" dirty="0" smtClean="0"/>
              <a:t>       фоне дисфункции слуховой трубы и  </a:t>
            </a:r>
          </a:p>
          <a:p>
            <a:pPr>
              <a:buFontTx/>
              <a:buNone/>
            </a:pPr>
            <a:r>
              <a:rPr lang="ru-RU" sz="3600" dirty="0" smtClean="0"/>
              <a:t>       характеризующееся наличием в  </a:t>
            </a:r>
          </a:p>
          <a:p>
            <a:pPr>
              <a:buFontTx/>
              <a:buNone/>
            </a:pPr>
            <a:r>
              <a:rPr lang="ru-RU" sz="3600" dirty="0" smtClean="0"/>
              <a:t>       барабанной полости </a:t>
            </a:r>
          </a:p>
          <a:p>
            <a:pPr>
              <a:buFontTx/>
              <a:buNone/>
            </a:pPr>
            <a:r>
              <a:rPr lang="ru-RU" sz="3600" dirty="0" smtClean="0"/>
              <a:t>       серозно-слизистого выпота.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Стадии экссудативного среднего отита: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ru-RU" sz="2800" b="1" smtClean="0"/>
              <a:t>Катаральная</a:t>
            </a:r>
            <a:r>
              <a:rPr lang="ru-RU" sz="2800" smtClean="0"/>
              <a:t> — </a:t>
            </a:r>
            <a:r>
              <a:rPr lang="ru-RU" sz="2000" smtClean="0"/>
              <a:t>нарушение функции слуховой трубы, развитие в ней отрицательного давления, транссудация из сосудов слизистой оболочки барабанной полости (до 1 месяца).</a:t>
            </a:r>
          </a:p>
          <a:p>
            <a:r>
              <a:rPr lang="ru-RU" sz="2800" b="1" smtClean="0"/>
              <a:t>Секреторная</a:t>
            </a:r>
            <a:r>
              <a:rPr lang="ru-RU" sz="2800" smtClean="0"/>
              <a:t> — </a:t>
            </a:r>
            <a:r>
              <a:rPr lang="ru-RU" sz="2000" smtClean="0"/>
              <a:t>преобладание секреции и накопление слизи в барабанной полости (от 1 до 12 месяцев). </a:t>
            </a:r>
          </a:p>
          <a:p>
            <a:r>
              <a:rPr lang="ru-RU" sz="2800" b="1" smtClean="0"/>
              <a:t>Мукозная</a:t>
            </a:r>
            <a:r>
              <a:rPr lang="ru-RU" sz="2800" smtClean="0"/>
              <a:t> — </a:t>
            </a:r>
            <a:r>
              <a:rPr lang="ru-RU" sz="2000" smtClean="0"/>
              <a:t>содержимое барабанной  полости (а иногда и других полостей среднего уха) становится густым и вязким </a:t>
            </a:r>
          </a:p>
          <a:p>
            <a:pPr>
              <a:buFontTx/>
              <a:buNone/>
            </a:pPr>
            <a:r>
              <a:rPr lang="ru-RU" sz="2000" smtClean="0"/>
              <a:t>     (от 12 до 24 месяцев). </a:t>
            </a:r>
          </a:p>
          <a:p>
            <a:r>
              <a:rPr lang="ru-RU" sz="2800" b="1" smtClean="0"/>
              <a:t>Фиброзная</a:t>
            </a:r>
            <a:r>
              <a:rPr lang="ru-RU" sz="2800" smtClean="0"/>
              <a:t> — </a:t>
            </a:r>
            <a:r>
              <a:rPr lang="ru-RU" sz="2400" smtClean="0">
                <a:latin typeface="Times New Roman" pitchFamily="18" charset="0"/>
              </a:rPr>
              <a:t>фиброзное перерождение слизистой оболочки барабанной полости (24 месяца и более)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FF00"/>
                </a:solidFill>
              </a:rPr>
              <a:t>Экссудативный средний отит</a:t>
            </a:r>
          </a:p>
        </p:txBody>
      </p:sp>
      <p:pic>
        <p:nvPicPr>
          <p:cNvPr id="12291" name="Picture 7" descr="5-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7086600" cy="5257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534400" cy="54102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 smtClean="0">
                <a:solidFill>
                  <a:srgbClr val="FF0000"/>
                </a:solidFill>
              </a:rPr>
              <a:t>  </a:t>
            </a:r>
            <a:r>
              <a:rPr lang="ru-RU" sz="3600" b="1" i="1" smtClean="0">
                <a:solidFill>
                  <a:srgbClr val="FFFF00"/>
                </a:solidFill>
              </a:rPr>
              <a:t>Острый гнойный средний отит</a:t>
            </a:r>
            <a:endParaRPr lang="ru-RU" smtClean="0"/>
          </a:p>
          <a:p>
            <a:pPr>
              <a:buFontTx/>
              <a:buNone/>
            </a:pPr>
            <a:r>
              <a:rPr lang="ru-RU" smtClean="0"/>
              <a:t>     </a:t>
            </a:r>
          </a:p>
          <a:p>
            <a:pPr>
              <a:buFontTx/>
              <a:buNone/>
            </a:pPr>
            <a:r>
              <a:rPr lang="ru-RU" smtClean="0"/>
              <a:t>       </a:t>
            </a:r>
            <a:r>
              <a:rPr lang="ru-RU" sz="3600" b="1" smtClean="0">
                <a:latin typeface="Times New Roman" pitchFamily="18" charset="0"/>
              </a:rPr>
              <a:t>острое воспаление мукопериоста  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   барабанной полости, при котором 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   в процесс в той или иной мере 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   вовлекаются все отделы среднего </a:t>
            </a:r>
          </a:p>
          <a:p>
            <a:pPr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   уха.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Патогенез острого гнойного среднего отита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Воспаление слизистой оболочки слуховой трубы и барабанной полости — отек, лейкоцитарная инфильтрация.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Заполнение полостей среднего уха экссудатом, который вначале серозный, а затем приобретает гнойный характер (жидкий, густой, тягучий).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В результате сильного давления гнойного экссудата и расстройства кровообращения прободение барабанной перепонки с последующей отореей.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Слизисто-гнойные выделения  постепенно становятся густыми, гнойными, а по мере стихания воспалительных изменений  количество их уменьшается и гноетечение полностью прекращается.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Перфорация барабанной перепонки может зарубцеваться.</a:t>
            </a:r>
            <a:r>
              <a:rPr lang="ru-RU" sz="2400" smtClean="0">
                <a:latin typeface="Times New Roman" pitchFamily="18" charset="0"/>
              </a:rPr>
              <a:t> </a:t>
            </a: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FFFF00"/>
                </a:solidFill>
              </a:rPr>
              <a:t>Стадии острого гнойного среднего отита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Доперфоративная</a:t>
            </a:r>
          </a:p>
          <a:p>
            <a:r>
              <a:rPr lang="ru-RU" sz="4400" smtClean="0"/>
              <a:t>Перфоративная</a:t>
            </a:r>
          </a:p>
          <a:p>
            <a:r>
              <a:rPr lang="ru-RU" sz="4400" smtClean="0"/>
              <a:t>Репаративная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1760</TotalTime>
  <Words>1494</Words>
  <Application>Microsoft PowerPoint</Application>
  <PresentationFormat>Экран (4:3)</PresentationFormat>
  <Paragraphs>187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  Министерство здравоохранения республики Узбекистан Самаркандский государственный медицинский институт кафедра оториноларингологии </vt:lpstr>
      <vt:lpstr>Среднее ухо — определение:</vt:lpstr>
      <vt:lpstr>Cреднее ухо</vt:lpstr>
      <vt:lpstr>Слайд 4</vt:lpstr>
      <vt:lpstr>Стадии экссудативного среднего отита:</vt:lpstr>
      <vt:lpstr>Экссудативный средний отит</vt:lpstr>
      <vt:lpstr>Слайд 7</vt:lpstr>
      <vt:lpstr>Патогенез острого гнойного среднего отита</vt:lpstr>
      <vt:lpstr>Стадии острого гнойного среднего отита</vt:lpstr>
      <vt:lpstr>Острый средний отит:  слева — доперфоративная, справа — перфоративная стадия</vt:lpstr>
      <vt:lpstr>Лечение острого гнойного среднего отита (1).</vt:lpstr>
      <vt:lpstr>Лечение острого гнойного среднего отита  </vt:lpstr>
      <vt:lpstr>Лечение острого гнойного среднего отита</vt:lpstr>
      <vt:lpstr>Слайд 14</vt:lpstr>
      <vt:lpstr>Клиника мастоидита</vt:lpstr>
      <vt:lpstr>Атипичные формы мастоидита</vt:lpstr>
      <vt:lpstr>Атипичные формы мастоидита</vt:lpstr>
      <vt:lpstr>Лечение мастоидита</vt:lpstr>
      <vt:lpstr>Гриппозный (буллезный) средний отит</vt:lpstr>
      <vt:lpstr>Травматический разрыв барабанной перепонки</vt:lpstr>
      <vt:lpstr>Профилактика воспалительных заболеваний среднего уха </vt:lpstr>
      <vt:lpstr>Слайд 22</vt:lpstr>
      <vt:lpstr>Этиология ХГСО: </vt:lpstr>
      <vt:lpstr>Патогенез ХГСО:</vt:lpstr>
      <vt:lpstr>Классификация хронического гнойного среднего отита по МКБ-10:</vt:lpstr>
      <vt:lpstr>Мезотимпанит:</vt:lpstr>
      <vt:lpstr>Эпитимпанит</vt:lpstr>
      <vt:lpstr>Лечение при хроническом гнойном среднем отите</vt:lpstr>
      <vt:lpstr>Консервативное лечение хронического среднего отита (местное):</vt:lpstr>
      <vt:lpstr>Консервативное лечение хронического среднего отита (общее):</vt:lpstr>
      <vt:lpstr>Варианты санирующих операций  при ХГСО:</vt:lpstr>
      <vt:lpstr>Осложнения ХГСО (чаще развиваются при обострении процесса)</vt:lpstr>
      <vt:lpstr>Профилактика средних отитов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Админ</cp:lastModifiedBy>
  <cp:revision>70</cp:revision>
  <cp:lastPrinted>1601-01-01T00:00:00Z</cp:lastPrinted>
  <dcterms:created xsi:type="dcterms:W3CDTF">1601-01-01T00:00:00Z</dcterms:created>
  <dcterms:modified xsi:type="dcterms:W3CDTF">2013-07-06T14:07:52Z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