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5/3/2015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5/3/2015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5/3/2015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5/3/2015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5/3/2015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5/3/2015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5/3/2015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5/3/2015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5/3/2015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5/3/2015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5/3/2015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5/3/2015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58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6655" y="332656"/>
            <a:ext cx="3822192" cy="57938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2" y="332656"/>
            <a:ext cx="3822192" cy="5793824"/>
          </a:xfrm>
        </p:spPr>
        <p:txBody>
          <a:bodyPr/>
          <a:lstStyle/>
          <a:p>
            <a:r>
              <a:rPr lang="en-AU" dirty="0" err="1"/>
              <a:t>Denotativ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birlikning</a:t>
            </a:r>
            <a:r>
              <a:rPr lang="en-AU" dirty="0"/>
              <a:t> </a:t>
            </a:r>
            <a:r>
              <a:rPr lang="en-AU" dirty="0" err="1"/>
              <a:t>o’zi</a:t>
            </a:r>
            <a:r>
              <a:rPr lang="en-AU" dirty="0"/>
              <a:t> </a:t>
            </a:r>
            <a:r>
              <a:rPr lang="en-AU" dirty="0" err="1"/>
              <a:t>nomlayotgan</a:t>
            </a:r>
            <a:r>
              <a:rPr lang="en-AU" dirty="0"/>
              <a:t> </a:t>
            </a:r>
            <a:r>
              <a:rPr lang="en-AU" dirty="0" err="1"/>
              <a:t>voqelikdagi</a:t>
            </a:r>
            <a:r>
              <a:rPr lang="en-AU" dirty="0"/>
              <a:t>  </a:t>
            </a:r>
            <a:r>
              <a:rPr lang="en-AU" dirty="0" err="1"/>
              <a:t>narsa</a:t>
            </a:r>
            <a:r>
              <a:rPr lang="en-AU" dirty="0"/>
              <a:t> </a:t>
            </a:r>
            <a:r>
              <a:rPr lang="en-AU" dirty="0" err="1"/>
              <a:t>bilan</a:t>
            </a:r>
            <a:r>
              <a:rPr lang="en-AU" dirty="0"/>
              <a:t> </a:t>
            </a:r>
            <a:r>
              <a:rPr lang="en-AU" dirty="0" err="1"/>
              <a:t>munosabatini</a:t>
            </a:r>
            <a:r>
              <a:rPr lang="en-AU" dirty="0"/>
              <a:t> </a:t>
            </a:r>
            <a:r>
              <a:rPr lang="en-AU" dirty="0" err="1"/>
              <a:t>ko’rsatadi</a:t>
            </a:r>
            <a:r>
              <a:rPr lang="en-AU" dirty="0"/>
              <a:t>. </a:t>
            </a:r>
            <a:r>
              <a:rPr lang="en-AU" dirty="0" err="1"/>
              <a:t>Denotativ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aniq</a:t>
            </a:r>
            <a:r>
              <a:rPr lang="en-AU" dirty="0"/>
              <a:t> </a:t>
            </a:r>
            <a:r>
              <a:rPr lang="en-AU" dirty="0" err="1"/>
              <a:t>narsani</a:t>
            </a:r>
            <a:r>
              <a:rPr lang="en-AU" dirty="0"/>
              <a:t> (</a:t>
            </a:r>
            <a:r>
              <a:rPr lang="en-AU" dirty="0" err="1"/>
              <a:t>denotatni</a:t>
            </a:r>
            <a:r>
              <a:rPr lang="en-AU" dirty="0"/>
              <a:t>), </a:t>
            </a:r>
            <a:r>
              <a:rPr lang="en-AU" dirty="0" err="1"/>
              <a:t>muayyan</a:t>
            </a:r>
            <a:r>
              <a:rPr lang="en-AU" dirty="0"/>
              <a:t> </a:t>
            </a:r>
            <a:r>
              <a:rPr lang="en-AU" dirty="0" err="1"/>
              <a:t>hodisani</a:t>
            </a:r>
            <a:r>
              <a:rPr lang="en-AU" dirty="0"/>
              <a:t> </a:t>
            </a:r>
            <a:r>
              <a:rPr lang="en-AU" dirty="0" err="1"/>
              <a:t>bildiradi</a:t>
            </a:r>
            <a:r>
              <a:rPr lang="en-AU" dirty="0"/>
              <a:t> </a:t>
            </a:r>
            <a:r>
              <a:rPr lang="en-AU" dirty="0" err="1"/>
              <a:t>va</a:t>
            </a:r>
            <a:r>
              <a:rPr lang="en-AU" dirty="0"/>
              <a:t> «</a:t>
            </a:r>
            <a:r>
              <a:rPr lang="en-AU" dirty="0" err="1"/>
              <a:t>bu</a:t>
            </a:r>
            <a:r>
              <a:rPr lang="en-AU" dirty="0"/>
              <a:t> </a:t>
            </a:r>
            <a:r>
              <a:rPr lang="en-AU" dirty="0" err="1"/>
              <a:t>so’z</a:t>
            </a:r>
            <a:r>
              <a:rPr lang="en-AU" dirty="0"/>
              <a:t> </a:t>
            </a:r>
            <a:r>
              <a:rPr lang="en-AU" dirty="0" err="1"/>
              <a:t>nimani</a:t>
            </a:r>
            <a:r>
              <a:rPr lang="en-AU" dirty="0"/>
              <a:t> </a:t>
            </a:r>
            <a:r>
              <a:rPr lang="en-AU" dirty="0" err="1"/>
              <a:t>ifodalaydi</a:t>
            </a:r>
            <a:r>
              <a:rPr lang="en-AU" dirty="0"/>
              <a:t>?», </a:t>
            </a:r>
            <a:r>
              <a:rPr lang="en-AU" dirty="0" err="1"/>
              <a:t>degan</a:t>
            </a:r>
            <a:r>
              <a:rPr lang="en-AU" dirty="0"/>
              <a:t> </a:t>
            </a:r>
            <a:r>
              <a:rPr lang="en-AU" dirty="0" err="1"/>
              <a:t>savolga</a:t>
            </a:r>
            <a:r>
              <a:rPr lang="en-AU" dirty="0"/>
              <a:t> </a:t>
            </a:r>
            <a:r>
              <a:rPr lang="en-AU" dirty="0" err="1"/>
              <a:t>javob</a:t>
            </a:r>
            <a:r>
              <a:rPr lang="en-AU" dirty="0"/>
              <a:t> </a:t>
            </a:r>
            <a:r>
              <a:rPr lang="en-AU" dirty="0" err="1"/>
              <a:t>beradi</a:t>
            </a:r>
            <a:r>
              <a:rPr lang="en-AU" dirty="0"/>
              <a:t>. </a:t>
            </a:r>
            <a:endParaRPr lang="ru-RU" dirty="0"/>
          </a:p>
        </p:txBody>
      </p:sp>
      <p:pic>
        <p:nvPicPr>
          <p:cNvPr id="6146" name="Picture 2" descr="D:\Slaydlar\Rasmlar\imagesD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388843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7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14400" y="379884"/>
            <a:ext cx="8064896" cy="5760640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>
                <a:solidFill>
                  <a:schemeClr val="tx1"/>
                </a:solidFill>
              </a:rPr>
              <a:t>Ma'noda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ifodalanayotgan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narsa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denotat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deyiladi</a:t>
            </a:r>
            <a:r>
              <a:rPr lang="en-AU" dirty="0">
                <a:solidFill>
                  <a:schemeClr val="tx1"/>
                </a:solidFill>
              </a:rPr>
              <a:t>. </a:t>
            </a:r>
            <a:r>
              <a:rPr lang="en-AU" dirty="0" err="1">
                <a:solidFill>
                  <a:schemeClr val="tx1"/>
                </a:solidFill>
              </a:rPr>
              <a:t>Ob'ektiv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voqelik</a:t>
            </a:r>
            <a:r>
              <a:rPr lang="en-AU" dirty="0">
                <a:solidFill>
                  <a:schemeClr val="tx1"/>
                </a:solidFill>
              </a:rPr>
              <a:t> (</a:t>
            </a:r>
            <a:r>
              <a:rPr lang="en-AU" dirty="0" err="1">
                <a:solidFill>
                  <a:schemeClr val="tx1"/>
                </a:solidFill>
              </a:rPr>
              <a:t>denotat</a:t>
            </a:r>
            <a:r>
              <a:rPr lang="en-AU" dirty="0">
                <a:solidFill>
                  <a:schemeClr val="tx1"/>
                </a:solidFill>
              </a:rPr>
              <a:t>) </a:t>
            </a:r>
            <a:r>
              <a:rPr lang="en-AU" dirty="0" err="1">
                <a:solidFill>
                  <a:schemeClr val="tx1"/>
                </a:solidFill>
              </a:rPr>
              <a:t>tilda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so’zning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leksik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ma'nosi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bilan</a:t>
            </a:r>
            <a:r>
              <a:rPr lang="en-AU" dirty="0">
                <a:solidFill>
                  <a:schemeClr val="tx1"/>
                </a:solidFill>
              </a:rPr>
              <a:t>, </a:t>
            </a:r>
            <a:r>
              <a:rPr lang="en-AU" dirty="0" err="1">
                <a:solidFill>
                  <a:schemeClr val="tx1"/>
                </a:solidFill>
              </a:rPr>
              <a:t>so’z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birikmasi</a:t>
            </a:r>
            <a:r>
              <a:rPr lang="en-AU" dirty="0">
                <a:solidFill>
                  <a:schemeClr val="tx1"/>
                </a:solidFill>
              </a:rPr>
              <a:t>, gap </a:t>
            </a:r>
            <a:r>
              <a:rPr lang="en-AU" dirty="0" err="1">
                <a:solidFill>
                  <a:schemeClr val="tx1"/>
                </a:solidFill>
              </a:rPr>
              <a:t>va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matn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orqali</a:t>
            </a:r>
            <a:r>
              <a:rPr lang="en-AU" dirty="0">
                <a:solidFill>
                  <a:schemeClr val="tx1"/>
                </a:solidFill>
              </a:rPr>
              <a:t> ham </a:t>
            </a:r>
            <a:r>
              <a:rPr lang="en-AU" dirty="0" err="1">
                <a:solidFill>
                  <a:schemeClr val="tx1"/>
                </a:solidFill>
              </a:rPr>
              <a:t>ifodalanishi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mumkin</a:t>
            </a:r>
            <a:r>
              <a:rPr lang="en-AU" dirty="0">
                <a:solidFill>
                  <a:schemeClr val="tx1"/>
                </a:solidFill>
              </a:rPr>
              <a:t>. </a:t>
            </a:r>
            <a:r>
              <a:rPr lang="en-AU" dirty="0" err="1">
                <a:solidFill>
                  <a:schemeClr val="tx1"/>
                </a:solidFill>
              </a:rPr>
              <a:t>So’z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birikmasida</a:t>
            </a:r>
            <a:r>
              <a:rPr lang="en-AU" dirty="0">
                <a:solidFill>
                  <a:schemeClr val="tx1"/>
                </a:solidFill>
              </a:rPr>
              <a:t>, </a:t>
            </a:r>
            <a:r>
              <a:rPr lang="en-AU" dirty="0" err="1">
                <a:solidFill>
                  <a:schemeClr val="tx1"/>
                </a:solidFill>
              </a:rPr>
              <a:t>gapda</a:t>
            </a:r>
            <a:r>
              <a:rPr lang="en-AU" dirty="0">
                <a:solidFill>
                  <a:schemeClr val="tx1"/>
                </a:solidFill>
              </a:rPr>
              <a:t>, </a:t>
            </a:r>
            <a:r>
              <a:rPr lang="en-AU" dirty="0" err="1">
                <a:solidFill>
                  <a:schemeClr val="tx1"/>
                </a:solidFill>
              </a:rPr>
              <a:t>hatto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matnda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ifodalanayotgan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narsag'hodisalar</a:t>
            </a:r>
            <a:r>
              <a:rPr lang="en-AU" dirty="0">
                <a:solidFill>
                  <a:schemeClr val="tx1"/>
                </a:solidFill>
              </a:rPr>
              <a:t> ham </a:t>
            </a:r>
            <a:r>
              <a:rPr lang="en-AU" dirty="0" err="1">
                <a:solidFill>
                  <a:schemeClr val="tx1"/>
                </a:solidFill>
              </a:rPr>
              <a:t>keng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ma'noda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denotat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deyiladi</a:t>
            </a:r>
            <a:r>
              <a:rPr lang="en-AU" dirty="0">
                <a:solidFill>
                  <a:schemeClr val="tx1"/>
                </a:solidFill>
              </a:rPr>
              <a:t>. </a:t>
            </a:r>
            <a:r>
              <a:rPr lang="en-AU" dirty="0" err="1">
                <a:solidFill>
                  <a:schemeClr val="tx1"/>
                </a:solidFill>
              </a:rPr>
              <a:t>Masalan</a:t>
            </a:r>
            <a:r>
              <a:rPr lang="en-AU" dirty="0">
                <a:solidFill>
                  <a:schemeClr val="tx1"/>
                </a:solidFill>
              </a:rPr>
              <a:t>, «</a:t>
            </a:r>
            <a:r>
              <a:rPr lang="en-AU" dirty="0" err="1">
                <a:solidFill>
                  <a:schemeClr val="tx1"/>
                </a:solidFill>
              </a:rPr>
              <a:t>yilning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kuzdan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keyin</a:t>
            </a:r>
            <a:r>
              <a:rPr lang="en-AU" dirty="0">
                <a:solidFill>
                  <a:schemeClr val="tx1"/>
                </a:solidFill>
              </a:rPr>
              <a:t>, </a:t>
            </a:r>
            <a:r>
              <a:rPr lang="en-AU" dirty="0" err="1">
                <a:solidFill>
                  <a:schemeClr val="tx1"/>
                </a:solidFill>
              </a:rPr>
              <a:t>bahordan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oldin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keladigan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sovuq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fasli</a:t>
            </a:r>
            <a:r>
              <a:rPr lang="en-AU" dirty="0">
                <a:solidFill>
                  <a:schemeClr val="tx1"/>
                </a:solidFill>
              </a:rPr>
              <a:t>» </a:t>
            </a:r>
            <a:r>
              <a:rPr lang="en-AU" dirty="0" err="1">
                <a:solidFill>
                  <a:schemeClr val="tx1"/>
                </a:solidFill>
              </a:rPr>
              <a:t>qish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leksemasi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bilan</a:t>
            </a:r>
            <a:r>
              <a:rPr lang="en-AU" dirty="0">
                <a:solidFill>
                  <a:schemeClr val="tx1"/>
                </a:solidFill>
              </a:rPr>
              <a:t>, «</a:t>
            </a:r>
            <a:r>
              <a:rPr lang="en-AU" dirty="0" err="1">
                <a:solidFill>
                  <a:schemeClr val="tx1"/>
                </a:solidFill>
              </a:rPr>
              <a:t>zng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sovuq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fasl</a:t>
            </a:r>
            <a:r>
              <a:rPr lang="en-AU" dirty="0">
                <a:solidFill>
                  <a:schemeClr val="tx1"/>
                </a:solidFill>
              </a:rPr>
              <a:t>» </a:t>
            </a:r>
            <a:r>
              <a:rPr lang="en-AU" dirty="0" err="1">
                <a:solidFill>
                  <a:schemeClr val="tx1"/>
                </a:solidFill>
              </a:rPr>
              <a:t>kabi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so’z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birikmasi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bilan</a:t>
            </a:r>
            <a:r>
              <a:rPr lang="en-AU" dirty="0">
                <a:solidFill>
                  <a:schemeClr val="tx1"/>
                </a:solidFill>
              </a:rPr>
              <a:t>, «</a:t>
            </a:r>
            <a:r>
              <a:rPr lang="en-AU" dirty="0" err="1">
                <a:solidFill>
                  <a:schemeClr val="tx1"/>
                </a:solidFill>
              </a:rPr>
              <a:t>Qish</a:t>
            </a:r>
            <a:r>
              <a:rPr lang="en-AU" dirty="0">
                <a:solidFill>
                  <a:schemeClr val="tx1"/>
                </a:solidFill>
              </a:rPr>
              <a:t>…» </a:t>
            </a:r>
            <a:r>
              <a:rPr lang="en-AU" dirty="0" err="1">
                <a:solidFill>
                  <a:schemeClr val="tx1"/>
                </a:solidFill>
              </a:rPr>
              <a:t>ko’rinishidagi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atov</a:t>
            </a:r>
            <a:r>
              <a:rPr lang="en-AU" dirty="0">
                <a:solidFill>
                  <a:schemeClr val="tx1"/>
                </a:solidFill>
              </a:rPr>
              <a:t> gap, «Bu </a:t>
            </a:r>
            <a:r>
              <a:rPr lang="en-AU" dirty="0" err="1">
                <a:solidFill>
                  <a:schemeClr val="tx1"/>
                </a:solidFill>
              </a:rPr>
              <a:t>qorbobo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yasash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mumkin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bo’lgan</a:t>
            </a:r>
            <a:r>
              <a:rPr lang="en-AU" dirty="0">
                <a:solidFill>
                  <a:schemeClr val="tx1"/>
                </a:solidFill>
              </a:rPr>
              <a:t>  </a:t>
            </a:r>
            <a:r>
              <a:rPr lang="en-AU" dirty="0" err="1">
                <a:solidFill>
                  <a:schemeClr val="tx1"/>
                </a:solidFill>
              </a:rPr>
              <a:t>fasldir</a:t>
            </a:r>
            <a:r>
              <a:rPr lang="en-AU" dirty="0">
                <a:solidFill>
                  <a:schemeClr val="tx1"/>
                </a:solidFill>
              </a:rPr>
              <a:t>.» </a:t>
            </a:r>
            <a:r>
              <a:rPr lang="en-AU" dirty="0" err="1">
                <a:solidFill>
                  <a:schemeClr val="tx1"/>
                </a:solidFill>
              </a:rPr>
              <a:t>kabi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gaplar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va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qishning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tavsifini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beruvchi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matnlar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ma'nolari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orqali</a:t>
            </a:r>
            <a:r>
              <a:rPr lang="en-AU" dirty="0">
                <a:solidFill>
                  <a:schemeClr val="tx1"/>
                </a:solidFill>
              </a:rPr>
              <a:t> ham </a:t>
            </a:r>
            <a:r>
              <a:rPr lang="en-AU" dirty="0" err="1">
                <a:solidFill>
                  <a:schemeClr val="tx1"/>
                </a:solidFill>
              </a:rPr>
              <a:t>ifodalanishi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mumkin</a:t>
            </a:r>
            <a:r>
              <a:rPr lang="en-AU" dirty="0">
                <a:solidFill>
                  <a:schemeClr val="tx1"/>
                </a:solidFill>
              </a:rPr>
              <a:t>. </a:t>
            </a:r>
            <a:r>
              <a:rPr lang="en-AU" dirty="0" err="1">
                <a:solidFill>
                  <a:schemeClr val="tx1"/>
                </a:solidFill>
              </a:rPr>
              <a:t>Ushbu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turli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sath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birliklari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bitta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denotatni</a:t>
            </a:r>
            <a:r>
              <a:rPr lang="en-AU" dirty="0">
                <a:solidFill>
                  <a:schemeClr val="tx1"/>
                </a:solidFill>
              </a:rPr>
              <a:t> (</a:t>
            </a:r>
            <a:r>
              <a:rPr lang="en-AU" dirty="0" err="1">
                <a:solidFill>
                  <a:schemeClr val="tx1"/>
                </a:solidFill>
              </a:rPr>
              <a:t>qish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faslini</a:t>
            </a:r>
            <a:r>
              <a:rPr lang="en-AU" dirty="0">
                <a:solidFill>
                  <a:schemeClr val="tx1"/>
                </a:solidFill>
              </a:rPr>
              <a:t>) </a:t>
            </a:r>
            <a:r>
              <a:rPr lang="en-AU" dirty="0" err="1">
                <a:solidFill>
                  <a:schemeClr val="tx1"/>
                </a:solidFill>
              </a:rPr>
              <a:t>ifodalamoqda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39552" y="1268760"/>
            <a:ext cx="8280920" cy="446449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Lug’aviy</a:t>
            </a:r>
            <a:r>
              <a:rPr lang="en-AU" dirty="0"/>
              <a:t> </a:t>
            </a:r>
            <a:r>
              <a:rPr lang="en-AU" dirty="0" err="1"/>
              <a:t>birliklarda</a:t>
            </a:r>
            <a:r>
              <a:rPr lang="en-AU" dirty="0"/>
              <a:t> </a:t>
            </a:r>
            <a:r>
              <a:rPr lang="en-AU" dirty="0" err="1"/>
              <a:t>ifodalangan</a:t>
            </a:r>
            <a:r>
              <a:rPr lang="en-AU" dirty="0"/>
              <a:t> </a:t>
            </a:r>
            <a:r>
              <a:rPr lang="en-AU" dirty="0" err="1"/>
              <a:t>denotatlar</a:t>
            </a:r>
            <a:r>
              <a:rPr lang="en-AU" dirty="0"/>
              <a:t> real </a:t>
            </a:r>
            <a:r>
              <a:rPr lang="en-AU" dirty="0" err="1"/>
              <a:t>mavjud</a:t>
            </a:r>
            <a:r>
              <a:rPr lang="en-AU" dirty="0"/>
              <a:t> </a:t>
            </a:r>
            <a:r>
              <a:rPr lang="en-AU" dirty="0" err="1"/>
              <a:t>bo’lishi</a:t>
            </a:r>
            <a:r>
              <a:rPr lang="en-AU" dirty="0"/>
              <a:t> </a:t>
            </a:r>
            <a:r>
              <a:rPr lang="en-AU" dirty="0" err="1"/>
              <a:t>yoki</a:t>
            </a:r>
            <a:r>
              <a:rPr lang="en-AU" dirty="0"/>
              <a:t> </a:t>
            </a:r>
            <a:r>
              <a:rPr lang="en-AU" dirty="0" err="1"/>
              <a:t>to’qima</a:t>
            </a:r>
            <a:r>
              <a:rPr lang="en-AU" dirty="0"/>
              <a:t> </a:t>
            </a:r>
            <a:r>
              <a:rPr lang="en-AU" dirty="0" err="1"/>
              <a:t>bo’lishi</a:t>
            </a:r>
            <a:r>
              <a:rPr lang="en-AU" dirty="0"/>
              <a:t> </a:t>
            </a:r>
            <a:r>
              <a:rPr lang="en-AU" dirty="0" err="1"/>
              <a:t>mumkin</a:t>
            </a:r>
            <a:r>
              <a:rPr lang="en-AU" dirty="0"/>
              <a:t>. </a:t>
            </a:r>
            <a:r>
              <a:rPr lang="en-AU" dirty="0" err="1"/>
              <a:t>Denotat</a:t>
            </a:r>
            <a:r>
              <a:rPr lang="en-AU" dirty="0"/>
              <a:t> </a:t>
            </a:r>
            <a:r>
              <a:rPr lang="en-AU" dirty="0" err="1"/>
              <a:t>va</a:t>
            </a:r>
            <a:r>
              <a:rPr lang="en-AU" dirty="0"/>
              <a:t> referent </a:t>
            </a:r>
            <a:r>
              <a:rPr lang="en-AU" dirty="0" err="1"/>
              <a:t>terminlari</a:t>
            </a:r>
            <a:r>
              <a:rPr lang="en-AU" dirty="0"/>
              <a:t> </a:t>
            </a:r>
            <a:r>
              <a:rPr lang="en-AU" dirty="0" err="1"/>
              <a:t>ana</a:t>
            </a:r>
            <a:r>
              <a:rPr lang="en-AU" dirty="0"/>
              <a:t> </a:t>
            </a:r>
            <a:r>
              <a:rPr lang="en-AU" dirty="0" err="1"/>
              <a:t>shu</a:t>
            </a:r>
            <a:r>
              <a:rPr lang="en-AU" dirty="0"/>
              <a:t> </a:t>
            </a:r>
            <a:r>
              <a:rPr lang="en-AU" dirty="0" err="1"/>
              <a:t>farqlilikni</a:t>
            </a:r>
            <a:r>
              <a:rPr lang="en-AU" dirty="0"/>
              <a:t> </a:t>
            </a:r>
            <a:r>
              <a:rPr lang="en-AU" dirty="0" err="1"/>
              <a:t>ajratish</a:t>
            </a:r>
            <a:r>
              <a:rPr lang="en-AU" dirty="0"/>
              <a:t> </a:t>
            </a:r>
            <a:r>
              <a:rPr lang="en-AU" dirty="0" err="1"/>
              <a:t>uchun</a:t>
            </a:r>
            <a:r>
              <a:rPr lang="en-AU" dirty="0"/>
              <a:t> </a:t>
            </a:r>
            <a:r>
              <a:rPr lang="en-AU" dirty="0" err="1"/>
              <a:t>hizmat</a:t>
            </a:r>
            <a:r>
              <a:rPr lang="en-AU" dirty="0"/>
              <a:t> </a:t>
            </a:r>
            <a:r>
              <a:rPr lang="en-AU" dirty="0" err="1"/>
              <a:t>qiladi</a:t>
            </a:r>
            <a:r>
              <a:rPr lang="en-AU" dirty="0"/>
              <a:t>. «</a:t>
            </a:r>
            <a:r>
              <a:rPr lang="en-AU" dirty="0" err="1"/>
              <a:t>Denotat</a:t>
            </a:r>
            <a:r>
              <a:rPr lang="en-AU" dirty="0"/>
              <a:t>» </a:t>
            </a:r>
            <a:r>
              <a:rPr lang="en-AU" dirty="0" err="1"/>
              <a:t>keng</a:t>
            </a:r>
            <a:r>
              <a:rPr lang="en-AU" dirty="0"/>
              <a:t> </a:t>
            </a:r>
            <a:r>
              <a:rPr lang="en-AU" dirty="0" err="1"/>
              <a:t>ma'nodagi</a:t>
            </a:r>
            <a:r>
              <a:rPr lang="en-AU" dirty="0"/>
              <a:t> </a:t>
            </a:r>
            <a:r>
              <a:rPr lang="en-AU" dirty="0" err="1"/>
              <a:t>umumiy</a:t>
            </a:r>
            <a:r>
              <a:rPr lang="en-AU" dirty="0"/>
              <a:t> </a:t>
            </a:r>
            <a:r>
              <a:rPr lang="en-AU" dirty="0" err="1"/>
              <a:t>termin</a:t>
            </a:r>
            <a:r>
              <a:rPr lang="en-AU" dirty="0"/>
              <a:t> </a:t>
            </a:r>
            <a:r>
              <a:rPr lang="en-AU" dirty="0" err="1"/>
              <a:t>bo’lib</a:t>
            </a:r>
            <a:r>
              <a:rPr lang="en-AU" dirty="0"/>
              <a:t>, u real  </a:t>
            </a:r>
            <a:r>
              <a:rPr lang="en-AU" dirty="0" err="1"/>
              <a:t>mavjud</a:t>
            </a:r>
            <a:r>
              <a:rPr lang="en-AU" dirty="0"/>
              <a:t> </a:t>
            </a:r>
            <a:r>
              <a:rPr lang="en-AU" dirty="0" err="1"/>
              <a:t>va</a:t>
            </a:r>
            <a:r>
              <a:rPr lang="en-AU" dirty="0"/>
              <a:t> </a:t>
            </a:r>
            <a:r>
              <a:rPr lang="en-AU" dirty="0" err="1"/>
              <a:t>mavjud</a:t>
            </a:r>
            <a:r>
              <a:rPr lang="en-AU" dirty="0"/>
              <a:t> </a:t>
            </a:r>
            <a:r>
              <a:rPr lang="en-AU" dirty="0" err="1"/>
              <a:t>bo’lmagan</a:t>
            </a:r>
            <a:r>
              <a:rPr lang="en-AU" dirty="0"/>
              <a:t> </a:t>
            </a:r>
            <a:r>
              <a:rPr lang="en-AU" dirty="0" err="1"/>
              <a:t>barcha</a:t>
            </a:r>
            <a:r>
              <a:rPr lang="en-AU" dirty="0"/>
              <a:t> </a:t>
            </a:r>
            <a:r>
              <a:rPr lang="en-AU" dirty="0" err="1"/>
              <a:t>denotatlar</a:t>
            </a:r>
            <a:r>
              <a:rPr lang="en-AU" dirty="0"/>
              <a:t> </a:t>
            </a:r>
            <a:r>
              <a:rPr lang="en-AU" dirty="0" err="1"/>
              <a:t>uchun</a:t>
            </a:r>
            <a:r>
              <a:rPr lang="en-AU" dirty="0"/>
              <a:t> </a:t>
            </a:r>
            <a:r>
              <a:rPr lang="en-AU" dirty="0" err="1"/>
              <a:t>qo’llansa</a:t>
            </a:r>
            <a:r>
              <a:rPr lang="en-AU" dirty="0"/>
              <a:t>, «referent» termini </a:t>
            </a:r>
            <a:r>
              <a:rPr lang="en-AU" dirty="0" err="1"/>
              <a:t>esa</a:t>
            </a:r>
            <a:r>
              <a:rPr lang="en-AU" dirty="0"/>
              <a:t> </a:t>
            </a:r>
            <a:r>
              <a:rPr lang="en-AU" dirty="0" err="1"/>
              <a:t>faqat</a:t>
            </a:r>
            <a:r>
              <a:rPr lang="en-AU" dirty="0"/>
              <a:t> real </a:t>
            </a:r>
            <a:r>
              <a:rPr lang="en-AU" dirty="0" err="1"/>
              <a:t>mavjud</a:t>
            </a:r>
            <a:r>
              <a:rPr lang="en-AU" dirty="0"/>
              <a:t> </a:t>
            </a:r>
            <a:r>
              <a:rPr lang="en-AU" dirty="0" err="1"/>
              <a:t>bo’lgan</a:t>
            </a:r>
            <a:r>
              <a:rPr lang="en-AU" dirty="0"/>
              <a:t> </a:t>
            </a:r>
            <a:r>
              <a:rPr lang="en-AU" dirty="0" err="1"/>
              <a:t>denotatlar</a:t>
            </a:r>
            <a:r>
              <a:rPr lang="en-AU" dirty="0"/>
              <a:t> </a:t>
            </a:r>
            <a:r>
              <a:rPr lang="en-AU" dirty="0" err="1"/>
              <a:t>uchun</a:t>
            </a:r>
            <a:r>
              <a:rPr lang="en-AU" dirty="0"/>
              <a:t> </a:t>
            </a:r>
            <a:r>
              <a:rPr lang="en-AU" dirty="0" err="1"/>
              <a:t>qo’llanadi</a:t>
            </a:r>
            <a:r>
              <a:rPr lang="en-AU" dirty="0"/>
              <a:t>. Real </a:t>
            </a:r>
            <a:r>
              <a:rPr lang="en-AU" dirty="0" err="1"/>
              <a:t>mavjud</a:t>
            </a:r>
            <a:r>
              <a:rPr lang="en-AU" dirty="0"/>
              <a:t> </a:t>
            </a:r>
            <a:r>
              <a:rPr lang="en-AU" dirty="0" err="1"/>
              <a:t>bo’lmagan</a:t>
            </a:r>
            <a:r>
              <a:rPr lang="en-AU" dirty="0"/>
              <a:t> </a:t>
            </a:r>
            <a:r>
              <a:rPr lang="en-AU" dirty="0" err="1"/>
              <a:t>denotatlar</a:t>
            </a:r>
            <a:r>
              <a:rPr lang="en-AU" dirty="0"/>
              <a:t> ham  </a:t>
            </a:r>
            <a:r>
              <a:rPr lang="en-AU" dirty="0" err="1"/>
              <a:t>jamiyat</a:t>
            </a:r>
            <a:r>
              <a:rPr lang="en-AU" dirty="0"/>
              <a:t> </a:t>
            </a:r>
            <a:r>
              <a:rPr lang="en-AU" dirty="0" err="1"/>
              <a:t>tomonidan</a:t>
            </a:r>
            <a:r>
              <a:rPr lang="en-AU" dirty="0"/>
              <a:t> </a:t>
            </a:r>
            <a:r>
              <a:rPr lang="en-AU" dirty="0" err="1"/>
              <a:t>anglanishi</a:t>
            </a:r>
            <a:r>
              <a:rPr lang="en-AU" dirty="0"/>
              <a:t>, </a:t>
            </a:r>
            <a:r>
              <a:rPr lang="en-AU" dirty="0" err="1"/>
              <a:t>qabul</a:t>
            </a:r>
            <a:r>
              <a:rPr lang="en-AU" dirty="0"/>
              <a:t> </a:t>
            </a:r>
            <a:r>
              <a:rPr lang="en-AU" dirty="0" err="1"/>
              <a:t>qilinishi</a:t>
            </a:r>
            <a:r>
              <a:rPr lang="en-AU" dirty="0"/>
              <a:t> </a:t>
            </a:r>
            <a:r>
              <a:rPr lang="en-AU" dirty="0" err="1"/>
              <a:t>mumkinki</a:t>
            </a:r>
            <a:r>
              <a:rPr lang="en-AU" dirty="0"/>
              <a:t>, </a:t>
            </a:r>
            <a:r>
              <a:rPr lang="en-AU" dirty="0" err="1"/>
              <a:t>natijada</a:t>
            </a:r>
            <a:r>
              <a:rPr lang="en-AU" dirty="0"/>
              <a:t> </a:t>
            </a:r>
            <a:r>
              <a:rPr lang="en-AU" dirty="0" err="1"/>
              <a:t>ular</a:t>
            </a:r>
            <a:r>
              <a:rPr lang="en-AU" dirty="0"/>
              <a:t>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tarkibda</a:t>
            </a:r>
            <a:r>
              <a:rPr lang="en-AU" dirty="0"/>
              <a:t> </a:t>
            </a:r>
            <a:r>
              <a:rPr lang="en-AU" dirty="0" err="1"/>
              <a:t>salmoqli</a:t>
            </a:r>
            <a:r>
              <a:rPr lang="en-AU" dirty="0"/>
              <a:t> </a:t>
            </a:r>
            <a:r>
              <a:rPr lang="en-AU" dirty="0" err="1"/>
              <a:t>o’rin</a:t>
            </a:r>
            <a:r>
              <a:rPr lang="en-AU" dirty="0"/>
              <a:t> </a:t>
            </a:r>
            <a:r>
              <a:rPr lang="en-AU" dirty="0" err="1"/>
              <a:t>egallaydi</a:t>
            </a:r>
            <a:r>
              <a:rPr lang="en-AU" dirty="0"/>
              <a:t>. </a:t>
            </a:r>
            <a:r>
              <a:rPr lang="en-AU" dirty="0" err="1"/>
              <a:t>Bunga</a:t>
            </a:r>
            <a:r>
              <a:rPr lang="en-AU" dirty="0"/>
              <a:t> </a:t>
            </a:r>
            <a:r>
              <a:rPr lang="en-AU" dirty="0" err="1"/>
              <a:t>misol</a:t>
            </a:r>
            <a:r>
              <a:rPr lang="en-AU" dirty="0"/>
              <a:t> </a:t>
            </a:r>
            <a:r>
              <a:rPr lang="en-AU" dirty="0" err="1"/>
              <a:t>qilib</a:t>
            </a:r>
            <a:r>
              <a:rPr lang="en-AU" dirty="0"/>
              <a:t> </a:t>
            </a:r>
            <a:r>
              <a:rPr lang="en-AU" dirty="0" err="1"/>
              <a:t>halq</a:t>
            </a:r>
            <a:r>
              <a:rPr lang="en-AU" dirty="0"/>
              <a:t> </a:t>
            </a:r>
            <a:r>
              <a:rPr lang="en-AU" dirty="0" err="1"/>
              <a:t>og’zaki</a:t>
            </a:r>
            <a:r>
              <a:rPr lang="en-AU" dirty="0"/>
              <a:t> </a:t>
            </a:r>
            <a:r>
              <a:rPr lang="en-AU" dirty="0" err="1"/>
              <a:t>ijodi</a:t>
            </a:r>
            <a:r>
              <a:rPr lang="en-AU" dirty="0"/>
              <a:t> </a:t>
            </a:r>
            <a:r>
              <a:rPr lang="en-AU" dirty="0" err="1"/>
              <a:t>asarlari</a:t>
            </a:r>
            <a:r>
              <a:rPr lang="en-AU" dirty="0"/>
              <a:t> </a:t>
            </a:r>
            <a:r>
              <a:rPr lang="en-AU" dirty="0" err="1"/>
              <a:t>qahramonlarini</a:t>
            </a:r>
            <a:r>
              <a:rPr lang="en-AU" dirty="0"/>
              <a:t> </a:t>
            </a:r>
            <a:r>
              <a:rPr lang="en-AU" dirty="0" err="1"/>
              <a:t>keltirish</a:t>
            </a:r>
            <a:r>
              <a:rPr lang="en-AU" dirty="0"/>
              <a:t> </a:t>
            </a:r>
            <a:r>
              <a:rPr lang="en-AU" dirty="0" err="1"/>
              <a:t>mumkin</a:t>
            </a:r>
            <a:r>
              <a:rPr lang="en-AU" dirty="0"/>
              <a:t>: </a:t>
            </a:r>
            <a:r>
              <a:rPr lang="en-AU" dirty="0" err="1"/>
              <a:t>parizod</a:t>
            </a:r>
            <a:r>
              <a:rPr lang="en-AU" dirty="0"/>
              <a:t>, </a:t>
            </a:r>
            <a:r>
              <a:rPr lang="en-AU" dirty="0" err="1"/>
              <a:t>dev</a:t>
            </a:r>
            <a:r>
              <a:rPr lang="en-AU" dirty="0"/>
              <a:t>, </a:t>
            </a:r>
            <a:r>
              <a:rPr lang="en-AU" dirty="0" err="1"/>
              <a:t>semurg</a:t>
            </a:r>
            <a:r>
              <a:rPr lang="en-AU" dirty="0"/>
              <a:t>’, </a:t>
            </a:r>
            <a:r>
              <a:rPr lang="en-AU" dirty="0" err="1"/>
              <a:t>ayoz</a:t>
            </a:r>
            <a:r>
              <a:rPr lang="en-AU" dirty="0"/>
              <a:t> </a:t>
            </a:r>
            <a:r>
              <a:rPr lang="en-AU" dirty="0" err="1"/>
              <a:t>bobo</a:t>
            </a:r>
            <a:r>
              <a:rPr lang="en-AU" dirty="0"/>
              <a:t>, </a:t>
            </a:r>
            <a:r>
              <a:rPr lang="en-AU" dirty="0" err="1"/>
              <a:t>qorqiz</a:t>
            </a:r>
            <a:r>
              <a:rPr lang="en-AU" dirty="0"/>
              <a:t> </a:t>
            </a:r>
            <a:r>
              <a:rPr lang="en-AU" dirty="0" err="1"/>
              <a:t>kabi</a:t>
            </a:r>
            <a:r>
              <a:rPr lang="en-A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66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04664"/>
            <a:ext cx="3374211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2" y="260648"/>
            <a:ext cx="3822192" cy="5865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         </a:t>
            </a:r>
          </a:p>
          <a:p>
            <a:pPr marL="0" indent="0">
              <a:buNone/>
            </a:pPr>
            <a:r>
              <a:rPr lang="en-AU" dirty="0" smtClean="0"/>
              <a:t>  </a:t>
            </a:r>
            <a:r>
              <a:rPr lang="en-AU" dirty="0" err="1" smtClean="0"/>
              <a:t>Demak</a:t>
            </a:r>
            <a:r>
              <a:rPr lang="en-AU" dirty="0"/>
              <a:t>,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ma'noning</a:t>
            </a:r>
            <a:r>
              <a:rPr lang="en-AU" dirty="0"/>
              <a:t> </a:t>
            </a:r>
            <a:r>
              <a:rPr lang="en-AU" dirty="0" err="1"/>
              <a:t>o’zaro</a:t>
            </a:r>
            <a:r>
              <a:rPr lang="en-AU" dirty="0"/>
              <a:t> </a:t>
            </a:r>
            <a:r>
              <a:rPr lang="en-AU" dirty="0" err="1"/>
              <a:t>bog’liq</a:t>
            </a:r>
            <a:r>
              <a:rPr lang="en-AU" dirty="0"/>
              <a:t> </a:t>
            </a:r>
            <a:r>
              <a:rPr lang="en-AU" dirty="0" err="1"/>
              <a:t>quyidagi</a:t>
            </a:r>
            <a:r>
              <a:rPr lang="en-AU" dirty="0"/>
              <a:t> </a:t>
            </a:r>
            <a:r>
              <a:rPr lang="en-AU" dirty="0" err="1" smtClean="0"/>
              <a:t>ma’no</a:t>
            </a:r>
            <a:r>
              <a:rPr lang="en-AU" dirty="0" smtClean="0"/>
              <a:t> </a:t>
            </a:r>
            <a:r>
              <a:rPr lang="en-AU" dirty="0" err="1" smtClean="0"/>
              <a:t>qirralari</a:t>
            </a:r>
            <a:r>
              <a:rPr lang="en-AU" dirty="0" smtClean="0"/>
              <a:t> </a:t>
            </a:r>
            <a:r>
              <a:rPr lang="en-AU" dirty="0" err="1"/>
              <a:t>mavjud</a:t>
            </a:r>
            <a:r>
              <a:rPr lang="en-AU" dirty="0"/>
              <a:t> </a:t>
            </a:r>
            <a:r>
              <a:rPr lang="en-AU" dirty="0" err="1"/>
              <a:t>ekan</a:t>
            </a:r>
            <a:r>
              <a:rPr lang="en-AU" dirty="0"/>
              <a:t>:		   		   </a:t>
            </a:r>
          </a:p>
          <a:p>
            <a:pPr marL="0" indent="0">
              <a:buNone/>
            </a:pPr>
            <a:r>
              <a:rPr lang="en-AU" dirty="0"/>
              <a:t>						</a:t>
            </a:r>
            <a:r>
              <a:rPr lang="en-AU" dirty="0" smtClean="0"/>
              <a:t>	</a:t>
            </a:r>
            <a:r>
              <a:rPr lang="en-AU" dirty="0" err="1" smtClean="0"/>
              <a:t>signifikativ</a:t>
            </a:r>
            <a:r>
              <a:rPr lang="en-AU" dirty="0" smtClean="0"/>
              <a:t> </a:t>
            </a:r>
            <a:r>
              <a:rPr lang="en-AU" dirty="0" err="1"/>
              <a:t>ma'no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err="1" smtClean="0"/>
              <a:t>struktur</a:t>
            </a:r>
            <a:r>
              <a:rPr lang="en-AU" dirty="0" smtClean="0"/>
              <a:t>  </a:t>
            </a:r>
            <a:r>
              <a:rPr lang="en-AU" dirty="0" err="1" smtClean="0"/>
              <a:t>ma’no</a:t>
            </a:r>
            <a:r>
              <a:rPr lang="en-AU" dirty="0"/>
              <a:t>	</a:t>
            </a:r>
            <a:r>
              <a:rPr lang="en-AU" dirty="0" err="1" smtClean="0"/>
              <a:t>emotiv</a:t>
            </a:r>
            <a:r>
              <a:rPr lang="en-AU" dirty="0" smtClean="0"/>
              <a:t> </a:t>
            </a:r>
            <a:r>
              <a:rPr lang="en-AU" dirty="0"/>
              <a:t>(</a:t>
            </a:r>
            <a:r>
              <a:rPr lang="en-AU" dirty="0" err="1"/>
              <a:t>pragmatik</a:t>
            </a:r>
            <a:r>
              <a:rPr lang="en-AU" dirty="0"/>
              <a:t>) </a:t>
            </a:r>
            <a:r>
              <a:rPr lang="en-AU" dirty="0" smtClean="0"/>
              <a:t>         	</a:t>
            </a:r>
            <a:r>
              <a:rPr lang="en-AU" dirty="0" err="1" smtClean="0"/>
              <a:t>ma'no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               </a:t>
            </a:r>
            <a:r>
              <a:rPr lang="en-AU" dirty="0" err="1" smtClean="0"/>
              <a:t>denotativ</a:t>
            </a:r>
            <a:r>
              <a:rPr lang="en-AU" dirty="0" smtClean="0"/>
              <a:t> </a:t>
            </a:r>
            <a:r>
              <a:rPr lang="en-AU" dirty="0" err="1"/>
              <a:t>ma'no</a:t>
            </a:r>
            <a:endParaRPr lang="en-A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21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332656"/>
            <a:ext cx="3822192" cy="57938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dirty="0" err="1"/>
              <a:t>Bundan</a:t>
            </a:r>
            <a:r>
              <a:rPr lang="en-AU" dirty="0"/>
              <a:t>, </a:t>
            </a:r>
            <a:r>
              <a:rPr lang="en-AU" dirty="0" err="1"/>
              <a:t>bitta</a:t>
            </a:r>
            <a:r>
              <a:rPr lang="en-AU" dirty="0"/>
              <a:t>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to’rtta</a:t>
            </a:r>
            <a:r>
              <a:rPr lang="en-AU" dirty="0"/>
              <a:t> </a:t>
            </a:r>
            <a:r>
              <a:rPr lang="en-AU" dirty="0" err="1"/>
              <a:t>qismga</a:t>
            </a:r>
            <a:r>
              <a:rPr lang="en-AU" dirty="0"/>
              <a:t> </a:t>
            </a:r>
            <a:r>
              <a:rPr lang="en-AU" dirty="0" err="1"/>
              <a:t>bo’linadi</a:t>
            </a:r>
            <a:r>
              <a:rPr lang="en-AU" dirty="0"/>
              <a:t> </a:t>
            </a:r>
            <a:r>
              <a:rPr lang="en-AU" dirty="0" err="1"/>
              <a:t>degan</a:t>
            </a:r>
            <a:r>
              <a:rPr lang="en-AU" dirty="0"/>
              <a:t> </a:t>
            </a:r>
            <a:r>
              <a:rPr lang="en-AU" dirty="0" err="1"/>
              <a:t>fikr</a:t>
            </a:r>
            <a:r>
              <a:rPr lang="en-AU" dirty="0"/>
              <a:t> </a:t>
            </a:r>
            <a:r>
              <a:rPr lang="en-AU" dirty="0" err="1"/>
              <a:t>kelib</a:t>
            </a:r>
            <a:r>
              <a:rPr lang="en-AU" dirty="0"/>
              <a:t> </a:t>
            </a:r>
            <a:r>
              <a:rPr lang="en-AU" dirty="0" err="1"/>
              <a:t>chiqmasligi</a:t>
            </a:r>
            <a:r>
              <a:rPr lang="en-AU" dirty="0"/>
              <a:t> </a:t>
            </a:r>
            <a:r>
              <a:rPr lang="en-AU" dirty="0" err="1"/>
              <a:t>lozim</a:t>
            </a:r>
            <a:r>
              <a:rPr lang="en-AU" dirty="0"/>
              <a:t>.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ma'noning</a:t>
            </a:r>
            <a:r>
              <a:rPr lang="en-AU" dirty="0"/>
              <a:t> </a:t>
            </a:r>
            <a:r>
              <a:rPr lang="en-AU" dirty="0" err="1"/>
              <a:t>ushbu</a:t>
            </a:r>
            <a:r>
              <a:rPr lang="en-AU" dirty="0"/>
              <a:t> </a:t>
            </a:r>
            <a:r>
              <a:rPr lang="en-AU" dirty="0" err="1"/>
              <a:t>signifikativ</a:t>
            </a:r>
            <a:r>
              <a:rPr lang="en-AU" dirty="0"/>
              <a:t>, </a:t>
            </a:r>
            <a:r>
              <a:rPr lang="en-AU" dirty="0" err="1"/>
              <a:t>struktur</a:t>
            </a:r>
            <a:r>
              <a:rPr lang="en-AU" dirty="0"/>
              <a:t>, </a:t>
            </a:r>
            <a:r>
              <a:rPr lang="en-AU" dirty="0" err="1"/>
              <a:t>zmotiv</a:t>
            </a:r>
            <a:r>
              <a:rPr lang="en-AU" dirty="0"/>
              <a:t>, </a:t>
            </a:r>
            <a:r>
              <a:rPr lang="en-AU" dirty="0" err="1"/>
              <a:t>denotativ</a:t>
            </a:r>
            <a:r>
              <a:rPr lang="en-AU" dirty="0"/>
              <a:t> </a:t>
            </a:r>
            <a:r>
              <a:rPr lang="en-AU" dirty="0" err="1"/>
              <a:t>qirralari</a:t>
            </a:r>
            <a:r>
              <a:rPr lang="en-AU" dirty="0"/>
              <a:t> </a:t>
            </a:r>
            <a:r>
              <a:rPr lang="en-AU" dirty="0" err="1"/>
              <a:t>o’zaro</a:t>
            </a:r>
            <a:r>
              <a:rPr lang="en-AU" dirty="0"/>
              <a:t> </a:t>
            </a:r>
            <a:r>
              <a:rPr lang="en-AU" dirty="0" err="1"/>
              <a:t>jips</a:t>
            </a:r>
            <a:r>
              <a:rPr lang="en-AU" dirty="0"/>
              <a:t> </a:t>
            </a:r>
            <a:r>
              <a:rPr lang="en-AU" dirty="0" err="1"/>
              <a:t>bog’langan</a:t>
            </a:r>
            <a:r>
              <a:rPr lang="en-AU" dirty="0"/>
              <a:t> </a:t>
            </a:r>
            <a:r>
              <a:rPr lang="en-AU" dirty="0" err="1"/>
              <a:t>bo’lib</a:t>
            </a:r>
            <a:r>
              <a:rPr lang="en-AU" dirty="0"/>
              <a:t>, </a:t>
            </a:r>
            <a:r>
              <a:rPr lang="en-AU" dirty="0" err="1"/>
              <a:t>bitta</a:t>
            </a:r>
            <a:r>
              <a:rPr lang="en-AU" dirty="0"/>
              <a:t> </a:t>
            </a:r>
            <a:r>
              <a:rPr lang="en-AU" dirty="0" err="1"/>
              <a:t>yahlit</a:t>
            </a:r>
            <a:r>
              <a:rPr lang="en-AU" dirty="0"/>
              <a:t> </a:t>
            </a:r>
            <a:r>
              <a:rPr lang="en-AU" dirty="0" err="1"/>
              <a:t>hodisani</a:t>
            </a:r>
            <a:r>
              <a:rPr lang="en-AU" dirty="0"/>
              <a:t>,  </a:t>
            </a:r>
            <a:r>
              <a:rPr lang="en-AU" dirty="0" err="1"/>
              <a:t>yahlit</a:t>
            </a:r>
            <a:r>
              <a:rPr lang="en-AU" dirty="0"/>
              <a:t> </a:t>
            </a:r>
            <a:r>
              <a:rPr lang="en-AU" dirty="0" err="1"/>
              <a:t>ob'ektni</a:t>
            </a:r>
            <a:r>
              <a:rPr lang="en-AU" dirty="0"/>
              <a:t> (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ma'noni</a:t>
            </a:r>
            <a:r>
              <a:rPr lang="en-AU" dirty="0"/>
              <a:t>) </a:t>
            </a:r>
            <a:r>
              <a:rPr lang="en-AU" dirty="0" err="1"/>
              <a:t>turli</a:t>
            </a:r>
            <a:r>
              <a:rPr lang="en-AU" dirty="0"/>
              <a:t> </a:t>
            </a:r>
            <a:r>
              <a:rPr lang="en-AU" dirty="0" err="1"/>
              <a:t>nuqtai</a:t>
            </a:r>
            <a:r>
              <a:rPr lang="en-AU" dirty="0"/>
              <a:t> </a:t>
            </a:r>
            <a:r>
              <a:rPr lang="en-AU" dirty="0" err="1"/>
              <a:t>nazarlardan</a:t>
            </a:r>
            <a:r>
              <a:rPr lang="en-AU" dirty="0"/>
              <a:t> </a:t>
            </a:r>
            <a:r>
              <a:rPr lang="en-AU" dirty="0" err="1"/>
              <a:t>tavsiflaydi</a:t>
            </a:r>
            <a:r>
              <a:rPr lang="en-AU" dirty="0"/>
              <a:t>. </a:t>
            </a:r>
            <a:r>
              <a:rPr lang="en-AU" dirty="0" err="1"/>
              <a:t>Signifikativ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g' </a:t>
            </a:r>
            <a:r>
              <a:rPr lang="en-AU" dirty="0" err="1"/>
              <a:t>voqelikning</a:t>
            </a:r>
            <a:r>
              <a:rPr lang="en-AU" dirty="0"/>
              <a:t> </a:t>
            </a:r>
            <a:r>
              <a:rPr lang="en-AU" dirty="0" err="1"/>
              <a:t>mahsus</a:t>
            </a:r>
            <a:r>
              <a:rPr lang="en-AU" dirty="0"/>
              <a:t> </a:t>
            </a:r>
            <a:r>
              <a:rPr lang="en-AU" dirty="0" err="1"/>
              <a:t>lisoniy</a:t>
            </a:r>
            <a:r>
              <a:rPr lang="en-AU" dirty="0"/>
              <a:t> </a:t>
            </a:r>
            <a:r>
              <a:rPr lang="en-AU" dirty="0" err="1"/>
              <a:t>in'ikosi</a:t>
            </a:r>
            <a:r>
              <a:rPr lang="en-AU" dirty="0"/>
              <a:t> </a:t>
            </a:r>
            <a:r>
              <a:rPr lang="en-AU" dirty="0" err="1"/>
              <a:t>bo’lsa</a:t>
            </a:r>
            <a:r>
              <a:rPr lang="en-AU" dirty="0"/>
              <a:t>, </a:t>
            </a:r>
            <a:r>
              <a:rPr lang="en-AU" dirty="0" err="1"/>
              <a:t>struktur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uning</a:t>
            </a:r>
            <a:r>
              <a:rPr lang="en-AU" dirty="0"/>
              <a:t> til </a:t>
            </a:r>
            <a:r>
              <a:rPr lang="en-AU" dirty="0" err="1"/>
              <a:t>sistemasidagi</a:t>
            </a:r>
            <a:r>
              <a:rPr lang="en-AU" dirty="0"/>
              <a:t> </a:t>
            </a:r>
            <a:r>
              <a:rPr lang="en-AU" dirty="0" err="1"/>
              <a:t>o’rnini</a:t>
            </a:r>
            <a:r>
              <a:rPr lang="en-AU" dirty="0"/>
              <a:t> </a:t>
            </a:r>
            <a:r>
              <a:rPr lang="en-AU" dirty="0" err="1"/>
              <a:t>belgilaydi</a:t>
            </a:r>
            <a:r>
              <a:rPr lang="en-AU" dirty="0"/>
              <a:t>, </a:t>
            </a:r>
            <a:r>
              <a:rPr lang="en-AU" dirty="0" err="1"/>
              <a:t>zmotiv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ifodalanayotgan</a:t>
            </a:r>
            <a:r>
              <a:rPr lang="en-AU" dirty="0"/>
              <a:t> </a:t>
            </a:r>
            <a:r>
              <a:rPr lang="en-AU" dirty="0" err="1"/>
              <a:t>narsaga</a:t>
            </a:r>
            <a:r>
              <a:rPr lang="en-AU" dirty="0"/>
              <a:t> </a:t>
            </a:r>
            <a:r>
              <a:rPr lang="en-AU" dirty="0" err="1"/>
              <a:t>zmotsionalg'zkspressiv</a:t>
            </a:r>
            <a:r>
              <a:rPr lang="en-AU" dirty="0"/>
              <a:t> </a:t>
            </a:r>
            <a:r>
              <a:rPr lang="en-AU" dirty="0" err="1"/>
              <a:t>munosabatni</a:t>
            </a:r>
            <a:r>
              <a:rPr lang="en-AU" dirty="0"/>
              <a:t> </a:t>
            </a:r>
            <a:r>
              <a:rPr lang="en-AU" dirty="0" err="1"/>
              <a:t>bildiradi</a:t>
            </a:r>
            <a:r>
              <a:rPr lang="en-AU" dirty="0"/>
              <a:t>, </a:t>
            </a:r>
            <a:r>
              <a:rPr lang="en-AU" dirty="0" err="1"/>
              <a:t>denotativ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esa</a:t>
            </a:r>
            <a:r>
              <a:rPr lang="en-AU" dirty="0"/>
              <a:t> </a:t>
            </a:r>
            <a:r>
              <a:rPr lang="en-AU" dirty="0" err="1"/>
              <a:t>lug’aviy</a:t>
            </a:r>
            <a:r>
              <a:rPr lang="en-AU" dirty="0"/>
              <a:t> </a:t>
            </a:r>
            <a:r>
              <a:rPr lang="en-AU" dirty="0" err="1"/>
              <a:t>birlikning</a:t>
            </a:r>
            <a:r>
              <a:rPr lang="en-AU" dirty="0"/>
              <a:t> </a:t>
            </a:r>
            <a:r>
              <a:rPr lang="en-AU" dirty="0" err="1"/>
              <a:t>aniq</a:t>
            </a:r>
            <a:r>
              <a:rPr lang="en-AU" dirty="0"/>
              <a:t> </a:t>
            </a:r>
            <a:r>
              <a:rPr lang="en-AU" dirty="0" err="1"/>
              <a:t>narsa</a:t>
            </a:r>
            <a:r>
              <a:rPr lang="en-AU" dirty="0"/>
              <a:t> </a:t>
            </a:r>
            <a:r>
              <a:rPr lang="en-AU" dirty="0" err="1"/>
              <a:t>va</a:t>
            </a:r>
            <a:r>
              <a:rPr lang="en-AU" dirty="0"/>
              <a:t> </a:t>
            </a:r>
            <a:r>
              <a:rPr lang="en-AU" dirty="0" err="1"/>
              <a:t>hodisa</a:t>
            </a:r>
            <a:r>
              <a:rPr lang="en-AU" dirty="0"/>
              <a:t> </a:t>
            </a:r>
            <a:r>
              <a:rPr lang="en-AU" dirty="0" err="1"/>
              <a:t>bilan</a:t>
            </a:r>
            <a:r>
              <a:rPr lang="en-AU" dirty="0"/>
              <a:t> </a:t>
            </a:r>
            <a:r>
              <a:rPr lang="en-AU" dirty="0" err="1"/>
              <a:t>shartlanganligini</a:t>
            </a:r>
            <a:r>
              <a:rPr lang="en-AU" dirty="0"/>
              <a:t> </a:t>
            </a:r>
            <a:r>
              <a:rPr lang="en-AU" dirty="0" err="1"/>
              <a:t>ko’rsatadi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83" y="620688"/>
            <a:ext cx="352418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80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05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6655" y="332656"/>
            <a:ext cx="3822192" cy="579382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2" y="332656"/>
            <a:ext cx="3822192" cy="57938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murakkab</a:t>
            </a:r>
            <a:r>
              <a:rPr lang="en-AU" dirty="0"/>
              <a:t>, </a:t>
            </a:r>
            <a:r>
              <a:rPr lang="en-AU" dirty="0" err="1"/>
              <a:t>ko’p</a:t>
            </a:r>
            <a:r>
              <a:rPr lang="en-AU" dirty="0"/>
              <a:t> </a:t>
            </a:r>
            <a:r>
              <a:rPr lang="en-AU" dirty="0" err="1"/>
              <a:t>qirrrali</a:t>
            </a:r>
            <a:r>
              <a:rPr lang="en-AU" dirty="0"/>
              <a:t> </a:t>
            </a:r>
            <a:r>
              <a:rPr lang="en-AU" dirty="0" err="1"/>
              <a:t>shu</a:t>
            </a:r>
            <a:r>
              <a:rPr lang="en-AU" dirty="0"/>
              <a:t> </a:t>
            </a:r>
            <a:r>
              <a:rPr lang="en-AU" dirty="0" err="1"/>
              <a:t>bilan</a:t>
            </a:r>
            <a:r>
              <a:rPr lang="en-AU" dirty="0"/>
              <a:t> </a:t>
            </a:r>
            <a:r>
              <a:rPr lang="en-AU" dirty="0" err="1"/>
              <a:t>birga</a:t>
            </a:r>
            <a:r>
              <a:rPr lang="en-AU" dirty="0"/>
              <a:t>, </a:t>
            </a:r>
            <a:r>
              <a:rPr lang="en-AU" dirty="0" err="1"/>
              <a:t>bir</a:t>
            </a:r>
            <a:r>
              <a:rPr lang="en-AU" dirty="0"/>
              <a:t> </a:t>
            </a:r>
            <a:r>
              <a:rPr lang="en-AU" dirty="0" err="1"/>
              <a:t>butun</a:t>
            </a:r>
            <a:r>
              <a:rPr lang="en-AU" dirty="0"/>
              <a:t> </a:t>
            </a:r>
            <a:r>
              <a:rPr lang="en-AU" dirty="0" err="1"/>
              <a:t>yahlit</a:t>
            </a:r>
            <a:r>
              <a:rPr lang="en-AU" dirty="0"/>
              <a:t> </a:t>
            </a:r>
            <a:r>
              <a:rPr lang="en-AU" dirty="0" err="1"/>
              <a:t>o'ektdir</a:t>
            </a:r>
            <a:r>
              <a:rPr lang="en-AU" dirty="0"/>
              <a:t>. </a:t>
            </a:r>
            <a:r>
              <a:rPr lang="en-AU" dirty="0" err="1"/>
              <a:t>Mazkur</a:t>
            </a:r>
            <a:r>
              <a:rPr lang="en-AU" dirty="0"/>
              <a:t> </a:t>
            </a:r>
            <a:r>
              <a:rPr lang="en-AU" dirty="0" err="1"/>
              <a:t>yahlit</a:t>
            </a:r>
            <a:r>
              <a:rPr lang="en-AU" dirty="0"/>
              <a:t> </a:t>
            </a:r>
            <a:r>
              <a:rPr lang="en-AU" dirty="0" err="1"/>
              <a:t>butunlik</a:t>
            </a:r>
            <a:r>
              <a:rPr lang="en-AU" dirty="0"/>
              <a:t> </a:t>
            </a:r>
            <a:r>
              <a:rPr lang="en-AU" dirty="0" err="1"/>
              <a:t>doirasida</a:t>
            </a:r>
            <a:r>
              <a:rPr lang="en-AU" dirty="0"/>
              <a:t>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ma'noning</a:t>
            </a:r>
            <a:r>
              <a:rPr lang="en-AU" dirty="0"/>
              <a:t> </a:t>
            </a:r>
            <a:r>
              <a:rPr lang="en-AU" dirty="0" err="1"/>
              <a:t>quyidagi</a:t>
            </a:r>
            <a:r>
              <a:rPr lang="en-AU" dirty="0"/>
              <a:t> </a:t>
            </a:r>
            <a:r>
              <a:rPr lang="en-AU" dirty="0" err="1"/>
              <a:t>qirralari</a:t>
            </a:r>
            <a:r>
              <a:rPr lang="en-AU" dirty="0"/>
              <a:t> </a:t>
            </a:r>
            <a:r>
              <a:rPr lang="en-AU" dirty="0" err="1"/>
              <a:t>ajratiladi</a:t>
            </a:r>
            <a:r>
              <a:rPr lang="en-AU" dirty="0"/>
              <a:t>: </a:t>
            </a:r>
          </a:p>
          <a:p>
            <a:pPr marL="0" indent="0">
              <a:buNone/>
            </a:pPr>
            <a:r>
              <a:rPr lang="en-AU" dirty="0"/>
              <a:t>1)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nolisoniy</a:t>
            </a:r>
            <a:r>
              <a:rPr lang="en-AU" dirty="0"/>
              <a:t> </a:t>
            </a:r>
            <a:r>
              <a:rPr lang="en-AU" dirty="0" err="1"/>
              <a:t>voqelikning</a:t>
            </a:r>
            <a:r>
              <a:rPr lang="en-AU" dirty="0"/>
              <a:t> </a:t>
            </a:r>
            <a:r>
              <a:rPr lang="en-AU" dirty="0" err="1"/>
              <a:t>mahsus</a:t>
            </a:r>
            <a:r>
              <a:rPr lang="en-AU" dirty="0"/>
              <a:t> </a:t>
            </a:r>
            <a:r>
              <a:rPr lang="en-AU" dirty="0" err="1"/>
              <a:t>lisoniy</a:t>
            </a:r>
            <a:r>
              <a:rPr lang="en-AU" dirty="0"/>
              <a:t> </a:t>
            </a:r>
            <a:r>
              <a:rPr lang="en-AU" dirty="0" err="1"/>
              <a:t>umumlashgan</a:t>
            </a:r>
            <a:r>
              <a:rPr lang="en-AU" dirty="0"/>
              <a:t> </a:t>
            </a:r>
            <a:r>
              <a:rPr lang="en-AU" dirty="0" err="1"/>
              <a:t>in'ikosidir</a:t>
            </a:r>
            <a:r>
              <a:rPr lang="en-AU" dirty="0"/>
              <a:t>;</a:t>
            </a:r>
          </a:p>
          <a:p>
            <a:pPr marL="0" indent="0">
              <a:buNone/>
            </a:pPr>
            <a:r>
              <a:rPr lang="en-AU" dirty="0"/>
              <a:t>2)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konkret</a:t>
            </a:r>
            <a:r>
              <a:rPr lang="en-AU" dirty="0"/>
              <a:t> </a:t>
            </a:r>
            <a:r>
              <a:rPr lang="en-AU" dirty="0" err="1"/>
              <a:t>muayyan</a:t>
            </a:r>
            <a:r>
              <a:rPr lang="en-AU" dirty="0"/>
              <a:t> </a:t>
            </a:r>
            <a:r>
              <a:rPr lang="en-AU" dirty="0" err="1"/>
              <a:t>bir</a:t>
            </a:r>
            <a:r>
              <a:rPr lang="en-AU" dirty="0"/>
              <a:t> </a:t>
            </a:r>
            <a:r>
              <a:rPr lang="en-AU" dirty="0" err="1"/>
              <a:t>voqelikning</a:t>
            </a:r>
            <a:r>
              <a:rPr lang="en-AU" dirty="0"/>
              <a:t>, </a:t>
            </a:r>
            <a:r>
              <a:rPr lang="en-AU" dirty="0" err="1"/>
              <a:t>narsaning</a:t>
            </a:r>
            <a:r>
              <a:rPr lang="en-AU" dirty="0"/>
              <a:t> </a:t>
            </a:r>
            <a:r>
              <a:rPr lang="en-AU" dirty="0" err="1"/>
              <a:t>nomi</a:t>
            </a:r>
            <a:r>
              <a:rPr lang="en-AU" dirty="0"/>
              <a:t>, </a:t>
            </a:r>
            <a:r>
              <a:rPr lang="en-AU" dirty="0" err="1"/>
              <a:t>ifodalanishidir</a:t>
            </a:r>
            <a:r>
              <a:rPr lang="en-AU" dirty="0"/>
              <a:t>;</a:t>
            </a:r>
          </a:p>
          <a:p>
            <a:pPr marL="0" indent="0">
              <a:buNone/>
            </a:pPr>
            <a:r>
              <a:rPr lang="en-AU" dirty="0"/>
              <a:t>3)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birlikning</a:t>
            </a:r>
            <a:r>
              <a:rPr lang="en-AU" dirty="0"/>
              <a:t> </a:t>
            </a:r>
            <a:r>
              <a:rPr lang="en-AU" dirty="0" err="1"/>
              <a:t>komponenti</a:t>
            </a:r>
            <a:r>
              <a:rPr lang="en-AU" dirty="0"/>
              <a:t> (</a:t>
            </a:r>
            <a:r>
              <a:rPr lang="en-AU" dirty="0" err="1"/>
              <a:t>tarkibiy</a:t>
            </a:r>
            <a:r>
              <a:rPr lang="en-AU" dirty="0"/>
              <a:t> </a:t>
            </a:r>
            <a:r>
              <a:rPr lang="en-AU" dirty="0" err="1"/>
              <a:t>qismi</a:t>
            </a:r>
            <a:r>
              <a:rPr lang="en-AU" dirty="0"/>
              <a:t>) </a:t>
            </a:r>
            <a:r>
              <a:rPr lang="en-AU" dirty="0" err="1"/>
              <a:t>sifatida</a:t>
            </a:r>
            <a:r>
              <a:rPr lang="en-AU" dirty="0"/>
              <a:t> til </a:t>
            </a:r>
            <a:r>
              <a:rPr lang="en-AU" dirty="0" err="1"/>
              <a:t>sistemasining</a:t>
            </a:r>
            <a:r>
              <a:rPr lang="en-AU" dirty="0"/>
              <a:t> </a:t>
            </a:r>
            <a:r>
              <a:rPr lang="en-AU" dirty="0" err="1"/>
              <a:t>struktur</a:t>
            </a:r>
            <a:r>
              <a:rPr lang="en-AU" dirty="0"/>
              <a:t> </a:t>
            </a:r>
            <a:r>
              <a:rPr lang="en-AU" dirty="0" err="1"/>
              <a:t>zlementidir</a:t>
            </a:r>
            <a:r>
              <a:rPr lang="en-AU" dirty="0"/>
              <a:t>;</a:t>
            </a:r>
          </a:p>
          <a:p>
            <a:pPr marL="0" indent="0">
              <a:buNone/>
            </a:pPr>
            <a:r>
              <a:rPr lang="en-AU" dirty="0"/>
              <a:t>4)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so’zlovchining</a:t>
            </a:r>
            <a:r>
              <a:rPr lang="en-AU" dirty="0"/>
              <a:t> </a:t>
            </a:r>
            <a:r>
              <a:rPr lang="en-AU" dirty="0" err="1" smtClean="0"/>
              <a:t>so’zga</a:t>
            </a:r>
            <a:r>
              <a:rPr lang="en-AU" dirty="0" smtClean="0"/>
              <a:t> </a:t>
            </a:r>
            <a:r>
              <a:rPr lang="en-AU" dirty="0" err="1"/>
              <a:t>munosabatini</a:t>
            </a:r>
            <a:r>
              <a:rPr lang="en-AU" dirty="0"/>
              <a:t> </a:t>
            </a:r>
            <a:r>
              <a:rPr lang="en-AU" dirty="0" err="1"/>
              <a:t>va</a:t>
            </a:r>
            <a:r>
              <a:rPr lang="en-AU" dirty="0"/>
              <a:t> </a:t>
            </a:r>
            <a:r>
              <a:rPr lang="en-AU" dirty="0" err="1"/>
              <a:t>aksincha</a:t>
            </a:r>
            <a:r>
              <a:rPr lang="en-AU" dirty="0"/>
              <a:t> </a:t>
            </a:r>
            <a:r>
              <a:rPr lang="en-AU" dirty="0" err="1"/>
              <a:t>so’zning</a:t>
            </a:r>
            <a:r>
              <a:rPr lang="en-AU" dirty="0"/>
              <a:t> </a:t>
            </a:r>
            <a:r>
              <a:rPr lang="en-AU" dirty="0" err="1"/>
              <a:t>so’zlovchiga</a:t>
            </a:r>
            <a:r>
              <a:rPr lang="en-AU" dirty="0"/>
              <a:t> </a:t>
            </a:r>
            <a:r>
              <a:rPr lang="en-AU" dirty="0" err="1"/>
              <a:t>munosabatini</a:t>
            </a:r>
            <a:r>
              <a:rPr lang="en-AU" dirty="0"/>
              <a:t> </a:t>
            </a:r>
            <a:r>
              <a:rPr lang="en-AU" dirty="0" err="1"/>
              <a:t>ifodalovchi</a:t>
            </a:r>
            <a:r>
              <a:rPr lang="en-AU" dirty="0"/>
              <a:t> </a:t>
            </a:r>
            <a:r>
              <a:rPr lang="en-AU" dirty="0" err="1"/>
              <a:t>birlikdir</a:t>
            </a:r>
            <a:r>
              <a:rPr lang="en-A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D:\Slaydlar\Rasmlar\images.A3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381642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79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72067" y="260648"/>
            <a:ext cx="7408333" cy="5865515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       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    </a:t>
            </a:r>
            <a:r>
              <a:rPr lang="en-AU" dirty="0" err="1" smtClean="0"/>
              <a:t>Yuqoridagilardan</a:t>
            </a:r>
            <a:r>
              <a:rPr lang="en-AU" dirty="0" smtClean="0"/>
              <a:t> </a:t>
            </a:r>
            <a:r>
              <a:rPr lang="en-AU" dirty="0" err="1"/>
              <a:t>kelib</a:t>
            </a:r>
            <a:r>
              <a:rPr lang="en-AU" dirty="0"/>
              <a:t> </a:t>
            </a:r>
            <a:r>
              <a:rPr lang="en-AU" dirty="0" err="1"/>
              <a:t>chiqib</a:t>
            </a:r>
            <a:r>
              <a:rPr lang="en-AU" dirty="0"/>
              <a:t>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ma'noning</a:t>
            </a:r>
            <a:r>
              <a:rPr lang="en-AU" dirty="0"/>
              <a:t> </a:t>
            </a:r>
            <a:r>
              <a:rPr lang="en-AU" dirty="0" err="1"/>
              <a:t>quyidagi</a:t>
            </a:r>
            <a:r>
              <a:rPr lang="en-AU" dirty="0"/>
              <a:t> </a:t>
            </a:r>
            <a:r>
              <a:rPr lang="en-AU" dirty="0" err="1" smtClean="0"/>
              <a:t>bir-biriga</a:t>
            </a:r>
            <a:r>
              <a:rPr lang="en-AU" dirty="0" smtClean="0"/>
              <a:t> </a:t>
            </a:r>
            <a:r>
              <a:rPr lang="en-AU" dirty="0" err="1"/>
              <a:t>bog’liq</a:t>
            </a:r>
            <a:r>
              <a:rPr lang="en-AU" dirty="0"/>
              <a:t> </a:t>
            </a:r>
            <a:r>
              <a:rPr lang="en-AU" dirty="0" err="1"/>
              <a:t>bo’lgan</a:t>
            </a:r>
            <a:r>
              <a:rPr lang="en-AU" dirty="0"/>
              <a:t> </a:t>
            </a:r>
            <a:r>
              <a:rPr lang="en-AU" dirty="0" err="1"/>
              <a:t>turlari</a:t>
            </a:r>
            <a:r>
              <a:rPr lang="en-AU" dirty="0"/>
              <a:t> </a:t>
            </a:r>
            <a:r>
              <a:rPr lang="en-AU" dirty="0" err="1"/>
              <a:t>ajratiladi</a:t>
            </a:r>
            <a:r>
              <a:rPr lang="en-AU" dirty="0" smtClean="0"/>
              <a:t>:</a:t>
            </a:r>
          </a:p>
          <a:p>
            <a:pPr marL="0" indent="0">
              <a:buNone/>
            </a:pPr>
            <a:r>
              <a:rPr lang="en-AU" dirty="0" smtClean="0"/>
              <a:t> </a:t>
            </a:r>
          </a:p>
          <a:p>
            <a:pPr marL="0" indent="0">
              <a:buNone/>
            </a:pPr>
            <a:r>
              <a:rPr lang="en-AU" dirty="0" smtClean="0"/>
              <a:t> </a:t>
            </a:r>
            <a:r>
              <a:rPr lang="en-AU" dirty="0" err="1"/>
              <a:t>signifikativ</a:t>
            </a:r>
            <a:r>
              <a:rPr lang="en-AU" dirty="0"/>
              <a:t> </a:t>
            </a:r>
            <a:r>
              <a:rPr lang="en-AU" dirty="0" err="1" smtClean="0"/>
              <a:t>ma'no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  </a:t>
            </a:r>
            <a:r>
              <a:rPr lang="en-AU" dirty="0" err="1"/>
              <a:t>denotativ</a:t>
            </a:r>
            <a:r>
              <a:rPr lang="en-AU" dirty="0"/>
              <a:t> </a:t>
            </a:r>
            <a:r>
              <a:rPr lang="en-AU" dirty="0" err="1" smtClean="0"/>
              <a:t>ma'no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  </a:t>
            </a:r>
            <a:r>
              <a:rPr lang="en-AU" dirty="0" err="1" smtClean="0"/>
              <a:t>struktur</a:t>
            </a:r>
            <a:r>
              <a:rPr lang="en-AU" dirty="0" smtClean="0"/>
              <a:t> </a:t>
            </a:r>
            <a:r>
              <a:rPr lang="en-AU" dirty="0" err="1" smtClean="0"/>
              <a:t>ma'no</a:t>
            </a:r>
            <a:r>
              <a:rPr lang="en-AU" dirty="0" smtClean="0"/>
              <a:t> </a:t>
            </a:r>
          </a:p>
          <a:p>
            <a:pPr marL="0" indent="0">
              <a:buNone/>
            </a:pPr>
            <a:r>
              <a:rPr lang="en-AU" dirty="0" smtClean="0"/>
              <a:t>   </a:t>
            </a:r>
            <a:r>
              <a:rPr lang="en-AU" dirty="0" err="1" smtClean="0"/>
              <a:t>emotiv</a:t>
            </a:r>
            <a:r>
              <a:rPr lang="en-AU" dirty="0" smtClean="0"/>
              <a:t> </a:t>
            </a:r>
            <a:r>
              <a:rPr lang="en-AU" dirty="0" err="1" smtClean="0"/>
              <a:t>ma'no</a:t>
            </a:r>
            <a:endParaRPr lang="ru-RU" dirty="0"/>
          </a:p>
        </p:txBody>
      </p:sp>
      <p:pic>
        <p:nvPicPr>
          <p:cNvPr id="3074" name="Picture 2" descr="D:\Slaydlar\Rasmlar\imagesA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52839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2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179512" y="188640"/>
            <a:ext cx="8640960" cy="61206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>
                <a:solidFill>
                  <a:srgbClr val="002060"/>
                </a:solidFill>
              </a:rPr>
              <a:t>Signifikativ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ma'no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yoki</a:t>
            </a:r>
            <a:r>
              <a:rPr lang="en-AU" dirty="0">
                <a:solidFill>
                  <a:srgbClr val="002060"/>
                </a:solidFill>
              </a:rPr>
              <a:t> «</a:t>
            </a:r>
            <a:r>
              <a:rPr lang="en-AU" dirty="0" err="1">
                <a:solidFill>
                  <a:srgbClr val="002060"/>
                </a:solidFill>
              </a:rPr>
              <a:t>sof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lisoniy</a:t>
            </a:r>
            <a:r>
              <a:rPr lang="en-AU" dirty="0">
                <a:solidFill>
                  <a:srgbClr val="002060"/>
                </a:solidFill>
              </a:rPr>
              <a:t>» </a:t>
            </a:r>
            <a:r>
              <a:rPr lang="en-AU" dirty="0" err="1">
                <a:solidFill>
                  <a:srgbClr val="002060"/>
                </a:solidFill>
              </a:rPr>
              <a:t>ma'no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obektiv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voqelikning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mahsus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lisoniy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in'ikosi</a:t>
            </a:r>
            <a:r>
              <a:rPr lang="en-AU" dirty="0">
                <a:solidFill>
                  <a:srgbClr val="002060"/>
                </a:solidFill>
              </a:rPr>
              <a:t>, </a:t>
            </a:r>
            <a:r>
              <a:rPr lang="en-AU" dirty="0" err="1">
                <a:solidFill>
                  <a:srgbClr val="002060"/>
                </a:solidFill>
              </a:rPr>
              <a:t>leksik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birlikning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asosiy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semantik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mundarijasidir</a:t>
            </a:r>
            <a:r>
              <a:rPr lang="en-AU" dirty="0">
                <a:solidFill>
                  <a:srgbClr val="002060"/>
                </a:solidFill>
              </a:rPr>
              <a:t>. </a:t>
            </a:r>
            <a:r>
              <a:rPr lang="en-AU" dirty="0" err="1">
                <a:solidFill>
                  <a:srgbClr val="002060"/>
                </a:solidFill>
              </a:rPr>
              <a:t>Bunday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ma'no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yuqorida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ta'kidlaganimizdek</a:t>
            </a:r>
            <a:r>
              <a:rPr lang="en-AU" dirty="0">
                <a:solidFill>
                  <a:srgbClr val="002060"/>
                </a:solidFill>
              </a:rPr>
              <a:t>, </a:t>
            </a:r>
            <a:r>
              <a:rPr lang="en-AU" dirty="0" err="1">
                <a:solidFill>
                  <a:srgbClr val="002060"/>
                </a:solidFill>
              </a:rPr>
              <a:t>belgining</a:t>
            </a:r>
            <a:r>
              <a:rPr lang="en-AU" dirty="0">
                <a:solidFill>
                  <a:srgbClr val="002060"/>
                </a:solidFill>
              </a:rPr>
              <a:t> (</a:t>
            </a:r>
            <a:r>
              <a:rPr lang="en-AU" dirty="0" err="1">
                <a:solidFill>
                  <a:srgbClr val="002060"/>
                </a:solidFill>
              </a:rPr>
              <a:t>nomning</a:t>
            </a:r>
            <a:r>
              <a:rPr lang="en-AU" dirty="0">
                <a:solidFill>
                  <a:srgbClr val="002060"/>
                </a:solidFill>
              </a:rPr>
              <a:t>) </a:t>
            </a:r>
            <a:r>
              <a:rPr lang="en-AU" dirty="0" err="1">
                <a:solidFill>
                  <a:srgbClr val="002060"/>
                </a:solidFill>
              </a:rPr>
              <a:t>boshqa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bir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leksik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birlikdan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farqlanish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uchun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tushunchadan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muayyan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belgilarning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tanlab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olishi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hisobiga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yuzaga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chiqadi</a:t>
            </a:r>
            <a:r>
              <a:rPr lang="en-AU" dirty="0">
                <a:solidFill>
                  <a:srgbClr val="002060"/>
                </a:solidFill>
              </a:rPr>
              <a:t>. </a:t>
            </a:r>
            <a:r>
              <a:rPr lang="en-AU" dirty="0" err="1">
                <a:solidFill>
                  <a:srgbClr val="002060"/>
                </a:solidFill>
              </a:rPr>
              <a:t>Mazkur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ma'no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ko’pincha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so’z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ma'nosi</a:t>
            </a:r>
            <a:r>
              <a:rPr lang="en-AU" dirty="0">
                <a:solidFill>
                  <a:srgbClr val="002060"/>
                </a:solidFill>
              </a:rPr>
              <a:t> deb </a:t>
            </a:r>
            <a:r>
              <a:rPr lang="en-AU" dirty="0" err="1">
                <a:solidFill>
                  <a:srgbClr val="002060"/>
                </a:solidFill>
              </a:rPr>
              <a:t>yuritiladi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va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lug’atlarda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izoh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sifatida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beriladi</a:t>
            </a:r>
            <a:r>
              <a:rPr lang="en-AU" dirty="0">
                <a:solidFill>
                  <a:srgbClr val="002060"/>
                </a:solidFill>
              </a:rPr>
              <a:t>. </a:t>
            </a:r>
            <a:r>
              <a:rPr lang="en-AU" dirty="0" err="1">
                <a:solidFill>
                  <a:srgbClr val="002060"/>
                </a:solidFill>
              </a:rPr>
              <a:t>Masalan</a:t>
            </a:r>
            <a:r>
              <a:rPr lang="en-AU" dirty="0">
                <a:solidFill>
                  <a:srgbClr val="002060"/>
                </a:solidFill>
              </a:rPr>
              <a:t>,  </a:t>
            </a:r>
            <a:r>
              <a:rPr lang="en-AU" dirty="0" err="1">
                <a:solidFill>
                  <a:srgbClr val="002060"/>
                </a:solidFill>
              </a:rPr>
              <a:t>so’zining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signifikativ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ma'nosi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O’zbek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tilining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izohli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lug’atida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shunday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beriladi</a:t>
            </a:r>
            <a:r>
              <a:rPr lang="en-AU" dirty="0">
                <a:solidFill>
                  <a:srgbClr val="002060"/>
                </a:solidFill>
              </a:rPr>
              <a:t>: «</a:t>
            </a:r>
            <a:r>
              <a:rPr lang="en-AU" dirty="0" err="1">
                <a:solidFill>
                  <a:srgbClr val="002060"/>
                </a:solidFill>
              </a:rPr>
              <a:t>go’dakni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uhlatishda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yakkahon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usulida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aytiladigan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qo’shiq</a:t>
            </a:r>
            <a:r>
              <a:rPr lang="en-AU" dirty="0">
                <a:solidFill>
                  <a:srgbClr val="002060"/>
                </a:solidFill>
              </a:rPr>
              <a:t>»  </a:t>
            </a:r>
            <a:r>
              <a:rPr lang="en-AU" dirty="0" err="1">
                <a:solidFill>
                  <a:srgbClr val="002060"/>
                </a:solidFill>
              </a:rPr>
              <a:t>Signifikativ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ma'no</a:t>
            </a:r>
            <a:r>
              <a:rPr lang="en-AU" dirty="0">
                <a:solidFill>
                  <a:srgbClr val="002060"/>
                </a:solidFill>
              </a:rPr>
              <a:t> «</a:t>
            </a:r>
            <a:r>
              <a:rPr lang="en-AU" dirty="0" err="1">
                <a:solidFill>
                  <a:srgbClr val="002060"/>
                </a:solidFill>
              </a:rPr>
              <a:t>bu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leksik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birlik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qanday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ma'no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anglatadi</a:t>
            </a:r>
            <a:r>
              <a:rPr lang="en-AU" dirty="0">
                <a:solidFill>
                  <a:srgbClr val="002060"/>
                </a:solidFill>
              </a:rPr>
              <a:t>?» </a:t>
            </a:r>
            <a:r>
              <a:rPr lang="en-AU" dirty="0" err="1">
                <a:solidFill>
                  <a:srgbClr val="002060"/>
                </a:solidFill>
              </a:rPr>
              <a:t>degan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savolga</a:t>
            </a:r>
            <a:r>
              <a:rPr lang="en-AU" dirty="0">
                <a:solidFill>
                  <a:srgbClr val="002060"/>
                </a:solidFill>
              </a:rPr>
              <a:t>  </a:t>
            </a:r>
            <a:r>
              <a:rPr lang="en-AU" dirty="0" err="1">
                <a:solidFill>
                  <a:srgbClr val="002060"/>
                </a:solidFill>
              </a:rPr>
              <a:t>javob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beradi</a:t>
            </a:r>
            <a:r>
              <a:rPr lang="en-AU" dirty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3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6655" y="548680"/>
            <a:ext cx="3822192" cy="5577800"/>
          </a:xfrm>
        </p:spPr>
        <p:txBody>
          <a:bodyPr/>
          <a:lstStyle/>
          <a:p>
            <a:pPr marL="0" indent="0">
              <a:buNone/>
            </a:pPr>
            <a:r>
              <a:rPr lang="en-AU" dirty="0" err="1"/>
              <a:t>Struktur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birlikning</a:t>
            </a:r>
            <a:r>
              <a:rPr lang="en-AU" dirty="0"/>
              <a:t> til </a:t>
            </a:r>
            <a:r>
              <a:rPr lang="en-AU" dirty="0" err="1"/>
              <a:t>sistemasida</a:t>
            </a:r>
            <a:r>
              <a:rPr lang="en-AU" dirty="0"/>
              <a:t> </a:t>
            </a:r>
            <a:r>
              <a:rPr lang="en-AU" dirty="0" err="1"/>
              <a:t>tutgan</a:t>
            </a:r>
            <a:r>
              <a:rPr lang="en-AU" dirty="0"/>
              <a:t> </a:t>
            </a:r>
            <a:r>
              <a:rPr lang="en-AU" dirty="0" err="1"/>
              <a:t>o’rnini</a:t>
            </a:r>
            <a:r>
              <a:rPr lang="en-AU" dirty="0"/>
              <a:t> </a:t>
            </a:r>
            <a:r>
              <a:rPr lang="en-AU" dirty="0" err="1"/>
              <a:t>belgilovchi</a:t>
            </a:r>
            <a:r>
              <a:rPr lang="en-AU" dirty="0"/>
              <a:t> formal </a:t>
            </a:r>
            <a:r>
              <a:rPr lang="en-AU" dirty="0" err="1"/>
              <a:t>tavsifidir</a:t>
            </a:r>
            <a:r>
              <a:rPr lang="en-AU" dirty="0"/>
              <a:t>. </a:t>
            </a:r>
            <a:r>
              <a:rPr lang="en-AU" dirty="0" err="1"/>
              <a:t>Siruktur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ba'zan</a:t>
            </a:r>
            <a:r>
              <a:rPr lang="en-AU" dirty="0"/>
              <a:t> </a:t>
            </a:r>
            <a:r>
              <a:rPr lang="en-AU" dirty="0" err="1"/>
              <a:t>ichki</a:t>
            </a:r>
            <a:r>
              <a:rPr lang="en-AU" dirty="0"/>
              <a:t> </a:t>
            </a:r>
            <a:r>
              <a:rPr lang="en-AU" dirty="0" err="1"/>
              <a:t>lisoniy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deb ham </a:t>
            </a:r>
            <a:r>
              <a:rPr lang="en-AU" dirty="0" err="1"/>
              <a:t>yuritiladi</a:t>
            </a:r>
            <a:r>
              <a:rPr lang="en-AU" dirty="0"/>
              <a:t> . </a:t>
            </a:r>
            <a:r>
              <a:rPr lang="en-AU" dirty="0" err="1"/>
              <a:t>Uning</a:t>
            </a:r>
            <a:r>
              <a:rPr lang="en-AU" dirty="0"/>
              <a:t> </a:t>
            </a:r>
            <a:r>
              <a:rPr lang="en-AU" dirty="0" err="1"/>
              <a:t>asosida</a:t>
            </a:r>
            <a:r>
              <a:rPr lang="en-AU" dirty="0"/>
              <a:t> </a:t>
            </a:r>
            <a:r>
              <a:rPr lang="en-AU" dirty="0" err="1"/>
              <a:t>belgilarning</a:t>
            </a:r>
            <a:r>
              <a:rPr lang="en-AU" dirty="0"/>
              <a:t> </a:t>
            </a:r>
            <a:r>
              <a:rPr lang="en-AU" dirty="0" err="1"/>
              <a:t>birg'biriga</a:t>
            </a:r>
            <a:r>
              <a:rPr lang="en-AU" dirty="0"/>
              <a:t> </a:t>
            </a:r>
            <a:r>
              <a:rPr lang="en-AU" dirty="0" err="1"/>
              <a:t>munosabati</a:t>
            </a:r>
            <a:r>
              <a:rPr lang="en-AU" dirty="0"/>
              <a:t> </a:t>
            </a:r>
            <a:r>
              <a:rPr lang="en-AU" dirty="0" err="1"/>
              <a:t>yotadi</a:t>
            </a:r>
            <a:r>
              <a:rPr lang="en-AU" dirty="0"/>
              <a:t>. </a:t>
            </a:r>
            <a:r>
              <a:rPr lang="en-AU" dirty="0" err="1"/>
              <a:t>Struktur</a:t>
            </a:r>
            <a:r>
              <a:rPr lang="en-AU" dirty="0"/>
              <a:t> </a:t>
            </a:r>
            <a:r>
              <a:rPr lang="en-AU" dirty="0" err="1"/>
              <a:t>ma'noning</a:t>
            </a:r>
            <a:r>
              <a:rPr lang="en-AU" dirty="0"/>
              <a:t> </a:t>
            </a:r>
            <a:r>
              <a:rPr lang="en-AU" dirty="0" err="1"/>
              <a:t>ikki</a:t>
            </a:r>
            <a:r>
              <a:rPr lang="en-AU" dirty="0"/>
              <a:t> </a:t>
            </a:r>
            <a:r>
              <a:rPr lang="en-AU" dirty="0" err="1"/>
              <a:t>hil</a:t>
            </a:r>
            <a:r>
              <a:rPr lang="en-AU" dirty="0"/>
              <a:t> </a:t>
            </a:r>
            <a:r>
              <a:rPr lang="en-AU" dirty="0" err="1"/>
              <a:t>turi</a:t>
            </a:r>
            <a:r>
              <a:rPr lang="en-AU" dirty="0"/>
              <a:t> </a:t>
            </a:r>
            <a:r>
              <a:rPr lang="en-AU" dirty="0" err="1"/>
              <a:t>mavjud</a:t>
            </a:r>
            <a:r>
              <a:rPr lang="en-AU" dirty="0"/>
              <a:t>: </a:t>
            </a:r>
            <a:r>
              <a:rPr lang="en-AU" dirty="0" err="1"/>
              <a:t>sintagmatik</a:t>
            </a:r>
            <a:r>
              <a:rPr lang="en-AU" dirty="0"/>
              <a:t> </a:t>
            </a:r>
            <a:r>
              <a:rPr lang="en-AU" dirty="0" err="1"/>
              <a:t>struktur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va</a:t>
            </a:r>
            <a:r>
              <a:rPr lang="en-AU" dirty="0"/>
              <a:t> </a:t>
            </a:r>
            <a:r>
              <a:rPr lang="en-AU" dirty="0" err="1"/>
              <a:t>paradigmatik</a:t>
            </a:r>
            <a:r>
              <a:rPr lang="en-AU" dirty="0"/>
              <a:t> </a:t>
            </a:r>
            <a:r>
              <a:rPr lang="en-AU" dirty="0" err="1"/>
              <a:t>struktur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2" y="476672"/>
            <a:ext cx="3822192" cy="56498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D:\Slaydlar\Rasmlar\imagesAJ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374441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1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6655" y="260648"/>
            <a:ext cx="3822192" cy="5865832"/>
          </a:xfrm>
        </p:spPr>
        <p:txBody>
          <a:bodyPr/>
          <a:lstStyle/>
          <a:p>
            <a:pPr marL="0" indent="0">
              <a:buNone/>
            </a:pPr>
            <a:r>
              <a:rPr lang="en-AU" dirty="0" err="1"/>
              <a:t>Sintagmatik</a:t>
            </a:r>
            <a:r>
              <a:rPr lang="en-AU" dirty="0"/>
              <a:t> </a:t>
            </a:r>
            <a:r>
              <a:rPr lang="en-AU" dirty="0" err="1"/>
              <a:t>struktur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birliklarning</a:t>
            </a:r>
            <a:r>
              <a:rPr lang="en-AU" dirty="0"/>
              <a:t> </a:t>
            </a:r>
            <a:r>
              <a:rPr lang="en-AU" dirty="0" err="1"/>
              <a:t>ketmag'ket</a:t>
            </a:r>
            <a:r>
              <a:rPr lang="en-AU" dirty="0"/>
              <a:t> </a:t>
            </a:r>
            <a:r>
              <a:rPr lang="en-AU" dirty="0" err="1"/>
              <a:t>birikib</a:t>
            </a:r>
            <a:r>
              <a:rPr lang="en-AU" dirty="0"/>
              <a:t> </a:t>
            </a:r>
            <a:r>
              <a:rPr lang="en-AU" dirty="0" err="1"/>
              <a:t>kela</a:t>
            </a:r>
            <a:r>
              <a:rPr lang="en-AU" dirty="0"/>
              <a:t> </a:t>
            </a:r>
            <a:r>
              <a:rPr lang="en-AU" dirty="0" err="1"/>
              <a:t>olishini</a:t>
            </a:r>
            <a:r>
              <a:rPr lang="en-AU" dirty="0"/>
              <a:t>, </a:t>
            </a:r>
            <a:r>
              <a:rPr lang="en-AU" dirty="0" err="1"/>
              <a:t>valentligini</a:t>
            </a:r>
            <a:r>
              <a:rPr lang="en-AU" dirty="0"/>
              <a:t> </a:t>
            </a:r>
            <a:r>
              <a:rPr lang="en-AU" dirty="0" err="1"/>
              <a:t>ifodalaydi</a:t>
            </a:r>
            <a:r>
              <a:rPr lang="en-AU" dirty="0"/>
              <a:t>. </a:t>
            </a:r>
            <a:r>
              <a:rPr lang="en-AU" dirty="0" err="1"/>
              <a:t>Valentlik</a:t>
            </a:r>
            <a:r>
              <a:rPr lang="en-AU" dirty="0"/>
              <a:t>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birlikning</a:t>
            </a:r>
            <a:r>
              <a:rPr lang="en-AU" dirty="0"/>
              <a:t> </a:t>
            </a:r>
            <a:r>
              <a:rPr lang="en-AU" dirty="0" err="1"/>
              <a:t>asosiy</a:t>
            </a:r>
            <a:r>
              <a:rPr lang="en-AU" dirty="0"/>
              <a:t> </a:t>
            </a:r>
            <a:r>
              <a:rPr lang="en-AU" dirty="0" err="1"/>
              <a:t>struktur</a:t>
            </a:r>
            <a:r>
              <a:rPr lang="en-AU" dirty="0"/>
              <a:t> </a:t>
            </a:r>
            <a:r>
              <a:rPr lang="en-AU" dirty="0" err="1"/>
              <a:t>hususiyatlaridan</a:t>
            </a:r>
            <a:r>
              <a:rPr lang="en-AU" dirty="0"/>
              <a:t> </a:t>
            </a:r>
            <a:r>
              <a:rPr lang="en-AU" dirty="0" err="1"/>
              <a:t>biri</a:t>
            </a:r>
            <a:r>
              <a:rPr lang="en-AU" dirty="0"/>
              <a:t> </a:t>
            </a:r>
            <a:r>
              <a:rPr lang="en-AU" dirty="0" err="1"/>
              <a:t>bo’lib</a:t>
            </a:r>
            <a:r>
              <a:rPr lang="en-AU" dirty="0"/>
              <a:t>, </a:t>
            </a:r>
            <a:r>
              <a:rPr lang="en-AU" dirty="0" err="1"/>
              <a:t>uning</a:t>
            </a:r>
            <a:r>
              <a:rPr lang="en-AU" dirty="0"/>
              <a:t> </a:t>
            </a:r>
            <a:r>
              <a:rPr lang="en-AU" dirty="0" err="1"/>
              <a:t>boshqa</a:t>
            </a:r>
            <a:r>
              <a:rPr lang="en-AU" dirty="0"/>
              <a:t> </a:t>
            </a:r>
            <a:r>
              <a:rPr lang="en-AU" dirty="0" err="1"/>
              <a:t>birliklar</a:t>
            </a:r>
            <a:r>
              <a:rPr lang="en-AU" dirty="0"/>
              <a:t> </a:t>
            </a:r>
            <a:r>
              <a:rPr lang="en-AU" dirty="0" err="1"/>
              <a:t>bilan</a:t>
            </a:r>
            <a:r>
              <a:rPr lang="en-AU" dirty="0"/>
              <a:t> </a:t>
            </a:r>
            <a:r>
              <a:rPr lang="en-AU" dirty="0" err="1"/>
              <a:t>ketmag'ket</a:t>
            </a:r>
            <a:r>
              <a:rPr lang="en-AU" dirty="0"/>
              <a:t> </a:t>
            </a:r>
            <a:r>
              <a:rPr lang="en-AU" dirty="0" err="1"/>
              <a:t>bog’lana</a:t>
            </a:r>
            <a:r>
              <a:rPr lang="en-AU" dirty="0"/>
              <a:t> </a:t>
            </a:r>
            <a:r>
              <a:rPr lang="en-AU" dirty="0" err="1"/>
              <a:t>olishining</a:t>
            </a:r>
            <a:r>
              <a:rPr lang="en-AU" dirty="0"/>
              <a:t> </a:t>
            </a:r>
            <a:r>
              <a:rPr lang="en-AU" dirty="0" err="1"/>
              <a:t>potentsial</a:t>
            </a:r>
            <a:r>
              <a:rPr lang="en-AU" dirty="0"/>
              <a:t> </a:t>
            </a:r>
            <a:r>
              <a:rPr lang="en-AU" dirty="0" err="1"/>
              <a:t>imkoniyatidir</a:t>
            </a:r>
            <a:r>
              <a:rPr lang="en-AU" dirty="0"/>
              <a:t>. U </a:t>
            </a:r>
            <a:r>
              <a:rPr lang="en-AU" dirty="0" err="1"/>
              <a:t>mazkur</a:t>
            </a:r>
            <a:r>
              <a:rPr lang="en-AU" dirty="0"/>
              <a:t> </a:t>
            </a:r>
            <a:r>
              <a:rPr lang="en-AU" dirty="0" err="1"/>
              <a:t>birlik</a:t>
            </a:r>
            <a:r>
              <a:rPr lang="en-AU" dirty="0"/>
              <a:t> </a:t>
            </a:r>
            <a:r>
              <a:rPr lang="en-AU" dirty="0" err="1"/>
              <a:t>qatnashuvchi</a:t>
            </a:r>
            <a:r>
              <a:rPr lang="en-AU" dirty="0"/>
              <a:t> </a:t>
            </a:r>
            <a:r>
              <a:rPr lang="en-AU" dirty="0" err="1"/>
              <a:t>barcha</a:t>
            </a:r>
            <a:r>
              <a:rPr lang="en-AU" dirty="0"/>
              <a:t> </a:t>
            </a:r>
            <a:r>
              <a:rPr lang="en-AU" dirty="0" err="1"/>
              <a:t>qurshovlarni</a:t>
            </a:r>
            <a:r>
              <a:rPr lang="en-AU" dirty="0"/>
              <a:t> (</a:t>
            </a:r>
            <a:r>
              <a:rPr lang="en-AU" dirty="0" err="1"/>
              <a:t>distributsiya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2" y="260648"/>
            <a:ext cx="3822192" cy="5865832"/>
          </a:xfrm>
        </p:spPr>
        <p:txBody>
          <a:bodyPr/>
          <a:lstStyle/>
          <a:p>
            <a:pPr marL="0" indent="0">
              <a:buNone/>
            </a:pPr>
            <a:r>
              <a:rPr lang="en-AU" dirty="0" err="1"/>
              <a:t>Paradigmatik</a:t>
            </a:r>
            <a:r>
              <a:rPr lang="en-AU" dirty="0"/>
              <a:t> </a:t>
            </a:r>
            <a:r>
              <a:rPr lang="en-AU" dirty="0" err="1"/>
              <a:t>struktur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o’xshashligi</a:t>
            </a:r>
            <a:r>
              <a:rPr lang="en-AU" dirty="0"/>
              <a:t> </a:t>
            </a:r>
            <a:r>
              <a:rPr lang="en-AU" dirty="0" err="1"/>
              <a:t>asosida</a:t>
            </a:r>
            <a:r>
              <a:rPr lang="en-AU" dirty="0"/>
              <a:t> </a:t>
            </a:r>
            <a:r>
              <a:rPr lang="en-AU" dirty="0" err="1"/>
              <a:t>o’zaro</a:t>
            </a:r>
            <a:r>
              <a:rPr lang="en-AU" dirty="0"/>
              <a:t> </a:t>
            </a:r>
            <a:r>
              <a:rPr lang="en-AU" dirty="0" err="1"/>
              <a:t>bog’liq</a:t>
            </a:r>
            <a:r>
              <a:rPr lang="en-AU" dirty="0"/>
              <a:t> </a:t>
            </a:r>
            <a:r>
              <a:rPr lang="en-AU" dirty="0" err="1"/>
              <a:t>va</a:t>
            </a:r>
            <a:r>
              <a:rPr lang="en-AU" dirty="0"/>
              <a:t> </a:t>
            </a:r>
            <a:r>
              <a:rPr lang="en-AU" dirty="0" err="1"/>
              <a:t>oppozitsiyada</a:t>
            </a:r>
            <a:r>
              <a:rPr lang="en-AU" dirty="0"/>
              <a:t> </a:t>
            </a:r>
            <a:r>
              <a:rPr lang="en-AU" dirty="0" err="1"/>
              <a:t>bo’lgan</a:t>
            </a:r>
            <a:r>
              <a:rPr lang="en-AU" dirty="0"/>
              <a:t> </a:t>
            </a:r>
            <a:r>
              <a:rPr lang="en-AU" dirty="0" err="1"/>
              <a:t>bir</a:t>
            </a:r>
            <a:r>
              <a:rPr lang="en-AU" dirty="0"/>
              <a:t> </a:t>
            </a:r>
            <a:r>
              <a:rPr lang="en-AU" dirty="0" err="1"/>
              <a:t>jinsli</a:t>
            </a:r>
            <a:r>
              <a:rPr lang="en-AU" dirty="0"/>
              <a:t>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birliklarning</a:t>
            </a:r>
            <a:r>
              <a:rPr lang="en-AU" dirty="0"/>
              <a:t> </a:t>
            </a:r>
            <a:r>
              <a:rPr lang="en-AU" dirty="0" err="1"/>
              <a:t>muayyan</a:t>
            </a:r>
            <a:r>
              <a:rPr lang="en-AU" dirty="0"/>
              <a:t> </a:t>
            </a:r>
            <a:r>
              <a:rPr lang="en-AU" dirty="0" err="1"/>
              <a:t>guruh</a:t>
            </a:r>
            <a:r>
              <a:rPr lang="en-AU" dirty="0"/>
              <a:t> (</a:t>
            </a:r>
            <a:r>
              <a:rPr lang="en-AU" dirty="0" err="1"/>
              <a:t>paradigma</a:t>
            </a:r>
            <a:r>
              <a:rPr lang="en-AU" dirty="0"/>
              <a:t>) </a:t>
            </a:r>
            <a:r>
              <a:rPr lang="en-AU" dirty="0" err="1"/>
              <a:t>hosil</a:t>
            </a:r>
            <a:r>
              <a:rPr lang="en-AU" dirty="0"/>
              <a:t> </a:t>
            </a:r>
            <a:r>
              <a:rPr lang="en-AU" dirty="0" err="1"/>
              <a:t>qiluvchi</a:t>
            </a:r>
            <a:r>
              <a:rPr lang="en-AU" dirty="0"/>
              <a:t>, </a:t>
            </a:r>
            <a:r>
              <a:rPr lang="en-AU" dirty="0" err="1"/>
              <a:t>ketma-ket</a:t>
            </a:r>
            <a:r>
              <a:rPr lang="en-AU" dirty="0"/>
              <a:t> </a:t>
            </a:r>
            <a:r>
              <a:rPr lang="en-AU" dirty="0" err="1"/>
              <a:t>bo’lmagan</a:t>
            </a:r>
            <a:r>
              <a:rPr lang="en-AU" dirty="0"/>
              <a:t> </a:t>
            </a:r>
            <a:r>
              <a:rPr lang="en-AU" dirty="0" err="1"/>
              <a:t>munosabatini</a:t>
            </a:r>
            <a:r>
              <a:rPr lang="en-AU" dirty="0"/>
              <a:t> </a:t>
            </a:r>
            <a:r>
              <a:rPr lang="en-AU" dirty="0" err="1"/>
              <a:t>ifodalaydi</a:t>
            </a:r>
            <a:r>
              <a:rPr lang="en-AU" dirty="0"/>
              <a:t>. </a:t>
            </a:r>
            <a:r>
              <a:rPr lang="en-AU" dirty="0" err="1"/>
              <a:t>Paradigmatik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birlikning</a:t>
            </a:r>
            <a:r>
              <a:rPr lang="en-AU" dirty="0"/>
              <a:t> </a:t>
            </a:r>
            <a:r>
              <a:rPr lang="en-AU" dirty="0" err="1"/>
              <a:t>guruhdagi</a:t>
            </a:r>
            <a:r>
              <a:rPr lang="en-AU" dirty="0"/>
              <a:t> (</a:t>
            </a:r>
            <a:r>
              <a:rPr lang="en-AU" dirty="0" err="1"/>
              <a:t>paradigmadagi</a:t>
            </a:r>
            <a:r>
              <a:rPr lang="en-AU" dirty="0"/>
              <a:t>) </a:t>
            </a:r>
            <a:r>
              <a:rPr lang="en-AU" dirty="0" err="1"/>
              <a:t>boshqa</a:t>
            </a:r>
            <a:r>
              <a:rPr lang="en-AU" dirty="0"/>
              <a:t>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birliklar</a:t>
            </a:r>
            <a:r>
              <a:rPr lang="en-AU" dirty="0"/>
              <a:t> </a:t>
            </a:r>
            <a:r>
              <a:rPr lang="en-AU" dirty="0" err="1"/>
              <a:t>munosabatini</a:t>
            </a:r>
            <a:r>
              <a:rPr lang="en-AU" dirty="0"/>
              <a:t> </a:t>
            </a:r>
            <a:r>
              <a:rPr lang="en-AU" dirty="0" err="1"/>
              <a:t>aks</a:t>
            </a:r>
            <a:r>
              <a:rPr lang="en-AU" dirty="0"/>
              <a:t> </a:t>
            </a:r>
            <a:r>
              <a:rPr lang="en-AU" dirty="0" err="1"/>
              <a:t>ettiruvchi</a:t>
            </a:r>
            <a:r>
              <a:rPr lang="en-AU" dirty="0"/>
              <a:t> </a:t>
            </a:r>
            <a:r>
              <a:rPr lang="en-AU" dirty="0" err="1"/>
              <a:t>ichki</a:t>
            </a:r>
            <a:r>
              <a:rPr lang="en-AU" dirty="0"/>
              <a:t> </a:t>
            </a:r>
            <a:r>
              <a:rPr lang="en-AU" dirty="0" err="1"/>
              <a:t>hususiyatidir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07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несколько документов 3"/>
          <p:cNvSpPr/>
          <p:nvPr/>
        </p:nvSpPr>
        <p:spPr>
          <a:xfrm>
            <a:off x="755576" y="476672"/>
            <a:ext cx="7488832" cy="5688632"/>
          </a:xfrm>
          <a:prstGeom prst="flowChartMultidocumen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Paradigmatik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matnda</a:t>
            </a:r>
            <a:r>
              <a:rPr lang="en-AU" dirty="0"/>
              <a:t>, </a:t>
            </a:r>
            <a:r>
              <a:rPr lang="en-AU" dirty="0" err="1"/>
              <a:t>nutqda</a:t>
            </a:r>
            <a:r>
              <a:rPr lang="en-AU" dirty="0"/>
              <a:t> </a:t>
            </a:r>
            <a:r>
              <a:rPr lang="en-AU" dirty="0" err="1"/>
              <a:t>bevosita</a:t>
            </a:r>
            <a:r>
              <a:rPr lang="en-AU" dirty="0"/>
              <a:t> </a:t>
            </a:r>
            <a:r>
              <a:rPr lang="en-AU" dirty="0" err="1"/>
              <a:t>kuzatishda</a:t>
            </a:r>
            <a:r>
              <a:rPr lang="en-AU" dirty="0"/>
              <a:t> </a:t>
            </a:r>
            <a:r>
              <a:rPr lang="en-AU" dirty="0" err="1"/>
              <a:t>berilmaydi</a:t>
            </a:r>
            <a:r>
              <a:rPr lang="en-AU" dirty="0"/>
              <a:t>. U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birliklarning</a:t>
            </a:r>
            <a:r>
              <a:rPr lang="en-AU" dirty="0"/>
              <a:t> </a:t>
            </a:r>
            <a:r>
              <a:rPr lang="en-AU" dirty="0" err="1"/>
              <a:t>qarshilantirish</a:t>
            </a:r>
            <a:r>
              <a:rPr lang="en-AU" dirty="0"/>
              <a:t> </a:t>
            </a:r>
            <a:r>
              <a:rPr lang="en-AU" dirty="0" err="1"/>
              <a:t>orqali</a:t>
            </a:r>
            <a:r>
              <a:rPr lang="en-AU" dirty="0"/>
              <a:t> </a:t>
            </a:r>
            <a:r>
              <a:rPr lang="en-AU" dirty="0" err="1"/>
              <a:t>mahsus</a:t>
            </a:r>
            <a:r>
              <a:rPr lang="en-AU" dirty="0"/>
              <a:t> </a:t>
            </a:r>
            <a:r>
              <a:rPr lang="en-AU" dirty="0" err="1"/>
              <a:t>lingvistik</a:t>
            </a:r>
            <a:r>
              <a:rPr lang="en-AU" dirty="0"/>
              <a:t> </a:t>
            </a:r>
            <a:r>
              <a:rPr lang="en-AU" dirty="0" err="1"/>
              <a:t>tahlillar</a:t>
            </a:r>
            <a:r>
              <a:rPr lang="en-AU" dirty="0"/>
              <a:t> </a:t>
            </a:r>
            <a:r>
              <a:rPr lang="en-AU" dirty="0" err="1"/>
              <a:t>asosida</a:t>
            </a:r>
            <a:r>
              <a:rPr lang="en-AU" dirty="0"/>
              <a:t> </a:t>
            </a:r>
            <a:r>
              <a:rPr lang="en-AU" dirty="0" err="1"/>
              <a:t>aniqlanadi</a:t>
            </a:r>
            <a:r>
              <a:rPr lang="en-AU" dirty="0"/>
              <a:t>. </a:t>
            </a:r>
            <a:r>
              <a:rPr lang="en-AU" dirty="0" err="1"/>
              <a:t>Aslida</a:t>
            </a:r>
            <a:r>
              <a:rPr lang="en-AU" dirty="0"/>
              <a:t>,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birliklar</a:t>
            </a:r>
            <a:r>
              <a:rPr lang="en-AU" dirty="0"/>
              <a:t> </a:t>
            </a:r>
            <a:r>
              <a:rPr lang="en-AU" dirty="0" err="1"/>
              <a:t>ifodalagan</a:t>
            </a:r>
            <a:r>
              <a:rPr lang="en-AU" dirty="0"/>
              <a:t> </a:t>
            </a:r>
            <a:r>
              <a:rPr lang="en-AU" dirty="0" err="1"/>
              <a:t>tushunchalar</a:t>
            </a:r>
            <a:r>
              <a:rPr lang="en-AU" dirty="0"/>
              <a:t> </a:t>
            </a:r>
            <a:r>
              <a:rPr lang="en-AU" dirty="0" err="1"/>
              <a:t>inson</a:t>
            </a:r>
            <a:r>
              <a:rPr lang="en-AU" dirty="0"/>
              <a:t> </a:t>
            </a:r>
            <a:r>
              <a:rPr lang="en-AU" dirty="0" err="1"/>
              <a:t>ongida</a:t>
            </a:r>
            <a:r>
              <a:rPr lang="en-AU" dirty="0"/>
              <a:t> </a:t>
            </a:r>
            <a:r>
              <a:rPr lang="en-AU" dirty="0" err="1"/>
              <a:t>guruhlar</a:t>
            </a:r>
            <a:r>
              <a:rPr lang="en-AU" dirty="0"/>
              <a:t> (</a:t>
            </a:r>
            <a:r>
              <a:rPr lang="en-AU" dirty="0" err="1"/>
              <a:t>paradigmalar</a:t>
            </a:r>
            <a:r>
              <a:rPr lang="en-AU" dirty="0"/>
              <a:t>) </a:t>
            </a:r>
            <a:r>
              <a:rPr lang="en-AU" dirty="0" err="1"/>
              <a:t>shaklida</a:t>
            </a:r>
            <a:r>
              <a:rPr lang="en-AU" dirty="0"/>
              <a:t> </a:t>
            </a:r>
            <a:r>
              <a:rPr lang="en-AU" dirty="0" err="1"/>
              <a:t>mavjud</a:t>
            </a:r>
            <a:r>
              <a:rPr lang="en-AU" dirty="0"/>
              <a:t> </a:t>
            </a:r>
            <a:r>
              <a:rPr lang="en-AU" dirty="0" err="1"/>
              <a:t>bo’lib</a:t>
            </a:r>
            <a:r>
              <a:rPr lang="en-AU" dirty="0"/>
              <a:t>, </a:t>
            </a:r>
            <a:r>
              <a:rPr lang="en-AU" dirty="0" err="1"/>
              <a:t>ular</a:t>
            </a:r>
            <a:r>
              <a:rPr lang="en-AU" dirty="0"/>
              <a:t>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birliklarning</a:t>
            </a:r>
            <a:r>
              <a:rPr lang="en-AU" dirty="0"/>
              <a:t> </a:t>
            </a:r>
            <a:r>
              <a:rPr lang="en-AU" dirty="0" err="1"/>
              <a:t>sintagmatik</a:t>
            </a:r>
            <a:r>
              <a:rPr lang="en-AU" dirty="0"/>
              <a:t> </a:t>
            </a:r>
            <a:r>
              <a:rPr lang="en-AU" dirty="0" err="1"/>
              <a:t>munosabati</a:t>
            </a:r>
            <a:r>
              <a:rPr lang="en-AU" dirty="0"/>
              <a:t> </a:t>
            </a:r>
            <a:r>
              <a:rPr lang="en-AU" dirty="0" err="1"/>
              <a:t>uchun</a:t>
            </a:r>
            <a:r>
              <a:rPr lang="en-AU" dirty="0"/>
              <a:t> </a:t>
            </a:r>
            <a:r>
              <a:rPr lang="en-AU" dirty="0" err="1"/>
              <a:t>potentsial</a:t>
            </a:r>
            <a:r>
              <a:rPr lang="en-AU" dirty="0"/>
              <a:t> </a:t>
            </a:r>
            <a:r>
              <a:rPr lang="en-AU" dirty="0" err="1"/>
              <a:t>tanlanish</a:t>
            </a:r>
            <a:r>
              <a:rPr lang="en-AU" dirty="0"/>
              <a:t> </a:t>
            </a:r>
            <a:r>
              <a:rPr lang="en-AU" dirty="0" err="1"/>
              <a:t>imkoniyatidir</a:t>
            </a:r>
            <a:r>
              <a:rPr lang="en-AU" dirty="0"/>
              <a:t>. </a:t>
            </a:r>
            <a:r>
              <a:rPr lang="en-AU" dirty="0" err="1"/>
              <a:t>Masalan</a:t>
            </a:r>
            <a:r>
              <a:rPr lang="en-AU" dirty="0"/>
              <a:t>, </a:t>
            </a:r>
            <a:r>
              <a:rPr lang="en-AU" dirty="0" err="1"/>
              <a:t>yuz</a:t>
            </a:r>
            <a:r>
              <a:rPr lang="en-AU" dirty="0"/>
              <a:t>, bet, aft, </a:t>
            </a:r>
            <a:r>
              <a:rPr lang="en-AU" dirty="0" err="1"/>
              <a:t>bashara</a:t>
            </a:r>
            <a:r>
              <a:rPr lang="en-AU" dirty="0"/>
              <a:t>, </a:t>
            </a:r>
            <a:r>
              <a:rPr lang="en-AU" dirty="0" err="1"/>
              <a:t>turq</a:t>
            </a:r>
            <a:r>
              <a:rPr lang="en-AU" dirty="0"/>
              <a:t>, </a:t>
            </a:r>
            <a:r>
              <a:rPr lang="en-AU" dirty="0" err="1"/>
              <a:t>chehra</a:t>
            </a:r>
            <a:r>
              <a:rPr lang="en-AU" dirty="0"/>
              <a:t>, </a:t>
            </a:r>
            <a:r>
              <a:rPr lang="en-AU" dirty="0" err="1"/>
              <a:t>jamol</a:t>
            </a:r>
            <a:r>
              <a:rPr lang="en-AU" dirty="0"/>
              <a:t>, </a:t>
            </a:r>
            <a:r>
              <a:rPr lang="en-AU" dirty="0" err="1"/>
              <a:t>diydor</a:t>
            </a:r>
            <a:r>
              <a:rPr lang="en-AU" dirty="0"/>
              <a:t>, </a:t>
            </a:r>
            <a:r>
              <a:rPr lang="en-AU" dirty="0" err="1"/>
              <a:t>oraz</a:t>
            </a:r>
            <a:r>
              <a:rPr lang="en-AU" dirty="0"/>
              <a:t>, </a:t>
            </a:r>
            <a:r>
              <a:rPr lang="en-AU" dirty="0" err="1"/>
              <a:t>uzor</a:t>
            </a:r>
            <a:r>
              <a:rPr lang="en-AU" dirty="0"/>
              <a:t>, </a:t>
            </a:r>
            <a:r>
              <a:rPr lang="en-AU" dirty="0" err="1"/>
              <a:t>ruhsor</a:t>
            </a:r>
            <a:r>
              <a:rPr lang="en-AU" dirty="0"/>
              <a:t> </a:t>
            </a:r>
            <a:r>
              <a:rPr lang="en-AU" dirty="0" err="1"/>
              <a:t>paradigmasi</a:t>
            </a:r>
            <a:r>
              <a:rPr lang="en-AU" dirty="0"/>
              <a:t> </a:t>
            </a:r>
            <a:r>
              <a:rPr lang="en-AU" dirty="0" err="1"/>
              <a:t>a'zolari</a:t>
            </a:r>
            <a:r>
              <a:rPr lang="en-AU" dirty="0"/>
              <a:t> </a:t>
            </a:r>
            <a:r>
              <a:rPr lang="en-AU" dirty="0" err="1"/>
              <a:t>sintagmatik</a:t>
            </a:r>
            <a:r>
              <a:rPr lang="en-AU" dirty="0"/>
              <a:t> </a:t>
            </a:r>
            <a:r>
              <a:rPr lang="en-AU" dirty="0" err="1"/>
              <a:t>bog’lanishlar</a:t>
            </a:r>
            <a:r>
              <a:rPr lang="en-AU" dirty="0"/>
              <a:t> </a:t>
            </a:r>
            <a:r>
              <a:rPr lang="en-AU" dirty="0" err="1"/>
              <a:t>uchun</a:t>
            </a:r>
            <a:r>
              <a:rPr lang="en-AU" dirty="0"/>
              <a:t> </a:t>
            </a:r>
            <a:r>
              <a:rPr lang="en-AU" dirty="0" err="1"/>
              <a:t>potentsial</a:t>
            </a:r>
            <a:r>
              <a:rPr lang="en-AU" dirty="0"/>
              <a:t> </a:t>
            </a:r>
            <a:r>
              <a:rPr lang="en-AU" dirty="0" err="1"/>
              <a:t>tanlanish</a:t>
            </a:r>
            <a:r>
              <a:rPr lang="en-AU" dirty="0"/>
              <a:t> </a:t>
            </a:r>
            <a:r>
              <a:rPr lang="en-AU" dirty="0" err="1"/>
              <a:t>imkoniyatidir</a:t>
            </a:r>
            <a:r>
              <a:rPr lang="en-AU" dirty="0"/>
              <a:t>. </a:t>
            </a:r>
            <a:r>
              <a:rPr lang="en-AU" dirty="0" err="1"/>
              <a:t>Yuz</a:t>
            </a:r>
            <a:r>
              <a:rPr lang="en-AU" dirty="0"/>
              <a:t> </a:t>
            </a:r>
            <a:r>
              <a:rPr lang="en-AU" dirty="0" err="1"/>
              <a:t>leksemasi</a:t>
            </a:r>
            <a:r>
              <a:rPr lang="en-AU" dirty="0"/>
              <a:t> </a:t>
            </a:r>
            <a:r>
              <a:rPr lang="en-AU" dirty="0" err="1"/>
              <a:t>emotsional-ekspressivlik</a:t>
            </a:r>
            <a:r>
              <a:rPr lang="en-AU" dirty="0"/>
              <a:t> </a:t>
            </a:r>
            <a:r>
              <a:rPr lang="en-AU" dirty="0" err="1"/>
              <a:t>jihatidan</a:t>
            </a:r>
            <a:r>
              <a:rPr lang="en-AU" dirty="0"/>
              <a:t> </a:t>
            </a:r>
            <a:r>
              <a:rPr lang="en-AU" dirty="0" err="1"/>
              <a:t>neytral</a:t>
            </a:r>
            <a:r>
              <a:rPr lang="en-AU" dirty="0"/>
              <a:t> </a:t>
            </a:r>
            <a:r>
              <a:rPr lang="en-AU" dirty="0" err="1"/>
              <a:t>bo’lgani</a:t>
            </a:r>
            <a:r>
              <a:rPr lang="en-AU" dirty="0"/>
              <a:t> </a:t>
            </a:r>
            <a:r>
              <a:rPr lang="en-AU" dirty="0" err="1"/>
              <a:t>uchun</a:t>
            </a:r>
            <a:r>
              <a:rPr lang="en-AU" dirty="0"/>
              <a:t> u </a:t>
            </a:r>
            <a:r>
              <a:rPr lang="en-AU" dirty="0" err="1"/>
              <a:t>miqdoran</a:t>
            </a:r>
            <a:r>
              <a:rPr lang="en-AU" dirty="0"/>
              <a:t> </a:t>
            </a:r>
            <a:r>
              <a:rPr lang="en-AU" dirty="0" err="1"/>
              <a:t>ko’plab</a:t>
            </a:r>
            <a:r>
              <a:rPr lang="en-AU" dirty="0"/>
              <a:t> </a:t>
            </a:r>
            <a:r>
              <a:rPr lang="en-AU" dirty="0" err="1"/>
              <a:t>bog’lanishlar</a:t>
            </a:r>
            <a:r>
              <a:rPr lang="en-AU" dirty="0"/>
              <a:t> </a:t>
            </a:r>
            <a:r>
              <a:rPr lang="en-AU" dirty="0" err="1"/>
              <a:t>hosil</a:t>
            </a:r>
            <a:r>
              <a:rPr lang="en-AU" dirty="0"/>
              <a:t> </a:t>
            </a:r>
            <a:r>
              <a:rPr lang="en-AU" dirty="0" err="1"/>
              <a:t>qilishi</a:t>
            </a:r>
            <a:r>
              <a:rPr lang="en-AU" dirty="0"/>
              <a:t> </a:t>
            </a:r>
            <a:r>
              <a:rPr lang="en-AU" dirty="0" err="1"/>
              <a:t>mumkin</a:t>
            </a:r>
            <a:r>
              <a:rPr lang="en-AU" dirty="0"/>
              <a:t>. </a:t>
            </a:r>
            <a:r>
              <a:rPr lang="en-AU" dirty="0" err="1"/>
              <a:t>Ya'ni</a:t>
            </a:r>
            <a:r>
              <a:rPr lang="en-AU" dirty="0"/>
              <a:t>, </a:t>
            </a:r>
            <a:r>
              <a:rPr lang="en-AU" dirty="0" err="1"/>
              <a:t>yuz</a:t>
            </a:r>
            <a:r>
              <a:rPr lang="en-AU" dirty="0"/>
              <a:t> </a:t>
            </a:r>
            <a:r>
              <a:rPr lang="en-AU" dirty="0" err="1"/>
              <a:t>leksemasi</a:t>
            </a:r>
            <a:r>
              <a:rPr lang="en-AU" dirty="0"/>
              <a:t> </a:t>
            </a:r>
            <a:r>
              <a:rPr lang="en-AU" dirty="0" err="1"/>
              <a:t>zmotsional</a:t>
            </a:r>
            <a:r>
              <a:rPr lang="en-AU" dirty="0"/>
              <a:t> </a:t>
            </a:r>
            <a:r>
              <a:rPr lang="en-AU" dirty="0" err="1"/>
              <a:t>neytral</a:t>
            </a:r>
            <a:r>
              <a:rPr lang="en-AU" dirty="0"/>
              <a:t>, </a:t>
            </a:r>
            <a:r>
              <a:rPr lang="en-AU" dirty="0" err="1"/>
              <a:t>salbiy</a:t>
            </a:r>
            <a:r>
              <a:rPr lang="en-AU" dirty="0"/>
              <a:t> </a:t>
            </a:r>
            <a:r>
              <a:rPr lang="en-AU" dirty="0" err="1"/>
              <a:t>va</a:t>
            </a:r>
            <a:r>
              <a:rPr lang="en-AU" dirty="0"/>
              <a:t> </a:t>
            </a:r>
            <a:r>
              <a:rPr lang="en-AU" dirty="0" err="1"/>
              <a:t>ijobiy</a:t>
            </a:r>
            <a:r>
              <a:rPr lang="en-AU" dirty="0"/>
              <a:t> </a:t>
            </a:r>
            <a:r>
              <a:rPr lang="en-AU" dirty="0" err="1"/>
              <a:t>so’zlar</a:t>
            </a:r>
            <a:r>
              <a:rPr lang="en-AU" dirty="0"/>
              <a:t> </a:t>
            </a:r>
            <a:r>
              <a:rPr lang="en-AU" dirty="0" err="1"/>
              <a:t>bilan</a:t>
            </a:r>
            <a:r>
              <a:rPr lang="en-AU" dirty="0"/>
              <a:t> </a:t>
            </a:r>
            <a:r>
              <a:rPr lang="en-AU" dirty="0" err="1"/>
              <a:t>birika</a:t>
            </a:r>
            <a:r>
              <a:rPr lang="en-AU" dirty="0"/>
              <a:t> </a:t>
            </a:r>
            <a:r>
              <a:rPr lang="en-AU" dirty="0" err="1"/>
              <a:t>oladi</a:t>
            </a:r>
            <a:r>
              <a:rPr lang="en-AU" dirty="0"/>
              <a:t>: </a:t>
            </a:r>
            <a:r>
              <a:rPr lang="en-AU" dirty="0" err="1"/>
              <a:t>yuzini</a:t>
            </a:r>
            <a:r>
              <a:rPr lang="en-AU" dirty="0"/>
              <a:t> </a:t>
            </a:r>
            <a:r>
              <a:rPr lang="en-AU" dirty="0" err="1"/>
              <a:t>yuvdi</a:t>
            </a:r>
            <a:r>
              <a:rPr lang="en-AU" dirty="0"/>
              <a:t>, </a:t>
            </a:r>
            <a:r>
              <a:rPr lang="en-AU" dirty="0" err="1"/>
              <a:t>gul</a:t>
            </a:r>
            <a:r>
              <a:rPr lang="en-AU" dirty="0"/>
              <a:t> </a:t>
            </a:r>
            <a:r>
              <a:rPr lang="en-AU" dirty="0" err="1"/>
              <a:t>yuzli</a:t>
            </a:r>
            <a:r>
              <a:rPr lang="en-AU" dirty="0"/>
              <a:t>, </a:t>
            </a:r>
            <a:r>
              <a:rPr lang="en-AU" dirty="0" err="1"/>
              <a:t>yuzi</a:t>
            </a:r>
            <a:r>
              <a:rPr lang="en-AU" dirty="0"/>
              <a:t> </a:t>
            </a:r>
            <a:r>
              <a:rPr lang="en-AU" dirty="0" err="1"/>
              <a:t>burishdi</a:t>
            </a:r>
            <a:r>
              <a:rPr lang="en-AU" dirty="0"/>
              <a:t> </a:t>
            </a:r>
            <a:r>
              <a:rPr lang="en-AU" dirty="0" err="1"/>
              <a:t>kabi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320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8640"/>
            <a:ext cx="7408333" cy="593752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259632" y="548680"/>
            <a:ext cx="6912768" cy="5328592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Emotiv</a:t>
            </a:r>
            <a:r>
              <a:rPr lang="en-AU" dirty="0"/>
              <a:t>  (</a:t>
            </a:r>
            <a:r>
              <a:rPr lang="en-AU" dirty="0" err="1"/>
              <a:t>konnotativ</a:t>
            </a:r>
            <a:r>
              <a:rPr lang="en-AU" dirty="0"/>
              <a:t>, </a:t>
            </a:r>
            <a:r>
              <a:rPr lang="en-AU" dirty="0" err="1"/>
              <a:t>emotsional</a:t>
            </a:r>
            <a:r>
              <a:rPr lang="en-AU" dirty="0"/>
              <a:t> </a:t>
            </a:r>
            <a:r>
              <a:rPr lang="en-AU" dirty="0" err="1"/>
              <a:t>ekspressiv</a:t>
            </a:r>
            <a:r>
              <a:rPr lang="en-AU" dirty="0"/>
              <a:t>)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birliklar</a:t>
            </a:r>
            <a:r>
              <a:rPr lang="en-AU" dirty="0"/>
              <a:t> </a:t>
            </a:r>
            <a:r>
              <a:rPr lang="en-AU" dirty="0" err="1"/>
              <a:t>ma'nosining</a:t>
            </a:r>
            <a:r>
              <a:rPr lang="en-AU" dirty="0"/>
              <a:t> </a:t>
            </a:r>
            <a:r>
              <a:rPr lang="en-AU" dirty="0" err="1"/>
              <a:t>baholash</a:t>
            </a:r>
            <a:r>
              <a:rPr lang="en-AU" dirty="0"/>
              <a:t>, </a:t>
            </a:r>
            <a:r>
              <a:rPr lang="en-AU" dirty="0" err="1"/>
              <a:t>emotsional</a:t>
            </a:r>
            <a:r>
              <a:rPr lang="en-AU" dirty="0"/>
              <a:t>, </a:t>
            </a:r>
            <a:r>
              <a:rPr lang="en-AU" dirty="0" err="1"/>
              <a:t>ekspressiv</a:t>
            </a:r>
            <a:r>
              <a:rPr lang="en-AU" dirty="0"/>
              <a:t>, </a:t>
            </a:r>
            <a:r>
              <a:rPr lang="en-AU" dirty="0" err="1"/>
              <a:t>uslubiy</a:t>
            </a:r>
            <a:r>
              <a:rPr lang="en-AU" dirty="0"/>
              <a:t> </a:t>
            </a:r>
            <a:r>
              <a:rPr lang="en-AU" dirty="0" err="1"/>
              <a:t>komponentini</a:t>
            </a:r>
            <a:r>
              <a:rPr lang="en-AU" dirty="0"/>
              <a:t> </a:t>
            </a:r>
            <a:r>
              <a:rPr lang="en-AU" dirty="0" err="1"/>
              <a:t>tashkil</a:t>
            </a:r>
            <a:r>
              <a:rPr lang="en-AU" dirty="0"/>
              <a:t> </a:t>
            </a:r>
            <a:r>
              <a:rPr lang="en-AU" dirty="0" err="1"/>
              <a:t>qiladi</a:t>
            </a:r>
            <a:r>
              <a:rPr lang="en-AU" dirty="0"/>
              <a:t>. U, </a:t>
            </a:r>
            <a:r>
              <a:rPr lang="en-AU" dirty="0" err="1"/>
              <a:t>asosan</a:t>
            </a:r>
            <a:r>
              <a:rPr lang="en-AU" dirty="0"/>
              <a:t>, </a:t>
            </a:r>
            <a:r>
              <a:rPr lang="en-AU" dirty="0" err="1"/>
              <a:t>uslubiy</a:t>
            </a:r>
            <a:r>
              <a:rPr lang="en-AU" dirty="0"/>
              <a:t> </a:t>
            </a:r>
            <a:r>
              <a:rPr lang="en-AU" dirty="0" err="1"/>
              <a:t>bo’yoqli</a:t>
            </a:r>
            <a:r>
              <a:rPr lang="en-AU" dirty="0"/>
              <a:t> </a:t>
            </a:r>
            <a:r>
              <a:rPr lang="en-AU" dirty="0" err="1"/>
              <a:t>so’zlar</a:t>
            </a:r>
            <a:r>
              <a:rPr lang="en-AU" dirty="0"/>
              <a:t> </a:t>
            </a:r>
            <a:r>
              <a:rPr lang="en-AU" dirty="0" err="1"/>
              <a:t>yordamida</a:t>
            </a:r>
            <a:r>
              <a:rPr lang="en-AU" dirty="0"/>
              <a:t> </a:t>
            </a:r>
            <a:r>
              <a:rPr lang="en-AU" dirty="0" err="1"/>
              <a:t>ifodalanadi</a:t>
            </a:r>
            <a:r>
              <a:rPr lang="en-AU" dirty="0"/>
              <a:t>. </a:t>
            </a:r>
            <a:r>
              <a:rPr lang="en-AU" dirty="0" err="1"/>
              <a:t>Emotiv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uslubiy</a:t>
            </a:r>
            <a:r>
              <a:rPr lang="en-AU" dirty="0"/>
              <a:t> </a:t>
            </a:r>
            <a:r>
              <a:rPr lang="en-AU" dirty="0" err="1"/>
              <a:t>bo’yoqli</a:t>
            </a:r>
            <a:r>
              <a:rPr lang="en-AU" dirty="0"/>
              <a:t> </a:t>
            </a:r>
            <a:r>
              <a:rPr lang="en-AU" dirty="0" err="1"/>
              <a:t>so’zlar</a:t>
            </a:r>
            <a:r>
              <a:rPr lang="en-AU" dirty="0"/>
              <a:t> </a:t>
            </a:r>
            <a:r>
              <a:rPr lang="en-AU" dirty="0" err="1"/>
              <a:t>yordamida</a:t>
            </a:r>
            <a:r>
              <a:rPr lang="en-AU" dirty="0"/>
              <a:t> </a:t>
            </a:r>
            <a:r>
              <a:rPr lang="en-AU" dirty="0" err="1"/>
              <a:t>so’zlovchining</a:t>
            </a:r>
            <a:r>
              <a:rPr lang="en-AU" dirty="0"/>
              <a:t> </a:t>
            </a:r>
            <a:r>
              <a:rPr lang="en-AU" dirty="0" err="1"/>
              <a:t>ifodalanayotgan</a:t>
            </a:r>
            <a:r>
              <a:rPr lang="en-AU" dirty="0"/>
              <a:t> </a:t>
            </a:r>
            <a:r>
              <a:rPr lang="en-AU" dirty="0" err="1"/>
              <a:t>narsa</a:t>
            </a:r>
            <a:r>
              <a:rPr lang="en-AU" dirty="0"/>
              <a:t> '</a:t>
            </a:r>
            <a:r>
              <a:rPr lang="en-AU" dirty="0" err="1"/>
              <a:t>hodisalarga</a:t>
            </a:r>
            <a:r>
              <a:rPr lang="en-AU" dirty="0"/>
              <a:t> </a:t>
            </a:r>
            <a:r>
              <a:rPr lang="en-AU" dirty="0" err="1"/>
              <a:t>bo’lgan</a:t>
            </a:r>
            <a:r>
              <a:rPr lang="en-AU" dirty="0"/>
              <a:t> </a:t>
            </a:r>
            <a:r>
              <a:rPr lang="en-AU" dirty="0" err="1"/>
              <a:t>munosabatini</a:t>
            </a:r>
            <a:r>
              <a:rPr lang="en-AU" dirty="0"/>
              <a:t> </a:t>
            </a:r>
            <a:r>
              <a:rPr lang="en-AU" dirty="0" err="1"/>
              <a:t>ko’rsatadi</a:t>
            </a:r>
            <a:r>
              <a:rPr lang="en-AU" dirty="0"/>
              <a:t>. </a:t>
            </a:r>
            <a:r>
              <a:rPr lang="en-AU" dirty="0" err="1"/>
              <a:t>So’zlovchi</a:t>
            </a:r>
            <a:r>
              <a:rPr lang="en-AU" dirty="0"/>
              <a:t> </a:t>
            </a:r>
            <a:r>
              <a:rPr lang="en-AU" dirty="0" err="1"/>
              <a:t>tomonidan</a:t>
            </a:r>
            <a:r>
              <a:rPr lang="en-AU" dirty="0"/>
              <a:t> </a:t>
            </a:r>
            <a:r>
              <a:rPr lang="en-AU" dirty="0" err="1"/>
              <a:t>qo’llangan</a:t>
            </a:r>
            <a:r>
              <a:rPr lang="en-AU" dirty="0"/>
              <a:t> </a:t>
            </a:r>
            <a:r>
              <a:rPr lang="en-AU" dirty="0" err="1"/>
              <a:t>uslubiy</a:t>
            </a:r>
            <a:r>
              <a:rPr lang="en-AU" dirty="0"/>
              <a:t> </a:t>
            </a:r>
            <a:r>
              <a:rPr lang="en-AU" dirty="0" err="1"/>
              <a:t>bo’yoqli</a:t>
            </a:r>
            <a:r>
              <a:rPr lang="en-AU" dirty="0"/>
              <a:t> </a:t>
            </a:r>
            <a:r>
              <a:rPr lang="en-AU" dirty="0" err="1"/>
              <a:t>so’zlar</a:t>
            </a:r>
            <a:r>
              <a:rPr lang="en-AU" dirty="0"/>
              <a:t> </a:t>
            </a:r>
            <a:r>
              <a:rPr lang="en-AU" dirty="0" err="1"/>
              <a:t>o’z</a:t>
            </a:r>
            <a:r>
              <a:rPr lang="en-AU" dirty="0"/>
              <a:t> </a:t>
            </a:r>
            <a:r>
              <a:rPr lang="en-AU" dirty="0" err="1"/>
              <a:t>navbatida</a:t>
            </a:r>
            <a:r>
              <a:rPr lang="en-AU" dirty="0"/>
              <a:t> </a:t>
            </a:r>
            <a:r>
              <a:rPr lang="en-AU" dirty="0" err="1"/>
              <a:t>tinglovchiga</a:t>
            </a:r>
            <a:r>
              <a:rPr lang="en-AU" dirty="0"/>
              <a:t> ham </a:t>
            </a:r>
            <a:r>
              <a:rPr lang="en-AU" dirty="0" err="1"/>
              <a:t>zmotsional</a:t>
            </a:r>
            <a:r>
              <a:rPr lang="en-AU" dirty="0"/>
              <a:t> </a:t>
            </a:r>
            <a:r>
              <a:rPr lang="en-AU" dirty="0" err="1"/>
              <a:t>ta'sir</a:t>
            </a:r>
            <a:r>
              <a:rPr lang="en-AU" dirty="0"/>
              <a:t> </a:t>
            </a:r>
            <a:r>
              <a:rPr lang="en-AU" dirty="0" err="1"/>
              <a:t>ko’rsatadi</a:t>
            </a:r>
            <a:r>
              <a:rPr lang="en-AU" dirty="0"/>
              <a:t>.</a:t>
            </a:r>
          </a:p>
          <a:p>
            <a:pPr algn="ctr"/>
            <a:r>
              <a:rPr lang="en-AU" dirty="0"/>
              <a:t>	</a:t>
            </a:r>
            <a:r>
              <a:rPr lang="en-AU" dirty="0" err="1"/>
              <a:t>Emotiv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tilshunoslikda</a:t>
            </a:r>
            <a:r>
              <a:rPr lang="en-AU" dirty="0"/>
              <a:t> </a:t>
            </a:r>
            <a:r>
              <a:rPr lang="en-AU" dirty="0" err="1"/>
              <a:t>pragmatik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, </a:t>
            </a:r>
            <a:r>
              <a:rPr lang="en-AU" dirty="0" err="1"/>
              <a:t>konnotativ</a:t>
            </a:r>
            <a:r>
              <a:rPr lang="en-AU" dirty="0"/>
              <a:t> </a:t>
            </a:r>
            <a:r>
              <a:rPr lang="en-AU" dirty="0" err="1"/>
              <a:t>ma'no</a:t>
            </a:r>
            <a:r>
              <a:rPr lang="en-AU" dirty="0"/>
              <a:t> </a:t>
            </a:r>
            <a:r>
              <a:rPr lang="en-AU" dirty="0" err="1"/>
              <a:t>kabi</a:t>
            </a:r>
            <a:r>
              <a:rPr lang="en-AU" dirty="0"/>
              <a:t> </a:t>
            </a:r>
            <a:r>
              <a:rPr lang="en-AU" dirty="0" err="1"/>
              <a:t>terminlar</a:t>
            </a:r>
            <a:r>
              <a:rPr lang="en-AU" dirty="0"/>
              <a:t> </a:t>
            </a:r>
            <a:r>
              <a:rPr lang="en-AU" dirty="0" err="1"/>
              <a:t>bilan</a:t>
            </a:r>
            <a:r>
              <a:rPr lang="en-AU" dirty="0"/>
              <a:t> ham </a:t>
            </a:r>
            <a:r>
              <a:rPr lang="en-AU" dirty="0" err="1"/>
              <a:t>aytiladi</a:t>
            </a:r>
            <a:r>
              <a:rPr lang="en-A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5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51520" y="260648"/>
            <a:ext cx="8568952" cy="6336704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Signifikativ</a:t>
            </a:r>
            <a:r>
              <a:rPr lang="en-AU" dirty="0"/>
              <a:t> </a:t>
            </a:r>
            <a:r>
              <a:rPr lang="en-AU" dirty="0" err="1"/>
              <a:t>ma'nosi</a:t>
            </a:r>
            <a:r>
              <a:rPr lang="en-AU" dirty="0"/>
              <a:t> </a:t>
            </a:r>
            <a:r>
              <a:rPr lang="en-AU" dirty="0" err="1"/>
              <a:t>bir</a:t>
            </a:r>
            <a:r>
              <a:rPr lang="en-AU" dirty="0"/>
              <a:t> </a:t>
            </a:r>
            <a:r>
              <a:rPr lang="en-AU" dirty="0" err="1"/>
              <a:t>hil</a:t>
            </a:r>
            <a:r>
              <a:rPr lang="en-AU" dirty="0"/>
              <a:t> </a:t>
            </a:r>
            <a:r>
              <a:rPr lang="en-AU" dirty="0" err="1"/>
              <a:t>bo’lgan</a:t>
            </a:r>
            <a:r>
              <a:rPr lang="en-AU" dirty="0"/>
              <a:t> </a:t>
            </a:r>
            <a:r>
              <a:rPr lang="en-AU" dirty="0" err="1"/>
              <a:t>leksik</a:t>
            </a:r>
            <a:r>
              <a:rPr lang="en-AU" dirty="0"/>
              <a:t> </a:t>
            </a:r>
            <a:r>
              <a:rPr lang="en-AU" dirty="0" err="1"/>
              <a:t>birliklarni</a:t>
            </a:r>
            <a:r>
              <a:rPr lang="en-AU" dirty="0"/>
              <a:t>, </a:t>
            </a:r>
            <a:r>
              <a:rPr lang="en-AU" dirty="0" err="1"/>
              <a:t>ya'ni</a:t>
            </a:r>
            <a:r>
              <a:rPr lang="en-AU" dirty="0"/>
              <a:t> </a:t>
            </a:r>
            <a:r>
              <a:rPr lang="en-AU" dirty="0" err="1"/>
              <a:t>sinonimlarni</a:t>
            </a:r>
            <a:r>
              <a:rPr lang="en-AU" dirty="0"/>
              <a:t> </a:t>
            </a:r>
            <a:r>
              <a:rPr lang="en-AU" dirty="0" err="1"/>
              <a:t>qarshilantirganimizda</a:t>
            </a:r>
            <a:r>
              <a:rPr lang="en-AU" dirty="0"/>
              <a:t>, </a:t>
            </a:r>
            <a:r>
              <a:rPr lang="en-AU" dirty="0" err="1"/>
              <a:t>emotiv</a:t>
            </a:r>
            <a:r>
              <a:rPr lang="en-AU" dirty="0"/>
              <a:t> </a:t>
            </a:r>
            <a:r>
              <a:rPr lang="en-AU" dirty="0" err="1"/>
              <a:t>ma'nolar</a:t>
            </a:r>
            <a:r>
              <a:rPr lang="en-AU" dirty="0"/>
              <a:t> </a:t>
            </a:r>
            <a:r>
              <a:rPr lang="en-AU" dirty="0" err="1"/>
              <a:t>sezilarli</a:t>
            </a:r>
            <a:r>
              <a:rPr lang="en-AU" dirty="0"/>
              <a:t> </a:t>
            </a:r>
            <a:r>
              <a:rPr lang="en-AU" dirty="0" err="1"/>
              <a:t>darajada</a:t>
            </a:r>
            <a:r>
              <a:rPr lang="en-AU" dirty="0"/>
              <a:t> </a:t>
            </a:r>
            <a:r>
              <a:rPr lang="en-AU" dirty="0" err="1"/>
              <a:t>namoyon</a:t>
            </a:r>
            <a:r>
              <a:rPr lang="en-AU" dirty="0"/>
              <a:t> </a:t>
            </a:r>
            <a:r>
              <a:rPr lang="en-AU" dirty="0" err="1"/>
              <a:t>bo’ladi</a:t>
            </a:r>
            <a:r>
              <a:rPr lang="en-AU" dirty="0"/>
              <a:t>. </a:t>
            </a:r>
            <a:r>
              <a:rPr lang="en-AU" dirty="0" err="1"/>
              <a:t>Masalan</a:t>
            </a:r>
            <a:r>
              <a:rPr lang="en-AU" dirty="0"/>
              <a:t>, </a:t>
            </a:r>
            <a:r>
              <a:rPr lang="en-AU" dirty="0" err="1"/>
              <a:t>oriq</a:t>
            </a:r>
            <a:r>
              <a:rPr lang="en-AU" dirty="0"/>
              <a:t>, </a:t>
            </a:r>
            <a:r>
              <a:rPr lang="en-AU" dirty="0" err="1"/>
              <a:t>ozg’in</a:t>
            </a:r>
            <a:r>
              <a:rPr lang="en-AU" dirty="0"/>
              <a:t>, </a:t>
            </a:r>
            <a:r>
              <a:rPr lang="en-AU" dirty="0" err="1"/>
              <a:t>qiltiriq</a:t>
            </a:r>
            <a:r>
              <a:rPr lang="en-AU" dirty="0"/>
              <a:t>, </a:t>
            </a:r>
            <a:r>
              <a:rPr lang="en-AU" dirty="0" err="1"/>
              <a:t>dirdov</a:t>
            </a:r>
            <a:r>
              <a:rPr lang="en-AU" dirty="0"/>
              <a:t>, </a:t>
            </a:r>
            <a:r>
              <a:rPr lang="en-AU" dirty="0" err="1"/>
              <a:t>ipiltiriq</a:t>
            </a:r>
            <a:r>
              <a:rPr lang="en-AU" dirty="0"/>
              <a:t>, </a:t>
            </a:r>
            <a:r>
              <a:rPr lang="en-AU" dirty="0" err="1"/>
              <a:t>ramaqijon</a:t>
            </a:r>
            <a:r>
              <a:rPr lang="en-AU" dirty="0"/>
              <a:t> </a:t>
            </a:r>
            <a:r>
              <a:rPr lang="en-AU" dirty="0" err="1"/>
              <a:t>sinonimik</a:t>
            </a:r>
            <a:r>
              <a:rPr lang="en-AU" dirty="0"/>
              <a:t> </a:t>
            </a:r>
            <a:r>
              <a:rPr lang="en-AU" dirty="0" err="1"/>
              <a:t>qatoridagi</a:t>
            </a:r>
            <a:r>
              <a:rPr lang="en-AU" dirty="0"/>
              <a:t> </a:t>
            </a:r>
            <a:r>
              <a:rPr lang="en-AU" dirty="0" err="1"/>
              <a:t>barcha</a:t>
            </a:r>
            <a:r>
              <a:rPr lang="en-AU" dirty="0"/>
              <a:t> </a:t>
            </a:r>
            <a:r>
              <a:rPr lang="en-AU" dirty="0" err="1"/>
              <a:t>leksemalar</a:t>
            </a:r>
            <a:r>
              <a:rPr lang="en-AU" dirty="0"/>
              <a:t> </a:t>
            </a:r>
            <a:r>
              <a:rPr lang="en-AU" dirty="0" err="1"/>
              <a:t>bitta</a:t>
            </a:r>
            <a:r>
              <a:rPr lang="en-AU" dirty="0"/>
              <a:t> </a:t>
            </a:r>
            <a:r>
              <a:rPr lang="en-AU" dirty="0" err="1"/>
              <a:t>umumiy</a:t>
            </a:r>
            <a:r>
              <a:rPr lang="en-AU" dirty="0"/>
              <a:t> «</a:t>
            </a:r>
            <a:r>
              <a:rPr lang="en-AU" dirty="0" err="1"/>
              <a:t>hajmi</a:t>
            </a:r>
            <a:r>
              <a:rPr lang="en-AU" dirty="0"/>
              <a:t> (</a:t>
            </a:r>
            <a:r>
              <a:rPr lang="en-AU" dirty="0" err="1"/>
              <a:t>yog</a:t>
            </a:r>
            <a:r>
              <a:rPr lang="en-AU" dirty="0"/>
              <a:t>’ </a:t>
            </a:r>
            <a:r>
              <a:rPr lang="en-AU" dirty="0" err="1"/>
              <a:t>qatlami</a:t>
            </a:r>
            <a:r>
              <a:rPr lang="en-AU" dirty="0"/>
              <a:t>) </a:t>
            </a:r>
            <a:r>
              <a:rPr lang="en-AU" dirty="0" err="1"/>
              <a:t>me'yordan</a:t>
            </a:r>
            <a:r>
              <a:rPr lang="en-AU" dirty="0"/>
              <a:t> </a:t>
            </a:r>
            <a:r>
              <a:rPr lang="en-AU" dirty="0" err="1"/>
              <a:t>kam</a:t>
            </a:r>
            <a:r>
              <a:rPr lang="en-AU" dirty="0"/>
              <a:t>» </a:t>
            </a:r>
            <a:r>
              <a:rPr lang="en-AU" dirty="0" err="1"/>
              <a:t>signifikativ</a:t>
            </a:r>
            <a:r>
              <a:rPr lang="en-AU" dirty="0"/>
              <a:t> </a:t>
            </a:r>
            <a:r>
              <a:rPr lang="en-AU" dirty="0" err="1"/>
              <a:t>ma'noga</a:t>
            </a:r>
            <a:r>
              <a:rPr lang="en-AU" dirty="0"/>
              <a:t> </a:t>
            </a:r>
            <a:r>
              <a:rPr lang="en-AU" dirty="0" err="1"/>
              <a:t>ega</a:t>
            </a:r>
            <a:r>
              <a:rPr lang="en-AU" dirty="0"/>
              <a:t>. </a:t>
            </a:r>
            <a:r>
              <a:rPr lang="en-AU" dirty="0" err="1"/>
              <a:t>Lekin</a:t>
            </a:r>
            <a:r>
              <a:rPr lang="en-AU" dirty="0"/>
              <a:t> </a:t>
            </a:r>
            <a:r>
              <a:rPr lang="en-AU" dirty="0" err="1"/>
              <a:t>qator</a:t>
            </a:r>
            <a:r>
              <a:rPr lang="en-AU" dirty="0"/>
              <a:t> </a:t>
            </a:r>
            <a:r>
              <a:rPr lang="en-AU" dirty="0" err="1"/>
              <a:t>zlementlari</a:t>
            </a:r>
            <a:r>
              <a:rPr lang="en-AU" dirty="0"/>
              <a:t> </a:t>
            </a:r>
            <a:r>
              <a:rPr lang="en-AU" dirty="0" err="1"/>
              <a:t>zmotiv</a:t>
            </a:r>
            <a:r>
              <a:rPr lang="en-AU" dirty="0"/>
              <a:t> </a:t>
            </a:r>
            <a:r>
              <a:rPr lang="en-AU" dirty="0" err="1"/>
              <a:t>ma'noga</a:t>
            </a:r>
            <a:r>
              <a:rPr lang="en-AU" dirty="0"/>
              <a:t> </a:t>
            </a:r>
            <a:r>
              <a:rPr lang="en-AU" dirty="0" err="1"/>
              <a:t>egaligi</a:t>
            </a:r>
            <a:r>
              <a:rPr lang="en-AU" dirty="0"/>
              <a:t> </a:t>
            </a:r>
            <a:r>
              <a:rPr lang="en-AU" dirty="0" err="1"/>
              <a:t>bilan</a:t>
            </a:r>
            <a:r>
              <a:rPr lang="en-AU" dirty="0"/>
              <a:t> </a:t>
            </a:r>
            <a:r>
              <a:rPr lang="en-AU" dirty="0" err="1"/>
              <a:t>farqlanadi</a:t>
            </a:r>
            <a:r>
              <a:rPr lang="en-AU" dirty="0"/>
              <a:t>. </a:t>
            </a:r>
            <a:r>
              <a:rPr lang="en-AU" dirty="0" err="1"/>
              <a:t>Oriq</a:t>
            </a:r>
            <a:r>
              <a:rPr lang="en-AU" dirty="0"/>
              <a:t>, </a:t>
            </a:r>
            <a:r>
              <a:rPr lang="en-AU" dirty="0" err="1"/>
              <a:t>ozg’in</a:t>
            </a:r>
            <a:r>
              <a:rPr lang="en-AU" dirty="0"/>
              <a:t> </a:t>
            </a:r>
            <a:r>
              <a:rPr lang="en-AU" dirty="0" err="1"/>
              <a:t>leksemalari</a:t>
            </a:r>
            <a:r>
              <a:rPr lang="en-AU" dirty="0"/>
              <a:t> </a:t>
            </a:r>
            <a:r>
              <a:rPr lang="en-AU" dirty="0" err="1"/>
              <a:t>faqat</a:t>
            </a:r>
            <a:r>
              <a:rPr lang="en-AU" dirty="0"/>
              <a:t> </a:t>
            </a:r>
            <a:r>
              <a:rPr lang="en-AU" dirty="0" err="1"/>
              <a:t>signifikativ</a:t>
            </a:r>
            <a:r>
              <a:rPr lang="en-AU" dirty="0"/>
              <a:t> </a:t>
            </a:r>
            <a:r>
              <a:rPr lang="en-AU" dirty="0" err="1"/>
              <a:t>ma'noga</a:t>
            </a:r>
            <a:r>
              <a:rPr lang="en-AU" dirty="0"/>
              <a:t> </a:t>
            </a:r>
            <a:r>
              <a:rPr lang="en-AU" dirty="0" err="1"/>
              <a:t>ega</a:t>
            </a:r>
            <a:r>
              <a:rPr lang="en-AU" dirty="0"/>
              <a:t> </a:t>
            </a:r>
            <a:r>
              <a:rPr lang="en-AU" dirty="0" err="1"/>
              <a:t>bo’lib</a:t>
            </a:r>
            <a:r>
              <a:rPr lang="en-AU" dirty="0"/>
              <a:t>, </a:t>
            </a:r>
            <a:r>
              <a:rPr lang="en-AU" dirty="0" err="1"/>
              <a:t>zmotivlik</a:t>
            </a:r>
            <a:r>
              <a:rPr lang="en-AU" dirty="0"/>
              <a:t> </a:t>
            </a:r>
            <a:r>
              <a:rPr lang="en-AU" dirty="0" err="1"/>
              <a:t>nuqtai</a:t>
            </a:r>
            <a:r>
              <a:rPr lang="en-AU" dirty="0"/>
              <a:t> </a:t>
            </a:r>
            <a:r>
              <a:rPr lang="en-AU" dirty="0" err="1"/>
              <a:t>nazardan</a:t>
            </a:r>
            <a:r>
              <a:rPr lang="en-AU" dirty="0"/>
              <a:t> </a:t>
            </a:r>
            <a:r>
              <a:rPr lang="en-AU" dirty="0" err="1"/>
              <a:t>neytral</a:t>
            </a:r>
            <a:r>
              <a:rPr lang="en-AU" dirty="0"/>
              <a:t> </a:t>
            </a:r>
            <a:r>
              <a:rPr lang="en-AU" dirty="0" err="1"/>
              <a:t>bo’lsa</a:t>
            </a:r>
            <a:r>
              <a:rPr lang="en-AU" dirty="0"/>
              <a:t>, </a:t>
            </a:r>
            <a:r>
              <a:rPr lang="en-AU" dirty="0" err="1"/>
              <a:t>qiltiriq</a:t>
            </a:r>
            <a:r>
              <a:rPr lang="en-AU" dirty="0"/>
              <a:t>, </a:t>
            </a:r>
            <a:r>
              <a:rPr lang="en-AU" dirty="0" err="1"/>
              <a:t>dirdov</a:t>
            </a:r>
            <a:r>
              <a:rPr lang="en-AU" dirty="0"/>
              <a:t>, </a:t>
            </a:r>
            <a:r>
              <a:rPr lang="en-AU" dirty="0" err="1"/>
              <a:t>ipiltiriq</a:t>
            </a:r>
            <a:r>
              <a:rPr lang="en-AU" dirty="0"/>
              <a:t>, </a:t>
            </a:r>
            <a:r>
              <a:rPr lang="en-AU" dirty="0" err="1"/>
              <a:t>ramaqijon</a:t>
            </a:r>
            <a:r>
              <a:rPr lang="en-AU" dirty="0"/>
              <a:t> </a:t>
            </a:r>
            <a:r>
              <a:rPr lang="en-AU" dirty="0" err="1"/>
              <a:t>leksemalari</a:t>
            </a:r>
            <a:r>
              <a:rPr lang="en-AU" dirty="0"/>
              <a:t> </a:t>
            </a:r>
            <a:r>
              <a:rPr lang="en-AU" dirty="0" err="1"/>
              <a:t>esa</a:t>
            </a:r>
            <a:r>
              <a:rPr lang="en-AU" dirty="0"/>
              <a:t> ham </a:t>
            </a:r>
            <a:r>
              <a:rPr lang="en-AU" dirty="0" err="1"/>
              <a:t>signifikativ</a:t>
            </a:r>
            <a:r>
              <a:rPr lang="en-AU" dirty="0"/>
              <a:t>, ham </a:t>
            </a:r>
            <a:r>
              <a:rPr lang="en-AU" dirty="0" err="1"/>
              <a:t>zmotiv</a:t>
            </a:r>
            <a:r>
              <a:rPr lang="en-AU" dirty="0"/>
              <a:t> </a:t>
            </a:r>
            <a:r>
              <a:rPr lang="en-AU" dirty="0" err="1"/>
              <a:t>ma'noga</a:t>
            </a:r>
            <a:r>
              <a:rPr lang="en-AU" dirty="0"/>
              <a:t> </a:t>
            </a:r>
            <a:r>
              <a:rPr lang="en-AU" dirty="0" err="1"/>
              <a:t>ega</a:t>
            </a:r>
            <a:r>
              <a:rPr lang="en-AU" dirty="0"/>
              <a:t>. </a:t>
            </a:r>
            <a:r>
              <a:rPr lang="en-AU" dirty="0" err="1"/>
              <a:t>Qiltiriq</a:t>
            </a:r>
            <a:r>
              <a:rPr lang="en-AU" dirty="0"/>
              <a:t>, </a:t>
            </a:r>
            <a:r>
              <a:rPr lang="en-AU" dirty="0" err="1"/>
              <a:t>dirdov</a:t>
            </a:r>
            <a:r>
              <a:rPr lang="en-AU" dirty="0"/>
              <a:t>, </a:t>
            </a:r>
            <a:r>
              <a:rPr lang="en-AU" dirty="0" err="1"/>
              <a:t>ipiltiriq</a:t>
            </a:r>
            <a:r>
              <a:rPr lang="en-AU" dirty="0"/>
              <a:t>, </a:t>
            </a:r>
            <a:r>
              <a:rPr lang="en-AU" dirty="0" err="1"/>
              <a:t>ramaqijon</a:t>
            </a:r>
            <a:r>
              <a:rPr lang="en-AU" dirty="0"/>
              <a:t> </a:t>
            </a:r>
            <a:r>
              <a:rPr lang="en-AU" dirty="0" err="1"/>
              <a:t>leksemalarida</a:t>
            </a:r>
            <a:r>
              <a:rPr lang="en-AU" dirty="0"/>
              <a:t> </a:t>
            </a:r>
            <a:r>
              <a:rPr lang="en-AU" dirty="0" err="1"/>
              <a:t>ushbu</a:t>
            </a:r>
            <a:r>
              <a:rPr lang="en-AU" dirty="0"/>
              <a:t> </a:t>
            </a:r>
            <a:r>
              <a:rPr lang="en-AU" dirty="0" err="1"/>
              <a:t>belgiga</a:t>
            </a:r>
            <a:r>
              <a:rPr lang="en-AU" dirty="0"/>
              <a:t> </a:t>
            </a:r>
            <a:r>
              <a:rPr lang="en-AU" dirty="0" err="1"/>
              <a:t>bo’lgan</a:t>
            </a:r>
            <a:r>
              <a:rPr lang="en-AU" dirty="0"/>
              <a:t> </a:t>
            </a:r>
            <a:r>
              <a:rPr lang="en-AU" dirty="0" err="1"/>
              <a:t>salbiy</a:t>
            </a:r>
            <a:r>
              <a:rPr lang="en-AU" dirty="0"/>
              <a:t> </a:t>
            </a:r>
            <a:r>
              <a:rPr lang="en-AU" dirty="0" err="1"/>
              <a:t>munosabat</a:t>
            </a:r>
            <a:r>
              <a:rPr lang="en-AU" dirty="0"/>
              <a:t> </a:t>
            </a:r>
            <a:r>
              <a:rPr lang="en-AU" dirty="0" err="1"/>
              <a:t>aks</a:t>
            </a:r>
            <a:r>
              <a:rPr lang="en-AU" dirty="0"/>
              <a:t> </a:t>
            </a:r>
            <a:r>
              <a:rPr lang="en-AU" dirty="0" err="1"/>
              <a:t>ztib</a:t>
            </a:r>
            <a:r>
              <a:rPr lang="en-AU" dirty="0"/>
              <a:t> </a:t>
            </a:r>
            <a:r>
              <a:rPr lang="en-AU" dirty="0" err="1"/>
              <a:t>turibdi</a:t>
            </a:r>
            <a:r>
              <a:rPr lang="en-A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73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98</TotalTime>
  <Words>956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8</cp:revision>
  <dcterms:created xsi:type="dcterms:W3CDTF">2015-05-03T11:13:45Z</dcterms:created>
  <dcterms:modified xsi:type="dcterms:W3CDTF">2015-05-03T12:51:46Z</dcterms:modified>
</cp:coreProperties>
</file>