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7" r:id="rId2"/>
    <p:sldId id="268" r:id="rId3"/>
    <p:sldId id="256" r:id="rId4"/>
    <p:sldId id="257" r:id="rId5"/>
    <p:sldId id="258" r:id="rId6"/>
    <p:sldId id="260" r:id="rId7"/>
    <p:sldId id="261" r:id="rId8"/>
    <p:sldId id="262" r:id="rId9"/>
    <p:sldId id="263" r:id="rId10"/>
    <p:sldId id="264" r:id="rId11"/>
    <p:sldId id="265" r:id="rId12"/>
    <p:sldId id="266" r:id="rId13"/>
    <p:sldId id="269" r:id="rId14"/>
  </p:sldIdLst>
  <p:sldSz cx="9144000" cy="6858000" type="screen4x3"/>
  <p:notesSz cx="6858000" cy="9144000"/>
  <p:custDataLst>
    <p:tags r:id="rId15"/>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67" d="100"/>
          <a:sy n="67" d="100"/>
        </p:scale>
        <p:origin x="-426" y="-108"/>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29.12.2015</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29.12.2015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29.12.2015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29.12.2015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29.12.2015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29.12.2015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29.12.2015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29.12.2015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29.12.2015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29.12.2015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29.12.2015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29.12.2015</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28596" y="500042"/>
            <a:ext cx="8286808" cy="5857916"/>
          </a:xfrm>
        </p:spPr>
        <p:style>
          <a:lnRef idx="1">
            <a:schemeClr val="accent2"/>
          </a:lnRef>
          <a:fillRef idx="3">
            <a:schemeClr val="accent2"/>
          </a:fillRef>
          <a:effectRef idx="2">
            <a:schemeClr val="accent2"/>
          </a:effectRef>
          <a:fontRef idx="minor">
            <a:schemeClr val="lt1"/>
          </a:fontRef>
        </p:style>
        <p:txBody>
          <a:bodyPr>
            <a:normAutofit/>
          </a:bodyPr>
          <a:lstStyle/>
          <a:p>
            <a:pPr algn="ctr"/>
            <a:r>
              <a:rPr lang="en-US" sz="3600" b="1" dirty="0" smtClean="0">
                <a:solidFill>
                  <a:schemeClr val="bg1"/>
                </a:solidFill>
              </a:rPr>
              <a:t>Samarkand branch of Tashkent University of Information Technologies</a:t>
            </a:r>
          </a:p>
          <a:p>
            <a:endParaRPr lang="en-US" dirty="0" smtClean="0">
              <a:solidFill>
                <a:schemeClr val="bg1"/>
              </a:solidFill>
            </a:endParaRPr>
          </a:p>
          <a:p>
            <a:pPr algn="ctr"/>
            <a:r>
              <a:rPr lang="en-US" sz="4400" b="1" dirty="0" smtClean="0">
                <a:solidFill>
                  <a:schemeClr val="bg1"/>
                </a:solidFill>
              </a:rPr>
              <a:t>Self study work</a:t>
            </a:r>
          </a:p>
          <a:p>
            <a:endParaRPr lang="en-US" dirty="0" smtClean="0">
              <a:solidFill>
                <a:schemeClr val="bg1"/>
              </a:solidFill>
            </a:endParaRPr>
          </a:p>
          <a:p>
            <a:pPr algn="ctr"/>
            <a:r>
              <a:rPr lang="en-US" sz="4000" b="1" dirty="0" smtClean="0">
                <a:solidFill>
                  <a:schemeClr val="bg1"/>
                </a:solidFill>
              </a:rPr>
              <a:t>Theme: Famous people of Uzbekistan</a:t>
            </a:r>
          </a:p>
          <a:p>
            <a:endParaRPr lang="en-US" dirty="0" smtClean="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5786478"/>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0">
            <a:scrgbClr r="0" g="0" b="0"/>
          </a:lnRef>
          <a:fillRef idx="1003">
            <a:schemeClr val="dk2"/>
          </a:fillRef>
          <a:effectRef idx="0">
            <a:scrgbClr r="0" g="0" b="0"/>
          </a:effectRef>
          <a:fontRef idx="major"/>
        </p:style>
        <p:txBody>
          <a:bodyPr>
            <a:normAutofit fontScale="92500" lnSpcReduction="20000"/>
          </a:bodyPr>
          <a:lstStyle/>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In 1017 Mahmud </a:t>
            </a:r>
            <a:r>
              <a:rPr lang="en-US" dirty="0" err="1" smtClean="0">
                <a:latin typeface="Times New Roman" pitchFamily="18" charset="0"/>
                <a:cs typeface="Times New Roman" pitchFamily="18" charset="0"/>
              </a:rPr>
              <a:t>Gaznavi</a:t>
            </a:r>
            <a:r>
              <a:rPr lang="en-US" dirty="0" smtClean="0">
                <a:latin typeface="Times New Roman" pitchFamily="18" charset="0"/>
                <a:cs typeface="Times New Roman" pitchFamily="18" charset="0"/>
              </a:rPr>
              <a:t> ( 998-1034 ) has subordinated to himself </a:t>
            </a:r>
            <a:r>
              <a:rPr lang="en-US" dirty="0" err="1" smtClean="0">
                <a:latin typeface="Times New Roman" pitchFamily="18" charset="0"/>
                <a:cs typeface="Times New Roman" pitchFamily="18" charset="0"/>
              </a:rPr>
              <a:t>Khoresm</a:t>
            </a:r>
            <a:r>
              <a:rPr lang="en-US" dirty="0" smtClean="0">
                <a:latin typeface="Times New Roman" pitchFamily="18" charset="0"/>
                <a:cs typeface="Times New Roman" pitchFamily="18" charset="0"/>
              </a:rPr>
              <a:t>, and in the same year </a:t>
            </a:r>
            <a:r>
              <a:rPr lang="en-US" dirty="0" err="1" smtClean="0">
                <a:latin typeface="Times New Roman" pitchFamily="18" charset="0"/>
                <a:cs typeface="Times New Roman" pitchFamily="18" charset="0"/>
              </a:rPr>
              <a:t>Beruniy</a:t>
            </a:r>
            <a:r>
              <a:rPr lang="en-US" dirty="0" smtClean="0">
                <a:latin typeface="Times New Roman" pitchFamily="18" charset="0"/>
                <a:cs typeface="Times New Roman" pitchFamily="18" charset="0"/>
              </a:rPr>
              <a:t> together with some other scientists had been compelled to follow the conqueror to </a:t>
            </a:r>
            <a:r>
              <a:rPr lang="en-US" dirty="0" err="1" smtClean="0">
                <a:latin typeface="Times New Roman" pitchFamily="18" charset="0"/>
                <a:cs typeface="Times New Roman" pitchFamily="18" charset="0"/>
              </a:rPr>
              <a:t>Hansa</a:t>
            </a:r>
            <a:r>
              <a:rPr lang="en-US" dirty="0" smtClean="0">
                <a:latin typeface="Times New Roman" pitchFamily="18" charset="0"/>
                <a:cs typeface="Times New Roman" pitchFamily="18" charset="0"/>
              </a:rPr>
              <a:t> where he stayed up to the end of his life. Despite the unfavorable conditions for him in the capital </a:t>
            </a:r>
            <a:r>
              <a:rPr lang="en-US" dirty="0" err="1" smtClean="0">
                <a:latin typeface="Times New Roman" pitchFamily="18" charset="0"/>
                <a:cs typeface="Times New Roman" pitchFamily="18" charset="0"/>
              </a:rPr>
              <a:t>Mahmuda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Beruniy</a:t>
            </a:r>
            <a:r>
              <a:rPr lang="en-US" dirty="0" smtClean="0">
                <a:latin typeface="Times New Roman" pitchFamily="18" charset="0"/>
                <a:cs typeface="Times New Roman" pitchFamily="18" charset="0"/>
              </a:rPr>
              <a:t> was entirely given to scientific researches. Together with the army of sultan, </a:t>
            </a:r>
            <a:r>
              <a:rPr lang="en-US" dirty="0" err="1" smtClean="0">
                <a:latin typeface="Times New Roman" pitchFamily="18" charset="0"/>
                <a:cs typeface="Times New Roman" pitchFamily="18" charset="0"/>
              </a:rPr>
              <a:t>Beruniy</a:t>
            </a:r>
            <a:r>
              <a:rPr lang="en-US" dirty="0" smtClean="0">
                <a:latin typeface="Times New Roman" pitchFamily="18" charset="0"/>
                <a:cs typeface="Times New Roman" pitchFamily="18" charset="0"/>
              </a:rPr>
              <a:t> had several times visited India. He has taken advantage of the trips for studying this country and as a result, by 4030 he had written an outstanding composition on India. Earlier, in 1025 </a:t>
            </a:r>
            <a:r>
              <a:rPr lang="en-US" dirty="0" err="1" smtClean="0">
                <a:latin typeface="Times New Roman" pitchFamily="18" charset="0"/>
                <a:cs typeface="Times New Roman" pitchFamily="18" charset="0"/>
              </a:rPr>
              <a:t>Beruniy</a:t>
            </a:r>
            <a:r>
              <a:rPr lang="en-US" dirty="0" smtClean="0">
                <a:latin typeface="Times New Roman" pitchFamily="18" charset="0"/>
                <a:cs typeface="Times New Roman" pitchFamily="18" charset="0"/>
              </a:rPr>
              <a:t> finished "Geodesy". To sultan </a:t>
            </a:r>
            <a:r>
              <a:rPr lang="en-US" dirty="0" err="1" smtClean="0">
                <a:latin typeface="Times New Roman" pitchFamily="18" charset="0"/>
                <a:cs typeface="Times New Roman" pitchFamily="18" charset="0"/>
              </a:rPr>
              <a:t>Masud</a:t>
            </a:r>
            <a:r>
              <a:rPr lang="en-US" dirty="0" smtClean="0">
                <a:latin typeface="Times New Roman" pitchFamily="18" charset="0"/>
                <a:cs typeface="Times New Roman" pitchFamily="18" charset="0"/>
              </a:rPr>
              <a:t> ( 1030-1041 ), the receiver Mahmud, </a:t>
            </a:r>
            <a:r>
              <a:rPr lang="en-US" dirty="0" err="1" smtClean="0">
                <a:latin typeface="Times New Roman" pitchFamily="18" charset="0"/>
                <a:cs typeface="Times New Roman" pitchFamily="18" charset="0"/>
              </a:rPr>
              <a:t>Beruniy</a:t>
            </a:r>
            <a:r>
              <a:rPr lang="en-US" dirty="0" smtClean="0">
                <a:latin typeface="Times New Roman" pitchFamily="18" charset="0"/>
                <a:cs typeface="Times New Roman" pitchFamily="18" charset="0"/>
              </a:rPr>
              <a:t> has devoted his main work on mathematics and astronomy – «</a:t>
            </a:r>
            <a:r>
              <a:rPr lang="en-US" dirty="0" err="1" smtClean="0">
                <a:latin typeface="Times New Roman" pitchFamily="18" charset="0"/>
                <a:cs typeface="Times New Roman" pitchFamily="18" charset="0"/>
              </a:rPr>
              <a:t>Masudov</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kanon</a:t>
            </a:r>
            <a:r>
              <a:rPr lang="en-US" dirty="0" smtClean="0">
                <a:latin typeface="Times New Roman" pitchFamily="18" charset="0"/>
                <a:cs typeface="Times New Roman" pitchFamily="18" charset="0"/>
              </a:rPr>
              <a:t>». At government of the subsequent sultan – </a:t>
            </a:r>
            <a:r>
              <a:rPr lang="en-US" dirty="0" err="1" smtClean="0">
                <a:latin typeface="Times New Roman" pitchFamily="18" charset="0"/>
                <a:cs typeface="Times New Roman" pitchFamily="18" charset="0"/>
              </a:rPr>
              <a:t>Masud</a:t>
            </a:r>
            <a:r>
              <a:rPr lang="en-US" dirty="0" smtClean="0">
                <a:latin typeface="Times New Roman" pitchFamily="18" charset="0"/>
                <a:cs typeface="Times New Roman" pitchFamily="18" charset="0"/>
              </a:rPr>
              <a:t> ( 1041 - 1048 ) – </a:t>
            </a:r>
            <a:r>
              <a:rPr lang="en-US" dirty="0" err="1" smtClean="0">
                <a:latin typeface="Times New Roman" pitchFamily="18" charset="0"/>
                <a:cs typeface="Times New Roman" pitchFamily="18" charset="0"/>
              </a:rPr>
              <a:t>Беруни</a:t>
            </a:r>
            <a:r>
              <a:rPr lang="en-US" dirty="0" smtClean="0">
                <a:latin typeface="Times New Roman" pitchFamily="18" charset="0"/>
                <a:cs typeface="Times New Roman" pitchFamily="18" charset="0"/>
              </a:rPr>
              <a:t> written the big work on mineralogy, and at the end of a life – "</a:t>
            </a:r>
            <a:r>
              <a:rPr lang="en-US" dirty="0" err="1" smtClean="0">
                <a:latin typeface="Times New Roman" pitchFamily="18" charset="0"/>
                <a:cs typeface="Times New Roman" pitchFamily="18" charset="0"/>
              </a:rPr>
              <a:t>Saydan</a:t>
            </a:r>
            <a:r>
              <a:rPr lang="en-US" dirty="0" smtClean="0">
                <a:latin typeface="Times New Roman" pitchFamily="18" charset="0"/>
                <a:cs typeface="Times New Roman" pitchFamily="18" charset="0"/>
              </a:rPr>
              <a:t>". He died in </a:t>
            </a:r>
            <a:r>
              <a:rPr lang="en-US" dirty="0" err="1" smtClean="0">
                <a:latin typeface="Times New Roman" pitchFamily="18" charset="0"/>
                <a:cs typeface="Times New Roman" pitchFamily="18" charset="0"/>
              </a:rPr>
              <a:t>Gazna</a:t>
            </a:r>
            <a:r>
              <a:rPr lang="en-US" dirty="0" smtClean="0">
                <a:latin typeface="Times New Roman" pitchFamily="18" charset="0"/>
                <a:cs typeface="Times New Roman" pitchFamily="18" charset="0"/>
              </a:rPr>
              <a:t> 2 </a:t>
            </a:r>
            <a:r>
              <a:rPr lang="en-US" dirty="0" err="1" smtClean="0">
                <a:latin typeface="Times New Roman" pitchFamily="18" charset="0"/>
                <a:cs typeface="Times New Roman" pitchFamily="18" charset="0"/>
              </a:rPr>
              <a:t>Radjab</a:t>
            </a:r>
            <a:r>
              <a:rPr lang="en-US" dirty="0" smtClean="0">
                <a:latin typeface="Times New Roman" pitchFamily="18" charset="0"/>
                <a:cs typeface="Times New Roman" pitchFamily="18" charset="0"/>
              </a:rPr>
              <a:t> 440 . (on December 11, 1048 ).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357166"/>
            <a:ext cx="3000396" cy="1071570"/>
          </a:xfrm>
        </p:spPr>
        <p:style>
          <a:lnRef idx="0">
            <a:schemeClr val="accent1"/>
          </a:lnRef>
          <a:fillRef idx="3">
            <a:schemeClr val="accent1"/>
          </a:fillRef>
          <a:effectRef idx="3">
            <a:schemeClr val="accent1"/>
          </a:effectRef>
          <a:fontRef idx="minor">
            <a:schemeClr val="lt1"/>
          </a:fontRef>
        </p:style>
        <p:txBody>
          <a:bodyPr>
            <a:noAutofit/>
          </a:bodyPr>
          <a:lstStyle/>
          <a:p>
            <a:r>
              <a:rPr lang="uz-Latn-UZ" sz="2400" dirty="0" smtClean="0">
                <a:solidFill>
                  <a:schemeClr val="tx1"/>
                </a:solidFill>
                <a:latin typeface="Times New Roman" pitchFamily="18" charset="0"/>
                <a:cs typeface="Times New Roman" pitchFamily="18" charset="0"/>
              </a:rPr>
              <a:t>Al-Khorezmi Muhammed Bin - Mussa (783 - 850)</a:t>
            </a:r>
            <a:endParaRPr lang="ru-RU" sz="2400" dirty="0">
              <a:solidFill>
                <a:schemeClr val="tx1"/>
              </a:solidFill>
              <a:latin typeface="Times New Roman" pitchFamily="18" charset="0"/>
              <a:cs typeface="Times New Roman" pitchFamily="18" charset="0"/>
            </a:endParaRPr>
          </a:p>
        </p:txBody>
      </p:sp>
      <p:sp>
        <p:nvSpPr>
          <p:cNvPr id="4" name="Текст 3"/>
          <p:cNvSpPr>
            <a:spLocks noGrp="1"/>
          </p:cNvSpPr>
          <p:nvPr>
            <p:ph type="body" idx="2"/>
          </p:nvPr>
        </p:nvSpPr>
        <p:spPr>
          <a:xfrm>
            <a:off x="457200" y="1435100"/>
            <a:ext cx="3008313" cy="4922858"/>
          </a:xfrm>
        </p:spPr>
        <p:txBody>
          <a:bodyPr/>
          <a:lstStyle/>
          <a:p>
            <a:endParaRPr lang="ru-RU" dirty="0"/>
          </a:p>
        </p:txBody>
      </p:sp>
      <p:sp>
        <p:nvSpPr>
          <p:cNvPr id="3" name="Содержимое 2"/>
          <p:cNvSpPr>
            <a:spLocks noGrp="1"/>
          </p:cNvSpPr>
          <p:nvPr>
            <p:ph sz="half" idx="1"/>
          </p:nvPr>
        </p:nvSpPr>
        <p:spPr>
          <a:xfrm>
            <a:off x="3575050" y="273050"/>
            <a:ext cx="5111750" cy="6084908"/>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0">
            <a:scrgbClr r="0" g="0" b="0"/>
          </a:lnRef>
          <a:fillRef idx="1003">
            <a:schemeClr val="dk2"/>
          </a:fillRef>
          <a:effectRef idx="0">
            <a:scrgbClr r="0" g="0" b="0"/>
          </a:effectRef>
          <a:fontRef idx="major"/>
        </p:style>
        <p:txBody>
          <a:bodyPr>
            <a:normAutofit fontScale="32500" lnSpcReduction="20000"/>
          </a:bodyPr>
          <a:lstStyle/>
          <a:p>
            <a:pPr algn="just"/>
            <a:endParaRPr lang="en-US" sz="4900" dirty="0" smtClean="0"/>
          </a:p>
          <a:p>
            <a:pPr algn="just"/>
            <a:r>
              <a:rPr lang="en-US" sz="4900" dirty="0" smtClean="0">
                <a:latin typeface="Times New Roman" pitchFamily="18" charset="0"/>
                <a:cs typeface="Times New Roman" pitchFamily="18" charset="0"/>
              </a:rPr>
              <a:t>Al-</a:t>
            </a:r>
            <a:r>
              <a:rPr lang="en-US" sz="4900" dirty="0" err="1" smtClean="0">
                <a:latin typeface="Times New Roman" pitchFamily="18" charset="0"/>
                <a:cs typeface="Times New Roman" pitchFamily="18" charset="0"/>
              </a:rPr>
              <a:t>Khorezmi</a:t>
            </a:r>
            <a:r>
              <a:rPr lang="en-US" sz="4900" dirty="0" smtClean="0">
                <a:latin typeface="Times New Roman" pitchFamily="18" charset="0"/>
                <a:cs typeface="Times New Roman" pitchFamily="18" charset="0"/>
              </a:rPr>
              <a:t> </a:t>
            </a:r>
            <a:r>
              <a:rPr lang="en-US" sz="4900" dirty="0" err="1" smtClean="0">
                <a:latin typeface="Times New Roman" pitchFamily="18" charset="0"/>
                <a:cs typeface="Times New Roman" pitchFamily="18" charset="0"/>
              </a:rPr>
              <a:t>Muhammed</a:t>
            </a:r>
            <a:r>
              <a:rPr lang="en-US" sz="4900" dirty="0" smtClean="0">
                <a:latin typeface="Times New Roman" pitchFamily="18" charset="0"/>
                <a:cs typeface="Times New Roman" pitchFamily="18" charset="0"/>
              </a:rPr>
              <a:t> Bin - </a:t>
            </a:r>
            <a:r>
              <a:rPr lang="en-US" sz="4900" dirty="0" err="1" smtClean="0">
                <a:latin typeface="Times New Roman" pitchFamily="18" charset="0"/>
                <a:cs typeface="Times New Roman" pitchFamily="18" charset="0"/>
              </a:rPr>
              <a:t>Mussa</a:t>
            </a:r>
            <a:r>
              <a:rPr lang="en-US" sz="4900" dirty="0" smtClean="0">
                <a:latin typeface="Times New Roman" pitchFamily="18" charset="0"/>
                <a:cs typeface="Times New Roman" pitchFamily="18" charset="0"/>
              </a:rPr>
              <a:t> ( 783 - 850 ) Nickname Al – </a:t>
            </a:r>
            <a:r>
              <a:rPr lang="en-US" sz="4900" dirty="0" err="1" smtClean="0">
                <a:latin typeface="Times New Roman" pitchFamily="18" charset="0"/>
                <a:cs typeface="Times New Roman" pitchFamily="18" charset="0"/>
              </a:rPr>
              <a:t>Khorezmi</a:t>
            </a:r>
            <a:r>
              <a:rPr lang="en-US" sz="4900" dirty="0" smtClean="0">
                <a:latin typeface="Times New Roman" pitchFamily="18" charset="0"/>
                <a:cs typeface="Times New Roman" pitchFamily="18" charset="0"/>
              </a:rPr>
              <a:t> specifies his native land – the Central Asian state </a:t>
            </a:r>
            <a:r>
              <a:rPr lang="en-US" sz="4900" dirty="0" err="1" smtClean="0">
                <a:latin typeface="Times New Roman" pitchFamily="18" charset="0"/>
                <a:cs typeface="Times New Roman" pitchFamily="18" charset="0"/>
              </a:rPr>
              <a:t>Khoresm</a:t>
            </a:r>
            <a:r>
              <a:rPr lang="en-US" sz="4900" dirty="0" smtClean="0">
                <a:latin typeface="Times New Roman" pitchFamily="18" charset="0"/>
                <a:cs typeface="Times New Roman" pitchFamily="18" charset="0"/>
              </a:rPr>
              <a:t> (nowadays territory of Uzbekistan), Bin </a:t>
            </a:r>
            <a:r>
              <a:rPr lang="en-US" sz="4900" dirty="0" err="1" smtClean="0">
                <a:latin typeface="Times New Roman" pitchFamily="18" charset="0"/>
                <a:cs typeface="Times New Roman" pitchFamily="18" charset="0"/>
              </a:rPr>
              <a:t>Mussa</a:t>
            </a:r>
            <a:r>
              <a:rPr lang="en-US" sz="4900" dirty="0" smtClean="0">
                <a:latin typeface="Times New Roman" pitchFamily="18" charset="0"/>
                <a:cs typeface="Times New Roman" pitchFamily="18" charset="0"/>
              </a:rPr>
              <a:t> – "son of </a:t>
            </a:r>
            <a:r>
              <a:rPr lang="en-US" sz="4900" dirty="0" err="1" smtClean="0">
                <a:latin typeface="Times New Roman" pitchFamily="18" charset="0"/>
                <a:cs typeface="Times New Roman" pitchFamily="18" charset="0"/>
              </a:rPr>
              <a:t>Mussa</a:t>
            </a:r>
            <a:r>
              <a:rPr lang="en-US" sz="4900" dirty="0" smtClean="0">
                <a:latin typeface="Times New Roman" pitchFamily="18" charset="0"/>
                <a:cs typeface="Times New Roman" pitchFamily="18" charset="0"/>
              </a:rPr>
              <a:t>", and one of nicknames of the scientist – Al – </a:t>
            </a:r>
            <a:r>
              <a:rPr lang="en-US" sz="4900" dirty="0" err="1" smtClean="0">
                <a:latin typeface="Times New Roman" pitchFamily="18" charset="0"/>
                <a:cs typeface="Times New Roman" pitchFamily="18" charset="0"/>
              </a:rPr>
              <a:t>Madjusi</a:t>
            </a:r>
            <a:r>
              <a:rPr lang="en-US" sz="4900" dirty="0" smtClean="0">
                <a:latin typeface="Times New Roman" pitchFamily="18" charset="0"/>
                <a:cs typeface="Times New Roman" pitchFamily="18" charset="0"/>
              </a:rPr>
              <a:t>– speaks about his origin from a sort of magicians (on – Arabic "</a:t>
            </a:r>
            <a:r>
              <a:rPr lang="en-US" sz="4900" dirty="0" err="1" smtClean="0">
                <a:latin typeface="Times New Roman" pitchFamily="18" charset="0"/>
                <a:cs typeface="Times New Roman" pitchFamily="18" charset="0"/>
              </a:rPr>
              <a:t>madjus</a:t>
            </a:r>
            <a:r>
              <a:rPr lang="en-US" sz="4900" dirty="0" smtClean="0">
                <a:latin typeface="Times New Roman" pitchFamily="18" charset="0"/>
                <a:cs typeface="Times New Roman" pitchFamily="18" charset="0"/>
              </a:rPr>
              <a:t>"). It shows also, that one of sources of knowledge of Mohammed Al – </a:t>
            </a:r>
            <a:r>
              <a:rPr lang="en-US" sz="4900" dirty="0" err="1" smtClean="0">
                <a:latin typeface="Times New Roman" pitchFamily="18" charset="0"/>
                <a:cs typeface="Times New Roman" pitchFamily="18" charset="0"/>
              </a:rPr>
              <a:t>Хорезми</a:t>
            </a:r>
            <a:r>
              <a:rPr lang="en-US" sz="4900" dirty="0" smtClean="0">
                <a:latin typeface="Times New Roman" pitchFamily="18" charset="0"/>
                <a:cs typeface="Times New Roman" pitchFamily="18" charset="0"/>
              </a:rPr>
              <a:t> was science prior to Islamic Central Asia the keepers of which were magicians. He managed in Baghdad the library of wisdom House of some sort of the Baghdad academy at caliphate of Al – </a:t>
            </a:r>
            <a:r>
              <a:rPr lang="en-US" sz="4900" dirty="0" err="1" smtClean="0">
                <a:latin typeface="Times New Roman" pitchFamily="18" charset="0"/>
                <a:cs typeface="Times New Roman" pitchFamily="18" charset="0"/>
              </a:rPr>
              <a:t>Mamun</a:t>
            </a:r>
            <a:r>
              <a:rPr lang="en-US" sz="4900" dirty="0" smtClean="0">
                <a:latin typeface="Times New Roman" pitchFamily="18" charset="0"/>
                <a:cs typeface="Times New Roman" pitchFamily="18" charset="0"/>
              </a:rPr>
              <a:t>. There were the arithmetic treatise « The Book about the Indian account », the algebraic treatise « The Brief book about calculation of algebra and </a:t>
            </a:r>
            <a:r>
              <a:rPr lang="en-US" sz="4900" dirty="0" err="1" smtClean="0">
                <a:latin typeface="Times New Roman" pitchFamily="18" charset="0"/>
                <a:cs typeface="Times New Roman" pitchFamily="18" charset="0"/>
              </a:rPr>
              <a:t>almukabal</a:t>
            </a:r>
            <a:r>
              <a:rPr lang="en-US" sz="4900" dirty="0" smtClean="0">
                <a:latin typeface="Times New Roman" pitchFamily="18" charset="0"/>
                <a:cs typeface="Times New Roman" pitchFamily="18" charset="0"/>
              </a:rPr>
              <a:t>», astronomical tables and a geographical path. Both mathematical treatises have been translated into Latin language of medieval Europe and served for a long time as the basic textbooks on mathematics. Nickname Al-</a:t>
            </a:r>
            <a:r>
              <a:rPr lang="en-US" sz="4900" dirty="0" err="1" smtClean="0">
                <a:latin typeface="Times New Roman" pitchFamily="18" charset="0"/>
                <a:cs typeface="Times New Roman" pitchFamily="18" charset="0"/>
              </a:rPr>
              <a:t>Khorezmi</a:t>
            </a:r>
            <a:r>
              <a:rPr lang="en-US" sz="4900" dirty="0" smtClean="0">
                <a:latin typeface="Times New Roman" pitchFamily="18" charset="0"/>
                <a:cs typeface="Times New Roman" pitchFamily="18" charset="0"/>
              </a:rPr>
              <a:t> in the modified form has turned to a nominal word "algorithm" and all over again meant all system of decimal item </a:t>
            </a:r>
            <a:r>
              <a:rPr lang="en-US" sz="4900" dirty="0" err="1" smtClean="0">
                <a:latin typeface="Times New Roman" pitchFamily="18" charset="0"/>
                <a:cs typeface="Times New Roman" pitchFamily="18" charset="0"/>
              </a:rPr>
              <a:t>arithmetics</a:t>
            </a:r>
            <a:r>
              <a:rPr lang="en-US" sz="4900" dirty="0" smtClean="0">
                <a:latin typeface="Times New Roman" pitchFamily="18" charset="0"/>
                <a:cs typeface="Times New Roman" pitchFamily="18" charset="0"/>
              </a:rPr>
              <a:t>. Subsequently this term has received a wider sense in mathematics as a rule performing operations in certain order. Thus, actions « Al - </a:t>
            </a:r>
            <a:r>
              <a:rPr lang="en-US" sz="4900" dirty="0" err="1" smtClean="0">
                <a:latin typeface="Times New Roman" pitchFamily="18" charset="0"/>
                <a:cs typeface="Times New Roman" pitchFamily="18" charset="0"/>
              </a:rPr>
              <a:t>Djebr</a:t>
            </a:r>
            <a:r>
              <a:rPr lang="en-US" sz="4900" dirty="0" smtClean="0">
                <a:latin typeface="Times New Roman" pitchFamily="18" charset="0"/>
                <a:cs typeface="Times New Roman" pitchFamily="18" charset="0"/>
              </a:rPr>
              <a:t>» and "Al-</a:t>
            </a:r>
            <a:r>
              <a:rPr lang="en-US" sz="4900" dirty="0" err="1" smtClean="0">
                <a:latin typeface="Times New Roman" pitchFamily="18" charset="0"/>
                <a:cs typeface="Times New Roman" pitchFamily="18" charset="0"/>
              </a:rPr>
              <a:t>Mukabala</a:t>
            </a:r>
            <a:r>
              <a:rPr lang="en-US" sz="4900" dirty="0" smtClean="0">
                <a:latin typeface="Times New Roman" pitchFamily="18" charset="0"/>
                <a:cs typeface="Times New Roman" pitchFamily="18" charset="0"/>
              </a:rPr>
              <a:t>" have replaced with themselves transfer of nowadays-used equation members from one part of the equation into another and reduction of similar members</a:t>
            </a:r>
            <a:r>
              <a:rPr lang="en-US" sz="3800" dirty="0" smtClean="0"/>
              <a:t>.</a:t>
            </a:r>
            <a:endParaRPr lang="ru-RU" sz="1800" dirty="0"/>
          </a:p>
        </p:txBody>
      </p:sp>
      <p:pic>
        <p:nvPicPr>
          <p:cNvPr id="8194" name="Picture 2" descr="C:\Users\User\Desktop\foto\2-02a2.jpg"/>
          <p:cNvPicPr>
            <a:picLocks noChangeAspect="1" noChangeArrowheads="1"/>
          </p:cNvPicPr>
          <p:nvPr/>
        </p:nvPicPr>
        <p:blipFill>
          <a:blip r:embed="rId2"/>
          <a:srcRect/>
          <a:stretch>
            <a:fillRect/>
          </a:stretch>
        </p:blipFill>
        <p:spPr bwMode="auto">
          <a:xfrm>
            <a:off x="500034" y="1500174"/>
            <a:ext cx="2994001" cy="4857784"/>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28604"/>
            <a:ext cx="8229600" cy="6072230"/>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0">
            <a:scrgbClr r="0" g="0" b="0"/>
          </a:lnRef>
          <a:fillRef idx="1003">
            <a:schemeClr val="dk2"/>
          </a:fillRef>
          <a:effectRef idx="0">
            <a:scrgbClr r="0" g="0" b="0"/>
          </a:effectRef>
          <a:fontRef idx="major"/>
        </p:style>
        <p:txBody>
          <a:bodyPr>
            <a:noAutofit/>
          </a:bodyPr>
          <a:lstStyle/>
          <a:p>
            <a:pPr algn="just"/>
            <a:r>
              <a:rPr lang="en-US" sz="2200" dirty="0" smtClean="0">
                <a:latin typeface="Times New Roman" pitchFamily="18" charset="0"/>
                <a:cs typeface="Times New Roman" pitchFamily="18" charset="0"/>
              </a:rPr>
              <a:t>He could solve any quadratic equation by his general rule (finding positive roots). If Greeks had geometrical solutions the method Al – </a:t>
            </a:r>
            <a:r>
              <a:rPr lang="en-US" sz="2200" dirty="0" err="1" smtClean="0">
                <a:latin typeface="Times New Roman" pitchFamily="18" charset="0"/>
                <a:cs typeface="Times New Roman" pitchFamily="18" charset="0"/>
              </a:rPr>
              <a:t>Khorezmi</a:t>
            </a:r>
            <a:r>
              <a:rPr lang="en-US" sz="2200" dirty="0" smtClean="0">
                <a:latin typeface="Times New Roman" pitchFamily="18" charset="0"/>
                <a:cs typeface="Times New Roman" pitchFamily="18" charset="0"/>
              </a:rPr>
              <a:t> was almost algebraic. This is an enormous step forward in comparison with geometrical algebra of Greeks. In the arithmetic treatise Al – </a:t>
            </a:r>
            <a:r>
              <a:rPr lang="en-US" sz="2200" dirty="0" err="1" smtClean="0">
                <a:latin typeface="Times New Roman" pitchFamily="18" charset="0"/>
                <a:cs typeface="Times New Roman" pitchFamily="18" charset="0"/>
              </a:rPr>
              <a:t>Khorezmi</a:t>
            </a:r>
            <a:r>
              <a:rPr lang="en-US" sz="2200" dirty="0" smtClean="0">
                <a:latin typeface="Times New Roman" pitchFamily="18" charset="0"/>
                <a:cs typeface="Times New Roman" pitchFamily="18" charset="0"/>
              </a:rPr>
              <a:t> basically followed the Indian samples, and from him the Europeans have got familiar with the Indian methods of recording the numbers, that is the use of zero and location of figures values. The algebraic path differed from both works, that of Indian mathematicians, and Greeks. It can be believed, that in this book Al – </a:t>
            </a:r>
            <a:r>
              <a:rPr lang="en-US" sz="2200" dirty="0" err="1" smtClean="0">
                <a:latin typeface="Times New Roman" pitchFamily="18" charset="0"/>
                <a:cs typeface="Times New Roman" pitchFamily="18" charset="0"/>
              </a:rPr>
              <a:t>Khorezmi</a:t>
            </a:r>
            <a:r>
              <a:rPr lang="en-US" sz="2200" dirty="0" smtClean="0">
                <a:latin typeface="Times New Roman" pitchFamily="18" charset="0"/>
                <a:cs typeface="Times New Roman" pitchFamily="18" charset="0"/>
              </a:rPr>
              <a:t> followed local traditions and own results. If the majority of Greeks did not see necessity to apply the scientific knowledge to practical needs, the main desire of Al – </a:t>
            </a:r>
            <a:r>
              <a:rPr lang="en-US" sz="2200" dirty="0" err="1" smtClean="0">
                <a:latin typeface="Times New Roman" pitchFamily="18" charset="0"/>
                <a:cs typeface="Times New Roman" pitchFamily="18" charset="0"/>
              </a:rPr>
              <a:t>Khorezmi</a:t>
            </a:r>
            <a:r>
              <a:rPr lang="en-US" sz="2200" dirty="0" smtClean="0">
                <a:latin typeface="Times New Roman" pitchFamily="18" charset="0"/>
                <a:cs typeface="Times New Roman" pitchFamily="18" charset="0"/>
              </a:rPr>
              <a:t> was to place a science to serve to humankind and to adapt it for the practical purposes. In Algebra Al – </a:t>
            </a:r>
            <a:r>
              <a:rPr lang="en-US" sz="2200" dirty="0" err="1" smtClean="0">
                <a:latin typeface="Times New Roman" pitchFamily="18" charset="0"/>
                <a:cs typeface="Times New Roman" pitchFamily="18" charset="0"/>
              </a:rPr>
              <a:t>Khorezmi</a:t>
            </a:r>
            <a:r>
              <a:rPr lang="en-US" sz="2200" dirty="0" smtClean="0">
                <a:latin typeface="Times New Roman" pitchFamily="18" charset="0"/>
                <a:cs typeface="Times New Roman" pitchFamily="18" charset="0"/>
              </a:rPr>
              <a:t> has a section about trade and commercial transactions, with problems on a threefold Rule. Thus, for the first time in a history of mathematics in the treatise of Al – </a:t>
            </a:r>
            <a:r>
              <a:rPr lang="en-US" sz="2200" dirty="0" err="1" smtClean="0">
                <a:latin typeface="Times New Roman" pitchFamily="18" charset="0"/>
                <a:cs typeface="Times New Roman" pitchFamily="18" charset="0"/>
              </a:rPr>
              <a:t>Khorezmi</a:t>
            </a:r>
            <a:r>
              <a:rPr lang="en-US" sz="2200" dirty="0" smtClean="0">
                <a:latin typeface="Times New Roman" pitchFamily="18" charset="0"/>
                <a:cs typeface="Times New Roman" pitchFamily="18" charset="0"/>
              </a:rPr>
              <a:t> have appeared the general rules of solving the quadratic equations .</a:t>
            </a:r>
            <a:endParaRPr lang="en-US" sz="2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340768"/>
            <a:ext cx="8229600" cy="4389120"/>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a:bodyPr>
          <a:lstStyle/>
          <a:p>
            <a:pPr marL="0" indent="0" algn="ctr">
              <a:buNone/>
            </a:pPr>
            <a:r>
              <a:rPr lang="en-US" sz="4000" dirty="0" smtClean="0"/>
              <a:t>Literatures.</a:t>
            </a:r>
          </a:p>
          <a:p>
            <a:pPr marL="0" indent="0">
              <a:buNone/>
            </a:pPr>
            <a:r>
              <a:rPr lang="en-US" sz="2800" dirty="0" smtClean="0"/>
              <a:t>1.  www.Google.com</a:t>
            </a:r>
            <a:r>
              <a:rPr lang="en-US" sz="2800" smtClean="0"/>
              <a:t>//Famouspeopleofuzb//.</a:t>
            </a:r>
            <a:endParaRPr lang="en-US" sz="2800" dirty="0" smtClean="0"/>
          </a:p>
          <a:p>
            <a:pPr marL="0" indent="0">
              <a:buNone/>
            </a:pPr>
            <a:r>
              <a:rPr lang="en-US" sz="2800" dirty="0" smtClean="0"/>
              <a:t>2. www.yandex.ru</a:t>
            </a:r>
          </a:p>
          <a:p>
            <a:pPr marL="0" indent="0">
              <a:buNone/>
            </a:pPr>
            <a:r>
              <a:rPr lang="en-US" sz="2800" dirty="0" smtClean="0"/>
              <a:t>3. Translate.google.ru</a:t>
            </a:r>
          </a:p>
        </p:txBody>
      </p:sp>
    </p:spTree>
    <p:extLst>
      <p:ext uri="{BB962C8B-B14F-4D97-AF65-F5344CB8AC3E}">
        <p14:creationId xmlns:p14="http://schemas.microsoft.com/office/powerpoint/2010/main" val="39900001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pPr algn="ctr"/>
            <a:r>
              <a:rPr lang="en-US" dirty="0" smtClean="0"/>
              <a:t>Plan:</a:t>
            </a:r>
            <a:endParaRPr lang="ru-RU" dirty="0"/>
          </a:p>
        </p:txBody>
      </p:sp>
      <p:sp>
        <p:nvSpPr>
          <p:cNvPr id="6" name="Объект 5"/>
          <p:cNvSpPr>
            <a:spLocks noGrp="1"/>
          </p:cNvSpPr>
          <p:nvPr>
            <p:ph idx="1"/>
          </p:nvPr>
        </p:nvSpPr>
        <p:spPr/>
        <p:txBody>
          <a:bodyPr>
            <a:normAutofit/>
          </a:bodyPr>
          <a:lstStyle/>
          <a:p>
            <a:pPr marL="0" indent="0">
              <a:buNone/>
            </a:pPr>
            <a:r>
              <a:rPr lang="en-US" sz="3200" dirty="0" smtClean="0"/>
              <a:t>1. </a:t>
            </a:r>
            <a:r>
              <a:rPr lang="en-US" sz="3200" dirty="0"/>
              <a:t>Famous people of </a:t>
            </a:r>
            <a:r>
              <a:rPr lang="en-US" sz="3200" dirty="0" smtClean="0"/>
              <a:t>Uzbekistan.</a:t>
            </a:r>
            <a:endParaRPr lang="en-US" sz="3200" dirty="0"/>
          </a:p>
          <a:p>
            <a:pPr marL="0" indent="0">
              <a:buNone/>
            </a:pPr>
            <a:r>
              <a:rPr lang="en-US" sz="3200" dirty="0" smtClean="0"/>
              <a:t>2. Amir </a:t>
            </a:r>
            <a:r>
              <a:rPr lang="en-US" sz="3200" dirty="0" err="1" smtClean="0"/>
              <a:t>Temur</a:t>
            </a:r>
            <a:r>
              <a:rPr lang="en-US" sz="3200" dirty="0" smtClean="0"/>
              <a:t>.</a:t>
            </a:r>
          </a:p>
          <a:p>
            <a:pPr marL="0" indent="0">
              <a:buNone/>
            </a:pPr>
            <a:r>
              <a:rPr lang="en-US" sz="3200" dirty="0" smtClean="0"/>
              <a:t>3. </a:t>
            </a:r>
            <a:r>
              <a:rPr lang="en-US" sz="3200" dirty="0" err="1" smtClean="0"/>
              <a:t>Alisher</a:t>
            </a:r>
            <a:r>
              <a:rPr lang="en-US" sz="3200" dirty="0" smtClean="0"/>
              <a:t> </a:t>
            </a:r>
            <a:r>
              <a:rPr lang="en-US" sz="3200" dirty="0" err="1" smtClean="0"/>
              <a:t>Navoi</a:t>
            </a:r>
            <a:r>
              <a:rPr lang="en-US" sz="3200" dirty="0" smtClean="0"/>
              <a:t>.</a:t>
            </a:r>
          </a:p>
          <a:p>
            <a:pPr marL="0" indent="0">
              <a:buNone/>
            </a:pPr>
            <a:r>
              <a:rPr lang="en-US" sz="3200" dirty="0" smtClean="0"/>
              <a:t>4. </a:t>
            </a:r>
            <a:r>
              <a:rPr lang="en-US" sz="3200" dirty="0" err="1" smtClean="0"/>
              <a:t>Mirzo</a:t>
            </a:r>
            <a:r>
              <a:rPr lang="en-US" sz="3200" dirty="0" smtClean="0"/>
              <a:t> </a:t>
            </a:r>
            <a:r>
              <a:rPr lang="en-US" sz="3200" dirty="0" err="1" smtClean="0"/>
              <a:t>Ulugbek</a:t>
            </a:r>
            <a:r>
              <a:rPr lang="en-US" sz="3200" dirty="0" smtClean="0"/>
              <a:t>.</a:t>
            </a:r>
          </a:p>
          <a:p>
            <a:pPr marL="0" indent="0">
              <a:buNone/>
            </a:pPr>
            <a:r>
              <a:rPr lang="en-US" sz="3200" dirty="0" smtClean="0"/>
              <a:t>5. </a:t>
            </a:r>
            <a:r>
              <a:rPr lang="en-US" sz="3200" dirty="0" err="1" smtClean="0"/>
              <a:t>Zakhiriddin</a:t>
            </a:r>
            <a:r>
              <a:rPr lang="en-US" sz="3200" dirty="0" smtClean="0"/>
              <a:t> </a:t>
            </a:r>
            <a:r>
              <a:rPr lang="en-US" sz="3200" dirty="0" err="1" smtClean="0"/>
              <a:t>Mukhammed</a:t>
            </a:r>
            <a:r>
              <a:rPr lang="en-US" sz="3200" dirty="0" smtClean="0"/>
              <a:t> </a:t>
            </a:r>
            <a:r>
              <a:rPr lang="en-US" sz="3200" dirty="0" err="1" smtClean="0"/>
              <a:t>Bobur</a:t>
            </a:r>
            <a:r>
              <a:rPr lang="en-US" sz="3200" dirty="0" smtClean="0"/>
              <a:t>.</a:t>
            </a:r>
          </a:p>
          <a:p>
            <a:pPr marL="0" indent="0">
              <a:buNone/>
            </a:pPr>
            <a:r>
              <a:rPr lang="en-US" sz="3200" dirty="0" smtClean="0"/>
              <a:t>6. Abu-</a:t>
            </a:r>
            <a:r>
              <a:rPr lang="en-US" sz="3200" dirty="0" err="1" smtClean="0"/>
              <a:t>Rayhon</a:t>
            </a:r>
            <a:r>
              <a:rPr lang="en-US" sz="3200" dirty="0" smtClean="0"/>
              <a:t> </a:t>
            </a:r>
            <a:r>
              <a:rPr lang="en-US" sz="3200" dirty="0" err="1" smtClean="0"/>
              <a:t>Beruniy</a:t>
            </a:r>
            <a:r>
              <a:rPr lang="en-US" sz="3200" dirty="0" smtClean="0"/>
              <a:t>.</a:t>
            </a:r>
          </a:p>
          <a:p>
            <a:pPr marL="0" indent="0">
              <a:buNone/>
            </a:pPr>
            <a:r>
              <a:rPr lang="en-US" sz="3200" dirty="0" smtClean="0"/>
              <a:t>7. Al-</a:t>
            </a:r>
            <a:r>
              <a:rPr lang="en-US" sz="3200" dirty="0" err="1" smtClean="0"/>
              <a:t>Khorezmiy</a:t>
            </a:r>
            <a:r>
              <a:rPr lang="en-US" sz="3200" dirty="0"/>
              <a:t> </a:t>
            </a:r>
            <a:r>
              <a:rPr lang="en-US" sz="3200" dirty="0" err="1" smtClean="0"/>
              <a:t>Mukhammed</a:t>
            </a:r>
            <a:r>
              <a:rPr lang="en-US" sz="3200" dirty="0" smtClean="0"/>
              <a:t> Bin </a:t>
            </a:r>
            <a:r>
              <a:rPr lang="en-US" sz="3200" dirty="0" err="1" smtClean="0"/>
              <a:t>Mussah</a:t>
            </a:r>
            <a:r>
              <a:rPr lang="en-US" sz="3200" dirty="0" smtClean="0"/>
              <a:t>.</a:t>
            </a:r>
            <a:endParaRPr lang="ru-RU" sz="3200" dirty="0"/>
          </a:p>
        </p:txBody>
      </p:sp>
    </p:spTree>
    <p:extLst>
      <p:ext uri="{BB962C8B-B14F-4D97-AF65-F5344CB8AC3E}">
        <p14:creationId xmlns:p14="http://schemas.microsoft.com/office/powerpoint/2010/main" val="14099293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285728"/>
            <a:ext cx="3114668" cy="863620"/>
          </a:xfrm>
        </p:spPr>
        <p:style>
          <a:lnRef idx="1">
            <a:schemeClr val="accent2"/>
          </a:lnRef>
          <a:fillRef idx="3">
            <a:schemeClr val="accent2"/>
          </a:fillRef>
          <a:effectRef idx="2">
            <a:schemeClr val="accent2"/>
          </a:effectRef>
          <a:fontRef idx="minor">
            <a:schemeClr val="lt1"/>
          </a:fontRef>
        </p:style>
        <p:txBody>
          <a:bodyPr>
            <a:normAutofit/>
          </a:bodyPr>
          <a:lstStyle/>
          <a:p>
            <a:r>
              <a:rPr lang="en-US" sz="4800" dirty="0" smtClean="0">
                <a:solidFill>
                  <a:schemeClr val="tx1"/>
                </a:solidFill>
                <a:latin typeface="Times New Roman" pitchFamily="18" charset="0"/>
                <a:cs typeface="Times New Roman" pitchFamily="18" charset="0"/>
              </a:rPr>
              <a:t>Amir </a:t>
            </a:r>
            <a:r>
              <a:rPr lang="en-US" sz="4800" dirty="0" err="1" smtClean="0">
                <a:solidFill>
                  <a:schemeClr val="tx1"/>
                </a:solidFill>
                <a:latin typeface="Times New Roman" pitchFamily="18" charset="0"/>
                <a:cs typeface="Times New Roman" pitchFamily="18" charset="0"/>
              </a:rPr>
              <a:t>Temur</a:t>
            </a:r>
            <a:endParaRPr lang="ru-RU" sz="4800" dirty="0">
              <a:solidFill>
                <a:schemeClr val="tx1"/>
              </a:solidFill>
              <a:latin typeface="Times New Roman" pitchFamily="18" charset="0"/>
              <a:cs typeface="Times New Roman" pitchFamily="18" charset="0"/>
            </a:endParaRPr>
          </a:p>
        </p:txBody>
      </p:sp>
      <p:sp>
        <p:nvSpPr>
          <p:cNvPr id="3" name="Содержимое 2"/>
          <p:cNvSpPr>
            <a:spLocks noGrp="1"/>
          </p:cNvSpPr>
          <p:nvPr>
            <p:ph sz="half" idx="1"/>
          </p:nvPr>
        </p:nvSpPr>
        <p:spPr>
          <a:xfrm>
            <a:off x="3428992" y="285728"/>
            <a:ext cx="5257808" cy="6357982"/>
          </a:xfrm>
        </p:spPr>
        <p:style>
          <a:lnRef idx="1">
            <a:schemeClr val="accent2"/>
          </a:lnRef>
          <a:fillRef idx="3">
            <a:schemeClr val="accent2"/>
          </a:fillRef>
          <a:effectRef idx="2">
            <a:schemeClr val="accent2"/>
          </a:effectRef>
          <a:fontRef idx="minor">
            <a:schemeClr val="lt1"/>
          </a:fontRef>
        </p:style>
        <p:txBody>
          <a:bodyPr>
            <a:noAutofit/>
          </a:bodyPr>
          <a:lstStyle/>
          <a:p>
            <a:pPr algn="just"/>
            <a:r>
              <a:rPr lang="en-US" sz="1800" dirty="0" smtClean="0">
                <a:solidFill>
                  <a:schemeClr val="tx1"/>
                </a:solidFill>
                <a:latin typeface="Times New Roman" pitchFamily="18" charset="0"/>
                <a:cs typeface="Times New Roman" pitchFamily="18" charset="0"/>
              </a:rPr>
              <a:t>Amir </a:t>
            </a:r>
            <a:r>
              <a:rPr lang="en-US" sz="1800" dirty="0" err="1" smtClean="0">
                <a:solidFill>
                  <a:schemeClr val="tx1"/>
                </a:solidFill>
                <a:latin typeface="Times New Roman" pitchFamily="18" charset="0"/>
                <a:cs typeface="Times New Roman" pitchFamily="18" charset="0"/>
              </a:rPr>
              <a:t>Temur</a:t>
            </a:r>
            <a:r>
              <a:rPr lang="en-US" sz="1800" dirty="0" smtClean="0">
                <a:solidFill>
                  <a:schemeClr val="tx1"/>
                </a:solidFill>
                <a:latin typeface="Times New Roman" pitchFamily="18" charset="0"/>
                <a:cs typeface="Times New Roman" pitchFamily="18" charset="0"/>
              </a:rPr>
              <a:t> Amir </a:t>
            </a:r>
            <a:r>
              <a:rPr lang="en-US" sz="1800" dirty="0" err="1" smtClean="0">
                <a:solidFill>
                  <a:schemeClr val="tx1"/>
                </a:solidFill>
                <a:latin typeface="Times New Roman" pitchFamily="18" charset="0"/>
                <a:cs typeface="Times New Roman" pitchFamily="18" charset="0"/>
              </a:rPr>
              <a:t>Temur</a:t>
            </a:r>
            <a:r>
              <a:rPr lang="en-US" sz="1800" dirty="0" smtClean="0">
                <a:solidFill>
                  <a:schemeClr val="tx1"/>
                </a:solidFill>
                <a:latin typeface="Times New Roman" pitchFamily="18" charset="0"/>
                <a:cs typeface="Times New Roman" pitchFamily="18" charset="0"/>
              </a:rPr>
              <a:t> was born in 9th April 1336 in </a:t>
            </a:r>
            <a:r>
              <a:rPr lang="en-US" sz="1800" dirty="0" err="1" smtClean="0">
                <a:solidFill>
                  <a:schemeClr val="tx1"/>
                </a:solidFill>
                <a:latin typeface="Times New Roman" pitchFamily="18" charset="0"/>
                <a:cs typeface="Times New Roman" pitchFamily="18" charset="0"/>
              </a:rPr>
              <a:t>Hodja</a:t>
            </a:r>
            <a:r>
              <a:rPr lang="en-US" sz="1800" dirty="0" smtClean="0">
                <a:solidFill>
                  <a:schemeClr val="tx1"/>
                </a:solidFill>
                <a:latin typeface="Times New Roman" pitchFamily="18" charset="0"/>
                <a:cs typeface="Times New Roman" pitchFamily="18" charset="0"/>
              </a:rPr>
              <a:t> </a:t>
            </a:r>
            <a:r>
              <a:rPr lang="en-US" sz="1800" dirty="0" err="1" smtClean="0">
                <a:solidFill>
                  <a:schemeClr val="tx1"/>
                </a:solidFill>
                <a:latin typeface="Times New Roman" pitchFamily="18" charset="0"/>
                <a:cs typeface="Times New Roman" pitchFamily="18" charset="0"/>
              </a:rPr>
              <a:t>Ilgor</a:t>
            </a:r>
            <a:r>
              <a:rPr lang="en-US" sz="1800" dirty="0" smtClean="0">
                <a:solidFill>
                  <a:schemeClr val="tx1"/>
                </a:solidFill>
                <a:latin typeface="Times New Roman" pitchFamily="18" charset="0"/>
                <a:cs typeface="Times New Roman" pitchFamily="18" charset="0"/>
              </a:rPr>
              <a:t> village (</a:t>
            </a:r>
            <a:r>
              <a:rPr lang="en-US" sz="1800" dirty="0" err="1" smtClean="0">
                <a:solidFill>
                  <a:schemeClr val="tx1"/>
                </a:solidFill>
                <a:latin typeface="Times New Roman" pitchFamily="18" charset="0"/>
                <a:cs typeface="Times New Roman" pitchFamily="18" charset="0"/>
              </a:rPr>
              <a:t>Yakkabag</a:t>
            </a:r>
            <a:r>
              <a:rPr lang="en-US" sz="1800" dirty="0" smtClean="0">
                <a:solidFill>
                  <a:schemeClr val="tx1"/>
                </a:solidFill>
                <a:latin typeface="Times New Roman" pitchFamily="18" charset="0"/>
                <a:cs typeface="Times New Roman" pitchFamily="18" charset="0"/>
              </a:rPr>
              <a:t>) near </a:t>
            </a:r>
            <a:r>
              <a:rPr lang="en-US" sz="1800" dirty="0" err="1" smtClean="0">
                <a:solidFill>
                  <a:schemeClr val="tx1"/>
                </a:solidFill>
                <a:latin typeface="Times New Roman" pitchFamily="18" charset="0"/>
                <a:cs typeface="Times New Roman" pitchFamily="18" charset="0"/>
              </a:rPr>
              <a:t>Kesh</a:t>
            </a:r>
            <a:r>
              <a:rPr lang="en-US" sz="1800" dirty="0" smtClean="0">
                <a:solidFill>
                  <a:schemeClr val="tx1"/>
                </a:solidFill>
                <a:latin typeface="Times New Roman" pitchFamily="18" charset="0"/>
                <a:cs typeface="Times New Roman" pitchFamily="18" charset="0"/>
              </a:rPr>
              <a:t> (</a:t>
            </a:r>
            <a:r>
              <a:rPr lang="en-US" sz="1800" dirty="0" err="1" smtClean="0">
                <a:solidFill>
                  <a:schemeClr val="tx1"/>
                </a:solidFill>
                <a:latin typeface="Times New Roman" pitchFamily="18" charset="0"/>
                <a:cs typeface="Times New Roman" pitchFamily="18" charset="0"/>
              </a:rPr>
              <a:t>Shahrisabz</a:t>
            </a:r>
            <a:r>
              <a:rPr lang="en-US" sz="1800" dirty="0" smtClean="0">
                <a:solidFill>
                  <a:schemeClr val="tx1"/>
                </a:solidFill>
                <a:latin typeface="Times New Roman" pitchFamily="18" charset="0"/>
                <a:cs typeface="Times New Roman" pitchFamily="18" charset="0"/>
              </a:rPr>
              <a:t>). His father emir Muhammad </a:t>
            </a:r>
            <a:r>
              <a:rPr lang="en-US" sz="1800" dirty="0" err="1" smtClean="0">
                <a:solidFill>
                  <a:schemeClr val="tx1"/>
                </a:solidFill>
                <a:latin typeface="Times New Roman" pitchFamily="18" charset="0"/>
                <a:cs typeface="Times New Roman" pitchFamily="18" charset="0"/>
              </a:rPr>
              <a:t>Taragaj</a:t>
            </a:r>
            <a:r>
              <a:rPr lang="en-US" sz="1800" dirty="0" smtClean="0">
                <a:solidFill>
                  <a:schemeClr val="tx1"/>
                </a:solidFill>
                <a:latin typeface="Times New Roman" pitchFamily="18" charset="0"/>
                <a:cs typeface="Times New Roman" pitchFamily="18" charset="0"/>
              </a:rPr>
              <a:t> was from notable family of a Turkic sort </a:t>
            </a:r>
            <a:r>
              <a:rPr lang="en-US" sz="1800" dirty="0" err="1" smtClean="0">
                <a:solidFill>
                  <a:schemeClr val="tx1"/>
                </a:solidFill>
                <a:latin typeface="Times New Roman" pitchFamily="18" charset="0"/>
                <a:cs typeface="Times New Roman" pitchFamily="18" charset="0"/>
              </a:rPr>
              <a:t>barlas</a:t>
            </a:r>
            <a:r>
              <a:rPr lang="en-US" sz="1800" dirty="0" smtClean="0">
                <a:solidFill>
                  <a:schemeClr val="tx1"/>
                </a:solidFill>
                <a:latin typeface="Times New Roman" pitchFamily="18" charset="0"/>
                <a:cs typeface="Times New Roman" pitchFamily="18" charset="0"/>
              </a:rPr>
              <a:t>. He was the influential person and had the big authority in </a:t>
            </a:r>
            <a:r>
              <a:rPr lang="en-US" sz="1800" dirty="0" err="1" smtClean="0">
                <a:solidFill>
                  <a:schemeClr val="tx1"/>
                </a:solidFill>
                <a:latin typeface="Times New Roman" pitchFamily="18" charset="0"/>
                <a:cs typeface="Times New Roman" pitchFamily="18" charset="0"/>
              </a:rPr>
              <a:t>Movarounnahr</a:t>
            </a:r>
            <a:r>
              <a:rPr lang="en-US" sz="1800" dirty="0" smtClean="0">
                <a:solidFill>
                  <a:schemeClr val="tx1"/>
                </a:solidFill>
                <a:latin typeface="Times New Roman" pitchFamily="18" charset="0"/>
                <a:cs typeface="Times New Roman" pitchFamily="18" charset="0"/>
              </a:rPr>
              <a:t>. His ancestors took a worthy place in the ranks of </a:t>
            </a:r>
            <a:r>
              <a:rPr lang="en-US" sz="1800" dirty="0" err="1" smtClean="0">
                <a:solidFill>
                  <a:schemeClr val="tx1"/>
                </a:solidFill>
                <a:latin typeface="Times New Roman" pitchFamily="18" charset="0"/>
                <a:cs typeface="Times New Roman" pitchFamily="18" charset="0"/>
              </a:rPr>
              <a:t>Chigatay</a:t>
            </a:r>
            <a:r>
              <a:rPr lang="en-US" sz="1800" dirty="0" smtClean="0">
                <a:solidFill>
                  <a:schemeClr val="tx1"/>
                </a:solidFill>
                <a:latin typeface="Times New Roman" pitchFamily="18" charset="0"/>
                <a:cs typeface="Times New Roman" pitchFamily="18" charset="0"/>
              </a:rPr>
              <a:t> </a:t>
            </a:r>
            <a:r>
              <a:rPr lang="en-US" sz="1800" dirty="0" err="1" smtClean="0">
                <a:solidFill>
                  <a:schemeClr val="tx1"/>
                </a:solidFill>
                <a:latin typeface="Times New Roman" pitchFamily="18" charset="0"/>
                <a:cs typeface="Times New Roman" pitchFamily="18" charset="0"/>
              </a:rPr>
              <a:t>ulus</a:t>
            </a:r>
            <a:r>
              <a:rPr lang="en-US" sz="1800" dirty="0" smtClean="0">
                <a:solidFill>
                  <a:schemeClr val="tx1"/>
                </a:solidFill>
                <a:latin typeface="Times New Roman" pitchFamily="18" charset="0"/>
                <a:cs typeface="Times New Roman" pitchFamily="18" charset="0"/>
              </a:rPr>
              <a:t> palace elite and made up their family tree from legendary </a:t>
            </a:r>
            <a:r>
              <a:rPr lang="en-US" sz="1800" dirty="0" err="1" smtClean="0">
                <a:solidFill>
                  <a:schemeClr val="tx1"/>
                </a:solidFill>
                <a:latin typeface="Times New Roman" pitchFamily="18" charset="0"/>
                <a:cs typeface="Times New Roman" pitchFamily="18" charset="0"/>
              </a:rPr>
              <a:t>turkis</a:t>
            </a:r>
            <a:r>
              <a:rPr lang="en-US" sz="1800" dirty="0" smtClean="0">
                <a:solidFill>
                  <a:schemeClr val="tx1"/>
                </a:solidFill>
                <a:latin typeface="Times New Roman" pitchFamily="18" charset="0"/>
                <a:cs typeface="Times New Roman" pitchFamily="18" charset="0"/>
              </a:rPr>
              <a:t> marshal Alan – </a:t>
            </a:r>
            <a:r>
              <a:rPr lang="en-US" sz="1800" dirty="0" err="1" smtClean="0">
                <a:solidFill>
                  <a:schemeClr val="tx1"/>
                </a:solidFill>
                <a:latin typeface="Times New Roman" pitchFamily="18" charset="0"/>
                <a:cs typeface="Times New Roman" pitchFamily="18" charset="0"/>
              </a:rPr>
              <a:t>Kuva</a:t>
            </a:r>
            <a:r>
              <a:rPr lang="en-US" sz="1800" dirty="0" smtClean="0">
                <a:solidFill>
                  <a:schemeClr val="tx1"/>
                </a:solidFill>
                <a:latin typeface="Times New Roman" pitchFamily="18" charset="0"/>
                <a:cs typeface="Times New Roman" pitchFamily="18" charset="0"/>
              </a:rPr>
              <a:t>, and their possessions were around </a:t>
            </a:r>
            <a:r>
              <a:rPr lang="en-US" sz="1800" dirty="0" err="1" smtClean="0">
                <a:solidFill>
                  <a:schemeClr val="tx1"/>
                </a:solidFill>
                <a:latin typeface="Times New Roman" pitchFamily="18" charset="0"/>
                <a:cs typeface="Times New Roman" pitchFamily="18" charset="0"/>
              </a:rPr>
              <a:t>Kesh</a:t>
            </a:r>
            <a:r>
              <a:rPr lang="en-US" sz="1800" dirty="0" smtClean="0">
                <a:solidFill>
                  <a:schemeClr val="tx1"/>
                </a:solidFill>
                <a:latin typeface="Times New Roman" pitchFamily="18" charset="0"/>
                <a:cs typeface="Times New Roman" pitchFamily="18" charset="0"/>
              </a:rPr>
              <a:t> and </a:t>
            </a:r>
            <a:r>
              <a:rPr lang="en-US" sz="1800" dirty="0" err="1" smtClean="0">
                <a:solidFill>
                  <a:schemeClr val="tx1"/>
                </a:solidFill>
                <a:latin typeface="Times New Roman" pitchFamily="18" charset="0"/>
                <a:cs typeface="Times New Roman" pitchFamily="18" charset="0"/>
              </a:rPr>
              <a:t>Nefes</a:t>
            </a:r>
            <a:r>
              <a:rPr lang="en-US" sz="1800" dirty="0" smtClean="0">
                <a:solidFill>
                  <a:schemeClr val="tx1"/>
                </a:solidFill>
                <a:latin typeface="Times New Roman" pitchFamily="18" charset="0"/>
                <a:cs typeface="Times New Roman" pitchFamily="18" charset="0"/>
              </a:rPr>
              <a:t>. </a:t>
            </a:r>
            <a:r>
              <a:rPr lang="en-US" sz="1800" dirty="0" err="1" smtClean="0">
                <a:solidFill>
                  <a:schemeClr val="tx1"/>
                </a:solidFill>
                <a:latin typeface="Times New Roman" pitchFamily="18" charset="0"/>
                <a:cs typeface="Times New Roman" pitchFamily="18" charset="0"/>
              </a:rPr>
              <a:t>Temur’s</a:t>
            </a:r>
            <a:r>
              <a:rPr lang="en-US" sz="1800" dirty="0" smtClean="0">
                <a:solidFill>
                  <a:schemeClr val="tx1"/>
                </a:solidFill>
                <a:latin typeface="Times New Roman" pitchFamily="18" charset="0"/>
                <a:cs typeface="Times New Roman" pitchFamily="18" charset="0"/>
              </a:rPr>
              <a:t> father emir </a:t>
            </a:r>
            <a:r>
              <a:rPr lang="en-US" sz="1800" dirty="0" err="1" smtClean="0">
                <a:solidFill>
                  <a:schemeClr val="tx1"/>
                </a:solidFill>
                <a:latin typeface="Times New Roman" pitchFamily="18" charset="0"/>
                <a:cs typeface="Times New Roman" pitchFamily="18" charset="0"/>
              </a:rPr>
              <a:t>Taragay</a:t>
            </a:r>
            <a:r>
              <a:rPr lang="en-US" sz="1800" dirty="0" smtClean="0">
                <a:solidFill>
                  <a:schemeClr val="tx1"/>
                </a:solidFill>
                <a:latin typeface="Times New Roman" pitchFamily="18" charset="0"/>
                <a:cs typeface="Times New Roman" pitchFamily="18" charset="0"/>
              </a:rPr>
              <a:t> constantly participated in </a:t>
            </a:r>
            <a:r>
              <a:rPr lang="en-US" sz="1800" dirty="0" err="1" smtClean="0">
                <a:solidFill>
                  <a:schemeClr val="tx1"/>
                </a:solidFill>
                <a:latin typeface="Times New Roman" pitchFamily="18" charset="0"/>
                <a:cs typeface="Times New Roman" pitchFamily="18" charset="0"/>
              </a:rPr>
              <a:t>kurultyas</a:t>
            </a:r>
            <a:r>
              <a:rPr lang="en-US" sz="1800" dirty="0" smtClean="0">
                <a:solidFill>
                  <a:schemeClr val="tx1"/>
                </a:solidFill>
                <a:latin typeface="Times New Roman" pitchFamily="18" charset="0"/>
                <a:cs typeface="Times New Roman" pitchFamily="18" charset="0"/>
              </a:rPr>
              <a:t> of </a:t>
            </a:r>
            <a:r>
              <a:rPr lang="en-US" sz="1800" dirty="0" err="1" smtClean="0">
                <a:solidFill>
                  <a:schemeClr val="tx1"/>
                </a:solidFill>
                <a:latin typeface="Times New Roman" pitchFamily="18" charset="0"/>
                <a:cs typeface="Times New Roman" pitchFamily="18" charset="0"/>
              </a:rPr>
              <a:t>chugatay</a:t>
            </a:r>
            <a:r>
              <a:rPr lang="en-US" sz="1800" dirty="0" smtClean="0">
                <a:solidFill>
                  <a:schemeClr val="tx1"/>
                </a:solidFill>
                <a:latin typeface="Times New Roman" pitchFamily="18" charset="0"/>
                <a:cs typeface="Times New Roman" pitchFamily="18" charset="0"/>
              </a:rPr>
              <a:t> </a:t>
            </a:r>
            <a:r>
              <a:rPr lang="en-US" sz="1800" dirty="0" err="1" smtClean="0">
                <a:solidFill>
                  <a:schemeClr val="tx1"/>
                </a:solidFill>
                <a:latin typeface="Times New Roman" pitchFamily="18" charset="0"/>
                <a:cs typeface="Times New Roman" pitchFamily="18" charset="0"/>
              </a:rPr>
              <a:t>beks</a:t>
            </a:r>
            <a:r>
              <a:rPr lang="en-US" sz="1800" dirty="0" smtClean="0">
                <a:solidFill>
                  <a:schemeClr val="tx1"/>
                </a:solidFill>
                <a:latin typeface="Times New Roman" pitchFamily="18" charset="0"/>
                <a:cs typeface="Times New Roman" pitchFamily="18" charset="0"/>
              </a:rPr>
              <a:t>, convened by the </a:t>
            </a:r>
            <a:r>
              <a:rPr lang="en-US" sz="1800" dirty="0" err="1" smtClean="0">
                <a:solidFill>
                  <a:schemeClr val="tx1"/>
                </a:solidFill>
                <a:latin typeface="Times New Roman" pitchFamily="18" charset="0"/>
                <a:cs typeface="Times New Roman" pitchFamily="18" charset="0"/>
              </a:rPr>
              <a:t>ulus</a:t>
            </a:r>
            <a:r>
              <a:rPr lang="en-US" sz="1800" dirty="0" smtClean="0">
                <a:solidFill>
                  <a:schemeClr val="tx1"/>
                </a:solidFill>
                <a:latin typeface="Times New Roman" pitchFamily="18" charset="0"/>
                <a:cs typeface="Times New Roman" pitchFamily="18" charset="0"/>
              </a:rPr>
              <a:t> khan on coast of the river Il. In 1355 he marries the daughter of emir </a:t>
            </a:r>
            <a:r>
              <a:rPr lang="en-US" sz="1800" dirty="0" err="1" smtClean="0">
                <a:solidFill>
                  <a:schemeClr val="tx1"/>
                </a:solidFill>
                <a:latin typeface="Times New Roman" pitchFamily="18" charset="0"/>
                <a:cs typeface="Times New Roman" pitchFamily="18" charset="0"/>
              </a:rPr>
              <a:t>Dzhaku</a:t>
            </a:r>
            <a:r>
              <a:rPr lang="en-US" sz="1800" dirty="0" smtClean="0">
                <a:solidFill>
                  <a:schemeClr val="tx1"/>
                </a:solidFill>
                <a:latin typeface="Times New Roman" pitchFamily="18" charset="0"/>
                <a:cs typeface="Times New Roman" pitchFamily="18" charset="0"/>
              </a:rPr>
              <a:t> – of </a:t>
            </a:r>
            <a:r>
              <a:rPr lang="en-US" sz="1800" dirty="0" err="1" smtClean="0">
                <a:solidFill>
                  <a:schemeClr val="tx1"/>
                </a:solidFill>
                <a:latin typeface="Times New Roman" pitchFamily="18" charset="0"/>
                <a:cs typeface="Times New Roman" pitchFamily="18" charset="0"/>
              </a:rPr>
              <a:t>Turmush</a:t>
            </a:r>
            <a:r>
              <a:rPr lang="en-US" sz="1800" dirty="0" smtClean="0">
                <a:solidFill>
                  <a:schemeClr val="tx1"/>
                </a:solidFill>
                <a:latin typeface="Times New Roman" pitchFamily="18" charset="0"/>
                <a:cs typeface="Times New Roman" pitchFamily="18" charset="0"/>
              </a:rPr>
              <a:t> </a:t>
            </a:r>
            <a:r>
              <a:rPr lang="en-US" sz="1800" dirty="0" err="1" smtClean="0">
                <a:solidFill>
                  <a:schemeClr val="tx1"/>
                </a:solidFill>
                <a:latin typeface="Times New Roman" pitchFamily="18" charset="0"/>
                <a:cs typeface="Times New Roman" pitchFamily="18" charset="0"/>
              </a:rPr>
              <a:t>aga</a:t>
            </a:r>
            <a:r>
              <a:rPr lang="en-US" sz="1800" dirty="0" smtClean="0">
                <a:solidFill>
                  <a:schemeClr val="tx1"/>
                </a:solidFill>
                <a:latin typeface="Times New Roman" pitchFamily="18" charset="0"/>
                <a:cs typeface="Times New Roman" pitchFamily="18" charset="0"/>
              </a:rPr>
              <a:t> </a:t>
            </a:r>
            <a:r>
              <a:rPr lang="en-US" sz="1800" dirty="0" err="1" smtClean="0">
                <a:solidFill>
                  <a:schemeClr val="tx1"/>
                </a:solidFill>
                <a:latin typeface="Times New Roman" pitchFamily="18" charset="0"/>
                <a:cs typeface="Times New Roman" pitchFamily="18" charset="0"/>
              </a:rPr>
              <a:t>barlas</a:t>
            </a:r>
            <a:r>
              <a:rPr lang="en-US" sz="1800" dirty="0" smtClean="0">
                <a:solidFill>
                  <a:schemeClr val="tx1"/>
                </a:solidFill>
                <a:latin typeface="Times New Roman" pitchFamily="18" charset="0"/>
                <a:cs typeface="Times New Roman" pitchFamily="18" charset="0"/>
              </a:rPr>
              <a:t>. The Supreme emir of </a:t>
            </a:r>
            <a:r>
              <a:rPr lang="en-US" sz="1800" dirty="0" err="1" smtClean="0">
                <a:solidFill>
                  <a:schemeClr val="tx1"/>
                </a:solidFill>
                <a:latin typeface="Times New Roman" pitchFamily="18" charset="0"/>
                <a:cs typeface="Times New Roman" pitchFamily="18" charset="0"/>
              </a:rPr>
              <a:t>Mivarounnahr</a:t>
            </a:r>
            <a:r>
              <a:rPr lang="en-US" sz="1800" dirty="0" smtClean="0">
                <a:solidFill>
                  <a:schemeClr val="tx1"/>
                </a:solidFill>
                <a:latin typeface="Times New Roman" pitchFamily="18" charset="0"/>
                <a:cs typeface="Times New Roman" pitchFamily="18" charset="0"/>
              </a:rPr>
              <a:t> </a:t>
            </a:r>
            <a:r>
              <a:rPr lang="en-US" sz="1800" dirty="0" err="1" smtClean="0">
                <a:solidFill>
                  <a:schemeClr val="tx1"/>
                </a:solidFill>
                <a:latin typeface="Times New Roman" pitchFamily="18" charset="0"/>
                <a:cs typeface="Times New Roman" pitchFamily="18" charset="0"/>
              </a:rPr>
              <a:t>Kazagan</a:t>
            </a:r>
            <a:r>
              <a:rPr lang="en-US" sz="1800" dirty="0" smtClean="0">
                <a:solidFill>
                  <a:schemeClr val="tx1"/>
                </a:solidFill>
                <a:latin typeface="Times New Roman" pitchFamily="18" charset="0"/>
                <a:cs typeface="Times New Roman" pitchFamily="18" charset="0"/>
              </a:rPr>
              <a:t>, having convinced of advantages of Amir </a:t>
            </a:r>
            <a:r>
              <a:rPr lang="en-US" sz="1800" dirty="0" err="1" smtClean="0">
                <a:solidFill>
                  <a:schemeClr val="tx1"/>
                </a:solidFill>
                <a:latin typeface="Times New Roman" pitchFamily="18" charset="0"/>
                <a:cs typeface="Times New Roman" pitchFamily="18" charset="0"/>
              </a:rPr>
              <a:t>Temur</a:t>
            </a:r>
            <a:r>
              <a:rPr lang="en-US" sz="1800" dirty="0" smtClean="0">
                <a:solidFill>
                  <a:schemeClr val="tx1"/>
                </a:solidFill>
                <a:latin typeface="Times New Roman" pitchFamily="18" charset="0"/>
                <a:cs typeface="Times New Roman" pitchFamily="18" charset="0"/>
              </a:rPr>
              <a:t>., in the same year has given him his grand daughter </a:t>
            </a:r>
            <a:r>
              <a:rPr lang="en-US" sz="1800" dirty="0" err="1" smtClean="0">
                <a:solidFill>
                  <a:schemeClr val="tx1"/>
                </a:solidFill>
                <a:latin typeface="Times New Roman" pitchFamily="18" charset="0"/>
                <a:cs typeface="Times New Roman" pitchFamily="18" charset="0"/>
              </a:rPr>
              <a:t>Uldzhaj</a:t>
            </a:r>
            <a:r>
              <a:rPr lang="en-US" sz="1800" dirty="0" smtClean="0">
                <a:solidFill>
                  <a:schemeClr val="tx1"/>
                </a:solidFill>
                <a:latin typeface="Times New Roman" pitchFamily="18" charset="0"/>
                <a:cs typeface="Times New Roman" pitchFamily="18" charset="0"/>
              </a:rPr>
              <a:t> </a:t>
            </a:r>
            <a:r>
              <a:rPr lang="en-US" sz="1800" dirty="0" err="1" smtClean="0">
                <a:solidFill>
                  <a:schemeClr val="tx1"/>
                </a:solidFill>
                <a:latin typeface="Times New Roman" pitchFamily="18" charset="0"/>
                <a:cs typeface="Times New Roman" pitchFamily="18" charset="0"/>
              </a:rPr>
              <a:t>Turkan</a:t>
            </a:r>
            <a:r>
              <a:rPr lang="en-US" sz="1800" dirty="0" smtClean="0">
                <a:solidFill>
                  <a:schemeClr val="tx1"/>
                </a:solidFill>
                <a:latin typeface="Times New Roman" pitchFamily="18" charset="0"/>
                <a:cs typeface="Times New Roman" pitchFamily="18" charset="0"/>
              </a:rPr>
              <a:t> </a:t>
            </a:r>
            <a:r>
              <a:rPr lang="en-US" sz="1800" dirty="0" err="1" smtClean="0">
                <a:solidFill>
                  <a:schemeClr val="tx1"/>
                </a:solidFill>
                <a:latin typeface="Times New Roman" pitchFamily="18" charset="0"/>
                <a:cs typeface="Times New Roman" pitchFamily="18" charset="0"/>
              </a:rPr>
              <a:t>aga</a:t>
            </a:r>
            <a:r>
              <a:rPr lang="en-US" sz="1800" dirty="0" smtClean="0">
                <a:solidFill>
                  <a:schemeClr val="tx1"/>
                </a:solidFill>
                <a:latin typeface="Times New Roman" pitchFamily="18" charset="0"/>
                <a:cs typeface="Times New Roman" pitchFamily="18" charset="0"/>
              </a:rPr>
              <a:t> as wife.. They together opposed Mongols. In 1356 A. </a:t>
            </a:r>
            <a:r>
              <a:rPr lang="en-US" sz="1800" dirty="0" err="1" smtClean="0">
                <a:solidFill>
                  <a:schemeClr val="tx1"/>
                </a:solidFill>
                <a:latin typeface="Times New Roman" pitchFamily="18" charset="0"/>
                <a:cs typeface="Times New Roman" pitchFamily="18" charset="0"/>
              </a:rPr>
              <a:t>Temur</a:t>
            </a:r>
            <a:r>
              <a:rPr lang="en-US" sz="1800" dirty="0" smtClean="0">
                <a:solidFill>
                  <a:schemeClr val="tx1"/>
                </a:solidFill>
                <a:latin typeface="Times New Roman" pitchFamily="18" charset="0"/>
                <a:cs typeface="Times New Roman" pitchFamily="18" charset="0"/>
              </a:rPr>
              <a:t> had two sons – </a:t>
            </a:r>
            <a:r>
              <a:rPr lang="en-US" sz="1800" dirty="0" err="1" smtClean="0">
                <a:solidFill>
                  <a:schemeClr val="tx1"/>
                </a:solidFill>
                <a:latin typeface="Times New Roman" pitchFamily="18" charset="0"/>
                <a:cs typeface="Times New Roman" pitchFamily="18" charset="0"/>
              </a:rPr>
              <a:t>Djahangri</a:t>
            </a:r>
            <a:r>
              <a:rPr lang="en-US" sz="1800" dirty="0" smtClean="0">
                <a:solidFill>
                  <a:schemeClr val="tx1"/>
                </a:solidFill>
                <a:latin typeface="Times New Roman" pitchFamily="18" charset="0"/>
                <a:cs typeface="Times New Roman" pitchFamily="18" charset="0"/>
              </a:rPr>
              <a:t> and Omar </a:t>
            </a:r>
            <a:r>
              <a:rPr lang="en-US" sz="1800" dirty="0" err="1" smtClean="0">
                <a:solidFill>
                  <a:schemeClr val="tx1"/>
                </a:solidFill>
                <a:latin typeface="Times New Roman" pitchFamily="18" charset="0"/>
                <a:cs typeface="Times New Roman" pitchFamily="18" charset="0"/>
              </a:rPr>
              <a:t>Shajh</a:t>
            </a:r>
            <a:r>
              <a:rPr lang="en-US" sz="1800" dirty="0" smtClean="0">
                <a:solidFill>
                  <a:schemeClr val="tx1"/>
                </a:solidFill>
                <a:latin typeface="Times New Roman" pitchFamily="18" charset="0"/>
                <a:cs typeface="Times New Roman" pitchFamily="18" charset="0"/>
              </a:rPr>
              <a:t>. The economic situation in </a:t>
            </a:r>
            <a:r>
              <a:rPr lang="en-US" sz="1800" dirty="0" err="1" smtClean="0">
                <a:solidFill>
                  <a:schemeClr val="tx1"/>
                </a:solidFill>
                <a:latin typeface="Times New Roman" pitchFamily="18" charset="0"/>
                <a:cs typeface="Times New Roman" pitchFamily="18" charset="0"/>
              </a:rPr>
              <a:t>Movarounnahr</a:t>
            </a:r>
            <a:r>
              <a:rPr lang="en-US" sz="1800" dirty="0" smtClean="0">
                <a:solidFill>
                  <a:schemeClr val="tx1"/>
                </a:solidFill>
                <a:latin typeface="Times New Roman" pitchFamily="18" charset="0"/>
                <a:cs typeface="Times New Roman" pitchFamily="18" charset="0"/>
              </a:rPr>
              <a:t> at the end of 13th – first half of 14th century worsened from day to day.</a:t>
            </a:r>
            <a:endParaRPr lang="ru-RU" sz="1800" dirty="0">
              <a:solidFill>
                <a:schemeClr val="tx1"/>
              </a:solidFill>
              <a:latin typeface="Times New Roman" pitchFamily="18" charset="0"/>
              <a:cs typeface="Times New Roman" pitchFamily="18" charset="0"/>
            </a:endParaRPr>
          </a:p>
        </p:txBody>
      </p:sp>
      <p:pic>
        <p:nvPicPr>
          <p:cNvPr id="3074" name="Picture 2" descr="C:\Users\User\Desktop\foto\hunfhf.jpg"/>
          <p:cNvPicPr>
            <a:picLocks noChangeAspect="1" noChangeArrowheads="1"/>
          </p:cNvPicPr>
          <p:nvPr/>
        </p:nvPicPr>
        <p:blipFill>
          <a:blip r:embed="rId2"/>
          <a:srcRect/>
          <a:stretch>
            <a:fillRect/>
          </a:stretch>
        </p:blipFill>
        <p:spPr bwMode="auto">
          <a:xfrm>
            <a:off x="285720" y="1214422"/>
            <a:ext cx="3000396" cy="5429288"/>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Заголовок 1"/>
          <p:cNvSpPr>
            <a:spLocks noGrp="1"/>
          </p:cNvSpPr>
          <p:nvPr>
            <p:ph idx="1"/>
          </p:nvPr>
        </p:nvSpPr>
        <p:spPr>
          <a:xfrm>
            <a:off x="457200" y="357188"/>
            <a:ext cx="8401080" cy="6143625"/>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0">
            <a:scrgbClr r="0" g="0" b="0"/>
          </a:lnRef>
          <a:fillRef idx="1003">
            <a:schemeClr val="dk2"/>
          </a:fillRef>
          <a:effectRef idx="0">
            <a:scrgbClr r="0" g="0" b="0"/>
          </a:effectRef>
          <a:fontRef idx="major"/>
        </p:style>
        <p:txBody>
          <a:bodyPr>
            <a:normAutofit fontScale="92500" lnSpcReduction="20000"/>
          </a:bodyPr>
          <a:lstStyle/>
          <a:p>
            <a:pPr algn="just"/>
            <a:r>
              <a:rPr lang="en-US" sz="2000" dirty="0" smtClean="0">
                <a:latin typeface="Times New Roman" pitchFamily="18" charset="0"/>
                <a:cs typeface="Times New Roman" pitchFamily="18" charset="0"/>
              </a:rPr>
              <a:t>Khan of Mongolia </a:t>
            </a:r>
            <a:r>
              <a:rPr lang="en-US" sz="2000" dirty="0" err="1" smtClean="0">
                <a:latin typeface="Times New Roman" pitchFamily="18" charset="0"/>
                <a:cs typeface="Times New Roman" pitchFamily="18" charset="0"/>
              </a:rPr>
              <a:t>Togluk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Temur</a:t>
            </a:r>
            <a:r>
              <a:rPr lang="en-US" sz="2000" dirty="0" smtClean="0">
                <a:latin typeface="Times New Roman" pitchFamily="18" charset="0"/>
                <a:cs typeface="Times New Roman" pitchFamily="18" charset="0"/>
              </a:rPr>
              <a:t> who without resistance in 1360 has reached up to </a:t>
            </a:r>
            <a:r>
              <a:rPr lang="en-US" sz="2000" dirty="0" err="1" smtClean="0">
                <a:latin typeface="Times New Roman" pitchFamily="18" charset="0"/>
                <a:cs typeface="Times New Roman" pitchFamily="18" charset="0"/>
              </a:rPr>
              <a:t>Kashkadarya</a:t>
            </a:r>
            <a:r>
              <a:rPr lang="en-US" sz="2000" dirty="0" smtClean="0">
                <a:latin typeface="Times New Roman" pitchFamily="18" charset="0"/>
                <a:cs typeface="Times New Roman" pitchFamily="18" charset="0"/>
              </a:rPr>
              <a:t> has taken advantage of it. Amir </a:t>
            </a:r>
            <a:r>
              <a:rPr lang="en-US" sz="2000" dirty="0" err="1" smtClean="0">
                <a:latin typeface="Times New Roman" pitchFamily="18" charset="0"/>
                <a:cs typeface="Times New Roman" pitchFamily="18" charset="0"/>
              </a:rPr>
              <a:t>Temur</a:t>
            </a:r>
            <a:r>
              <a:rPr lang="en-US" sz="2000" dirty="0" smtClean="0">
                <a:latin typeface="Times New Roman" pitchFamily="18" charset="0"/>
                <a:cs typeface="Times New Roman" pitchFamily="18" charset="0"/>
              </a:rPr>
              <a:t> has arrived to him for service. But when </a:t>
            </a:r>
            <a:r>
              <a:rPr lang="en-US" sz="2000" dirty="0" err="1" smtClean="0">
                <a:latin typeface="Times New Roman" pitchFamily="18" charset="0"/>
                <a:cs typeface="Times New Roman" pitchFamily="18" charset="0"/>
              </a:rPr>
              <a:t>Togluk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Temur</a:t>
            </a:r>
            <a:r>
              <a:rPr lang="en-US" sz="2000" dirty="0" smtClean="0">
                <a:latin typeface="Times New Roman" pitchFamily="18" charset="0"/>
                <a:cs typeface="Times New Roman" pitchFamily="18" charset="0"/>
              </a:rPr>
              <a:t> has appointed as the governor of </a:t>
            </a:r>
            <a:r>
              <a:rPr lang="en-US" sz="2000" dirty="0" err="1" smtClean="0">
                <a:latin typeface="Times New Roman" pitchFamily="18" charset="0"/>
                <a:cs typeface="Times New Roman" pitchFamily="18" charset="0"/>
              </a:rPr>
              <a:t>Movarounnahr</a:t>
            </a:r>
            <a:r>
              <a:rPr lang="en-US" sz="2000" dirty="0" smtClean="0">
                <a:latin typeface="Times New Roman" pitchFamily="18" charset="0"/>
                <a:cs typeface="Times New Roman" pitchFamily="18" charset="0"/>
              </a:rPr>
              <a:t> his son </a:t>
            </a:r>
            <a:r>
              <a:rPr lang="en-US" sz="2000" dirty="0" err="1" smtClean="0">
                <a:latin typeface="Times New Roman" pitchFamily="18" charset="0"/>
                <a:cs typeface="Times New Roman" pitchFamily="18" charset="0"/>
              </a:rPr>
              <a:t>Iljas</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Hodzha</a:t>
            </a:r>
            <a:r>
              <a:rPr lang="en-US" sz="2000" dirty="0" smtClean="0">
                <a:latin typeface="Times New Roman" pitchFamily="18" charset="0"/>
                <a:cs typeface="Times New Roman" pitchFamily="18" charset="0"/>
              </a:rPr>
              <a:t>, Amir </a:t>
            </a:r>
            <a:r>
              <a:rPr lang="en-US" sz="2000" dirty="0" err="1" smtClean="0">
                <a:latin typeface="Times New Roman" pitchFamily="18" charset="0"/>
                <a:cs typeface="Times New Roman" pitchFamily="18" charset="0"/>
              </a:rPr>
              <a:t>Temur</a:t>
            </a:r>
            <a:r>
              <a:rPr lang="en-US" sz="2000" dirty="0" smtClean="0">
                <a:latin typeface="Times New Roman" pitchFamily="18" charset="0"/>
                <a:cs typeface="Times New Roman" pitchFamily="18" charset="0"/>
              </a:rPr>
              <a:t> has not wished to serve this prince and having agreed with governor </a:t>
            </a:r>
            <a:r>
              <a:rPr lang="en-US" sz="2000" dirty="0" err="1" smtClean="0">
                <a:latin typeface="Times New Roman" pitchFamily="18" charset="0"/>
                <a:cs typeface="Times New Roman" pitchFamily="18" charset="0"/>
              </a:rPr>
              <a:t>Balh</a:t>
            </a:r>
            <a:r>
              <a:rPr lang="en-US" sz="2000" dirty="0" smtClean="0">
                <a:latin typeface="Times New Roman" pitchFamily="18" charset="0"/>
                <a:cs typeface="Times New Roman" pitchFamily="18" charset="0"/>
              </a:rPr>
              <a:t> emir </a:t>
            </a:r>
            <a:r>
              <a:rPr lang="en-US" sz="2000" dirty="0" err="1" smtClean="0">
                <a:latin typeface="Times New Roman" pitchFamily="18" charset="0"/>
                <a:cs typeface="Times New Roman" pitchFamily="18" charset="0"/>
              </a:rPr>
              <a:t>Husejnom</a:t>
            </a:r>
            <a:r>
              <a:rPr lang="en-US" sz="2000" dirty="0" smtClean="0">
                <a:latin typeface="Times New Roman" pitchFamily="18" charset="0"/>
                <a:cs typeface="Times New Roman" pitchFamily="18" charset="0"/>
              </a:rPr>
              <a:t> Amir </a:t>
            </a:r>
            <a:r>
              <a:rPr lang="en-US" sz="2000" dirty="0" err="1" smtClean="0">
                <a:latin typeface="Times New Roman" pitchFamily="18" charset="0"/>
                <a:cs typeface="Times New Roman" pitchFamily="18" charset="0"/>
              </a:rPr>
              <a:t>Temur</a:t>
            </a:r>
            <a:r>
              <a:rPr lang="en-US" sz="2000" dirty="0" smtClean="0">
                <a:latin typeface="Times New Roman" pitchFamily="18" charset="0"/>
                <a:cs typeface="Times New Roman" pitchFamily="18" charset="0"/>
              </a:rPr>
              <a:t> has entered persistent struggle against Mongols. At that time Samarkand was dominated by </a:t>
            </a:r>
            <a:r>
              <a:rPr lang="en-US" sz="2000" dirty="0" err="1" smtClean="0">
                <a:latin typeface="Times New Roman" pitchFamily="18" charset="0"/>
                <a:cs typeface="Times New Roman" pitchFamily="18" charset="0"/>
              </a:rPr>
              <a:t>sarbadors</a:t>
            </a:r>
            <a:r>
              <a:rPr lang="en-US" sz="2000" dirty="0" smtClean="0">
                <a:latin typeface="Times New Roman" pitchFamily="18" charset="0"/>
                <a:cs typeface="Times New Roman" pitchFamily="18" charset="0"/>
              </a:rPr>
              <a:t> – "</a:t>
            </a:r>
            <a:r>
              <a:rPr lang="en-US" sz="2000" dirty="0" err="1" smtClean="0">
                <a:latin typeface="Times New Roman" pitchFamily="18" charset="0"/>
                <a:cs typeface="Times New Roman" pitchFamily="18" charset="0"/>
              </a:rPr>
              <a:t>hunged</a:t>
            </a:r>
            <a:r>
              <a:rPr lang="en-US" sz="2000" dirty="0" smtClean="0">
                <a:latin typeface="Times New Roman" pitchFamily="18" charset="0"/>
                <a:cs typeface="Times New Roman" pitchFamily="18" charset="0"/>
              </a:rPr>
              <a:t> men", who were also struggling against Mongols. The name of this national movement has arisen from slogans of its participants «Struggle for freedom, or a head on the gallows». In 1370 Amir </a:t>
            </a:r>
            <a:r>
              <a:rPr lang="en-US" sz="2000" dirty="0" err="1" smtClean="0">
                <a:latin typeface="Times New Roman" pitchFamily="18" charset="0"/>
                <a:cs typeface="Times New Roman" pitchFamily="18" charset="0"/>
              </a:rPr>
              <a:t>Temur</a:t>
            </a:r>
            <a:r>
              <a:rPr lang="en-US" sz="2000" dirty="0" smtClean="0">
                <a:latin typeface="Times New Roman" pitchFamily="18" charset="0"/>
                <a:cs typeface="Times New Roman" pitchFamily="18" charset="0"/>
              </a:rPr>
              <a:t> on </a:t>
            </a:r>
            <a:r>
              <a:rPr lang="en-US" sz="2000" dirty="0" err="1" smtClean="0">
                <a:latin typeface="Times New Roman" pitchFamily="18" charset="0"/>
                <a:cs typeface="Times New Roman" pitchFamily="18" charset="0"/>
              </a:rPr>
              <a:t>kurultay</a:t>
            </a:r>
            <a:r>
              <a:rPr lang="en-US" sz="2000" dirty="0" smtClean="0">
                <a:latin typeface="Times New Roman" pitchFamily="18" charset="0"/>
                <a:cs typeface="Times New Roman" pitchFamily="18" charset="0"/>
              </a:rPr>
              <a:t> in </a:t>
            </a:r>
            <a:r>
              <a:rPr lang="en-US" sz="2000" dirty="0" err="1" smtClean="0">
                <a:latin typeface="Times New Roman" pitchFamily="18" charset="0"/>
                <a:cs typeface="Times New Roman" pitchFamily="18" charset="0"/>
              </a:rPr>
              <a:t>Balh</a:t>
            </a:r>
            <a:r>
              <a:rPr lang="en-US" sz="2000" dirty="0" smtClean="0">
                <a:latin typeface="Times New Roman" pitchFamily="18" charset="0"/>
                <a:cs typeface="Times New Roman" pitchFamily="18" charset="0"/>
              </a:rPr>
              <a:t> has been proclaimed by the Supreme as emir of </a:t>
            </a:r>
            <a:r>
              <a:rPr lang="en-US" sz="2000" dirty="0" err="1" smtClean="0">
                <a:latin typeface="Times New Roman" pitchFamily="18" charset="0"/>
                <a:cs typeface="Times New Roman" pitchFamily="18" charset="0"/>
              </a:rPr>
              <a:t>Turan</a:t>
            </a:r>
            <a:r>
              <a:rPr lang="en-US" sz="2000" dirty="0" smtClean="0">
                <a:latin typeface="Times New Roman" pitchFamily="18" charset="0"/>
                <a:cs typeface="Times New Roman" pitchFamily="18" charset="0"/>
              </a:rPr>
              <a:t>. And the marriage with daughter of </a:t>
            </a:r>
            <a:r>
              <a:rPr lang="en-US" sz="2000" dirty="0" err="1" smtClean="0">
                <a:latin typeface="Times New Roman" pitchFamily="18" charset="0"/>
                <a:cs typeface="Times New Roman" pitchFamily="18" charset="0"/>
              </a:rPr>
              <a:t>Chingizs</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Saray</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Mulk</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Hanum</a:t>
            </a:r>
            <a:r>
              <a:rPr lang="en-US" sz="2000" dirty="0" smtClean="0">
                <a:latin typeface="Times New Roman" pitchFamily="18" charset="0"/>
                <a:cs typeface="Times New Roman" pitchFamily="18" charset="0"/>
              </a:rPr>
              <a:t> allowed Amir </a:t>
            </a:r>
            <a:r>
              <a:rPr lang="en-US" sz="2000" dirty="0" err="1" smtClean="0">
                <a:latin typeface="Times New Roman" pitchFamily="18" charset="0"/>
                <a:cs typeface="Times New Roman" pitchFamily="18" charset="0"/>
              </a:rPr>
              <a:t>Temur</a:t>
            </a:r>
            <a:r>
              <a:rPr lang="en-US" sz="2000" dirty="0" smtClean="0">
                <a:latin typeface="Times New Roman" pitchFamily="18" charset="0"/>
                <a:cs typeface="Times New Roman" pitchFamily="18" charset="0"/>
              </a:rPr>
              <a:t> to add to his name a honorable title "</a:t>
            </a:r>
            <a:r>
              <a:rPr lang="en-US" sz="2000" dirty="0" err="1" smtClean="0">
                <a:latin typeface="Times New Roman" pitchFamily="18" charset="0"/>
                <a:cs typeface="Times New Roman" pitchFamily="18" charset="0"/>
              </a:rPr>
              <a:t>kuragan</a:t>
            </a:r>
            <a:r>
              <a:rPr lang="en-US" sz="2000" dirty="0" smtClean="0">
                <a:latin typeface="Times New Roman" pitchFamily="18" charset="0"/>
                <a:cs typeface="Times New Roman" pitchFamily="18" charset="0"/>
              </a:rPr>
              <a:t>", i.e. « the son-in-law of khan ». The primary objective of Amir </a:t>
            </a:r>
            <a:r>
              <a:rPr lang="en-US" sz="2000" dirty="0" err="1" smtClean="0">
                <a:latin typeface="Times New Roman" pitchFamily="18" charset="0"/>
                <a:cs typeface="Times New Roman" pitchFamily="18" charset="0"/>
              </a:rPr>
              <a:t>Temur</a:t>
            </a:r>
            <a:r>
              <a:rPr lang="en-US" sz="2000" dirty="0" smtClean="0">
                <a:latin typeface="Times New Roman" pitchFamily="18" charset="0"/>
                <a:cs typeface="Times New Roman" pitchFamily="18" charset="0"/>
              </a:rPr>
              <a:t> became overcoming dissociation and association of separate possession into a uniform state. As a Capital of this state he has chosen Samarkand where has urgently started erection of city defensive walls, citadels and a palace. He has put in pawn a new Samarkand, near to ruins of ancient capital of </a:t>
            </a:r>
            <a:r>
              <a:rPr lang="en-US" sz="2000" dirty="0" err="1" smtClean="0">
                <a:latin typeface="Times New Roman" pitchFamily="18" charset="0"/>
                <a:cs typeface="Times New Roman" pitchFamily="18" charset="0"/>
              </a:rPr>
              <a:t>Sogdiana</a:t>
            </a:r>
            <a:r>
              <a:rPr lang="en-US" sz="2000" dirty="0" smtClean="0">
                <a:latin typeface="Times New Roman" pitchFamily="18" charset="0"/>
                <a:cs typeface="Times New Roman" pitchFamily="18" charset="0"/>
              </a:rPr>
              <a:t> (modern </a:t>
            </a:r>
            <a:r>
              <a:rPr lang="en-US" sz="2000" dirty="0" err="1" smtClean="0">
                <a:latin typeface="Times New Roman" pitchFamily="18" charset="0"/>
                <a:cs typeface="Times New Roman" pitchFamily="18" charset="0"/>
              </a:rPr>
              <a:t>Afrasiab</a:t>
            </a:r>
            <a:r>
              <a:rPr lang="en-US" sz="2000" dirty="0" smtClean="0">
                <a:latin typeface="Times New Roman" pitchFamily="18" charset="0"/>
                <a:cs typeface="Times New Roman" pitchFamily="18" charset="0"/>
              </a:rPr>
              <a:t>). Having united and subordinated the lands between Amu Darya and </a:t>
            </a:r>
            <a:r>
              <a:rPr lang="en-US" sz="2000" dirty="0" err="1" smtClean="0">
                <a:latin typeface="Times New Roman" pitchFamily="18" charset="0"/>
                <a:cs typeface="Times New Roman" pitchFamily="18" charset="0"/>
              </a:rPr>
              <a:t>Syr</a:t>
            </a:r>
            <a:r>
              <a:rPr lang="en-US" sz="2000" dirty="0" smtClean="0">
                <a:latin typeface="Times New Roman" pitchFamily="18" charset="0"/>
                <a:cs typeface="Times New Roman" pitchFamily="18" charset="0"/>
              </a:rPr>
              <a:t>-Darya, and also Fergana and </a:t>
            </a:r>
            <a:r>
              <a:rPr lang="en-US" sz="2000" dirty="0" err="1" smtClean="0">
                <a:latin typeface="Times New Roman" pitchFamily="18" charset="0"/>
                <a:cs typeface="Times New Roman" pitchFamily="18" charset="0"/>
              </a:rPr>
              <a:t>Shash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viloyat</a:t>
            </a:r>
            <a:r>
              <a:rPr lang="en-US" sz="2000" dirty="0" smtClean="0">
                <a:latin typeface="Times New Roman" pitchFamily="18" charset="0"/>
                <a:cs typeface="Times New Roman" pitchFamily="18" charset="0"/>
              </a:rPr>
              <a:t>, Amir </a:t>
            </a:r>
            <a:r>
              <a:rPr lang="en-US" sz="2000" dirty="0" err="1" smtClean="0">
                <a:latin typeface="Times New Roman" pitchFamily="18" charset="0"/>
                <a:cs typeface="Times New Roman" pitchFamily="18" charset="0"/>
              </a:rPr>
              <a:t>Temur</a:t>
            </a:r>
            <a:r>
              <a:rPr lang="en-US" sz="2000" dirty="0" smtClean="0">
                <a:latin typeface="Times New Roman" pitchFamily="18" charset="0"/>
                <a:cs typeface="Times New Roman" pitchFamily="18" charset="0"/>
              </a:rPr>
              <a:t> began aggressive campaigns. For 35 years had lasted board of </a:t>
            </a:r>
            <a:r>
              <a:rPr lang="en-US" sz="2000" dirty="0" err="1" smtClean="0">
                <a:latin typeface="Times New Roman" pitchFamily="18" charset="0"/>
                <a:cs typeface="Times New Roman" pitchFamily="18" charset="0"/>
              </a:rPr>
              <a:t>A.Temur</a:t>
            </a:r>
            <a:r>
              <a:rPr lang="en-US" sz="2000" dirty="0" smtClean="0">
                <a:latin typeface="Times New Roman" pitchFamily="18" charset="0"/>
                <a:cs typeface="Times New Roman" pitchFamily="18" charset="0"/>
              </a:rPr>
              <a:t> ( 1370 - 1405 ) in Central Asia. He has created enormous empire from Indus and Ganges up to </a:t>
            </a:r>
            <a:r>
              <a:rPr lang="en-US" sz="2000" dirty="0" err="1" smtClean="0">
                <a:latin typeface="Times New Roman" pitchFamily="18" charset="0"/>
                <a:cs typeface="Times New Roman" pitchFamily="18" charset="0"/>
              </a:rPr>
              <a:t>Syr</a:t>
            </a:r>
            <a:r>
              <a:rPr lang="en-US" sz="2000" dirty="0" smtClean="0">
                <a:latin typeface="Times New Roman" pitchFamily="18" charset="0"/>
                <a:cs typeface="Times New Roman" pitchFamily="18" charset="0"/>
              </a:rPr>
              <a:t>-Darya and </a:t>
            </a:r>
            <a:r>
              <a:rPr lang="en-US" sz="2000" dirty="0" err="1" smtClean="0">
                <a:latin typeface="Times New Roman" pitchFamily="18" charset="0"/>
                <a:cs typeface="Times New Roman" pitchFamily="18" charset="0"/>
              </a:rPr>
              <a:t>Zarafshan</a:t>
            </a:r>
            <a:r>
              <a:rPr lang="en-US" sz="2000" dirty="0" smtClean="0">
                <a:latin typeface="Times New Roman" pitchFamily="18" charset="0"/>
                <a:cs typeface="Times New Roman" pitchFamily="18" charset="0"/>
              </a:rPr>
              <a:t>, from </a:t>
            </a:r>
            <a:r>
              <a:rPr lang="en-US" sz="2000" dirty="0" err="1" smtClean="0">
                <a:latin typeface="Times New Roman" pitchFamily="18" charset="0"/>
                <a:cs typeface="Times New Roman" pitchFamily="18" charset="0"/>
              </a:rPr>
              <a:t>Tien</a:t>
            </a:r>
            <a:r>
              <a:rPr lang="en-US" sz="2000" dirty="0" smtClean="0">
                <a:latin typeface="Times New Roman" pitchFamily="18" charset="0"/>
                <a:cs typeface="Times New Roman" pitchFamily="18" charset="0"/>
              </a:rPr>
              <a:t>-Shan up to Bosporus, he had lead the most part of his life in campaigns. During the campaign to China, in 1405 Amir </a:t>
            </a:r>
            <a:r>
              <a:rPr lang="en-US" sz="2000" dirty="0" err="1" smtClean="0">
                <a:latin typeface="Times New Roman" pitchFamily="18" charset="0"/>
                <a:cs typeface="Times New Roman" pitchFamily="18" charset="0"/>
              </a:rPr>
              <a:t>Temur</a:t>
            </a:r>
            <a:r>
              <a:rPr lang="en-US" sz="2000" dirty="0" smtClean="0">
                <a:latin typeface="Times New Roman" pitchFamily="18" charset="0"/>
                <a:cs typeface="Times New Roman" pitchFamily="18" charset="0"/>
              </a:rPr>
              <a:t> died in </a:t>
            </a:r>
            <a:r>
              <a:rPr lang="en-US" sz="2000" dirty="0" err="1" smtClean="0">
                <a:latin typeface="Times New Roman" pitchFamily="18" charset="0"/>
                <a:cs typeface="Times New Roman" pitchFamily="18" charset="0"/>
              </a:rPr>
              <a:t>Ortrar</a:t>
            </a:r>
            <a:r>
              <a:rPr lang="en-US" sz="2000" dirty="0" smtClean="0">
                <a:latin typeface="Times New Roman" pitchFamily="18" charset="0"/>
                <a:cs typeface="Times New Roman" pitchFamily="18" charset="0"/>
              </a:rPr>
              <a:t>. During the life time of Amir </a:t>
            </a:r>
            <a:r>
              <a:rPr lang="en-US" sz="2000" dirty="0" err="1" smtClean="0">
                <a:latin typeface="Times New Roman" pitchFamily="18" charset="0"/>
                <a:cs typeface="Times New Roman" pitchFamily="18" charset="0"/>
              </a:rPr>
              <a:t>Temur</a:t>
            </a:r>
            <a:r>
              <a:rPr lang="en-US" sz="2000" dirty="0" smtClean="0">
                <a:latin typeface="Times New Roman" pitchFamily="18" charset="0"/>
                <a:cs typeface="Times New Roman" pitchFamily="18" charset="0"/>
              </a:rPr>
              <a:t> a special composition about the government known under the name «</a:t>
            </a:r>
            <a:r>
              <a:rPr lang="en-US" sz="2000" dirty="0" err="1" smtClean="0">
                <a:latin typeface="Times New Roman" pitchFamily="18" charset="0"/>
                <a:cs typeface="Times New Roman" pitchFamily="18" charset="0"/>
              </a:rPr>
              <a:t>Temur</a:t>
            </a:r>
            <a:r>
              <a:rPr lang="en-US" sz="2000" dirty="0" smtClean="0">
                <a:latin typeface="Times New Roman" pitchFamily="18" charset="0"/>
                <a:cs typeface="Times New Roman" pitchFamily="18" charset="0"/>
              </a:rPr>
              <a:t> Code» has been written. It is a valuable historical source of the Middle Ages, consisting of two parts.</a:t>
            </a:r>
            <a:endParaRPr lang="ru-RU"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285728"/>
            <a:ext cx="3008313" cy="857256"/>
          </a:xfrm>
        </p:spPr>
        <p:style>
          <a:lnRef idx="1">
            <a:schemeClr val="accent2"/>
          </a:lnRef>
          <a:fillRef idx="3">
            <a:schemeClr val="accent2"/>
          </a:fillRef>
          <a:effectRef idx="2">
            <a:schemeClr val="accent2"/>
          </a:effectRef>
          <a:fontRef idx="minor">
            <a:schemeClr val="lt1"/>
          </a:fontRef>
        </p:style>
        <p:txBody>
          <a:bodyPr>
            <a:noAutofit/>
          </a:bodyPr>
          <a:lstStyle/>
          <a:p>
            <a:pPr algn="ctr"/>
            <a:r>
              <a:rPr lang="uz-Latn-UZ" sz="3600" dirty="0" smtClean="0">
                <a:solidFill>
                  <a:schemeClr val="tx1"/>
                </a:solidFill>
                <a:latin typeface="Times New Roman" pitchFamily="18" charset="0"/>
                <a:cs typeface="Times New Roman" pitchFamily="18" charset="0"/>
              </a:rPr>
              <a:t>Alisher Navoiy</a:t>
            </a:r>
            <a:endParaRPr lang="ru-RU" sz="3600" dirty="0">
              <a:solidFill>
                <a:schemeClr val="tx1"/>
              </a:solidFill>
              <a:latin typeface="Times New Roman" pitchFamily="18" charset="0"/>
              <a:cs typeface="Times New Roman" pitchFamily="18" charset="0"/>
            </a:endParaRPr>
          </a:p>
        </p:txBody>
      </p:sp>
      <p:sp>
        <p:nvSpPr>
          <p:cNvPr id="4" name="Текст 3"/>
          <p:cNvSpPr>
            <a:spLocks noGrp="1"/>
          </p:cNvSpPr>
          <p:nvPr>
            <p:ph type="body" idx="2"/>
          </p:nvPr>
        </p:nvSpPr>
        <p:spPr>
          <a:xfrm>
            <a:off x="357159" y="1142984"/>
            <a:ext cx="3000396" cy="5357850"/>
          </a:xfrm>
        </p:spPr>
        <p:txBody>
          <a:bodyPr/>
          <a:lstStyle/>
          <a:p>
            <a:endParaRPr lang="ru-RU" dirty="0"/>
          </a:p>
        </p:txBody>
      </p:sp>
      <p:sp>
        <p:nvSpPr>
          <p:cNvPr id="3" name="Содержимое 2"/>
          <p:cNvSpPr>
            <a:spLocks noGrp="1"/>
          </p:cNvSpPr>
          <p:nvPr>
            <p:ph sz="half" idx="1"/>
          </p:nvPr>
        </p:nvSpPr>
        <p:spPr>
          <a:xfrm>
            <a:off x="3428992" y="273050"/>
            <a:ext cx="5257808" cy="6370660"/>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0">
            <a:scrgbClr r="0" g="0" b="0"/>
          </a:lnRef>
          <a:fillRef idx="1003">
            <a:schemeClr val="dk2"/>
          </a:fillRef>
          <a:effectRef idx="0">
            <a:scrgbClr r="0" g="0" b="0"/>
          </a:effectRef>
          <a:fontRef idx="major"/>
        </p:style>
        <p:txBody>
          <a:bodyPr>
            <a:noAutofit/>
          </a:bodyPr>
          <a:lstStyle/>
          <a:p>
            <a:pPr algn="just"/>
            <a:r>
              <a:rPr lang="en-US" sz="1600" dirty="0" err="1" smtClean="0">
                <a:latin typeface="Times New Roman" pitchFamily="18" charset="0"/>
                <a:cs typeface="Times New Roman" pitchFamily="18" charset="0"/>
              </a:rPr>
              <a:t>Alisher</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Navoiy</a:t>
            </a:r>
            <a:r>
              <a:rPr lang="en-US" sz="1600" dirty="0" smtClean="0">
                <a:latin typeface="Times New Roman" pitchFamily="18" charset="0"/>
                <a:cs typeface="Times New Roman" pitchFamily="18" charset="0"/>
              </a:rPr>
              <a:t> An ingenious poet and the thinker, the musician and the artist, the teacher and the scientist, a great statesman and one of the most cultural persons of his time. </a:t>
            </a:r>
            <a:r>
              <a:rPr lang="en-US" sz="1600" dirty="0" err="1" smtClean="0">
                <a:latin typeface="Times New Roman" pitchFamily="18" charset="0"/>
                <a:cs typeface="Times New Roman" pitchFamily="18" charset="0"/>
              </a:rPr>
              <a:t>Alisher</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Navoi</a:t>
            </a:r>
            <a:r>
              <a:rPr lang="en-US" sz="1600" dirty="0" smtClean="0">
                <a:latin typeface="Times New Roman" pitchFamily="18" charset="0"/>
                <a:cs typeface="Times New Roman" pitchFamily="18" charset="0"/>
              </a:rPr>
              <a:t> was the conventional head of the cultural life of Herat, the patron of numerous representatives of sciences, arts and cultures. “Due to </a:t>
            </a:r>
            <a:r>
              <a:rPr lang="en-US" sz="1600" dirty="0" err="1" smtClean="0">
                <a:latin typeface="Times New Roman" pitchFamily="18" charset="0"/>
                <a:cs typeface="Times New Roman" pitchFamily="18" charset="0"/>
              </a:rPr>
              <a:t>Alisher</a:t>
            </a:r>
            <a:r>
              <a:rPr lang="en-US" sz="1600" dirty="0" smtClean="0">
                <a:latin typeface="Times New Roman" pitchFamily="18" charset="0"/>
                <a:cs typeface="Times New Roman" pitchFamily="18" charset="0"/>
              </a:rPr>
              <a:t> many people have received literary and art education and talent strengthening and there is no any other patron and the tutor of people as </a:t>
            </a:r>
            <a:r>
              <a:rPr lang="en-US" sz="1600" dirty="0" err="1" smtClean="0">
                <a:latin typeface="Times New Roman" pitchFamily="18" charset="0"/>
                <a:cs typeface="Times New Roman" pitchFamily="18" charset="0"/>
              </a:rPr>
              <a:t>Alisher</a:t>
            </a:r>
            <a:r>
              <a:rPr lang="en-US" sz="1600" dirty="0" smtClean="0">
                <a:latin typeface="Times New Roman" pitchFamily="18" charset="0"/>
                <a:cs typeface="Times New Roman" pitchFamily="18" charset="0"/>
              </a:rPr>
              <a:t>”. - wrote Babur </a:t>
            </a:r>
            <a:r>
              <a:rPr lang="en-US" sz="1600" dirty="0" err="1" smtClean="0">
                <a:latin typeface="Times New Roman" pitchFamily="18" charset="0"/>
                <a:cs typeface="Times New Roman" pitchFamily="18" charset="0"/>
              </a:rPr>
              <a:t>Alisher</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Navoi</a:t>
            </a:r>
            <a:r>
              <a:rPr lang="en-US" sz="1600" dirty="0" smtClean="0">
                <a:latin typeface="Times New Roman" pitchFamily="18" charset="0"/>
                <a:cs typeface="Times New Roman" pitchFamily="18" charset="0"/>
              </a:rPr>
              <a:t> was born on February 9, 1441 in the city of Herat, the capital of </a:t>
            </a:r>
            <a:r>
              <a:rPr lang="en-US" sz="1600" dirty="0" err="1" smtClean="0">
                <a:latin typeface="Times New Roman" pitchFamily="18" charset="0"/>
                <a:cs typeface="Times New Roman" pitchFamily="18" charset="0"/>
              </a:rPr>
              <a:t>Huroson</a:t>
            </a:r>
            <a:r>
              <a:rPr lang="en-US" sz="1600" dirty="0" smtClean="0">
                <a:latin typeface="Times New Roman" pitchFamily="18" charset="0"/>
                <a:cs typeface="Times New Roman" pitchFamily="18" charset="0"/>
              </a:rPr>
              <a:t> State. From the childhood </a:t>
            </a:r>
            <a:r>
              <a:rPr lang="en-US" sz="1600" dirty="0" err="1" smtClean="0">
                <a:latin typeface="Times New Roman" pitchFamily="18" charset="0"/>
                <a:cs typeface="Times New Roman" pitchFamily="18" charset="0"/>
              </a:rPr>
              <a:t>Alisher</a:t>
            </a:r>
            <a:r>
              <a:rPr lang="en-US" sz="1600" dirty="0" smtClean="0">
                <a:latin typeface="Times New Roman" pitchFamily="18" charset="0"/>
                <a:cs typeface="Times New Roman" pitchFamily="18" charset="0"/>
              </a:rPr>
              <a:t> was interested in reading the works of classics of Persian-</a:t>
            </a:r>
            <a:r>
              <a:rPr lang="en-US" sz="1600" dirty="0" err="1" smtClean="0">
                <a:latin typeface="Times New Roman" pitchFamily="18" charset="0"/>
                <a:cs typeface="Times New Roman" pitchFamily="18" charset="0"/>
              </a:rPr>
              <a:t>Tadjik</a:t>
            </a:r>
            <a:r>
              <a:rPr lang="en-US" sz="1600" dirty="0" smtClean="0">
                <a:latin typeface="Times New Roman" pitchFamily="18" charset="0"/>
                <a:cs typeface="Times New Roman" pitchFamily="18" charset="0"/>
              </a:rPr>
              <a:t> literature: </a:t>
            </a:r>
            <a:r>
              <a:rPr lang="en-US" sz="1600" dirty="0" err="1" smtClean="0">
                <a:latin typeface="Times New Roman" pitchFamily="18" charset="0"/>
                <a:cs typeface="Times New Roman" pitchFamily="18" charset="0"/>
              </a:rPr>
              <a:t>Saadi</a:t>
            </a:r>
            <a:r>
              <a:rPr lang="en-US" sz="1600" dirty="0" smtClean="0">
                <a:latin typeface="Times New Roman" pitchFamily="18" charset="0"/>
                <a:cs typeface="Times New Roman" pitchFamily="18" charset="0"/>
              </a:rPr>
              <a:t>, Attar and others. According to </a:t>
            </a:r>
            <a:r>
              <a:rPr lang="en-US" sz="1600" dirty="0" err="1" smtClean="0">
                <a:latin typeface="Times New Roman" pitchFamily="18" charset="0"/>
                <a:cs typeface="Times New Roman" pitchFamily="18" charset="0"/>
              </a:rPr>
              <a:t>Navoiy</a:t>
            </a:r>
            <a:r>
              <a:rPr lang="en-US" sz="1600" dirty="0" smtClean="0">
                <a:latin typeface="Times New Roman" pitchFamily="18" charset="0"/>
                <a:cs typeface="Times New Roman" pitchFamily="18" charset="0"/>
              </a:rPr>
              <a:t> himself, such poets as </a:t>
            </a:r>
            <a:r>
              <a:rPr lang="en-US" sz="1600" dirty="0" err="1" smtClean="0">
                <a:latin typeface="Times New Roman" pitchFamily="18" charset="0"/>
                <a:cs typeface="Times New Roman" pitchFamily="18" charset="0"/>
              </a:rPr>
              <a:t>Lutfi</a:t>
            </a:r>
            <a:r>
              <a:rPr lang="en-US" sz="1600" dirty="0" smtClean="0">
                <a:latin typeface="Times New Roman" pitchFamily="18" charset="0"/>
                <a:cs typeface="Times New Roman" pitchFamily="18" charset="0"/>
              </a:rPr>
              <a:t> Sheikh </a:t>
            </a:r>
            <a:r>
              <a:rPr lang="en-US" sz="1600" dirty="0" err="1" smtClean="0">
                <a:latin typeface="Times New Roman" pitchFamily="18" charset="0"/>
                <a:cs typeface="Times New Roman" pitchFamily="18" charset="0"/>
              </a:rPr>
              <a:t>Kemal</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Turbati</a:t>
            </a:r>
            <a:r>
              <a:rPr lang="en-US" sz="1600" dirty="0" smtClean="0">
                <a:latin typeface="Times New Roman" pitchFamily="18" charset="0"/>
                <a:cs typeface="Times New Roman" pitchFamily="18" charset="0"/>
              </a:rPr>
              <a:t> have directed, assessed the verses written by him. </a:t>
            </a:r>
            <a:r>
              <a:rPr lang="en-US" sz="1600" dirty="0" err="1" smtClean="0">
                <a:latin typeface="Times New Roman" pitchFamily="18" charset="0"/>
                <a:cs typeface="Times New Roman" pitchFamily="18" charset="0"/>
              </a:rPr>
              <a:t>Navoiy</a:t>
            </a:r>
            <a:r>
              <a:rPr lang="en-US" sz="1600" dirty="0" smtClean="0">
                <a:latin typeface="Times New Roman" pitchFamily="18" charset="0"/>
                <a:cs typeface="Times New Roman" pitchFamily="18" charset="0"/>
              </a:rPr>
              <a:t> studied at the most educated people of that time, took part in their highly intellectual and deeply instructive conversations. Having no family, no children, no successors, the poet spent a significant part of his huge wealth for charity. He has constructed a lot of educational institutions, hospitals, a caravan– sheds, channels, bridges and roads. In Herat </a:t>
            </a:r>
            <a:r>
              <a:rPr lang="en-US" sz="1600" dirty="0" err="1" smtClean="0">
                <a:latin typeface="Times New Roman" pitchFamily="18" charset="0"/>
                <a:cs typeface="Times New Roman" pitchFamily="18" charset="0"/>
              </a:rPr>
              <a:t>Navoi</a:t>
            </a:r>
            <a:r>
              <a:rPr lang="en-US" sz="1600" dirty="0" smtClean="0">
                <a:latin typeface="Times New Roman" pitchFamily="18" charset="0"/>
                <a:cs typeface="Times New Roman" pitchFamily="18" charset="0"/>
              </a:rPr>
              <a:t> maintained the closest relations with the great </a:t>
            </a:r>
            <a:r>
              <a:rPr lang="en-US" sz="1600" dirty="0" err="1" smtClean="0">
                <a:latin typeface="Times New Roman" pitchFamily="18" charset="0"/>
                <a:cs typeface="Times New Roman" pitchFamily="18" charset="0"/>
              </a:rPr>
              <a:t>Tadjik</a:t>
            </a:r>
            <a:r>
              <a:rPr lang="en-US" sz="1600" dirty="0" smtClean="0">
                <a:latin typeface="Times New Roman" pitchFamily="18" charset="0"/>
                <a:cs typeface="Times New Roman" pitchFamily="18" charset="0"/>
              </a:rPr>
              <a:t> poet and thinker Abdurrahman </a:t>
            </a:r>
            <a:r>
              <a:rPr lang="en-US" sz="1600" dirty="0" err="1" smtClean="0">
                <a:latin typeface="Times New Roman" pitchFamily="18" charset="0"/>
                <a:cs typeface="Times New Roman" pitchFamily="18" charset="0"/>
              </a:rPr>
              <a:t>Dzhami</a:t>
            </a:r>
            <a:r>
              <a:rPr lang="en-US" sz="1600" dirty="0" smtClean="0">
                <a:latin typeface="Times New Roman" pitchFamily="18" charset="0"/>
                <a:cs typeface="Times New Roman" pitchFamily="18" charset="0"/>
              </a:rPr>
              <a:t> ( 1414 - 1492 ) who was his closest friend, the adherent, the teacher and the spiritual instructor.</a:t>
            </a:r>
            <a:endParaRPr lang="ru-RU" sz="1600" dirty="0">
              <a:latin typeface="Times New Roman" pitchFamily="18" charset="0"/>
              <a:cs typeface="Times New Roman" pitchFamily="18" charset="0"/>
            </a:endParaRPr>
          </a:p>
        </p:txBody>
      </p:sp>
      <p:pic>
        <p:nvPicPr>
          <p:cNvPr id="4098" name="Picture 2" descr="C:\Users\User\Desktop\foto\bghfd.jpg"/>
          <p:cNvPicPr>
            <a:picLocks noChangeAspect="1" noChangeArrowheads="1"/>
          </p:cNvPicPr>
          <p:nvPr/>
        </p:nvPicPr>
        <p:blipFill>
          <a:blip r:embed="rId2"/>
          <a:srcRect/>
          <a:stretch>
            <a:fillRect/>
          </a:stretch>
        </p:blipFill>
        <p:spPr bwMode="auto">
          <a:xfrm>
            <a:off x="404812" y="1214422"/>
            <a:ext cx="2952741" cy="5429288"/>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Заголовок 1"/>
          <p:cNvSpPr>
            <a:spLocks noGrp="1"/>
          </p:cNvSpPr>
          <p:nvPr>
            <p:ph idx="1"/>
          </p:nvPr>
        </p:nvSpPr>
        <p:spPr>
          <a:xfrm>
            <a:off x="457200" y="285750"/>
            <a:ext cx="8229600" cy="6215063"/>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0">
            <a:scrgbClr r="0" g="0" b="0"/>
          </a:lnRef>
          <a:fillRef idx="1003">
            <a:schemeClr val="dk2"/>
          </a:fillRef>
          <a:effectRef idx="0">
            <a:scrgbClr r="0" g="0" b="0"/>
          </a:effectRef>
          <a:fontRef idx="major"/>
        </p:style>
        <p:txBody>
          <a:bodyPr>
            <a:normAutofit fontScale="70000" lnSpcReduction="20000"/>
          </a:bodyPr>
          <a:lstStyle/>
          <a:p>
            <a:pPr algn="just"/>
            <a:r>
              <a:rPr lang="en-US" dirty="0" smtClean="0">
                <a:latin typeface="Times New Roman" pitchFamily="18" charset="0"/>
                <a:cs typeface="Times New Roman" pitchFamily="18" charset="0"/>
              </a:rPr>
              <a:t>Friendship of </a:t>
            </a:r>
            <a:r>
              <a:rPr lang="en-US" dirty="0" err="1" smtClean="0">
                <a:latin typeface="Times New Roman" pitchFamily="18" charset="0"/>
                <a:cs typeface="Times New Roman" pitchFamily="18" charset="0"/>
              </a:rPr>
              <a:t>Navoiy</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Dzhami</a:t>
            </a:r>
            <a:r>
              <a:rPr lang="en-US" dirty="0" smtClean="0">
                <a:latin typeface="Times New Roman" pitchFamily="18" charset="0"/>
                <a:cs typeface="Times New Roman" pitchFamily="18" charset="0"/>
              </a:rPr>
              <a:t> remain in a history for ever as a bright symbol of friendship between Uzbeks and </a:t>
            </a:r>
            <a:r>
              <a:rPr lang="en-US" dirty="0" err="1" smtClean="0">
                <a:latin typeface="Times New Roman" pitchFamily="18" charset="0"/>
                <a:cs typeface="Times New Roman" pitchFamily="18" charset="0"/>
              </a:rPr>
              <a:t>Tadjiks</a:t>
            </a:r>
            <a:r>
              <a:rPr lang="en-US" dirty="0" smtClean="0">
                <a:latin typeface="Times New Roman" pitchFamily="18" charset="0"/>
                <a:cs typeface="Times New Roman" pitchFamily="18" charset="0"/>
              </a:rPr>
              <a:t>. By the time when </a:t>
            </a:r>
            <a:r>
              <a:rPr lang="en-US" dirty="0" err="1" smtClean="0">
                <a:latin typeface="Times New Roman" pitchFamily="18" charset="0"/>
                <a:cs typeface="Times New Roman" pitchFamily="18" charset="0"/>
              </a:rPr>
              <a:t>Navoiy</a:t>
            </a:r>
            <a:r>
              <a:rPr lang="en-US" dirty="0" smtClean="0">
                <a:latin typeface="Times New Roman" pitchFamily="18" charset="0"/>
                <a:cs typeface="Times New Roman" pitchFamily="18" charset="0"/>
              </a:rPr>
              <a:t> became one of the outstanding persons in </a:t>
            </a:r>
            <a:r>
              <a:rPr lang="en-US" dirty="0" err="1" smtClean="0">
                <a:latin typeface="Times New Roman" pitchFamily="18" charset="0"/>
                <a:cs typeface="Times New Roman" pitchFamily="18" charset="0"/>
              </a:rPr>
              <a:t>Hurasan</a:t>
            </a:r>
            <a:r>
              <a:rPr lang="en-US" dirty="0" smtClean="0">
                <a:latin typeface="Times New Roman" pitchFamily="18" charset="0"/>
                <a:cs typeface="Times New Roman" pitchFamily="18" charset="0"/>
              </a:rPr>
              <a:t>, having received a honorable post at a court yard, he already had reputation of the masterly master of a verse. The generosity of his talent was that the poet has captured all versions of lyrical works created by peoples of the Muslim East during many centuries. </a:t>
            </a:r>
            <a:r>
              <a:rPr lang="en-US" dirty="0" err="1" smtClean="0">
                <a:latin typeface="Times New Roman" pitchFamily="18" charset="0"/>
                <a:cs typeface="Times New Roman" pitchFamily="18" charset="0"/>
              </a:rPr>
              <a:t>Gazals</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kitas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tarjibans</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rubai</a:t>
            </a:r>
            <a:r>
              <a:rPr lang="en-US" dirty="0" smtClean="0">
                <a:latin typeface="Times New Roman" pitchFamily="18" charset="0"/>
                <a:cs typeface="Times New Roman" pitchFamily="18" charset="0"/>
              </a:rPr>
              <a:t>– in what genre would not act </a:t>
            </a:r>
            <a:r>
              <a:rPr lang="en-US" dirty="0" err="1" smtClean="0">
                <a:latin typeface="Times New Roman" pitchFamily="18" charset="0"/>
                <a:cs typeface="Times New Roman" pitchFamily="18" charset="0"/>
              </a:rPr>
              <a:t>Nаvоiy</a:t>
            </a:r>
            <a:r>
              <a:rPr lang="en-US" dirty="0" smtClean="0">
                <a:latin typeface="Times New Roman" pitchFamily="18" charset="0"/>
                <a:cs typeface="Times New Roman" pitchFamily="18" charset="0"/>
              </a:rPr>
              <a:t>, he proved everywhere with shine boundless opportunities of his talent and skill. Many known representatives of the literature, art and science of second half 15 – the beginning of 16 century, as a token of deep respect for </a:t>
            </a:r>
            <a:r>
              <a:rPr lang="en-US" dirty="0" err="1" smtClean="0">
                <a:latin typeface="Times New Roman" pitchFamily="18" charset="0"/>
                <a:cs typeface="Times New Roman" pitchFamily="18" charset="0"/>
              </a:rPr>
              <a:t>Alisher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Navoi</a:t>
            </a:r>
            <a:r>
              <a:rPr lang="en-US" dirty="0" smtClean="0">
                <a:latin typeface="Times New Roman" pitchFamily="18" charset="0"/>
                <a:cs typeface="Times New Roman" pitchFamily="18" charset="0"/>
              </a:rPr>
              <a:t> and in gratitude for his support, devoted to him their works. The image of this versatile and talented person historically is not separable from the broad audience of his contemporaries, friends, admirers and direct pupils – poets and musicians, scientists and architects, calligraphers and artists, historians and the writers, who defined their activity as cultural blossoming of Herat « epoch of </a:t>
            </a:r>
            <a:r>
              <a:rPr lang="en-US" dirty="0" err="1" smtClean="0">
                <a:latin typeface="Times New Roman" pitchFamily="18" charset="0"/>
                <a:cs typeface="Times New Roman" pitchFamily="18" charset="0"/>
              </a:rPr>
              <a:t>Nabvoiy</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Navoi</a:t>
            </a:r>
            <a:r>
              <a:rPr lang="en-US" dirty="0" smtClean="0">
                <a:latin typeface="Times New Roman" pitchFamily="18" charset="0"/>
                <a:cs typeface="Times New Roman" pitchFamily="18" charset="0"/>
              </a:rPr>
              <a:t> has died On January 3, 1501 in Herat. All Herat saw off to last way its favorite poet and the wise figure. The mourning concerning </a:t>
            </a:r>
            <a:r>
              <a:rPr lang="en-US" dirty="0" err="1" smtClean="0">
                <a:latin typeface="Times New Roman" pitchFamily="18" charset="0"/>
                <a:cs typeface="Times New Roman" pitchFamily="18" charset="0"/>
              </a:rPr>
              <a:t>Alisher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Navoi’s</a:t>
            </a:r>
            <a:r>
              <a:rPr lang="en-US" dirty="0" smtClean="0">
                <a:latin typeface="Times New Roman" pitchFamily="18" charset="0"/>
                <a:cs typeface="Times New Roman" pitchFamily="18" charset="0"/>
              </a:rPr>
              <a:t> death lasted during the whole year - so great was the love to the person who has devoted all talent and skills to the people who had been indefinitely loved by him. </a:t>
            </a:r>
            <a:r>
              <a:rPr lang="en-US" dirty="0" err="1" smtClean="0">
                <a:latin typeface="Times New Roman" pitchFamily="18" charset="0"/>
                <a:cs typeface="Times New Roman" pitchFamily="18" charset="0"/>
              </a:rPr>
              <a:t>Alisher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Navoi’s</a:t>
            </a:r>
            <a:r>
              <a:rPr lang="en-US" dirty="0" smtClean="0">
                <a:latin typeface="Times New Roman" pitchFamily="18" charset="0"/>
                <a:cs typeface="Times New Roman" pitchFamily="18" charset="0"/>
              </a:rPr>
              <a:t> literary heritage is very huge. In it we find the set of fine poems, epic products, scientifically – philosophical </a:t>
            </a:r>
            <a:r>
              <a:rPr lang="en-US" dirty="0" err="1" smtClean="0">
                <a:latin typeface="Times New Roman" pitchFamily="18" charset="0"/>
                <a:cs typeface="Times New Roman" pitchFamily="18" charset="0"/>
              </a:rPr>
              <a:t>pathes</a:t>
            </a:r>
            <a:r>
              <a:rPr lang="en-US" dirty="0" smtClean="0">
                <a:latin typeface="Times New Roman" pitchFamily="18" charset="0"/>
                <a:cs typeface="Times New Roman" pitchFamily="18" charset="0"/>
              </a:rPr>
              <a:t>, literary researches, biographies of scientists, poets, philosophers, works on a history, on linguistics. On the top of poetic creativity of </a:t>
            </a:r>
            <a:r>
              <a:rPr lang="en-US" dirty="0" err="1" smtClean="0">
                <a:latin typeface="Times New Roman" pitchFamily="18" charset="0"/>
                <a:cs typeface="Times New Roman" pitchFamily="18" charset="0"/>
              </a:rPr>
              <a:t>Navoi</a:t>
            </a:r>
            <a:r>
              <a:rPr lang="en-US" dirty="0" smtClean="0">
                <a:latin typeface="Times New Roman" pitchFamily="18" charset="0"/>
                <a:cs typeface="Times New Roman" pitchFamily="18" charset="0"/>
              </a:rPr>
              <a:t> is creation of "</a:t>
            </a:r>
            <a:r>
              <a:rPr lang="en-US" dirty="0" err="1" smtClean="0">
                <a:latin typeface="Times New Roman" pitchFamily="18" charset="0"/>
                <a:cs typeface="Times New Roman" pitchFamily="18" charset="0"/>
              </a:rPr>
              <a:t>Hamsa</a:t>
            </a:r>
            <a:r>
              <a:rPr lang="en-US" dirty="0" smtClean="0">
                <a:latin typeface="Times New Roman" pitchFamily="18" charset="0"/>
                <a:cs typeface="Times New Roman" pitchFamily="18" charset="0"/>
              </a:rPr>
              <a:t>" – a cycle from five poems: « Confusion just », « </a:t>
            </a:r>
            <a:r>
              <a:rPr lang="en-US" dirty="0" err="1" smtClean="0">
                <a:latin typeface="Times New Roman" pitchFamily="18" charset="0"/>
                <a:cs typeface="Times New Roman" pitchFamily="18" charset="0"/>
              </a:rPr>
              <a:t>Layli</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Madjnun</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Farhad</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Shirin</a:t>
            </a:r>
            <a:r>
              <a:rPr lang="en-US" dirty="0" smtClean="0">
                <a:latin typeface="Times New Roman" pitchFamily="18" charset="0"/>
                <a:cs typeface="Times New Roman" pitchFamily="18" charset="0"/>
              </a:rPr>
              <a:t>», « About seven wanderers », « Wall of </a:t>
            </a:r>
            <a:r>
              <a:rPr lang="en-US" dirty="0" err="1" smtClean="0">
                <a:latin typeface="Times New Roman" pitchFamily="18" charset="0"/>
                <a:cs typeface="Times New Roman" pitchFamily="18" charset="0"/>
              </a:rPr>
              <a:t>Iskandar</a:t>
            </a:r>
            <a:r>
              <a:rPr lang="en-US" dirty="0" smtClean="0">
                <a:latin typeface="Times New Roman" pitchFamily="18" charset="0"/>
                <a:cs typeface="Times New Roman" pitchFamily="18" charset="0"/>
              </a:rPr>
              <a:t>». The spiritual heritage of the remarkable son of Uzbeks presently gets to be known internationally, it becomes the property of everyone, to whom the interests of the world, friendship and nations unity is valuable. </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357166"/>
            <a:ext cx="3000396" cy="1019174"/>
          </a:xfrm>
        </p:spPr>
        <p:style>
          <a:lnRef idx="0">
            <a:schemeClr val="accent1"/>
          </a:lnRef>
          <a:fillRef idx="3">
            <a:schemeClr val="accent1"/>
          </a:fillRef>
          <a:effectRef idx="3">
            <a:schemeClr val="accent1"/>
          </a:effectRef>
          <a:fontRef idx="minor">
            <a:schemeClr val="lt1"/>
          </a:fontRef>
        </p:style>
        <p:txBody>
          <a:bodyPr>
            <a:noAutofit/>
          </a:bodyPr>
          <a:lstStyle/>
          <a:p>
            <a:r>
              <a:rPr lang="en-US" sz="3600" dirty="0" err="1" smtClean="0">
                <a:solidFill>
                  <a:schemeClr val="tx1"/>
                </a:solidFill>
                <a:latin typeface="Times New Roman" pitchFamily="18" charset="0"/>
                <a:cs typeface="Times New Roman" pitchFamily="18" charset="0"/>
              </a:rPr>
              <a:t>Mirzo</a:t>
            </a:r>
            <a:r>
              <a:rPr lang="en-US" sz="3600" dirty="0" smtClean="0">
                <a:solidFill>
                  <a:schemeClr val="tx1"/>
                </a:solidFill>
                <a:latin typeface="Times New Roman" pitchFamily="18" charset="0"/>
                <a:cs typeface="Times New Roman" pitchFamily="18" charset="0"/>
              </a:rPr>
              <a:t> </a:t>
            </a:r>
            <a:r>
              <a:rPr lang="en-US" sz="3600" dirty="0" err="1" smtClean="0">
                <a:solidFill>
                  <a:schemeClr val="tx1"/>
                </a:solidFill>
                <a:latin typeface="Times New Roman" pitchFamily="18" charset="0"/>
                <a:cs typeface="Times New Roman" pitchFamily="18" charset="0"/>
              </a:rPr>
              <a:t>Ulug`bek</a:t>
            </a:r>
            <a:endParaRPr lang="ru-RU" sz="3600" dirty="0">
              <a:solidFill>
                <a:schemeClr val="tx1"/>
              </a:solidFill>
              <a:latin typeface="Times New Roman" pitchFamily="18" charset="0"/>
              <a:cs typeface="Times New Roman" pitchFamily="18" charset="0"/>
            </a:endParaRPr>
          </a:p>
        </p:txBody>
      </p:sp>
      <p:sp>
        <p:nvSpPr>
          <p:cNvPr id="4" name="Текст 3"/>
          <p:cNvSpPr>
            <a:spLocks noGrp="1"/>
          </p:cNvSpPr>
          <p:nvPr>
            <p:ph type="body" idx="2"/>
          </p:nvPr>
        </p:nvSpPr>
        <p:spPr>
          <a:xfrm>
            <a:off x="457200" y="1435100"/>
            <a:ext cx="3008313" cy="4994296"/>
          </a:xfrm>
        </p:spPr>
        <p:txBody>
          <a:bodyPr/>
          <a:lstStyle/>
          <a:p>
            <a:endParaRPr lang="ru-RU" dirty="0"/>
          </a:p>
        </p:txBody>
      </p:sp>
      <p:sp>
        <p:nvSpPr>
          <p:cNvPr id="3" name="Содержимое 2"/>
          <p:cNvSpPr>
            <a:spLocks noGrp="1"/>
          </p:cNvSpPr>
          <p:nvPr>
            <p:ph sz="half" idx="1"/>
          </p:nvPr>
        </p:nvSpPr>
        <p:spPr>
          <a:xfrm>
            <a:off x="3575050" y="273050"/>
            <a:ext cx="5111750" cy="6299222"/>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0">
            <a:scrgbClr r="0" g="0" b="0"/>
          </a:lnRef>
          <a:fillRef idx="1003">
            <a:schemeClr val="dk2"/>
          </a:fillRef>
          <a:effectRef idx="0">
            <a:scrgbClr r="0" g="0" b="0"/>
          </a:effectRef>
          <a:fontRef idx="major"/>
        </p:style>
        <p:txBody>
          <a:bodyPr>
            <a:normAutofit fontScale="47500" lnSpcReduction="20000"/>
          </a:bodyPr>
          <a:lstStyle/>
          <a:p>
            <a:pPr algn="just"/>
            <a:endParaRPr lang="en-US" sz="3400" dirty="0" smtClean="0">
              <a:latin typeface="Times New Roman" pitchFamily="18" charset="0"/>
              <a:cs typeface="Times New Roman" pitchFamily="18" charset="0"/>
            </a:endParaRPr>
          </a:p>
          <a:p>
            <a:pPr algn="just"/>
            <a:r>
              <a:rPr lang="en-US" sz="3400" dirty="0" smtClean="0">
                <a:latin typeface="Times New Roman" pitchFamily="18" charset="0"/>
                <a:cs typeface="Times New Roman" pitchFamily="18" charset="0"/>
              </a:rPr>
              <a:t>ULUGBEK </a:t>
            </a:r>
            <a:r>
              <a:rPr lang="en-US" sz="3400" dirty="0" err="1" smtClean="0">
                <a:latin typeface="Times New Roman" pitchFamily="18" charset="0"/>
                <a:cs typeface="Times New Roman" pitchFamily="18" charset="0"/>
              </a:rPr>
              <a:t>Ulugbek</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Mukhammad</a:t>
            </a:r>
            <a:r>
              <a:rPr lang="en-US" sz="3400" dirty="0" smtClean="0">
                <a:latin typeface="Times New Roman" pitchFamily="18" charset="0"/>
                <a:cs typeface="Times New Roman" pitchFamily="18" charset="0"/>
              </a:rPr>
              <a:t> Ta-</a:t>
            </a:r>
            <a:r>
              <a:rPr lang="en-US" sz="3400" dirty="0" err="1" smtClean="0">
                <a:latin typeface="Times New Roman" pitchFamily="18" charset="0"/>
                <a:cs typeface="Times New Roman" pitchFamily="18" charset="0"/>
              </a:rPr>
              <a:t>ragai</a:t>
            </a:r>
            <a:r>
              <a:rPr lang="en-US" sz="3400" dirty="0" smtClean="0">
                <a:latin typeface="Times New Roman" pitchFamily="18" charset="0"/>
                <a:cs typeface="Times New Roman" pitchFamily="18" charset="0"/>
              </a:rPr>
              <a:t>) was born in 1394 in </a:t>
            </a:r>
            <a:r>
              <a:rPr lang="en-US" sz="3400" dirty="0" err="1" smtClean="0">
                <a:latin typeface="Times New Roman" pitchFamily="18" charset="0"/>
                <a:cs typeface="Times New Roman" pitchFamily="18" charset="0"/>
              </a:rPr>
              <a:t>Sulta-nia</a:t>
            </a:r>
            <a:r>
              <a:rPr lang="en-US" sz="3400" dirty="0" smtClean="0">
                <a:latin typeface="Times New Roman" pitchFamily="18" charset="0"/>
                <a:cs typeface="Times New Roman" pitchFamily="18" charset="0"/>
              </a:rPr>
              <a:t>. His father was great </a:t>
            </a:r>
            <a:r>
              <a:rPr lang="en-US" sz="3400" dirty="0" err="1" smtClean="0">
                <a:latin typeface="Times New Roman" pitchFamily="18" charset="0"/>
                <a:cs typeface="Times New Roman" pitchFamily="18" charset="0"/>
              </a:rPr>
              <a:t>Timur's</a:t>
            </a:r>
            <a:r>
              <a:rPr lang="en-US" sz="3400" dirty="0" smtClean="0">
                <a:latin typeface="Times New Roman" pitchFamily="18" charset="0"/>
                <a:cs typeface="Times New Roman" pitchFamily="18" charset="0"/>
              </a:rPr>
              <a:t> son </a:t>
            </a:r>
            <a:r>
              <a:rPr lang="en-US" sz="3400" dirty="0" err="1" smtClean="0">
                <a:latin typeface="Times New Roman" pitchFamily="18" charset="0"/>
                <a:cs typeface="Times New Roman" pitchFamily="18" charset="0"/>
              </a:rPr>
              <a:t>Shahruh</a:t>
            </a:r>
            <a:r>
              <a:rPr lang="en-US" sz="3400" dirty="0" smtClean="0">
                <a:latin typeface="Times New Roman" pitchFamily="18" charset="0"/>
                <a:cs typeface="Times New Roman" pitchFamily="18" charset="0"/>
              </a:rPr>
              <a:t>, his mother was </a:t>
            </a:r>
            <a:r>
              <a:rPr lang="en-US" sz="3400" dirty="0" err="1" smtClean="0">
                <a:latin typeface="Times New Roman" pitchFamily="18" charset="0"/>
                <a:cs typeface="Times New Roman" pitchFamily="18" charset="0"/>
              </a:rPr>
              <a:t>Gavharshodbegim</a:t>
            </a:r>
            <a:r>
              <a:rPr lang="en-US" sz="3400" dirty="0" smtClean="0">
                <a:latin typeface="Times New Roman" pitchFamily="18" charset="0"/>
                <a:cs typeface="Times New Roman" pitchFamily="18" charset="0"/>
              </a:rPr>
              <a:t>, the grand daughter of the </a:t>
            </a:r>
            <a:r>
              <a:rPr lang="en-US" sz="3400" dirty="0" err="1" smtClean="0">
                <a:latin typeface="Times New Roman" pitchFamily="18" charset="0"/>
                <a:cs typeface="Times New Roman" pitchFamily="18" charset="0"/>
              </a:rPr>
              <a:t>Naiman's</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padishah</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Kutlugkhan</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Ulugbek</a:t>
            </a:r>
            <a:r>
              <a:rPr lang="en-US" sz="3400" dirty="0" smtClean="0">
                <a:latin typeface="Times New Roman" pitchFamily="18" charset="0"/>
                <a:cs typeface="Times New Roman" pitchFamily="18" charset="0"/>
              </a:rPr>
              <a:t> was brought up by his grandmother </a:t>
            </a:r>
            <a:r>
              <a:rPr lang="en-US" sz="3400" dirty="0" err="1" smtClean="0">
                <a:latin typeface="Times New Roman" pitchFamily="18" charset="0"/>
                <a:cs typeface="Times New Roman" pitchFamily="18" charset="0"/>
              </a:rPr>
              <a:t>Saraimulkhanum</a:t>
            </a:r>
            <a:r>
              <a:rPr lang="en-US" sz="3400" dirty="0" smtClean="0">
                <a:latin typeface="Times New Roman" pitchFamily="18" charset="0"/>
                <a:cs typeface="Times New Roman" pitchFamily="18" charset="0"/>
              </a:rPr>
              <a:t>. When he was 15 years old he became the ruler of Samarkand. When he was 17 he became the ruler of </a:t>
            </a:r>
            <a:r>
              <a:rPr lang="en-US" sz="3400" dirty="0" err="1" smtClean="0">
                <a:latin typeface="Times New Roman" pitchFamily="18" charset="0"/>
                <a:cs typeface="Times New Roman" pitchFamily="18" charset="0"/>
              </a:rPr>
              <a:t>Mavara</a:t>
            </a:r>
            <a:r>
              <a:rPr lang="en-US" sz="3400" dirty="0" smtClean="0">
                <a:latin typeface="Times New Roman" pitchFamily="18" charset="0"/>
                <a:cs typeface="Times New Roman" pitchFamily="18" charset="0"/>
              </a:rPr>
              <a:t>-Un-</a:t>
            </a:r>
            <a:r>
              <a:rPr lang="en-US" sz="3400" dirty="0" err="1" smtClean="0">
                <a:latin typeface="Times New Roman" pitchFamily="18" charset="0"/>
                <a:cs typeface="Times New Roman" pitchFamily="18" charset="0"/>
              </a:rPr>
              <a:t>Nahr</a:t>
            </a:r>
            <a:r>
              <a:rPr lang="en-US" sz="3400" dirty="0" smtClean="0">
                <a:latin typeface="Times New Roman" pitchFamily="18" charset="0"/>
                <a:cs typeface="Times New Roman" pitchFamily="18" charset="0"/>
              </a:rPr>
              <a:t> and he ruled the state during 40 years. Really it was very difficult for him to combine the state affairs with science and </a:t>
            </a:r>
            <a:r>
              <a:rPr lang="en-US" sz="3400" dirty="0" err="1" smtClean="0">
                <a:latin typeface="Times New Roman" pitchFamily="18" charset="0"/>
                <a:cs typeface="Times New Roman" pitchFamily="18" charset="0"/>
              </a:rPr>
              <a:t>Ulugbek</a:t>
            </a:r>
            <a:r>
              <a:rPr lang="en-US" sz="3400" dirty="0" smtClean="0">
                <a:latin typeface="Times New Roman" pitchFamily="18" charset="0"/>
                <a:cs typeface="Times New Roman" pitchFamily="18" charset="0"/>
              </a:rPr>
              <a:t> realized it only after his defeat with </a:t>
            </a:r>
            <a:r>
              <a:rPr lang="en-US" sz="3400" dirty="0" err="1" smtClean="0">
                <a:latin typeface="Times New Roman" pitchFamily="18" charset="0"/>
                <a:cs typeface="Times New Roman" pitchFamily="18" charset="0"/>
              </a:rPr>
              <a:t>Barakhan</a:t>
            </a:r>
            <a:r>
              <a:rPr lang="en-US" sz="3400" dirty="0" smtClean="0">
                <a:latin typeface="Times New Roman" pitchFamily="18" charset="0"/>
                <a:cs typeface="Times New Roman" pitchFamily="18" charset="0"/>
              </a:rPr>
              <a:t>. The great scientist liked to devote himself to science, but he needed the throne too; if he were not a sultan </a:t>
            </a:r>
            <a:r>
              <a:rPr lang="en-US" sz="3400" dirty="0" err="1" smtClean="0">
                <a:latin typeface="Times New Roman" pitchFamily="18" charset="0"/>
                <a:cs typeface="Times New Roman" pitchFamily="18" charset="0"/>
              </a:rPr>
              <a:t>amir</a:t>
            </a:r>
            <a:r>
              <a:rPr lang="en-US" sz="3400" dirty="0" smtClean="0">
                <a:latin typeface="Times New Roman" pitchFamily="18" charset="0"/>
                <a:cs typeface="Times New Roman" pitchFamily="18" charset="0"/>
              </a:rPr>
              <a:t> how could he build the expensive observatory, erect </a:t>
            </a:r>
            <a:r>
              <a:rPr lang="en-US" sz="3400" dirty="0" err="1" smtClean="0">
                <a:latin typeface="Times New Roman" pitchFamily="18" charset="0"/>
                <a:cs typeface="Times New Roman" pitchFamily="18" charset="0"/>
              </a:rPr>
              <a:t>madrasahs</a:t>
            </a:r>
            <a:r>
              <a:rPr lang="en-US" sz="3400" dirty="0" smtClean="0">
                <a:latin typeface="Times New Roman" pitchFamily="18" charset="0"/>
                <a:cs typeface="Times New Roman" pitchFamily="18" charset="0"/>
              </a:rPr>
              <a:t>, pay hundreds of scientists for their work? </a:t>
            </a:r>
            <a:r>
              <a:rPr lang="en-US" sz="3400" dirty="0" err="1" smtClean="0">
                <a:latin typeface="Times New Roman" pitchFamily="18" charset="0"/>
                <a:cs typeface="Times New Roman" pitchFamily="18" charset="0"/>
              </a:rPr>
              <a:t>Ulugbek's</a:t>
            </a:r>
            <a:r>
              <a:rPr lang="en-US" sz="3400" dirty="0" smtClean="0">
                <a:latin typeface="Times New Roman" pitchFamily="18" charset="0"/>
                <a:cs typeface="Times New Roman" pitchFamily="18" charset="0"/>
              </a:rPr>
              <a:t> mother </a:t>
            </a:r>
            <a:r>
              <a:rPr lang="en-US" sz="3400" dirty="0" err="1" smtClean="0">
                <a:latin typeface="Times New Roman" pitchFamily="18" charset="0"/>
                <a:cs typeface="Times New Roman" pitchFamily="18" charset="0"/>
              </a:rPr>
              <a:t>Gavharshodbegim</a:t>
            </a:r>
            <a:r>
              <a:rPr lang="en-US" sz="3400" dirty="0" smtClean="0">
                <a:latin typeface="Times New Roman" pitchFamily="18" charset="0"/>
                <a:cs typeface="Times New Roman" pitchFamily="18" charset="0"/>
              </a:rPr>
              <a:t> didn't want her son to be the scientist and she said that the world was not governed by science, by books, but only by power. Her son </a:t>
            </a:r>
            <a:r>
              <a:rPr lang="en-US" sz="3400" dirty="0" err="1" smtClean="0">
                <a:latin typeface="Times New Roman" pitchFamily="18" charset="0"/>
                <a:cs typeface="Times New Roman" pitchFamily="18" charset="0"/>
              </a:rPr>
              <a:t>Ulugbek</a:t>
            </a:r>
            <a:r>
              <a:rPr lang="en-US" sz="3400" dirty="0" smtClean="0">
                <a:latin typeface="Times New Roman" pitchFamily="18" charset="0"/>
                <a:cs typeface="Times New Roman" pitchFamily="18" charset="0"/>
              </a:rPr>
              <a:t> became a great scientist, he tried to send human ideas to the stars and to get the new knowledge from so long distance. He compiled the catalogue of stars which is very popular even today. When </a:t>
            </a:r>
            <a:r>
              <a:rPr lang="en-US" sz="3400" dirty="0" err="1" smtClean="0">
                <a:latin typeface="Times New Roman" pitchFamily="18" charset="0"/>
                <a:cs typeface="Times New Roman" pitchFamily="18" charset="0"/>
              </a:rPr>
              <a:t>Ulugbek</a:t>
            </a:r>
            <a:r>
              <a:rPr lang="en-US" sz="3400" dirty="0" smtClean="0">
                <a:latin typeface="Times New Roman" pitchFamily="18" charset="0"/>
                <a:cs typeface="Times New Roman" pitchFamily="18" charset="0"/>
              </a:rPr>
              <a:t> was the ruler of Samarkand, it became the centre of art and science. </a:t>
            </a:r>
            <a:r>
              <a:rPr lang="en-US" sz="3400" dirty="0" err="1" smtClean="0">
                <a:latin typeface="Times New Roman" pitchFamily="18" charset="0"/>
                <a:cs typeface="Times New Roman" pitchFamily="18" charset="0"/>
              </a:rPr>
              <a:t>Mavara</a:t>
            </a:r>
            <a:r>
              <a:rPr lang="en-US" sz="3400" dirty="0" smtClean="0">
                <a:latin typeface="Times New Roman" pitchFamily="18" charset="0"/>
                <a:cs typeface="Times New Roman" pitchFamily="18" charset="0"/>
              </a:rPr>
              <a:t>-un- </a:t>
            </a:r>
            <a:r>
              <a:rPr lang="en-US" sz="3400" dirty="0" err="1" smtClean="0">
                <a:latin typeface="Times New Roman" pitchFamily="18" charset="0"/>
                <a:cs typeface="Times New Roman" pitchFamily="18" charset="0"/>
              </a:rPr>
              <a:t>nahr</a:t>
            </a:r>
            <a:r>
              <a:rPr lang="en-US" sz="3400" dirty="0" smtClean="0">
                <a:latin typeface="Times New Roman" pitchFamily="18" charset="0"/>
                <a:cs typeface="Times New Roman" pitchFamily="18" charset="0"/>
              </a:rPr>
              <a:t> became powerful and strong. But a lot of his </a:t>
            </a:r>
            <a:r>
              <a:rPr lang="en-US" sz="3400" dirty="0" err="1" smtClean="0">
                <a:latin typeface="Times New Roman" pitchFamily="18" charset="0"/>
                <a:cs typeface="Times New Roman" pitchFamily="18" charset="0"/>
              </a:rPr>
              <a:t>amirs</a:t>
            </a:r>
            <a:r>
              <a:rPr lang="en-US" sz="3400" dirty="0" smtClean="0">
                <a:latin typeface="Times New Roman" pitchFamily="18" charset="0"/>
                <a:cs typeface="Times New Roman" pitchFamily="18" charset="0"/>
              </a:rPr>
              <a:t> didn't support his policy and they tried to plunder the state treasure, to begin the war between cousins and between the father and the son. Historians of </a:t>
            </a:r>
            <a:r>
              <a:rPr lang="en-US" sz="3400" dirty="0" err="1" smtClean="0">
                <a:latin typeface="Times New Roman" pitchFamily="18" charset="0"/>
                <a:cs typeface="Times New Roman" pitchFamily="18" charset="0"/>
              </a:rPr>
              <a:t>Ulugbek’s</a:t>
            </a:r>
            <a:r>
              <a:rPr lang="en-US" sz="3400" dirty="0" smtClean="0">
                <a:latin typeface="Times New Roman" pitchFamily="18" charset="0"/>
                <a:cs typeface="Times New Roman" pitchFamily="18" charset="0"/>
              </a:rPr>
              <a:t> time wrote that </a:t>
            </a:r>
            <a:r>
              <a:rPr lang="en-US" sz="3400" dirty="0" err="1" smtClean="0">
                <a:latin typeface="Times New Roman" pitchFamily="18" charset="0"/>
                <a:cs typeface="Times New Roman" pitchFamily="18" charset="0"/>
              </a:rPr>
              <a:t>Ulugbek</a:t>
            </a:r>
            <a:r>
              <a:rPr lang="en-US" sz="3400" dirty="0" smtClean="0">
                <a:latin typeface="Times New Roman" pitchFamily="18" charset="0"/>
                <a:cs typeface="Times New Roman" pitchFamily="18" charset="0"/>
              </a:rPr>
              <a:t> had been beheaded by his own son’s decree at a spot some ten or twelve miles from Samarkand </a:t>
            </a:r>
          </a:p>
          <a:p>
            <a:pPr algn="just"/>
            <a:endParaRPr lang="ru-RU" dirty="0"/>
          </a:p>
        </p:txBody>
      </p:sp>
      <p:pic>
        <p:nvPicPr>
          <p:cNvPr id="5122" name="Picture 2" descr="C:\Users\User\Desktop\foto\Ulugbek.jpg"/>
          <p:cNvPicPr>
            <a:picLocks noChangeAspect="1" noChangeArrowheads="1"/>
          </p:cNvPicPr>
          <p:nvPr/>
        </p:nvPicPr>
        <p:blipFill>
          <a:blip r:embed="rId2"/>
          <a:srcRect/>
          <a:stretch>
            <a:fillRect/>
          </a:stretch>
        </p:blipFill>
        <p:spPr bwMode="auto">
          <a:xfrm>
            <a:off x="500034" y="1428736"/>
            <a:ext cx="3000396" cy="5143536"/>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357166"/>
            <a:ext cx="2928966" cy="1000132"/>
          </a:xfrm>
        </p:spPr>
        <p:style>
          <a:lnRef idx="0">
            <a:schemeClr val="accent1"/>
          </a:lnRef>
          <a:fillRef idx="3">
            <a:schemeClr val="accent1"/>
          </a:fillRef>
          <a:effectRef idx="3">
            <a:schemeClr val="accent1"/>
          </a:effectRef>
          <a:fontRef idx="minor">
            <a:schemeClr val="lt1"/>
          </a:fontRef>
        </p:style>
        <p:txBody>
          <a:bodyPr>
            <a:normAutofit/>
          </a:bodyPr>
          <a:lstStyle/>
          <a:p>
            <a:r>
              <a:rPr lang="en-US" sz="2800" dirty="0" err="1" smtClean="0">
                <a:solidFill>
                  <a:schemeClr val="tx1"/>
                </a:solidFill>
                <a:latin typeface="Times New Roman" pitchFamily="18" charset="0"/>
                <a:cs typeface="Times New Roman" pitchFamily="18" charset="0"/>
              </a:rPr>
              <a:t>Zahiriddin</a:t>
            </a:r>
            <a:r>
              <a:rPr lang="en-US" sz="2800" dirty="0" smtClean="0">
                <a:solidFill>
                  <a:schemeClr val="tx1"/>
                </a:solidFill>
                <a:latin typeface="Times New Roman" pitchFamily="18" charset="0"/>
                <a:cs typeface="Times New Roman" pitchFamily="18" charset="0"/>
              </a:rPr>
              <a:t> Muhammad </a:t>
            </a:r>
            <a:r>
              <a:rPr lang="en-US" sz="2800" dirty="0" err="1" smtClean="0">
                <a:solidFill>
                  <a:schemeClr val="tx1"/>
                </a:solidFill>
                <a:latin typeface="Times New Roman" pitchFamily="18" charset="0"/>
                <a:cs typeface="Times New Roman" pitchFamily="18" charset="0"/>
              </a:rPr>
              <a:t>Bobur</a:t>
            </a:r>
            <a:endParaRPr lang="ru-RU" sz="2800" dirty="0">
              <a:solidFill>
                <a:schemeClr val="tx1"/>
              </a:solidFill>
              <a:latin typeface="Times New Roman" pitchFamily="18" charset="0"/>
              <a:cs typeface="Times New Roman" pitchFamily="18" charset="0"/>
            </a:endParaRPr>
          </a:p>
        </p:txBody>
      </p:sp>
      <p:sp>
        <p:nvSpPr>
          <p:cNvPr id="4" name="Текст 3"/>
          <p:cNvSpPr>
            <a:spLocks noGrp="1"/>
          </p:cNvSpPr>
          <p:nvPr>
            <p:ph type="body" idx="2"/>
          </p:nvPr>
        </p:nvSpPr>
        <p:spPr>
          <a:xfrm>
            <a:off x="457200" y="1435100"/>
            <a:ext cx="3008313" cy="5137172"/>
          </a:xfrm>
        </p:spPr>
        <p:txBody>
          <a:bodyPr/>
          <a:lstStyle/>
          <a:p>
            <a:endParaRPr lang="ru-RU" dirty="0"/>
          </a:p>
        </p:txBody>
      </p:sp>
      <p:sp>
        <p:nvSpPr>
          <p:cNvPr id="3" name="Содержимое 2"/>
          <p:cNvSpPr>
            <a:spLocks noGrp="1"/>
          </p:cNvSpPr>
          <p:nvPr>
            <p:ph sz="half" idx="1"/>
          </p:nvPr>
        </p:nvSpPr>
        <p:spPr>
          <a:xfrm>
            <a:off x="3575050" y="273050"/>
            <a:ext cx="5111750" cy="6299222"/>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0">
            <a:scrgbClr r="0" g="0" b="0"/>
          </a:lnRef>
          <a:fillRef idx="1003">
            <a:schemeClr val="dk2"/>
          </a:fillRef>
          <a:effectRef idx="0">
            <a:scrgbClr r="0" g="0" b="0"/>
          </a:effectRef>
          <a:fontRef idx="major"/>
        </p:style>
        <p:txBody>
          <a:bodyPr>
            <a:noAutofit/>
          </a:bodyPr>
          <a:lstStyle/>
          <a:p>
            <a:pPr algn="just"/>
            <a:endParaRPr lang="en-US" sz="1600" dirty="0" smtClean="0">
              <a:latin typeface="Times New Roman" pitchFamily="18" charset="0"/>
              <a:cs typeface="Times New Roman" pitchFamily="18" charset="0"/>
            </a:endParaRPr>
          </a:p>
          <a:p>
            <a:pPr algn="just"/>
            <a:r>
              <a:rPr lang="en-US" sz="1600" dirty="0" smtClean="0">
                <a:latin typeface="Times New Roman" pitchFamily="18" charset="0"/>
                <a:cs typeface="Times New Roman" pitchFamily="18" charset="0"/>
              </a:rPr>
              <a:t>BOBUR </a:t>
            </a:r>
            <a:r>
              <a:rPr lang="en-US" sz="1600" dirty="0" err="1" smtClean="0">
                <a:latin typeface="Times New Roman" pitchFamily="18" charset="0"/>
                <a:cs typeface="Times New Roman" pitchFamily="18" charset="0"/>
              </a:rPr>
              <a:t>Bobur</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Zahir-Iddin</a:t>
            </a:r>
            <a:r>
              <a:rPr lang="en-US" sz="1600" dirty="0" smtClean="0">
                <a:latin typeface="Times New Roman" pitchFamily="18" charset="0"/>
                <a:cs typeface="Times New Roman" pitchFamily="18" charset="0"/>
              </a:rPr>
              <a:t> ( 1483-1530 founder of the great Mogul (</a:t>
            </a:r>
            <a:r>
              <a:rPr lang="en-US" sz="1600" dirty="0" err="1" smtClean="0">
                <a:latin typeface="Times New Roman" pitchFamily="18" charset="0"/>
                <a:cs typeface="Times New Roman" pitchFamily="18" charset="0"/>
              </a:rPr>
              <a:t>Muhgul</a:t>
            </a:r>
            <a:r>
              <a:rPr lang="en-US" sz="1600" dirty="0" smtClean="0">
                <a:latin typeface="Times New Roman" pitchFamily="18" charset="0"/>
                <a:cs typeface="Times New Roman" pitchFamily="18" charset="0"/>
              </a:rPr>
              <a:t>) dynasty in India; was a </a:t>
            </a:r>
            <a:r>
              <a:rPr lang="en-US" sz="1600" dirty="0" err="1" smtClean="0">
                <a:latin typeface="Times New Roman" pitchFamily="18" charset="0"/>
                <a:cs typeface="Times New Roman" pitchFamily="18" charset="0"/>
              </a:rPr>
              <a:t>Barlos</a:t>
            </a:r>
            <a:r>
              <a:rPr lang="en-US" sz="1600" dirty="0" smtClean="0">
                <a:latin typeface="Times New Roman" pitchFamily="18" charset="0"/>
                <a:cs typeface="Times New Roman" pitchFamily="18" charset="0"/>
              </a:rPr>
              <a:t> Turk descended on the male side from </a:t>
            </a:r>
            <a:r>
              <a:rPr lang="en-US" sz="1600" dirty="0" err="1" smtClean="0">
                <a:latin typeface="Times New Roman" pitchFamily="18" charset="0"/>
                <a:cs typeface="Times New Roman" pitchFamily="18" charset="0"/>
              </a:rPr>
              <a:t>Timur</a:t>
            </a:r>
            <a:r>
              <a:rPr lang="en-US" sz="1600" dirty="0" smtClean="0">
                <a:latin typeface="Times New Roman" pitchFamily="18" charset="0"/>
                <a:cs typeface="Times New Roman" pitchFamily="18" charset="0"/>
              </a:rPr>
              <a:t> and on the female side from Chagatai Khan (a son of </a:t>
            </a:r>
            <a:r>
              <a:rPr lang="en-US" sz="1600" dirty="0" err="1" smtClean="0">
                <a:latin typeface="Times New Roman" pitchFamily="18" charset="0"/>
                <a:cs typeface="Times New Roman" pitchFamily="18" charset="0"/>
              </a:rPr>
              <a:t>Chinggiz</a:t>
            </a:r>
            <a:r>
              <a:rPr lang="en-US" sz="1600" dirty="0" smtClean="0">
                <a:latin typeface="Times New Roman" pitchFamily="18" charset="0"/>
                <a:cs typeface="Times New Roman" pitchFamily="18" charset="0"/>
              </a:rPr>
              <a:t> Khan, the great </a:t>
            </a:r>
            <a:r>
              <a:rPr lang="en-US" sz="1600" dirty="0" err="1" smtClean="0">
                <a:latin typeface="Times New Roman" pitchFamily="18" charset="0"/>
                <a:cs typeface="Times New Roman" pitchFamily="18" charset="0"/>
              </a:rPr>
              <a:t>mongol</a:t>
            </a:r>
            <a:r>
              <a:rPr lang="en-US" sz="1600" dirty="0" smtClean="0">
                <a:latin typeface="Times New Roman" pitchFamily="18" charset="0"/>
                <a:cs typeface="Times New Roman" pitchFamily="18" charset="0"/>
              </a:rPr>
              <a:t> scourge of Asia. In 1494 at the age of eleven, he succeeded his father, Sultan </a:t>
            </a:r>
            <a:r>
              <a:rPr lang="en-US" sz="1600" dirty="0" err="1" smtClean="0">
                <a:latin typeface="Times New Roman" pitchFamily="18" charset="0"/>
                <a:cs typeface="Times New Roman" pitchFamily="18" charset="0"/>
              </a:rPr>
              <a:t>Mirza</a:t>
            </a:r>
            <a:r>
              <a:rPr lang="en-US" sz="1600" dirty="0" smtClean="0">
                <a:latin typeface="Times New Roman" pitchFamily="18" charset="0"/>
                <a:cs typeface="Times New Roman" pitchFamily="18" charset="0"/>
              </a:rPr>
              <a:t>, as a ruler of the small state of Fergana. From 1494 to 1504 he vainly </a:t>
            </a:r>
            <a:r>
              <a:rPr lang="en-US" sz="1600" dirty="0" err="1" smtClean="0">
                <a:latin typeface="Times New Roman" pitchFamily="18" charset="0"/>
                <a:cs typeface="Times New Roman" pitchFamily="18" charset="0"/>
              </a:rPr>
              <a:t>endeavoured</a:t>
            </a:r>
            <a:r>
              <a:rPr lang="en-US" sz="1600" dirty="0" smtClean="0">
                <a:latin typeface="Times New Roman" pitchFamily="18" charset="0"/>
                <a:cs typeface="Times New Roman" pitchFamily="18" charset="0"/>
              </a:rPr>
              <a:t> to maintain his position in Fergana; But he was expelled by more powerful </a:t>
            </a:r>
            <a:r>
              <a:rPr lang="en-US" sz="1600" dirty="0" err="1" smtClean="0">
                <a:latin typeface="Times New Roman" pitchFamily="18" charset="0"/>
                <a:cs typeface="Times New Roman" pitchFamily="18" charset="0"/>
              </a:rPr>
              <a:t>neighbours</a:t>
            </a:r>
            <a:r>
              <a:rPr lang="en-US" sz="1600" dirty="0" smtClean="0">
                <a:latin typeface="Times New Roman" pitchFamily="18" charset="0"/>
                <a:cs typeface="Times New Roman" pitchFamily="18" charset="0"/>
              </a:rPr>
              <a:t> and eventually sought refuge in the mountain fortresses of Kabul, which became his headquarters until 1525 . Political conditions in India contributed to the success of his plans. Babur's defeats and victories are recorded in his frank and intimate memoirs (the </a:t>
            </a:r>
            <a:r>
              <a:rPr lang="en-US" sz="1600" dirty="0" err="1" smtClean="0">
                <a:latin typeface="Times New Roman" pitchFamily="18" charset="0"/>
                <a:cs typeface="Times New Roman" pitchFamily="18" charset="0"/>
              </a:rPr>
              <a:t>Bobur-noma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Bobur</a:t>
            </a:r>
            <a:r>
              <a:rPr lang="en-US" sz="1600" dirty="0" smtClean="0">
                <a:latin typeface="Times New Roman" pitchFamily="18" charset="0"/>
                <a:cs typeface="Times New Roman" pitchFamily="18" charset="0"/>
              </a:rPr>
              <a:t> records in his famous memoirs that his chief ambition was to recover the vast territories which had once formed part of </a:t>
            </a:r>
            <a:r>
              <a:rPr lang="en-US" sz="1600" dirty="0" err="1" smtClean="0">
                <a:latin typeface="Times New Roman" pitchFamily="18" charset="0"/>
                <a:cs typeface="Times New Roman" pitchFamily="18" charset="0"/>
              </a:rPr>
              <a:t>Timur's</a:t>
            </a:r>
            <a:r>
              <a:rPr lang="en-US" sz="1600" dirty="0" smtClean="0">
                <a:latin typeface="Times New Roman" pitchFamily="18" charset="0"/>
                <a:cs typeface="Times New Roman" pitchFamily="18" charset="0"/>
              </a:rPr>
              <a:t> mighty Empire. At his death in 1530 he controlled the greater part of Northern India. But </a:t>
            </a:r>
            <a:r>
              <a:rPr lang="en-US" sz="1600" dirty="0" err="1" smtClean="0">
                <a:latin typeface="Times New Roman" pitchFamily="18" charset="0"/>
                <a:cs typeface="Times New Roman" pitchFamily="18" charset="0"/>
              </a:rPr>
              <a:t>Bobur</a:t>
            </a:r>
            <a:r>
              <a:rPr lang="en-US" sz="1600" dirty="0" smtClean="0">
                <a:latin typeface="Times New Roman" pitchFamily="18" charset="0"/>
                <a:cs typeface="Times New Roman" pitchFamily="18" charset="0"/>
              </a:rPr>
              <a:t> is famous not only as the founder of Mogul dynasty and the general, he was a prominent poet of 15-16 centuries, the creator of </a:t>
            </a:r>
            <a:r>
              <a:rPr lang="en-US" sz="1600" dirty="0" err="1" smtClean="0">
                <a:latin typeface="Times New Roman" pitchFamily="18" charset="0"/>
                <a:cs typeface="Times New Roman" pitchFamily="18" charset="0"/>
              </a:rPr>
              <a:t>Bobur-noma</a:t>
            </a:r>
            <a:r>
              <a:rPr lang="en-US" sz="1600" dirty="0" smtClean="0">
                <a:latin typeface="Times New Roman" pitchFamily="18" charset="0"/>
                <a:cs typeface="Times New Roman" pitchFamily="18" charset="0"/>
              </a:rPr>
              <a:t>, historical work of a world importance. His memoirs are of great influence for our knowledge about India of those days. </a:t>
            </a:r>
            <a:endParaRPr lang="ru-RU" sz="1600" dirty="0">
              <a:latin typeface="Times New Roman" pitchFamily="18" charset="0"/>
              <a:cs typeface="Times New Roman" pitchFamily="18" charset="0"/>
            </a:endParaRPr>
          </a:p>
        </p:txBody>
      </p:sp>
      <p:pic>
        <p:nvPicPr>
          <p:cNvPr id="6146" name="Picture 2" descr="C:\Users\User\Desktop\foto\661_0.jpg"/>
          <p:cNvPicPr>
            <a:picLocks noChangeAspect="1" noChangeArrowheads="1"/>
          </p:cNvPicPr>
          <p:nvPr/>
        </p:nvPicPr>
        <p:blipFill>
          <a:blip r:embed="rId2"/>
          <a:srcRect/>
          <a:stretch>
            <a:fillRect/>
          </a:stretch>
        </p:blipFill>
        <p:spPr bwMode="auto">
          <a:xfrm>
            <a:off x="500034" y="1428736"/>
            <a:ext cx="2928958" cy="5143536"/>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43230" cy="1162050"/>
          </a:xfrm>
        </p:spPr>
        <p:style>
          <a:lnRef idx="0">
            <a:schemeClr val="accent1"/>
          </a:lnRef>
          <a:fillRef idx="3">
            <a:schemeClr val="accent1"/>
          </a:fillRef>
          <a:effectRef idx="3">
            <a:schemeClr val="accent1"/>
          </a:effectRef>
          <a:fontRef idx="minor">
            <a:schemeClr val="lt1"/>
          </a:fontRef>
        </p:style>
        <p:txBody>
          <a:bodyPr>
            <a:normAutofit/>
          </a:bodyPr>
          <a:lstStyle/>
          <a:p>
            <a:r>
              <a:rPr lang="uz-Latn-UZ" sz="3200" dirty="0" smtClean="0">
                <a:solidFill>
                  <a:schemeClr val="tx1"/>
                </a:solidFill>
                <a:latin typeface="Times New Roman" pitchFamily="18" charset="0"/>
                <a:cs typeface="Times New Roman" pitchFamily="18" charset="0"/>
              </a:rPr>
              <a:t>Abu-Rayhon Beruniy</a:t>
            </a:r>
            <a:endParaRPr lang="ru-RU" sz="3200" dirty="0">
              <a:solidFill>
                <a:schemeClr val="tx1"/>
              </a:solidFill>
              <a:latin typeface="Times New Roman" pitchFamily="18" charset="0"/>
              <a:cs typeface="Times New Roman" pitchFamily="18" charset="0"/>
            </a:endParaRPr>
          </a:p>
        </p:txBody>
      </p:sp>
      <p:sp>
        <p:nvSpPr>
          <p:cNvPr id="4" name="Текст 3"/>
          <p:cNvSpPr>
            <a:spLocks noGrp="1"/>
          </p:cNvSpPr>
          <p:nvPr>
            <p:ph type="body" idx="2"/>
          </p:nvPr>
        </p:nvSpPr>
        <p:spPr>
          <a:xfrm>
            <a:off x="457200" y="1435100"/>
            <a:ext cx="3008313" cy="5137172"/>
          </a:xfrm>
        </p:spPr>
        <p:txBody>
          <a:bodyPr/>
          <a:lstStyle/>
          <a:p>
            <a:endParaRPr lang="ru-RU" dirty="0"/>
          </a:p>
        </p:txBody>
      </p:sp>
      <p:sp>
        <p:nvSpPr>
          <p:cNvPr id="3" name="Содержимое 2"/>
          <p:cNvSpPr>
            <a:spLocks noGrp="1"/>
          </p:cNvSpPr>
          <p:nvPr>
            <p:ph sz="half" idx="1"/>
          </p:nvPr>
        </p:nvSpPr>
        <p:spPr>
          <a:xfrm>
            <a:off x="3571868" y="273050"/>
            <a:ext cx="5114932" cy="6370660"/>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0">
            <a:scrgbClr r="0" g="0" b="0"/>
          </a:lnRef>
          <a:fillRef idx="1003">
            <a:schemeClr val="dk2"/>
          </a:fillRef>
          <a:effectRef idx="0">
            <a:scrgbClr r="0" g="0" b="0"/>
          </a:effectRef>
          <a:fontRef idx="major"/>
        </p:style>
        <p:txBody>
          <a:bodyPr>
            <a:noAutofit/>
          </a:bodyPr>
          <a:lstStyle/>
          <a:p>
            <a:pPr algn="just">
              <a:buNone/>
            </a:pPr>
            <a:r>
              <a:rPr lang="en-US" sz="1700" dirty="0" smtClean="0">
                <a:latin typeface="Times New Roman" pitchFamily="18" charset="0"/>
                <a:cs typeface="Times New Roman" pitchFamily="18" charset="0"/>
              </a:rPr>
              <a:t>      </a:t>
            </a:r>
            <a:r>
              <a:rPr lang="en-US" sz="1800" dirty="0" smtClean="0">
                <a:latin typeface="Times New Roman" pitchFamily="18" charset="0"/>
                <a:cs typeface="Times New Roman" pitchFamily="18" charset="0"/>
              </a:rPr>
              <a:t>Abu-</a:t>
            </a:r>
            <a:r>
              <a:rPr lang="en-US" sz="1800" dirty="0" err="1" smtClean="0">
                <a:latin typeface="Times New Roman" pitchFamily="18" charset="0"/>
                <a:cs typeface="Times New Roman" pitchFamily="18" charset="0"/>
              </a:rPr>
              <a:t>Rayhon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Beruniy</a:t>
            </a:r>
            <a:r>
              <a:rPr lang="en-US" sz="1800" dirty="0" smtClean="0">
                <a:latin typeface="Times New Roman" pitchFamily="18" charset="0"/>
                <a:cs typeface="Times New Roman" pitchFamily="18" charset="0"/>
              </a:rPr>
              <a:t> Abu-</a:t>
            </a:r>
            <a:r>
              <a:rPr lang="en-US" sz="1800" dirty="0" err="1" smtClean="0">
                <a:latin typeface="Times New Roman" pitchFamily="18" charset="0"/>
                <a:cs typeface="Times New Roman" pitchFamily="18" charset="0"/>
              </a:rPr>
              <a:t>Rayhon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Beruniy</a:t>
            </a:r>
            <a:r>
              <a:rPr lang="en-US" sz="1800" dirty="0" smtClean="0">
                <a:latin typeface="Times New Roman" pitchFamily="18" charset="0"/>
                <a:cs typeface="Times New Roman" pitchFamily="18" charset="0"/>
              </a:rPr>
              <a:t>– a remarkable scientist, amazing with variety of his scientific interests, boldness of idea, the author of more than 150 works devoted to actual issues of natural sciences, philosophy, history, philology, great encyclopedic thinker, the humanist of the Middle Ages epoch. Outlook of Abu-</a:t>
            </a:r>
            <a:r>
              <a:rPr lang="en-US" sz="1800" dirty="0" err="1" smtClean="0">
                <a:latin typeface="Times New Roman" pitchFamily="18" charset="0"/>
                <a:cs typeface="Times New Roman" pitchFamily="18" charset="0"/>
              </a:rPr>
              <a:t>Rayhon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Beruniy</a:t>
            </a:r>
            <a:r>
              <a:rPr lang="en-US" sz="1800" dirty="0" smtClean="0">
                <a:latin typeface="Times New Roman" pitchFamily="18" charset="0"/>
                <a:cs typeface="Times New Roman" pitchFamily="18" charset="0"/>
              </a:rPr>
              <a:t> was formed at the end of X – the beginning of XI century in Central Asia. He was born on 2 </a:t>
            </a:r>
            <a:r>
              <a:rPr lang="en-US" sz="1800" dirty="0" err="1" smtClean="0">
                <a:latin typeface="Times New Roman" pitchFamily="18" charset="0"/>
                <a:cs typeface="Times New Roman" pitchFamily="18" charset="0"/>
              </a:rPr>
              <a:t>Zu-ul-hidja</a:t>
            </a:r>
            <a:r>
              <a:rPr lang="en-US" sz="1800" dirty="0" smtClean="0">
                <a:latin typeface="Times New Roman" pitchFamily="18" charset="0"/>
                <a:cs typeface="Times New Roman" pitchFamily="18" charset="0"/>
              </a:rPr>
              <a:t> in 362 (on September 4, 973 A.D.) in suburb of Kyat, former feudal capital of </a:t>
            </a:r>
            <a:r>
              <a:rPr lang="en-US" sz="1800" dirty="0" err="1" smtClean="0">
                <a:latin typeface="Times New Roman" pitchFamily="18" charset="0"/>
                <a:cs typeface="Times New Roman" pitchFamily="18" charset="0"/>
              </a:rPr>
              <a:t>Khorezm</a:t>
            </a:r>
            <a:r>
              <a:rPr lang="en-US" sz="1800" dirty="0" smtClean="0">
                <a:latin typeface="Times New Roman" pitchFamily="18" charset="0"/>
                <a:cs typeface="Times New Roman" pitchFamily="18" charset="0"/>
              </a:rPr>
              <a:t>. On the native land he has received good education and from a youth began his scientific activity. Due to political events in </a:t>
            </a:r>
            <a:r>
              <a:rPr lang="en-US" sz="1800" dirty="0" err="1" smtClean="0">
                <a:latin typeface="Times New Roman" pitchFamily="18" charset="0"/>
                <a:cs typeface="Times New Roman" pitchFamily="18" charset="0"/>
              </a:rPr>
              <a:t>Khoresm</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Beruniy</a:t>
            </a:r>
            <a:r>
              <a:rPr lang="en-US" sz="1800" dirty="0" smtClean="0">
                <a:latin typeface="Times New Roman" pitchFamily="18" charset="0"/>
                <a:cs typeface="Times New Roman" pitchFamily="18" charset="0"/>
              </a:rPr>
              <a:t> left the native land and approximately in between 998-1004 lived in </a:t>
            </a:r>
            <a:r>
              <a:rPr lang="en-US" sz="1800" dirty="0" err="1" smtClean="0">
                <a:latin typeface="Times New Roman" pitchFamily="18" charset="0"/>
                <a:cs typeface="Times New Roman" pitchFamily="18" charset="0"/>
              </a:rPr>
              <a:t>Gurgan</a:t>
            </a:r>
            <a:r>
              <a:rPr lang="en-US" sz="1800" dirty="0" smtClean="0">
                <a:latin typeface="Times New Roman" pitchFamily="18" charset="0"/>
                <a:cs typeface="Times New Roman" pitchFamily="18" charset="0"/>
              </a:rPr>
              <a:t>, at southeast coast of Caspian Sea. At this time he has done a great work – «Monuments of the past generations ». In about 1005 </a:t>
            </a:r>
            <a:r>
              <a:rPr lang="en-US" sz="1800" dirty="0" err="1" smtClean="0">
                <a:latin typeface="Times New Roman" pitchFamily="18" charset="0"/>
                <a:cs typeface="Times New Roman" pitchFamily="18" charset="0"/>
              </a:rPr>
              <a:t>Beruniy</a:t>
            </a:r>
            <a:r>
              <a:rPr lang="en-US" sz="1800" dirty="0" smtClean="0">
                <a:latin typeface="Times New Roman" pitchFamily="18" charset="0"/>
                <a:cs typeface="Times New Roman" pitchFamily="18" charset="0"/>
              </a:rPr>
              <a:t> came back to </a:t>
            </a:r>
            <a:r>
              <a:rPr lang="en-US" sz="1800" dirty="0" err="1" smtClean="0">
                <a:latin typeface="Times New Roman" pitchFamily="18" charset="0"/>
                <a:cs typeface="Times New Roman" pitchFamily="18" charset="0"/>
              </a:rPr>
              <a:t>Khorezm</a:t>
            </a:r>
            <a:r>
              <a:rPr lang="en-US" sz="1800" dirty="0" smtClean="0">
                <a:latin typeface="Times New Roman" pitchFamily="18" charset="0"/>
                <a:cs typeface="Times New Roman" pitchFamily="18" charset="0"/>
              </a:rPr>
              <a:t>, where at a court yard of the </a:t>
            </a:r>
            <a:r>
              <a:rPr lang="en-US" sz="1800" dirty="0" err="1" smtClean="0">
                <a:latin typeface="Times New Roman" pitchFamily="18" charset="0"/>
                <a:cs typeface="Times New Roman" pitchFamily="18" charset="0"/>
              </a:rPr>
              <a:t>Khorezm</a:t>
            </a:r>
            <a:r>
              <a:rPr lang="en-US" sz="1800" dirty="0" smtClean="0">
                <a:latin typeface="Times New Roman" pitchFamily="18" charset="0"/>
                <a:cs typeface="Times New Roman" pitchFamily="18" charset="0"/>
              </a:rPr>
              <a:t> king Abu </a:t>
            </a:r>
            <a:r>
              <a:rPr lang="en-US" sz="1800" dirty="0" err="1" smtClean="0">
                <a:latin typeface="Times New Roman" pitchFamily="18" charset="0"/>
                <a:cs typeface="Times New Roman" pitchFamily="18" charset="0"/>
              </a:rPr>
              <a:t>Abbas</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Mamun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ibn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Mamun</a:t>
            </a:r>
            <a:r>
              <a:rPr lang="en-US" sz="1800" dirty="0" smtClean="0">
                <a:latin typeface="Times New Roman" pitchFamily="18" charset="0"/>
                <a:cs typeface="Times New Roman" pitchFamily="18" charset="0"/>
              </a:rPr>
              <a:t> ( 1009-1017 ) occupied honorable position.</a:t>
            </a:r>
            <a:endParaRPr lang="ru-RU" sz="1800" dirty="0">
              <a:latin typeface="Times New Roman" pitchFamily="18" charset="0"/>
              <a:cs typeface="Times New Roman" pitchFamily="18" charset="0"/>
            </a:endParaRPr>
          </a:p>
        </p:txBody>
      </p:sp>
      <p:pic>
        <p:nvPicPr>
          <p:cNvPr id="7170" name="Picture 2"/>
          <p:cNvPicPr>
            <a:picLocks noChangeAspect="1" noChangeArrowheads="1"/>
          </p:cNvPicPr>
          <p:nvPr/>
        </p:nvPicPr>
        <p:blipFill>
          <a:blip r:embed="rId2"/>
          <a:srcRect/>
          <a:stretch>
            <a:fillRect/>
          </a:stretch>
        </p:blipFill>
        <p:spPr bwMode="auto">
          <a:xfrm>
            <a:off x="428596" y="1428736"/>
            <a:ext cx="3071834" cy="514353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7c34b4db6291964a2312540b9b8883c1b94abf"/>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131</TotalTime>
  <Words>2711</Words>
  <Application>Microsoft Office PowerPoint</Application>
  <PresentationFormat>Экран (4:3)</PresentationFormat>
  <Paragraphs>37</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Поток</vt:lpstr>
      <vt:lpstr>Презентация PowerPoint</vt:lpstr>
      <vt:lpstr>Plan:</vt:lpstr>
      <vt:lpstr>Amir Temur</vt:lpstr>
      <vt:lpstr>Презентация PowerPoint</vt:lpstr>
      <vt:lpstr>Alisher Navoiy</vt:lpstr>
      <vt:lpstr>Презентация PowerPoint</vt:lpstr>
      <vt:lpstr>Mirzo Ulug`bek</vt:lpstr>
      <vt:lpstr>Zahiriddin Muhammad Bobur</vt:lpstr>
      <vt:lpstr>Abu-Rayhon Beruniy</vt:lpstr>
      <vt:lpstr>Презентация PowerPoint</vt:lpstr>
      <vt:lpstr>Al-Khorezmi Muhammed Bin - Mussa (783 - 850)</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Famous people of Uzbekistan</dc:title>
  <dc:creator>User</dc:creator>
  <cp:lastModifiedBy>User</cp:lastModifiedBy>
  <cp:revision>25</cp:revision>
  <dcterms:created xsi:type="dcterms:W3CDTF">2014-06-18T09:56:40Z</dcterms:created>
  <dcterms:modified xsi:type="dcterms:W3CDTF">2015-12-29T07:05:52Z</dcterms:modified>
</cp:coreProperties>
</file>