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5" r:id="rId9"/>
    <p:sldId id="263" r:id="rId10"/>
    <p:sldId id="264"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34564" autoAdjust="0"/>
    <p:restoredTop sz="86408" autoAdjust="0"/>
  </p:normalViewPr>
  <p:slideViewPr>
    <p:cSldViewPr>
      <p:cViewPr varScale="1">
        <p:scale>
          <a:sx n="54" d="100"/>
          <a:sy n="54" d="100"/>
        </p:scale>
        <p:origin x="-1642" y="-62"/>
      </p:cViewPr>
      <p:guideLst>
        <p:guide orient="horz" pos="2160"/>
        <p:guide pos="2880"/>
      </p:guideLst>
    </p:cSldViewPr>
  </p:slideViewPr>
  <p:outlineViewPr>
    <p:cViewPr>
      <p:scale>
        <a:sx n="33" d="100"/>
        <a:sy n="33" d="100"/>
      </p:scale>
      <p:origin x="250" y="33379"/>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1F77E5B9-0068-4755-99B4-05411DC852A0}" type="datetimeFigureOut">
              <a:rPr lang="ru-RU" smtClean="0"/>
              <a:pPr/>
              <a:t>08.04.2016</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D2982598-61F0-443A-83A2-A4C42A90F351}"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2982598-61F0-443A-83A2-A4C42A90F351}"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2982598-61F0-443A-83A2-A4C42A90F351}"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2982598-61F0-443A-83A2-A4C42A90F351}"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2982598-61F0-443A-83A2-A4C42A90F351}"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2982598-61F0-443A-83A2-A4C42A90F351}"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2982598-61F0-443A-83A2-A4C42A90F35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2982598-61F0-443A-83A2-A4C42A90F351}"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1F77E5B9-0068-4755-99B4-05411DC852A0}" type="datetimeFigureOut">
              <a:rPr lang="ru-RU" smtClean="0"/>
              <a:pPr/>
              <a:t>08.04.2016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2982598-61F0-443A-83A2-A4C42A90F351}"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1F77E5B9-0068-4755-99B4-05411DC852A0}" type="datetimeFigureOut">
              <a:rPr lang="ru-RU" smtClean="0"/>
              <a:pPr/>
              <a:t>08.04.2016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2982598-61F0-443A-83A2-A4C42A90F351}"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1F77E5B9-0068-4755-99B4-05411DC852A0}" type="datetimeFigureOut">
              <a:rPr lang="ru-RU" smtClean="0"/>
              <a:pPr/>
              <a:t>08.04.2016</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D2982598-61F0-443A-83A2-A4C42A90F351}"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F77E5B9-0068-4755-99B4-05411DC852A0}" type="datetimeFigureOut">
              <a:rPr lang="ru-RU" smtClean="0"/>
              <a:pPr/>
              <a:t>08.04.2016</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2982598-61F0-443A-83A2-A4C42A90F351}"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2143116"/>
          </a:xfrm>
        </p:spPr>
        <p:txBody>
          <a:bodyPr>
            <a:normAutofit fontScale="90000"/>
          </a:bodyPr>
          <a:lstStyle/>
          <a:p>
            <a:pPr algn="ctr"/>
            <a:r>
              <a:rPr lang="en-US" dirty="0" smtClean="0">
                <a:latin typeface="Vijaya" pitchFamily="34" charset="0"/>
                <a:cs typeface="Vijaya" pitchFamily="34" charset="0"/>
              </a:rPr>
              <a:t>TASHKENT IRIGATION AND MELIORATION INSTITUTE OF BUKHARA BRANCH</a:t>
            </a:r>
            <a:endParaRPr lang="ru-RU" dirty="0">
              <a:latin typeface="Times New Roman" pitchFamily="18" charset="0"/>
              <a:cs typeface="Vijaya" pitchFamily="34" charset="0"/>
            </a:endParaRPr>
          </a:p>
        </p:txBody>
      </p:sp>
      <p:sp>
        <p:nvSpPr>
          <p:cNvPr id="3" name="Подзаголовок 2"/>
          <p:cNvSpPr>
            <a:spLocks noGrp="1"/>
          </p:cNvSpPr>
          <p:nvPr>
            <p:ph type="subTitle" idx="1"/>
          </p:nvPr>
        </p:nvSpPr>
        <p:spPr>
          <a:xfrm>
            <a:off x="0" y="2500306"/>
            <a:ext cx="9144000" cy="4357694"/>
          </a:xfrm>
        </p:spPr>
        <p:txBody>
          <a:bodyPr>
            <a:normAutofit/>
          </a:bodyPr>
          <a:lstStyle/>
          <a:p>
            <a:r>
              <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rPr>
              <a:t>HYDROMELIORATION  FACULTY   </a:t>
            </a:r>
          </a:p>
          <a:p>
            <a:endParaRPr lang="en-US" sz="3200" b="1" dirty="0">
              <a:solidFill>
                <a:schemeClr val="tx1"/>
              </a:solidFill>
              <a:effectLst>
                <a:outerShdw blurRad="38100" dist="38100" dir="2700000" algn="tl">
                  <a:srgbClr val="000000">
                    <a:alpha val="43137"/>
                  </a:srgbClr>
                </a:outerShdw>
              </a:effectLst>
              <a:latin typeface="Vijaya" pitchFamily="34" charset="0"/>
              <a:cs typeface="Vijaya" pitchFamily="34" charset="0"/>
            </a:endParaRPr>
          </a:p>
          <a:p>
            <a:r>
              <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rPr>
              <a:t>COURSE:1</a:t>
            </a:r>
          </a:p>
          <a:p>
            <a:endPar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endParaRPr>
          </a:p>
          <a:p>
            <a:r>
              <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rPr>
              <a:t>NAME:F.FARRUX</a:t>
            </a:r>
          </a:p>
          <a:p>
            <a:endPar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endParaRPr>
          </a:p>
          <a:p>
            <a:endPar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endParaRPr>
          </a:p>
          <a:p>
            <a:r>
              <a:rPr lang="en-US" sz="3200" b="1" dirty="0" smtClean="0">
                <a:solidFill>
                  <a:schemeClr val="tx1"/>
                </a:solidFill>
                <a:effectLst>
                  <a:outerShdw blurRad="38100" dist="38100" dir="2700000" algn="tl">
                    <a:srgbClr val="000000">
                      <a:alpha val="43137"/>
                    </a:srgbClr>
                  </a:outerShdw>
                </a:effectLst>
                <a:latin typeface="Vijaya" pitchFamily="34" charset="0"/>
                <a:cs typeface="Vijaya" pitchFamily="34" charset="0"/>
              </a:rPr>
              <a:t>BUKHARA-201</a:t>
            </a:r>
            <a:r>
              <a:rPr lang="en-US" dirty="0" smtClean="0">
                <a:solidFill>
                  <a:schemeClr val="tx1"/>
                </a:solidFill>
                <a:latin typeface="Times New Roman" pitchFamily="18" charset="0"/>
                <a:cs typeface="Times New Roman" pitchFamily="18" charset="0"/>
              </a:rPr>
              <a:t>6</a:t>
            </a:r>
          </a:p>
          <a:p>
            <a:endParaRPr lang="ru-RU" dirty="0">
              <a:solidFill>
                <a:schemeClr val="tx1"/>
              </a:solidFill>
              <a:latin typeface="Times New Roman" pitchFamily="18" charset="0"/>
              <a:cs typeface="Times New Roman" pitchFamily="18" charset="0"/>
            </a:endParaRPr>
          </a:p>
        </p:txBody>
      </p:sp>
    </p:spTree>
  </p:cSld>
  <p:clrMapOvr>
    <a:masterClrMapping/>
  </p:clrMapOvr>
  <p:transition>
    <p:whee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wp_ss_20160404_0015-1.png"/>
          <p:cNvPicPr>
            <a:picLocks noGrp="1" noChangeAspect="1"/>
          </p:cNvPicPr>
          <p:nvPr>
            <p:ph idx="1"/>
          </p:nvPr>
        </p:nvPicPr>
        <p:blipFill>
          <a:blip r:embed="rId2"/>
          <a:stretch>
            <a:fillRect/>
          </a:stretch>
        </p:blipFill>
        <p:spPr>
          <a:xfrm>
            <a:off x="0" y="0"/>
            <a:ext cx="9144000" cy="6858000"/>
          </a:xfrm>
        </p:spPr>
      </p:pic>
    </p:spTree>
  </p:cSld>
  <p:clrMapOvr>
    <a:masterClrMapping/>
  </p:clrMapOvr>
  <p:transition>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928670"/>
            <a:ext cx="8229600" cy="4071966"/>
          </a:xfrm>
        </p:spPr>
        <p:txBody>
          <a:bodyPr>
            <a:noAutofit/>
          </a:bodyPr>
          <a:lstStyle/>
          <a:p>
            <a:pPr algn="ctr"/>
            <a:r>
              <a:rPr lang="en-US" sz="8000" dirty="0" smtClean="0">
                <a:solidFill>
                  <a:schemeClr val="tx2">
                    <a:lumMod val="50000"/>
                  </a:schemeClr>
                </a:solidFill>
                <a:latin typeface="Vijaya" pitchFamily="34" charset="0"/>
                <a:cs typeface="Vijaya" pitchFamily="34" charset="0"/>
              </a:rPr>
              <a:t>THANK YOU FOR YOUR ATTENTION</a:t>
            </a:r>
            <a:endParaRPr lang="ru-RU" sz="8000" dirty="0">
              <a:solidFill>
                <a:schemeClr val="tx2">
                  <a:lumMod val="50000"/>
                </a:schemeClr>
              </a:solidFill>
              <a:cs typeface="Vijaya" pitchFamily="34" charset="0"/>
            </a:endParaRPr>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wp_ss_20160404_0016-1.png"/>
          <p:cNvPicPr>
            <a:picLocks noGrp="1" noChangeAspect="1"/>
          </p:cNvPicPr>
          <p:nvPr>
            <p:ph idx="1"/>
          </p:nvPr>
        </p:nvPicPr>
        <p:blipFill>
          <a:blip r:embed="rId2"/>
          <a:stretch>
            <a:fillRect/>
          </a:stretch>
        </p:blipFill>
        <p:spPr>
          <a:xfrm>
            <a:off x="0" y="1285860"/>
            <a:ext cx="9144000" cy="5572140"/>
          </a:xfrm>
        </p:spPr>
      </p:pic>
      <p:sp>
        <p:nvSpPr>
          <p:cNvPr id="2" name="Заголовок 1"/>
          <p:cNvSpPr>
            <a:spLocks noGrp="1"/>
          </p:cNvSpPr>
          <p:nvPr>
            <p:ph type="title"/>
          </p:nvPr>
        </p:nvSpPr>
        <p:spPr>
          <a:xfrm>
            <a:off x="0" y="0"/>
            <a:ext cx="9144000" cy="1417638"/>
          </a:xfrm>
        </p:spPr>
        <p:txBody>
          <a:bodyPr>
            <a:normAutofit/>
          </a:bodyPr>
          <a:lstStyle/>
          <a:p>
            <a:pPr algn="ctr"/>
            <a:r>
              <a:rPr lang="en-US" dirty="0" smtClean="0">
                <a:solidFill>
                  <a:schemeClr val="accent4"/>
                </a:solidFill>
                <a:latin typeface="Vijaya" pitchFamily="34" charset="0"/>
                <a:cs typeface="Vijaya" pitchFamily="34" charset="0"/>
              </a:rPr>
              <a:t>HOW TO REACH IELTS</a:t>
            </a:r>
            <a:endParaRPr lang="ru-RU" dirty="0">
              <a:solidFill>
                <a:schemeClr val="accent4"/>
              </a:solidFill>
              <a:cs typeface="Vijaya" pitchFamily="34" charset="0"/>
            </a:endParaRP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одзаголовок 8"/>
          <p:cNvSpPr>
            <a:spLocks noGrp="1"/>
          </p:cNvSpPr>
          <p:nvPr>
            <p:ph type="subTitle" idx="1"/>
          </p:nvPr>
        </p:nvSpPr>
        <p:spPr>
          <a:xfrm>
            <a:off x="0" y="2500306"/>
            <a:ext cx="9144000" cy="2311005"/>
          </a:xfrm>
        </p:spPr>
        <p:txBody>
          <a:bodyPr/>
          <a:lstStyle/>
          <a:p>
            <a:pPr marL="514350" indent="-514350" algn="ctr"/>
            <a:r>
              <a:rPr lang="en-US" dirty="0" smtClean="0">
                <a:solidFill>
                  <a:schemeClr val="accent2"/>
                </a:solidFill>
              </a:rPr>
              <a:t>1</a:t>
            </a:r>
            <a:r>
              <a:rPr lang="en-US" dirty="0" smtClean="0">
                <a:solidFill>
                  <a:srgbClr val="002060"/>
                </a:solidFill>
              </a:rPr>
              <a:t>. Some </a:t>
            </a:r>
            <a:r>
              <a:rPr lang="en-US" dirty="0" err="1" smtClean="0">
                <a:solidFill>
                  <a:srgbClr val="002060"/>
                </a:solidFill>
              </a:rPr>
              <a:t>backround</a:t>
            </a:r>
            <a:r>
              <a:rPr lang="en-US" dirty="0" smtClean="0">
                <a:solidFill>
                  <a:srgbClr val="002060"/>
                </a:solidFill>
              </a:rPr>
              <a:t> information about IELTS exam</a:t>
            </a:r>
          </a:p>
          <a:p>
            <a:pPr marL="514350" indent="-514350" algn="ctr"/>
            <a:r>
              <a:rPr lang="en-US" dirty="0" smtClean="0">
                <a:solidFill>
                  <a:schemeClr val="accent2"/>
                </a:solidFill>
              </a:rPr>
              <a:t>2</a:t>
            </a:r>
            <a:r>
              <a:rPr lang="en-US" dirty="0" smtClean="0">
                <a:solidFill>
                  <a:srgbClr val="002060"/>
                </a:solidFill>
              </a:rPr>
              <a:t>. The Process of holding for stages of IELTS</a:t>
            </a:r>
          </a:p>
          <a:p>
            <a:pPr marL="514350" indent="-514350" algn="ctr"/>
            <a:r>
              <a:rPr lang="en-US" dirty="0" smtClean="0">
                <a:solidFill>
                  <a:schemeClr val="accent2"/>
                </a:solidFill>
              </a:rPr>
              <a:t>3</a:t>
            </a:r>
            <a:r>
              <a:rPr lang="en-US" dirty="0" smtClean="0">
                <a:solidFill>
                  <a:srgbClr val="002060"/>
                </a:solidFill>
              </a:rPr>
              <a:t>. Some advices for taking high score on IELTS with the help of videos </a:t>
            </a:r>
            <a:endParaRPr lang="ru-RU" dirty="0">
              <a:solidFill>
                <a:srgbClr val="002060"/>
              </a:solidFill>
            </a:endParaRPr>
          </a:p>
        </p:txBody>
      </p:sp>
      <p:pic>
        <p:nvPicPr>
          <p:cNvPr id="7" name="Содержимое 6" descr="wp_ss_20160404_0013-1.png"/>
          <p:cNvPicPr>
            <a:picLocks noGrp="1" noChangeAspect="1"/>
          </p:cNvPicPr>
          <p:nvPr>
            <p:ph idx="4294967295"/>
          </p:nvPr>
        </p:nvPicPr>
        <p:blipFill>
          <a:blip r:embed="rId2"/>
          <a:stretch>
            <a:fillRect/>
          </a:stretch>
        </p:blipFill>
        <p:spPr>
          <a:xfrm>
            <a:off x="0" y="0"/>
            <a:ext cx="9144000" cy="2143125"/>
          </a:xfrm>
        </p:spPr>
      </p:pic>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Текст 6"/>
          <p:cNvSpPr>
            <a:spLocks noGrp="1"/>
          </p:cNvSpPr>
          <p:nvPr>
            <p:ph type="body" idx="2"/>
          </p:nvPr>
        </p:nvSpPr>
        <p:spPr>
          <a:xfrm>
            <a:off x="0" y="3714752"/>
            <a:ext cx="9144000" cy="3143248"/>
          </a:xfrm>
        </p:spPr>
        <p:txBody>
          <a:bodyPr>
            <a:normAutofit fontScale="55000" lnSpcReduction="20000"/>
          </a:bodyPr>
          <a:lstStyle/>
          <a:p>
            <a:pPr algn="ctr"/>
            <a:r>
              <a:rPr lang="en-US" sz="5800" dirty="0" smtClean="0"/>
              <a:t>  </a:t>
            </a:r>
            <a:r>
              <a:rPr lang="en-US" sz="5800" b="1" dirty="0" smtClean="0">
                <a:effectLst>
                  <a:outerShdw blurRad="38100" dist="38100" dir="2700000" algn="tl">
                    <a:srgbClr val="000000">
                      <a:alpha val="43137"/>
                    </a:srgbClr>
                  </a:outerShdw>
                </a:effectLst>
                <a:latin typeface="Vijaya" pitchFamily="34" charset="0"/>
                <a:cs typeface="Vijaya" pitchFamily="34" charset="0"/>
              </a:rPr>
              <a:t>The IELTS is divided into four parts: </a:t>
            </a:r>
            <a:r>
              <a:rPr lang="en-US" sz="5800" b="1" dirty="0" smtClean="0">
                <a:solidFill>
                  <a:schemeClr val="accent2"/>
                </a:solidFill>
                <a:effectLst>
                  <a:outerShdw blurRad="38100" dist="38100" dir="2700000" algn="tl">
                    <a:srgbClr val="000000">
                      <a:alpha val="43137"/>
                    </a:srgbClr>
                  </a:outerShdw>
                </a:effectLst>
                <a:latin typeface="Vijaya" pitchFamily="34" charset="0"/>
                <a:cs typeface="Vijaya" pitchFamily="34" charset="0"/>
              </a:rPr>
              <a:t>Listening</a:t>
            </a:r>
            <a:r>
              <a:rPr lang="en-US" sz="5800" b="1" dirty="0" smtClean="0">
                <a:solidFill>
                  <a:srgbClr val="00B050"/>
                </a:solidFill>
                <a:effectLst>
                  <a:outerShdw blurRad="38100" dist="38100" dir="2700000" algn="tl">
                    <a:srgbClr val="000000">
                      <a:alpha val="43137"/>
                    </a:srgbClr>
                  </a:outerShdw>
                </a:effectLst>
                <a:latin typeface="Vijaya" pitchFamily="34" charset="0"/>
                <a:cs typeface="Vijaya" pitchFamily="34" charset="0"/>
              </a:rPr>
              <a:t>, Reading</a:t>
            </a:r>
            <a:r>
              <a:rPr lang="en-US" sz="5800" b="1" dirty="0" smtClean="0">
                <a:solidFill>
                  <a:srgbClr val="7030A0"/>
                </a:solidFill>
                <a:effectLst>
                  <a:outerShdw blurRad="38100" dist="38100" dir="2700000" algn="tl">
                    <a:srgbClr val="000000">
                      <a:alpha val="43137"/>
                    </a:srgbClr>
                  </a:outerShdw>
                </a:effectLst>
                <a:latin typeface="Vijaya" pitchFamily="34" charset="0"/>
                <a:cs typeface="Vijaya" pitchFamily="34" charset="0"/>
              </a:rPr>
              <a:t>, Writing </a:t>
            </a:r>
            <a:r>
              <a:rPr lang="en-US" sz="5800" b="1" dirty="0" smtClean="0">
                <a:solidFill>
                  <a:schemeClr val="tx2">
                    <a:lumMod val="50000"/>
                  </a:schemeClr>
                </a:solidFill>
                <a:effectLst>
                  <a:outerShdw blurRad="38100" dist="38100" dir="2700000" algn="tl">
                    <a:srgbClr val="000000">
                      <a:alpha val="43137"/>
                    </a:srgbClr>
                  </a:outerShdw>
                </a:effectLst>
                <a:latin typeface="Vijaya" pitchFamily="34" charset="0"/>
                <a:cs typeface="Vijaya" pitchFamily="34" charset="0"/>
              </a:rPr>
              <a:t>and</a:t>
            </a:r>
            <a:r>
              <a:rPr lang="en-US" sz="5800" b="1" dirty="0" smtClean="0">
                <a:solidFill>
                  <a:srgbClr val="7030A0"/>
                </a:solidFill>
                <a:effectLst>
                  <a:outerShdw blurRad="38100" dist="38100" dir="2700000" algn="tl">
                    <a:srgbClr val="000000">
                      <a:alpha val="43137"/>
                    </a:srgbClr>
                  </a:outerShdw>
                </a:effectLst>
                <a:latin typeface="Vijaya" pitchFamily="34" charset="0"/>
                <a:cs typeface="Vijaya" pitchFamily="34" charset="0"/>
              </a:rPr>
              <a:t> </a:t>
            </a:r>
            <a:r>
              <a:rPr lang="en-US" sz="5800" b="1" dirty="0" smtClean="0">
                <a:solidFill>
                  <a:schemeClr val="accent3">
                    <a:lumMod val="75000"/>
                  </a:schemeClr>
                </a:solidFill>
                <a:effectLst>
                  <a:outerShdw blurRad="38100" dist="38100" dir="2700000" algn="tl">
                    <a:srgbClr val="000000">
                      <a:alpha val="43137"/>
                    </a:srgbClr>
                  </a:outerShdw>
                </a:effectLst>
                <a:latin typeface="Vijaya" pitchFamily="34" charset="0"/>
                <a:cs typeface="Vijaya" pitchFamily="34" charset="0"/>
              </a:rPr>
              <a:t>Speaking. </a:t>
            </a:r>
            <a:r>
              <a:rPr lang="en-US" sz="5800" b="1" dirty="0" smtClean="0">
                <a:effectLst>
                  <a:outerShdw blurRad="38100" dist="38100" dir="2700000" algn="tl">
                    <a:srgbClr val="000000">
                      <a:alpha val="43137"/>
                    </a:srgbClr>
                  </a:outerShdw>
                </a:effectLst>
                <a:latin typeface="Vijaya" pitchFamily="34" charset="0"/>
                <a:cs typeface="Vijaya" pitchFamily="34" charset="0"/>
              </a:rPr>
              <a:t>In the </a:t>
            </a:r>
            <a:r>
              <a:rPr lang="en-US" sz="5800" b="1" dirty="0" smtClean="0">
                <a:effectLst>
                  <a:outerShdw blurRad="38100" dist="38100" dir="2700000" algn="tl">
                    <a:srgbClr val="000000">
                      <a:alpha val="43137"/>
                    </a:srgbClr>
                  </a:outerShdw>
                </a:effectLst>
                <a:latin typeface="Vijaya" pitchFamily="34" charset="0"/>
                <a:cs typeface="Vijaya" pitchFamily="34" charset="0"/>
              </a:rPr>
              <a:t>Reading </a:t>
            </a:r>
            <a:r>
              <a:rPr lang="en-US" sz="5800" b="1" dirty="0" smtClean="0">
                <a:effectLst>
                  <a:outerShdw blurRad="38100" dist="38100" dir="2700000" algn="tl">
                    <a:srgbClr val="000000">
                      <a:alpha val="43137"/>
                    </a:srgbClr>
                  </a:outerShdw>
                </a:effectLst>
                <a:latin typeface="Vijaya" pitchFamily="34" charset="0"/>
                <a:cs typeface="Vijaya" pitchFamily="34" charset="0"/>
              </a:rPr>
              <a:t>and </a:t>
            </a:r>
            <a:r>
              <a:rPr lang="en-US" sz="5800" b="1" dirty="0" smtClean="0">
                <a:effectLst>
                  <a:outerShdw blurRad="38100" dist="38100" dir="2700000" algn="tl">
                    <a:srgbClr val="000000">
                      <a:alpha val="43137"/>
                    </a:srgbClr>
                  </a:outerShdw>
                </a:effectLst>
                <a:latin typeface="Vijaya" pitchFamily="34" charset="0"/>
                <a:cs typeface="Vijaya" pitchFamily="34" charset="0"/>
              </a:rPr>
              <a:t>Writing  </a:t>
            </a:r>
            <a:r>
              <a:rPr lang="en-US" sz="5800" b="1" dirty="0" smtClean="0">
                <a:effectLst>
                  <a:outerShdw blurRad="38100" dist="38100" dir="2700000" algn="tl">
                    <a:srgbClr val="000000">
                      <a:alpha val="43137"/>
                    </a:srgbClr>
                  </a:outerShdw>
                </a:effectLst>
                <a:latin typeface="Vijaya" pitchFamily="34" charset="0"/>
                <a:cs typeface="Vijaya" pitchFamily="34" charset="0"/>
              </a:rPr>
              <a:t>tests  however, candidates have a choice between Academic  and General Trainings. Most candidates who take the Academic versions of </a:t>
            </a:r>
            <a:r>
              <a:rPr lang="en-US" sz="5800" b="1" dirty="0" smtClean="0">
                <a:solidFill>
                  <a:schemeClr val="accent2"/>
                </a:solidFill>
                <a:effectLst>
                  <a:outerShdw blurRad="38100" dist="38100" dir="2700000" algn="tl">
                    <a:srgbClr val="000000">
                      <a:alpha val="43137"/>
                    </a:srgbClr>
                  </a:outerShdw>
                </a:effectLst>
                <a:latin typeface="Vijaya" pitchFamily="34" charset="0"/>
                <a:cs typeface="Vijaya" pitchFamily="34" charset="0"/>
              </a:rPr>
              <a:t>IELTS </a:t>
            </a:r>
            <a:r>
              <a:rPr lang="en-US" sz="5800" b="1" dirty="0" smtClean="0">
                <a:effectLst>
                  <a:outerShdw blurRad="38100" dist="38100" dir="2700000" algn="tl">
                    <a:srgbClr val="000000">
                      <a:alpha val="43137"/>
                    </a:srgbClr>
                  </a:outerShdw>
                </a:effectLst>
                <a:latin typeface="Vijaya" pitchFamily="34" charset="0"/>
                <a:cs typeface="Vijaya" pitchFamily="34" charset="0"/>
              </a:rPr>
              <a:t>are intending to use the test to help them with their studies or for professional reasons</a:t>
            </a:r>
            <a:r>
              <a:rPr lang="en-US" dirty="0" smtClean="0"/>
              <a:t>. </a:t>
            </a:r>
            <a:endParaRPr lang="ru-RU" dirty="0"/>
          </a:p>
        </p:txBody>
      </p:sp>
      <p:pic>
        <p:nvPicPr>
          <p:cNvPr id="4" name="Содержимое 3" descr="wp_ss_20160404_0008-1.png"/>
          <p:cNvPicPr>
            <a:picLocks noGrp="1" noChangeAspect="1"/>
          </p:cNvPicPr>
          <p:nvPr>
            <p:ph sz="half" idx="1"/>
          </p:nvPr>
        </p:nvPicPr>
        <p:blipFill>
          <a:blip r:embed="rId2"/>
          <a:stretch>
            <a:fillRect/>
          </a:stretch>
        </p:blipFill>
        <p:spPr>
          <a:xfrm>
            <a:off x="0" y="0"/>
            <a:ext cx="9144000" cy="3571876"/>
          </a:xfrm>
        </p:spPr>
      </p:pic>
    </p:spTree>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images(3).jpg"/>
          <p:cNvPicPr>
            <a:picLocks noGrp="1" noChangeAspect="1"/>
          </p:cNvPicPr>
          <p:nvPr>
            <p:ph idx="1"/>
          </p:nvPr>
        </p:nvPicPr>
        <p:blipFill>
          <a:blip r:embed="rId2"/>
          <a:stretch>
            <a:fillRect/>
          </a:stretch>
        </p:blipFill>
        <p:spPr>
          <a:xfrm>
            <a:off x="0" y="0"/>
            <a:ext cx="9144000" cy="2857519"/>
          </a:xfrm>
        </p:spPr>
      </p:pic>
      <p:sp>
        <p:nvSpPr>
          <p:cNvPr id="5" name="Блок-схема: процесс 4"/>
          <p:cNvSpPr/>
          <p:nvPr/>
        </p:nvSpPr>
        <p:spPr>
          <a:xfrm>
            <a:off x="1285852" y="1214422"/>
            <a:ext cx="45719" cy="142876"/>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2">
                  <a:lumMod val="10000"/>
                </a:schemeClr>
              </a:solidFill>
            </a:endParaRPr>
          </a:p>
        </p:txBody>
      </p:sp>
      <p:sp>
        <p:nvSpPr>
          <p:cNvPr id="6" name="Прямоугольник 5"/>
          <p:cNvSpPr/>
          <p:nvPr/>
        </p:nvSpPr>
        <p:spPr>
          <a:xfrm>
            <a:off x="214282" y="1071546"/>
            <a:ext cx="1428760" cy="500066"/>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solidFill>
                  <a:schemeClr val="accent4">
                    <a:lumMod val="50000"/>
                  </a:schemeClr>
                </a:solidFill>
                <a:latin typeface="Aharoni" pitchFamily="2" charset="-79"/>
                <a:cs typeface="Aharoni" pitchFamily="2" charset="-79"/>
              </a:rPr>
              <a:t>2016</a:t>
            </a:r>
            <a:endParaRPr lang="ru-RU" sz="5400" dirty="0">
              <a:solidFill>
                <a:schemeClr val="accent4">
                  <a:lumMod val="50000"/>
                </a:schemeClr>
              </a:solidFill>
              <a:cs typeface="Aharoni" pitchFamily="2" charset="-79"/>
            </a:endParaRPr>
          </a:p>
        </p:txBody>
      </p:sp>
      <p:sp>
        <p:nvSpPr>
          <p:cNvPr id="15361" name="Rectangle 1"/>
          <p:cNvSpPr>
            <a:spLocks noChangeArrowheads="1"/>
          </p:cNvSpPr>
          <p:nvPr/>
        </p:nvSpPr>
        <p:spPr bwMode="auto">
          <a:xfrm>
            <a:off x="0" y="2928934"/>
            <a:ext cx="9144000" cy="25545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accent2"/>
                </a:solidFill>
                <a:effectLst/>
                <a:latin typeface="Vijaya" pitchFamily="34" charset="0"/>
                <a:ea typeface="Calibri" pitchFamily="34" charset="0"/>
                <a:cs typeface="Vijaya" pitchFamily="34" charset="0"/>
              </a:rPr>
              <a:t>HOW MUCH DOES IT TAKE?</a:t>
            </a:r>
            <a:endParaRPr kumimoji="0" lang="ru-RU" sz="4000" b="1" i="0" u="none" strike="noStrike" cap="none" normalizeH="0" baseline="0" dirty="0" smtClean="0">
              <a:ln>
                <a:noFill/>
              </a:ln>
              <a:solidFill>
                <a:schemeClr val="accent2"/>
              </a:solidFill>
              <a:effectLst/>
              <a:latin typeface="Times New Roman" pitchFamily="18"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4000" b="1" i="0" u="none" strike="noStrike" cap="none" normalizeH="0" baseline="0" dirty="0" smtClean="0">
                <a:ln>
                  <a:noFill/>
                </a:ln>
                <a:solidFill>
                  <a:schemeClr val="accent2">
                    <a:lumMod val="75000"/>
                  </a:schemeClr>
                </a:solidFill>
                <a:effectLst/>
                <a:latin typeface="Vijaya" pitchFamily="34" charset="0"/>
                <a:ea typeface="Calibri" pitchFamily="34" charset="0"/>
                <a:cs typeface="Vijaya" pitchFamily="34" charset="0"/>
              </a:rPr>
              <a:t>The total test time is two hours 45 </a:t>
            </a:r>
            <a:r>
              <a:rPr kumimoji="0" lang="en-US" sz="4000" b="1" i="0" u="none" strike="noStrike" cap="none" normalizeH="0" baseline="0" dirty="0" err="1" smtClean="0">
                <a:ln>
                  <a:noFill/>
                </a:ln>
                <a:solidFill>
                  <a:schemeClr val="accent2">
                    <a:lumMod val="75000"/>
                  </a:schemeClr>
                </a:solidFill>
                <a:effectLst/>
                <a:latin typeface="Vijaya" pitchFamily="34" charset="0"/>
                <a:ea typeface="Calibri" pitchFamily="34" charset="0"/>
                <a:cs typeface="Vijaya" pitchFamily="34" charset="0"/>
              </a:rPr>
              <a:t>minutes.The</a:t>
            </a:r>
            <a:r>
              <a:rPr kumimoji="0" lang="en-US" sz="4000" b="1" i="0" u="none" strike="noStrike" cap="none" normalizeH="0" baseline="0" dirty="0" smtClean="0">
                <a:ln>
                  <a:noFill/>
                </a:ln>
                <a:solidFill>
                  <a:schemeClr val="accent2">
                    <a:lumMod val="75000"/>
                  </a:schemeClr>
                </a:solidFill>
                <a:effectLst/>
                <a:latin typeface="Vijaya" pitchFamily="34" charset="0"/>
                <a:ea typeface="Calibri" pitchFamily="34" charset="0"/>
                <a:cs typeface="Vijaya" pitchFamily="34" charset="0"/>
              </a:rPr>
              <a:t> first three parts – Listening, Reading and Writing – must be completed in one day.</a:t>
            </a:r>
            <a:endParaRPr kumimoji="0" lang="en-US" sz="4000" b="1" i="0" u="none" strike="noStrike" cap="none" normalizeH="0" baseline="0" dirty="0" smtClean="0">
              <a:ln>
                <a:noFill/>
              </a:ln>
              <a:solidFill>
                <a:schemeClr val="accent2">
                  <a:lumMod val="75000"/>
                </a:schemeClr>
              </a:solidFill>
              <a:effectLst/>
              <a:latin typeface="Vijaya" pitchFamily="34" charset="0"/>
              <a:cs typeface="Vijaya" pitchFamily="34" charset="0"/>
            </a:endParaRPr>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s(8).jpg"/>
          <p:cNvPicPr>
            <a:picLocks noGrp="1" noChangeAspect="1"/>
          </p:cNvPicPr>
          <p:nvPr>
            <p:ph idx="1"/>
          </p:nvPr>
        </p:nvPicPr>
        <p:blipFill>
          <a:blip r:embed="rId2"/>
          <a:stretch>
            <a:fillRect/>
          </a:stretch>
        </p:blipFill>
        <p:spPr>
          <a:xfrm>
            <a:off x="0" y="0"/>
            <a:ext cx="4000496" cy="6858000"/>
          </a:xfrm>
        </p:spPr>
      </p:pic>
      <p:sp>
        <p:nvSpPr>
          <p:cNvPr id="14337" name="Rectangle 1"/>
          <p:cNvSpPr>
            <a:spLocks noChangeArrowheads="1"/>
          </p:cNvSpPr>
          <p:nvPr/>
        </p:nvSpPr>
        <p:spPr bwMode="auto">
          <a:xfrm>
            <a:off x="4000496" y="1"/>
            <a:ext cx="5143504"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500" b="1" i="0" u="none" strike="noStrike" cap="none" normalizeH="0" baseline="0" dirty="0" smtClean="0">
                <a:ln>
                  <a:noFill/>
                </a:ln>
                <a:solidFill>
                  <a:schemeClr val="accent2"/>
                </a:solidFill>
                <a:effectLst/>
                <a:latin typeface="Vijaya" pitchFamily="34" charset="0"/>
                <a:ea typeface="Calibri" pitchFamily="34" charset="0"/>
                <a:cs typeface="Vijaya" pitchFamily="34" charset="0"/>
              </a:rPr>
              <a:t>Listening Test.</a:t>
            </a:r>
            <a:endParaRPr kumimoji="0" lang="ru-RU" sz="3500" b="1" i="0" u="none" strike="noStrike" cap="none" normalizeH="0" baseline="0" dirty="0" smtClean="0">
              <a:ln>
                <a:noFill/>
              </a:ln>
              <a:solidFill>
                <a:schemeClr val="accent2"/>
              </a:solidFill>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500" b="1" i="0" u="none" strike="noStrike" cap="none" normalizeH="0" baseline="0" dirty="0" smtClean="0">
                <a:ln>
                  <a:noFill/>
                </a:ln>
                <a:solidFill>
                  <a:schemeClr val="accent6">
                    <a:lumMod val="50000"/>
                  </a:schemeClr>
                </a:solidFill>
                <a:effectLst/>
                <a:latin typeface="Vijaya" pitchFamily="34" charset="0"/>
                <a:ea typeface="Calibri" pitchFamily="34" charset="0"/>
                <a:cs typeface="Vijaya" pitchFamily="34" charset="0"/>
              </a:rPr>
              <a:t>Time: </a:t>
            </a:r>
            <a:r>
              <a:rPr kumimoji="0" lang="en-US" sz="3500" b="1" i="0" u="none" strike="noStrike" cap="none" normalizeH="0" baseline="0" dirty="0" err="1" smtClean="0">
                <a:ln>
                  <a:noFill/>
                </a:ln>
                <a:solidFill>
                  <a:schemeClr val="accent6">
                    <a:lumMod val="50000"/>
                  </a:schemeClr>
                </a:solidFill>
                <a:effectLst/>
                <a:latin typeface="Vijaya" pitchFamily="34" charset="0"/>
                <a:ea typeface="Calibri" pitchFamily="34" charset="0"/>
                <a:cs typeface="Vijaya" pitchFamily="34" charset="0"/>
              </a:rPr>
              <a:t>aprox</a:t>
            </a:r>
            <a:r>
              <a:rPr kumimoji="0" lang="en-US" sz="3500" b="1" i="0" u="none" strike="noStrike" cap="none" normalizeH="0" baseline="0" dirty="0" smtClean="0">
                <a:ln>
                  <a:noFill/>
                </a:ln>
                <a:solidFill>
                  <a:schemeClr val="accent6">
                    <a:lumMod val="50000"/>
                  </a:schemeClr>
                </a:solidFill>
                <a:effectLst/>
                <a:latin typeface="Vijaya" pitchFamily="34" charset="0"/>
                <a:ea typeface="Calibri" pitchFamily="34" charset="0"/>
                <a:cs typeface="Vijaya" pitchFamily="34" charset="0"/>
              </a:rPr>
              <a:t>. 30 minutes.</a:t>
            </a:r>
            <a:endParaRPr kumimoji="0" lang="ru-RU" sz="3500" b="1" i="0" u="none" strike="noStrike" cap="none" normalizeH="0" baseline="0" dirty="0" smtClean="0">
              <a:ln>
                <a:noFill/>
              </a:ln>
              <a:solidFill>
                <a:schemeClr val="accent6">
                  <a:lumMod val="50000"/>
                </a:schemeClr>
              </a:solidFill>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500" b="1" i="0" u="none" strike="noStrike" cap="none" normalizeH="0" baseline="0" dirty="0" smtClean="0">
                <a:ln>
                  <a:noFill/>
                </a:ln>
                <a:solidFill>
                  <a:schemeClr val="accent6">
                    <a:lumMod val="50000"/>
                  </a:schemeClr>
                </a:solidFill>
                <a:effectLst/>
                <a:latin typeface="Vijaya" pitchFamily="34" charset="0"/>
                <a:ea typeface="Calibri" pitchFamily="34" charset="0"/>
                <a:cs typeface="Vijaya" pitchFamily="34" charset="0"/>
              </a:rPr>
              <a:t>The Listening test is in four sections and has forty questions, ten questions for each section. You will hear each listening  text ONCE only. The test includes time for you to read the questions and to write your answers. At the end of the test you are allowed ten minutes to transfer your answers to an Answer sheet.</a:t>
            </a:r>
            <a:endParaRPr kumimoji="0" lang="en-US" sz="3500" b="1" i="0" u="none" strike="noStrike" cap="none" normalizeH="0" baseline="0" dirty="0" smtClean="0">
              <a:ln>
                <a:noFill/>
              </a:ln>
              <a:solidFill>
                <a:schemeClr val="accent6">
                  <a:lumMod val="50000"/>
                </a:schemeClr>
              </a:solidFill>
              <a:effectLst/>
              <a:latin typeface="Vijaya" pitchFamily="34" charset="0"/>
              <a:cs typeface="Vijaya" pitchFamily="34" charset="0"/>
            </a:endParaRPr>
          </a:p>
        </p:txBody>
      </p:sp>
    </p:spTree>
  </p:cSld>
  <p:clrMapOvr>
    <a:masterClrMapping/>
  </p:clrMapOvr>
  <p:transition>
    <p:blinds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wp_ss_20160404_0005-1.png"/>
          <p:cNvPicPr>
            <a:picLocks noGrp="1" noChangeAspect="1"/>
          </p:cNvPicPr>
          <p:nvPr>
            <p:ph idx="1"/>
          </p:nvPr>
        </p:nvPicPr>
        <p:blipFill>
          <a:blip r:embed="rId2"/>
          <a:stretch>
            <a:fillRect/>
          </a:stretch>
        </p:blipFill>
        <p:spPr>
          <a:xfrm>
            <a:off x="0" y="1"/>
            <a:ext cx="9144000" cy="2786057"/>
          </a:xfrm>
        </p:spPr>
      </p:pic>
      <p:sp>
        <p:nvSpPr>
          <p:cNvPr id="13313" name="Rectangle 1"/>
          <p:cNvSpPr>
            <a:spLocks noChangeArrowheads="1"/>
          </p:cNvSpPr>
          <p:nvPr/>
        </p:nvSpPr>
        <p:spPr bwMode="auto">
          <a:xfrm>
            <a:off x="0" y="2786058"/>
            <a:ext cx="9144000"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en-US" sz="3200" b="1" i="0" u="none" strike="noStrike" cap="none" normalizeH="0" baseline="0" dirty="0" smtClean="0">
                <a:ln>
                  <a:noFill/>
                </a:ln>
                <a:solidFill>
                  <a:schemeClr val="bg2">
                    <a:lumMod val="10000"/>
                  </a:schemeClr>
                </a:solidFill>
                <a:effectLst>
                  <a:outerShdw blurRad="38100" dist="38100" dir="2700000" algn="tl">
                    <a:srgbClr val="000000">
                      <a:alpha val="43137"/>
                    </a:srgbClr>
                  </a:outerShdw>
                </a:effectLst>
                <a:latin typeface="Vijaya" pitchFamily="34" charset="0"/>
                <a:ea typeface="Calibri" pitchFamily="34" charset="0"/>
                <a:cs typeface="Vijaya" pitchFamily="34" charset="0"/>
              </a:rPr>
              <a:t>Reading  Test.</a:t>
            </a:r>
            <a:endParaRPr kumimoji="0" lang="ru-RU" sz="3200" b="1" i="0" u="none" strike="noStrike" cap="none" normalizeH="0" baseline="0" dirty="0" smtClean="0">
              <a:ln>
                <a:noFill/>
              </a:ln>
              <a:solidFill>
                <a:schemeClr val="bg2">
                  <a:lumMod val="10000"/>
                </a:schemeClr>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bg2">
                    <a:lumMod val="10000"/>
                  </a:schemeClr>
                </a:solidFill>
                <a:effectLst>
                  <a:outerShdw blurRad="38100" dist="38100" dir="2700000" algn="tl">
                    <a:srgbClr val="000000">
                      <a:alpha val="43137"/>
                    </a:srgbClr>
                  </a:outerShdw>
                </a:effectLst>
                <a:latin typeface="Vijaya" pitchFamily="34" charset="0"/>
                <a:ea typeface="Calibri" pitchFamily="34" charset="0"/>
                <a:cs typeface="Vijaya" pitchFamily="34" charset="0"/>
              </a:rPr>
              <a:t> Time: </a:t>
            </a:r>
            <a:r>
              <a:rPr kumimoji="0" lang="en-US" sz="3200" b="1" i="0" u="none" strike="noStrike" cap="none" normalizeH="0" baseline="0" dirty="0" smtClean="0">
                <a:ln>
                  <a:noFill/>
                </a:ln>
                <a:solidFill>
                  <a:srgbClr val="00B050"/>
                </a:solidFill>
                <a:effectLst>
                  <a:outerShdw blurRad="38100" dist="38100" dir="2700000" algn="tl">
                    <a:srgbClr val="000000">
                      <a:alpha val="43137"/>
                    </a:srgbClr>
                  </a:outerShdw>
                </a:effectLst>
                <a:latin typeface="Vijaya" pitchFamily="34" charset="0"/>
                <a:ea typeface="Calibri" pitchFamily="34" charset="0"/>
                <a:cs typeface="Vijaya" pitchFamily="34" charset="0"/>
              </a:rPr>
              <a:t>60minutes.</a:t>
            </a:r>
            <a:endParaRPr kumimoji="0" lang="ru-RU" sz="3200" b="1" i="0" u="none" strike="noStrike" cap="none" normalizeH="0" baseline="0" dirty="0" smtClean="0">
              <a:ln>
                <a:noFill/>
              </a:ln>
              <a:solidFill>
                <a:srgbClr val="00B050"/>
              </a:solidFill>
              <a:effectLst>
                <a:outerShdw blurRad="38100" dist="38100" dir="2700000" algn="tl">
                  <a:srgbClr val="000000">
                    <a:alpha val="43137"/>
                  </a:srgbClr>
                </a:outerShdw>
              </a:effectLst>
              <a:latin typeface="Arial" pitchFamily="34" charset="0"/>
              <a:cs typeface="Vijay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B050"/>
                </a:solidFill>
                <a:effectLst>
                  <a:outerShdw blurRad="38100" dist="38100" dir="2700000" algn="tl">
                    <a:srgbClr val="000000">
                      <a:alpha val="43137"/>
                    </a:srgbClr>
                  </a:outerShdw>
                </a:effectLst>
                <a:latin typeface="Vijaya" pitchFamily="34" charset="0"/>
                <a:ea typeface="Calibri" pitchFamily="34" charset="0"/>
                <a:cs typeface="Vijaya" pitchFamily="34" charset="0"/>
              </a:rPr>
              <a:t> The  Reading  test is divided into three sections. Each section contains  a text. The texts are taken from newspapers or projects, descriptions of techniques, discussions of  theories or issues.</a:t>
            </a:r>
            <a:endParaRPr kumimoji="0" lang="en-US" sz="3200" b="1" i="0" u="none" strike="noStrike" cap="none" normalizeH="0" baseline="0" dirty="0" smtClean="0">
              <a:ln>
                <a:noFill/>
              </a:ln>
              <a:solidFill>
                <a:srgbClr val="00B050"/>
              </a:solidFill>
              <a:effectLst>
                <a:outerShdw blurRad="38100" dist="38100" dir="2700000" algn="tl">
                  <a:srgbClr val="000000">
                    <a:alpha val="43137"/>
                  </a:srgbClr>
                </a:outerShdw>
              </a:effectLst>
              <a:latin typeface="Vijaya" pitchFamily="34" charset="0"/>
              <a:cs typeface="Vijaya" pitchFamily="34" charset="0"/>
            </a:endParaRP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wp_ss_20160404_0002-1-1.png"/>
          <p:cNvPicPr>
            <a:picLocks noGrp="1" noChangeAspect="1"/>
          </p:cNvPicPr>
          <p:nvPr>
            <p:ph idx="1"/>
          </p:nvPr>
        </p:nvPicPr>
        <p:blipFill>
          <a:blip r:embed="rId2"/>
          <a:stretch>
            <a:fillRect/>
          </a:stretch>
        </p:blipFill>
        <p:spPr>
          <a:xfrm>
            <a:off x="0" y="1"/>
            <a:ext cx="9144000" cy="3000372"/>
          </a:xfrm>
        </p:spPr>
      </p:pic>
      <p:sp>
        <p:nvSpPr>
          <p:cNvPr id="20481" name="Rectangle 1"/>
          <p:cNvSpPr>
            <a:spLocks noChangeArrowheads="1"/>
          </p:cNvSpPr>
          <p:nvPr/>
        </p:nvSpPr>
        <p:spPr bwMode="auto">
          <a:xfrm>
            <a:off x="0" y="3000372"/>
            <a:ext cx="914400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FF0000"/>
                </a:solidFill>
                <a:effectLst>
                  <a:outerShdw blurRad="38100" dist="38100" dir="2700000" algn="tl">
                    <a:srgbClr val="000000">
                      <a:alpha val="43137"/>
                    </a:srgbClr>
                  </a:outerShdw>
                </a:effectLst>
                <a:latin typeface="Vijaya" pitchFamily="34" charset="0"/>
                <a:ea typeface="Calibri" pitchFamily="34" charset="0"/>
                <a:cs typeface="Vijaya" pitchFamily="34" charset="0"/>
              </a:rPr>
              <a:t>Writing  test.</a:t>
            </a:r>
            <a:endParaRPr kumimoji="0" lang="ru-RU" sz="3200"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Vijaya" pitchFamily="34" charset="0"/>
                <a:ea typeface="Calibri" pitchFamily="34" charset="0"/>
                <a:cs typeface="Vijaya" pitchFamily="34" charset="0"/>
              </a:rPr>
              <a:t>Time: 60minutes.</a:t>
            </a:r>
            <a:endParaRPr kumimoji="0" lang="ru-RU"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Vijaya" pitchFamily="34" charset="0"/>
                <a:ea typeface="Calibri" pitchFamily="34" charset="0"/>
                <a:cs typeface="Vijaya" pitchFamily="34" charset="0"/>
              </a:rPr>
              <a:t>There are two tasks in the writing test. Task 1 and task 2.</a:t>
            </a:r>
            <a:endParaRPr kumimoji="0" lang="ru-RU"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Vijaya" pitchFamily="34" charset="0"/>
                <a:ea typeface="Calibri" pitchFamily="34" charset="0"/>
                <a:cs typeface="Vijaya" pitchFamily="34" charset="0"/>
              </a:rPr>
              <a:t>In task 1 you have to describe graphic date or process in at least 150 words. In task 2 you have to write an Essay in at least 250 words.</a:t>
            </a:r>
            <a:endParaRPr kumimoji="0" lang="en-US" sz="3200" b="1" i="0" u="none" strike="noStrike" cap="none" normalizeH="0" baseline="0" dirty="0" smtClean="0">
              <a:ln>
                <a:noFill/>
              </a:ln>
              <a:solidFill>
                <a:schemeClr val="accent5"/>
              </a:solidFill>
              <a:effectLst>
                <a:outerShdw blurRad="38100" dist="38100" dir="2700000" algn="tl">
                  <a:srgbClr val="000000">
                    <a:alpha val="43137"/>
                  </a:srgbClr>
                </a:outerShdw>
              </a:effectLst>
              <a:latin typeface="Vijaya" pitchFamily="34" charset="0"/>
              <a:cs typeface="Vijaya" pitchFamily="34" charset="0"/>
            </a:endParaRPr>
          </a:p>
        </p:txBody>
      </p:sp>
    </p:spTree>
  </p:cSld>
  <p:clrMapOvr>
    <a:masterClrMapping/>
  </p:clrMapOvr>
  <p:transition>
    <p:plu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s(4).jpg"/>
          <p:cNvPicPr>
            <a:picLocks noGrp="1" noChangeAspect="1"/>
          </p:cNvPicPr>
          <p:nvPr>
            <p:ph idx="1"/>
          </p:nvPr>
        </p:nvPicPr>
        <p:blipFill>
          <a:blip r:embed="rId2"/>
          <a:stretch>
            <a:fillRect/>
          </a:stretch>
        </p:blipFill>
        <p:spPr>
          <a:xfrm>
            <a:off x="0" y="0"/>
            <a:ext cx="4857752" cy="6858000"/>
          </a:xfrm>
        </p:spPr>
      </p:pic>
      <p:sp>
        <p:nvSpPr>
          <p:cNvPr id="22529" name="Rectangle 1"/>
          <p:cNvSpPr>
            <a:spLocks noChangeArrowheads="1"/>
          </p:cNvSpPr>
          <p:nvPr/>
        </p:nvSpPr>
        <p:spPr bwMode="auto">
          <a:xfrm>
            <a:off x="4857752" y="0"/>
            <a:ext cx="4286248" cy="66325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2500" b="1" i="0" u="none" strike="noStrike" cap="none" normalizeH="0" baseline="0" dirty="0" smtClean="0">
                <a:ln>
                  <a:noFill/>
                </a:ln>
                <a:solidFill>
                  <a:srgbClr val="FF0000"/>
                </a:solidFill>
                <a:effectLst>
                  <a:outerShdw blurRad="38100" dist="38100" dir="2700000" algn="tl">
                    <a:srgbClr val="000000">
                      <a:alpha val="43137"/>
                    </a:srgbClr>
                  </a:outerShdw>
                </a:effectLst>
                <a:latin typeface="Vijaya" pitchFamily="34" charset="0"/>
                <a:ea typeface="Calibri" pitchFamily="34" charset="0"/>
                <a:cs typeface="Vijaya" pitchFamily="34" charset="0"/>
              </a:rPr>
              <a:t>Speaking test.</a:t>
            </a:r>
            <a:endParaRPr kumimoji="0" lang="ru-RU" sz="2500" b="1" i="0" u="none" strike="noStrike" cap="none" normalizeH="0" baseline="0" dirty="0" smtClean="0">
              <a:ln>
                <a:noFill/>
              </a:ln>
              <a:solidFill>
                <a:srgbClr val="FF0000"/>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rgbClr val="FF0000"/>
                </a:solidFill>
                <a:effectLst>
                  <a:outerShdw blurRad="38100" dist="38100" dir="2700000" algn="tl">
                    <a:srgbClr val="000000">
                      <a:alpha val="43137"/>
                    </a:srgbClr>
                  </a:outerShdw>
                </a:effectLst>
                <a:latin typeface="Vijaya" pitchFamily="34" charset="0"/>
                <a:ea typeface="Calibri" pitchFamily="34" charset="0"/>
                <a:cs typeface="Vijaya" pitchFamily="34" charset="0"/>
              </a:rPr>
              <a:t>Time: </a:t>
            </a:r>
            <a:r>
              <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10-15 minutes</a:t>
            </a:r>
            <a:endParaRPr kumimoji="0" lang="ru-RU"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Vijay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You will take the speaking test on your own with one examiner. The test consists of three parts. In part 1, the examiner introduces him/herself and asks you some questions about, for example your</a:t>
            </a:r>
            <a:r>
              <a:rPr kumimoji="0" lang="en-US" sz="2500" b="1" i="0" u="none" strike="noStrike" cap="none" normalizeH="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 </a:t>
            </a:r>
            <a:r>
              <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studies, home, interests, leisure time and habits. In part 2, the examiner asks you to speak about a topic  for one-two minutes. You have one minute to </a:t>
            </a:r>
            <a:r>
              <a:rPr kumimoji="0" lang="en-US" sz="25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propere</a:t>
            </a:r>
            <a:r>
              <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 The examiner listens and tells you when the two minute are over. Then in part 3, the examiner asks you some questions which are related to the topic </a:t>
            </a:r>
            <a:r>
              <a:rPr lang="en-US" sz="2500" b="1" dirty="0" smtClean="0">
                <a:effectLst>
                  <a:outerShdw blurRad="38100" dist="38100" dir="2700000" algn="tl">
                    <a:srgbClr val="000000">
                      <a:alpha val="43137"/>
                    </a:srgbClr>
                  </a:outerShdw>
                </a:effectLst>
                <a:latin typeface="Vijaya" pitchFamily="34" charset="0"/>
                <a:ea typeface="Calibri" pitchFamily="34" charset="0"/>
                <a:cs typeface="Vijaya" pitchFamily="34" charset="0"/>
              </a:rPr>
              <a:t>o</a:t>
            </a:r>
            <a:r>
              <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ea typeface="Calibri" pitchFamily="34" charset="0"/>
                <a:cs typeface="Vijaya" pitchFamily="34" charset="0"/>
              </a:rPr>
              <a:t>f the talk in part 2.</a:t>
            </a:r>
            <a:endParaRPr kumimoji="0" lang="en-US" sz="2500" b="1" i="0" u="none" strike="noStrike" cap="none" normalizeH="0" baseline="0" dirty="0" smtClean="0">
              <a:ln>
                <a:noFill/>
              </a:ln>
              <a:solidFill>
                <a:schemeClr val="tx1"/>
              </a:solidFill>
              <a:effectLst>
                <a:outerShdw blurRad="38100" dist="38100" dir="2700000" algn="tl">
                  <a:srgbClr val="000000">
                    <a:alpha val="43137"/>
                  </a:srgbClr>
                </a:outerShdw>
              </a:effectLst>
              <a:latin typeface="Vijaya" pitchFamily="34" charset="0"/>
              <a:cs typeface="Vijaya" pitchFamily="34" charset="0"/>
            </a:endParaRPr>
          </a:p>
        </p:txBody>
      </p:sp>
    </p:spTree>
  </p:cSld>
  <p:clrMapOvr>
    <a:masterClrMapping/>
  </p:clrMapOvr>
  <p:transition>
    <p:split orient="vert"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181</TotalTime>
  <Words>438</Words>
  <Application>Microsoft Office PowerPoint</Application>
  <PresentationFormat>Экран (4:3)</PresentationFormat>
  <Paragraphs>31</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Открытая</vt:lpstr>
      <vt:lpstr>TASHKENT IRIGATION AND MELIORATION INSTITUTE OF BUKHARA BRANCH</vt:lpstr>
      <vt:lpstr>HOW TO REACH IELTS</vt:lpstr>
      <vt:lpstr>Слайд 3</vt:lpstr>
      <vt:lpstr>Слайд 4</vt:lpstr>
      <vt:lpstr>Слайд 5</vt:lpstr>
      <vt:lpstr>Слайд 6</vt:lpstr>
      <vt:lpstr>Слайд 7</vt:lpstr>
      <vt:lpstr>Слайд 8</vt:lpstr>
      <vt:lpstr>Слайд 9</vt:lpstr>
      <vt:lpstr>Слайд 10</vt:lpstr>
      <vt:lpstr>THANK YOU FOR YOUR ATTENTION</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TASHKENT IRIGATION AND MELIORATION INSTITUTE OF BUKHARA BRANCH</dc:title>
  <dc:creator>lenovo 007</dc:creator>
  <cp:lastModifiedBy>lenovo 007</cp:lastModifiedBy>
  <cp:revision>5</cp:revision>
  <dcterms:created xsi:type="dcterms:W3CDTF">2016-04-04T17:14:09Z</dcterms:created>
  <dcterms:modified xsi:type="dcterms:W3CDTF">2016-04-08T10:48:03Z</dcterms:modified>
</cp:coreProperties>
</file>