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7" r:id="rId2"/>
    <p:sldId id="295" r:id="rId3"/>
    <p:sldId id="265" r:id="rId4"/>
    <p:sldId id="290" r:id="rId5"/>
    <p:sldId id="257" r:id="rId6"/>
    <p:sldId id="289" r:id="rId7"/>
    <p:sldId id="291" r:id="rId8"/>
    <p:sldId id="292" r:id="rId9"/>
    <p:sldId id="293" r:id="rId10"/>
    <p:sldId id="268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B04C4-0608-43C9-835E-E2E18DDE9E9C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C0DC-45BA-4015-A6DB-78E7D4C2743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4F30F-0425-4FC6-B240-9132F2D2F3DB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41252B-9FBF-4EC9-A5C9-3F2CDF3F92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686B87-9CD1-4142-B732-A517CDC172A6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16775-4429-4896-8846-C7E56174C1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80628-8830-4867-B2F3-8A02DD95A7DB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BFD35-96BF-4724-AB5F-2BDEA7F079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52A0E-5D4B-4583-A7C3-E4A704D6D660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F4C4DF-50CF-4967-83FA-095F53CF62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14180-7A8F-42C2-A042-5D68E294A330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19E10-EF9B-4F51-A0BF-3BBA90B0E8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BDDC8-EDF8-482F-A4BF-339026BA3703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48294-24D7-4C8A-9118-0CF6486BD7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72A50-4F8B-4859-BBE8-A16C646FE374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B1408-E0E1-4F73-A8E5-1BECC3A3542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03E3A-9475-45D6-ADA6-3D2823793DD5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9B90F-AB22-4E8C-8828-008D28B368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DDABF-6EB6-4FC0-8873-A45C86E4FAFB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AD26A-8C0C-45E1-B828-98FA0D0F4D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1E781-78B0-41EF-9A5A-9DCF89052D1E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571C1-CF03-4913-985F-458ED344447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0A262E7-21C0-436F-B29F-21B5EC07BE33}" type="datetimeFigureOut">
              <a:rPr lang="ru-RU"/>
              <a:pPr>
                <a:defRPr/>
              </a:pPr>
              <a:t>10.08.2017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422D47B-1299-46EC-A8AF-25409BA72D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3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fontAlgn="base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fontAlgn="base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fontAlgn="base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0" y="909638"/>
            <a:ext cx="9144000" cy="594836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 panose="020B0604020202020204" pitchFamily="34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500063" y="3644900"/>
            <a:ext cx="807243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>
                <a:cs typeface="Arial" charset="0"/>
              </a:rPr>
              <a:t> «</a:t>
            </a:r>
            <a:r>
              <a:rPr lang="uz-Cyrl-UZ" sz="2400" b="1">
                <a:cs typeface="Arial" charset="0"/>
              </a:rPr>
              <a:t>БАРКАМОЛ АВЛОД” БОЛАЛАР МАРКАЗЛАРИ ФАОЛИЯТИ САМАРАДОРЛИГИНИ </a:t>
            </a:r>
          </a:p>
          <a:p>
            <a:pPr algn="ctr"/>
            <a:r>
              <a:rPr lang="uz-Cyrl-UZ" sz="2400" b="1">
                <a:cs typeface="Arial" charset="0"/>
              </a:rPr>
              <a:t>ОШИРИШ.</a:t>
            </a:r>
            <a:endParaRPr lang="ru-RU" sz="2400" b="1">
              <a:cs typeface="Arial" charset="0"/>
            </a:endParaRPr>
          </a:p>
        </p:txBody>
      </p:sp>
      <p:pic>
        <p:nvPicPr>
          <p:cNvPr id="13" name="Рисунок 12"/>
          <p:cNvPicPr/>
          <p:nvPr/>
        </p:nvPicPr>
        <p:blipFill rotWithShape="1">
          <a:blip r:embed="rId2" cstate="print">
            <a:extLst/>
          </a:blip>
          <a:srcRect l="1393" t="2605" r="1391" b="1594"/>
          <a:stretch/>
        </p:blipFill>
        <p:spPr bwMode="auto">
          <a:xfrm>
            <a:off x="3214678" y="1285860"/>
            <a:ext cx="2070075" cy="1857388"/>
          </a:xfrm>
          <a:prstGeom prst="ellipse">
            <a:avLst/>
          </a:prstGeom>
          <a:ln>
            <a:noFill/>
          </a:ln>
          <a:ex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143000" y="1500188"/>
            <a:ext cx="7215188" cy="37147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5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ЭЪТИБОРИНГИЗ УЧУН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5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РАҲМАТ!</a:t>
            </a:r>
            <a:endParaRPr lang="ru-RU" sz="54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229600" cy="605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-9525" algn="ctr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УМУМИЙ МАЪЛУМОТ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Бугунги кунда республика бўйича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211 та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“Баркамол авлод” болалар марказлари фаолият кўрсатади. 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Мазкур марказларда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4 899 та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тўгараклар ташкил этилган бўлиб, шундан: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920 таси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(18,8%) техник ижодиёт;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2650 таси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(54,1%) бадиий ижодиёт;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884 таси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(18%) ўлкашунослик ва экология;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445 таси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(9,1%) чет тили йўналишидаги тўгараклар ҳисобланади.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Уларга жами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122 163 нафар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ўқувчилар жалб қилинган.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“Баркамол авлод” болалар марказларида жами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6 108 нафар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педагоглар фаолият кўрсатади. Улардан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1584 нафари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(25,9%) олий,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4 447 нафари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(72,8) ўрта махсус ва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77 нафари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(1,3%) уста-ҳунармандлар ҳисобланади.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1"/>
          <p:cNvSpPr txBox="1">
            <a:spLocks/>
          </p:cNvSpPr>
          <p:nvPr/>
        </p:nvSpPr>
        <p:spPr>
          <a:xfrm>
            <a:off x="255588" y="1428750"/>
            <a:ext cx="2459037" cy="5715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5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Техник ижодиёт</a:t>
            </a:r>
          </a:p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5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15 турда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476375" y="1196975"/>
            <a:ext cx="63579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 rot="5400000">
            <a:off x="1298575" y="1374775"/>
            <a:ext cx="3571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500563" y="1052513"/>
            <a:ext cx="0" cy="1444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Содержимое 1"/>
          <p:cNvSpPr txBox="1">
            <a:spLocks/>
          </p:cNvSpPr>
          <p:nvPr/>
        </p:nvSpPr>
        <p:spPr>
          <a:xfrm>
            <a:off x="3214688" y="1428750"/>
            <a:ext cx="2214562" cy="5715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5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Бадиий ижодиёт</a:t>
            </a:r>
          </a:p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5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24 турда</a:t>
            </a:r>
          </a:p>
        </p:txBody>
      </p:sp>
      <p:sp>
        <p:nvSpPr>
          <p:cNvPr id="9" name="Содержимое 1"/>
          <p:cNvSpPr txBox="1">
            <a:spLocks/>
          </p:cNvSpPr>
          <p:nvPr/>
        </p:nvSpPr>
        <p:spPr>
          <a:xfrm>
            <a:off x="6000750" y="1428750"/>
            <a:ext cx="2786063" cy="5715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Ўлкашунослик ва экология:</a:t>
            </a:r>
          </a:p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15 турда</a:t>
            </a: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4385469" y="1312069"/>
            <a:ext cx="231775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rot="5400000">
            <a:off x="7634288" y="1374775"/>
            <a:ext cx="357188" cy="15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одержимое 1"/>
          <p:cNvSpPr txBox="1">
            <a:spLocks/>
          </p:cNvSpPr>
          <p:nvPr/>
        </p:nvSpPr>
        <p:spPr>
          <a:xfrm>
            <a:off x="1979613" y="854075"/>
            <a:ext cx="4929187" cy="3603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 йўналишлари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28625" y="76200"/>
            <a:ext cx="8215313" cy="52387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Халқ таълими вазирининг 2016 йил 1 августдаги 194-сонли буйруғи билан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uz-Cyrl-UZ" sz="1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“Баркамол авлод” болалар марказлари тўгаракларининг ўқув дастурлари тасдиқланди.</a:t>
            </a:r>
            <a:endParaRPr lang="ru-RU" sz="1400" b="1" dirty="0"/>
          </a:p>
        </p:txBody>
      </p:sp>
      <p:sp>
        <p:nvSpPr>
          <p:cNvPr id="17" name="Содержимое 1"/>
          <p:cNvSpPr txBox="1">
            <a:spLocks/>
          </p:cNvSpPr>
          <p:nvPr/>
        </p:nvSpPr>
        <p:spPr>
          <a:xfrm>
            <a:off x="255588" y="2286000"/>
            <a:ext cx="2459037" cy="4286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/>
            <a:endParaRPr lang="uz-Cyrl-UZ" sz="1300">
              <a:solidFill>
                <a:srgbClr val="7030A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lang="uz-Cyrl-UZ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Бошланғич техник моделлаштириш. </a:t>
            </a:r>
            <a:endParaRPr lang="ru-RU" sz="1300">
              <a:solidFill>
                <a:srgbClr val="7030A0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Ёш архитектор </a:t>
            </a:r>
            <a:endParaRPr lang="ru-RU" sz="1300">
              <a:solidFill>
                <a:srgbClr val="7030A0"/>
              </a:solidFill>
              <a:latin typeface="Arial" charset="0"/>
              <a:ea typeface="Calibri" pitchFamily="34" charset="0"/>
              <a:cs typeface="Times New Roman" pitchFamily="18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Автомодель.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Авиамодель.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Ракетамодель.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Кемасозлик. 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Радиотехника, электроника ва алоқа.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Робототехника ва электрон ўйинчоқлар. 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Компьютер саводхонлиги. 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Компьютер дизайни ва графикаси. 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Ёш дастурчи.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Компьютер сервис хизмати .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Фото дизайн. 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Ёш фотоҳаваскор.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 eaLnBrk="0" hangingPunct="0"/>
            <a:r>
              <a:rPr lang="ru-RU" sz="1300">
                <a:solidFill>
                  <a:srgbClr val="7030A0"/>
                </a:solidFill>
                <a:latin typeface="Times New Roman" pitchFamily="18" charset="0"/>
                <a:ea typeface="Calibri" pitchFamily="34" charset="0"/>
                <a:cs typeface="Calibri" pitchFamily="34" charset="0"/>
              </a:rPr>
              <a:t>Ёш кино-видеоҳаваскор</a:t>
            </a:r>
            <a:endParaRPr lang="ru-RU" sz="1300">
              <a:solidFill>
                <a:srgbClr val="7030A0"/>
              </a:solidFill>
              <a:latin typeface="Arial" charset="0"/>
            </a:endParaRPr>
          </a:p>
          <a:p>
            <a:pPr algn="ct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</a:pPr>
            <a:endParaRPr lang="uz-Cyrl-UZ" sz="13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Содержимое 1"/>
          <p:cNvSpPr txBox="1">
            <a:spLocks/>
          </p:cNvSpPr>
          <p:nvPr/>
        </p:nvSpPr>
        <p:spPr>
          <a:xfrm>
            <a:off x="3214688" y="2143125"/>
            <a:ext cx="2214562" cy="457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Кулолчилик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Майда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пластика.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Дурадгорлик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Ёғоч ўймакорлиги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Шарқ миниатюраси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Тасвирий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санъат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Витраж.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Бичиш-тикиш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Юмшоқ ўйинчоқлар.</a:t>
            </a:r>
            <a:endParaRPr lang="ru-RU" sz="1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Мунчоқли безак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Тўқиш.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Гиламдўзлик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Дўппидўзлик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Заргарлик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Либослар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дизайни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Фольклор.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доирачилар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Рақс.</a:t>
            </a:r>
            <a:endParaRPr lang="ru-RU" sz="1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Эстрада вокал.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Қўғирчоқ театри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Драма.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журналист </a:t>
            </a: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нотиқ</a:t>
            </a:r>
            <a:r>
              <a:rPr lang="ru-RU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пазанда</a:t>
            </a:r>
            <a:r>
              <a:rPr lang="en-US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2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2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2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қандолатчи</a:t>
            </a:r>
            <a:endParaRPr lang="uz-Cyrl-UZ" sz="1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Содержимое 1"/>
          <p:cNvSpPr txBox="1">
            <a:spLocks/>
          </p:cNvSpPr>
          <p:nvPr/>
        </p:nvSpPr>
        <p:spPr>
          <a:xfrm>
            <a:off x="6000750" y="2286000"/>
            <a:ext cx="2786063" cy="31432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ўлкашунос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музейшунос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сайёҳ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экскурсовод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эколог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Ёш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табиатшунос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.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ҳамшираси.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Боғдорчилик.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Сабзавотчилик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Карвинг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Гулчилик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Ландшафт </a:t>
            </a: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дизайни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Экодизайн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Қушчилик ва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паррандачилик</a:t>
            </a:r>
            <a:r>
              <a:rPr lang="ru-RU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Аквариум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3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балиқчилиги</a:t>
            </a:r>
            <a:r>
              <a:rPr lang="en-US" sz="13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1300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endParaRPr lang="uz-Cyrl-UZ" sz="13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Содержимое 1"/>
          <p:cNvSpPr txBox="1">
            <a:spLocks/>
          </p:cNvSpPr>
          <p:nvPr/>
        </p:nvSpPr>
        <p:spPr>
          <a:xfrm>
            <a:off x="6000750" y="5643563"/>
            <a:ext cx="2786063" cy="92868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Чет тили: 4 та</a:t>
            </a:r>
          </a:p>
          <a:p>
            <a:pPr marL="11113" indent="-11113"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uz-Cyrl-UZ" sz="16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инглиз, немис, француз ва рус тили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229600" cy="605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2017-2018 ўқув йилида “Баркамол авлод” болалар марказлари фаолиятининг самарадорлигини оширишда қуйидагиларни амалга ошириш мақсадга мувофиқ:</a:t>
            </a:r>
          </a:p>
          <a:p>
            <a:pPr marL="9525" indent="344488" algn="just" fontAlgn="auto"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БИРИНЧИДАН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“Баркамол авлод” болалар маркази ва ундаги тўгараклар фаолияти ҳақида тарғибот ишларини кучайтириш.</a:t>
            </a:r>
          </a:p>
          <a:p>
            <a:pPr marL="9525" indent="344488" algn="just" fontAlgn="auto"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Бунда: мавжуд тўгарак турлари ва уларнинг фаолияти акс эттирилган буклетлар тайёрлаш, уларни умумтаълим мактаблари, маҳалла ва касб-ҳунар коллежларига бориб, ўқувчилар ва ота-оналарга тарқатиш тавсия этилади. </a:t>
            </a:r>
            <a:endParaRPr lang="uz-Cyrl-UZ" sz="19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Оммавий ахборот воситаларида ҳам тарғибот қилиш мақсадга мувофиқ.</a:t>
            </a:r>
          </a:p>
          <a:p>
            <a:pPr marL="9525" indent="344488" algn="just" fontAlgn="auto">
              <a:spcAft>
                <a:spcPts val="12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Тўгаракларга 6 ёшдан 18 ёшгача бўлган ўқувчиларни қабул қилишга рухсат берилганлиги ва 17-18 ёшли ўқувчилар учун қандай тўгараклар мавжудлиги ҳақида маълумот бериш.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229600" cy="605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Шунингдек, мактабда тўгарак аъзоларининг ижодий ишлари кўргазмаларини ташкил этиш, ота-оналар йиғилишларида “Баркамол авлод” болалар марказларида яратилган қуйидаги имтиёзлар ҳақида маълумот бериш лозим:</a:t>
            </a:r>
          </a:p>
          <a:p>
            <a:pPr marL="9525" indent="344488" algn="just" fontAlgn="auto"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имконияти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чекланган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ихтисослаштирилган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таълим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муассасалари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ўқувчилари 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ички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ишлар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органларининг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профилактик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ҳисобига олинган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ўқувчилар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«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Меҳрибонлик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уйлари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шаҳарчалари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«SOS —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Ўзбекистон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маҳаллалари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уюшмаси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тарбия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муассасалари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тарбияланувчилари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тўловдан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озод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қилинади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525" indent="344488" algn="just" fontAlgn="auto"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Баркамол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авлод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марказларида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таълим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олувчиларнинг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тегишли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контингенти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умумий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сонининг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фоизи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доирасида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таъминланган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тўловдан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озод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қилинади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525" indent="344488" algn="just" fontAlgn="auto">
              <a:spcAft>
                <a:spcPts val="60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Бунда,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биринчи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навбатда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ота-онаси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биттаси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иккаласи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I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ёки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II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гуруҳ ногирони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таъминланган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шунингдек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ҳар бир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аъзоси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ҳисоблаганда ўртача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ойлик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даромади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паст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даражада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таъминланган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оила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тўловдан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озод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қилинади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229600" cy="605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ИККИНЧИДАН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“Баркамол авлод” болалар марказида ўқувчилар қамровини ошириш.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Бунда, 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болаларнинг қизиқиши ва ота-оналарнинг талабига мувофиқ марказда янги турдаги тўгараклар фаолиятини ташкил этиш;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мавжуд тўгараклар кесимида ўқувчилар контингентини ошириш режасини белгилаш;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Ўқувчилари кўп бўлган тўгарак раҳбарларини моддий рағбатлантириб бориш.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УЧИНЧИДАН: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22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Баркамол авлод” болалар маркази раҳбар ва педагог ходимларини юртимизда ва таълим тизимида олиб борилаётган барча ислоҳотлар билан хабардор этиш.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Бунда: 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Баркамол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авлод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марказларида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ўқиганлик учун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ота-оналардан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олинадиган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тўловлар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ойига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ойлик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ҳақига нисбатан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қуйидаги миқдорларда белгиланади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Қорақалпоғистон Республикасининг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Нукус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Хоразм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вилоятининг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Урганч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шаҳарларида 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— 5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фоиз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Қорақалпоғистон Республикаси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Хоразм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вилоятининг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қолган 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туман (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шаҳар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ларида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— 2,5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фоиз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вилоятлар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марказлари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Тошкент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шаҳрида 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— 10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фоиз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республиканинг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қолган 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туман (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шаҳар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ларида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— 5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фоиз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229600" cy="605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Вазирлар Маҳкамасининг 2017 йил 12 майдаги 275-сонли қарори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билан ота-оналар тўлови маблағлари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фаолияти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учун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зарур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бўлган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хомашё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материаллар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моддий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бойликлар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(мебель,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асбоб-ускуна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жиҳозлар, 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компьютер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техникаси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бошқалар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харид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қилишга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маданий-оммавий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тадбирларни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ўтказиш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уларда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қатнашиш билан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боғлиқ харажатларга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ўқувчилари 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республика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миқёсида ўтказиладиган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кўрик-танловлар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фестивалларда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1, 2, 3-ўринларни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эгаллаган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раҳбарларини тегишинча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энг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кам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ойлик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иш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ҳақининг беш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тўрт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баробари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миқдорида моддий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рағбатлантиришга йўналтирилади</a:t>
            </a:r>
            <a:r>
              <a:rPr lang="ru-RU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Вазирлар Маҳкамасининг 2017 йил 28 февралдаги 50-сонли қарори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га “Баркамол авлод” болалар марказлари структураси бўйича ўзгариш киритилгани тўғрисида;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Вазирлар Маҳкамасининг 2017 йил 11 майдаги 130-сонли қарори </a:t>
            </a: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билан тўгаракка қабул ёши 16 ёшлан 18 ёшга ўзгарганлиги, педагогика кенгаши тартикибини сайлаш тартибига тегишли ўзгартиш киритилганлиги тўғрисида;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229600" cy="605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БЕШИНЧИДАН: Мактабдан ташқари таълим сифатини ошириш.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Бунда: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 аъзоларнинг кўникмаларини шакллантириш мақсадида амалий машғулотларини кўпайтириш;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 раҳбарларининг ўзаро тажриба алмашишини ва машғулот таҳлилларини йўлга қўйиш;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тўгараклар кесимида тўгарак аъзоларининг ижодий ишлари кўргазмаларини ташкил этиш;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 тури бўйича вилоят бўйича тўгарак раҳбарларининг йил давомида тизимли ўқув графигини белгилаш ва ташкил этиш.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ҳар бир тўгарак тури бўйича болалар ўртасида танлов, кўргазма ва мусобақалар ташкил этиш;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 хоналарини мактабдан ташқари таълим сифатини оширишга қаратилган кўргазмали воситалар билан жихозлаш;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Тўгаракларда турли ноаънавий ижодий ишлар ясалишини йўлга қўйиш.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Тўгарак аъзоларининг билим ва кўникмаларини аниқлашнинг самарали усулларини танлаш ва амалга ошириш;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ҳар бир тўгарак турини ярим йиллик ва йил яукни бўйича отчетний концерт ва кўргазмаларини ташкил этиш.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500063"/>
            <a:ext cx="8229600" cy="60579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uz-Cyrl-UZ" sz="1900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ОЛТИНЧИДАН: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Ота-оналар билан ҳар чоракда тўгараклардаги таълим сифати ва тўгарак раҳбарларининг фаолияти юзасидан фикрларини танглаш ишларини йўлга қўйиш;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Ҳар чоракда ҳар бир тўгарак кесимида болалар билан учрашув-мулоқатлар ташкил этиш: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Бунда, болаларнинг тўгаракларда берилаётган таълим, устозларининг педагогик этикаси бўйича  фикрларини тинглаш;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Ўтказилаётган тадбирлар самарадорлигини ошириш ва уларнинг оммавийлигини таъминлаш бўйича болаларнинг фикрларини ўрганиш;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 учун бугунги кунда уларнинг қизиқишларига кўра яна қандай тадбирлар ташкил этиш мақсадга мувофиқлигини ўрганиш.</a:t>
            </a:r>
          </a:p>
          <a:p>
            <a:pPr marL="9525" indent="344488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uz-Cyrl-UZ" sz="19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Болалар ўртасида китобхонликни ривожлантиришга қаратилган турли кўнгилочар ўйинлар ташкил этиш.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1008</TotalTime>
  <Words>1039</Words>
  <Application>Microsoft Office PowerPoint</Application>
  <PresentationFormat>Экран (4:3)</PresentationFormat>
  <Paragraphs>137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Constantia</vt:lpstr>
      <vt:lpstr>Arial</vt:lpstr>
      <vt:lpstr>Calibri</vt:lpstr>
      <vt:lpstr>Wingdings 2</vt:lpstr>
      <vt:lpstr>Times New Roman</vt:lpstr>
      <vt:lpstr>Wingdings 3</vt:lpstr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Nodir</dc:creator>
  <cp:lastModifiedBy>Nodir</cp:lastModifiedBy>
  <cp:revision>176</cp:revision>
  <dcterms:modified xsi:type="dcterms:W3CDTF">2017-08-10T18:43:33Z</dcterms:modified>
</cp:coreProperties>
</file>