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72" r:id="rId4"/>
    <p:sldId id="259" r:id="rId5"/>
    <p:sldId id="273" r:id="rId6"/>
    <p:sldId id="257" r:id="rId7"/>
    <p:sldId id="264" r:id="rId8"/>
    <p:sldId id="265" r:id="rId9"/>
    <p:sldId id="261" r:id="rId10"/>
    <p:sldId id="266" r:id="rId11"/>
    <p:sldId id="262" r:id="rId12"/>
    <p:sldId id="267" r:id="rId13"/>
    <p:sldId id="263" r:id="rId14"/>
    <p:sldId id="268" r:id="rId15"/>
    <p:sldId id="275" r:id="rId16"/>
    <p:sldId id="269" r:id="rId17"/>
    <p:sldId id="276" r:id="rId18"/>
    <p:sldId id="270" r:id="rId19"/>
    <p:sldId id="271" r:id="rId20"/>
    <p:sldId id="277" r:id="rId21"/>
    <p:sldId id="274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41364-B9D4-47E6-B18F-A89B2708D18B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0A64F-F7A5-4708-8D0A-4D6792596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DB453-D3F6-4115-BC25-D1BFC5D17C79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A4A74-6C9C-482F-8255-D87ECD6E5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A4A74-6C9C-482F-8255-D87ECD6E5DF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50C640-7477-4853-AC8A-2717F7D50504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FE5CB-95D6-4E13-9E0D-2186AF502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50C640-7477-4853-AC8A-2717F7D50504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FE5CB-95D6-4E13-9E0D-2186AF50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50C640-7477-4853-AC8A-2717F7D50504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FE5CB-95D6-4E13-9E0D-2186AF50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50C640-7477-4853-AC8A-2717F7D50504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FE5CB-95D6-4E13-9E0D-2186AF50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50C640-7477-4853-AC8A-2717F7D50504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FE5CB-95D6-4E13-9E0D-2186AF502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50C640-7477-4853-AC8A-2717F7D50504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FE5CB-95D6-4E13-9E0D-2186AF50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50C640-7477-4853-AC8A-2717F7D50504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FE5CB-95D6-4E13-9E0D-2186AF50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50C640-7477-4853-AC8A-2717F7D50504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FE5CB-95D6-4E13-9E0D-2186AF50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50C640-7477-4853-AC8A-2717F7D50504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FE5CB-95D6-4E13-9E0D-2186AF502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50C640-7477-4853-AC8A-2717F7D50504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FE5CB-95D6-4E13-9E0D-2186AF502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50C640-7477-4853-AC8A-2717F7D50504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FE5CB-95D6-4E13-9E0D-2186AF502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850C640-7477-4853-AC8A-2717F7D50504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0FE5CB-95D6-4E13-9E0D-2186AF502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500042"/>
            <a:ext cx="7406640" cy="857256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 smtClean="0"/>
              <a:t>O’ZBEKISTON MILLIY UNIVERSITETI FIZIKA FAKULTETI</a:t>
            </a:r>
            <a:br>
              <a:rPr lang="en-US" sz="1800" b="1" dirty="0" smtClean="0"/>
            </a:br>
            <a:r>
              <a:rPr lang="en-US" sz="1800" b="1" dirty="0" smtClean="0"/>
              <a:t>ASTRONOMIYA VA ATMOSFERA </a:t>
            </a:r>
            <a:br>
              <a:rPr lang="en-US" sz="1800" b="1" dirty="0" smtClean="0"/>
            </a:br>
            <a:r>
              <a:rPr lang="en-US" sz="1800" b="1" dirty="0" smtClean="0"/>
              <a:t>FIZIKASI KAFEDRASI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357430"/>
            <a:ext cx="7406640" cy="1500198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ASTRONOMIK TASVIRLARNI IRAF DASTURLAR PAKETIDA BIRLAMCHI VA YAKUNIY QAYTA ISHLASH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5715016"/>
            <a:ext cx="2214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TOSHKENT 2012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4143380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Birinchi bosqich magistranti:</a:t>
            </a:r>
          </a:p>
          <a:p>
            <a:pPr algn="r">
              <a:lnSpc>
                <a:spcPct val="150000"/>
              </a:lnSpc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MAMATOVA  XURSHIDA MUSTAFOYEVNA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514" y="357166"/>
            <a:ext cx="7498080" cy="11430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DARKCOMBINE SOZLANMASI</a:t>
            </a:r>
            <a:endParaRPr lang="ru-RU" sz="3800" b="1" dirty="0"/>
          </a:p>
        </p:txBody>
      </p:sp>
      <p:pic>
        <p:nvPicPr>
          <p:cNvPr id="4" name="Содержимое 3" descr="eparda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857364"/>
            <a:ext cx="7499350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320"/>
            <a:ext cx="7498080" cy="11430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DARKCOMBINE &gt; SUPERDARK</a:t>
            </a:r>
            <a:endParaRPr lang="ru-RU" sz="3800" b="1" dirty="0"/>
          </a:p>
        </p:txBody>
      </p:sp>
      <p:pic>
        <p:nvPicPr>
          <p:cNvPr id="2050" name="Picture 2" descr="D:\Astro\xurxurga\dar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3394387" cy="2286016"/>
          </a:xfrm>
          <a:prstGeom prst="rect">
            <a:avLst/>
          </a:prstGeom>
          <a:noFill/>
        </p:spPr>
      </p:pic>
      <p:pic>
        <p:nvPicPr>
          <p:cNvPr id="2051" name="Picture 3" descr="D:\Astro\xurxurga\dar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2322" y="4071942"/>
            <a:ext cx="3417337" cy="2286016"/>
          </a:xfrm>
          <a:prstGeom prst="rect">
            <a:avLst/>
          </a:prstGeom>
          <a:noFill/>
        </p:spPr>
      </p:pic>
      <p:pic>
        <p:nvPicPr>
          <p:cNvPr id="2052" name="Picture 4" descr="D:\Astro\xurxurga\dark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0713" y="1643050"/>
            <a:ext cx="3453463" cy="2286016"/>
          </a:xfrm>
          <a:prstGeom prst="rect">
            <a:avLst/>
          </a:prstGeom>
          <a:noFill/>
        </p:spPr>
      </p:pic>
      <p:pic>
        <p:nvPicPr>
          <p:cNvPr id="2053" name="Picture 5" descr="D:\Astro\xurxurga\sdar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1031" y="4071942"/>
            <a:ext cx="3463661" cy="2286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3590512"/>
            <a:ext cx="10001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 1</a:t>
            </a:r>
            <a:endParaRPr lang="ru-RU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4071942"/>
            <a:ext cx="10001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 2</a:t>
            </a:r>
            <a:endParaRPr lang="ru-RU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3571876"/>
            <a:ext cx="10001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 3</a:t>
            </a:r>
            <a:endParaRPr lang="ru-RU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090578"/>
            <a:ext cx="1571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 DARK</a:t>
            </a:r>
            <a:endParaRPr lang="ru-RU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514" y="357174"/>
            <a:ext cx="7498080" cy="11430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FLATCOMBINE SOZLANMASI</a:t>
            </a:r>
            <a:endParaRPr lang="ru-RU" sz="3800" b="1" dirty="0"/>
          </a:p>
        </p:txBody>
      </p:sp>
      <p:pic>
        <p:nvPicPr>
          <p:cNvPr id="4" name="Содержимое 3" descr="eparfl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857364"/>
            <a:ext cx="7499350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320"/>
            <a:ext cx="7498080" cy="11430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FLATCOMBINE &gt; SUPERFLAT</a:t>
            </a:r>
            <a:endParaRPr lang="ru-RU" sz="3800" b="1" dirty="0"/>
          </a:p>
        </p:txBody>
      </p:sp>
      <p:pic>
        <p:nvPicPr>
          <p:cNvPr id="3074" name="Picture 2" descr="D:\Astro\xurxurga\fla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233" y="1571612"/>
            <a:ext cx="3395857" cy="2286016"/>
          </a:xfrm>
          <a:prstGeom prst="rect">
            <a:avLst/>
          </a:prstGeom>
          <a:noFill/>
        </p:spPr>
      </p:pic>
      <p:pic>
        <p:nvPicPr>
          <p:cNvPr id="3075" name="Picture 3" descr="D:\Astro\xurxurga\fla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333" y="4000504"/>
            <a:ext cx="3429024" cy="2286016"/>
          </a:xfrm>
          <a:prstGeom prst="rect">
            <a:avLst/>
          </a:prstGeom>
          <a:noFill/>
        </p:spPr>
      </p:pic>
      <p:pic>
        <p:nvPicPr>
          <p:cNvPr id="3076" name="Picture 4" descr="D:\Astro\xurxurga\flat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3333" y="1571612"/>
            <a:ext cx="3429024" cy="2286016"/>
          </a:xfrm>
          <a:prstGeom prst="rect">
            <a:avLst/>
          </a:prstGeom>
          <a:noFill/>
        </p:spPr>
      </p:pic>
      <p:pic>
        <p:nvPicPr>
          <p:cNvPr id="3077" name="Picture 5" descr="D:\Astro\xurxurga\sfl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2682" y="4000504"/>
            <a:ext cx="3390924" cy="2286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9058" y="3500438"/>
            <a:ext cx="10001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 1</a:t>
            </a:r>
            <a:endParaRPr lang="ru-RU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4000504"/>
            <a:ext cx="10001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 2</a:t>
            </a:r>
            <a:endParaRPr lang="ru-RU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3519074"/>
            <a:ext cx="10001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 3</a:t>
            </a:r>
            <a:endParaRPr lang="ru-RU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000504"/>
            <a:ext cx="1500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 FLAT</a:t>
            </a:r>
            <a:endParaRPr lang="ru-RU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0266" y="357174"/>
            <a:ext cx="6640824" cy="11430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CCDPROC SOZLANMALARI</a:t>
            </a:r>
            <a:endParaRPr lang="ru-RU" sz="3800" b="1" dirty="0"/>
          </a:p>
        </p:txBody>
      </p:sp>
      <p:pic>
        <p:nvPicPr>
          <p:cNvPr id="4" name="Содержимое 3" descr="eparccdpro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924" y="1628774"/>
            <a:ext cx="6831042" cy="45148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12"/>
            <a:ext cx="7858148" cy="11430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CCDPROC DAN OLDIN VA KEYIN</a:t>
            </a:r>
            <a:endParaRPr lang="ru-RU" sz="3800" b="1" dirty="0"/>
          </a:p>
        </p:txBody>
      </p:sp>
      <p:pic>
        <p:nvPicPr>
          <p:cNvPr id="5" name="Содержимое 4" descr="ccdpoldi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52" y="2071678"/>
            <a:ext cx="3657600" cy="3277210"/>
          </a:xfrm>
        </p:spPr>
      </p:pic>
      <p:pic>
        <p:nvPicPr>
          <p:cNvPr id="6" name="Содержимое 5" descr="ccdpkeyi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27602" y="2071678"/>
            <a:ext cx="3657600" cy="3277210"/>
          </a:xfrm>
        </p:spPr>
      </p:pic>
      <p:sp>
        <p:nvSpPr>
          <p:cNvPr id="7" name="Прямоугольник 6"/>
          <p:cNvSpPr/>
          <p:nvPr/>
        </p:nvSpPr>
        <p:spPr>
          <a:xfrm>
            <a:off x="2071670" y="5715016"/>
            <a:ext cx="2214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CCDPROC DAN OLDIN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5715016"/>
            <a:ext cx="2214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CCDPROC DAN KEYIN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6398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NOAO &gt; DIGIPHOT &gt; DAOPHOT &gt; DAOEDIT</a:t>
            </a:r>
            <a:endParaRPr lang="ru-RU" sz="2800" b="1" dirty="0"/>
          </a:p>
        </p:txBody>
      </p:sp>
      <p:pic>
        <p:nvPicPr>
          <p:cNvPr id="4" name="Содержимое 3" descr="digidaopdaoedi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428736"/>
            <a:ext cx="6295498" cy="48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5716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FWHM VA SIGMA NING QIYMATINI ANIQLASH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47866"/>
            <a:ext cx="7498080" cy="448153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en-US" sz="2100" noProof="1" smtClean="0"/>
              <a:t>Qayta ishlanishi lozim bo’lgan tasvir da&gt; disp komandasi orqali ds9 oynasiga yulkanadi;</a:t>
            </a:r>
          </a:p>
          <a:p>
            <a:pPr>
              <a:spcBef>
                <a:spcPts val="1800"/>
              </a:spcBef>
            </a:pPr>
            <a:r>
              <a:rPr lang="en-US" sz="2100" noProof="1" smtClean="0"/>
              <a:t>Keyin da&gt; daoedit komandasi yurgiziladi;</a:t>
            </a:r>
          </a:p>
          <a:p>
            <a:pPr>
              <a:spcBef>
                <a:spcPts val="1800"/>
              </a:spcBef>
            </a:pPr>
            <a:r>
              <a:rPr lang="en-US" sz="2100" noProof="1" smtClean="0"/>
              <a:t>Qayta ishlash uchun tanlangan tasvirdagi o’rganilishi lozim bo’lgan yulduzlar ustuga sichqoncha ko’rsatgichi olib borilib, klaviaturadan A tugmachasi bosiladi;</a:t>
            </a:r>
          </a:p>
          <a:p>
            <a:pPr>
              <a:spcBef>
                <a:spcPts val="1800"/>
              </a:spcBef>
            </a:pPr>
            <a:r>
              <a:rPr lang="en-US" sz="2100" noProof="1" smtClean="0"/>
              <a:t>Barcha kerakli ob’yektlar uchun bu operatsiya bajarilib bo’lingach, klaviaturadan Q tugmachasini bosish orqali </a:t>
            </a:r>
            <a:r>
              <a:rPr lang="en-US" sz="2100" noProof="1" smtClean="0"/>
              <a:t>DAOEDI</a:t>
            </a:r>
            <a:r>
              <a:rPr lang="en-US" sz="2100" noProof="1" smtClean="0"/>
              <a:t>T</a:t>
            </a:r>
            <a:r>
              <a:rPr lang="en-US" sz="2100" noProof="1" smtClean="0"/>
              <a:t> </a:t>
            </a:r>
            <a:r>
              <a:rPr lang="en-US" sz="2100" noProof="1" smtClean="0"/>
              <a:t>komandasi to’xtatiladi;</a:t>
            </a:r>
          </a:p>
          <a:p>
            <a:pPr>
              <a:spcBef>
                <a:spcPts val="1800"/>
              </a:spcBef>
            </a:pPr>
            <a:r>
              <a:rPr lang="en-US" sz="2100" noProof="1" smtClean="0"/>
              <a:t>Ekranda esa tanlangan ob’tektlar uchun FWHM va SIGMA ning mos qiymatlari chiqadi;</a:t>
            </a:r>
          </a:p>
          <a:p>
            <a:pPr>
              <a:spcBef>
                <a:spcPts val="1800"/>
              </a:spcBef>
            </a:pPr>
            <a:r>
              <a:rPr lang="en-US" sz="2100" noProof="1" smtClean="0"/>
              <a:t>Mos ravishda tanlangan barcha ob’yektlar uchun FWHM va SIGMA ning qiymatlaridan umumiy o’rtacha FWHM va SIGMA topiladi;</a:t>
            </a:r>
          </a:p>
          <a:p>
            <a:pPr>
              <a:spcBef>
                <a:spcPts val="1800"/>
              </a:spcBef>
            </a:pPr>
            <a:r>
              <a:rPr lang="en-US" sz="2100" noProof="1" smtClean="0"/>
              <a:t>Ularning o’rtacha qiymati CENTER komandasining DATAPAR sozlanmasiga kiritilishi lozim. Buning uchun DAOPHOT dan chiqib, APPHOT ga o’tiladi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52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NOAO &gt; DIGIPHOT &gt; APPHOT</a:t>
            </a:r>
            <a:endParaRPr lang="ru-RU" sz="3800" b="1" dirty="0"/>
          </a:p>
        </p:txBody>
      </p:sp>
      <p:pic>
        <p:nvPicPr>
          <p:cNvPr id="4" name="Содержимое 3" descr="noaodigiap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285860"/>
            <a:ext cx="6357982" cy="5028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076" y="357166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CENTER &gt; DATAPAR SOZLANMASI</a:t>
            </a:r>
            <a:endParaRPr lang="ru-RU" sz="3200" b="1" dirty="0"/>
          </a:p>
        </p:txBody>
      </p:sp>
      <p:pic>
        <p:nvPicPr>
          <p:cNvPr id="4" name="Содержимое 3" descr="eparcenterdatap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606433"/>
            <a:ext cx="7499350" cy="40371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LINUX - IRAF DASTURLAR PAKETI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noProof="1" smtClean="0"/>
          </a:p>
          <a:p>
            <a:pPr>
              <a:spcBef>
                <a:spcPts val="1800"/>
              </a:spcBef>
            </a:pPr>
            <a:r>
              <a:rPr lang="en-US" sz="1800" noProof="1" smtClean="0"/>
              <a:t>XX asrning 80-yillarida Zaryadli Bog’langan Qurilmalar (ZBQ) ya’ni CCD kameralar yaratildi;</a:t>
            </a:r>
          </a:p>
          <a:p>
            <a:pPr>
              <a:spcBef>
                <a:spcPts val="1800"/>
              </a:spcBef>
            </a:pPr>
            <a:r>
              <a:rPr lang="en-US" sz="1800" noProof="1" smtClean="0"/>
              <a:t>Ularning tasvirlarini qayta ishlashga mo’ljallangan dasturlardan biri bu – Image Reduction Analysis Facility ya’ni IRAF hisoblanadi;</a:t>
            </a:r>
          </a:p>
          <a:p>
            <a:pPr>
              <a:spcBef>
                <a:spcPts val="1800"/>
              </a:spcBef>
            </a:pPr>
            <a:r>
              <a:rPr lang="en-US" sz="1800" noProof="1" smtClean="0"/>
              <a:t>IRAF dasturlar paketi Arizona Milliy Optik Astronomik Observatoriyasi xodimlari tomonidan ishlab chiqilgan;</a:t>
            </a:r>
          </a:p>
          <a:p>
            <a:pPr>
              <a:spcBef>
                <a:spcPts val="1800"/>
              </a:spcBef>
            </a:pPr>
            <a:r>
              <a:rPr lang="en-US" sz="1800" noProof="1" smtClean="0"/>
              <a:t>IRAF dasturlar paketi faqatgina LINUX operatsion sistemasida ishlaydi va hozirga qadar uning WINDOWS platformasida ishlovchi prototipi yaratilmagan;</a:t>
            </a:r>
          </a:p>
          <a:p>
            <a:endParaRPr lang="en-US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1414"/>
            <a:ext cx="7498080" cy="11430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MAGNITUDALARNI ANIQLASH</a:t>
            </a:r>
            <a:endParaRPr lang="ru-RU" sz="3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124472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1800"/>
              </a:spcBef>
            </a:pPr>
            <a:r>
              <a:rPr lang="en-US" sz="3400" noProof="1" smtClean="0"/>
              <a:t>CENTER &gt; DATAPAR ga FWHM va SIGMA ning o’rtacha qiymati kiritilgach, ap&gt; center komandasi yuritiladi;</a:t>
            </a:r>
          </a:p>
          <a:p>
            <a:pPr>
              <a:spcBef>
                <a:spcPts val="1800"/>
              </a:spcBef>
            </a:pPr>
            <a:r>
              <a:rPr lang="en-US" sz="3400" noProof="1" smtClean="0"/>
              <a:t>Tanlangan va ds9 oynasiga chiqarilgan tasvirdagi kerakli ob’yektlar ustiga sichqoncha ko’rsatgichi keltirilib, klaviaturaning “PROBEL” tugmasi bosiladi;</a:t>
            </a:r>
          </a:p>
          <a:p>
            <a:pPr>
              <a:spcBef>
                <a:spcPts val="1800"/>
              </a:spcBef>
            </a:pPr>
            <a:r>
              <a:rPr lang="en-US" sz="3400" noProof="1" smtClean="0"/>
              <a:t>Bu jarayon ham barcha kerakli ob’yektlar uchun bajariladi va Q tugmachasi orqali CENTER komandasidan chiqiladi;</a:t>
            </a:r>
          </a:p>
          <a:p>
            <a:pPr>
              <a:spcBef>
                <a:spcPts val="1800"/>
              </a:spcBef>
            </a:pPr>
            <a:r>
              <a:rPr lang="en-US" sz="3400" noProof="1" smtClean="0"/>
              <a:t>Shundan so’ng tanlangan tasvir joylashgan papkada tasvir nomi bilan bir xil nomdagi *.coo* fail hosil bo’ladi;</a:t>
            </a:r>
          </a:p>
          <a:p>
            <a:pPr>
              <a:spcBef>
                <a:spcPts val="1800"/>
              </a:spcBef>
            </a:pPr>
            <a:r>
              <a:rPr lang="en-US" sz="3400" noProof="1" smtClean="0"/>
              <a:t>Ushbu *.coo* failda tanlangan ob’yektlarning koordinatalari saqlanadi;</a:t>
            </a:r>
          </a:p>
          <a:p>
            <a:pPr>
              <a:spcBef>
                <a:spcPts val="1800"/>
              </a:spcBef>
            </a:pPr>
            <a:r>
              <a:rPr lang="en-US" sz="3400" noProof="1" smtClean="0"/>
              <a:t>Keyin ap&gt; phot komandasi yurgiziladi. Bu komanda *.coo* failda keltirilga koordinataga mos yulduzlarning magnituda (instrumental yulduz kattaligi) larini aniqlaydi va alohida *.mag* fail hosil qilib, ma’lumotlarni shunda saqlaydi;</a:t>
            </a:r>
          </a:p>
          <a:p>
            <a:pPr>
              <a:spcBef>
                <a:spcPts val="1800"/>
              </a:spcBef>
            </a:pPr>
            <a:r>
              <a:rPr lang="en-US" sz="3400" noProof="1" smtClean="0"/>
              <a:t>Biz ap&gt; txdump *.mag* “$I,id,xcenter,ycenter,mag,merr” yes komandasi orqali *.mag* faildagi ma’lumotlarni ekranga chop qilishimiz mumkin;</a:t>
            </a:r>
          </a:p>
          <a:p>
            <a:pPr>
              <a:spcBef>
                <a:spcPts val="1800"/>
              </a:spcBef>
            </a:pPr>
            <a:r>
              <a:rPr lang="en-US" sz="3400" noProof="1" smtClean="0"/>
              <a:t>Magnitudasi aniqlangan yulduzlarni tasvirda ko’rish uchun ap&gt; tvmark 1 *.coo* komandasidan foydalaniladi;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200" y="28572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MAGNITUDASI  ANIQLANGAN YULDUZLAR</a:t>
            </a:r>
            <a:endParaRPr lang="ru-RU" sz="3600" b="1" dirty="0"/>
          </a:p>
        </p:txBody>
      </p:sp>
      <p:pic>
        <p:nvPicPr>
          <p:cNvPr id="4" name="Содержимое 3" descr="tvma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764209"/>
            <a:ext cx="5286412" cy="4736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071678"/>
            <a:ext cx="7500990" cy="111499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E’TIBORINGIZ UCHUN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3429000"/>
            <a:ext cx="4143404" cy="121444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RAHMAT !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74"/>
            <a:ext cx="7572428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YORDAMCHI ZBQ (CCD) TASVIRLAR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48153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1600" noProof="1" smtClean="0"/>
              <a:t>ZBQ tasvirlarini birlamchi qayta ishlash jarayoni yordamchi tasvirlarni hisobga olishni nazarda tutadi;</a:t>
            </a:r>
          </a:p>
          <a:p>
            <a:pPr>
              <a:spcBef>
                <a:spcPts val="1800"/>
              </a:spcBef>
            </a:pPr>
            <a:r>
              <a:rPr lang="en-US" sz="1600" noProof="1" smtClean="0"/>
              <a:t>Yordamchi tasvirlar asosan BIAS, DARK va FLAT dan iborat;</a:t>
            </a:r>
          </a:p>
          <a:p>
            <a:pPr>
              <a:spcBef>
                <a:spcPts val="1800"/>
              </a:spcBef>
            </a:pPr>
            <a:r>
              <a:rPr lang="en-US" sz="1600" noProof="1" smtClean="0"/>
              <a:t>BIAS – nol holat toki kameranig xususiyatlariga bog’liq bo’lib, expozitsiya vaqti va filter bilan hisoblshmaydi;</a:t>
            </a:r>
          </a:p>
          <a:p>
            <a:pPr>
              <a:spcBef>
                <a:spcPts val="1800"/>
              </a:spcBef>
            </a:pPr>
            <a:r>
              <a:rPr lang="en-US" sz="1600" noProof="1" smtClean="0"/>
              <a:t>DARK – qorong’ulik toki bo’lib, asosan issiqlik shovqinlari hisobiga yuz beradi.  Uning qiymati vaqtga bog’liq funksiya hisoblanadi va filter bilan hisoblashmaydi;</a:t>
            </a:r>
          </a:p>
          <a:p>
            <a:pPr>
              <a:spcBef>
                <a:spcPts val="1800"/>
              </a:spcBef>
            </a:pPr>
            <a:r>
              <a:rPr lang="en-US" sz="1600" noProof="1" smtClean="0"/>
              <a:t>FLAT – yorqin osmon foni bo’lib, teleskop optik sistemasining nochiziqliligi hisobiga paydo bo’ladi. Alohida FLAT tasviridan tasvir yuzasini tekislashda foydalaniladi. U filterga bog’liq bo’lib, o’z navbatida vaqtning ham fuksiyasi hisoblanadi;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/>
              <a:t>BIRLAMCHI QAYTA ISHLASH</a:t>
            </a:r>
            <a:endParaRPr lang="ru-RU" sz="3800" b="1" dirty="0"/>
          </a:p>
        </p:txBody>
      </p:sp>
      <p:pic>
        <p:nvPicPr>
          <p:cNvPr id="6" name="Содержимое 5" descr="CCD 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3357562"/>
            <a:ext cx="7351742" cy="3143272"/>
          </a:xfr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435608" y="1590676"/>
            <a:ext cx="7498080" cy="21240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Tasvirlarni</a:t>
            </a:r>
            <a:r>
              <a:rPr kumimoji="0" lang="en-US" b="0" i="0" u="none" strike="noStrike" kern="1200" cap="none" spc="0" normalizeH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qayta ishlashga tayyorlash jarayoni birlamchi qayta ishlash deyiladi;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baseline="0" noProof="1" smtClean="0"/>
              <a:t>Birlamchi qayta ishlashda BIAS va DARK tasvirlari asosiy tasvirdan ayriladi va asosiy tasvirni FLAT tasviriga</a:t>
            </a:r>
            <a:r>
              <a:rPr lang="en-US" noProof="1" smtClean="0"/>
              <a:t> bo’lish orqali uning yuza tekisligi to’g’rilanadi;</a:t>
            </a:r>
            <a:endParaRPr kumimoji="0" lang="en-US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12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IRAF DASTURINI ISHGA TUSHURISH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04990"/>
            <a:ext cx="7498080" cy="426721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1800" noProof="1" smtClean="0"/>
              <a:t>Dastavval LINUX operatsion sistemasidan KONSOLE aplikatsiyasi ishga tushuriladi va keyin XTERM komandasi yurgiziladi;</a:t>
            </a:r>
          </a:p>
          <a:p>
            <a:pPr>
              <a:spcBef>
                <a:spcPts val="1800"/>
              </a:spcBef>
            </a:pPr>
            <a:r>
              <a:rPr lang="en-US" sz="1800" noProof="1" smtClean="0"/>
              <a:t>Keyin -ls va -sb komandalari orqali iraf dasturlari joylashgan papkaga kirilib, cl&gt; cd iraf komandasi orqali IRAF dasturlar paketi ishga tushuriladi;</a:t>
            </a:r>
          </a:p>
          <a:p>
            <a:pPr>
              <a:spcBef>
                <a:spcPts val="1800"/>
              </a:spcBef>
            </a:pPr>
            <a:r>
              <a:rPr lang="en-US" sz="1800" noProof="1" smtClean="0"/>
              <a:t> shuningdek –ls va –cd komandalari orqali yordamchi va qayta ishlanishi lozim bo’lgan tasvirlar turgan papkaga kiriladi;</a:t>
            </a:r>
          </a:p>
          <a:p>
            <a:pPr>
              <a:spcBef>
                <a:spcPts val="1800"/>
              </a:spcBef>
            </a:pPr>
            <a:r>
              <a:rPr lang="en-US" sz="1800" noProof="1" smtClean="0"/>
              <a:t>cl&gt; disp - komandasi orqali kerakli tasvir DS9 oynasiga yuklab olinadi;</a:t>
            </a:r>
          </a:p>
          <a:p>
            <a:pPr>
              <a:spcBef>
                <a:spcPts val="1800"/>
              </a:spcBef>
            </a:pPr>
            <a:r>
              <a:rPr lang="en-US" sz="1800" noProof="1" smtClean="0"/>
              <a:t>Keyin cl&gt; ? Komandasi orqali IRAF dasturlar paketi menyusi ochiladi; </a:t>
            </a:r>
            <a:endParaRPr lang="en-US" sz="1800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IRAF &gt; NOAO &gt; IMRED &gt; CCDRED</a:t>
            </a:r>
            <a:endParaRPr lang="ru-RU" sz="3200" b="1" dirty="0"/>
          </a:p>
        </p:txBody>
      </p:sp>
      <p:pic>
        <p:nvPicPr>
          <p:cNvPr id="4" name="Содержимое 3" descr="noaoimrccd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00174"/>
            <a:ext cx="6809274" cy="48577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638" y="500050"/>
            <a:ext cx="7498080" cy="11430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CCDRED DASTURLAR PAKETI</a:t>
            </a:r>
            <a:endParaRPr lang="ru-RU" sz="3800" b="1" dirty="0"/>
          </a:p>
        </p:txBody>
      </p:sp>
      <p:pic>
        <p:nvPicPr>
          <p:cNvPr id="4" name="Содержимое 3" descr="ccdr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512" y="2062167"/>
            <a:ext cx="7248525" cy="3438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12"/>
            <a:ext cx="7498080" cy="11430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ZEROCOMBINE SOZLANMASI</a:t>
            </a:r>
            <a:endParaRPr lang="ru-RU" sz="3800" b="1" dirty="0"/>
          </a:p>
        </p:txBody>
      </p:sp>
      <p:pic>
        <p:nvPicPr>
          <p:cNvPr id="4" name="Содержимое 3" descr="eparze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928802"/>
            <a:ext cx="7499350" cy="36653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 smtClean="0"/>
              <a:t>ZEROCOMBINE &gt; SUPERBIAS</a:t>
            </a:r>
            <a:endParaRPr lang="ru-RU" sz="3800" b="1" dirty="0"/>
          </a:p>
        </p:txBody>
      </p:sp>
      <p:pic>
        <p:nvPicPr>
          <p:cNvPr id="1028" name="Picture 4" descr="D:\Astro\xurxurga\bia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1"/>
            <a:ext cx="3420915" cy="2231032"/>
          </a:xfrm>
          <a:prstGeom prst="rect">
            <a:avLst/>
          </a:prstGeom>
          <a:noFill/>
        </p:spPr>
      </p:pic>
      <p:pic>
        <p:nvPicPr>
          <p:cNvPr id="1029" name="Picture 5" descr="D:\Astro\xurxurga\bia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5" y="4000503"/>
            <a:ext cx="3426953" cy="2231031"/>
          </a:xfrm>
          <a:prstGeom prst="rect">
            <a:avLst/>
          </a:prstGeom>
          <a:noFill/>
        </p:spPr>
      </p:pic>
      <p:pic>
        <p:nvPicPr>
          <p:cNvPr id="1030" name="Picture 6" descr="D:\Astro\xurxurga\bias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643050"/>
            <a:ext cx="3412366" cy="2231031"/>
          </a:xfrm>
          <a:prstGeom prst="rect">
            <a:avLst/>
          </a:prstGeom>
          <a:noFill/>
        </p:spPr>
      </p:pic>
      <p:pic>
        <p:nvPicPr>
          <p:cNvPr id="1031" name="Picture 7" descr="D:\Astro\xurxurga\sbi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000504"/>
            <a:ext cx="3429024" cy="225912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071934" y="3500438"/>
            <a:ext cx="857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 1</a:t>
            </a:r>
            <a:endParaRPr lang="ru-RU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71934" y="4000504"/>
            <a:ext cx="857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 2</a:t>
            </a:r>
            <a:endParaRPr lang="ru-RU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4942" y="3500438"/>
            <a:ext cx="857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BIAS 3</a:t>
            </a:r>
            <a:endParaRPr lang="ru-RU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14942" y="4019140"/>
            <a:ext cx="1428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 BIAS</a:t>
            </a:r>
            <a:endParaRPr lang="ru-RU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512</TotalTime>
  <Words>684</Words>
  <Application>Microsoft Office PowerPoint</Application>
  <PresentationFormat>Экран (4:3)</PresentationFormat>
  <Paragraphs>74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O’ZBEKISTON MILLIY UNIVERSITETI FIZIKA FAKULTETI ASTRONOMIYA VA ATMOSFERA  FIZIKASI KAFEDRASI</vt:lpstr>
      <vt:lpstr>LINUX - IRAF DASTURLAR PAKETI</vt:lpstr>
      <vt:lpstr>YORDAMCHI ZBQ (CCD) TASVIRLAR</vt:lpstr>
      <vt:lpstr>BIRLAMCHI QAYTA ISHLASH</vt:lpstr>
      <vt:lpstr>IRAF DASTURINI ISHGA TUSHURISH</vt:lpstr>
      <vt:lpstr>IRAF &gt; NOAO &gt; IMRED &gt; CCDRED</vt:lpstr>
      <vt:lpstr>CCDRED DASTURLAR PAKETI</vt:lpstr>
      <vt:lpstr>ZEROCOMBINE SOZLANMASI</vt:lpstr>
      <vt:lpstr>ZEROCOMBINE &gt; SUPERBIAS</vt:lpstr>
      <vt:lpstr>DARKCOMBINE SOZLANMASI</vt:lpstr>
      <vt:lpstr>DARKCOMBINE &gt; SUPERDARK</vt:lpstr>
      <vt:lpstr>FLATCOMBINE SOZLANMASI</vt:lpstr>
      <vt:lpstr>FLATCOMBINE &gt; SUPERFLAT</vt:lpstr>
      <vt:lpstr>CCDPROC SOZLANMALARI</vt:lpstr>
      <vt:lpstr>CCDPROC DAN OLDIN VA KEYIN</vt:lpstr>
      <vt:lpstr>NOAO &gt; DIGIPHOT &gt; DAOPHOT &gt; DAOEDIT</vt:lpstr>
      <vt:lpstr>FWHM VA SIGMA NING QIYMATINI ANIQLASH</vt:lpstr>
      <vt:lpstr>NOAO &gt; DIGIPHOT &gt; APPHOT</vt:lpstr>
      <vt:lpstr>CENTER &gt; DATAPAR SOZLANMASI</vt:lpstr>
      <vt:lpstr>MAGNITUDALARNI ANIQLASH</vt:lpstr>
      <vt:lpstr>MAGNITUDASI  ANIQLANGAN YULDUZLAR</vt:lpstr>
      <vt:lpstr>E’TIBORINGIZ UCHUN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67</cp:revision>
  <dcterms:created xsi:type="dcterms:W3CDTF">2012-11-18T13:56:09Z</dcterms:created>
  <dcterms:modified xsi:type="dcterms:W3CDTF">2012-11-19T11:04:46Z</dcterms:modified>
</cp:coreProperties>
</file>