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1" r:id="rId6"/>
    <p:sldId id="262" r:id="rId7"/>
    <p:sldId id="263" r:id="rId8"/>
    <p:sldId id="264"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0" d="100"/>
          <a:sy n="90" d="100"/>
        </p:scale>
        <p:origin x="-90" y="-3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7463CF0-3D8A-48FB-AFF9-C96E325A3D9F}" type="datetimeFigureOut">
              <a:rPr lang="ru-RU" smtClean="0"/>
              <a:t>11.06.2015</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8B0159D-0739-43E8-A903-B9F3B858A237}"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7463CF0-3D8A-48FB-AFF9-C96E325A3D9F}" type="datetimeFigureOut">
              <a:rPr lang="ru-RU" smtClean="0"/>
              <a:t>11.06.2015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8B0159D-0739-43E8-A903-B9F3B858A23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17463CF0-3D8A-48FB-AFF9-C96E325A3D9F}" type="datetimeFigureOut">
              <a:rPr lang="ru-RU" smtClean="0"/>
              <a:t>11.06.2015</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8B0159D-0739-43E8-A903-B9F3B858A23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7463CF0-3D8A-48FB-AFF9-C96E325A3D9F}" type="datetimeFigureOut">
              <a:rPr lang="ru-RU" smtClean="0"/>
              <a:t>11.06.2015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8B0159D-0739-43E8-A903-B9F3B858A23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7463CF0-3D8A-48FB-AFF9-C96E325A3D9F}" type="datetimeFigureOut">
              <a:rPr lang="ru-RU" smtClean="0"/>
              <a:t>11.06.2015</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88B0159D-0739-43E8-A903-B9F3B858A237}"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7463CF0-3D8A-48FB-AFF9-C96E325A3D9F}" type="datetimeFigureOut">
              <a:rPr lang="ru-RU" smtClean="0"/>
              <a:t>11.06.2015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8B0159D-0739-43E8-A903-B9F3B858A23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17463CF0-3D8A-48FB-AFF9-C96E325A3D9F}" type="datetimeFigureOut">
              <a:rPr lang="ru-RU" smtClean="0"/>
              <a:t>11.06.2015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88B0159D-0739-43E8-A903-B9F3B858A23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17463CF0-3D8A-48FB-AFF9-C96E325A3D9F}" type="datetimeFigureOut">
              <a:rPr lang="ru-RU" smtClean="0"/>
              <a:t>11.06.2015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88B0159D-0739-43E8-A903-B9F3B858A23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17463CF0-3D8A-48FB-AFF9-C96E325A3D9F}" type="datetimeFigureOut">
              <a:rPr lang="ru-RU" smtClean="0"/>
              <a:t>11.06.2015</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88B0159D-0739-43E8-A903-B9F3B858A23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7463CF0-3D8A-48FB-AFF9-C96E325A3D9F}" type="datetimeFigureOut">
              <a:rPr lang="ru-RU" smtClean="0"/>
              <a:t>11.06.2015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8B0159D-0739-43E8-A903-B9F3B858A23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17463CF0-3D8A-48FB-AFF9-C96E325A3D9F}" type="datetimeFigureOut">
              <a:rPr lang="ru-RU" smtClean="0"/>
              <a:t>11.06.2015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8B0159D-0739-43E8-A903-B9F3B858A237}" type="slidenum">
              <a:rPr lang="ru-RU" smtClean="0"/>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7463CF0-3D8A-48FB-AFF9-C96E325A3D9F}" type="datetimeFigureOut">
              <a:rPr lang="ru-RU" smtClean="0"/>
              <a:t>11.06.2015</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8B0159D-0739-43E8-A903-B9F3B858A23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00298" y="285728"/>
            <a:ext cx="5105400" cy="2868168"/>
          </a:xfrm>
        </p:spPr>
        <p:txBody>
          <a:bodyPr/>
          <a:lstStyle/>
          <a:p>
            <a:r>
              <a:rPr lang="en-US" sz="4800" dirty="0" smtClean="0"/>
              <a:t>Cities and </a:t>
            </a:r>
            <a:r>
              <a:rPr lang="en-US" sz="4800" dirty="0" err="1" smtClean="0"/>
              <a:t>countrylife</a:t>
            </a:r>
            <a:r>
              <a:rPr lang="en-US" sz="4800" dirty="0" smtClean="0"/>
              <a:t>: </a:t>
            </a:r>
            <a:r>
              <a:rPr lang="en-US" sz="4800" dirty="0" err="1" smtClean="0"/>
              <a:t>Andijan</a:t>
            </a:r>
            <a:endParaRPr lang="ru-RU" sz="4800" dirty="0"/>
          </a:p>
        </p:txBody>
      </p:sp>
      <p:sp>
        <p:nvSpPr>
          <p:cNvPr id="3" name="Подзаголовок 2"/>
          <p:cNvSpPr>
            <a:spLocks noGrp="1"/>
          </p:cNvSpPr>
          <p:nvPr>
            <p:ph type="subTitle" idx="1"/>
          </p:nvPr>
        </p:nvSpPr>
        <p:spPr>
          <a:xfrm>
            <a:off x="2428860" y="4357694"/>
            <a:ext cx="5114778" cy="1101248"/>
          </a:xfrm>
        </p:spPr>
        <p:txBody>
          <a:bodyPr/>
          <a:lstStyle/>
          <a:p>
            <a:r>
              <a:rPr lang="en-US" dirty="0" smtClean="0"/>
              <a:t>Done by </a:t>
            </a:r>
            <a:r>
              <a:rPr lang="en-US" dirty="0" err="1" smtClean="0"/>
              <a:t>Djumayeva</a:t>
            </a:r>
            <a:r>
              <a:rPr lang="en-US" dirty="0" smtClean="0"/>
              <a:t> </a:t>
            </a:r>
            <a:r>
              <a:rPr lang="en-US" dirty="0" err="1" smtClean="0"/>
              <a:t>Guli</a:t>
            </a:r>
            <a:endParaRPr lang="en-US" dirty="0" smtClean="0"/>
          </a:p>
          <a:p>
            <a:r>
              <a:rPr lang="en-US" dirty="0" smtClean="0"/>
              <a:t>Teacher : </a:t>
            </a:r>
            <a:r>
              <a:rPr lang="en-US" dirty="0" err="1" smtClean="0"/>
              <a:t>Hasanova</a:t>
            </a:r>
            <a:r>
              <a:rPr lang="en-US" dirty="0" smtClean="0"/>
              <a:t> X.</a:t>
            </a:r>
            <a:endParaRPr lang="ru-RU" dirty="0"/>
          </a:p>
        </p:txBody>
      </p:sp>
      <p:pic>
        <p:nvPicPr>
          <p:cNvPr id="4" name="Рисунок 3" descr="243.jpg"/>
          <p:cNvPicPr>
            <a:picLocks noChangeAspect="1"/>
          </p:cNvPicPr>
          <p:nvPr/>
        </p:nvPicPr>
        <p:blipFill>
          <a:blip r:embed="rId2"/>
          <a:stretch>
            <a:fillRect/>
          </a:stretch>
        </p:blipFill>
        <p:spPr>
          <a:xfrm>
            <a:off x="0" y="0"/>
            <a:ext cx="2643174" cy="2214554"/>
          </a:xfrm>
          <a:prstGeom prst="rect">
            <a:avLst/>
          </a:prstGeom>
        </p:spPr>
      </p:pic>
      <p:pic>
        <p:nvPicPr>
          <p:cNvPr id="5" name="Рисунок 4" descr="6773450092_473b9f4459_o.jpg"/>
          <p:cNvPicPr>
            <a:picLocks noChangeAspect="1"/>
          </p:cNvPicPr>
          <p:nvPr/>
        </p:nvPicPr>
        <p:blipFill>
          <a:blip r:embed="rId3" cstate="print"/>
          <a:stretch>
            <a:fillRect/>
          </a:stretch>
        </p:blipFill>
        <p:spPr>
          <a:xfrm>
            <a:off x="0" y="2214554"/>
            <a:ext cx="2643175" cy="2286016"/>
          </a:xfrm>
          <a:prstGeom prst="rect">
            <a:avLst/>
          </a:prstGeom>
        </p:spPr>
      </p:pic>
      <p:pic>
        <p:nvPicPr>
          <p:cNvPr id="6" name="Рисунок 5" descr="98232d191a917b2d3e2228aedbd8f55b06b80a09_The_Hotel_Afrosiyob,_one_of_the_hotels_in_Andijan.jpg"/>
          <p:cNvPicPr>
            <a:picLocks noChangeAspect="1"/>
          </p:cNvPicPr>
          <p:nvPr/>
        </p:nvPicPr>
        <p:blipFill>
          <a:blip r:embed="rId4"/>
          <a:stretch>
            <a:fillRect/>
          </a:stretch>
        </p:blipFill>
        <p:spPr>
          <a:xfrm>
            <a:off x="0" y="4571984"/>
            <a:ext cx="2643174" cy="228601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3504" y="0"/>
            <a:ext cx="3429000" cy="1000132"/>
          </a:xfrm>
        </p:spPr>
        <p:txBody>
          <a:bodyPr>
            <a:normAutofit/>
          </a:bodyPr>
          <a:lstStyle/>
          <a:p>
            <a:r>
              <a:rPr lang="en-US" sz="4000" dirty="0" smtClean="0"/>
              <a:t>   </a:t>
            </a:r>
            <a:r>
              <a:rPr lang="en-US" sz="4000" dirty="0" err="1" smtClean="0"/>
              <a:t>Andijan</a:t>
            </a:r>
            <a:endParaRPr lang="ru-RU" sz="4000" dirty="0"/>
          </a:p>
        </p:txBody>
      </p:sp>
      <p:sp>
        <p:nvSpPr>
          <p:cNvPr id="5" name="Текст 4"/>
          <p:cNvSpPr>
            <a:spLocks noGrp="1"/>
          </p:cNvSpPr>
          <p:nvPr>
            <p:ph type="body" sz="half" idx="2"/>
          </p:nvPr>
        </p:nvSpPr>
        <p:spPr>
          <a:xfrm>
            <a:off x="5143504" y="1142984"/>
            <a:ext cx="3674594" cy="4714908"/>
          </a:xfrm>
        </p:spPr>
        <p:txBody>
          <a:bodyPr>
            <a:normAutofit/>
          </a:bodyPr>
          <a:lstStyle/>
          <a:p>
            <a:r>
              <a:rPr lang="en-US" sz="2000" dirty="0" err="1" smtClean="0"/>
              <a:t>Andijan</a:t>
            </a:r>
            <a:r>
              <a:rPr lang="en-US" sz="2000" dirty="0" smtClean="0"/>
              <a:t> is a city and administrative center in far eastern Uzbekistan in </a:t>
            </a:r>
            <a:r>
              <a:rPr lang="en-US" sz="2000" dirty="0" err="1" smtClean="0"/>
              <a:t>Andijan</a:t>
            </a:r>
            <a:r>
              <a:rPr lang="en-US" sz="2000" dirty="0" smtClean="0"/>
              <a:t> province, is situated in the Southeast of the Fergana Valley and is surrounded by high mountains and hills. </a:t>
            </a:r>
            <a:r>
              <a:rPr lang="en-US" sz="2000" dirty="0" err="1" smtClean="0"/>
              <a:t>Andijan</a:t>
            </a:r>
            <a:r>
              <a:rPr lang="en-US" sz="2000" dirty="0" smtClean="0"/>
              <a:t> is about 475 km east of Tashkent, and about 45 km west of Osh, Kyrgyzstan. </a:t>
            </a:r>
            <a:r>
              <a:rPr lang="en-US" sz="2000" dirty="0" err="1" smtClean="0"/>
              <a:t>Andijan</a:t>
            </a:r>
            <a:r>
              <a:rPr lang="en-US" sz="2000" dirty="0" smtClean="0"/>
              <a:t> is a center of oil production and has a few oil refineries. Cotton </a:t>
            </a:r>
            <a:r>
              <a:rPr lang="en-US" sz="2000" dirty="0" err="1" smtClean="0"/>
              <a:t>groeing</a:t>
            </a:r>
            <a:r>
              <a:rPr lang="en-US" sz="2000" dirty="0" smtClean="0"/>
              <a:t> and processing remain the dominant economic activities.</a:t>
            </a:r>
            <a:endParaRPr lang="ru-RU" sz="2000" dirty="0"/>
          </a:p>
        </p:txBody>
      </p:sp>
      <p:pic>
        <p:nvPicPr>
          <p:cNvPr id="13" name="Рисунок 12" descr="friday-mosque.jpg"/>
          <p:cNvPicPr>
            <a:picLocks noGrp="1" noChangeAspect="1"/>
          </p:cNvPicPr>
          <p:nvPr>
            <p:ph type="pic" idx="1"/>
          </p:nvPr>
        </p:nvPicPr>
        <p:blipFill>
          <a:blip r:embed="rId2"/>
          <a:srcRect l="16628" r="16628"/>
          <a:stretch>
            <a:fillRect/>
          </a:stretch>
        </p:blip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idx="1"/>
          </p:nvPr>
        </p:nvSpPr>
        <p:spPr>
          <a:xfrm>
            <a:off x="357158" y="214290"/>
            <a:ext cx="3214710" cy="6357982"/>
          </a:xfrm>
        </p:spPr>
        <p:txBody>
          <a:bodyPr>
            <a:normAutofit fontScale="92500" lnSpcReduction="20000"/>
          </a:bodyPr>
          <a:lstStyle/>
          <a:p>
            <a:pPr>
              <a:lnSpc>
                <a:spcPct val="150000"/>
              </a:lnSpc>
            </a:pPr>
            <a:r>
              <a:rPr lang="en-US" sz="1800" dirty="0" smtClean="0"/>
              <a:t>While visiting </a:t>
            </a:r>
            <a:r>
              <a:rPr lang="en-US" sz="1800" dirty="0" err="1" smtClean="0"/>
              <a:t>Istiqlol</a:t>
            </a:r>
            <a:r>
              <a:rPr lang="en-US" sz="1800" dirty="0" smtClean="0"/>
              <a:t> Street, the president gave a few </a:t>
            </a:r>
            <a:r>
              <a:rPr lang="en-US" sz="1800" dirty="0" err="1" smtClean="0"/>
              <a:t>reccomendations</a:t>
            </a:r>
            <a:r>
              <a:rPr lang="en-US" sz="1800" dirty="0" smtClean="0"/>
              <a:t> on” improving the way the street looks, the buildings’ outer appearances, mowing the lawns and increasing the greenery”. There is no single city resident and there is no car on </a:t>
            </a:r>
            <a:r>
              <a:rPr lang="en-US" sz="1800" dirty="0" err="1" smtClean="0"/>
              <a:t>Istiqlol</a:t>
            </a:r>
            <a:r>
              <a:rPr lang="en-US" sz="1800" dirty="0" smtClean="0"/>
              <a:t> Street on any of the pictures. Although the following image depicts a community center, there was not a single member, let alone the entire community, to be seen during the president’s visit.</a:t>
            </a:r>
            <a:endParaRPr lang="ru-RU" sz="1800" dirty="0"/>
          </a:p>
        </p:txBody>
      </p:sp>
      <p:pic>
        <p:nvPicPr>
          <p:cNvPr id="9" name="Рисунок 8" descr="karimov1.jpg"/>
          <p:cNvPicPr>
            <a:picLocks noChangeAspect="1"/>
          </p:cNvPicPr>
          <p:nvPr/>
        </p:nvPicPr>
        <p:blipFill>
          <a:blip r:embed="rId2"/>
          <a:stretch>
            <a:fillRect/>
          </a:stretch>
        </p:blipFill>
        <p:spPr>
          <a:xfrm>
            <a:off x="3500430" y="1142984"/>
            <a:ext cx="4663822" cy="36030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5143504" y="428604"/>
            <a:ext cx="3674594" cy="5572164"/>
          </a:xfrm>
        </p:spPr>
        <p:txBody>
          <a:bodyPr>
            <a:noAutofit/>
          </a:bodyPr>
          <a:lstStyle/>
          <a:p>
            <a:pPr>
              <a:lnSpc>
                <a:spcPct val="150000"/>
              </a:lnSpc>
            </a:pPr>
            <a:r>
              <a:rPr lang="en-US" sz="1600" dirty="0" smtClean="0"/>
              <a:t>In reality, the city of </a:t>
            </a:r>
            <a:r>
              <a:rPr lang="en-US" sz="1600" dirty="0" err="1" smtClean="0"/>
              <a:t>Andijan</a:t>
            </a:r>
            <a:r>
              <a:rPr lang="en-US" sz="1600" dirty="0" smtClean="0"/>
              <a:t> is a very densely populated and bustling city: fill streets, markets full of goods and customers, and children play in the streets. </a:t>
            </a:r>
            <a:endParaRPr lang="en-US" sz="1600" dirty="0" smtClean="0"/>
          </a:p>
          <a:p>
            <a:pPr>
              <a:lnSpc>
                <a:spcPct val="150000"/>
              </a:lnSpc>
            </a:pPr>
            <a:r>
              <a:rPr lang="en-US" sz="1600" dirty="0" err="1" smtClean="0"/>
              <a:t>Andijan</a:t>
            </a:r>
            <a:r>
              <a:rPr lang="en-US" sz="1600" dirty="0" smtClean="0"/>
              <a:t> is one of the oldest cities in the Fergana Valley. In some parts of the city, archeologists have found items dating back to the 7</a:t>
            </a:r>
            <a:r>
              <a:rPr lang="en-US" sz="1600" baseline="30000" dirty="0" smtClean="0"/>
              <a:t>th</a:t>
            </a:r>
            <a:r>
              <a:rPr lang="en-US" sz="1600" dirty="0" smtClean="0"/>
              <a:t> and 8</a:t>
            </a:r>
            <a:r>
              <a:rPr lang="en-US" sz="1600" baseline="30000" dirty="0" smtClean="0"/>
              <a:t>th</a:t>
            </a:r>
            <a:r>
              <a:rPr lang="en-US" sz="1600" dirty="0" smtClean="0"/>
              <a:t> centuries. This city is perhaps best known as the birthplace of Babur who, following a series of setbacks, finally </a:t>
            </a:r>
            <a:r>
              <a:rPr lang="en-US" sz="1600" dirty="0" err="1" smtClean="0"/>
              <a:t>succeede</a:t>
            </a:r>
            <a:r>
              <a:rPr lang="en-US" sz="1600" dirty="0" smtClean="0"/>
              <a:t> in laying the basis for the </a:t>
            </a:r>
            <a:r>
              <a:rPr lang="en-US" sz="1600" dirty="0" err="1" smtClean="0"/>
              <a:t>Mughal</a:t>
            </a:r>
            <a:r>
              <a:rPr lang="en-US" sz="1600" dirty="0" smtClean="0"/>
              <a:t> dynasty in the Indian Subcontinent and became the first </a:t>
            </a:r>
            <a:r>
              <a:rPr lang="en-US" sz="1600" dirty="0" err="1" smtClean="0"/>
              <a:t>Mughal</a:t>
            </a:r>
            <a:r>
              <a:rPr lang="en-US" sz="1600" dirty="0" smtClean="0"/>
              <a:t> emperor.</a:t>
            </a:r>
            <a:endParaRPr lang="ru-RU" sz="1600" dirty="0"/>
          </a:p>
        </p:txBody>
      </p:sp>
      <p:pic>
        <p:nvPicPr>
          <p:cNvPr id="14" name="Рисунок 13" descr="427_pr.jpg"/>
          <p:cNvPicPr>
            <a:picLocks noChangeAspect="1"/>
          </p:cNvPicPr>
          <p:nvPr/>
        </p:nvPicPr>
        <p:blipFill>
          <a:blip r:embed="rId2"/>
          <a:stretch>
            <a:fillRect/>
          </a:stretch>
        </p:blipFill>
        <p:spPr>
          <a:xfrm>
            <a:off x="214282" y="500042"/>
            <a:ext cx="4714908" cy="3125393"/>
          </a:xfrm>
          <a:prstGeom prst="rect">
            <a:avLst/>
          </a:prstGeom>
        </p:spPr>
      </p:pic>
      <p:pic>
        <p:nvPicPr>
          <p:cNvPr id="15" name="Рисунок 14" descr="1763.jpg"/>
          <p:cNvPicPr>
            <a:picLocks noChangeAspect="1"/>
          </p:cNvPicPr>
          <p:nvPr/>
        </p:nvPicPr>
        <p:blipFill>
          <a:blip r:embed="rId3"/>
          <a:stretch>
            <a:fillRect/>
          </a:stretch>
        </p:blipFill>
        <p:spPr>
          <a:xfrm>
            <a:off x="571472" y="3643314"/>
            <a:ext cx="4500594" cy="28575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642918"/>
            <a:ext cx="7196166" cy="5812818"/>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2000" dirty="0" smtClean="0"/>
              <a:t>On Sundays and Thursdays, the always interesting </a:t>
            </a:r>
            <a:r>
              <a:rPr lang="en-US" sz="2000" dirty="0" err="1" smtClean="0"/>
              <a:t>Andijan</a:t>
            </a:r>
            <a:r>
              <a:rPr lang="en-US" sz="2000" dirty="0" smtClean="0"/>
              <a:t> bazaar bursts its banks and floods the surrounding streets in a deluge of haggling, repartee and insults. Trucks deposit mountains of melons into the </a:t>
            </a:r>
            <a:r>
              <a:rPr lang="en-US" sz="2000" dirty="0" err="1" smtClean="0"/>
              <a:t>epicentre</a:t>
            </a:r>
            <a:r>
              <a:rPr lang="en-US" sz="2000" dirty="0" smtClean="0"/>
              <a:t> while fringes are devoted to pigeon fanciers, carpenters, blacksmiths, brush </a:t>
            </a:r>
            <a:r>
              <a:rPr lang="en-US" sz="2000" dirty="0" err="1" smtClean="0"/>
              <a:t>selers</a:t>
            </a:r>
            <a:r>
              <a:rPr lang="en-US" sz="2000" dirty="0" smtClean="0"/>
              <a:t>, knife makers and skullcap </a:t>
            </a:r>
            <a:r>
              <a:rPr lang="en-US" sz="2000" dirty="0" err="1" smtClean="0"/>
              <a:t>embroideres</a:t>
            </a:r>
            <a:r>
              <a:rPr lang="en-US" sz="2000" dirty="0" smtClean="0"/>
              <a:t>. </a:t>
            </a:r>
            <a:endParaRPr lang="en-US" sz="2000" dirty="0" smtClean="0"/>
          </a:p>
        </p:txBody>
      </p:sp>
      <p:pic>
        <p:nvPicPr>
          <p:cNvPr id="4" name="Рисунок 3" descr="437469483.jpg"/>
          <p:cNvPicPr>
            <a:picLocks noChangeAspect="1"/>
          </p:cNvPicPr>
          <p:nvPr/>
        </p:nvPicPr>
        <p:blipFill>
          <a:blip r:embed="rId2"/>
          <a:stretch>
            <a:fillRect/>
          </a:stretch>
        </p:blipFill>
        <p:spPr>
          <a:xfrm>
            <a:off x="714348" y="428604"/>
            <a:ext cx="6715172" cy="350046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86446" y="142852"/>
            <a:ext cx="2338382" cy="6715148"/>
          </a:xfrm>
        </p:spPr>
        <p:txBody>
          <a:bodyPr>
            <a:normAutofit fontScale="92500" lnSpcReduction="10000"/>
          </a:bodyPr>
          <a:lstStyle/>
          <a:p>
            <a:pPr>
              <a:lnSpc>
                <a:spcPct val="150000"/>
              </a:lnSpc>
            </a:pPr>
            <a:r>
              <a:rPr lang="en-US" sz="1800" dirty="0" smtClean="0"/>
              <a:t>There are four higher education institutions in </a:t>
            </a:r>
            <a:r>
              <a:rPr lang="en-US" sz="1800" dirty="0" err="1" smtClean="0"/>
              <a:t>Andijan</a:t>
            </a:r>
            <a:r>
              <a:rPr lang="en-US" sz="1800" dirty="0" smtClean="0"/>
              <a:t> City. The </a:t>
            </a:r>
            <a:r>
              <a:rPr lang="en-US" sz="1800" dirty="0" err="1" smtClean="0"/>
              <a:t>Andijan</a:t>
            </a:r>
            <a:r>
              <a:rPr lang="en-US" sz="1800" dirty="0" smtClean="0"/>
              <a:t> Medical Institute is the largest of the four. The city is also home to four colleges, one academic lyceum, 21 vocational schools, 47 secondary schools, three music and art schools, nine sports schools, and 86 kindergartens.</a:t>
            </a:r>
            <a:endParaRPr lang="ru-RU" sz="1800" dirty="0"/>
          </a:p>
        </p:txBody>
      </p:sp>
      <p:pic>
        <p:nvPicPr>
          <p:cNvPr id="8" name="Рисунок 7" descr="adu.jpg"/>
          <p:cNvPicPr>
            <a:picLocks noChangeAspect="1"/>
          </p:cNvPicPr>
          <p:nvPr/>
        </p:nvPicPr>
        <p:blipFill>
          <a:blip r:embed="rId2"/>
          <a:stretch>
            <a:fillRect/>
          </a:stretch>
        </p:blipFill>
        <p:spPr>
          <a:xfrm>
            <a:off x="357158" y="142852"/>
            <a:ext cx="5643602" cy="3643314"/>
          </a:xfrm>
          <a:prstGeom prst="rect">
            <a:avLst/>
          </a:prstGeom>
        </p:spPr>
      </p:pic>
      <p:pic>
        <p:nvPicPr>
          <p:cNvPr id="10" name="Рисунок 9" descr="aqxi1.jpg"/>
          <p:cNvPicPr>
            <a:picLocks noChangeAspect="1"/>
          </p:cNvPicPr>
          <p:nvPr/>
        </p:nvPicPr>
        <p:blipFill>
          <a:blip r:embed="rId3"/>
          <a:stretch>
            <a:fillRect/>
          </a:stretch>
        </p:blipFill>
        <p:spPr>
          <a:xfrm>
            <a:off x="500034" y="3857628"/>
            <a:ext cx="5357850" cy="284744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Текст 11"/>
          <p:cNvSpPr>
            <a:spLocks noGrp="1"/>
          </p:cNvSpPr>
          <p:nvPr>
            <p:ph type="body" sz="half" idx="2"/>
          </p:nvPr>
        </p:nvSpPr>
        <p:spPr>
          <a:xfrm>
            <a:off x="5286380" y="214290"/>
            <a:ext cx="3500462" cy="6286544"/>
          </a:xfrm>
        </p:spPr>
        <p:txBody>
          <a:bodyPr>
            <a:noAutofit/>
          </a:bodyPr>
          <a:lstStyle/>
          <a:p>
            <a:r>
              <a:rPr lang="en-US" sz="2000" dirty="0" err="1" smtClean="0"/>
              <a:t>Andijan</a:t>
            </a:r>
            <a:r>
              <a:rPr lang="en-US" sz="2000" dirty="0" smtClean="0"/>
              <a:t> has a bunch of small museums, the most important of which is the Babur Literary Museum. Babur studied in a </a:t>
            </a:r>
            <a:r>
              <a:rPr lang="en-US" sz="2000" dirty="0" err="1" smtClean="0"/>
              <a:t>madrasa</a:t>
            </a:r>
            <a:r>
              <a:rPr lang="en-US" sz="2000" dirty="0" smtClean="0"/>
              <a:t> on this site, and design of the heavily rebuilt structure harks back to its original use. A rose garden retreat from the pounding anvils of </a:t>
            </a:r>
            <a:r>
              <a:rPr lang="en-US" sz="2000" dirty="0" err="1" smtClean="0"/>
              <a:t>Bazernaya</a:t>
            </a:r>
            <a:r>
              <a:rPr lang="en-US" sz="2000" dirty="0" smtClean="0"/>
              <a:t> Street craftsmen is this former </a:t>
            </a:r>
            <a:r>
              <a:rPr lang="en-US" sz="2000" dirty="0" err="1" smtClean="0"/>
              <a:t>madrasah</a:t>
            </a:r>
            <a:r>
              <a:rPr lang="en-US" sz="2000" dirty="0" smtClean="0"/>
              <a:t> given over to one of its former pupils.  Destroyed after Babur’s departure,  it was restored in the 18</a:t>
            </a:r>
            <a:r>
              <a:rPr lang="en-US" sz="2000" baseline="30000" dirty="0" smtClean="0"/>
              <a:t>th</a:t>
            </a:r>
            <a:r>
              <a:rPr lang="en-US" sz="2000" dirty="0" smtClean="0"/>
              <a:t> century first for use as </a:t>
            </a:r>
            <a:r>
              <a:rPr lang="en-US" sz="2000" dirty="0" err="1" smtClean="0"/>
              <a:t>Andijan’s</a:t>
            </a:r>
            <a:r>
              <a:rPr lang="en-US" sz="2000" dirty="0" smtClean="0"/>
              <a:t> town hall, and then as the Ark </a:t>
            </a:r>
            <a:r>
              <a:rPr lang="en-US" sz="2000" dirty="0" err="1" smtClean="0"/>
              <a:t>Ichy</a:t>
            </a:r>
            <a:r>
              <a:rPr lang="en-US" sz="2000" dirty="0" smtClean="0"/>
              <a:t>, </a:t>
            </a:r>
            <a:r>
              <a:rPr lang="en-US" sz="2000" dirty="0" err="1" smtClean="0"/>
              <a:t>resedence</a:t>
            </a:r>
            <a:r>
              <a:rPr lang="en-US" sz="2000" dirty="0" smtClean="0"/>
              <a:t> of the city’s ruling family. It opened as a museum in 1990. </a:t>
            </a:r>
            <a:endParaRPr lang="ru-RU" sz="2000" dirty="0"/>
          </a:p>
        </p:txBody>
      </p:sp>
      <p:pic>
        <p:nvPicPr>
          <p:cNvPr id="13" name="Рисунок 12" descr="beeline_17_11_2014.jpg"/>
          <p:cNvPicPr>
            <a:picLocks noChangeAspect="1"/>
          </p:cNvPicPr>
          <p:nvPr/>
        </p:nvPicPr>
        <p:blipFill>
          <a:blip r:embed="rId2"/>
          <a:stretch>
            <a:fillRect/>
          </a:stretch>
        </p:blipFill>
        <p:spPr>
          <a:xfrm>
            <a:off x="214282" y="214290"/>
            <a:ext cx="4796517" cy="3357562"/>
          </a:xfrm>
          <a:prstGeom prst="rect">
            <a:avLst/>
          </a:prstGeom>
        </p:spPr>
      </p:pic>
      <p:pic>
        <p:nvPicPr>
          <p:cNvPr id="14" name="Рисунок 13" descr="243.jpg"/>
          <p:cNvPicPr>
            <a:picLocks noChangeAspect="1"/>
          </p:cNvPicPr>
          <p:nvPr/>
        </p:nvPicPr>
        <p:blipFill>
          <a:blip r:embed="rId3"/>
          <a:stretch>
            <a:fillRect/>
          </a:stretch>
        </p:blipFill>
        <p:spPr>
          <a:xfrm>
            <a:off x="571472" y="3286124"/>
            <a:ext cx="4643470" cy="32649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285720" y="142852"/>
            <a:ext cx="3286148" cy="6215106"/>
          </a:xfrm>
        </p:spPr>
        <p:txBody>
          <a:bodyPr>
            <a:normAutofit/>
          </a:bodyPr>
          <a:lstStyle/>
          <a:p>
            <a:pPr>
              <a:lnSpc>
                <a:spcPct val="150000"/>
              </a:lnSpc>
            </a:pPr>
            <a:endParaRPr lang="en-US" sz="1600" b="1" dirty="0" smtClean="0"/>
          </a:p>
          <a:p>
            <a:pPr>
              <a:lnSpc>
                <a:spcPct val="150000"/>
              </a:lnSpc>
            </a:pPr>
            <a:r>
              <a:rPr lang="en-US" sz="1600" b="1" u="sng" dirty="0" smtClean="0"/>
              <a:t>Babur Memorial Park</a:t>
            </a:r>
          </a:p>
          <a:p>
            <a:pPr>
              <a:lnSpc>
                <a:spcPct val="150000"/>
              </a:lnSpc>
              <a:buNone/>
            </a:pPr>
            <a:r>
              <a:rPr lang="en-US" sz="1600" dirty="0" smtClean="0"/>
              <a:t>    Seven km southeast of </a:t>
            </a:r>
            <a:r>
              <a:rPr lang="en-US" sz="1600" dirty="0" err="1" smtClean="0"/>
              <a:t>Andijan</a:t>
            </a:r>
            <a:r>
              <a:rPr lang="en-US" sz="1600" dirty="0" smtClean="0"/>
              <a:t> is this park, opened in 1993 to celebrate the arrival of earth brought from Babur’s Kabul grave.</a:t>
            </a:r>
          </a:p>
          <a:p>
            <a:pPr>
              <a:lnSpc>
                <a:spcPct val="150000"/>
              </a:lnSpc>
              <a:buNone/>
            </a:pPr>
            <a:r>
              <a:rPr lang="en-US" sz="1600" dirty="0" smtClean="0"/>
              <a:t>           </a:t>
            </a:r>
            <a:r>
              <a:rPr lang="en-US" sz="1600" b="1" u="sng" dirty="0" err="1" smtClean="0"/>
              <a:t>Navoi</a:t>
            </a:r>
            <a:r>
              <a:rPr lang="en-US" sz="1600" b="1" u="sng" dirty="0" smtClean="0"/>
              <a:t> Park</a:t>
            </a:r>
          </a:p>
          <a:p>
            <a:pPr>
              <a:lnSpc>
                <a:spcPct val="150000"/>
              </a:lnSpc>
              <a:buNone/>
            </a:pPr>
            <a:r>
              <a:rPr lang="en-US" sz="1600" dirty="0" smtClean="0"/>
              <a:t>    This green haven of trees and boating ponds lies east of Babur Square, where a horseback Babur knocked Lenin off his podium and where the May 2005 </a:t>
            </a:r>
            <a:r>
              <a:rPr lang="en-US" sz="1600" dirty="0" err="1" smtClean="0"/>
              <a:t>protets</a:t>
            </a:r>
            <a:r>
              <a:rPr lang="en-US" sz="1600" dirty="0" smtClean="0"/>
              <a:t> turned most bloody.</a:t>
            </a:r>
          </a:p>
          <a:p>
            <a:pPr>
              <a:lnSpc>
                <a:spcPct val="150000"/>
              </a:lnSpc>
              <a:buNone/>
            </a:pPr>
            <a:endParaRPr lang="en-US" sz="1800" b="1" dirty="0" smtClean="0"/>
          </a:p>
          <a:p>
            <a:pPr>
              <a:lnSpc>
                <a:spcPct val="150000"/>
              </a:lnSpc>
            </a:pPr>
            <a:endParaRPr lang="en-US" sz="1800" dirty="0" smtClean="0"/>
          </a:p>
          <a:p>
            <a:pPr>
              <a:lnSpc>
                <a:spcPct val="150000"/>
              </a:lnSpc>
              <a:buNone/>
            </a:pPr>
            <a:endParaRPr lang="en-US" sz="1800" dirty="0" smtClean="0"/>
          </a:p>
          <a:p>
            <a:pPr>
              <a:lnSpc>
                <a:spcPct val="150000"/>
              </a:lnSpc>
            </a:pPr>
            <a:endParaRPr lang="ru-RU" sz="1800" dirty="0"/>
          </a:p>
        </p:txBody>
      </p:sp>
      <p:pic>
        <p:nvPicPr>
          <p:cNvPr id="7" name="Рисунок 6" descr="1_park_babura.jpg"/>
          <p:cNvPicPr>
            <a:picLocks noChangeAspect="1"/>
          </p:cNvPicPr>
          <p:nvPr/>
        </p:nvPicPr>
        <p:blipFill>
          <a:blip r:embed="rId2"/>
          <a:stretch>
            <a:fillRect/>
          </a:stretch>
        </p:blipFill>
        <p:spPr>
          <a:xfrm>
            <a:off x="3857620" y="0"/>
            <a:ext cx="4335706" cy="3306698"/>
          </a:xfrm>
          <a:prstGeom prst="rect">
            <a:avLst/>
          </a:prstGeom>
        </p:spPr>
      </p:pic>
      <p:pic>
        <p:nvPicPr>
          <p:cNvPr id="8" name="Рисунок 7" descr="national-park-5.jpg"/>
          <p:cNvPicPr>
            <a:picLocks noChangeAspect="1"/>
          </p:cNvPicPr>
          <p:nvPr/>
        </p:nvPicPr>
        <p:blipFill>
          <a:blip r:embed="rId3"/>
          <a:stretch>
            <a:fillRect/>
          </a:stretch>
        </p:blipFill>
        <p:spPr>
          <a:xfrm>
            <a:off x="3571868" y="3357562"/>
            <a:ext cx="4633448" cy="335756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106</TotalTime>
  <Words>568</Words>
  <Application>Microsoft Office PowerPoint</Application>
  <PresentationFormat>Экран (4:3)</PresentationFormat>
  <Paragraphs>25</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Изящная</vt:lpstr>
      <vt:lpstr>Cities and countrylife: Andijan</vt:lpstr>
      <vt:lpstr>   Andijan</vt:lpstr>
      <vt:lpstr>Слайд 3</vt:lpstr>
      <vt:lpstr>Слайд 4</vt:lpstr>
      <vt:lpstr>Слайд 5</vt:lpstr>
      <vt:lpstr>Слайд 6</vt:lpstr>
      <vt:lpstr>Слайд 7</vt:lpstr>
      <vt:lpstr>Слайд 8</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Cities and countrylife: Andijan</dc:title>
  <dc:creator>User</dc:creator>
  <cp:lastModifiedBy>User</cp:lastModifiedBy>
  <cp:revision>11</cp:revision>
  <dcterms:created xsi:type="dcterms:W3CDTF">2015-06-10T20:16:33Z</dcterms:created>
  <dcterms:modified xsi:type="dcterms:W3CDTF">2015-06-10T22:02:59Z</dcterms:modified>
</cp:coreProperties>
</file>