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1" r:id="rId15"/>
    <p:sldId id="269" r:id="rId16"/>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2" d="100"/>
          <a:sy n="72" d="100"/>
        </p:scale>
        <p:origin x="-114" y="-54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Freeform 6"/>
          <p:cNvSpPr>
            <a:spLocks/>
          </p:cNvSpPr>
          <p:nvPr/>
        </p:nvSpPr>
        <p:spPr bwMode="auto">
          <a:xfrm>
            <a:off x="0" y="4324350"/>
            <a:ext cx="1744663" cy="777875"/>
          </a:xfrm>
          <a:custGeom>
            <a:avLst/>
            <a:gdLst>
              <a:gd name="T0" fmla="*/ 0 w 372"/>
              <a:gd name="T1" fmla="*/ 0 h 166"/>
              <a:gd name="T2" fmla="*/ 372 w 372"/>
              <a:gd name="T3" fmla="*/ 166 h 166"/>
            </a:gdLst>
            <a:ahLst/>
            <a:cxnLst>
              <a:cxn ang="0">
                <a:pos x="287" y="166"/>
              </a:cxn>
              <a:cxn ang="0">
                <a:pos x="293" y="164"/>
              </a:cxn>
              <a:cxn ang="0">
                <a:pos x="294" y="163"/>
              </a:cxn>
              <a:cxn ang="0">
                <a:pos x="370" y="87"/>
              </a:cxn>
              <a:cxn ang="0">
                <a:pos x="370" y="78"/>
              </a:cxn>
              <a:cxn ang="0">
                <a:pos x="294" y="3"/>
              </a:cxn>
              <a:cxn ang="0">
                <a:pos x="293" y="2"/>
              </a:cxn>
              <a:cxn ang="0">
                <a:pos x="287" y="0"/>
              </a:cxn>
              <a:cxn ang="0">
                <a:pos x="0" y="0"/>
              </a:cxn>
              <a:cxn ang="0">
                <a:pos x="0" y="166"/>
              </a:cxn>
              <a:cxn ang="0">
                <a:pos x="287" y="166"/>
              </a:cxn>
            </a:cxnLst>
            <a:rect l="T0" t="T1" r="T2" b="T3"/>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w="9525">
            <a:noFill/>
            <a:round/>
            <a:headEnd/>
            <a:tailEnd/>
          </a:ln>
        </p:spPr>
        <p:txBody>
          <a:bodyPr/>
          <a:lstStyle/>
          <a:p>
            <a:endParaRPr lang="ru-RU"/>
          </a:p>
        </p:txBody>
      </p:sp>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5" name="Date Placeholder 3"/>
          <p:cNvSpPr>
            <a:spLocks noGrp="1"/>
          </p:cNvSpPr>
          <p:nvPr>
            <p:ph type="dt" sz="half" idx="10"/>
          </p:nvPr>
        </p:nvSpPr>
        <p:spPr/>
        <p:txBody>
          <a:bodyPr/>
          <a:lstStyle>
            <a:lvl1pPr>
              <a:defRPr/>
            </a:lvl1pPr>
          </a:lstStyle>
          <a:p>
            <a:pPr>
              <a:defRPr/>
            </a:pPr>
            <a:fld id="{709E445D-38A5-4E0F-826C-3478DC466EC8}" type="datetimeFigureOut">
              <a:rPr lang="ru-RU"/>
              <a:pPr>
                <a:defRPr/>
              </a:pPr>
              <a:t>26.12.2015</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a:xfrm>
            <a:off x="531813" y="4529138"/>
            <a:ext cx="779462" cy="365125"/>
          </a:xfrm>
        </p:spPr>
        <p:txBody>
          <a:bodyPr/>
          <a:lstStyle>
            <a:lvl1pPr>
              <a:defRPr/>
            </a:lvl1pPr>
          </a:lstStyle>
          <a:p>
            <a:pPr>
              <a:defRPr/>
            </a:pPr>
            <a:fld id="{71ED5C57-9D0D-46FB-8254-91E4A690891B}"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4"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AB992330-1CD7-4EB9-BD91-C2AD79D68807}" type="datetimeFigureOut">
              <a:rPr lang="ru-RU"/>
              <a:pPr>
                <a:defRPr/>
              </a:pPr>
              <a:t>26.12.2015</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a:xfrm>
            <a:off x="531813" y="3244850"/>
            <a:ext cx="779462" cy="365125"/>
          </a:xfrm>
        </p:spPr>
        <p:txBody>
          <a:bodyPr/>
          <a:lstStyle>
            <a:lvl1pPr>
              <a:defRPr/>
            </a:lvl1pPr>
          </a:lstStyle>
          <a:p>
            <a:pPr>
              <a:defRPr/>
            </a:pPr>
            <a:fld id="{6D69DCFF-8EE4-4E3F-885E-800F11052E5A}"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6" name="TextBox 13"/>
          <p:cNvSpPr txBox="1"/>
          <p:nvPr/>
        </p:nvSpPr>
        <p:spPr>
          <a:xfrm>
            <a:off x="2466975" y="647700"/>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rPr>
              <a:t>“</a:t>
            </a:r>
          </a:p>
        </p:txBody>
      </p:sp>
      <p:sp>
        <p:nvSpPr>
          <p:cNvPr id="7" name="TextBox 14"/>
          <p:cNvSpPr txBox="1"/>
          <p:nvPr/>
        </p:nvSpPr>
        <p:spPr>
          <a:xfrm>
            <a:off x="11114088" y="290512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rPr>
              <a:t>”</a:t>
            </a:r>
          </a:p>
        </p:txBody>
      </p:sp>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4"/>
          </p:nvPr>
        </p:nvSpPr>
        <p:spPr/>
        <p:txBody>
          <a:bodyPr/>
          <a:lstStyle>
            <a:lvl1pPr>
              <a:defRPr/>
            </a:lvl1pPr>
          </a:lstStyle>
          <a:p>
            <a:pPr>
              <a:defRPr/>
            </a:pPr>
            <a:fld id="{DC5E2A47-ED71-4372-A3CB-1A1BA81F358B}" type="datetimeFigureOut">
              <a:rPr lang="ru-RU"/>
              <a:pPr>
                <a:defRPr/>
              </a:pPr>
              <a:t>26.12.2015</a:t>
            </a:fld>
            <a:endParaRPr lang="ru-RU"/>
          </a:p>
        </p:txBody>
      </p:sp>
      <p:sp>
        <p:nvSpPr>
          <p:cNvPr id="9" name="Footer Placeholder 4"/>
          <p:cNvSpPr>
            <a:spLocks noGrp="1"/>
          </p:cNvSpPr>
          <p:nvPr>
            <p:ph type="ftr" sz="quarter" idx="15"/>
          </p:nvPr>
        </p:nvSpPr>
        <p:spPr/>
        <p:txBody>
          <a:bodyPr/>
          <a:lstStyle>
            <a:lvl1pPr>
              <a:defRPr/>
            </a:lvl1pPr>
          </a:lstStyle>
          <a:p>
            <a:pPr>
              <a:defRPr/>
            </a:pPr>
            <a:endParaRPr lang="ru-RU"/>
          </a:p>
        </p:txBody>
      </p:sp>
      <p:sp>
        <p:nvSpPr>
          <p:cNvPr id="10" name="Slide Number Placeholder 5"/>
          <p:cNvSpPr>
            <a:spLocks noGrp="1"/>
          </p:cNvSpPr>
          <p:nvPr>
            <p:ph type="sldNum" sz="quarter" idx="16"/>
          </p:nvPr>
        </p:nvSpPr>
        <p:spPr>
          <a:xfrm>
            <a:off x="531813" y="3244850"/>
            <a:ext cx="779462" cy="365125"/>
          </a:xfrm>
        </p:spPr>
        <p:txBody>
          <a:bodyPr/>
          <a:lstStyle>
            <a:lvl1pPr>
              <a:defRPr/>
            </a:lvl1pPr>
          </a:lstStyle>
          <a:p>
            <a:pPr>
              <a:defRPr/>
            </a:pPr>
            <a:fld id="{2DFB91FC-660F-4534-B52F-EB59DD99CBE7}"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ru-RU" smtClean="0"/>
              <a:t>Образец текста</a:t>
            </a:r>
          </a:p>
        </p:txBody>
      </p:sp>
      <p:sp>
        <p:nvSpPr>
          <p:cNvPr id="6" name="Date Placeholder 4"/>
          <p:cNvSpPr>
            <a:spLocks noGrp="1"/>
          </p:cNvSpPr>
          <p:nvPr>
            <p:ph type="dt" sz="half" idx="10"/>
          </p:nvPr>
        </p:nvSpPr>
        <p:spPr/>
        <p:txBody>
          <a:bodyPr/>
          <a:lstStyle>
            <a:lvl1pPr>
              <a:defRPr/>
            </a:lvl1pPr>
          </a:lstStyle>
          <a:p>
            <a:pPr>
              <a:defRPr/>
            </a:pPr>
            <a:fld id="{FF2CBB0E-ADE3-456C-B0F9-D199029A30FD}" type="datetimeFigureOut">
              <a:rPr lang="ru-RU"/>
              <a:pPr>
                <a:defRPr/>
              </a:pPr>
              <a:t>26.12.2015</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a:xfrm>
            <a:off x="531813" y="4983163"/>
            <a:ext cx="779462" cy="365125"/>
          </a:xfrm>
        </p:spPr>
        <p:txBody>
          <a:bodyPr/>
          <a:lstStyle>
            <a:lvl1pPr>
              <a:defRPr/>
            </a:lvl1pPr>
          </a:lstStyle>
          <a:p>
            <a:pPr>
              <a:defRPr/>
            </a:pPr>
            <a:fld id="{1898527A-1A05-4012-BF19-0F97CE5E05E2}"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6" name="TextBox 16"/>
          <p:cNvSpPr txBox="1"/>
          <p:nvPr/>
        </p:nvSpPr>
        <p:spPr>
          <a:xfrm>
            <a:off x="2466975" y="647700"/>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rPr>
              <a:t>“</a:t>
            </a:r>
          </a:p>
        </p:txBody>
      </p:sp>
      <p:sp>
        <p:nvSpPr>
          <p:cNvPr id="7" name="TextBox 17"/>
          <p:cNvSpPr txBox="1"/>
          <p:nvPr/>
        </p:nvSpPr>
        <p:spPr>
          <a:xfrm>
            <a:off x="11114088" y="290512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rPr>
              <a:t>”</a:t>
            </a:r>
          </a:p>
        </p:txBody>
      </p:sp>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ru-RU" smtClean="0"/>
              <a:t>Образец текста</a:t>
            </a:r>
          </a:p>
        </p:txBody>
      </p:sp>
      <p:sp>
        <p:nvSpPr>
          <p:cNvPr id="8" name="Date Placeholder 4"/>
          <p:cNvSpPr>
            <a:spLocks noGrp="1"/>
          </p:cNvSpPr>
          <p:nvPr>
            <p:ph type="dt" sz="half" idx="14"/>
          </p:nvPr>
        </p:nvSpPr>
        <p:spPr/>
        <p:txBody>
          <a:bodyPr/>
          <a:lstStyle>
            <a:lvl1pPr>
              <a:defRPr/>
            </a:lvl1pPr>
          </a:lstStyle>
          <a:p>
            <a:pPr>
              <a:defRPr/>
            </a:pPr>
            <a:fld id="{015F40CD-5B74-4F0B-B123-417735AE4235}" type="datetimeFigureOut">
              <a:rPr lang="ru-RU"/>
              <a:pPr>
                <a:defRPr/>
              </a:pPr>
              <a:t>26.12.2015</a:t>
            </a:fld>
            <a:endParaRPr lang="ru-RU"/>
          </a:p>
        </p:txBody>
      </p:sp>
      <p:sp>
        <p:nvSpPr>
          <p:cNvPr id="9" name="Footer Placeholder 5"/>
          <p:cNvSpPr>
            <a:spLocks noGrp="1"/>
          </p:cNvSpPr>
          <p:nvPr>
            <p:ph type="ftr" sz="quarter" idx="15"/>
          </p:nvPr>
        </p:nvSpPr>
        <p:spPr/>
        <p:txBody>
          <a:bodyPr/>
          <a:lstStyle>
            <a:lvl1pPr>
              <a:defRPr/>
            </a:lvl1pPr>
          </a:lstStyle>
          <a:p>
            <a:pPr>
              <a:defRPr/>
            </a:pPr>
            <a:endParaRPr lang="ru-RU"/>
          </a:p>
        </p:txBody>
      </p:sp>
      <p:sp>
        <p:nvSpPr>
          <p:cNvPr id="10" name="Slide Number Placeholder 6"/>
          <p:cNvSpPr>
            <a:spLocks noGrp="1"/>
          </p:cNvSpPr>
          <p:nvPr>
            <p:ph type="sldNum" sz="quarter" idx="16"/>
          </p:nvPr>
        </p:nvSpPr>
        <p:spPr>
          <a:xfrm>
            <a:off x="531813" y="4983163"/>
            <a:ext cx="779462" cy="365125"/>
          </a:xfrm>
        </p:spPr>
        <p:txBody>
          <a:bodyPr/>
          <a:lstStyle>
            <a:lvl1pPr>
              <a:defRPr/>
            </a:lvl1pPr>
          </a:lstStyle>
          <a:p>
            <a:pPr>
              <a:defRPr/>
            </a:pPr>
            <a:fld id="{16576AA8-4C08-47FD-A22F-7579D84CEFC5}"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ru-RU" smtClean="0"/>
              <a:t>Образец текста</a:t>
            </a:r>
          </a:p>
        </p:txBody>
      </p:sp>
      <p:sp>
        <p:nvSpPr>
          <p:cNvPr id="6" name="Date Placeholder 4"/>
          <p:cNvSpPr>
            <a:spLocks noGrp="1"/>
          </p:cNvSpPr>
          <p:nvPr>
            <p:ph type="dt" sz="half" idx="14"/>
          </p:nvPr>
        </p:nvSpPr>
        <p:spPr/>
        <p:txBody>
          <a:bodyPr/>
          <a:lstStyle>
            <a:lvl1pPr>
              <a:defRPr/>
            </a:lvl1pPr>
          </a:lstStyle>
          <a:p>
            <a:pPr>
              <a:defRPr/>
            </a:pPr>
            <a:fld id="{77E7FFB0-EF92-409B-A19D-C3A12A719CCF}" type="datetimeFigureOut">
              <a:rPr lang="ru-RU"/>
              <a:pPr>
                <a:defRPr/>
              </a:pPr>
              <a:t>26.12.2015</a:t>
            </a:fld>
            <a:endParaRPr lang="ru-RU"/>
          </a:p>
        </p:txBody>
      </p:sp>
      <p:sp>
        <p:nvSpPr>
          <p:cNvPr id="7" name="Footer Placeholder 5"/>
          <p:cNvSpPr>
            <a:spLocks noGrp="1"/>
          </p:cNvSpPr>
          <p:nvPr>
            <p:ph type="ftr" sz="quarter" idx="15"/>
          </p:nvPr>
        </p:nvSpPr>
        <p:spPr/>
        <p:txBody>
          <a:bodyPr/>
          <a:lstStyle>
            <a:lvl1pPr>
              <a:defRPr/>
            </a:lvl1pPr>
          </a:lstStyle>
          <a:p>
            <a:pPr>
              <a:defRPr/>
            </a:pPr>
            <a:endParaRPr lang="ru-RU"/>
          </a:p>
        </p:txBody>
      </p:sp>
      <p:sp>
        <p:nvSpPr>
          <p:cNvPr id="8" name="Slide Number Placeholder 6"/>
          <p:cNvSpPr>
            <a:spLocks noGrp="1"/>
          </p:cNvSpPr>
          <p:nvPr>
            <p:ph type="sldNum" sz="quarter" idx="16"/>
          </p:nvPr>
        </p:nvSpPr>
        <p:spPr>
          <a:xfrm>
            <a:off x="531813" y="4983163"/>
            <a:ext cx="779462" cy="365125"/>
          </a:xfrm>
        </p:spPr>
        <p:txBody>
          <a:bodyPr/>
          <a:lstStyle>
            <a:lvl1pPr>
              <a:defRPr/>
            </a:lvl1pPr>
          </a:lstStyle>
          <a:p>
            <a:pPr>
              <a:defRPr/>
            </a:pPr>
            <a:fld id="{87FC72CB-2F57-4DB9-9D82-0A15AE24E68E}"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5214A741-E835-4E0C-8888-D68E14FE9F75}" type="datetimeFigureOut">
              <a:rPr lang="ru-RU"/>
              <a:pPr>
                <a:defRPr/>
              </a:pPr>
              <a:t>26.12.2015</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EBF53C38-6440-4624-9458-AE1C5279B17B}"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DEFEF2AE-96B5-497A-90A8-010D6CE10B44}" type="datetimeFigureOut">
              <a:rPr lang="ru-RU"/>
              <a:pPr>
                <a:defRPr/>
              </a:pPr>
              <a:t>26.12.2015</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CC604E75-694C-49D5-8E5D-CDED6C51C371}"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619A8DCE-661C-416F-B49C-D4033FA99DC9}" type="datetimeFigureOut">
              <a:rPr lang="ru-RU"/>
              <a:pPr>
                <a:defRPr/>
              </a:pPr>
              <a:t>26.12.2015</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428FCBF1-7D8F-47B6-B919-0F444847B1B9}"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6A7EA3D1-32A0-4DA5-B809-480FB8F7C6D3}" type="datetimeFigureOut">
              <a:rPr lang="ru-RU"/>
              <a:pPr>
                <a:defRPr/>
              </a:pPr>
              <a:t>26.12.2015</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a:xfrm>
            <a:off x="531813" y="3244850"/>
            <a:ext cx="779462" cy="365125"/>
          </a:xfrm>
        </p:spPr>
        <p:txBody>
          <a:bodyPr/>
          <a:lstStyle>
            <a:lvl1pPr>
              <a:defRPr/>
            </a:lvl1pPr>
          </a:lstStyle>
          <a:p>
            <a:pPr>
              <a:defRPr/>
            </a:pPr>
            <a:fld id="{EA18BAEE-9762-4B79-A29B-D9D6B09D40C3}"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 name="Date Placeholder 4"/>
          <p:cNvSpPr>
            <a:spLocks noGrp="1"/>
          </p:cNvSpPr>
          <p:nvPr>
            <p:ph type="dt" sz="half" idx="10"/>
          </p:nvPr>
        </p:nvSpPr>
        <p:spPr/>
        <p:txBody>
          <a:bodyPr/>
          <a:lstStyle>
            <a:lvl1pPr>
              <a:defRPr/>
            </a:lvl1pPr>
          </a:lstStyle>
          <a:p>
            <a:pPr>
              <a:defRPr/>
            </a:pPr>
            <a:fld id="{49FB994A-92B9-400A-915C-DBB11A9216AF}" type="datetimeFigureOut">
              <a:rPr lang="ru-RU"/>
              <a:pPr>
                <a:defRPr/>
              </a:pPr>
              <a:t>26.12.2015</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0686D2A1-B11E-4D15-A7B6-572920EF8D0E}"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7"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8" name="Date Placeholder 6"/>
          <p:cNvSpPr>
            <a:spLocks noGrp="1"/>
          </p:cNvSpPr>
          <p:nvPr>
            <p:ph type="dt" sz="half" idx="10"/>
          </p:nvPr>
        </p:nvSpPr>
        <p:spPr/>
        <p:txBody>
          <a:bodyPr/>
          <a:lstStyle>
            <a:lvl1pPr>
              <a:defRPr/>
            </a:lvl1pPr>
          </a:lstStyle>
          <a:p>
            <a:pPr>
              <a:defRPr/>
            </a:pPr>
            <a:fld id="{E3926F56-604A-4A08-B529-E77A8512C901}" type="datetimeFigureOut">
              <a:rPr lang="ru-RU"/>
              <a:pPr>
                <a:defRPr/>
              </a:pPr>
              <a:t>26.12.2015</a:t>
            </a:fld>
            <a:endParaRPr lang="ru-RU"/>
          </a:p>
        </p:txBody>
      </p:sp>
      <p:sp>
        <p:nvSpPr>
          <p:cNvPr id="9" name="Footer Placeholder 7"/>
          <p:cNvSpPr>
            <a:spLocks noGrp="1"/>
          </p:cNvSpPr>
          <p:nvPr>
            <p:ph type="ftr" sz="quarter" idx="11"/>
          </p:nvPr>
        </p:nvSpPr>
        <p:spPr/>
        <p:txBody>
          <a:bodyPr/>
          <a:lstStyle>
            <a:lvl1pPr>
              <a:defRPr/>
            </a:lvl1pPr>
          </a:lstStyle>
          <a:p>
            <a:pPr>
              <a:defRPr/>
            </a:pPr>
            <a:endParaRPr lang="ru-RU"/>
          </a:p>
        </p:txBody>
      </p:sp>
      <p:sp>
        <p:nvSpPr>
          <p:cNvPr id="11" name="Slide Number Placeholder 5"/>
          <p:cNvSpPr>
            <a:spLocks noGrp="1"/>
          </p:cNvSpPr>
          <p:nvPr>
            <p:ph type="sldNum" sz="quarter" idx="12"/>
          </p:nvPr>
        </p:nvSpPr>
        <p:spPr/>
        <p:txBody>
          <a:bodyPr/>
          <a:lstStyle>
            <a:lvl1pPr>
              <a:defRPr/>
            </a:lvl1pPr>
          </a:lstStyle>
          <a:p>
            <a:pPr>
              <a:defRPr/>
            </a:pPr>
            <a:fld id="{49B7D52D-4B6A-4DBB-A510-9C7A0E37EA1D}"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2" name="Title 1"/>
          <p:cNvSpPr>
            <a:spLocks noGrp="1"/>
          </p:cNvSpPr>
          <p:nvPr>
            <p:ph type="title"/>
          </p:nvPr>
        </p:nvSpPr>
        <p:spPr/>
        <p:txBody>
          <a:bodyPr/>
          <a:lstStyle/>
          <a:p>
            <a:r>
              <a:rPr lang="ru-RU" smtClean="0"/>
              <a:t>Образец заголовка</a:t>
            </a:r>
            <a:endParaRPr lang="en-US" dirty="0"/>
          </a:p>
        </p:txBody>
      </p:sp>
      <p:sp>
        <p:nvSpPr>
          <p:cNvPr id="4" name="Date Placeholder 2"/>
          <p:cNvSpPr>
            <a:spLocks noGrp="1"/>
          </p:cNvSpPr>
          <p:nvPr>
            <p:ph type="dt" sz="half" idx="10"/>
          </p:nvPr>
        </p:nvSpPr>
        <p:spPr/>
        <p:txBody>
          <a:bodyPr/>
          <a:lstStyle>
            <a:lvl1pPr>
              <a:defRPr/>
            </a:lvl1pPr>
          </a:lstStyle>
          <a:p>
            <a:pPr>
              <a:defRPr/>
            </a:pPr>
            <a:fld id="{7DD8870A-09B1-41D0-9F31-5D49B7D5D437}" type="datetimeFigureOut">
              <a:rPr lang="ru-RU"/>
              <a:pPr>
                <a:defRPr/>
              </a:pPr>
              <a:t>26.12.2015</a:t>
            </a:fld>
            <a:endParaRPr lang="ru-RU"/>
          </a:p>
        </p:txBody>
      </p:sp>
      <p:sp>
        <p:nvSpPr>
          <p:cNvPr id="5" name="Footer Placeholder 3"/>
          <p:cNvSpPr>
            <a:spLocks noGrp="1"/>
          </p:cNvSpPr>
          <p:nvPr>
            <p:ph type="ftr" sz="quarter" idx="11"/>
          </p:nvPr>
        </p:nvSpPr>
        <p:spPr/>
        <p:txBody>
          <a:bodyPr/>
          <a:lstStyle>
            <a:lvl1pPr>
              <a:defRPr/>
            </a:lvl1pPr>
          </a:lstStyle>
          <a:p>
            <a:pPr>
              <a:defRPr/>
            </a:pPr>
            <a:endParaRPr lang="ru-RU"/>
          </a:p>
        </p:txBody>
      </p:sp>
      <p:sp>
        <p:nvSpPr>
          <p:cNvPr id="6" name="Slide Number Placeholder 4"/>
          <p:cNvSpPr>
            <a:spLocks noGrp="1"/>
          </p:cNvSpPr>
          <p:nvPr>
            <p:ph type="sldNum" sz="quarter" idx="12"/>
          </p:nvPr>
        </p:nvSpPr>
        <p:spPr/>
        <p:txBody>
          <a:bodyPr/>
          <a:lstStyle>
            <a:lvl1pPr>
              <a:defRPr/>
            </a:lvl1pPr>
          </a:lstStyle>
          <a:p>
            <a:pPr>
              <a:defRPr/>
            </a:pPr>
            <a:fld id="{ACB4F7BA-797F-4A72-B865-B971C5FA4A88}"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3" name="Date Placeholder 1"/>
          <p:cNvSpPr>
            <a:spLocks noGrp="1"/>
          </p:cNvSpPr>
          <p:nvPr>
            <p:ph type="dt" sz="half" idx="10"/>
          </p:nvPr>
        </p:nvSpPr>
        <p:spPr/>
        <p:txBody>
          <a:bodyPr/>
          <a:lstStyle>
            <a:lvl1pPr>
              <a:defRPr/>
            </a:lvl1pPr>
          </a:lstStyle>
          <a:p>
            <a:pPr>
              <a:defRPr/>
            </a:pPr>
            <a:fld id="{21566AE3-9A11-48C5-9050-921874A59313}" type="datetimeFigureOut">
              <a:rPr lang="ru-RU"/>
              <a:pPr>
                <a:defRPr/>
              </a:pPr>
              <a:t>26.12.2015</a:t>
            </a:fld>
            <a:endParaRPr lang="ru-RU"/>
          </a:p>
        </p:txBody>
      </p:sp>
      <p:sp>
        <p:nvSpPr>
          <p:cNvPr id="4" name="Footer Placeholder 2"/>
          <p:cNvSpPr>
            <a:spLocks noGrp="1"/>
          </p:cNvSpPr>
          <p:nvPr>
            <p:ph type="ftr" sz="quarter" idx="11"/>
          </p:nvPr>
        </p:nvSpPr>
        <p:spPr/>
        <p:txBody>
          <a:bodyPr/>
          <a:lstStyle>
            <a:lvl1pPr>
              <a:defRPr/>
            </a:lvl1pPr>
          </a:lstStyle>
          <a:p>
            <a:pPr>
              <a:defRPr/>
            </a:pPr>
            <a:endParaRPr lang="ru-RU"/>
          </a:p>
        </p:txBody>
      </p:sp>
      <p:sp>
        <p:nvSpPr>
          <p:cNvPr id="5" name="Slide Number Placeholder 3"/>
          <p:cNvSpPr>
            <a:spLocks noGrp="1"/>
          </p:cNvSpPr>
          <p:nvPr>
            <p:ph type="sldNum" sz="quarter" idx="12"/>
          </p:nvPr>
        </p:nvSpPr>
        <p:spPr/>
        <p:txBody>
          <a:bodyPr/>
          <a:lstStyle>
            <a:lvl1pPr>
              <a:defRPr/>
            </a:lvl1pPr>
          </a:lstStyle>
          <a:p>
            <a:pPr>
              <a:defRPr/>
            </a:pPr>
            <a:fld id="{684D6DA3-8B4E-48CD-96D9-447F32D41FFF}"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Date Placeholder 4"/>
          <p:cNvSpPr>
            <a:spLocks noGrp="1"/>
          </p:cNvSpPr>
          <p:nvPr>
            <p:ph type="dt" sz="half" idx="10"/>
          </p:nvPr>
        </p:nvSpPr>
        <p:spPr/>
        <p:txBody>
          <a:bodyPr/>
          <a:lstStyle>
            <a:lvl1pPr>
              <a:defRPr/>
            </a:lvl1pPr>
          </a:lstStyle>
          <a:p>
            <a:pPr>
              <a:defRPr/>
            </a:pPr>
            <a:fld id="{411C71F8-F434-4BE9-8A3A-B690BB8D4608}" type="datetimeFigureOut">
              <a:rPr lang="ru-RU"/>
              <a:pPr>
                <a:defRPr/>
              </a:pPr>
              <a:t>26.12.2015</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p:txBody>
          <a:bodyPr/>
          <a:lstStyle>
            <a:lvl1pPr>
              <a:defRPr/>
            </a:lvl1pPr>
          </a:lstStyle>
          <a:p>
            <a:pPr>
              <a:defRPr/>
            </a:pPr>
            <a:fld id="{3FE39161-031F-432E-AA81-3E1989C4CB03}"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endParaRPr lang="ru-RU"/>
          </a:p>
        </p:txBody>
      </p:sp>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Date Placeholder 4"/>
          <p:cNvSpPr>
            <a:spLocks noGrp="1"/>
          </p:cNvSpPr>
          <p:nvPr>
            <p:ph type="dt" sz="half" idx="10"/>
          </p:nvPr>
        </p:nvSpPr>
        <p:spPr/>
        <p:txBody>
          <a:bodyPr/>
          <a:lstStyle>
            <a:lvl1pPr>
              <a:defRPr/>
            </a:lvl1pPr>
          </a:lstStyle>
          <a:p>
            <a:pPr>
              <a:defRPr/>
            </a:pPr>
            <a:fld id="{80547DEE-90C8-47D9-AD05-486FECAE0410}" type="datetimeFigureOut">
              <a:rPr lang="ru-RU"/>
              <a:pPr>
                <a:defRPr/>
              </a:pPr>
              <a:t>26.12.2015</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a:xfrm>
            <a:off x="531813" y="4983163"/>
            <a:ext cx="779462" cy="365125"/>
          </a:xfrm>
        </p:spPr>
        <p:txBody>
          <a:bodyPr/>
          <a:lstStyle>
            <a:lvl1pPr>
              <a:defRPr/>
            </a:lvl1pPr>
          </a:lstStyle>
          <a:p>
            <a:pPr>
              <a:defRPr/>
            </a:pPr>
            <a:fld id="{78635DDB-44D4-4359-BC32-D8DB2ADC2841}"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026" name="Group 22"/>
          <p:cNvGrpSpPr>
            <a:grpSpLocks/>
          </p:cNvGrpSpPr>
          <p:nvPr/>
        </p:nvGrpSpPr>
        <p:grpSpPr bwMode="auto">
          <a:xfrm>
            <a:off x="0" y="228600"/>
            <a:ext cx="2851150" cy="6638925"/>
            <a:chOff x="2487613" y="285750"/>
            <a:chExt cx="2428875" cy="5654676"/>
          </a:xfrm>
        </p:grpSpPr>
        <p:sp>
          <p:nvSpPr>
            <p:cNvPr id="1046" name="Freeform 11"/>
            <p:cNvSpPr>
              <a:spLocks/>
            </p:cNvSpPr>
            <p:nvPr/>
          </p:nvSpPr>
          <p:spPr bwMode="auto">
            <a:xfrm>
              <a:off x="2487613" y="2284413"/>
              <a:ext cx="85725" cy="533400"/>
            </a:xfrm>
            <a:custGeom>
              <a:avLst/>
              <a:gdLst>
                <a:gd name="T0" fmla="*/ 0 w 22"/>
                <a:gd name="T1" fmla="*/ 0 h 136"/>
                <a:gd name="T2" fmla="*/ 22 w 22"/>
                <a:gd name="T3" fmla="*/ 136 h 136"/>
              </a:gdLst>
              <a:ahLst/>
              <a:cxnLst>
                <a:cxn ang="0">
                  <a:pos x="22" y="136"/>
                </a:cxn>
                <a:cxn ang="0">
                  <a:pos x="17" y="80"/>
                </a:cxn>
                <a:cxn ang="0">
                  <a:pos x="0" y="0"/>
                </a:cxn>
                <a:cxn ang="0">
                  <a:pos x="0" y="35"/>
                </a:cxn>
                <a:cxn ang="0">
                  <a:pos x="20" y="124"/>
                </a:cxn>
                <a:cxn ang="0">
                  <a:pos x="22" y="136"/>
                </a:cxn>
              </a:cxnLst>
              <a:rect l="T0" t="T1" r="T2" b="T3"/>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9525">
              <a:noFill/>
              <a:round/>
              <a:headEnd/>
              <a:tailEnd/>
            </a:ln>
          </p:spPr>
          <p:txBody>
            <a:bodyPr/>
            <a:lstStyle/>
            <a:p>
              <a:endParaRPr lang="ru-RU"/>
            </a:p>
          </p:txBody>
        </p:sp>
        <p:sp>
          <p:nvSpPr>
            <p:cNvPr id="1047" name="Freeform 12"/>
            <p:cNvSpPr>
              <a:spLocks/>
            </p:cNvSpPr>
            <p:nvPr/>
          </p:nvSpPr>
          <p:spPr bwMode="auto">
            <a:xfrm>
              <a:off x="2597151" y="2779713"/>
              <a:ext cx="550863" cy="1978025"/>
            </a:xfrm>
            <a:custGeom>
              <a:avLst/>
              <a:gdLst>
                <a:gd name="T0" fmla="*/ 0 w 140"/>
                <a:gd name="T1" fmla="*/ 0 h 504"/>
                <a:gd name="T2" fmla="*/ 140 w 140"/>
                <a:gd name="T3" fmla="*/ 504 h 504"/>
              </a:gdLst>
              <a:ahLst/>
              <a:cxnLst>
                <a:cxn ang="0">
                  <a:pos x="86" y="350"/>
                </a:cxn>
                <a:cxn ang="0">
                  <a:pos x="139" y="504"/>
                </a:cxn>
                <a:cxn ang="0">
                  <a:pos x="140" y="478"/>
                </a:cxn>
                <a:cxn ang="0">
                  <a:pos x="95" y="347"/>
                </a:cxn>
                <a:cxn ang="0">
                  <a:pos x="0" y="0"/>
                </a:cxn>
                <a:cxn ang="0">
                  <a:pos x="6" y="61"/>
                </a:cxn>
                <a:cxn ang="0">
                  <a:pos x="86" y="350"/>
                </a:cxn>
              </a:cxnLst>
              <a:rect l="T0" t="T1" r="T2" b="T3"/>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9525">
              <a:noFill/>
              <a:round/>
              <a:headEnd/>
              <a:tailEnd/>
            </a:ln>
          </p:spPr>
          <p:txBody>
            <a:bodyPr/>
            <a:lstStyle/>
            <a:p>
              <a:endParaRPr lang="ru-RU"/>
            </a:p>
          </p:txBody>
        </p:sp>
        <p:sp>
          <p:nvSpPr>
            <p:cNvPr id="1048" name="Freeform 13"/>
            <p:cNvSpPr>
              <a:spLocks/>
            </p:cNvSpPr>
            <p:nvPr/>
          </p:nvSpPr>
          <p:spPr bwMode="auto">
            <a:xfrm>
              <a:off x="3175001" y="4730750"/>
              <a:ext cx="519113" cy="1209675"/>
            </a:xfrm>
            <a:custGeom>
              <a:avLst/>
              <a:gdLst>
                <a:gd name="T0" fmla="*/ 0 w 132"/>
                <a:gd name="T1" fmla="*/ 0 h 308"/>
                <a:gd name="T2" fmla="*/ 132 w 132"/>
                <a:gd name="T3" fmla="*/ 308 h 308"/>
              </a:gdLst>
              <a:ahLst/>
              <a:cxnLst>
                <a:cxn ang="0">
                  <a:pos x="8" y="22"/>
                </a:cxn>
                <a:cxn ang="0">
                  <a:pos x="0" y="0"/>
                </a:cxn>
                <a:cxn ang="0">
                  <a:pos x="0" y="29"/>
                </a:cxn>
                <a:cxn ang="0">
                  <a:pos x="68" y="194"/>
                </a:cxn>
                <a:cxn ang="0">
                  <a:pos x="123" y="308"/>
                </a:cxn>
                <a:cxn ang="0">
                  <a:pos x="132" y="308"/>
                </a:cxn>
                <a:cxn ang="0">
                  <a:pos x="77" y="190"/>
                </a:cxn>
                <a:cxn ang="0">
                  <a:pos x="8" y="22"/>
                </a:cxn>
              </a:cxnLst>
              <a:rect l="T0" t="T1" r="T2" b="T3"/>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9525">
              <a:noFill/>
              <a:round/>
              <a:headEnd/>
              <a:tailEnd/>
            </a:ln>
          </p:spPr>
          <p:txBody>
            <a:bodyPr/>
            <a:lstStyle/>
            <a:p>
              <a:endParaRPr lang="ru-RU"/>
            </a:p>
          </p:txBody>
        </p:sp>
        <p:sp>
          <p:nvSpPr>
            <p:cNvPr id="1049" name="Freeform 14"/>
            <p:cNvSpPr>
              <a:spLocks/>
            </p:cNvSpPr>
            <p:nvPr/>
          </p:nvSpPr>
          <p:spPr bwMode="auto">
            <a:xfrm>
              <a:off x="3305176" y="5630863"/>
              <a:ext cx="146050" cy="309563"/>
            </a:xfrm>
            <a:custGeom>
              <a:avLst/>
              <a:gdLst>
                <a:gd name="T0" fmla="*/ 0 w 37"/>
                <a:gd name="T1" fmla="*/ 0 h 79"/>
                <a:gd name="T2" fmla="*/ 37 w 37"/>
                <a:gd name="T3" fmla="*/ 79 h 79"/>
              </a:gdLst>
              <a:ahLst/>
              <a:cxnLst>
                <a:cxn ang="0">
                  <a:pos x="28" y="79"/>
                </a:cxn>
                <a:cxn ang="0">
                  <a:pos x="37" y="79"/>
                </a:cxn>
                <a:cxn ang="0">
                  <a:pos x="0" y="0"/>
                </a:cxn>
                <a:cxn ang="0">
                  <a:pos x="28" y="79"/>
                </a:cxn>
              </a:cxnLst>
              <a:rect l="T0" t="T1" r="T2" b="T3"/>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9525">
              <a:noFill/>
              <a:round/>
              <a:headEnd/>
              <a:tailEnd/>
            </a:ln>
          </p:spPr>
          <p:txBody>
            <a:bodyPr/>
            <a:lstStyle/>
            <a:p>
              <a:endParaRPr lang="ru-RU"/>
            </a:p>
          </p:txBody>
        </p:sp>
        <p:sp>
          <p:nvSpPr>
            <p:cNvPr id="1050" name="Freeform 15"/>
            <p:cNvSpPr>
              <a:spLocks/>
            </p:cNvSpPr>
            <p:nvPr/>
          </p:nvSpPr>
          <p:spPr bwMode="auto">
            <a:xfrm>
              <a:off x="2573338" y="2817813"/>
              <a:ext cx="700088" cy="2835275"/>
            </a:xfrm>
            <a:custGeom>
              <a:avLst/>
              <a:gdLst>
                <a:gd name="T0" fmla="*/ 0 w 178"/>
                <a:gd name="T1" fmla="*/ 0 h 722"/>
                <a:gd name="T2" fmla="*/ 178 w 178"/>
                <a:gd name="T3" fmla="*/ 722 h 722"/>
              </a:gdLst>
              <a:ahLst/>
              <a:cxnLst>
                <a:cxn ang="0">
                  <a:pos x="162" y="660"/>
                </a:cxn>
                <a:cxn ang="0">
                  <a:pos x="116" y="534"/>
                </a:cxn>
                <a:cxn ang="0">
                  <a:pos x="40" y="236"/>
                </a:cxn>
                <a:cxn ang="0">
                  <a:pos x="12" y="51"/>
                </a:cxn>
                <a:cxn ang="0">
                  <a:pos x="0" y="0"/>
                </a:cxn>
                <a:cxn ang="0">
                  <a:pos x="33" y="237"/>
                </a:cxn>
                <a:cxn ang="0">
                  <a:pos x="107" y="537"/>
                </a:cxn>
                <a:cxn ang="0">
                  <a:pos x="160" y="681"/>
                </a:cxn>
                <a:cxn ang="0">
                  <a:pos x="178" y="722"/>
                </a:cxn>
                <a:cxn ang="0">
                  <a:pos x="174" y="708"/>
                </a:cxn>
                <a:cxn ang="0">
                  <a:pos x="162" y="660"/>
                </a:cxn>
              </a:cxnLst>
              <a:rect l="T0" t="T1" r="T2" b="T3"/>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9525">
              <a:noFill/>
              <a:round/>
              <a:headEnd/>
              <a:tailEnd/>
            </a:ln>
          </p:spPr>
          <p:txBody>
            <a:bodyPr/>
            <a:lstStyle/>
            <a:p>
              <a:endParaRPr lang="ru-RU"/>
            </a:p>
          </p:txBody>
        </p:sp>
        <p:sp>
          <p:nvSpPr>
            <p:cNvPr id="1051" name="Freeform 16"/>
            <p:cNvSpPr>
              <a:spLocks/>
            </p:cNvSpPr>
            <p:nvPr/>
          </p:nvSpPr>
          <p:spPr bwMode="auto">
            <a:xfrm>
              <a:off x="2506663" y="285750"/>
              <a:ext cx="90488" cy="2493963"/>
            </a:xfrm>
            <a:custGeom>
              <a:avLst/>
              <a:gdLst>
                <a:gd name="T0" fmla="*/ 0 w 23"/>
                <a:gd name="T1" fmla="*/ 0 h 635"/>
                <a:gd name="T2" fmla="*/ 23 w 23"/>
                <a:gd name="T3" fmla="*/ 635 h 635"/>
              </a:gdLst>
              <a:ahLst/>
              <a:cxnLst>
                <a:cxn ang="0">
                  <a:pos x="11" y="577"/>
                </a:cxn>
                <a:cxn ang="0">
                  <a:pos x="12" y="589"/>
                </a:cxn>
                <a:cxn ang="0">
                  <a:pos x="22" y="632"/>
                </a:cxn>
                <a:cxn ang="0">
                  <a:pos x="23" y="635"/>
                </a:cxn>
                <a:cxn ang="0">
                  <a:pos x="17" y="576"/>
                </a:cxn>
                <a:cxn ang="0">
                  <a:pos x="5" y="269"/>
                </a:cxn>
                <a:cxn ang="0">
                  <a:pos x="15" y="0"/>
                </a:cxn>
                <a:cxn ang="0">
                  <a:pos x="12" y="0"/>
                </a:cxn>
                <a:cxn ang="0">
                  <a:pos x="1" y="269"/>
                </a:cxn>
                <a:cxn ang="0">
                  <a:pos x="11" y="577"/>
                </a:cxn>
              </a:cxnLst>
              <a:rect l="T0" t="T1" r="T2" b="T3"/>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9525">
              <a:noFill/>
              <a:round/>
              <a:headEnd/>
              <a:tailEnd/>
            </a:ln>
          </p:spPr>
          <p:txBody>
            <a:bodyPr/>
            <a:lstStyle/>
            <a:p>
              <a:endParaRPr lang="ru-RU"/>
            </a:p>
          </p:txBody>
        </p:sp>
        <p:sp>
          <p:nvSpPr>
            <p:cNvPr id="1052" name="Freeform 17"/>
            <p:cNvSpPr>
              <a:spLocks/>
            </p:cNvSpPr>
            <p:nvPr/>
          </p:nvSpPr>
          <p:spPr bwMode="auto">
            <a:xfrm>
              <a:off x="2554288" y="2598738"/>
              <a:ext cx="66675" cy="420688"/>
            </a:xfrm>
            <a:custGeom>
              <a:avLst/>
              <a:gdLst>
                <a:gd name="T0" fmla="*/ 0 w 17"/>
                <a:gd name="T1" fmla="*/ 0 h 107"/>
                <a:gd name="T2" fmla="*/ 17 w 17"/>
                <a:gd name="T3" fmla="*/ 107 h 107"/>
              </a:gdLst>
              <a:ahLst/>
              <a:cxnLst>
                <a:cxn ang="0">
                  <a:pos x="0" y="0"/>
                </a:cxn>
                <a:cxn ang="0">
                  <a:pos x="5" y="56"/>
                </a:cxn>
                <a:cxn ang="0">
                  <a:pos x="17" y="107"/>
                </a:cxn>
                <a:cxn ang="0">
                  <a:pos x="11" y="46"/>
                </a:cxn>
                <a:cxn ang="0">
                  <a:pos x="10" y="43"/>
                </a:cxn>
                <a:cxn ang="0">
                  <a:pos x="0" y="0"/>
                </a:cxn>
              </a:cxnLst>
              <a:rect l="T0" t="T1" r="T2" b="T3"/>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9525">
              <a:noFill/>
              <a:round/>
              <a:headEnd/>
              <a:tailEnd/>
            </a:ln>
          </p:spPr>
          <p:txBody>
            <a:bodyPr/>
            <a:lstStyle/>
            <a:p>
              <a:endParaRPr lang="ru-RU"/>
            </a:p>
          </p:txBody>
        </p:sp>
        <p:sp>
          <p:nvSpPr>
            <p:cNvPr id="1053" name="Freeform 18"/>
            <p:cNvSpPr>
              <a:spLocks/>
            </p:cNvSpPr>
            <p:nvPr/>
          </p:nvSpPr>
          <p:spPr bwMode="auto">
            <a:xfrm>
              <a:off x="3143251" y="4757738"/>
              <a:ext cx="161925" cy="873125"/>
            </a:xfrm>
            <a:custGeom>
              <a:avLst/>
              <a:gdLst>
                <a:gd name="T0" fmla="*/ 0 w 41"/>
                <a:gd name="T1" fmla="*/ 0 h 222"/>
                <a:gd name="T2" fmla="*/ 41 w 41"/>
                <a:gd name="T3" fmla="*/ 222 h 222"/>
              </a:gdLst>
              <a:ahLst/>
              <a:cxnLst>
                <a:cxn ang="0">
                  <a:pos x="0" y="0"/>
                </a:cxn>
                <a:cxn ang="0">
                  <a:pos x="5" y="93"/>
                </a:cxn>
                <a:cxn ang="0">
                  <a:pos x="17" y="166"/>
                </a:cxn>
                <a:cxn ang="0">
                  <a:pos x="24" y="184"/>
                </a:cxn>
                <a:cxn ang="0">
                  <a:pos x="41" y="222"/>
                </a:cxn>
                <a:cxn ang="0">
                  <a:pos x="38" y="212"/>
                </a:cxn>
                <a:cxn ang="0">
                  <a:pos x="13" y="92"/>
                </a:cxn>
                <a:cxn ang="0">
                  <a:pos x="8" y="22"/>
                </a:cxn>
                <a:cxn ang="0">
                  <a:pos x="7" y="18"/>
                </a:cxn>
                <a:cxn ang="0">
                  <a:pos x="0" y="0"/>
                </a:cxn>
              </a:cxnLst>
              <a:rect l="T0" t="T1" r="T2" b="T3"/>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9525">
              <a:noFill/>
              <a:round/>
              <a:headEnd/>
              <a:tailEnd/>
            </a:ln>
          </p:spPr>
          <p:txBody>
            <a:bodyPr/>
            <a:lstStyle/>
            <a:p>
              <a:endParaRPr lang="ru-RU"/>
            </a:p>
          </p:txBody>
        </p:sp>
        <p:sp>
          <p:nvSpPr>
            <p:cNvPr id="1054" name="Freeform 19"/>
            <p:cNvSpPr>
              <a:spLocks/>
            </p:cNvSpPr>
            <p:nvPr/>
          </p:nvSpPr>
          <p:spPr bwMode="auto">
            <a:xfrm>
              <a:off x="3148013" y="1282700"/>
              <a:ext cx="1768475" cy="3448050"/>
            </a:xfrm>
            <a:custGeom>
              <a:avLst/>
              <a:gdLst>
                <a:gd name="T0" fmla="*/ 0 w 450"/>
                <a:gd name="T1" fmla="*/ 0 h 878"/>
                <a:gd name="T2" fmla="*/ 450 w 450"/>
                <a:gd name="T3" fmla="*/ 878 h 878"/>
              </a:gdLst>
              <a:ahLst/>
              <a:cxnLst>
                <a:cxn ang="0">
                  <a:pos x="7" y="854"/>
                </a:cxn>
                <a:cxn ang="0">
                  <a:pos x="50" y="613"/>
                </a:cxn>
                <a:cxn ang="0">
                  <a:pos x="149" y="388"/>
                </a:cxn>
                <a:cxn ang="0">
                  <a:pos x="285" y="183"/>
                </a:cxn>
                <a:cxn ang="0">
                  <a:pos x="364" y="89"/>
                </a:cxn>
                <a:cxn ang="0">
                  <a:pos x="406" y="44"/>
                </a:cxn>
                <a:cxn ang="0">
                  <a:pos x="450" y="1"/>
                </a:cxn>
                <a:cxn ang="0">
                  <a:pos x="450" y="0"/>
                </a:cxn>
                <a:cxn ang="0">
                  <a:pos x="405" y="43"/>
                </a:cxn>
                <a:cxn ang="0">
                  <a:pos x="363" y="88"/>
                </a:cxn>
                <a:cxn ang="0">
                  <a:pos x="283" y="181"/>
                </a:cxn>
                <a:cxn ang="0">
                  <a:pos x="145" y="386"/>
                </a:cxn>
                <a:cxn ang="0">
                  <a:pos x="45" y="611"/>
                </a:cxn>
                <a:cxn ang="0">
                  <a:pos x="0" y="854"/>
                </a:cxn>
                <a:cxn ang="0">
                  <a:pos x="0" y="859"/>
                </a:cxn>
                <a:cxn ang="0">
                  <a:pos x="7" y="878"/>
                </a:cxn>
                <a:cxn ang="0">
                  <a:pos x="7" y="854"/>
                </a:cxn>
              </a:cxnLst>
              <a:rect l="T0" t="T1" r="T2" b="T3"/>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9525">
              <a:noFill/>
              <a:round/>
              <a:headEnd/>
              <a:tailEnd/>
            </a:ln>
          </p:spPr>
          <p:txBody>
            <a:bodyPr/>
            <a:lstStyle/>
            <a:p>
              <a:endParaRPr lang="ru-RU"/>
            </a:p>
          </p:txBody>
        </p:sp>
        <p:sp>
          <p:nvSpPr>
            <p:cNvPr id="1055" name="Freeform 20"/>
            <p:cNvSpPr>
              <a:spLocks/>
            </p:cNvSpPr>
            <p:nvPr/>
          </p:nvSpPr>
          <p:spPr bwMode="auto">
            <a:xfrm>
              <a:off x="3273426" y="5653088"/>
              <a:ext cx="138113" cy="287338"/>
            </a:xfrm>
            <a:custGeom>
              <a:avLst/>
              <a:gdLst>
                <a:gd name="T0" fmla="*/ 0 w 35"/>
                <a:gd name="T1" fmla="*/ 0 h 73"/>
                <a:gd name="T2" fmla="*/ 35 w 35"/>
                <a:gd name="T3" fmla="*/ 73 h 73"/>
              </a:gdLst>
              <a:ahLst/>
              <a:cxnLst>
                <a:cxn ang="0">
                  <a:pos x="0" y="0"/>
                </a:cxn>
                <a:cxn ang="0">
                  <a:pos x="26" y="73"/>
                </a:cxn>
                <a:cxn ang="0">
                  <a:pos x="35" y="73"/>
                </a:cxn>
                <a:cxn ang="0">
                  <a:pos x="0" y="0"/>
                </a:cxn>
              </a:cxnLst>
              <a:rect l="T0" t="T1" r="T2" b="T3"/>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9525">
              <a:noFill/>
              <a:round/>
              <a:headEnd/>
              <a:tailEnd/>
            </a:ln>
          </p:spPr>
          <p:txBody>
            <a:bodyPr/>
            <a:lstStyle/>
            <a:p>
              <a:endParaRPr lang="ru-RU"/>
            </a:p>
          </p:txBody>
        </p:sp>
        <p:sp>
          <p:nvSpPr>
            <p:cNvPr id="1056" name="Freeform 21"/>
            <p:cNvSpPr>
              <a:spLocks/>
            </p:cNvSpPr>
            <p:nvPr/>
          </p:nvSpPr>
          <p:spPr bwMode="auto">
            <a:xfrm>
              <a:off x="3143251" y="4656138"/>
              <a:ext cx="31750" cy="188913"/>
            </a:xfrm>
            <a:custGeom>
              <a:avLst/>
              <a:gdLst>
                <a:gd name="T0" fmla="*/ 0 w 8"/>
                <a:gd name="T1" fmla="*/ 0 h 48"/>
                <a:gd name="T2" fmla="*/ 8 w 8"/>
                <a:gd name="T3" fmla="*/ 48 h 48"/>
              </a:gdLst>
              <a:ahLst/>
              <a:cxnLst>
                <a:cxn ang="0">
                  <a:pos x="7" y="44"/>
                </a:cxn>
                <a:cxn ang="0">
                  <a:pos x="8" y="48"/>
                </a:cxn>
                <a:cxn ang="0">
                  <a:pos x="8" y="19"/>
                </a:cxn>
                <a:cxn ang="0">
                  <a:pos x="1" y="0"/>
                </a:cxn>
                <a:cxn ang="0">
                  <a:pos x="0" y="26"/>
                </a:cxn>
                <a:cxn ang="0">
                  <a:pos x="7" y="44"/>
                </a:cxn>
              </a:cxnLst>
              <a:rect l="T0" t="T1" r="T2" b="T3"/>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9525">
              <a:noFill/>
              <a:round/>
              <a:headEnd/>
              <a:tailEnd/>
            </a:ln>
          </p:spPr>
          <p:txBody>
            <a:bodyPr/>
            <a:lstStyle/>
            <a:p>
              <a:endParaRPr lang="ru-RU"/>
            </a:p>
          </p:txBody>
        </p:sp>
        <p:sp>
          <p:nvSpPr>
            <p:cNvPr id="1057" name="Freeform 22"/>
            <p:cNvSpPr>
              <a:spLocks/>
            </p:cNvSpPr>
            <p:nvPr/>
          </p:nvSpPr>
          <p:spPr bwMode="auto">
            <a:xfrm>
              <a:off x="3211513" y="5410200"/>
              <a:ext cx="203200" cy="530225"/>
            </a:xfrm>
            <a:custGeom>
              <a:avLst/>
              <a:gdLst>
                <a:gd name="T0" fmla="*/ 0 w 52"/>
                <a:gd name="T1" fmla="*/ 0 h 135"/>
                <a:gd name="T2" fmla="*/ 52 w 52"/>
                <a:gd name="T3" fmla="*/ 135 h 135"/>
              </a:gdLst>
              <a:ahLst/>
              <a:cxnLst>
                <a:cxn ang="0">
                  <a:pos x="7" y="18"/>
                </a:cxn>
                <a:cxn ang="0">
                  <a:pos x="0" y="0"/>
                </a:cxn>
                <a:cxn ang="0">
                  <a:pos x="12" y="48"/>
                </a:cxn>
                <a:cxn ang="0">
                  <a:pos x="16" y="62"/>
                </a:cxn>
                <a:cxn ang="0">
                  <a:pos x="51" y="135"/>
                </a:cxn>
                <a:cxn ang="0">
                  <a:pos x="52" y="135"/>
                </a:cxn>
                <a:cxn ang="0">
                  <a:pos x="24" y="56"/>
                </a:cxn>
                <a:cxn ang="0">
                  <a:pos x="7" y="18"/>
                </a:cxn>
              </a:cxnLst>
              <a:rect l="T0" t="T1" r="T2" b="T3"/>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9525">
              <a:noFill/>
              <a:round/>
              <a:headEnd/>
              <a:tailEnd/>
            </a:ln>
          </p:spPr>
          <p:txBody>
            <a:bodyPr/>
            <a:lstStyle/>
            <a:p>
              <a:endParaRPr lang="ru-RU"/>
            </a:p>
          </p:txBody>
        </p:sp>
      </p:grpSp>
      <p:grpSp>
        <p:nvGrpSpPr>
          <p:cNvPr id="1027" name="Group 9"/>
          <p:cNvGrpSpPr>
            <a:grpSpLocks/>
          </p:cNvGrpSpPr>
          <p:nvPr/>
        </p:nvGrpSpPr>
        <p:grpSpPr bwMode="auto">
          <a:xfrm>
            <a:off x="26988" y="0"/>
            <a:ext cx="2357437" cy="6853238"/>
            <a:chOff x="6627813" y="194833"/>
            <a:chExt cx="1952625" cy="5678918"/>
          </a:xfrm>
        </p:grpSpPr>
        <p:sp>
          <p:nvSpPr>
            <p:cNvPr id="1034" name="Freeform 27"/>
            <p:cNvSpPr>
              <a:spLocks/>
            </p:cNvSpPr>
            <p:nvPr/>
          </p:nvSpPr>
          <p:spPr bwMode="auto">
            <a:xfrm>
              <a:off x="6627813" y="194833"/>
              <a:ext cx="409575" cy="3646488"/>
            </a:xfrm>
            <a:custGeom>
              <a:avLst/>
              <a:gdLst>
                <a:gd name="T0" fmla="*/ 0 w 103"/>
                <a:gd name="T1" fmla="*/ 0 h 920"/>
                <a:gd name="T2" fmla="*/ 103 w 103"/>
                <a:gd name="T3" fmla="*/ 920 h 920"/>
              </a:gdLst>
              <a:ahLst/>
              <a:cxnLst>
                <a:cxn ang="0">
                  <a:pos x="7" y="210"/>
                </a:cxn>
                <a:cxn ang="0">
                  <a:pos x="26" y="445"/>
                </a:cxn>
                <a:cxn ang="0">
                  <a:pos x="57" y="679"/>
                </a:cxn>
                <a:cxn ang="0">
                  <a:pos x="101" y="911"/>
                </a:cxn>
                <a:cxn ang="0">
                  <a:pos x="103" y="920"/>
                </a:cxn>
                <a:cxn ang="0">
                  <a:pos x="99" y="874"/>
                </a:cxn>
                <a:cxn ang="0">
                  <a:pos x="99" y="866"/>
                </a:cxn>
                <a:cxn ang="0">
                  <a:pos x="63" y="678"/>
                </a:cxn>
                <a:cxn ang="0">
                  <a:pos x="30" y="444"/>
                </a:cxn>
                <a:cxn ang="0">
                  <a:pos x="9" y="209"/>
                </a:cxn>
                <a:cxn ang="0">
                  <a:pos x="3" y="92"/>
                </a:cxn>
                <a:cxn ang="0">
                  <a:pos x="1" y="0"/>
                </a:cxn>
                <a:cxn ang="0">
                  <a:pos x="0" y="0"/>
                </a:cxn>
                <a:cxn ang="0">
                  <a:pos x="1" y="92"/>
                </a:cxn>
                <a:cxn ang="0">
                  <a:pos x="7" y="210"/>
                </a:cxn>
              </a:cxnLst>
              <a:rect l="T0" t="T1" r="T2" b="T3"/>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9525">
              <a:noFill/>
              <a:round/>
              <a:headEnd/>
              <a:tailEnd/>
            </a:ln>
          </p:spPr>
          <p:txBody>
            <a:bodyPr/>
            <a:lstStyle/>
            <a:p>
              <a:endParaRPr lang="ru-RU"/>
            </a:p>
          </p:txBody>
        </p:sp>
        <p:sp>
          <p:nvSpPr>
            <p:cNvPr id="1035" name="Freeform 28"/>
            <p:cNvSpPr>
              <a:spLocks/>
            </p:cNvSpPr>
            <p:nvPr/>
          </p:nvSpPr>
          <p:spPr bwMode="auto">
            <a:xfrm>
              <a:off x="7061201" y="3771900"/>
              <a:ext cx="350838" cy="1309688"/>
            </a:xfrm>
            <a:custGeom>
              <a:avLst/>
              <a:gdLst>
                <a:gd name="T0" fmla="*/ 0 w 88"/>
                <a:gd name="T1" fmla="*/ 0 h 330"/>
                <a:gd name="T2" fmla="*/ 88 w 88"/>
                <a:gd name="T3" fmla="*/ 330 h 330"/>
              </a:gdLst>
              <a:ahLst/>
              <a:cxnLst>
                <a:cxn ang="0">
                  <a:pos x="53" y="229"/>
                </a:cxn>
                <a:cxn ang="0">
                  <a:pos x="88" y="330"/>
                </a:cxn>
                <a:cxn ang="0">
                  <a:pos x="88" y="308"/>
                </a:cxn>
                <a:cxn ang="0">
                  <a:pos x="88" y="304"/>
                </a:cxn>
                <a:cxn ang="0">
                  <a:pos x="62" y="226"/>
                </a:cxn>
                <a:cxn ang="0">
                  <a:pos x="0" y="0"/>
                </a:cxn>
                <a:cxn ang="0">
                  <a:pos x="7" y="63"/>
                </a:cxn>
                <a:cxn ang="0">
                  <a:pos x="53" y="229"/>
                </a:cxn>
              </a:cxnLst>
              <a:rect l="T0" t="T1" r="T2" b="T3"/>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9525">
              <a:noFill/>
              <a:round/>
              <a:headEnd/>
              <a:tailEnd/>
            </a:ln>
          </p:spPr>
          <p:txBody>
            <a:bodyPr/>
            <a:lstStyle/>
            <a:p>
              <a:endParaRPr lang="ru-RU"/>
            </a:p>
          </p:txBody>
        </p:sp>
        <p:sp>
          <p:nvSpPr>
            <p:cNvPr id="1036" name="Freeform 29"/>
            <p:cNvSpPr>
              <a:spLocks/>
            </p:cNvSpPr>
            <p:nvPr/>
          </p:nvSpPr>
          <p:spPr bwMode="auto">
            <a:xfrm>
              <a:off x="7439026" y="5053013"/>
              <a:ext cx="357188" cy="820738"/>
            </a:xfrm>
            <a:custGeom>
              <a:avLst/>
              <a:gdLst>
                <a:gd name="T0" fmla="*/ 0 w 90"/>
                <a:gd name="T1" fmla="*/ 0 h 207"/>
                <a:gd name="T2" fmla="*/ 90 w 90"/>
                <a:gd name="T3" fmla="*/ 207 h 207"/>
              </a:gdLst>
              <a:ahLst/>
              <a:cxnLst>
                <a:cxn ang="0">
                  <a:pos x="6" y="15"/>
                </a:cxn>
                <a:cxn ang="0">
                  <a:pos x="0" y="0"/>
                </a:cxn>
                <a:cxn ang="0">
                  <a:pos x="1" y="29"/>
                </a:cxn>
                <a:cxn ang="0">
                  <a:pos x="42" y="127"/>
                </a:cxn>
                <a:cxn ang="0">
                  <a:pos x="80" y="207"/>
                </a:cxn>
                <a:cxn ang="0">
                  <a:pos x="90" y="207"/>
                </a:cxn>
                <a:cxn ang="0">
                  <a:pos x="50" y="123"/>
                </a:cxn>
                <a:cxn ang="0">
                  <a:pos x="6" y="15"/>
                </a:cxn>
              </a:cxnLst>
              <a:rect l="T0" t="T1" r="T2" b="T3"/>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9525">
              <a:noFill/>
              <a:round/>
              <a:headEnd/>
              <a:tailEnd/>
            </a:ln>
          </p:spPr>
          <p:txBody>
            <a:bodyPr/>
            <a:lstStyle/>
            <a:p>
              <a:endParaRPr lang="ru-RU"/>
            </a:p>
          </p:txBody>
        </p:sp>
        <p:sp>
          <p:nvSpPr>
            <p:cNvPr id="1037" name="Freeform 30"/>
            <p:cNvSpPr>
              <a:spLocks/>
            </p:cNvSpPr>
            <p:nvPr/>
          </p:nvSpPr>
          <p:spPr bwMode="auto">
            <a:xfrm>
              <a:off x="7037388" y="3811588"/>
              <a:ext cx="457200" cy="1852613"/>
            </a:xfrm>
            <a:custGeom>
              <a:avLst/>
              <a:gdLst>
                <a:gd name="T0" fmla="*/ 0 w 115"/>
                <a:gd name="T1" fmla="*/ 0 h 467"/>
                <a:gd name="T2" fmla="*/ 115 w 115"/>
                <a:gd name="T3" fmla="*/ 467 h 467"/>
              </a:gdLst>
              <a:ahLst/>
              <a:cxnLst>
                <a:cxn ang="0">
                  <a:pos x="101" y="409"/>
                </a:cxn>
                <a:cxn ang="0">
                  <a:pos x="78" y="344"/>
                </a:cxn>
                <a:cxn ang="0">
                  <a:pos x="29" y="151"/>
                </a:cxn>
                <a:cxn ang="0">
                  <a:pos x="13" y="53"/>
                </a:cxn>
                <a:cxn ang="0">
                  <a:pos x="0" y="0"/>
                </a:cxn>
                <a:cxn ang="0">
                  <a:pos x="21" y="152"/>
                </a:cxn>
                <a:cxn ang="0">
                  <a:pos x="69" y="347"/>
                </a:cxn>
                <a:cxn ang="0">
                  <a:pos x="103" y="441"/>
                </a:cxn>
                <a:cxn ang="0">
                  <a:pos x="115" y="467"/>
                </a:cxn>
                <a:cxn ang="0">
                  <a:pos x="112" y="458"/>
                </a:cxn>
                <a:cxn ang="0">
                  <a:pos x="101" y="409"/>
                </a:cxn>
              </a:cxnLst>
              <a:rect l="T0" t="T1" r="T2" b="T3"/>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9525">
              <a:noFill/>
              <a:round/>
              <a:headEnd/>
              <a:tailEnd/>
            </a:ln>
          </p:spPr>
          <p:txBody>
            <a:bodyPr/>
            <a:lstStyle/>
            <a:p>
              <a:endParaRPr lang="ru-RU"/>
            </a:p>
          </p:txBody>
        </p:sp>
        <p:sp>
          <p:nvSpPr>
            <p:cNvPr id="1038" name="Freeform 31"/>
            <p:cNvSpPr>
              <a:spLocks/>
            </p:cNvSpPr>
            <p:nvPr/>
          </p:nvSpPr>
          <p:spPr bwMode="auto">
            <a:xfrm>
              <a:off x="6992938" y="1263650"/>
              <a:ext cx="144463" cy="2508250"/>
            </a:xfrm>
            <a:custGeom>
              <a:avLst/>
              <a:gdLst>
                <a:gd name="T0" fmla="*/ 0 w 36"/>
                <a:gd name="T1" fmla="*/ 0 h 633"/>
                <a:gd name="T2" fmla="*/ 36 w 36"/>
                <a:gd name="T3" fmla="*/ 633 h 633"/>
              </a:gdLst>
              <a:ahLst/>
              <a:cxnLst>
                <a:cxn ang="0">
                  <a:pos x="17" y="633"/>
                </a:cxn>
                <a:cxn ang="0">
                  <a:pos x="13" y="597"/>
                </a:cxn>
                <a:cxn ang="0">
                  <a:pos x="5" y="398"/>
                </a:cxn>
                <a:cxn ang="0">
                  <a:pos x="13" y="198"/>
                </a:cxn>
                <a:cxn ang="0">
                  <a:pos x="22" y="99"/>
                </a:cxn>
                <a:cxn ang="0">
                  <a:pos x="36" y="0"/>
                </a:cxn>
                <a:cxn ang="0">
                  <a:pos x="35" y="0"/>
                </a:cxn>
                <a:cxn ang="0">
                  <a:pos x="20" y="99"/>
                </a:cxn>
                <a:cxn ang="0">
                  <a:pos x="10" y="198"/>
                </a:cxn>
                <a:cxn ang="0">
                  <a:pos x="1" y="398"/>
                </a:cxn>
                <a:cxn ang="0">
                  <a:pos x="7" y="589"/>
                </a:cxn>
                <a:cxn ang="0">
                  <a:pos x="16" y="632"/>
                </a:cxn>
                <a:cxn ang="0">
                  <a:pos x="17" y="633"/>
                </a:cxn>
              </a:cxnLst>
              <a:rect l="T0" t="T1" r="T2" b="T3"/>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9525">
              <a:noFill/>
              <a:round/>
              <a:headEnd/>
              <a:tailEnd/>
            </a:ln>
          </p:spPr>
          <p:txBody>
            <a:bodyPr/>
            <a:lstStyle/>
            <a:p>
              <a:endParaRPr lang="ru-RU"/>
            </a:p>
          </p:txBody>
        </p:sp>
        <p:sp>
          <p:nvSpPr>
            <p:cNvPr id="1039" name="Freeform 32"/>
            <p:cNvSpPr>
              <a:spLocks/>
            </p:cNvSpPr>
            <p:nvPr/>
          </p:nvSpPr>
          <p:spPr bwMode="auto">
            <a:xfrm>
              <a:off x="7526338" y="5640388"/>
              <a:ext cx="111125" cy="233363"/>
            </a:xfrm>
            <a:custGeom>
              <a:avLst/>
              <a:gdLst>
                <a:gd name="T0" fmla="*/ 0 w 28"/>
                <a:gd name="T1" fmla="*/ 0 h 59"/>
                <a:gd name="T2" fmla="*/ 28 w 28"/>
                <a:gd name="T3" fmla="*/ 59 h 59"/>
              </a:gdLst>
              <a:ahLst/>
              <a:cxnLst>
                <a:cxn ang="0">
                  <a:pos x="22" y="59"/>
                </a:cxn>
                <a:cxn ang="0">
                  <a:pos x="28" y="59"/>
                </a:cxn>
                <a:cxn ang="0">
                  <a:pos x="0" y="0"/>
                </a:cxn>
                <a:cxn ang="0">
                  <a:pos x="22" y="59"/>
                </a:cxn>
              </a:cxnLst>
              <a:rect l="T0" t="T1" r="T2" b="T3"/>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9525">
              <a:noFill/>
              <a:round/>
              <a:headEnd/>
              <a:tailEnd/>
            </a:ln>
          </p:spPr>
          <p:txBody>
            <a:bodyPr/>
            <a:lstStyle/>
            <a:p>
              <a:endParaRPr lang="ru-RU"/>
            </a:p>
          </p:txBody>
        </p:sp>
        <p:sp>
          <p:nvSpPr>
            <p:cNvPr id="1040" name="Freeform 33"/>
            <p:cNvSpPr>
              <a:spLocks/>
            </p:cNvSpPr>
            <p:nvPr/>
          </p:nvSpPr>
          <p:spPr bwMode="auto">
            <a:xfrm>
              <a:off x="7021513" y="3598863"/>
              <a:ext cx="68263" cy="423863"/>
            </a:xfrm>
            <a:custGeom>
              <a:avLst/>
              <a:gdLst>
                <a:gd name="T0" fmla="*/ 0 w 17"/>
                <a:gd name="T1" fmla="*/ 0 h 107"/>
                <a:gd name="T2" fmla="*/ 17 w 17"/>
                <a:gd name="T3" fmla="*/ 107 h 107"/>
              </a:gdLst>
              <a:ahLst/>
              <a:cxnLst>
                <a:cxn ang="0">
                  <a:pos x="4" y="54"/>
                </a:cxn>
                <a:cxn ang="0">
                  <a:pos x="17" y="107"/>
                </a:cxn>
                <a:cxn ang="0">
                  <a:pos x="10" y="44"/>
                </a:cxn>
                <a:cxn ang="0">
                  <a:pos x="9" y="43"/>
                </a:cxn>
                <a:cxn ang="0">
                  <a:pos x="0" y="0"/>
                </a:cxn>
                <a:cxn ang="0">
                  <a:pos x="0" y="8"/>
                </a:cxn>
                <a:cxn ang="0">
                  <a:pos x="4" y="54"/>
                </a:cxn>
              </a:cxnLst>
              <a:rect l="T0" t="T1" r="T2" b="T3"/>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9525">
              <a:noFill/>
              <a:round/>
              <a:headEnd/>
              <a:tailEnd/>
            </a:ln>
          </p:spPr>
          <p:txBody>
            <a:bodyPr/>
            <a:lstStyle/>
            <a:p>
              <a:endParaRPr lang="ru-RU"/>
            </a:p>
          </p:txBody>
        </p:sp>
        <p:sp>
          <p:nvSpPr>
            <p:cNvPr id="1041" name="Freeform 34"/>
            <p:cNvSpPr>
              <a:spLocks/>
            </p:cNvSpPr>
            <p:nvPr/>
          </p:nvSpPr>
          <p:spPr bwMode="auto">
            <a:xfrm>
              <a:off x="7412038" y="2801938"/>
              <a:ext cx="1168400" cy="2251075"/>
            </a:xfrm>
            <a:custGeom>
              <a:avLst/>
              <a:gdLst>
                <a:gd name="T0" fmla="*/ 0 w 294"/>
                <a:gd name="T1" fmla="*/ 0 h 568"/>
                <a:gd name="T2" fmla="*/ 294 w 294"/>
                <a:gd name="T3" fmla="*/ 568 h 568"/>
              </a:gdLst>
              <a:ahLst/>
              <a:cxnLst>
                <a:cxn ang="0">
                  <a:pos x="8" y="553"/>
                </a:cxn>
                <a:cxn ang="0">
                  <a:pos x="35" y="397"/>
                </a:cxn>
                <a:cxn ang="0">
                  <a:pos x="99" y="252"/>
                </a:cxn>
                <a:cxn ang="0">
                  <a:pos x="187" y="119"/>
                </a:cxn>
                <a:cxn ang="0">
                  <a:pos x="238" y="58"/>
                </a:cxn>
                <a:cxn ang="0">
                  <a:pos x="265" y="28"/>
                </a:cxn>
                <a:cxn ang="0">
                  <a:pos x="294" y="0"/>
                </a:cxn>
                <a:cxn ang="0">
                  <a:pos x="293" y="0"/>
                </a:cxn>
                <a:cxn ang="0">
                  <a:pos x="264" y="27"/>
                </a:cxn>
                <a:cxn ang="0">
                  <a:pos x="237" y="56"/>
                </a:cxn>
                <a:cxn ang="0">
                  <a:pos x="185" y="117"/>
                </a:cxn>
                <a:cxn ang="0">
                  <a:pos x="95" y="249"/>
                </a:cxn>
                <a:cxn ang="0">
                  <a:pos x="30" y="396"/>
                </a:cxn>
                <a:cxn ang="0">
                  <a:pos x="0" y="549"/>
                </a:cxn>
                <a:cxn ang="0">
                  <a:pos x="7" y="568"/>
                </a:cxn>
                <a:cxn ang="0">
                  <a:pos x="8" y="553"/>
                </a:cxn>
              </a:cxnLst>
              <a:rect l="T0" t="T1" r="T2" b="T3"/>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9525">
              <a:noFill/>
              <a:round/>
              <a:headEnd/>
              <a:tailEnd/>
            </a:ln>
          </p:spPr>
          <p:txBody>
            <a:bodyPr/>
            <a:lstStyle/>
            <a:p>
              <a:endParaRPr lang="ru-RU"/>
            </a:p>
          </p:txBody>
        </p:sp>
        <p:sp>
          <p:nvSpPr>
            <p:cNvPr id="1042" name="Freeform 35"/>
            <p:cNvSpPr>
              <a:spLocks/>
            </p:cNvSpPr>
            <p:nvPr/>
          </p:nvSpPr>
          <p:spPr bwMode="auto">
            <a:xfrm>
              <a:off x="7494588" y="5664200"/>
              <a:ext cx="100013" cy="209550"/>
            </a:xfrm>
            <a:custGeom>
              <a:avLst/>
              <a:gdLst>
                <a:gd name="T0" fmla="*/ 0 w 25"/>
                <a:gd name="T1" fmla="*/ 0 h 53"/>
                <a:gd name="T2" fmla="*/ 25 w 25"/>
                <a:gd name="T3" fmla="*/ 53 h 53"/>
              </a:gdLst>
              <a:ahLst/>
              <a:cxnLst>
                <a:cxn ang="0">
                  <a:pos x="0" y="0"/>
                </a:cxn>
                <a:cxn ang="0">
                  <a:pos x="19" y="53"/>
                </a:cxn>
                <a:cxn ang="0">
                  <a:pos x="25" y="53"/>
                </a:cxn>
                <a:cxn ang="0">
                  <a:pos x="0" y="0"/>
                </a:cxn>
              </a:cxnLst>
              <a:rect l="T0" t="T1" r="T2" b="T3"/>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9525">
              <a:noFill/>
              <a:round/>
              <a:headEnd/>
              <a:tailEnd/>
            </a:ln>
          </p:spPr>
          <p:txBody>
            <a:bodyPr/>
            <a:lstStyle/>
            <a:p>
              <a:endParaRPr lang="ru-RU"/>
            </a:p>
          </p:txBody>
        </p:sp>
        <p:sp>
          <p:nvSpPr>
            <p:cNvPr id="1043" name="Freeform 36"/>
            <p:cNvSpPr>
              <a:spLocks/>
            </p:cNvSpPr>
            <p:nvPr/>
          </p:nvSpPr>
          <p:spPr bwMode="auto">
            <a:xfrm>
              <a:off x="7412038" y="5081588"/>
              <a:ext cx="114300" cy="558800"/>
            </a:xfrm>
            <a:custGeom>
              <a:avLst/>
              <a:gdLst>
                <a:gd name="T0" fmla="*/ 0 w 29"/>
                <a:gd name="T1" fmla="*/ 0 h 141"/>
                <a:gd name="T2" fmla="*/ 29 w 29"/>
                <a:gd name="T3" fmla="*/ 141 h 141"/>
              </a:gdLst>
              <a:ahLst/>
              <a:cxnLst>
                <a:cxn ang="0">
                  <a:pos x="0" y="0"/>
                </a:cxn>
                <a:cxn ang="0">
                  <a:pos x="7" y="89"/>
                </a:cxn>
                <a:cxn ang="0">
                  <a:pos x="18" y="117"/>
                </a:cxn>
                <a:cxn ang="0">
                  <a:pos x="29" y="141"/>
                </a:cxn>
                <a:cxn ang="0">
                  <a:pos x="27" y="135"/>
                </a:cxn>
                <a:cxn ang="0">
                  <a:pos x="8" y="22"/>
                </a:cxn>
                <a:cxn ang="0">
                  <a:pos x="4" y="11"/>
                </a:cxn>
                <a:cxn ang="0">
                  <a:pos x="0" y="0"/>
                </a:cxn>
              </a:cxnLst>
              <a:rect l="T0" t="T1" r="T2" b="T3"/>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9525">
              <a:noFill/>
              <a:round/>
              <a:headEnd/>
              <a:tailEnd/>
            </a:ln>
          </p:spPr>
          <p:txBody>
            <a:bodyPr/>
            <a:lstStyle/>
            <a:p>
              <a:endParaRPr lang="ru-RU"/>
            </a:p>
          </p:txBody>
        </p:sp>
        <p:sp>
          <p:nvSpPr>
            <p:cNvPr id="1044" name="Freeform 37"/>
            <p:cNvSpPr>
              <a:spLocks/>
            </p:cNvSpPr>
            <p:nvPr/>
          </p:nvSpPr>
          <p:spPr bwMode="auto">
            <a:xfrm>
              <a:off x="7412038" y="4978400"/>
              <a:ext cx="31750" cy="188913"/>
            </a:xfrm>
            <a:custGeom>
              <a:avLst/>
              <a:gdLst>
                <a:gd name="T0" fmla="*/ 0 w 8"/>
                <a:gd name="T1" fmla="*/ 0 h 48"/>
                <a:gd name="T2" fmla="*/ 8 w 8"/>
                <a:gd name="T3" fmla="*/ 48 h 48"/>
              </a:gdLst>
              <a:ahLst/>
              <a:cxnLst>
                <a:cxn ang="0">
                  <a:pos x="0" y="26"/>
                </a:cxn>
                <a:cxn ang="0">
                  <a:pos x="4" y="37"/>
                </a:cxn>
                <a:cxn ang="0">
                  <a:pos x="8" y="48"/>
                </a:cxn>
                <a:cxn ang="0">
                  <a:pos x="7" y="19"/>
                </a:cxn>
                <a:cxn ang="0">
                  <a:pos x="0" y="0"/>
                </a:cxn>
                <a:cxn ang="0">
                  <a:pos x="0" y="4"/>
                </a:cxn>
                <a:cxn ang="0">
                  <a:pos x="0" y="26"/>
                </a:cxn>
              </a:cxnLst>
              <a:rect l="T0" t="T1" r="T2" b="T3"/>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9525">
              <a:noFill/>
              <a:round/>
              <a:headEnd/>
              <a:tailEnd/>
            </a:ln>
          </p:spPr>
          <p:txBody>
            <a:bodyPr/>
            <a:lstStyle/>
            <a:p>
              <a:endParaRPr lang="ru-RU"/>
            </a:p>
          </p:txBody>
        </p:sp>
        <p:sp>
          <p:nvSpPr>
            <p:cNvPr id="1045" name="Freeform 38"/>
            <p:cNvSpPr>
              <a:spLocks/>
            </p:cNvSpPr>
            <p:nvPr/>
          </p:nvSpPr>
          <p:spPr bwMode="auto">
            <a:xfrm>
              <a:off x="7439026" y="5434013"/>
              <a:ext cx="174625" cy="439738"/>
            </a:xfrm>
            <a:custGeom>
              <a:avLst/>
              <a:gdLst>
                <a:gd name="T0" fmla="*/ 0 w 44"/>
                <a:gd name="T1" fmla="*/ 0 h 111"/>
                <a:gd name="T2" fmla="*/ 44 w 44"/>
                <a:gd name="T3" fmla="*/ 111 h 111"/>
              </a:gdLst>
              <a:ahLst/>
              <a:cxnLst>
                <a:cxn ang="0">
                  <a:pos x="11" y="28"/>
                </a:cxn>
                <a:cxn ang="0">
                  <a:pos x="0" y="0"/>
                </a:cxn>
                <a:cxn ang="0">
                  <a:pos x="11" y="49"/>
                </a:cxn>
                <a:cxn ang="0">
                  <a:pos x="14" y="58"/>
                </a:cxn>
                <a:cxn ang="0">
                  <a:pos x="39" y="111"/>
                </a:cxn>
                <a:cxn ang="0">
                  <a:pos x="44" y="111"/>
                </a:cxn>
                <a:cxn ang="0">
                  <a:pos x="22" y="52"/>
                </a:cxn>
                <a:cxn ang="0">
                  <a:pos x="11" y="28"/>
                </a:cxn>
              </a:cxnLst>
              <a:rect l="T0" t="T1" r="T2" b="T3"/>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9525">
              <a:noFill/>
              <a:round/>
              <a:headEnd/>
              <a:tailEnd/>
            </a:ln>
          </p:spPr>
          <p:txBody>
            <a:bodyPr/>
            <a:lstStyle/>
            <a:p>
              <a:endParaRPr lang="ru-RU"/>
            </a:p>
          </p:txBody>
        </p:sp>
      </p:grpSp>
      <p:sp>
        <p:nvSpPr>
          <p:cNvPr id="7" name="Rectangle 6"/>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p:cNvSpPr>
            <a:spLocks noGrp="1"/>
          </p:cNvSpPr>
          <p:nvPr>
            <p:ph type="title"/>
          </p:nvPr>
        </p:nvSpPr>
        <p:spPr bwMode="auto">
          <a:xfrm>
            <a:off x="2592388" y="623888"/>
            <a:ext cx="8912225" cy="1281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заголовка</a:t>
            </a:r>
            <a:endParaRPr lang="en-US" smtClean="0"/>
          </a:p>
        </p:txBody>
      </p:sp>
      <p:sp>
        <p:nvSpPr>
          <p:cNvPr id="1030" name="Text Placeholder 2"/>
          <p:cNvSpPr>
            <a:spLocks noGrp="1"/>
          </p:cNvSpPr>
          <p:nvPr>
            <p:ph type="body" idx="1"/>
          </p:nvPr>
        </p:nvSpPr>
        <p:spPr bwMode="auto">
          <a:xfrm>
            <a:off x="2589213" y="2133600"/>
            <a:ext cx="89154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10361613" y="6130925"/>
            <a:ext cx="1146175" cy="369888"/>
          </a:xfrm>
          <a:prstGeom prst="rect">
            <a:avLst/>
          </a:prstGeom>
        </p:spPr>
        <p:txBody>
          <a:bodyPr vert="horz" lIns="91440" tIns="45720" rIns="91440" bIns="45720" rtlCol="0" anchor="ctr"/>
          <a:lstStyle>
            <a:lvl1pPr algn="r" fontAlgn="auto">
              <a:spcBef>
                <a:spcPts val="0"/>
              </a:spcBef>
              <a:spcAft>
                <a:spcPts val="0"/>
              </a:spcAft>
              <a:defRPr sz="900" smtClean="0">
                <a:solidFill>
                  <a:schemeClr val="tx1">
                    <a:tint val="75000"/>
                  </a:schemeClr>
                </a:solidFill>
                <a:latin typeface="+mn-lt"/>
              </a:defRPr>
            </a:lvl1pPr>
          </a:lstStyle>
          <a:p>
            <a:pPr>
              <a:defRPr/>
            </a:pPr>
            <a:fld id="{A2664589-5E40-4918-854C-821B5723000D}" type="datetimeFigureOut">
              <a:rPr lang="ru-RU"/>
              <a:pPr>
                <a:defRPr/>
              </a:pPr>
              <a:t>26.12.2015</a:t>
            </a:fld>
            <a:endParaRPr lang="ru-RU"/>
          </a:p>
        </p:txBody>
      </p:sp>
      <p:sp>
        <p:nvSpPr>
          <p:cNvPr id="5" name="Footer Placeholder 4"/>
          <p:cNvSpPr>
            <a:spLocks noGrp="1"/>
          </p:cNvSpPr>
          <p:nvPr>
            <p:ph type="ftr" sz="quarter" idx="3"/>
          </p:nvPr>
        </p:nvSpPr>
        <p:spPr>
          <a:xfrm>
            <a:off x="2589213" y="6135688"/>
            <a:ext cx="76200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defRPr>
            </a:lvl1pPr>
          </a:lstStyle>
          <a:p>
            <a:pPr>
              <a:defRPr/>
            </a:pPr>
            <a:endParaRPr lang="ru-RU"/>
          </a:p>
        </p:txBody>
      </p:sp>
      <p:sp>
        <p:nvSpPr>
          <p:cNvPr id="6" name="Slide Number Placeholder 5"/>
          <p:cNvSpPr>
            <a:spLocks noGrp="1"/>
          </p:cNvSpPr>
          <p:nvPr>
            <p:ph type="sldNum" sz="quarter" idx="4"/>
          </p:nvPr>
        </p:nvSpPr>
        <p:spPr bwMode="gray">
          <a:xfrm>
            <a:off x="531813" y="787400"/>
            <a:ext cx="779462" cy="365125"/>
          </a:xfrm>
          <a:prstGeom prst="rect">
            <a:avLst/>
          </a:prstGeom>
        </p:spPr>
        <p:txBody>
          <a:bodyPr vert="horz" lIns="91440" tIns="45720" rIns="91440" bIns="45720" rtlCol="0" anchor="ctr"/>
          <a:lstStyle>
            <a:lvl1pPr algn="r" fontAlgn="auto">
              <a:spcBef>
                <a:spcPts val="0"/>
              </a:spcBef>
              <a:spcAft>
                <a:spcPts val="0"/>
              </a:spcAft>
              <a:defRPr sz="2000" smtClean="0">
                <a:solidFill>
                  <a:srgbClr val="FEFFFF"/>
                </a:solidFill>
                <a:latin typeface="+mn-lt"/>
              </a:defRPr>
            </a:lvl1pPr>
          </a:lstStyle>
          <a:p>
            <a:pPr>
              <a:defRPr/>
            </a:pPr>
            <a:fld id="{5163A673-C079-4EDA-B24D-949C1F448463}"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Lst>
  <p:txStyles>
    <p:titleStyle>
      <a:lvl1pPr algn="l" defTabSz="457200" rtl="0" fontAlgn="base">
        <a:spcBef>
          <a:spcPct val="0"/>
        </a:spcBef>
        <a:spcAft>
          <a:spcPct val="0"/>
        </a:spcAft>
        <a:defRPr sz="3600" kern="1200">
          <a:solidFill>
            <a:srgbClr val="262626"/>
          </a:solidFill>
          <a:latin typeface="+mj-lt"/>
          <a:ea typeface="+mj-ea"/>
          <a:cs typeface="+mj-cs"/>
        </a:defRPr>
      </a:lvl1pPr>
      <a:lvl2pPr algn="l" defTabSz="457200" rtl="0" fontAlgn="base">
        <a:spcBef>
          <a:spcPct val="0"/>
        </a:spcBef>
        <a:spcAft>
          <a:spcPct val="0"/>
        </a:spcAft>
        <a:defRPr sz="3600">
          <a:solidFill>
            <a:srgbClr val="262626"/>
          </a:solidFill>
          <a:latin typeface="Century Gothic" pitchFamily="34" charset="0"/>
        </a:defRPr>
      </a:lvl2pPr>
      <a:lvl3pPr algn="l" defTabSz="457200" rtl="0" fontAlgn="base">
        <a:spcBef>
          <a:spcPct val="0"/>
        </a:spcBef>
        <a:spcAft>
          <a:spcPct val="0"/>
        </a:spcAft>
        <a:defRPr sz="3600">
          <a:solidFill>
            <a:srgbClr val="262626"/>
          </a:solidFill>
          <a:latin typeface="Century Gothic" pitchFamily="34" charset="0"/>
        </a:defRPr>
      </a:lvl3pPr>
      <a:lvl4pPr algn="l" defTabSz="457200" rtl="0" fontAlgn="base">
        <a:spcBef>
          <a:spcPct val="0"/>
        </a:spcBef>
        <a:spcAft>
          <a:spcPct val="0"/>
        </a:spcAft>
        <a:defRPr sz="3600">
          <a:solidFill>
            <a:srgbClr val="262626"/>
          </a:solidFill>
          <a:latin typeface="Century Gothic" pitchFamily="34" charset="0"/>
        </a:defRPr>
      </a:lvl4pPr>
      <a:lvl5pPr algn="l" defTabSz="457200" rtl="0" fontAlgn="base">
        <a:spcBef>
          <a:spcPct val="0"/>
        </a:spcBef>
        <a:spcAft>
          <a:spcPct val="0"/>
        </a:spcAft>
        <a:defRPr sz="3600">
          <a:solidFill>
            <a:srgbClr val="262626"/>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Font typeface="Wingdings 3"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Font typeface="Wingdings 3"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Font typeface="Wingdings 3"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ChangeArrowheads="1"/>
          </p:cNvSpPr>
          <p:nvPr/>
        </p:nvSpPr>
        <p:spPr bwMode="auto">
          <a:xfrm>
            <a:off x="841375" y="250825"/>
            <a:ext cx="11045825" cy="2770188"/>
          </a:xfrm>
          <a:prstGeom prst="rect">
            <a:avLst/>
          </a:prstGeom>
          <a:noFill/>
          <a:ln w="9525">
            <a:noFill/>
            <a:miter lim="800000"/>
            <a:headEnd/>
            <a:tailEnd/>
          </a:ln>
        </p:spPr>
        <p:txBody>
          <a:bodyPr anchor="ctr">
            <a:spAutoFit/>
          </a:bodyPr>
          <a:lstStyle/>
          <a:p>
            <a:pPr algn="ctr" eaLnBrk="0" hangingPunct="0"/>
            <a:r>
              <a:rPr lang="ru-RU" sz="2000" b="1" i="1">
                <a:latin typeface="Bodo Times UZ"/>
                <a:cs typeface="Times New Roman" pitchFamily="18" charset="0"/>
              </a:rPr>
              <a:t>Ызбекистон Республикаси </a:t>
            </a:r>
            <a:r>
              <a:rPr lang="uz-Cyrl-UZ" sz="2000" b="1" i="1">
                <a:latin typeface="Bodo Times UZ"/>
                <a:cs typeface="Times New Roman" pitchFamily="18" charset="0"/>
              </a:rPr>
              <a:t>О</a:t>
            </a:r>
            <a:r>
              <a:rPr lang="ru-RU" sz="2000" b="1" i="1">
                <a:latin typeface="Bodo Times UZ"/>
                <a:cs typeface="Times New Roman" pitchFamily="18" charset="0"/>
              </a:rPr>
              <a:t>лий ва ырта махсус таълим Вазирлиги</a:t>
            </a:r>
            <a:endParaRPr lang="ru-RU" sz="900">
              <a:latin typeface="Century Gothic" pitchFamily="34" charset="0"/>
            </a:endParaRPr>
          </a:p>
          <a:p>
            <a:pPr algn="ctr" eaLnBrk="0" hangingPunct="0"/>
            <a:r>
              <a:rPr lang="ru-RU" b="1" i="1">
                <a:latin typeface="Bodo Times UZ"/>
                <a:cs typeface="Times New Roman" pitchFamily="18" charset="0"/>
              </a:rPr>
              <a:t>Наманган мущандислик-технология  институти</a:t>
            </a:r>
            <a:endParaRPr lang="ru-RU" sz="900">
              <a:latin typeface="Century Gothic" pitchFamily="34" charset="0"/>
            </a:endParaRPr>
          </a:p>
          <a:p>
            <a:pPr algn="ctr" eaLnBrk="0" hangingPunct="0"/>
            <a:endParaRPr lang="ru-RU" sz="2000" b="1" i="1">
              <a:latin typeface="Bodo Times UZ"/>
              <a:cs typeface="Times New Roman" pitchFamily="18" charset="0"/>
            </a:endParaRPr>
          </a:p>
          <a:p>
            <a:pPr algn="ctr" eaLnBrk="0" hangingPunct="0"/>
            <a:r>
              <a:rPr lang="ru-RU" sz="2000" b="1" i="1">
                <a:latin typeface="Bodo Times UZ"/>
                <a:cs typeface="Times New Roman" pitchFamily="18" charset="0"/>
              </a:rPr>
              <a:t>«</a:t>
            </a:r>
            <a:r>
              <a:rPr lang="uz-Cyrl-UZ" sz="2000" b="1" i="1">
                <a:latin typeface="Bodo Times UZ"/>
                <a:cs typeface="Times New Roman" pitchFamily="18" charset="0"/>
              </a:rPr>
              <a:t>Мухандислик-технология</a:t>
            </a:r>
            <a:r>
              <a:rPr lang="ru-RU" sz="2000" b="1" i="1">
                <a:latin typeface="Bodo Times UZ"/>
                <a:cs typeface="Times New Roman" pitchFamily="18" charset="0"/>
              </a:rPr>
              <a:t>» факультети</a:t>
            </a:r>
            <a:endParaRPr lang="ru-RU" sz="900">
              <a:latin typeface="Century Gothic" pitchFamily="34" charset="0"/>
            </a:endParaRPr>
          </a:p>
          <a:p>
            <a:pPr algn="ctr" eaLnBrk="0" hangingPunct="0"/>
            <a:endParaRPr lang="ru-RU" sz="2000" b="1" i="1">
              <a:cs typeface="Times New Roman" pitchFamily="18" charset="0"/>
            </a:endParaRPr>
          </a:p>
          <a:p>
            <a:pPr algn="ctr" eaLnBrk="0" hangingPunct="0"/>
            <a:r>
              <a:rPr lang="ru-RU" sz="2000" b="1" i="1">
                <a:latin typeface="Times New Roman" pitchFamily="18" charset="0"/>
                <a:cs typeface="Times New Roman" pitchFamily="18" charset="0"/>
              </a:rPr>
              <a:t>«</a:t>
            </a:r>
            <a:r>
              <a:rPr lang="uz-Cyrl-UZ" sz="2000" b="1" i="1">
                <a:latin typeface="Times New Roman" pitchFamily="18" charset="0"/>
                <a:cs typeface="Times New Roman" pitchFamily="18" charset="0"/>
              </a:rPr>
              <a:t>Жисмоний тарбия</a:t>
            </a:r>
            <a:r>
              <a:rPr lang="ru-RU" sz="2000" b="1" i="1">
                <a:latin typeface="Times New Roman" pitchFamily="18" charset="0"/>
                <a:cs typeface="Times New Roman" pitchFamily="18" charset="0"/>
              </a:rPr>
              <a:t>» кафедраси</a:t>
            </a:r>
            <a:endParaRPr lang="ru-RU" sz="900">
              <a:latin typeface="Times New Roman" pitchFamily="18" charset="0"/>
              <a:cs typeface="Times New Roman" pitchFamily="18" charset="0"/>
            </a:endParaRPr>
          </a:p>
          <a:p>
            <a:pPr algn="ctr" eaLnBrk="0" hangingPunct="0"/>
            <a:endParaRPr lang="ru-RU" b="1" i="1">
              <a:latin typeface="Times New Roman" pitchFamily="18" charset="0"/>
              <a:cs typeface="Times New Roman" pitchFamily="18" charset="0"/>
            </a:endParaRPr>
          </a:p>
          <a:p>
            <a:pPr algn="ctr" eaLnBrk="0" hangingPunct="0"/>
            <a:r>
              <a:rPr lang="ru-RU" b="1" i="1">
                <a:latin typeface="Times New Roman" pitchFamily="18" charset="0"/>
                <a:cs typeface="Times New Roman" pitchFamily="18" charset="0"/>
              </a:rPr>
              <a:t>«</a:t>
            </a:r>
            <a:r>
              <a:rPr lang="uz-Cyrl-UZ" sz="2000" b="1" i="1">
                <a:latin typeface="Times New Roman" pitchFamily="18" charset="0"/>
                <a:cs typeface="Times New Roman" pitchFamily="18" charset="0"/>
              </a:rPr>
              <a:t>Педагогика ва психология</a:t>
            </a:r>
            <a:r>
              <a:rPr lang="ru-RU" b="1" i="1">
                <a:latin typeface="Times New Roman" pitchFamily="18" charset="0"/>
                <a:cs typeface="Times New Roman" pitchFamily="18" charset="0"/>
              </a:rPr>
              <a:t>»</a:t>
            </a:r>
            <a:r>
              <a:rPr lang="uz-Cyrl-UZ" b="1" i="1">
                <a:latin typeface="Times New Roman" pitchFamily="18" charset="0"/>
                <a:cs typeface="Times New Roman" pitchFamily="18" charset="0"/>
              </a:rPr>
              <a:t>  </a:t>
            </a:r>
            <a:r>
              <a:rPr lang="ru-RU" b="1" i="1">
                <a:latin typeface="Times New Roman" pitchFamily="18" charset="0"/>
                <a:cs typeface="Times New Roman" pitchFamily="18" charset="0"/>
              </a:rPr>
              <a:t> фанидан </a:t>
            </a:r>
            <a:endParaRPr lang="ru-RU" sz="900">
              <a:latin typeface="Times New Roman" pitchFamily="18" charset="0"/>
              <a:cs typeface="Times New Roman" pitchFamily="18" charset="0"/>
            </a:endParaRPr>
          </a:p>
          <a:p>
            <a:pPr eaLnBrk="0" hangingPunct="0"/>
            <a:endParaRPr lang="ru-RU"/>
          </a:p>
        </p:txBody>
      </p:sp>
      <p:sp>
        <p:nvSpPr>
          <p:cNvPr id="18434" name="WordArt 1"/>
          <p:cNvSpPr>
            <a:spLocks noChangeArrowheads="1" noChangeShapeType="1" noTextEdit="1"/>
          </p:cNvSpPr>
          <p:nvPr/>
        </p:nvSpPr>
        <p:spPr bwMode="auto">
          <a:xfrm>
            <a:off x="841375" y="2730500"/>
            <a:ext cx="10755313" cy="1514475"/>
          </a:xfrm>
          <a:prstGeom prst="rect">
            <a:avLst/>
          </a:prstGeom>
        </p:spPr>
        <p:txBody>
          <a:bodyPr wrap="none" fromWordArt="1">
            <a:prstTxWarp prst="textPlain">
              <a:avLst>
                <a:gd name="adj" fmla="val 50000"/>
              </a:avLst>
            </a:prstTxWarp>
          </a:bodyPr>
          <a:lstStyle/>
          <a:p>
            <a:pPr algn="ctr"/>
            <a:r>
              <a:rPr lang="ru-RU" sz="3600" b="1" kern="10">
                <a:ln w="9525">
                  <a:solidFill>
                    <a:srgbClr val="000000"/>
                  </a:solidFill>
                  <a:round/>
                  <a:headEnd/>
                  <a:tailEnd/>
                </a:ln>
                <a:gradFill rotWithShape="1">
                  <a:gsLst>
                    <a:gs pos="0">
                      <a:srgbClr val="FFFFFF"/>
                    </a:gs>
                    <a:gs pos="50000">
                      <a:srgbClr val="767676"/>
                    </a:gs>
                    <a:gs pos="100000">
                      <a:srgbClr val="FFFFFF"/>
                    </a:gs>
                  </a:gsLst>
                  <a:lin ang="5400000" scaled="1"/>
                </a:gradFill>
                <a:effectLst>
                  <a:outerShdw dist="35921" dir="2700000" algn="ctr" rotWithShape="0">
                    <a:srgbClr val="808080">
                      <a:alpha val="79999"/>
                    </a:srgbClr>
                  </a:outerShdw>
                </a:effectLst>
                <a:latin typeface="Bodo Times UZ"/>
              </a:rPr>
              <a:t>РЕФЕРАТ</a:t>
            </a:r>
          </a:p>
        </p:txBody>
      </p:sp>
      <p:sp>
        <p:nvSpPr>
          <p:cNvPr id="6" name="Rectangle 3"/>
          <p:cNvSpPr>
            <a:spLocks noChangeArrowheads="1"/>
          </p:cNvSpPr>
          <p:nvPr/>
        </p:nvSpPr>
        <p:spPr bwMode="auto">
          <a:xfrm>
            <a:off x="804863" y="4506913"/>
            <a:ext cx="10920412" cy="2216150"/>
          </a:xfrm>
          <a:prstGeom prst="rect">
            <a:avLst/>
          </a:prstGeom>
          <a:noFill/>
          <a:ln>
            <a:noFill/>
          </a:ln>
          <a:effectLst/>
          <a:extLst>
            <a:ext uri="{909E8E84-426E-40DD-AFC4-6F175D3DCCD1}"/>
            <a:ext uri="{91240B29-F687-4F45-9708-019B960494DF}"/>
            <a:ext uri="{AF507438-7753-43E0-B8FC-AC1667EBCBE1}"/>
          </a:extLst>
        </p:spPr>
        <p:txBody>
          <a:bodyPr anchor="ctr">
            <a:spAutoFit/>
          </a:bodyPr>
          <a:lstStyle/>
          <a:p>
            <a:pPr indent="449263" algn="ctr" eaLnBrk="0" hangingPunct="0"/>
            <a:r>
              <a:rPr lang="uz-Cyrl-UZ" b="1" i="1">
                <a:latin typeface="Times New Roman" pitchFamily="18" charset="0"/>
                <a:cs typeface="Times New Roman" pitchFamily="18" charset="0"/>
              </a:rPr>
              <a:t>Бажарди:					3бу-12 гурух талабаси</a:t>
            </a:r>
            <a:endParaRPr lang="ru-RU" sz="1000">
              <a:latin typeface="Times New Roman" pitchFamily="18" charset="0"/>
              <a:cs typeface="Times New Roman" pitchFamily="18" charset="0"/>
            </a:endParaRPr>
          </a:p>
          <a:p>
            <a:pPr indent="449263" algn="ctr" eaLnBrk="0" hangingPunct="0"/>
            <a:r>
              <a:rPr lang="uz-Cyrl-UZ" b="1" i="1">
                <a:latin typeface="Times New Roman" pitchFamily="18" charset="0"/>
                <a:cs typeface="Times New Roman" pitchFamily="18" charset="0"/>
              </a:rPr>
              <a:t>				               </a:t>
            </a:r>
            <a:r>
              <a:rPr lang="ru-RU" b="1" i="1">
                <a:latin typeface="Times New Roman" pitchFamily="18" charset="0"/>
                <a:cs typeface="Times New Roman" pitchFamily="18" charset="0"/>
              </a:rPr>
              <a:t>Мамаджанов. Ш</a:t>
            </a:r>
            <a:endParaRPr lang="ru-RU" sz="1000">
              <a:latin typeface="Times New Roman" pitchFamily="18" charset="0"/>
              <a:cs typeface="Times New Roman" pitchFamily="18" charset="0"/>
            </a:endParaRPr>
          </a:p>
          <a:p>
            <a:pPr indent="449263" algn="ctr" eaLnBrk="0" hangingPunct="0"/>
            <a:r>
              <a:rPr lang="uz-Cyrl-UZ" b="1" i="1">
                <a:latin typeface="Times New Roman" pitchFamily="18" charset="0"/>
                <a:cs typeface="Times New Roman" pitchFamily="18" charset="0"/>
              </a:rPr>
              <a:t>                        </a:t>
            </a:r>
          </a:p>
          <a:p>
            <a:pPr indent="449263" algn="ctr" eaLnBrk="0" hangingPunct="0"/>
            <a:r>
              <a:rPr lang="uz-Cyrl-UZ" b="1" i="1">
                <a:latin typeface="Times New Roman" pitchFamily="18" charset="0"/>
                <a:cs typeface="Times New Roman" pitchFamily="18" charset="0"/>
              </a:rPr>
              <a:t>	            Қабул қилди:				Муллабоева. Н           			</a:t>
            </a:r>
            <a:endParaRPr lang="ru-RU" sz="1000">
              <a:latin typeface="Times New Roman" pitchFamily="18" charset="0"/>
              <a:cs typeface="Times New Roman" pitchFamily="18" charset="0"/>
            </a:endParaRPr>
          </a:p>
          <a:p>
            <a:pPr indent="449263" algn="ctr" eaLnBrk="0" hangingPunct="0"/>
            <a:endParaRPr lang="uz-Cyrl-UZ" sz="2400" b="1" i="1">
              <a:latin typeface="Times New Roman" pitchFamily="18" charset="0"/>
              <a:cs typeface="Times New Roman" pitchFamily="18" charset="0"/>
            </a:endParaRPr>
          </a:p>
          <a:p>
            <a:pPr indent="449263" algn="ctr" eaLnBrk="0" hangingPunct="0"/>
            <a:r>
              <a:rPr lang="uz-Cyrl-UZ" sz="2400" b="1" i="1">
                <a:latin typeface="Times New Roman" pitchFamily="18" charset="0"/>
                <a:cs typeface="Times New Roman" pitchFamily="18" charset="0"/>
              </a:rPr>
              <a:t>Наманган - 2015</a:t>
            </a:r>
            <a:endParaRPr lang="uz-Cyrl-UZ" sz="2400">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52488" y="374650"/>
            <a:ext cx="10515600" cy="5967413"/>
          </a:xfrm>
        </p:spPr>
        <p:txBody>
          <a:bodyPr rtlCol="0">
            <a:normAutofit lnSpcReduction="10000"/>
          </a:bodyPr>
          <a:lstStyle/>
          <a:p>
            <a:pPr algn="just" fontAlgn="auto">
              <a:spcAft>
                <a:spcPts val="0"/>
              </a:spcAft>
              <a:buFont typeface="Wingdings 3" charset="2"/>
              <a:buChar char=""/>
              <a:defRPr/>
            </a:pPr>
            <a:r>
              <a:rPr lang="en-US" dirty="0">
                <a:solidFill>
                  <a:schemeClr val="tx1">
                    <a:lumMod val="75000"/>
                    <a:lumOff val="25000"/>
                  </a:schemeClr>
                </a:solidFill>
                <a:latin typeface="Times New Roman" panose="02020603050405020304" pitchFamily="18" charset="0"/>
                <a:cs typeface="Times New Roman" panose="02020603050405020304" pitchFamily="18" charset="0"/>
              </a:rPr>
              <a:t>A.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Maslou</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K.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Rojers</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faollashtirishni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mohiyati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etibori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bilan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egotsentrik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hammadan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ustun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qo'yish</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jarayonga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aylanti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-rib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yuborishadi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follashtirish</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Maslouning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fikricha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va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faqat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ro'yobga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chiqarish</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uchun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intilishdirki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bu</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ijodiy</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faollik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va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xususiy</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men»ini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toiaqonli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namoyon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qilish</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uchun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intilish</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kabi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fazi-latlarga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boigan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faollashtiruvchi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shaxslar»ning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o'ta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indivi-dualligidan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dalolat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beradi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Shunday</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qilib</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butun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kuch-g'ayratlar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shaxs</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yashaydigan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va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hara-kat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qiladigan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muhitni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o'zgartirishga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emas</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balki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shaxsning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o'zgartirishga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safarbar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etilgan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boiadi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Shaxsning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faoliyatini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yo'naltirib</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turadigan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va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mayjud</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vaziyatlarga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nisbatan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bogiiq</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boi-magan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barqaror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motivlar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majmui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kishi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shaxsining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yo'naltirilganligi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deb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ataladi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Shaxsni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faoliyatga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undovchi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ichki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turtkiga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i="1" dirty="0" err="1">
                <a:solidFill>
                  <a:schemeClr val="tx1">
                    <a:lumMod val="75000"/>
                    <a:lumOff val="25000"/>
                  </a:schemeClr>
                </a:solidFill>
                <a:latin typeface="Times New Roman" panose="02020603050405020304" pitchFamily="18" charset="0"/>
                <a:cs typeface="Times New Roman" panose="02020603050405020304" pitchFamily="18" charset="0"/>
              </a:rPr>
              <a:t>motiv</a:t>
            </a:r>
            <a:r>
              <a:rPr lang="en-US"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deyiladi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Motivlar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ikki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xil</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boiadi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anglanilgan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anglanilmagan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Shaxsning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yo'naltirilganligida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anglaixilgan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motivlar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asosiy</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o'rin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tutadi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Istiqbolni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anglaydigan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kishiga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xos</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ta'bi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xiralik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kechinrhalarga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qarama-qarshi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oiaroq</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ruhsizlik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holati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i="1" dirty="0" err="1">
                <a:solidFill>
                  <a:schemeClr val="tx1">
                    <a:lumMod val="75000"/>
                    <a:lumOff val="25000"/>
                  </a:schemeClr>
                </a:solidFill>
                <a:latin typeface="Times New Roman" panose="02020603050405020304" pitchFamily="18" charset="0"/>
                <a:cs typeface="Times New Roman" panose="02020603050405020304" pitchFamily="18" charset="0"/>
              </a:rPr>
              <a:t>frustratsiya</a:t>
            </a:r>
            <a:r>
              <a:rPr lang="en-US"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deb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ataladi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Bu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kishi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maqsadga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erishish</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yoiida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real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tarzda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bartaraf</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etib</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boimaydi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deb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hisoblagan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yoki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shunday</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deb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idrok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etiladigan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to'sqinliklarga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g'ovlarga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duch</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kelgan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hollarda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yuz</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beradi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Frustratsiyaning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yuz</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berishi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shaxsning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xulq-atvorida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va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uning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anglashida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turli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xil</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o'zgarishlafga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dlib</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keladi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Объект 2"/>
          <p:cNvSpPr>
            <a:spLocks noGrp="1"/>
          </p:cNvSpPr>
          <p:nvPr>
            <p:ph idx="1"/>
          </p:nvPr>
        </p:nvSpPr>
        <p:spPr>
          <a:xfrm>
            <a:off x="779463" y="374650"/>
            <a:ext cx="10515600" cy="5997575"/>
          </a:xfrm>
        </p:spPr>
        <p:txBody>
          <a:bodyPr/>
          <a:lstStyle/>
          <a:p>
            <a:pPr algn="just"/>
            <a:r>
              <a:rPr lang="en-US" smtClean="0">
                <a:latin typeface="Times New Roman" pitchFamily="18" charset="0"/>
                <a:cs typeface="Times New Roman" pitchFamily="18" charset="0"/>
              </a:rPr>
              <a:t>Qiziqish biron-bir sohada to'g'ri moijal olishga, yangi faktlar bilan tanishishga, voqelikni ancha to'liq va chuqur aks ettirishga yordam beradigan motivdir. E'tiqod - shaxsni o'z qarashlariga, prinsiplariga, dunyoqarashiga muvofiq tarzda ish ko'rishga da'vat etadigan motivlar tizimidir.</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Psixologiyada shaxsning yoi-yo'riqlari uning u yoki bu ehtiyoji qondirilishiga yordam berishi mumkin boigan faoliyatga tayyorgar-ligi va moyilligining o'zi tomohidan anglanilmaydigan holatini belgilaydi.</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«Men»ning siymosi - individning o'zi haqidagi nisbatan barqaror ko'proq yoki ozroq darajada anglanilmagan, betakror deb his qilinadigan tasavvurlar tizimidirki, individ boshqalar bilan o'zaro hamkorlikda harakat qilishda ana shunga asoslanadi.</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O'ziga o^zi baho berish shaxsning o'ziga, o'z imkoniyatlariga, boshqa odamlar orasidagi fazilatlariga va o'rniga baho berishidir. O'ziga o'zi baho berish orqali shaxsning xulq-atvori to'g'rilariib, tartibga solib turiladi.</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Shaxsning o'ziga o'zi beradigan bahoning birmuncha oshirilib yuborilishi kutilgan baho kb'rsatkichlarining kamayishi bilan bogiiq bo'ladi.</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O'ziga o'zi baho berish shaxsning intilishlari darajasi bilan cham-barehas bogiiqdir. Intilishlarning darajasi shaxs o'ziga o'zi beradigan bahoning individ o'z oldiga qo'yadigan maqsadlarning qiyinchiliklari ; darajasida namoyon boiadigan kutilgan darajasidir.</a:t>
            </a:r>
            <a:endParaRPr lang="ru-RU" smtClean="0">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54088" y="273050"/>
            <a:ext cx="10515600" cy="6011863"/>
          </a:xfrm>
        </p:spPr>
        <p:txBody>
          <a:bodyPr rtlCol="0">
            <a:normAutofit lnSpcReduction="10000"/>
          </a:bodyPr>
          <a:lstStyle/>
          <a:p>
            <a:pPr algn="just" fontAlgn="auto">
              <a:spcAft>
                <a:spcPts val="0"/>
              </a:spcAft>
              <a:buFont typeface="Wingdings 3" charset="2"/>
              <a:buChar char=""/>
              <a:defRPr/>
            </a:pP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Amerikalik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psixolog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U.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Jeyms</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psixologik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nazariyasida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hali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XX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asrning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boshlaridayoq</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shaxs</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«Men»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siymosining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muhim</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tarkibiy</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qismi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hurmat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qilishi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haqiqatan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ham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erishgan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yutuqla-rining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kishi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da'vogarlik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qilgan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mo'ljallangan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narsalarga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munosabati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bilan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belgilanishi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haqida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umuman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to'g'ri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fikr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bildirgan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U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surati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individning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real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muvaffaqiyatlarini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maxraji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esa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shaxs</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intilishJarini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ifoda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etadigan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smtClean="0">
                <a:solidFill>
                  <a:schemeClr val="tx1">
                    <a:lumMod val="75000"/>
                    <a:lumOff val="25000"/>
                  </a:schemeClr>
                </a:solidFill>
                <a:latin typeface="Times New Roman" panose="02020603050405020304" pitchFamily="18" charset="0"/>
                <a:cs typeface="Times New Roman" panose="02020603050405020304" pitchFamily="18" charset="0"/>
              </a:rPr>
              <a:t>formulani</a:t>
            </a:r>
            <a:r>
              <a:rPr lang="en-US"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smtClean="0">
              <a:solidFill>
                <a:schemeClr val="tx1">
                  <a:lumMod val="75000"/>
                  <a:lumOff val="25000"/>
                </a:schemeClr>
              </a:solidFill>
              <a:latin typeface="Times New Roman" panose="02020603050405020304" pitchFamily="18" charset="0"/>
              <a:cs typeface="Times New Roman" panose="02020603050405020304" pitchFamily="18" charset="0"/>
            </a:endParaRPr>
          </a:p>
          <a:p>
            <a:pPr marL="0" indent="0" algn="just" fontAlgn="auto">
              <a:spcAft>
                <a:spcPts val="0"/>
              </a:spcAft>
              <a:buFont typeface="Wingdings 3" charset="2"/>
              <a:buNone/>
              <a:defRPr/>
            </a:pPr>
            <a:r>
              <a:rPr lang="en-US" i="1" dirty="0" smtClean="0">
                <a:solidFill>
                  <a:schemeClr val="tx1">
                    <a:lumMod val="75000"/>
                    <a:lumOff val="25000"/>
                  </a:schemeClr>
                </a:solidFill>
                <a:latin typeface="Times New Roman" panose="02020603050405020304" pitchFamily="18" charset="0"/>
                <a:cs typeface="Times New Roman" panose="02020603050405020304" pitchFamily="18" charset="0"/>
              </a:rPr>
              <a:t/>
            </a:r>
            <a:br>
              <a:rPr lang="en-US" i="1" dirty="0" smtClean="0">
                <a:solidFill>
                  <a:schemeClr val="tx1">
                    <a:lumMod val="75000"/>
                    <a:lumOff val="25000"/>
                  </a:schemeClr>
                </a:solidFill>
                <a:latin typeface="Times New Roman" panose="02020603050405020304" pitchFamily="18" charset="0"/>
                <a:cs typeface="Times New Roman" panose="02020603050405020304" pitchFamily="18" charset="0"/>
              </a:rPr>
            </a:br>
            <a:r>
              <a:rPr lang="en-US" i="1" dirty="0" smtClean="0">
                <a:solidFill>
                  <a:schemeClr val="tx1">
                    <a:lumMod val="75000"/>
                    <a:lumOff val="25000"/>
                  </a:schemeClr>
                </a:solidFill>
                <a:latin typeface="Times New Roman" panose="02020603050405020304" pitchFamily="18" charset="0"/>
                <a:cs typeface="Times New Roman" panose="02020603050405020304" pitchFamily="18" charset="0"/>
              </a:rPr>
              <a:t>O '</a:t>
            </a:r>
            <a:r>
              <a:rPr lang="en-US" i="1" dirty="0" err="1" smtClean="0">
                <a:solidFill>
                  <a:schemeClr val="tx1">
                    <a:lumMod val="75000"/>
                    <a:lumOff val="25000"/>
                  </a:schemeClr>
                </a:solidFill>
                <a:latin typeface="Times New Roman" panose="02020603050405020304" pitchFamily="18" charset="0"/>
                <a:cs typeface="Times New Roman" panose="02020603050405020304" pitchFamily="18" charset="0"/>
              </a:rPr>
              <a:t>zini</a:t>
            </a:r>
            <a:r>
              <a:rPr lang="en-US" i="1" dirty="0" smtClean="0">
                <a:solidFill>
                  <a:schemeClr val="tx1">
                    <a:lumMod val="75000"/>
                    <a:lumOff val="25000"/>
                  </a:schemeClr>
                </a:solidFill>
                <a:latin typeface="Times New Roman" panose="02020603050405020304" pitchFamily="18" charset="0"/>
                <a:cs typeface="Times New Roman" panose="02020603050405020304" pitchFamily="18" charset="0"/>
              </a:rPr>
              <a:t> </a:t>
            </a:r>
            <a:r>
              <a:rPr lang="en-US" i="1" dirty="0" err="1" smtClean="0">
                <a:solidFill>
                  <a:schemeClr val="tx1">
                    <a:lumMod val="75000"/>
                    <a:lumOff val="25000"/>
                  </a:schemeClr>
                </a:solidFill>
                <a:latin typeface="Times New Roman" panose="02020603050405020304" pitchFamily="18" charset="0"/>
                <a:cs typeface="Times New Roman" panose="02020603050405020304" pitchFamily="18" charset="0"/>
              </a:rPr>
              <a:t>hurmat</a:t>
            </a:r>
            <a:r>
              <a:rPr lang="en-US" i="1" dirty="0" smtClean="0">
                <a:solidFill>
                  <a:schemeClr val="tx1">
                    <a:lumMod val="75000"/>
                    <a:lumOff val="25000"/>
                  </a:schemeClr>
                </a:solidFill>
                <a:latin typeface="Times New Roman" panose="02020603050405020304" pitchFamily="18" charset="0"/>
                <a:cs typeface="Times New Roman" panose="02020603050405020304" pitchFamily="18" charset="0"/>
              </a:rPr>
              <a:t> </a:t>
            </a:r>
            <a:r>
              <a:rPr lang="en-US" i="1" dirty="0" err="1" smtClean="0">
                <a:solidFill>
                  <a:schemeClr val="tx1">
                    <a:lumMod val="75000"/>
                    <a:lumOff val="25000"/>
                  </a:schemeClr>
                </a:solidFill>
                <a:latin typeface="Times New Roman" panose="02020603050405020304" pitchFamily="18" charset="0"/>
                <a:cs typeface="Times New Roman" panose="02020603050405020304" pitchFamily="18" charset="0"/>
              </a:rPr>
              <a:t>qilish</a:t>
            </a:r>
            <a:r>
              <a:rPr lang="en-US" i="1" dirty="0" smtClean="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smtClean="0">
                <a:solidFill>
                  <a:schemeClr val="tx1">
                    <a:lumMod val="75000"/>
                    <a:lumOff val="25000"/>
                  </a:schemeClr>
                </a:solidFill>
                <a:latin typeface="Times New Roman" panose="02020603050405020304" pitchFamily="18" charset="0"/>
                <a:cs typeface="Times New Roman" panose="02020603050405020304" pitchFamily="18" charset="0"/>
              </a:rPr>
              <a:t>=      	</a:t>
            </a:r>
            <a:endParaRPr lang="ru-RU" dirty="0" smtClean="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r>
              <a:rPr lang="en-US" i="1" dirty="0" err="1" smtClean="0">
                <a:solidFill>
                  <a:schemeClr val="tx1">
                    <a:lumMod val="75000"/>
                    <a:lumOff val="25000"/>
                  </a:schemeClr>
                </a:solidFill>
                <a:latin typeface="Times New Roman" panose="02020603050405020304" pitchFamily="18" charset="0"/>
                <a:cs typeface="Times New Roman" panose="02020603050405020304" pitchFamily="18" charset="0"/>
              </a:rPr>
              <a:t>intilishlar</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taklif</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etgan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Ma'lumki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surati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oshib</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maxraji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kamayganda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kasr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kattalashadi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Shu</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sababli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kishi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hurmat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qilishini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saqlab</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qolishi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uchun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ayrim</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hollarda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ko'p</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kuch</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va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g'ayrat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sarflashi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va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hurmat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qilishini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saqlab</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qolishi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shart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bo'lib</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bu</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ko'pincha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murakkab</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vazifa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hisoblansa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boshqa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bir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yo'li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intilishlarining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darajasini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pasayti-rishdan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iborat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Bunda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hatto</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kamtarona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muvaffaqiyatlarga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erish-ganda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ham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o'zini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hurmat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qilish</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hissi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yo'qolmaydi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Psixologik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muhofaza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faqat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intilishlar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darajasini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pasaytirish</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holla-ridan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iborat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emas</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Bu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psixologik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qulaylikning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buzilishi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«Men»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siymo­sining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mavjud</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bo'lishiga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xavf</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tug'diradigan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his-</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tuyg'ularni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bartaraf</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etish</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va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uni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mazkur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holatlar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uchun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maqbul</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va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mumkin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boigan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darajada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saqlab</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qolish</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maqsadida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shaxs</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qo'llaydigan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alohida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yo'nal-tiruvchi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tizimdan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iboratdir</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Psixologik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muhofaza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tushunchasiga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ya-qin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muhofaza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mexanizmlari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tushunchasini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psixoanaliz</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maktabining</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yetakchisi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Z.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Freyd</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ishlab</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chiqqan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U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bu</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tushunchani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shaxsni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biologik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mavjudot</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deb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hisoblaydigan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mexanistik</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falsafa</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nuqtai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nazaridan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talqin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qilgan</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edi</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pPr algn="just" fontAlgn="auto">
              <a:spcAft>
                <a:spcPts val="0"/>
              </a:spcAft>
              <a:buFont typeface="Wingdings 3" charset="2"/>
              <a:buChar char=""/>
              <a:defRPr/>
            </a:pP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Заголовок 1"/>
          <p:cNvSpPr>
            <a:spLocks noGrp="1"/>
          </p:cNvSpPr>
          <p:nvPr>
            <p:ph type="title"/>
          </p:nvPr>
        </p:nvSpPr>
        <p:spPr>
          <a:xfrm>
            <a:off x="2592388" y="623888"/>
            <a:ext cx="8912225" cy="1281112"/>
          </a:xfrm>
        </p:spPr>
        <p:txBody>
          <a:bodyPr/>
          <a:lstStyle/>
          <a:p>
            <a:pPr algn="ctr"/>
            <a:r>
              <a:rPr lang="en-US" b="1" i="1" smtClean="0">
                <a:latin typeface="Times New Roman" pitchFamily="18" charset="0"/>
                <a:cs typeface="Times New Roman" pitchFamily="18" charset="0"/>
              </a:rPr>
              <a:t>3. Shaxsning shakllanishi</a:t>
            </a:r>
            <a:r>
              <a:rPr lang="ru-RU" i="1" smtClean="0">
                <a:latin typeface="Times New Roman" pitchFamily="18" charset="0"/>
                <a:cs typeface="Times New Roman" pitchFamily="18" charset="0"/>
              </a:rPr>
              <a:t/>
            </a:r>
            <a:br>
              <a:rPr lang="ru-RU" i="1" smtClean="0">
                <a:latin typeface="Times New Roman" pitchFamily="18" charset="0"/>
                <a:cs typeface="Times New Roman" pitchFamily="18" charset="0"/>
              </a:rPr>
            </a:br>
            <a:endParaRPr lang="ru-RU" i="1" smtClean="0">
              <a:latin typeface="Times New Roman" pitchFamily="18" charset="0"/>
              <a:cs typeface="Times New Roman" pitchFamily="18" charset="0"/>
            </a:endParaRPr>
          </a:p>
        </p:txBody>
      </p:sp>
      <p:sp>
        <p:nvSpPr>
          <p:cNvPr id="30722" name="Объект 2"/>
          <p:cNvSpPr>
            <a:spLocks noGrp="1"/>
          </p:cNvSpPr>
          <p:nvPr>
            <p:ph idx="1"/>
          </p:nvPr>
        </p:nvSpPr>
        <p:spPr>
          <a:xfrm>
            <a:off x="838200" y="1173163"/>
            <a:ext cx="10515600" cy="5372100"/>
          </a:xfrm>
        </p:spPr>
        <p:txBody>
          <a:bodyPr/>
          <a:lstStyle/>
          <a:p>
            <a:pPr algn="just"/>
            <a:r>
              <a:rPr lang="en-US" smtClean="0">
                <a:latin typeface="Times New Roman" pitchFamily="18" charset="0"/>
                <a:cs typeface="Times New Roman" pitchFamily="18" charset="0"/>
              </a:rPr>
              <a:t>Shaxs muayyan tarixiy hayot kechirish sharoitlarida, faoliyat (mehnat qilish, o'qish va hokazolar) jarayonida shakllanadi. Shaxs­ning shakllanish jarayonida guruhlar va jamoalarda amalga oshiri-iadigan ta'lim va tarbiya yetakchi o'rin tutadi.</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«Shaxsning shakllanishi» ikki xil ma'noda qo'llaniladi. Birinchisi shaxsning shakllanishi uning rivojlanish jarayoni va uning natijasi ekanligidir. Ikkinchi ma'nosi shaxsni maqsadga yo'naltirilgan tarzda tarbiyalash sifatida shakllantirishdan iborat.</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Psixologiya tarixida shaxs rivojianishi va takomillashuvini ha-rakatlantiradigan kuchlar va mana shu masalalarni hal etishning ikkita yo'nalishi mavjud bo'lgan. Bu yo'nalishlar rivojlanishning biogenetik va sotsiogenetik konsepsiyalari nomini olgan.</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Biogenetik konsepsiya inson shaxsining rivojianishi biologik, aso­san nasliy omillar bilan belgilanishiga asoslanadi. Shuning uchun ham shaxsning rivojianishi ichki sabab natijasida (o'zidan o'zi) sodir bo'iish xususiyatiga egadir.</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Inson shaxsini xususiy faolligidan mahrum boigan narsa, pesha-naga yozib qo'yilgan biologik omillar ta'sirining mahsuli deb ifoda-laydigan biogenetik konsepsiya pedagogikani shaxsning qismatiga ko'ra oldindan belgilab qo'yilgan ushbu fazilatlari paydo boiishining sustkash shohidi qilib qo'ygan edi</a:t>
            </a:r>
            <a:endParaRPr lang="ru-RU" smtClean="0">
              <a:latin typeface="Times New Roman" pitchFamily="18" charset="0"/>
              <a:cs typeface="Times New Roman" pitchFamily="18" charset="0"/>
            </a:endParaRPr>
          </a:p>
        </p:txBody>
      </p:sp>
    </p:spTree>
  </p:cSld>
  <p:clrMapOvr>
    <a:masterClrMapping/>
  </p:clrMapOvr>
  <p:transition spd="slow">
    <p:blinds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Объект 2"/>
          <p:cNvSpPr>
            <a:spLocks noGrp="1"/>
          </p:cNvSpPr>
          <p:nvPr>
            <p:ph idx="1"/>
          </p:nvPr>
        </p:nvSpPr>
        <p:spPr>
          <a:xfrm>
            <a:off x="652463" y="1143000"/>
            <a:ext cx="11074400" cy="5011738"/>
          </a:xfrm>
        </p:spPr>
        <p:txBody>
          <a:bodyPr/>
          <a:lstStyle/>
          <a:p>
            <a:pPr algn="just"/>
            <a:r>
              <a:rPr lang="en-US" smtClean="0">
                <a:latin typeface="Times New Roman" pitchFamily="18" charset="0"/>
                <a:cs typeface="Times New Roman" pitchFamily="18" charset="0"/>
              </a:rPr>
              <a:t>Shaxs rivojlanishining harakatlantiruvchi kuchlari muammosini hal etishda dialektik nuqtai nazar yechimi rivojlanishida amalga oshi-riladigan quyidan (oddiydan) yuqoriga (murakkabga) o'tishni ta'min-laydigan ziddiyatlar ta'rifiga murojaat qilishga to'g'ri keladi. Shaxs-ning faolligi kishini anglanilgan va anglanilmagan sabablar tizimi orqali faoliyatga undovchi ehtiyojlaming majmui bilan belgilanadi. Lekin ehtiyoj laming qondirilish jarayoni zamirida ziddiyat mavjuddir. Ehtiyojlar odatda paydo boiishi bilanoq darhol qondirilmaydi. Warning qondirilishi uchun moddiy mablagiar, shaxsning faoliyatga muayyan darajada tayyorgarligi, bilimlar, malakalar va hokazolar zarur. Shaxsning rivojlanishini harakatlantiruvchi kuchlar kishining faoliyatida o'zgarib turuvchi ehtiyojlari bilan ularni qondirishning real imkoniyatlari o'rtasidagi ziddiyatlarda aniqlanadi.</a:t>
            </a:r>
            <a:endParaRPr lang="uz-Cyrl-UZ"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Ehtiyojlarning qondirilishi yana va yana shunday bir vaziyatni keltirib chiqaradiki, bunda kishi ehtiyojlari rivojlanishining erishilgan darajasi bilan ularni qondirishning real imkoniyatlari o'rtasida ziddij'at namoyon boiadi. Ziddiyatlarning shaxs rivojlanishiga olib boradigan darajada hal etilishi faoliyatda uni amalga oshirishning muayyan vositalarini (usullarini, malakalarini, jarayonlarini, bilimla-rini va boshqalarini) ta'lim jarayonida egallash orqali ro'y beradi. Buning ustiga, ehtiyojlarning jo'shqin faoliyat vositasida qondirilishi qonuniy tarzda yangi yuksakroq darajadagi ehtiyojini keltirib chiqa-radi.</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ma'naviy yuksaklik darajasiga olib chiqish kishi shaxsini shakllanti-rishning asosiy vazifalaridan biri hisoblanadi.</a:t>
            </a:r>
            <a:endParaRPr lang="ru-RU" smtClean="0">
              <a:latin typeface="Times New Roman" pitchFamily="18" charset="0"/>
              <a:cs typeface="Times New Roman" pitchFamily="18" charset="0"/>
            </a:endParaRPr>
          </a:p>
          <a:p>
            <a:endParaRPr lang="ru-RU" smtClean="0"/>
          </a:p>
          <a:p>
            <a:pPr algn="just"/>
            <a:endParaRPr lang="ru-RU" smtClean="0">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Заголовок 1"/>
          <p:cNvSpPr>
            <a:spLocks noGrp="1"/>
          </p:cNvSpPr>
          <p:nvPr>
            <p:ph type="title"/>
          </p:nvPr>
        </p:nvSpPr>
        <p:spPr>
          <a:xfrm>
            <a:off x="2592388" y="623888"/>
            <a:ext cx="8912225" cy="1281112"/>
          </a:xfrm>
        </p:spPr>
        <p:txBody>
          <a:bodyPr/>
          <a:lstStyle/>
          <a:p>
            <a:pPr algn="ctr"/>
            <a:r>
              <a:rPr lang="en-US" b="1" i="1" smtClean="0">
                <a:latin typeface="Times New Roman" pitchFamily="18" charset="0"/>
                <a:cs typeface="Times New Roman" pitchFamily="18" charset="0"/>
              </a:rPr>
              <a:t>Foydalanilgan adabiyotlar </a:t>
            </a:r>
            <a:r>
              <a:rPr lang="uz-Cyrl-UZ" b="1" i="1" smtClean="0">
                <a:latin typeface="Times New Roman" pitchFamily="18" charset="0"/>
                <a:cs typeface="Times New Roman" pitchFamily="18" charset="0"/>
              </a:rPr>
              <a:t>.</a:t>
            </a:r>
            <a:r>
              <a:rPr lang="ru-RU" b="1" i="1" smtClean="0">
                <a:latin typeface="Times New Roman" pitchFamily="18" charset="0"/>
                <a:cs typeface="Times New Roman" pitchFamily="18" charset="0"/>
              </a:rPr>
              <a:t/>
            </a:r>
            <a:br>
              <a:rPr lang="ru-RU" b="1" i="1" smtClean="0">
                <a:latin typeface="Times New Roman" pitchFamily="18" charset="0"/>
                <a:cs typeface="Times New Roman" pitchFamily="18" charset="0"/>
              </a:rPr>
            </a:br>
            <a:endParaRPr lang="ru-RU" b="1" i="1" smtClean="0">
              <a:latin typeface="Times New Roman" pitchFamily="18" charset="0"/>
              <a:cs typeface="Times New Roman" pitchFamily="18" charset="0"/>
            </a:endParaRPr>
          </a:p>
        </p:txBody>
      </p:sp>
      <p:sp>
        <p:nvSpPr>
          <p:cNvPr id="3" name="Объект 2"/>
          <p:cNvSpPr>
            <a:spLocks noGrp="1"/>
          </p:cNvSpPr>
          <p:nvPr>
            <p:ph idx="1"/>
          </p:nvPr>
        </p:nvSpPr>
        <p:spPr>
          <a:xfrm>
            <a:off x="493713" y="1825625"/>
            <a:ext cx="11537950" cy="4351338"/>
          </a:xfrm>
        </p:spPr>
        <p:txBody>
          <a:bodyPr rtlCol="0">
            <a:normAutofit/>
          </a:bodyPr>
          <a:lstStyle/>
          <a:p>
            <a:pPr fontAlgn="auto">
              <a:spcAft>
                <a:spcPts val="0"/>
              </a:spcAft>
              <a:buFont typeface="Wingdings 3" charset="2"/>
              <a:buChar char=""/>
              <a:defRPr/>
            </a:pPr>
            <a:r>
              <a:rPr lang="uz-Cyrl-UZ" sz="3200" b="1" i="1" dirty="0">
                <a:solidFill>
                  <a:schemeClr val="tx1">
                    <a:lumMod val="75000"/>
                    <a:lumOff val="25000"/>
                  </a:schemeClr>
                </a:solidFill>
                <a:latin typeface="Times New Roman" panose="02020603050405020304" pitchFamily="18" charset="0"/>
                <a:cs typeface="Times New Roman" panose="02020603050405020304" pitchFamily="18" charset="0"/>
              </a:rPr>
              <a:t>1.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O’zbekiston</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Respublikasining</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Kadrlar</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tayyorlash</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milliy</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Dasturi</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Toshkent, 1997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yil</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a:t>
            </a:r>
            <a:endParaRPr lang="ru-RU" sz="3200" b="1" i="1" dirty="0">
              <a:solidFill>
                <a:schemeClr val="tx1">
                  <a:lumMod val="75000"/>
                  <a:lumOff val="25000"/>
                </a:schemeClr>
              </a:solidFill>
              <a:latin typeface="Times New Roman" panose="02020603050405020304" pitchFamily="18" charset="0"/>
              <a:cs typeface="Times New Roman" panose="02020603050405020304" pitchFamily="18" charset="0"/>
            </a:endParaRPr>
          </a:p>
          <a:p>
            <a:pPr fontAlgn="auto">
              <a:spcAft>
                <a:spcPts val="0"/>
              </a:spcAft>
              <a:buFont typeface="Wingdings 3" charset="2"/>
              <a:buChar char=""/>
              <a:defRPr/>
            </a:pPr>
            <a:r>
              <a:rPr lang="uz-Cyrl-UZ" sz="3200" b="1" i="1" dirty="0">
                <a:solidFill>
                  <a:schemeClr val="tx1">
                    <a:lumMod val="75000"/>
                    <a:lumOff val="25000"/>
                  </a:schemeClr>
                </a:solidFill>
                <a:latin typeface="Times New Roman" panose="02020603050405020304" pitchFamily="18" charset="0"/>
                <a:cs typeface="Times New Roman" panose="02020603050405020304" pitchFamily="18" charset="0"/>
              </a:rPr>
              <a:t>2.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Karimova</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V.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Ijtimoiy</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psixologiya</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asoslari</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Toshkent, 199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yil</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a:t>
            </a:r>
            <a:endParaRPr lang="ru-RU" sz="3200" b="1" i="1" dirty="0">
              <a:solidFill>
                <a:schemeClr val="tx1">
                  <a:lumMod val="75000"/>
                  <a:lumOff val="25000"/>
                </a:schemeClr>
              </a:solidFill>
              <a:latin typeface="Times New Roman" panose="02020603050405020304" pitchFamily="18" charset="0"/>
              <a:cs typeface="Times New Roman" panose="02020603050405020304" pitchFamily="18" charset="0"/>
            </a:endParaRPr>
          </a:p>
          <a:p>
            <a:pPr fontAlgn="auto">
              <a:spcAft>
                <a:spcPts val="0"/>
              </a:spcAft>
              <a:buFont typeface="Wingdings 3" charset="2"/>
              <a:buChar char=""/>
              <a:defRPr/>
            </a:pPr>
            <a:r>
              <a:rPr lang="uz-Cyrl-UZ" sz="3200" b="1" i="1" dirty="0">
                <a:solidFill>
                  <a:schemeClr val="tx1">
                    <a:lumMod val="75000"/>
                    <a:lumOff val="25000"/>
                  </a:schemeClr>
                </a:solidFill>
                <a:latin typeface="Times New Roman" panose="02020603050405020304" pitchFamily="18" charset="0"/>
                <a:cs typeface="Times New Roman" panose="02020603050405020304" pitchFamily="18" charset="0"/>
              </a:rPr>
              <a:t>3.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G’oziyev</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E.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Azizov</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Sh. V.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Tashkiliy</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psixologiya</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 Toshkent, 1999 </a:t>
            </a:r>
            <a:r>
              <a:rPr lang="en-US" sz="3200" b="1" i="1" dirty="0" err="1">
                <a:solidFill>
                  <a:schemeClr val="tx1">
                    <a:lumMod val="75000"/>
                    <a:lumOff val="25000"/>
                  </a:schemeClr>
                </a:solidFill>
                <a:latin typeface="Times New Roman" panose="02020603050405020304" pitchFamily="18" charset="0"/>
                <a:cs typeface="Times New Roman" panose="02020603050405020304" pitchFamily="18" charset="0"/>
              </a:rPr>
              <a:t>yil</a:t>
            </a:r>
            <a:r>
              <a:rPr lang="en-US" sz="3200" b="1" i="1"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sz="3200" b="1" i="1" dirty="0">
              <a:solidFill>
                <a:schemeClr val="tx1">
                  <a:lumMod val="75000"/>
                  <a:lumOff val="25000"/>
                </a:schemeClr>
              </a:solidFill>
              <a:latin typeface="Times New Roman" panose="02020603050405020304" pitchFamily="18" charset="0"/>
              <a:cs typeface="Times New Roman" panose="02020603050405020304" pitchFamily="18" charset="0"/>
            </a:endParaRPr>
          </a:p>
          <a:p>
            <a:pPr fontAlgn="auto">
              <a:spcAft>
                <a:spcPts val="0"/>
              </a:spcAft>
              <a:buFont typeface="Wingdings 3" charset="2"/>
              <a:buChar char=""/>
              <a:defRPr/>
            </a:pPr>
            <a:r>
              <a:rPr lang="uz-Cyrl-UZ" sz="3200" b="1" i="1" cap="all" dirty="0">
                <a:solidFill>
                  <a:schemeClr val="tx1">
                    <a:lumMod val="75000"/>
                    <a:lumOff val="25000"/>
                  </a:schemeClr>
                </a:solidFill>
                <a:latin typeface="Times New Roman" panose="02020603050405020304" pitchFamily="18" charset="0"/>
                <a:cs typeface="Times New Roman" panose="02020603050405020304" pitchFamily="18" charset="0"/>
              </a:rPr>
              <a:t>4. </a:t>
            </a:r>
            <a:r>
              <a:rPr lang="en-US" sz="3200" b="1" i="1" cap="all" dirty="0" err="1">
                <a:solidFill>
                  <a:schemeClr val="tx1">
                    <a:lumMod val="75000"/>
                    <a:lumOff val="25000"/>
                  </a:schemeClr>
                </a:solidFill>
                <a:latin typeface="Times New Roman" panose="02020603050405020304" pitchFamily="18" charset="0"/>
                <a:cs typeface="Times New Roman" panose="02020603050405020304" pitchFamily="18" charset="0"/>
              </a:rPr>
              <a:t>Ziyonet</a:t>
            </a:r>
            <a:r>
              <a:rPr lang="ru-RU" sz="3200" b="1" i="1" cap="all" dirty="0">
                <a:solidFill>
                  <a:schemeClr val="tx1">
                    <a:lumMod val="75000"/>
                    <a:lumOff val="25000"/>
                  </a:schemeClr>
                </a:solidFill>
                <a:latin typeface="Times New Roman" panose="02020603050405020304" pitchFamily="18" charset="0"/>
                <a:cs typeface="Times New Roman" panose="02020603050405020304" pitchFamily="18" charset="0"/>
              </a:rPr>
              <a:t>.</a:t>
            </a:r>
            <a:r>
              <a:rPr lang="ru-RU" sz="3200" b="1" i="1" cap="all" dirty="0" err="1">
                <a:solidFill>
                  <a:schemeClr val="tx1">
                    <a:lumMod val="75000"/>
                    <a:lumOff val="25000"/>
                  </a:schemeClr>
                </a:solidFill>
                <a:latin typeface="Times New Roman" panose="02020603050405020304" pitchFamily="18" charset="0"/>
                <a:cs typeface="Times New Roman" panose="02020603050405020304" pitchFamily="18" charset="0"/>
              </a:rPr>
              <a:t>uz</a:t>
            </a:r>
            <a:endParaRPr lang="ru-RU" sz="3200" b="1" i="1" dirty="0">
              <a:solidFill>
                <a:schemeClr val="tx1">
                  <a:lumMod val="75000"/>
                  <a:lumOff val="25000"/>
                </a:schemeClr>
              </a:solidFill>
              <a:latin typeface="Times New Roman" panose="02020603050405020304" pitchFamily="18" charset="0"/>
              <a:cs typeface="Times New Roman" panose="02020603050405020304" pitchFamily="18" charset="0"/>
            </a:endParaRPr>
          </a:p>
          <a:p>
            <a:pPr fontAlgn="auto">
              <a:spcAft>
                <a:spcPts val="0"/>
              </a:spcAft>
              <a:buFont typeface="Wingdings 3" charset="2"/>
              <a:buChar char=""/>
              <a:defRPr/>
            </a:pPr>
            <a:r>
              <a:rPr lang="ru-RU" sz="3200" b="1" i="1" dirty="0">
                <a:solidFill>
                  <a:schemeClr val="tx1">
                    <a:lumMod val="75000"/>
                    <a:lumOff val="25000"/>
                  </a:schemeClr>
                </a:solidFill>
                <a:latin typeface="Times New Roman" panose="02020603050405020304" pitchFamily="18" charset="0"/>
                <a:cs typeface="Times New Roman" panose="02020603050405020304" pitchFamily="18" charset="0"/>
              </a:rPr>
              <a:t> </a:t>
            </a:r>
          </a:p>
          <a:p>
            <a:pPr fontAlgn="auto">
              <a:spcAft>
                <a:spcPts val="0"/>
              </a:spcAft>
              <a:buFont typeface="Wingdings 3" charset="2"/>
              <a:buChar char=""/>
              <a:defRPr/>
            </a:pPr>
            <a:endParaRPr lang="ru-RU" sz="3200" b="1" i="1"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Заголовок 1"/>
          <p:cNvSpPr>
            <a:spLocks noGrp="1"/>
          </p:cNvSpPr>
          <p:nvPr>
            <p:ph type="title"/>
          </p:nvPr>
        </p:nvSpPr>
        <p:spPr>
          <a:xfrm>
            <a:off x="1824038" y="493713"/>
            <a:ext cx="8910637" cy="1281112"/>
          </a:xfrm>
        </p:spPr>
        <p:txBody>
          <a:bodyPr/>
          <a:lstStyle/>
          <a:p>
            <a:pPr algn="ctr"/>
            <a:r>
              <a:rPr lang="en-US" b="1" i="1" smtClean="0">
                <a:latin typeface="Times New Roman" pitchFamily="18" charset="0"/>
                <a:cs typeface="Times New Roman" pitchFamily="18" charset="0"/>
              </a:rPr>
              <a:t>MAVZU</a:t>
            </a:r>
            <a:r>
              <a:rPr lang="uz-Cyrl-UZ" b="1" i="1" smtClean="0">
                <a:latin typeface="Times New Roman" pitchFamily="18" charset="0"/>
                <a:cs typeface="Times New Roman" pitchFamily="18" charset="0"/>
              </a:rPr>
              <a:t>:</a:t>
            </a:r>
            <a:r>
              <a:rPr lang="en-US" b="1" i="1" smtClean="0">
                <a:latin typeface="Times New Roman" pitchFamily="18" charset="0"/>
                <a:cs typeface="Times New Roman" pitchFamily="18" charset="0"/>
              </a:rPr>
              <a:t>SHAXS PSIXOLOGIYASI</a:t>
            </a:r>
            <a:r>
              <a:rPr lang="ru-RU" i="1" smtClean="0"/>
              <a:t/>
            </a:r>
            <a:br>
              <a:rPr lang="ru-RU" i="1" smtClean="0"/>
            </a:br>
            <a:endParaRPr lang="ru-RU" i="1" smtClean="0"/>
          </a:p>
        </p:txBody>
      </p:sp>
      <p:sp>
        <p:nvSpPr>
          <p:cNvPr id="3" name="Объект 2"/>
          <p:cNvSpPr>
            <a:spLocks noGrp="1"/>
          </p:cNvSpPr>
          <p:nvPr>
            <p:ph idx="1"/>
          </p:nvPr>
        </p:nvSpPr>
        <p:spPr>
          <a:xfrm>
            <a:off x="1819275" y="2060575"/>
            <a:ext cx="8915400" cy="3778250"/>
          </a:xfrm>
        </p:spPr>
        <p:txBody>
          <a:bodyPr rtlCol="0">
            <a:normAutofit lnSpcReduction="10000"/>
          </a:bodyPr>
          <a:lstStyle/>
          <a:p>
            <a:pPr marL="0" indent="0" algn="ctr" fontAlgn="auto">
              <a:spcAft>
                <a:spcPts val="0"/>
              </a:spcAft>
              <a:buFont typeface="Wingdings 3" charset="2"/>
              <a:buNone/>
              <a:defRPr/>
            </a:pPr>
            <a:r>
              <a:rPr lang="en-US" sz="3600" b="1" i="1" dirty="0" smtClean="0">
                <a:solidFill>
                  <a:schemeClr val="tx1">
                    <a:lumMod val="75000"/>
                    <a:lumOff val="25000"/>
                  </a:schemeClr>
                </a:solidFill>
                <a:latin typeface="Times New Roman" panose="02020603050405020304" pitchFamily="18" charset="0"/>
                <a:cs typeface="Times New Roman" panose="02020603050405020304" pitchFamily="18" charset="0"/>
              </a:rPr>
              <a:t>REJA</a:t>
            </a:r>
            <a:r>
              <a:rPr lang="uz-Cyrl-UZ" sz="3600" b="1" i="1" dirty="0" smtClean="0">
                <a:solidFill>
                  <a:schemeClr val="tx1">
                    <a:lumMod val="75000"/>
                    <a:lumOff val="25000"/>
                  </a:schemeClr>
                </a:solidFill>
                <a:latin typeface="Times New Roman" panose="02020603050405020304" pitchFamily="18" charset="0"/>
                <a:cs typeface="Times New Roman" panose="02020603050405020304" pitchFamily="18" charset="0"/>
              </a:rPr>
              <a:t>:</a:t>
            </a:r>
          </a:p>
          <a:p>
            <a:pPr marL="514350" indent="-514350" fontAlgn="auto">
              <a:spcAft>
                <a:spcPts val="0"/>
              </a:spcAft>
              <a:buFont typeface="Wingdings 3" charset="2"/>
              <a:buAutoNum type="arabicPeriod"/>
              <a:defRPr/>
            </a:pPr>
            <a:r>
              <a:rPr lang="en-US" sz="3600" b="1" i="1" dirty="0" smtClean="0">
                <a:solidFill>
                  <a:schemeClr val="tx1">
                    <a:lumMod val="75000"/>
                    <a:lumOff val="25000"/>
                  </a:schemeClr>
                </a:solidFill>
                <a:latin typeface="Times New Roman" panose="02020603050405020304" pitchFamily="18" charset="0"/>
                <a:cs typeface="Times New Roman" panose="02020603050405020304" pitchFamily="18" charset="0"/>
              </a:rPr>
              <a:t>«</a:t>
            </a: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Shaxs</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tushunchasi</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va</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uning</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psixologik</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tuzilishi</a:t>
            </a:r>
            <a:r>
              <a:rPr lang="en-US" sz="3600" b="1" i="1"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uz-Cyrl-UZ" sz="3600" b="1" i="1" dirty="0" smtClean="0">
              <a:solidFill>
                <a:schemeClr val="tx1">
                  <a:lumMod val="75000"/>
                  <a:lumOff val="25000"/>
                </a:schemeClr>
              </a:solidFill>
              <a:latin typeface="Times New Roman" panose="02020603050405020304" pitchFamily="18" charset="0"/>
              <a:cs typeface="Times New Roman" panose="02020603050405020304" pitchFamily="18" charset="0"/>
            </a:endParaRPr>
          </a:p>
          <a:p>
            <a:pPr marL="514350" indent="-514350" fontAlgn="auto">
              <a:spcAft>
                <a:spcPts val="0"/>
              </a:spcAft>
              <a:buFont typeface="Arial" panose="020B0604020202020204" pitchFamily="34" charset="0"/>
              <a:buAutoNum type="arabicPeriod"/>
              <a:defRPr/>
            </a:pP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Shaxsning</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faolligi</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va</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yo'naltirilganligi</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sz="3600" b="1" i="1"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14350" indent="-514350" fontAlgn="auto">
              <a:spcAft>
                <a:spcPts val="0"/>
              </a:spcAft>
              <a:buFont typeface="Arial" panose="020B0604020202020204" pitchFamily="34" charset="0"/>
              <a:buAutoNum type="arabicPeriod"/>
              <a:defRPr/>
            </a:pP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Shaxsning</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shakllanishi</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sz="3600" b="1" i="1" dirty="0">
              <a:solidFill>
                <a:schemeClr val="tx1">
                  <a:lumMod val="75000"/>
                  <a:lumOff val="25000"/>
                </a:schemeClr>
              </a:solidFill>
              <a:latin typeface="Times New Roman" panose="02020603050405020304" pitchFamily="18" charset="0"/>
              <a:cs typeface="Times New Roman" panose="02020603050405020304" pitchFamily="18" charset="0"/>
            </a:endParaRPr>
          </a:p>
          <a:p>
            <a:pPr marL="0" indent="0" fontAlgn="auto">
              <a:spcAft>
                <a:spcPts val="0"/>
              </a:spcAft>
              <a:buFont typeface="Wingdings 3" charset="2"/>
              <a:buNone/>
              <a:defRPr/>
            </a:pP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Foydalanilgan</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b="1" i="1" dirty="0" err="1">
                <a:solidFill>
                  <a:schemeClr val="tx1">
                    <a:lumMod val="75000"/>
                    <a:lumOff val="25000"/>
                  </a:schemeClr>
                </a:solidFill>
                <a:latin typeface="Times New Roman" panose="02020603050405020304" pitchFamily="18" charset="0"/>
                <a:cs typeface="Times New Roman" panose="02020603050405020304" pitchFamily="18" charset="0"/>
              </a:rPr>
              <a:t>adabiyotlar</a:t>
            </a:r>
            <a:r>
              <a:rPr lang="en-US" sz="3600" b="1" i="1" dirty="0">
                <a:solidFill>
                  <a:schemeClr val="tx1">
                    <a:lumMod val="75000"/>
                    <a:lumOff val="25000"/>
                  </a:schemeClr>
                </a:solidFill>
                <a:latin typeface="Times New Roman" panose="02020603050405020304" pitchFamily="18" charset="0"/>
                <a:cs typeface="Times New Roman" panose="02020603050405020304" pitchFamily="18" charset="0"/>
              </a:rPr>
              <a:t> </a:t>
            </a:r>
            <a:endParaRPr lang="ru-RU" sz="3600" b="1" i="1" dirty="0">
              <a:solidFill>
                <a:schemeClr val="tx1">
                  <a:lumMod val="75000"/>
                  <a:lumOff val="25000"/>
                </a:schemeClr>
              </a:solidFill>
              <a:latin typeface="Times New Roman" panose="02020603050405020304" pitchFamily="18" charset="0"/>
              <a:cs typeface="Times New Roman" panose="02020603050405020304" pitchFamily="18" charset="0"/>
            </a:endParaRPr>
          </a:p>
          <a:p>
            <a:pPr marL="0" indent="0" fontAlgn="auto">
              <a:spcAft>
                <a:spcPts val="0"/>
              </a:spcAft>
              <a:buFont typeface="Wingdings 3" charset="2"/>
              <a:buNone/>
              <a:defRPr/>
            </a:pPr>
            <a:endParaRPr lang="ru-RU" dirty="0">
              <a:solidFill>
                <a:schemeClr val="tx1">
                  <a:lumMod val="75000"/>
                  <a:lumOff val="25000"/>
                </a:schemeClr>
              </a:solidFill>
            </a:endParaRPr>
          </a:p>
          <a:p>
            <a:pPr marL="0" indent="0" fontAlgn="auto">
              <a:spcAft>
                <a:spcPts val="0"/>
              </a:spcAft>
              <a:buFont typeface="Wingdings 3" charset="2"/>
              <a:buNone/>
              <a:defRPr/>
            </a:pPr>
            <a:endParaRPr lang="ru-RU" dirty="0">
              <a:solidFill>
                <a:schemeClr val="tx1">
                  <a:lumMod val="75000"/>
                  <a:lumOff val="25000"/>
                </a:schemeClr>
              </a:solidFill>
            </a:endParaRPr>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title"/>
          </p:nvPr>
        </p:nvSpPr>
        <p:spPr>
          <a:xfrm>
            <a:off x="1814513" y="174625"/>
            <a:ext cx="8912225" cy="1281113"/>
          </a:xfrm>
        </p:spPr>
        <p:txBody>
          <a:bodyPr/>
          <a:lstStyle/>
          <a:p>
            <a:pPr algn="ctr"/>
            <a:r>
              <a:rPr lang="en-US" b="1" i="1" smtClean="0">
                <a:latin typeface="Times New Roman" pitchFamily="18" charset="0"/>
                <a:cs typeface="Times New Roman" pitchFamily="18" charset="0"/>
              </a:rPr>
              <a:t>1. </a:t>
            </a:r>
            <a:r>
              <a:rPr lang="en-US" i="1" smtClean="0">
                <a:latin typeface="Times New Roman" pitchFamily="18" charset="0"/>
                <a:cs typeface="Times New Roman" pitchFamily="18" charset="0"/>
              </a:rPr>
              <a:t>«</a:t>
            </a:r>
            <a:r>
              <a:rPr lang="en-US" b="1" i="1" smtClean="0">
                <a:latin typeface="Times New Roman" pitchFamily="18" charset="0"/>
                <a:cs typeface="Times New Roman" pitchFamily="18" charset="0"/>
              </a:rPr>
              <a:t>Shaxs</a:t>
            </a:r>
            <a:r>
              <a:rPr lang="en-US" i="1" smtClean="0">
                <a:latin typeface="Times New Roman" pitchFamily="18" charset="0"/>
                <a:cs typeface="Times New Roman" pitchFamily="18" charset="0"/>
              </a:rPr>
              <a:t>» </a:t>
            </a:r>
            <a:r>
              <a:rPr lang="en-US" b="1" i="1" smtClean="0">
                <a:latin typeface="Times New Roman" pitchFamily="18" charset="0"/>
                <a:cs typeface="Times New Roman" pitchFamily="18" charset="0"/>
              </a:rPr>
              <a:t>tushunchasi va uning psixologik tuzilishi</a:t>
            </a:r>
            <a:r>
              <a:rPr lang="ru-RU" i="1" smtClean="0">
                <a:latin typeface="Times New Roman" pitchFamily="18" charset="0"/>
                <a:cs typeface="Times New Roman" pitchFamily="18" charset="0"/>
              </a:rPr>
              <a:t/>
            </a:r>
            <a:br>
              <a:rPr lang="ru-RU" i="1" smtClean="0">
                <a:latin typeface="Times New Roman" pitchFamily="18" charset="0"/>
                <a:cs typeface="Times New Roman" pitchFamily="18" charset="0"/>
              </a:rPr>
            </a:br>
            <a:endParaRPr lang="ru-RU" i="1" smtClean="0">
              <a:latin typeface="Times New Roman" pitchFamily="18" charset="0"/>
              <a:cs typeface="Times New Roman" pitchFamily="18" charset="0"/>
            </a:endParaRPr>
          </a:p>
        </p:txBody>
      </p:sp>
      <p:sp>
        <p:nvSpPr>
          <p:cNvPr id="20482" name="Объект 2"/>
          <p:cNvSpPr>
            <a:spLocks noGrp="1"/>
          </p:cNvSpPr>
          <p:nvPr>
            <p:ph idx="1"/>
          </p:nvPr>
        </p:nvSpPr>
        <p:spPr>
          <a:xfrm>
            <a:off x="581025" y="1455738"/>
            <a:ext cx="11379200" cy="5292725"/>
          </a:xfrm>
        </p:spPr>
        <p:txBody>
          <a:bodyPr/>
          <a:lstStyle/>
          <a:p>
            <a:pPr algn="just"/>
            <a:r>
              <a:rPr lang="en-US" sz="2000" smtClean="0">
                <a:latin typeface="Times New Roman" pitchFamily="18" charset="0"/>
                <a:cs typeface="Times New Roman" pitchFamily="18" charset="0"/>
              </a:rPr>
              <a:t>Huquqni muhofaza qilish organlari faoliyatida psixologiya yoki psixologik bilimlar doimo zarur boigan. Chunki bu inson va uning ruhiyati bilan bogiiq va huquqni muhofaza qilish organlari xodimlari bevosita va bilvosita shaxslar bilan ishlaydi. Shunday ekan, inson shaxsini o'rganish masalasi bilan falsafa, psixologiya, pedagogika kabi fanlar shug'ullanadi. Hozirgi davrda inson muammosi aniq va ijtimoiy fanlarning umumiy tadqiqot obyektiga aylanib bormoqda.</a:t>
            </a:r>
            <a:endParaRPr lang="ru-RU" sz="2000" smtClean="0">
              <a:latin typeface="Times New Roman" pitchFamily="18" charset="0"/>
              <a:cs typeface="Times New Roman" pitchFamily="18" charset="0"/>
            </a:endParaRPr>
          </a:p>
          <a:p>
            <a:pPr algn="just"/>
            <a:r>
              <a:rPr lang="en-US" sz="2000" smtClean="0">
                <a:latin typeface="Times New Roman" pitchFamily="18" charset="0"/>
                <a:cs typeface="Times New Roman" pitchFamily="18" charset="0"/>
              </a:rPr>
              <a:t>Birinchidan, inson u yoki bu aloqa tizimiga binoan biologik evolutsiya mahsuli sifatida o'rganiladi. Ikkinchidan, shaxs tarixiy jarayonning ham obyekti, ham subyekti tariqasida tadqiq etiladi. Uchinchidan, individ muayyan koiamda o'zgaruvchan taraqqiyotning genetik dasturiga asoslanuvchi alohida xususiyatli jonzod tarzida ilmiy jihatdan tekshiriladi.</a:t>
            </a:r>
            <a:endParaRPr lang="ru-RU" sz="2000" smtClean="0">
              <a:latin typeface="Times New Roman" pitchFamily="18" charset="0"/>
              <a:cs typeface="Times New Roman" pitchFamily="18" charset="0"/>
            </a:endParaRPr>
          </a:p>
          <a:p>
            <a:pPr algn="just"/>
            <a:r>
              <a:rPr lang="en-US" sz="2000" smtClean="0">
                <a:latin typeface="Times New Roman" pitchFamily="18" charset="0"/>
                <a:cs typeface="Times New Roman" pitchFamily="18" charset="0"/>
              </a:rPr>
              <a:t>XXI asrda yashovchi shaxslar insonparvarlik g'oyalarini o'zida aks ettiruvchi kishilar sifatida hayot va faoliyatda o'zini o'zi nazorat qilish, baholash, ifodalay olish, kamol toptirish, kashf qilish va o'ziga o'zi buyruq berish imkoniyatlariga ega boimoqlari lozim. Bu esa, o'z navbatida, muayyan davrni taqozo etadi.</a:t>
            </a:r>
            <a:endParaRPr lang="ru-RU" sz="2000" smtClean="0">
              <a:latin typeface="Times New Roman" pitchFamily="18" charset="0"/>
              <a:cs typeface="Times New Roman" pitchFamily="18" charset="0"/>
            </a:endParaRPr>
          </a:p>
          <a:p>
            <a:pPr algn="just"/>
            <a:r>
              <a:rPr lang="en-US" sz="2000" smtClean="0">
                <a:latin typeface="Times New Roman" pitchFamily="18" charset="0"/>
                <a:cs typeface="Times New Roman" pitchFamily="18" charset="0"/>
              </a:rPr>
              <a:t>Bir ijtimoiy jamiyatning ikkinchisiga almashishi, shuningdek milliy mustaqillik va uning ne'matlari respublikamizda tub o'zgarish-larni vujudga keltirmoqda. Milliy tuyg'u, milliy qiyofa, milliy ta'b, milliy kuy, milliy raqs, milliy ma'naviyat, qadriyat hamda ruhiyat ta'siri ostida o'zining tub mohiyatini aks ettira boshladi.</a:t>
            </a:r>
            <a:endParaRPr lang="ru-RU" sz="2000" smtClean="0">
              <a:latin typeface="Times New Roman" pitchFamily="18" charset="0"/>
              <a:cs typeface="Times New Roman" pitchFamily="18" charset="0"/>
            </a:endParaRPr>
          </a:p>
          <a:p>
            <a:pPr algn="just"/>
            <a:endParaRPr lang="ru-RU" sz="2000" smtClean="0">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1"/>
          <p:cNvSpPr>
            <a:spLocks noChangeArrowheads="1"/>
          </p:cNvSpPr>
          <p:nvPr/>
        </p:nvSpPr>
        <p:spPr bwMode="auto">
          <a:xfrm>
            <a:off x="304800" y="717550"/>
            <a:ext cx="11509375" cy="5632450"/>
          </a:xfrm>
          <a:prstGeom prst="rect">
            <a:avLst/>
          </a:prstGeom>
          <a:noFill/>
          <a:ln w="9525">
            <a:noFill/>
            <a:miter lim="800000"/>
            <a:headEnd/>
            <a:tailEnd/>
          </a:ln>
        </p:spPr>
        <p:txBody>
          <a:bodyPr anchor="ctr">
            <a:spAutoFit/>
          </a:bodyPr>
          <a:lstStyle/>
          <a:p>
            <a:pPr algn="just" eaLnBrk="0" hangingPunct="0"/>
            <a:r>
              <a:rPr lang="en-US" sz="2000">
                <a:latin typeface="Times New Roman" pitchFamily="18" charset="0"/>
                <a:cs typeface="Times New Roman" pitchFamily="18" charset="0"/>
              </a:rPr>
              <a:t>Mehnat tufayli hayvonot olamidan ajralib chiqqan va jamiyatda rivoj topayotgan, boshqa odamiar bilan birgalikdagi faoliyatini amalga oshirayotgan va ular bilan</a:t>
            </a:r>
            <a:r>
              <a:rPr lang="uz-Cyrl-UZ" sz="2000">
                <a:latin typeface="Times New Roman" pitchFamily="18" charset="0"/>
                <a:cs typeface="Times New Roman" pitchFamily="18" charset="0"/>
              </a:rPr>
              <a:t> </a:t>
            </a:r>
            <a:r>
              <a:rPr lang="en-US" sz="2000">
                <a:latin typeface="Times New Roman" pitchFamily="18" charset="0"/>
                <a:cs typeface="Times New Roman" pitchFamily="18" charset="0"/>
              </a:rPr>
              <a:t> munosabatga kirishayotgan kishi sekin-asta shaxsga aylanib bormoqda. </a:t>
            </a:r>
            <a:r>
              <a:rPr lang="uz-Cyrl-UZ" sz="2000">
                <a:latin typeface="Times New Roman" pitchFamily="18" charset="0"/>
                <a:cs typeface="Times New Roman" pitchFamily="18" charset="0"/>
              </a:rPr>
              <a:t> </a:t>
            </a:r>
            <a:r>
              <a:rPr lang="en-US" sz="2000">
                <a:latin typeface="Times New Roman" pitchFamily="18" charset="0"/>
                <a:cs typeface="Times New Roman" pitchFamily="18" charset="0"/>
              </a:rPr>
              <a:t>Moddiy dunyoni, jamiyatni va, xususan, o'zini o'rganish va faol tarzda qayta o'zgarish subyektiga aylan-moqda.</a:t>
            </a:r>
            <a:r>
              <a:rPr lang="uz-Cyrl-UZ" sz="2000">
                <a:latin typeface="Times New Roman" pitchFamily="18" charset="0"/>
                <a:cs typeface="Times New Roman" pitchFamily="18" charset="0"/>
              </a:rPr>
              <a:t> </a:t>
            </a:r>
            <a:r>
              <a:rPr lang="en-US" sz="2000">
                <a:latin typeface="Times New Roman" pitchFamily="18" charset="0"/>
                <a:cs typeface="Times New Roman" pitchFamily="18" charset="0"/>
              </a:rPr>
              <a:t>O 'z menligini anglagan, o 'zgalar bilan o 'zaro munosabatlarga kirisha oladigan, tabiat va jamiyatga</a:t>
            </a:r>
            <a:r>
              <a:rPr lang="uz-Cyrl-UZ" sz="2000">
                <a:latin typeface="Times New Roman" pitchFamily="18" charset="0"/>
                <a:cs typeface="Times New Roman" pitchFamily="18" charset="0"/>
              </a:rPr>
              <a:t> </a:t>
            </a:r>
            <a:r>
              <a:rPr lang="en-US" sz="2000">
                <a:latin typeface="Times New Roman" pitchFamily="18" charset="0"/>
                <a:cs typeface="Times New Roman" pitchFamily="18" charset="0"/>
              </a:rPr>
              <a:t> faol ta 'sir o 'tkaza oladigan, har qanday individga shaxs deyiladi.</a:t>
            </a:r>
            <a:endParaRPr lang="ru-RU" sz="2000">
              <a:latin typeface="Times New Roman" pitchFamily="18" charset="0"/>
              <a:cs typeface="Times New Roman" pitchFamily="18" charset="0"/>
            </a:endParaRPr>
          </a:p>
          <a:p>
            <a:pPr algn="just"/>
            <a:r>
              <a:rPr lang="en-US" sz="2000">
                <a:latin typeface="Times New Roman" pitchFamily="18" charset="0"/>
                <a:cs typeface="Times New Roman" pitchFamily="18" charset="0"/>
              </a:rPr>
              <a:t>Chaqaloqning inson zotiga mansubligi Individ tushunchasida ifodalanadi (bundan farqli o'laroq, hayvonot bolasi dunyoga</a:t>
            </a:r>
            <a:r>
              <a:rPr lang="uz-Cyrl-UZ" sz="2000">
                <a:latin typeface="Times New Roman" pitchFamily="18" charset="0"/>
                <a:cs typeface="Times New Roman" pitchFamily="18" charset="0"/>
              </a:rPr>
              <a:t> </a:t>
            </a:r>
            <a:r>
              <a:rPr lang="en-US" sz="2000">
                <a:latin typeface="Times New Roman" pitchFamily="18" charset="0"/>
                <a:cs typeface="Times New Roman" pitchFamily="18" charset="0"/>
              </a:rPr>
              <a:t> kelishi bilanoq va hayotning oxiriga qadar jonzod deb yuritiladi). «Individ» tushunchasida kishining nasl-nasabi ham mujassamlashgan.</a:t>
            </a:r>
            <a:endParaRPr lang="ru-RU" sz="2000">
              <a:latin typeface="Times New Roman" pitchFamily="18" charset="0"/>
              <a:cs typeface="Times New Roman" pitchFamily="18" charset="0"/>
            </a:endParaRPr>
          </a:p>
          <a:p>
            <a:pPr algn="just"/>
            <a:r>
              <a:rPr lang="en-US" sz="2000">
                <a:latin typeface="Times New Roman" pitchFamily="18" charset="0"/>
                <a:cs typeface="Times New Roman" pitchFamily="18" charset="0"/>
              </a:rPr>
              <a:t>Shunday qilib, muayyan kishini individ deb ataganda, biz juda ko'p narsalarni aytgan bo'lamiz. Aslini olganda, bu bilan uning po-tensial</a:t>
            </a:r>
            <a:r>
              <a:rPr lang="uz-Cyrl-UZ" sz="2000">
                <a:latin typeface="Times New Roman" pitchFamily="18" charset="0"/>
                <a:cs typeface="Times New Roman" pitchFamily="18" charset="0"/>
              </a:rPr>
              <a:t> </a:t>
            </a:r>
            <a:r>
              <a:rPr lang="en-US" sz="2000">
                <a:latin typeface="Times New Roman" pitchFamily="18" charset="0"/>
                <a:cs typeface="Times New Roman" pitchFamily="18" charset="0"/>
              </a:rPr>
              <a:t> ravishda inson ekanligi ta'kidlanadi. Individ sifatida dunyoga kelgan kishi alohida ijtimoiy fazilat kasb etadi, shaxs boiib yetishadi.</a:t>
            </a:r>
            <a:endParaRPr lang="ru-RU" sz="2000">
              <a:latin typeface="Times New Roman" pitchFamily="18" charset="0"/>
              <a:cs typeface="Times New Roman" pitchFamily="18" charset="0"/>
            </a:endParaRPr>
          </a:p>
          <a:p>
            <a:pPr algn="just"/>
            <a:r>
              <a:rPr lang="en-US" sz="2000">
                <a:latin typeface="Times New Roman" pitchFamily="18" charset="0"/>
                <a:cs typeface="Times New Roman" pitchFamily="18" charset="0"/>
              </a:rPr>
              <a:t>Individuallik kishining o'ziga xosligini, uning boshqa odamlardan farqini aks ettiruvchi psixologik fazilatlar birikmasidir. Individuallik </a:t>
            </a:r>
            <a:r>
              <a:rPr lang="uz-Cyrl-UZ" sz="2000">
                <a:latin typeface="Times New Roman" pitchFamily="18" charset="0"/>
                <a:cs typeface="Times New Roman" pitchFamily="18" charset="0"/>
              </a:rPr>
              <a:t> </a:t>
            </a:r>
            <a:r>
              <a:rPr lang="en-US" sz="2000">
                <a:latin typeface="Times New Roman" pitchFamily="18" charset="0"/>
                <a:cs typeface="Times New Roman" pitchFamily="18" charset="0"/>
              </a:rPr>
              <a:t>temperament va xarakter xususiyatlarida, odatlarda, ustun darajadagi qiziqishlarda, bilish jarayoniga oid fazilatlar (idrok, xotira,</a:t>
            </a:r>
            <a:r>
              <a:rPr lang="uz-Cyrl-UZ" sz="2000">
                <a:latin typeface="Times New Roman" pitchFamily="18" charset="0"/>
                <a:cs typeface="Times New Roman" pitchFamily="18" charset="0"/>
              </a:rPr>
              <a:t> </a:t>
            </a:r>
            <a:r>
              <a:rPr lang="en-US" sz="2000">
                <a:latin typeface="Times New Roman" pitchFamily="18" charset="0"/>
                <a:cs typeface="Times New Roman" pitchFamily="18" charset="0"/>
              </a:rPr>
              <a:t> tafakkur, tasavvur)da, qobiliyatlarda, faoliyatning shaxsga xos usullari va boshqalarda namoyon bo'ladi.</a:t>
            </a:r>
            <a:endParaRPr lang="ru-RU" sz="2000">
              <a:latin typeface="Times New Roman" pitchFamily="18" charset="0"/>
              <a:cs typeface="Times New Roman" pitchFamily="18" charset="0"/>
            </a:endParaRPr>
          </a:p>
          <a:p>
            <a:pPr algn="just" eaLnBrk="0" hangingPunct="0"/>
            <a:r>
              <a:rPr lang="en-US" sz="2000">
                <a:latin typeface="Times New Roman" pitchFamily="18" charset="0"/>
                <a:cs typeface="Times New Roman" pitchFamily="18" charset="0"/>
              </a:rPr>
              <a:t>«Individ» va «shaxs» tushunchalari bir-biriga o'xshash boima-gani singari, o'z navbatida, shaxs va individuallik ham birlikni tashkil qiladi, lekin ular bir-biriga o'xshash emas.</a:t>
            </a:r>
            <a:endParaRPr lang="ru-RU" sz="2000">
              <a:latin typeface="Times New Roman" pitchFamily="18" charset="0"/>
              <a:cs typeface="Times New Roman" pitchFamily="18" charset="0"/>
            </a:endParaRPr>
          </a:p>
          <a:p>
            <a:pPr algn="just" eaLnBrk="0" hangingPunct="0"/>
            <a:endParaRPr lang="en-US" sz="2000">
              <a:latin typeface="Times New Roman" pitchFamily="18" charset="0"/>
              <a:cs typeface="Times New Roman" pitchFamily="18" charset="0"/>
            </a:endParaRPr>
          </a:p>
        </p:txBody>
      </p:sp>
      <p:cxnSp>
        <p:nvCxnSpPr>
          <p:cNvPr id="21506" name="Прямая соединительная линия 14"/>
          <p:cNvCxnSpPr>
            <a:cxnSpLocks noChangeShapeType="1"/>
          </p:cNvCxnSpPr>
          <p:nvPr/>
        </p:nvCxnSpPr>
        <p:spPr bwMode="auto">
          <a:xfrm>
            <a:off x="10166350" y="6280150"/>
            <a:ext cx="0" cy="69850"/>
          </a:xfrm>
          <a:prstGeom prst="line">
            <a:avLst/>
          </a:prstGeom>
          <a:noFill/>
          <a:ln w="3175">
            <a:solidFill>
              <a:srgbClr val="000000"/>
            </a:solidFill>
            <a:round/>
            <a:headEnd/>
            <a:tailEnd/>
          </a:ln>
        </p:spPr>
      </p:cxn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Объект 2"/>
          <p:cNvSpPr>
            <a:spLocks noGrp="1"/>
          </p:cNvSpPr>
          <p:nvPr>
            <p:ph idx="1"/>
          </p:nvPr>
        </p:nvSpPr>
        <p:spPr>
          <a:xfrm>
            <a:off x="852488" y="606425"/>
            <a:ext cx="10515600" cy="5794375"/>
          </a:xfrm>
        </p:spPr>
        <p:txBody>
          <a:bodyPr/>
          <a:lstStyle/>
          <a:p>
            <a:pPr algn="just"/>
            <a:r>
              <a:rPr lang="en-US" sz="2000" smtClean="0">
                <a:latin typeface="Times New Roman" pitchFamily="18" charset="0"/>
                <a:cs typeface="Times New Roman" pitchFamily="18" charset="0"/>
              </a:rPr>
              <a:t>«Shaxs» ya «individuallik» tushunchalari qanchalik darajada bir-likdan iborat bo'lganiga qaramay, bir-biriga mos kelmasligining o'zi ham shaxsning tuzilishini kishining individual-psixologik xislatlari va fazilatlaridan tarkib topadigan allaqanday shakl sifatida tasavvur qilish imkoniyatini bermaydi.</a:t>
            </a:r>
            <a:endParaRPr lang="ru-RU" sz="2000" smtClean="0">
              <a:latin typeface="Times New Roman" pitchFamily="18" charset="0"/>
              <a:cs typeface="Times New Roman" pitchFamily="18" charset="0"/>
            </a:endParaRPr>
          </a:p>
          <a:p>
            <a:pPr algn="just"/>
            <a:r>
              <a:rPr lang="en-US" sz="2000" smtClean="0">
                <a:latin typeface="Times New Roman" pitchFamily="18" charset="0"/>
                <a:cs typeface="Times New Roman" pitchFamily="18" charset="0"/>
              </a:rPr>
              <a:t>...";, «Shaxs» va «individuallik» tushunchalari (xuddi «individ» va «shaxs» tushunchalari singari) aynan bir-biriga o'xshaydi, deb tan olinadigan va shaxsga tabiatan ijtimoiy munosabatlar subyekti sifati­da, individning tizimi tarzidagi ijtimoiy fazilat sifatida qaraladigan G'arb psixologiya fanining ayrim yo'nalishlarida shaxs bilan indivi­duallikning tuzilishi bir-biriga tobora mosligi tan olinadi. Bunday psi­xologik maktablar va yp'nalishlaming vakillari individuallikning tuzi­lishi aniq ta'riflab berilsa bas, bu kishining shaxsini to'lig'icha o'z ichiga oladi va ta'riflab beradi, degan nuqtai nazarni ilgari suradilar.</a:t>
            </a:r>
            <a:endParaRPr lang="ru-RU" sz="2000" smtClean="0">
              <a:latin typeface="Times New Roman" pitchFamily="18" charset="0"/>
              <a:cs typeface="Times New Roman" pitchFamily="18" charset="0"/>
            </a:endParaRPr>
          </a:p>
          <a:p>
            <a:pPr algn="just"/>
            <a:r>
              <a:rPr lang="en-US" sz="2000" smtClean="0">
                <a:latin typeface="Times New Roman" pitchFamily="18" charset="0"/>
                <a:cs typeface="Times New Roman" pitchFamily="18" charset="0"/>
              </a:rPr>
              <a:t>Haqiqatda esa, agar shaxs hamisha o'zining muayyan ijtimoiy muhiti bilan «haqiqiy munosabatlar» subyekt sifatida namoyon bo'li-shi inobatga olinadigan bo'lsa, shaxsning tuzilishiga muayyan ijtimoiy guruhlar, jarhoalar faoliyati va munosabatida tarkib topadigan ana shu «haqiqiy munosabatlar» va aloqalar muqarrar tarzda kiritilishi shart.</a:t>
            </a:r>
            <a:endParaRPr lang="ru-RU" sz="2000" smtClean="0">
              <a:latin typeface="Times New Roman" pitchFamily="18" charset="0"/>
              <a:cs typeface="Times New Roman" pitchFamily="18" charset="0"/>
            </a:endParaRPr>
          </a:p>
          <a:p>
            <a:pPr algn="just"/>
            <a:r>
              <a:rPr lang="en-US" sz="2000" smtClean="0">
                <a:latin typeface="Times New Roman" pitchFamily="18" charset="0"/>
                <a:cs typeface="Times New Roman" pitchFamily="18" charset="0"/>
              </a:rPr>
              <a:t>Jurhladan, psixologiyada individuallikning ko'pgina xislatlari -moslashuvchanlik, tajovuzkorlik, moyillik darajasi, tashvishlanish va shular kabilar aniqlangan. Bular jamlanib individning o'ziga xosligini</a:t>
            </a:r>
            <a:r>
              <a:rPr lang="uz-Cyrl-UZ" sz="2000" smtClean="0">
                <a:latin typeface="Times New Roman" pitchFamily="18" charset="0"/>
                <a:cs typeface="Times New Roman" pitchFamily="18" charset="0"/>
              </a:rPr>
              <a:t> </a:t>
            </a:r>
            <a:r>
              <a:rPr lang="en-US" sz="2000" smtClean="0">
                <a:latin typeface="Times New Roman" pitchFamily="18" charset="0"/>
                <a:cs typeface="Times New Roman" pitchFamily="18" charset="0"/>
              </a:rPr>
              <a:t>ko'rsatadi.</a:t>
            </a:r>
            <a:endParaRPr lang="ru-RU" sz="2000" smtClean="0">
              <a:latin typeface="Times New Roman" pitchFamily="18" charset="0"/>
              <a:cs typeface="Times New Roman" pitchFamily="18" charset="0"/>
            </a:endParaRPr>
          </a:p>
          <a:p>
            <a:pPr algn="just"/>
            <a:endParaRPr lang="ru-RU" sz="2000" smtClean="0">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Объект 2"/>
          <p:cNvSpPr>
            <a:spLocks noGrp="1"/>
          </p:cNvSpPr>
          <p:nvPr>
            <p:ph idx="1"/>
          </p:nvPr>
        </p:nvSpPr>
        <p:spPr>
          <a:xfrm>
            <a:off x="823913" y="344488"/>
            <a:ext cx="10515600" cy="6375400"/>
          </a:xfrm>
        </p:spPr>
        <p:txBody>
          <a:bodyPr/>
          <a:lstStyle/>
          <a:p>
            <a:pPr algn="just"/>
            <a:r>
              <a:rPr lang="en-US" sz="2000" smtClean="0">
                <a:latin typeface="Times New Roman" pitchFamily="18" charset="0"/>
                <a:cs typeface="Times New Roman" pitchFamily="18" charset="0"/>
              </a:rPr>
              <a:t>Shunday qilib, inson shaxsining tuzilishi individuallikning tuzili­shiga qaraganda keng ekanligi shubhasiz. Shu boisdan bunga, birinchi navbatda, uning individualligini ko'rsatadigan va faqat ehtirosda, ich-ki qiyofada, qobiliyatlarda va boshqalarda ancha keng ifodalanadigan fazilatlari va umumiy tuzilishigina emas, balki shaxsning rivojlanish darajasi har xil bo'lgan guruhlarda, guruh uchun yetakchi hisoblangan faoliyat orqali ifodalanadigan individlararo munosabatlarda o'zini namoyon etishini ham qo'shish shart. Individuallik tarzida shaxsni tadqiq etish natijasida olingan ma'lumotlar individlararo munosabatiar subyekti sifatida shaxsning ta'rifiga bevosita ko'chirilishi mwmkin emas: individual-tipik xususiyat shaxs yashayotgan va shafcllanayot-gan birlikning rivojlanishiga va individlararo munosabatlarning bilvo-sita ifodasi hisoblangan faoliyatning xususiyati, qadriyatlari va maq-sadlariga bog'liq tarzda, jiddiy ravishda turli xil ko'rinishda namoyon</a:t>
            </a:r>
            <a:r>
              <a:rPr lang="uz-Cyrl-UZ" sz="2000" smtClean="0">
                <a:latin typeface="Times New Roman" pitchFamily="18" charset="0"/>
                <a:cs typeface="Times New Roman" pitchFamily="18" charset="0"/>
              </a:rPr>
              <a:t> </a:t>
            </a:r>
            <a:r>
              <a:rPr lang="en-US" sz="2000" smtClean="0">
                <a:latin typeface="Times New Roman" pitchFamily="18" charset="0"/>
                <a:cs typeface="Times New Roman" pitchFamily="18" charset="0"/>
              </a:rPr>
              <a:t>bo'ladi.</a:t>
            </a:r>
            <a:endParaRPr lang="ru-RU" sz="2000" smtClean="0">
              <a:latin typeface="Times New Roman" pitchFamily="18" charset="0"/>
              <a:cs typeface="Times New Roman" pitchFamily="18" charset="0"/>
            </a:endParaRPr>
          </a:p>
          <a:p>
            <a:pPr algn="just"/>
            <a:r>
              <a:rPr lang="en-US" sz="2000" smtClean="0">
                <a:latin typeface="Times New Roman" pitchFamily="18" charset="0"/>
                <a:cs typeface="Times New Roman" pitchFamily="18" charset="0"/>
              </a:rPr>
              <a:t>Inson shaxsi tuzilishida biologik (tabiat) va ijtimoiy omillarning o'zaro nisbati masalasi hozirgi zamon psixoiogiyasidagi eng murak-kab va munozarali masalalardan biridir.G'arb psixologiyasining ayrim maktablarida shaxsda ikki omil -biologik hamda ijtimoiy omillar ta'wri ostida shakllangan ikkita asosiy kichik tuzilma borligini alohida ta'kidlaydigan nazariya sezilarli o'rin</a:t>
            </a:r>
            <a:r>
              <a:rPr lang="uz-Cyrl-UZ" sz="2000" smtClean="0">
                <a:latin typeface="Times New Roman" pitchFamily="18" charset="0"/>
                <a:cs typeface="Times New Roman" pitchFamily="18" charset="0"/>
              </a:rPr>
              <a:t> </a:t>
            </a:r>
            <a:r>
              <a:rPr lang="en-US" sz="2000" smtClean="0">
                <a:latin typeface="Times New Roman" pitchFamily="18" charset="0"/>
                <a:cs typeface="Times New Roman" pitchFamily="18" charset="0"/>
              </a:rPr>
              <a:t>egallaydi.Inson shaxsining o'zi «endopsixik» va «ekzopsixik» tuzilishga bo'linadi, degan fikr ham tfgari suriladi. Shaxs tuzilishining ichki tuzi­lishi sifatida «endopsixika» bamisoli kishining asab-psixik tuzilishiga o'xshash bo'lgan inson shaxsining ichki mexanizmi kabi psixik qism-lar va funksiyalarning o'zaro ichki bogiiqligini ifoda etadi. Ekzopsi-xikaning tashqi muhitga munosabati bilan, ya'ni shaxs qanday bo'1 masin, baribir munosabatga kirishishi mumkin bo'lgan va shaxsga</a:t>
            </a:r>
            <a:r>
              <a:rPr lang="uz-Cyrl-UZ" sz="2000" smtClean="0">
                <a:latin typeface="Times New Roman" pitchFamily="18" charset="0"/>
                <a:cs typeface="Times New Roman" pitchFamily="18" charset="0"/>
              </a:rPr>
              <a:t> </a:t>
            </a:r>
            <a:r>
              <a:rPr lang="en-US" sz="2000" smtClean="0">
                <a:latin typeface="Times New Roman" pitchFamily="18" charset="0"/>
                <a:cs typeface="Times New Roman" pitchFamily="18" charset="0"/>
              </a:rPr>
              <a:t>qa-rama-qarshi turadigan tuzilishlarining barchasiga nisbatan munosabati</a:t>
            </a:r>
            <a:br>
              <a:rPr lang="en-US" sz="2000" smtClean="0">
                <a:latin typeface="Times New Roman" pitchFamily="18" charset="0"/>
                <a:cs typeface="Times New Roman" pitchFamily="18" charset="0"/>
              </a:rPr>
            </a:br>
            <a:r>
              <a:rPr lang="en-US" sz="2000" smtClean="0">
                <a:latin typeface="Times New Roman" pitchFamily="18" charset="0"/>
                <a:cs typeface="Times New Roman" pitchFamily="18" charset="0"/>
              </a:rPr>
              <a:t>bilan belgilanadi</a:t>
            </a:r>
            <a:endParaRPr lang="ru-RU" sz="2000" smtClean="0">
              <a:latin typeface="Times New Roman" pitchFamily="18" charset="0"/>
              <a:cs typeface="Times New Roman" pitchFamily="18" charset="0"/>
            </a:endParaRPr>
          </a:p>
          <a:p>
            <a:pPr algn="just"/>
            <a:endParaRPr lang="ru-RU" sz="2000" smtClean="0">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Объект 2"/>
          <p:cNvSpPr>
            <a:spLocks noGrp="1"/>
          </p:cNvSpPr>
          <p:nvPr>
            <p:ph idx="1"/>
          </p:nvPr>
        </p:nvSpPr>
        <p:spPr>
          <a:xfrm>
            <a:off x="319088" y="330200"/>
            <a:ext cx="11568112" cy="6418263"/>
          </a:xfrm>
        </p:spPr>
        <p:txBody>
          <a:bodyPr/>
          <a:lstStyle/>
          <a:p>
            <a:pPr algn="just"/>
            <a:r>
              <a:rPr lang="en-US" sz="2000" smtClean="0">
                <a:latin typeface="Times New Roman" pitchFamily="18" charset="0"/>
                <a:cs typeface="Times New Roman" pitchFamily="18" charset="0"/>
              </a:rPr>
              <a:t>«Endopsixika» rnoyillik, xotira, tafakkur va xayol jxususiyatlari, irodaviy zo'r berish, tashqi ta'sirlarga beriluvchanlik kabi boshqa xis-latlarni, «ekzopsixika» esa kishi munosabatlari tizimi va uning tajriba-sini, qiziqishlarini, moyilliklarini, ideallarini ustun darajadagi his-tuyg'ularini shakllangan bilimlari va boshqa belgilarini o'z ichiga oladi. Tabiiy asosdagi «endopsixika» ijtimoiy omil bilan belgilanadi-gari «ekzopsixika»ga qarama-qarshi oiaroq, biologik jihat bilan bog'liqdir.Tabiiy tarkibiy jihatlar va belgilar kishi shaxsining individuallik tuzilishida uning ijtimoiy jihatdan taqozo etilgan qismlari sifatida mavjud bo'ladi. Tabiiy (anatomik, fiziologik va boshqa fazilatlar) va ijtimoiy xislatlar birlikni tashkil toptiradi va shaxsning mustaqil kichik tuzilishi sifatida bir-biriga o'zidan-o'zi qarama-qarshi qo'yilishi mum-kin emas.' ' Binobarin, individuallikning tuzilishida tabiiy, biologik omillar-nihg ham o'rnini tan olgan holda, kishi shaxsidagi biologik kichik tuzilishni faqat shunga asoslanib ishlash murnkin emas. Negaki, unda ular o'zgargan holda allaqachon mavjuddir.Shunday qilib, shaxsning ruzilishiga, birinchi navbatda, uning in-dividualligini kishi ehtirosi, ichki qiyofasi, qobiliyatlarining tuzilishi­da mujassamlashgan, shaxs psixologiyasini anglab yetish uchun zarur, lekin yetarli bo'lmagan tizimli tarzda tuzilishi kiradi. Shu tariqa shaxs tuzilishining birinchi tarkibiy qismi uning individ ichkarisidagi (introindivid) kichik tizim alohida namoyon boiadi. Introindivid va inter kichik tizimlari shaxsning o'zini namoyon qilishning barcha jihatlarini aks ettira olmaydi. Shaxsning tuzilishini tarkib toptiradigan uchinchi bir qismni metaindivid (individning ustki ko'rinishi) kichik tuzilishini ham alohida ko'rsatish imkoniyati mavjud.Shunday qilib, inson shaxsining tuzilishi uchta tarkibiy qismdan, uchta kichik tizimdan iborat: shaxsning individualligi, uning shaxsla-raro munosabatlar tizimida va boshqa - odamlarda gavdalanganligi hamda shaxsning o'zi kelib chiqishiga ko'ra individlararo ijtimoiy munosabatlar va aloqalar subyekti sifatida mavjud bo'lishiga barcha uchala jihatning birligida ta'riflangan bo'lishi shart.</a:t>
            </a:r>
            <a:endParaRPr lang="ru-RU" sz="2000" smtClean="0">
              <a:latin typeface="Times New Roman" pitchFamily="18" charset="0"/>
              <a:cs typeface="Times New Roman" pitchFamily="18" charset="0"/>
            </a:endParaRPr>
          </a:p>
          <a:p>
            <a:pPr algn="just"/>
            <a:endParaRPr lang="ru-RU" sz="2000" smtClean="0">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1"/>
          <p:cNvSpPr>
            <a:spLocks noGrp="1"/>
          </p:cNvSpPr>
          <p:nvPr>
            <p:ph type="title"/>
          </p:nvPr>
        </p:nvSpPr>
        <p:spPr>
          <a:xfrm>
            <a:off x="2592388" y="623888"/>
            <a:ext cx="8912225" cy="1281112"/>
          </a:xfrm>
        </p:spPr>
        <p:txBody>
          <a:bodyPr/>
          <a:lstStyle/>
          <a:p>
            <a:pPr algn="ctr"/>
            <a:r>
              <a:rPr lang="en-US" b="1" i="1" smtClean="0">
                <a:latin typeface="Times New Roman" pitchFamily="18" charset="0"/>
                <a:cs typeface="Times New Roman" pitchFamily="18" charset="0"/>
              </a:rPr>
              <a:t>2. Shaxsning faolligi va yo'naltirilganligi</a:t>
            </a:r>
            <a:r>
              <a:rPr lang="ru-RU" i="1" smtClean="0">
                <a:latin typeface="Times New Roman" pitchFamily="18" charset="0"/>
                <a:cs typeface="Times New Roman" pitchFamily="18" charset="0"/>
              </a:rPr>
              <a:t/>
            </a:r>
            <a:br>
              <a:rPr lang="ru-RU" i="1" smtClean="0">
                <a:latin typeface="Times New Roman" pitchFamily="18" charset="0"/>
                <a:cs typeface="Times New Roman" pitchFamily="18" charset="0"/>
              </a:rPr>
            </a:br>
            <a:endParaRPr lang="ru-RU" i="1" smtClean="0">
              <a:latin typeface="Times New Roman" pitchFamily="18" charset="0"/>
              <a:cs typeface="Times New Roman" pitchFamily="18" charset="0"/>
            </a:endParaRPr>
          </a:p>
        </p:txBody>
      </p:sp>
      <p:sp>
        <p:nvSpPr>
          <p:cNvPr id="25602" name="Объект 2"/>
          <p:cNvSpPr>
            <a:spLocks noGrp="1"/>
          </p:cNvSpPr>
          <p:nvPr>
            <p:ph idx="1"/>
          </p:nvPr>
        </p:nvSpPr>
        <p:spPr>
          <a:xfrm>
            <a:off x="838200" y="1360488"/>
            <a:ext cx="10515600" cy="5170487"/>
          </a:xfrm>
        </p:spPr>
        <p:txBody>
          <a:bodyPr/>
          <a:lstStyle/>
          <a:p>
            <a:pPr algn="just"/>
            <a:r>
              <a:rPr lang="en-US" smtClean="0">
                <a:latin typeface="Times New Roman" pitchFamily="18" charset="0"/>
                <a:cs typeface="Times New Roman" pitchFamily="18" charset="0"/>
              </a:rPr>
              <a:t>Kishining tevarak atrofga munosabati, hamkorlikdagi faoliyati va ijodiy ish jarayonida namoyon bo'ladigan ijtimoiy ahamiyatga molik o'zgarishlar qilish layoqati shaxsning faolligi sifatida tushuniladi. Shaxs faolligining ancha umumiy tarzdagi, birikma holidagi ta'rifi uning g'oyaviy prinsipligida, o'z nuqtai nazarini izchil himoya qila borishida, so'zi bilan ishining birligida ifodalanadigan faol hayotiy pozitsiyasini bildiradi.</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Jamiyatda faol hayotiy pozitsiya ijtimoiy burchga nisbatan ongli munosabatda bo'lishni, fuqarolikni, jamoatchilikni, faoliyatga nisba­tan ijodiy munosabatda bo'lishni, ilmiy dunyoqarashga tayanadigan e'tiqodni, ijtimoiy-axloqiy qoidalarning buzilishiga murosasizlikni ta­qozo etadi.</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Shaxsning moslashuvchanlikka ham, xulq-atvorning salbiy turiga ham zid bo'lgan jamoa tarzida o'zini o'zi belgilashi ham uning faol hayotiy pozitsiyasidan dalolat beradi. Yosh yigit va qizlarda faol hayotiy pozitsiyani shakllantirish axloqiy tarbiyaning eng muhim vazifalaridan biridir.</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Hozirgi paytda G'arb psixologiyasida shaxsni tadqiq qilish va tu-shunish borasida «insonparvarlik psixologiyasi» deb ataladigan psixo-logiya vakillarining psixoanalitik nazariyalari va qarashlari (shaxs­ning ekzistensialistik nazariyalari) eng nufuzli yo'nalishlar bo'lib hisoblanadi.</a:t>
            </a:r>
            <a:endParaRPr lang="ru-RU" smtClean="0">
              <a:latin typeface="Times New Roman" pitchFamily="18" charset="0"/>
              <a:cs typeface="Times New Roman" pitchFamily="18" charset="0"/>
            </a:endParaRPr>
          </a:p>
          <a:p>
            <a:pPr algn="just"/>
            <a:endParaRPr lang="ru-RU" smtClean="0">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Объект 2"/>
          <p:cNvSpPr>
            <a:spLocks noGrp="1"/>
          </p:cNvSpPr>
          <p:nvPr>
            <p:ph idx="1"/>
          </p:nvPr>
        </p:nvSpPr>
        <p:spPr>
          <a:xfrm>
            <a:off x="809625" y="461963"/>
            <a:ext cx="10515600" cy="5503862"/>
          </a:xfrm>
        </p:spPr>
        <p:txBody>
          <a:bodyPr/>
          <a:lstStyle/>
          <a:p>
            <a:pPr algn="just"/>
            <a:r>
              <a:rPr lang="en-US" smtClean="0">
                <a:latin typeface="Times New Roman" pitchFamily="18" charset="0"/>
                <a:cs typeface="Times New Roman" pitchFamily="18" charset="0"/>
              </a:rPr>
              <a:t>Asrimiz boshiaridayoq venalik psixiatr va psixolog Z. Freyd kishi shaxsining faolligi manbai - xarakteming o'zgacha talqinini tavsiya qilgan edi. Uning ko'pchilik izdoshlari tomonidan maqullangan nuq tai nazarga ko'ra, kishi unda hayvonot dunyosiga mansub ajdodlardan meros qilib olgan instinktiv mayllar va, eng avvalo, jinsiy va o'zini himoya qilish instinkti mayjud bo'lganligi tufayli faol emish. Lekin jamiyatda instinktlar o'zini hayvonot olamida boigani kabi namoyon qila olmaydi, chunki jamiyat kishini ko'plab cheklashlar turiga o'rab tashlaydi, uning instinktlari va mayllarini «senzura»ga ro'baro' qiladi, bu esa kishini ularni cheklashga majbur qiladi.</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Freydning shaxs faolligini butunligicha faqat shahvoniy hirsga bogiiq qilib qo'yishga intilishi psixologlarning ko'pchiligida e'tiroz tug'dirdi. Bu xil klassik freydizmning va undan muayyan chekinish-larning birikuvidan iborat xususiyatga ega boigan neofreydizm (A. Kardiner, E. Fromm, K. Xorni va boshqalar)ning kelib chiqish sabablaridan bid bo'lgan edi.</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Neofreydchilar shaxsning faolligini tushunish borasida shahvoniy mayllarning ustunligi fikridan voz kechishadi va insonning biologik mavjudotligidan chetga chiqishadi. Shaxsning muhitga bog'liqligi bi-rinchi o'ringa qo'yiladi. Muhit shaxsga o'zining eng muhim xusu-siyatlari aksini singdiradi.</a:t>
            </a:r>
            <a:endParaRPr lang="ru-RU" smtClean="0">
              <a:latin typeface="Times New Roman" pitchFamily="18" charset="0"/>
              <a:cs typeface="Times New Roman" pitchFamily="18" charset="0"/>
            </a:endParaRPr>
          </a:p>
          <a:p>
            <a:pPr algn="just"/>
            <a:r>
              <a:rPr lang="en-US" smtClean="0">
                <a:latin typeface="Times New Roman" pitchFamily="18" charset="0"/>
                <a:cs typeface="Times New Roman" pitchFamily="18" charset="0"/>
              </a:rPr>
              <a:t>Psixoanalitiklardan farqli o'laroq, rivojlanishi K. Rojers, A. Mas-lou, G. Olport va boshqalarning ilmiy ishlari bilan bogiiq boigan «insonparvarlik psixologiyasi» kelajakda o'zligini eng ko'p darajada namoyon qilishga (o'zini faollashtirishga) intilishni shaxs faolligining asosiy omili deb hisoblaydi.</a:t>
            </a:r>
            <a:endParaRPr lang="ru-RU" smtClean="0">
              <a:latin typeface="Times New Roman" pitchFamily="18" charset="0"/>
              <a:cs typeface="Times New Roman" pitchFamily="18" charset="0"/>
            </a:endParaRPr>
          </a:p>
          <a:p>
            <a:pPr algn="just"/>
            <a:endParaRPr lang="ru-RU" smtClean="0">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72</TotalTime>
  <Words>2228</Words>
  <Application>Microsoft Office PowerPoint</Application>
  <PresentationFormat>Произвольный</PresentationFormat>
  <Paragraphs>81</Paragraphs>
  <Slides>15</Slides>
  <Notes>0</Notes>
  <HiddenSlides>0</HiddenSlides>
  <MMClips>0</MMClips>
  <ScaleCrop>false</ScaleCrop>
  <HeadingPairs>
    <vt:vector size="6" baseType="variant">
      <vt:variant>
        <vt:lpstr>Использованные шрифты</vt:lpstr>
      </vt:variant>
      <vt:variant>
        <vt:i4>6</vt:i4>
      </vt:variant>
      <vt:variant>
        <vt:lpstr>Шаблон оформления</vt:lpstr>
      </vt:variant>
      <vt:variant>
        <vt:i4>17</vt:i4>
      </vt:variant>
      <vt:variant>
        <vt:lpstr>Заголовки слайдов</vt:lpstr>
      </vt:variant>
      <vt:variant>
        <vt:i4>15</vt:i4>
      </vt:variant>
    </vt:vector>
  </HeadingPairs>
  <TitlesOfParts>
    <vt:vector size="38" baseType="lpstr">
      <vt:lpstr>Century Gothic</vt:lpstr>
      <vt:lpstr>Arial</vt:lpstr>
      <vt:lpstr>Wingdings 3</vt:lpstr>
      <vt:lpstr>Calibri</vt:lpstr>
      <vt:lpstr>Bodo Times UZ</vt:lpstr>
      <vt:lpstr>Times New Roman</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Слайд 1</vt:lpstr>
      <vt:lpstr>MAVZU:SHAXS PSIXOLOGIYASI </vt:lpstr>
      <vt:lpstr>1. «Shaxs» tushunchasi va uning psixologik tuzilishi </vt:lpstr>
      <vt:lpstr>Слайд 4</vt:lpstr>
      <vt:lpstr>Слайд 5</vt:lpstr>
      <vt:lpstr>Слайд 6</vt:lpstr>
      <vt:lpstr>Слайд 7</vt:lpstr>
      <vt:lpstr>2. Shaxsning faolligi va yo'naltirilganligi </vt:lpstr>
      <vt:lpstr>Слайд 9</vt:lpstr>
      <vt:lpstr>Слайд 10</vt:lpstr>
      <vt:lpstr>Слайд 11</vt:lpstr>
      <vt:lpstr>Слайд 12</vt:lpstr>
      <vt:lpstr>3. Shaxsning shakllanishi </vt:lpstr>
      <vt:lpstr>Слайд 14</vt:lpstr>
      <vt:lpstr>Foydalanilgan adabiyotlar . </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User</cp:lastModifiedBy>
  <cp:revision>15</cp:revision>
  <dcterms:created xsi:type="dcterms:W3CDTF">2015-04-08T05:11:03Z</dcterms:created>
  <dcterms:modified xsi:type="dcterms:W3CDTF">2015-12-26T11:33:52Z</dcterms:modified>
</cp:coreProperties>
</file>