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5" r:id="rId2"/>
    <p:sldId id="373" r:id="rId3"/>
    <p:sldId id="256" r:id="rId4"/>
    <p:sldId id="290" r:id="rId5"/>
    <p:sldId id="258" r:id="rId6"/>
    <p:sldId id="278" r:id="rId7"/>
    <p:sldId id="306" r:id="rId8"/>
    <p:sldId id="362" r:id="rId9"/>
    <p:sldId id="371" r:id="rId10"/>
    <p:sldId id="379" r:id="rId11"/>
    <p:sldId id="335" r:id="rId12"/>
    <p:sldId id="354" r:id="rId13"/>
    <p:sldId id="267" r:id="rId14"/>
    <p:sldId id="323" r:id="rId15"/>
    <p:sldId id="260" r:id="rId16"/>
    <p:sldId id="347" r:id="rId17"/>
    <p:sldId id="367" r:id="rId18"/>
    <p:sldId id="372" r:id="rId19"/>
    <p:sldId id="269"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66"/>
    <a:srgbClr val="CC0099"/>
    <a:srgbClr val="00FF00"/>
    <a:srgbClr val="00FFFF"/>
    <a:srgbClr val="FE8C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55" autoAdjust="0"/>
    <p:restoredTop sz="94654" autoAdjust="0"/>
  </p:normalViewPr>
  <p:slideViewPr>
    <p:cSldViewPr>
      <p:cViewPr>
        <p:scale>
          <a:sx n="87" d="100"/>
          <a:sy n="87" d="100"/>
        </p:scale>
        <p:origin x="-300" y="-366"/>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sorterViewPr>
    <p:cViewPr>
      <p:scale>
        <a:sx n="66" d="100"/>
        <a:sy n="66" d="100"/>
      </p:scale>
      <p:origin x="0" y="109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615346-035A-417C-B5F7-3954A3E951FB}" type="datetimeFigureOut">
              <a:rPr lang="ru-RU" smtClean="0"/>
              <a:pPr/>
              <a:t>20.04.2013</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88553B-D964-47C0-ACD8-E98E6B3080F6}" type="slidenum">
              <a:rPr lang="ru-RU" smtClean="0"/>
              <a:pPr/>
              <a:t>‹#›</a:t>
            </a:fld>
            <a:endParaRPr lang="ru-RU"/>
          </a:p>
        </p:txBody>
      </p:sp>
    </p:spTree>
    <p:extLst>
      <p:ext uri="{BB962C8B-B14F-4D97-AF65-F5344CB8AC3E}">
        <p14:creationId xmlns:p14="http://schemas.microsoft.com/office/powerpoint/2010/main" val="391266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a:p>
        </p:txBody>
      </p:sp>
      <p:sp>
        <p:nvSpPr>
          <p:cNvPr id="4" name="Slide Number Placeholder 3"/>
          <p:cNvSpPr>
            <a:spLocks noGrp="1"/>
          </p:cNvSpPr>
          <p:nvPr>
            <p:ph type="sldNum" sz="quarter" idx="10"/>
          </p:nvPr>
        </p:nvSpPr>
        <p:spPr/>
        <p:txBody>
          <a:bodyPr/>
          <a:lstStyle/>
          <a:p>
            <a:fld id="{5D88553B-D964-47C0-ACD8-E98E6B3080F6}"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6C95DC82-471D-4B61-97DF-483550998FA2}" type="datetimeFigureOut">
              <a:rPr lang="ru-RU" smtClean="0"/>
              <a:pPr/>
              <a:t>20.04.2013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A3CF63-0AF7-49D6-A790-C667D9870554}" type="slidenum">
              <a:rPr lang="ru-RU" smtClean="0"/>
              <a:pPr/>
              <a:t>‹#›</a:t>
            </a:fld>
            <a:endParaRPr lang="ru-RU"/>
          </a:p>
        </p:txBody>
      </p:sp>
    </p:spTree>
  </p:cSld>
  <p:clrMapOvr>
    <a:masterClrMapping/>
  </p:clrMapOvr>
  <p:transition advClick="0" advTm="3012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6C95DC82-471D-4B61-97DF-483550998FA2}" type="datetimeFigureOut">
              <a:rPr lang="ru-RU" smtClean="0"/>
              <a:pPr/>
              <a:t>20.04.2013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A3CF63-0AF7-49D6-A790-C667D9870554}" type="slidenum">
              <a:rPr lang="ru-RU" smtClean="0"/>
              <a:pPr/>
              <a:t>‹#›</a:t>
            </a:fld>
            <a:endParaRPr lang="ru-RU"/>
          </a:p>
        </p:txBody>
      </p:sp>
    </p:spTree>
  </p:cSld>
  <p:clrMapOvr>
    <a:masterClrMapping/>
  </p:clrMapOvr>
  <p:transition advClick="0" advTm="3012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6C95DC82-471D-4B61-97DF-483550998FA2}" type="datetimeFigureOut">
              <a:rPr lang="ru-RU" smtClean="0"/>
              <a:pPr/>
              <a:t>20.04.2013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A3CF63-0AF7-49D6-A790-C667D9870554}" type="slidenum">
              <a:rPr lang="ru-RU" smtClean="0"/>
              <a:pPr/>
              <a:t>‹#›</a:t>
            </a:fld>
            <a:endParaRPr lang="ru-RU"/>
          </a:p>
        </p:txBody>
      </p:sp>
    </p:spTree>
  </p:cSld>
  <p:clrMapOvr>
    <a:masterClrMapping/>
  </p:clrMapOvr>
  <p:transition advClick="0" advTm="3012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6C95DC82-471D-4B61-97DF-483550998FA2}" type="datetimeFigureOut">
              <a:rPr lang="ru-RU" smtClean="0"/>
              <a:pPr/>
              <a:t>20.04.2013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A3CF63-0AF7-49D6-A790-C667D9870554}" type="slidenum">
              <a:rPr lang="ru-RU" smtClean="0"/>
              <a:pPr/>
              <a:t>‹#›</a:t>
            </a:fld>
            <a:endParaRPr lang="ru-RU"/>
          </a:p>
        </p:txBody>
      </p:sp>
    </p:spTree>
  </p:cSld>
  <p:clrMapOvr>
    <a:masterClrMapping/>
  </p:clrMapOvr>
  <p:transition advClick="0" advTm="3012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95DC82-471D-4B61-97DF-483550998FA2}" type="datetimeFigureOut">
              <a:rPr lang="ru-RU" smtClean="0"/>
              <a:pPr/>
              <a:t>20.04.2013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A3CF63-0AF7-49D6-A790-C667D9870554}" type="slidenum">
              <a:rPr lang="ru-RU" smtClean="0"/>
              <a:pPr/>
              <a:t>‹#›</a:t>
            </a:fld>
            <a:endParaRPr lang="ru-RU"/>
          </a:p>
        </p:txBody>
      </p:sp>
    </p:spTree>
  </p:cSld>
  <p:clrMapOvr>
    <a:masterClrMapping/>
  </p:clrMapOvr>
  <p:transition advClick="0" advTm="3012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6C95DC82-471D-4B61-97DF-483550998FA2}" type="datetimeFigureOut">
              <a:rPr lang="ru-RU" smtClean="0"/>
              <a:pPr/>
              <a:t>20.04.2013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EA3CF63-0AF7-49D6-A790-C667D9870554}" type="slidenum">
              <a:rPr lang="ru-RU" smtClean="0"/>
              <a:pPr/>
              <a:t>‹#›</a:t>
            </a:fld>
            <a:endParaRPr lang="ru-RU"/>
          </a:p>
        </p:txBody>
      </p:sp>
    </p:spTree>
  </p:cSld>
  <p:clrMapOvr>
    <a:masterClrMapping/>
  </p:clrMapOvr>
  <p:transition advClick="0" advTm="3012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6C95DC82-471D-4B61-97DF-483550998FA2}" type="datetimeFigureOut">
              <a:rPr lang="ru-RU" smtClean="0"/>
              <a:pPr/>
              <a:t>20.04.2013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EA3CF63-0AF7-49D6-A790-C667D9870554}" type="slidenum">
              <a:rPr lang="ru-RU" smtClean="0"/>
              <a:pPr/>
              <a:t>‹#›</a:t>
            </a:fld>
            <a:endParaRPr lang="ru-RU"/>
          </a:p>
        </p:txBody>
      </p:sp>
    </p:spTree>
  </p:cSld>
  <p:clrMapOvr>
    <a:masterClrMapping/>
  </p:clrMapOvr>
  <p:transition advClick="0" advTm="3012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6C95DC82-471D-4B61-97DF-483550998FA2}" type="datetimeFigureOut">
              <a:rPr lang="ru-RU" smtClean="0"/>
              <a:pPr/>
              <a:t>20.04.2013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EA3CF63-0AF7-49D6-A790-C667D9870554}" type="slidenum">
              <a:rPr lang="ru-RU" smtClean="0"/>
              <a:pPr/>
              <a:t>‹#›</a:t>
            </a:fld>
            <a:endParaRPr lang="ru-RU"/>
          </a:p>
        </p:txBody>
      </p:sp>
    </p:spTree>
  </p:cSld>
  <p:clrMapOvr>
    <a:masterClrMapping/>
  </p:clrMapOvr>
  <p:transition advClick="0" advTm="3012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5DC82-471D-4B61-97DF-483550998FA2}" type="datetimeFigureOut">
              <a:rPr lang="ru-RU" smtClean="0"/>
              <a:pPr/>
              <a:t>20.04.2013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EA3CF63-0AF7-49D6-A790-C667D9870554}" type="slidenum">
              <a:rPr lang="ru-RU" smtClean="0"/>
              <a:pPr/>
              <a:t>‹#›</a:t>
            </a:fld>
            <a:endParaRPr lang="ru-RU"/>
          </a:p>
        </p:txBody>
      </p:sp>
    </p:spTree>
  </p:cSld>
  <p:clrMapOvr>
    <a:masterClrMapping/>
  </p:clrMapOvr>
  <p:transition advClick="0" advTm="3012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5DC82-471D-4B61-97DF-483550998FA2}" type="datetimeFigureOut">
              <a:rPr lang="ru-RU" smtClean="0"/>
              <a:pPr/>
              <a:t>20.04.2013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EA3CF63-0AF7-49D6-A790-C667D9870554}" type="slidenum">
              <a:rPr lang="ru-RU" smtClean="0"/>
              <a:pPr/>
              <a:t>‹#›</a:t>
            </a:fld>
            <a:endParaRPr lang="ru-RU"/>
          </a:p>
        </p:txBody>
      </p:sp>
    </p:spTree>
  </p:cSld>
  <p:clrMapOvr>
    <a:masterClrMapping/>
  </p:clrMapOvr>
  <p:transition advClick="0" advTm="3012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5DC82-471D-4B61-97DF-483550998FA2}" type="datetimeFigureOut">
              <a:rPr lang="ru-RU" smtClean="0"/>
              <a:pPr/>
              <a:t>20.04.2013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EA3CF63-0AF7-49D6-A790-C667D9870554}" type="slidenum">
              <a:rPr lang="ru-RU" smtClean="0"/>
              <a:pPr/>
              <a:t>‹#›</a:t>
            </a:fld>
            <a:endParaRPr lang="ru-RU"/>
          </a:p>
        </p:txBody>
      </p:sp>
    </p:spTree>
  </p:cSld>
  <p:clrMapOvr>
    <a:masterClrMapping/>
  </p:clrMapOvr>
  <p:transition advClick="0" advTm="3012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5DC82-471D-4B61-97DF-483550998FA2}" type="datetimeFigureOut">
              <a:rPr lang="ru-RU" smtClean="0"/>
              <a:pPr/>
              <a:t>20.04.2013</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3CF63-0AF7-49D6-A790-C667D987055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3012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Documents%20and%20Settings\Dilshod\&#1056;&#1072;&#1073;&#1086;&#1095;&#1080;&#1081;%20&#1089;&#1090;&#1086;&#1083;\Europe%20Final.mp3" TargetMode="Externa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Documents%20and%20Settings\Dilshod\&#1056;&#1072;&#1073;&#1086;&#1095;&#1080;&#1081;%20&#1089;&#1090;&#1086;&#1083;\K'Naan%20-%20Wavin'%20FlaMaXmuda.mp3" TargetMode="External"/><Relationship Id="rId1" Type="http://schemas.openxmlformats.org/officeDocument/2006/relationships/tags" Target="../tags/tag12.xml"/><Relationship Id="rId5" Type="http://schemas.openxmlformats.org/officeDocument/2006/relationships/image" Target="../media/image28.png"/><Relationship Id="rId4" Type="http://schemas.openxmlformats.org/officeDocument/2006/relationships/image" Target="../media/image27.wmf"/></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34.pn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85728"/>
            <a:ext cx="9144000" cy="1714512"/>
          </a:xfrm>
        </p:spPr>
        <p:txBody>
          <a:bodyPr>
            <a:noAutofit/>
          </a:bodyPr>
          <a:lstStyle/>
          <a:p>
            <a:r>
              <a:rPr lang="uz-Cyrl-UZ" sz="2800" b="1" dirty="0" smtClean="0">
                <a:latin typeface="Times New Roman" pitchFamily="18" charset="0"/>
                <a:cs typeface="Times New Roman" pitchFamily="18" charset="0"/>
              </a:rPr>
              <a:t>ЎЗБЕКИСТОН   РЕСПУБЛИКАСИ</a:t>
            </a:r>
            <a:br>
              <a:rPr lang="uz-Cyrl-UZ" sz="2800" b="1" dirty="0" smtClean="0">
                <a:latin typeface="Times New Roman" pitchFamily="18" charset="0"/>
                <a:cs typeface="Times New Roman" pitchFamily="18" charset="0"/>
              </a:rPr>
            </a:br>
            <a:r>
              <a:rPr lang="uz-Cyrl-UZ" sz="2800" b="1" dirty="0" smtClean="0">
                <a:latin typeface="Times New Roman" pitchFamily="18" charset="0"/>
                <a:cs typeface="Times New Roman" pitchFamily="18" charset="0"/>
              </a:rPr>
              <a:t>МАДАНИЯТ  ВА  СПОРТ  ИШЛАРИ  ВАЗИРЛИГИ</a:t>
            </a:r>
            <a:br>
              <a:rPr lang="uz-Cyrl-UZ" sz="2800" b="1" dirty="0" smtClean="0">
                <a:latin typeface="Times New Roman" pitchFamily="18" charset="0"/>
                <a:cs typeface="Times New Roman" pitchFamily="18" charset="0"/>
              </a:rPr>
            </a:br>
            <a:r>
              <a:rPr lang="uz-Cyrl-UZ" sz="3200" b="1" dirty="0" smtClean="0">
                <a:latin typeface="Times New Roman" pitchFamily="18" charset="0"/>
                <a:cs typeface="Times New Roman" pitchFamily="18" charset="0"/>
              </a:rPr>
              <a:t>Ўзбекистон Давлат Жисмоний тарбия </a:t>
            </a:r>
            <a:br>
              <a:rPr lang="uz-Cyrl-UZ" sz="3200" b="1" dirty="0" smtClean="0">
                <a:latin typeface="Times New Roman" pitchFamily="18" charset="0"/>
                <a:cs typeface="Times New Roman" pitchFamily="18" charset="0"/>
              </a:rPr>
            </a:br>
            <a:r>
              <a:rPr lang="uz-Cyrl-UZ" sz="3200" b="1" dirty="0" smtClean="0">
                <a:latin typeface="Times New Roman" pitchFamily="18" charset="0"/>
                <a:cs typeface="Times New Roman" pitchFamily="18" charset="0"/>
              </a:rPr>
              <a:t>институти</a:t>
            </a:r>
            <a:endParaRPr lang="ru-RU" sz="2800" b="1" dirty="0">
              <a:latin typeface="Times New Roman" pitchFamily="18" charset="0"/>
              <a:cs typeface="Times New Roman" pitchFamily="18" charset="0"/>
            </a:endParaRPr>
          </a:p>
        </p:txBody>
      </p:sp>
      <p:pic>
        <p:nvPicPr>
          <p:cNvPr id="1026" name="Picture 2" descr="C:\Documents and Settings\Dilshod\Рабочий стол\image004.jpg"/>
          <p:cNvPicPr>
            <a:picLocks noChangeAspect="1" noChangeArrowheads="1"/>
          </p:cNvPicPr>
          <p:nvPr/>
        </p:nvPicPr>
        <p:blipFill>
          <a:blip r:embed="rId5"/>
          <a:srcRect/>
          <a:stretch>
            <a:fillRect/>
          </a:stretch>
        </p:blipFill>
        <p:spPr bwMode="auto">
          <a:xfrm>
            <a:off x="3214678" y="2214553"/>
            <a:ext cx="2214578" cy="2201777"/>
          </a:xfrm>
          <a:prstGeom prst="rect">
            <a:avLst/>
          </a:prstGeom>
          <a:noFill/>
        </p:spPr>
      </p:pic>
      <p:pic>
        <p:nvPicPr>
          <p:cNvPr id="8" name="Europe Final.mp3">
            <a:hlinkClick r:id="" action="ppaction://media"/>
          </p:cNvPr>
          <p:cNvPicPr>
            <a:picLocks noRot="1" noChangeAspect="1"/>
          </p:cNvPicPr>
          <p:nvPr>
            <a:audioFile r:link="rId1"/>
          </p:nvPr>
        </p:nvPicPr>
        <p:blipFill>
          <a:blip r:embed="rId6"/>
          <a:stretch>
            <a:fillRect/>
          </a:stretch>
        </p:blipFill>
        <p:spPr>
          <a:xfrm>
            <a:off x="0" y="4572008"/>
            <a:ext cx="304800" cy="304800"/>
          </a:xfrm>
          <a:prstGeom prst="rect">
            <a:avLst/>
          </a:prstGeom>
        </p:spPr>
      </p:pic>
    </p:spTree>
  </p:cSld>
  <p:clrMapOvr>
    <a:masterClrMapping/>
  </p:clrMapOvr>
  <p:transition advClick="0" advTm="301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7" presetClass="entr" presetSubtype="0" fill="hold" grpId="0" nodeType="clickEffect">
                                  <p:stCondLst>
                                    <p:cond delay="0"/>
                                  </p:stCondLst>
                                  <p:iterate type="lt">
                                    <p:tmPct val="50000"/>
                                  </p:iterate>
                                  <p:childTnLst>
                                    <p:set>
                                      <p:cBhvr>
                                        <p:cTn id="10" dur="1" fill="hold">
                                          <p:stCondLst>
                                            <p:cond delay="0"/>
                                          </p:stCondLst>
                                        </p:cTn>
                                        <p:tgtEl>
                                          <p:spTgt spid="2"/>
                                        </p:tgtEl>
                                        <p:attrNameLst>
                                          <p:attrName>style.visibility</p:attrName>
                                        </p:attrNameLst>
                                      </p:cBhvr>
                                      <p:to>
                                        <p:strVal val="visible"/>
                                      </p:to>
                                    </p:set>
                                    <p:anim calcmode="discrete" valueType="clr">
                                      <p:cBhvr override="childStyle">
                                        <p:cTn id="11"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
                                        </p:tgtEl>
                                        <p:attrNameLst>
                                          <p:attrName>fillcolor</p:attrName>
                                        </p:attrNameLst>
                                      </p:cBhvr>
                                      <p:tavLst>
                                        <p:tav tm="0">
                                          <p:val>
                                            <p:clrVal>
                                              <a:schemeClr val="accent2"/>
                                            </p:clrVal>
                                          </p:val>
                                        </p:tav>
                                        <p:tav tm="50000">
                                          <p:val>
                                            <p:clrVal>
                                              <a:schemeClr val="hlink"/>
                                            </p:clrVal>
                                          </p:val>
                                        </p:tav>
                                      </p:tavLst>
                                    </p:anim>
                                    <p:set>
                                      <p:cBhvr>
                                        <p:cTn id="13" dur="80"/>
                                        <p:tgtEl>
                                          <p:spTgt spid="2"/>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wheel(4)">
                                      <p:cBhvr>
                                        <p:cTn id="18" dur="2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1026"/>
                                        </p:tgtEl>
                                      </p:cBhvr>
                                    </p:animEffect>
                                    <p:animScale>
                                      <p:cBhvr>
                                        <p:cTn id="23" dur="250" autoRev="1" fill="hold"/>
                                        <p:tgtEl>
                                          <p:spTgt spid="1026"/>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13" presetClass="exit" presetSubtype="16" fill="hold" nodeType="clickEffect">
                                  <p:stCondLst>
                                    <p:cond delay="0"/>
                                  </p:stCondLst>
                                  <p:childTnLst>
                                    <p:animEffect transition="out" filter="plus(in)">
                                      <p:cBhvr>
                                        <p:cTn id="27" dur="2000"/>
                                        <p:tgtEl>
                                          <p:spTgt spid="1026"/>
                                        </p:tgtEl>
                                      </p:cBhvr>
                                    </p:animEffect>
                                    <p:set>
                                      <p:cBhvr>
                                        <p:cTn id="28"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numSld="999">
                <p:cTn id="29"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OLYBALL.jpg"/>
          <p:cNvPicPr>
            <a:picLocks noChangeAspect="1"/>
          </p:cNvPicPr>
          <p:nvPr/>
        </p:nvPicPr>
        <p:blipFill>
          <a:blip r:embed="rId3"/>
          <a:srcRect/>
          <a:stretch>
            <a:fillRect/>
          </a:stretch>
        </p:blipFill>
        <p:spPr bwMode="auto">
          <a:xfrm>
            <a:off x="5943600" y="0"/>
            <a:ext cx="3200400" cy="4191000"/>
          </a:xfrm>
          <a:prstGeom prst="rect">
            <a:avLst/>
          </a:prstGeom>
          <a:ln>
            <a:noFill/>
          </a:ln>
          <a:effectLst>
            <a:softEdge rad="112500"/>
          </a:effectLst>
        </p:spPr>
      </p:pic>
      <p:sp>
        <p:nvSpPr>
          <p:cNvPr id="3" name="Content Placeholder 2"/>
          <p:cNvSpPr>
            <a:spLocks noGrp="1"/>
          </p:cNvSpPr>
          <p:nvPr>
            <p:ph idx="1"/>
          </p:nvPr>
        </p:nvSpPr>
        <p:spPr>
          <a:xfrm>
            <a:off x="-328586" y="332656"/>
            <a:ext cx="6556770" cy="7096848"/>
          </a:xfrm>
        </p:spPr>
        <p:txBody>
          <a:bodyPr>
            <a:normAutofit/>
          </a:bodyPr>
          <a:lstStyle/>
          <a:p>
            <a:pPr algn="ctr"/>
            <a:r>
              <a:rPr lang="uz-Cyrl-UZ" sz="3600" dirty="0" smtClean="0">
                <a:latin typeface="Times New Roman" pitchFamily="18" charset="0"/>
                <a:cs typeface="Times New Roman" pitchFamily="18" charset="0"/>
              </a:rPr>
              <a:t>.</a:t>
            </a:r>
            <a:endParaRPr lang="ru-RU" sz="3600" dirty="0">
              <a:latin typeface="Times New Roman" pitchFamily="18" charset="0"/>
              <a:cs typeface="Times New Roman" pitchFamily="18" charset="0"/>
            </a:endParaRPr>
          </a:p>
        </p:txBody>
      </p:sp>
      <p:pic>
        <p:nvPicPr>
          <p:cNvPr id="5" name="Рисунок 3" descr="0SPOR001.jp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6858016" y="3634507"/>
            <a:ext cx="2285984" cy="3294955"/>
          </a:xfrm>
          <a:prstGeom prst="rect">
            <a:avLst/>
          </a:prstGeom>
          <a:noFill/>
          <a:ln w="9525">
            <a:noFill/>
            <a:miter lim="800000"/>
            <a:headEnd/>
            <a:tailEnd/>
          </a:ln>
        </p:spPr>
      </p:pic>
      <p:sp>
        <p:nvSpPr>
          <p:cNvPr id="2" name="Скругленный прямоугольник 1"/>
          <p:cNvSpPr/>
          <p:nvPr/>
        </p:nvSpPr>
        <p:spPr>
          <a:xfrm>
            <a:off x="683568" y="188640"/>
            <a:ext cx="4968552" cy="6264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400" dirty="0"/>
              <a:t>Кўриб ҳаракат қилиш реакцияси вақти спорт билан шуғулланмайдиган кишиларда ўртача 0,25 сек.дан 0,35 сек. ўртасида ўзгариб туради. Спортчиларда бу вақт камроқ 0,15-0,20 сек., баъзиларида эса 0,10-0,12 сек.га тенг. Товуш сигналига реакция кўрсатиш вақти одатда бирмунча камроқ бўлади: машқ қилмаган кишиларда тахминан 0,17-0,27 сек; халқаро тоифадаги баъзи бир спринтерларда эса 0,05-0,07 сек.га тенг.</a:t>
            </a:r>
            <a:endParaRPr lang="ru-RU" sz="2400" dirty="0"/>
          </a:p>
          <a:p>
            <a:pPr algn="ctr"/>
            <a:endParaRPr lang="ru-RU" sz="24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471440535"/>
      </p:ext>
    </p:extLst>
  </p:cSld>
  <p:clrMapOvr>
    <a:masterClrMapping/>
  </p:clrMapOvr>
  <p:transition advClick="0" advTm="301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6146" name="Picture 2" descr="C:\Documents and Settings\P@YNET\Рабочий стол\darsssss.JPG"/>
          <p:cNvPicPr>
            <a:picLocks noChangeAspect="1" noChangeArrowheads="1"/>
          </p:cNvPicPr>
          <p:nvPr/>
        </p:nvPicPr>
        <p:blipFill>
          <a:blip r:embed="rId4"/>
          <a:srcRect t="15010"/>
          <a:stretch>
            <a:fillRect/>
          </a:stretch>
        </p:blipFill>
        <p:spPr bwMode="auto">
          <a:xfrm>
            <a:off x="1360497" y="2857497"/>
            <a:ext cx="6211899" cy="3929090"/>
          </a:xfrm>
          <a:prstGeom prst="rect">
            <a:avLst/>
          </a:prstGeom>
          <a:ln>
            <a:noFill/>
          </a:ln>
          <a:effectLst>
            <a:softEdge rad="112500"/>
          </a:effectLst>
        </p:spPr>
      </p:pic>
      <p:sp>
        <p:nvSpPr>
          <p:cNvPr id="3" name="Content Placeholder 2"/>
          <p:cNvSpPr>
            <a:spLocks noGrp="1"/>
          </p:cNvSpPr>
          <p:nvPr>
            <p:ph idx="1"/>
          </p:nvPr>
        </p:nvSpPr>
        <p:spPr>
          <a:xfrm>
            <a:off x="457200" y="142853"/>
            <a:ext cx="8229600" cy="3286148"/>
          </a:xfrm>
        </p:spPr>
        <p:txBody>
          <a:bodyPr>
            <a:normAutofit/>
          </a:bodyPr>
          <a:lstStyle/>
          <a:p>
            <a:pPr marL="0" indent="0" algn="ctr">
              <a:buNone/>
            </a:pPr>
            <a:r>
              <a:rPr lang="uz-Cyrl-UZ" sz="2800" b="1" dirty="0"/>
              <a:t>Мураккаб реакциянинг</a:t>
            </a:r>
            <a:r>
              <a:rPr lang="uz-Cyrl-UZ" sz="2800" dirty="0"/>
              <a:t> икки хили, яъни ҳаракатдаги объектга бўладиган реакция ва танлаш реакцияси мавжуд.</a:t>
            </a:r>
            <a:endParaRPr lang="ru-RU" sz="2800" dirty="0"/>
          </a:p>
          <a:p>
            <a:pPr marL="0" indent="0" algn="ctr">
              <a:buNone/>
            </a:pPr>
            <a:endParaRPr lang="ru-RU" sz="2800" dirty="0">
              <a:latin typeface="Times New Roman" pitchFamily="18" charset="0"/>
              <a:cs typeface="Times New Roman" pitchFamily="18" charset="0"/>
            </a:endParaRPr>
          </a:p>
        </p:txBody>
      </p:sp>
    </p:spTree>
    <p:custDataLst>
      <p:tags r:id="rId1"/>
    </p:custDataLst>
  </p:cSld>
  <p:clrMapOvr>
    <a:masterClrMapping/>
  </p:clrMapOvr>
  <p:transition advClick="0" advTm="301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5" name="Рисунок 5" descr="KAYAKING.jpg"/>
          <p:cNvPicPr>
            <a:picLocks noChangeAspect="1"/>
          </p:cNvPicPr>
          <p:nvPr/>
        </p:nvPicPr>
        <p:blipFill>
          <a:blip r:embed="rId4"/>
          <a:srcRect/>
          <a:stretch>
            <a:fillRect/>
          </a:stretch>
        </p:blipFill>
        <p:spPr bwMode="auto">
          <a:xfrm>
            <a:off x="5357818" y="4567262"/>
            <a:ext cx="3214710" cy="2362200"/>
          </a:xfrm>
          <a:prstGeom prst="rect">
            <a:avLst/>
          </a:prstGeom>
          <a:ln>
            <a:noFill/>
          </a:ln>
          <a:effectLst>
            <a:softEdge rad="112500"/>
          </a:effectLst>
        </p:spPr>
      </p:pic>
      <p:pic>
        <p:nvPicPr>
          <p:cNvPr id="4" name="Рисунок 3" descr="BOTRC001.jpg"/>
          <p:cNvPicPr>
            <a:picLocks noChangeAspect="1"/>
          </p:cNvPicPr>
          <p:nvPr/>
        </p:nvPicPr>
        <p:blipFill>
          <a:blip r:embed="rId5"/>
          <a:srcRect/>
          <a:stretch>
            <a:fillRect/>
          </a:stretch>
        </p:blipFill>
        <p:spPr bwMode="auto">
          <a:xfrm>
            <a:off x="214282" y="4724400"/>
            <a:ext cx="3657600" cy="2133600"/>
          </a:xfrm>
          <a:prstGeom prst="rect">
            <a:avLst/>
          </a:prstGeom>
          <a:ln>
            <a:noFill/>
          </a:ln>
          <a:effectLst>
            <a:softEdge rad="112500"/>
          </a:effectLst>
        </p:spPr>
      </p:pic>
      <p:sp>
        <p:nvSpPr>
          <p:cNvPr id="3" name="Content Placeholder 2"/>
          <p:cNvSpPr>
            <a:spLocks noGrp="1"/>
          </p:cNvSpPr>
          <p:nvPr>
            <p:ph idx="1"/>
          </p:nvPr>
        </p:nvSpPr>
        <p:spPr>
          <a:xfrm>
            <a:off x="-214346" y="0"/>
            <a:ext cx="9358346" cy="4724400"/>
          </a:xfrm>
        </p:spPr>
        <p:txBody>
          <a:bodyPr>
            <a:normAutofit fontScale="92500"/>
          </a:bodyPr>
          <a:lstStyle/>
          <a:p>
            <a:pPr marL="0" indent="0" algn="ctr">
              <a:buNone/>
            </a:pPr>
            <a:r>
              <a:rPr lang="uz-Cyrl-UZ" sz="3600" dirty="0"/>
              <a:t>Ҳаракатдаги объектга бўладиган реакция  яккама-якка олишиш машқлари ва тўп ўйинларида кўпроқ учрайди. Масалан: дарвозага тўп тепилган вақтда дарвозабон қуйидагиларни бажариши керак: 1. Тўпни кўриши; 2. Тўпнинг йўналишини ва уни учиш тезлигини баҳолаши; 3. Нима қилиш режасини танлаши; 4. Бу режани амалга ошира бошлаши.</a:t>
            </a:r>
            <a:endParaRPr lang="ru-RU" sz="3600" dirty="0"/>
          </a:p>
          <a:p>
            <a:pPr marL="0" indent="0" algn="just">
              <a:buNone/>
            </a:pPr>
            <a:r>
              <a:rPr lang="uz-Cyrl-UZ" sz="3600" dirty="0" smtClean="0">
                <a:solidFill>
                  <a:srgbClr val="FF0000"/>
                </a:solidFill>
                <a:latin typeface="Times New Roman" pitchFamily="18" charset="0"/>
                <a:cs typeface="Times New Roman" pitchFamily="18" charset="0"/>
              </a:rPr>
              <a:t> </a:t>
            </a:r>
            <a:endParaRPr lang="uz-Cyrl-UZ" sz="3600" dirty="0" smtClean="0">
              <a:solidFill>
                <a:srgbClr val="FF0000"/>
              </a:solidFill>
              <a:latin typeface="Times New Roman" pitchFamily="18" charset="0"/>
              <a:cs typeface="Times New Roman" pitchFamily="18" charset="0"/>
            </a:endParaRPr>
          </a:p>
        </p:txBody>
      </p:sp>
    </p:spTree>
    <p:custDataLst>
      <p:tags r:id="rId1"/>
    </p:custDataLst>
  </p:cSld>
  <p:clrMapOvr>
    <a:masterClrMapping/>
  </p:clrMapOvr>
  <p:transition advClick="0" advTm="301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edge">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1000" r="-2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0562" y="1571612"/>
            <a:ext cx="4643438" cy="4554551"/>
          </a:xfrm>
        </p:spPr>
        <p:txBody>
          <a:bodyPr>
            <a:normAutofit fontScale="62500" lnSpcReduction="20000"/>
          </a:bodyPr>
          <a:lstStyle/>
          <a:p>
            <a:pPr algn="ctr">
              <a:buNone/>
            </a:pPr>
            <a:r>
              <a:rPr lang="uz-Cyrl-UZ" dirty="0"/>
              <a:t>Танлаш реакцияси рақиби ҳатти-ҳаракатларининг ёки теварак-атрофдаги шароитнинг ўзгаришига мувофиқ равишда мумкин бўлган ҳаракатлантирувчи жавоблардан керагини танлаб олиш билан боғлиқ. Масалан, ҳимояланаётган найзабоз рақибининг қайси усулда ҳужум қилаётганига қараб, ҳимояланишнинг мумкин бўлган вариантларидан бирини танлайди. Танлаш реакциясининг мураккаблиги шароитнинг ўзгариш имкониятларининг ранг-баранглигига, яккама-якка олишишда рақибининг хилма-хил ҳаракат қилишига боғлиқ. </a:t>
            </a:r>
            <a:endParaRPr lang="ru-RU" dirty="0">
              <a:latin typeface="Times New Roman" pitchFamily="18" charset="0"/>
              <a:cs typeface="Times New Roman" pitchFamily="18" charset="0"/>
            </a:endParaRPr>
          </a:p>
        </p:txBody>
      </p:sp>
      <p:pic>
        <p:nvPicPr>
          <p:cNvPr id="6" name="K'Naan - Wavin' FlaMaXmuda.mp3">
            <a:hlinkClick r:id="" action="ppaction://media"/>
          </p:cNvPr>
          <p:cNvPicPr>
            <a:picLocks noRot="1" noChangeAspect="1"/>
          </p:cNvPicPr>
          <p:nvPr>
            <a:audioFile r:link="rId2"/>
          </p:nvPr>
        </p:nvPicPr>
        <p:blipFill>
          <a:blip r:embed="rId5"/>
          <a:stretch>
            <a:fillRect/>
          </a:stretch>
        </p:blipFill>
        <p:spPr>
          <a:xfrm>
            <a:off x="0" y="5357826"/>
            <a:ext cx="304800" cy="304800"/>
          </a:xfrm>
          <a:prstGeom prst="rect">
            <a:avLst/>
          </a:prstGeom>
        </p:spPr>
      </p:pic>
    </p:spTree>
    <p:custDataLst>
      <p:tags r:id="rId1"/>
    </p:custDataLst>
  </p:cSld>
  <p:clrMapOvr>
    <a:masterClrMapping/>
  </p:clrMapOvr>
  <p:transition advClick="0" advTm="301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7" presetClass="entr" presetSubtype="0" fill="hold" nodeType="clickEffect">
                                  <p:stCondLst>
                                    <p:cond delay="0"/>
                                  </p:stCondLst>
                                  <p:iterate type="lt">
                                    <p:tmPct val="50000"/>
                                  </p:iterate>
                                  <p:childTnLst>
                                    <p:set>
                                      <p:cBhvr>
                                        <p:cTn id="10"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1"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4"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effectLst/>
      </p:bgPr>
    </p:bg>
    <p:spTree>
      <p:nvGrpSpPr>
        <p:cNvPr id="1" name=""/>
        <p:cNvGrpSpPr/>
        <p:nvPr/>
      </p:nvGrpSpPr>
      <p:grpSpPr>
        <a:xfrm>
          <a:off x="0" y="0"/>
          <a:ext cx="0" cy="0"/>
          <a:chOff x="0" y="0"/>
          <a:chExt cx="0" cy="0"/>
        </a:xfrm>
      </p:grpSpPr>
      <p:pic>
        <p:nvPicPr>
          <p:cNvPr id="4" name="Рисунок 6" descr="GYMNAST1.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4143372" y="1214422"/>
            <a:ext cx="5257808" cy="5257808"/>
          </a:xfrm>
          <a:prstGeom prst="rect">
            <a:avLst/>
          </a:prstGeom>
          <a:noFill/>
          <a:ln w="9525">
            <a:noFill/>
            <a:miter lim="800000"/>
            <a:headEnd/>
            <a:tailEnd/>
          </a:ln>
        </p:spPr>
      </p:pic>
      <p:sp>
        <p:nvSpPr>
          <p:cNvPr id="3" name="Content Placeholder 2"/>
          <p:cNvSpPr>
            <a:spLocks noGrp="1"/>
          </p:cNvSpPr>
          <p:nvPr>
            <p:ph idx="1"/>
          </p:nvPr>
        </p:nvSpPr>
        <p:spPr>
          <a:xfrm>
            <a:off x="57176" y="571503"/>
            <a:ext cx="8229600" cy="5429265"/>
          </a:xfrm>
        </p:spPr>
        <p:txBody>
          <a:bodyPr>
            <a:normAutofit/>
          </a:bodyPr>
          <a:lstStyle/>
          <a:p>
            <a:pPr marL="0" indent="0" algn="ctr">
              <a:buNone/>
            </a:pPr>
            <a:r>
              <a:rPr lang="uz-Cyrl-UZ" sz="2400" dirty="0"/>
              <a:t>Мураккаб реакцияни тарбиялашда оддийдан мураккабга деган педагогик принципга риоя қилиб, шароитнинг мумкин бўлган ўзгаришлари сони аста-секин ошира борилади.  Масалан, дастлаб олдиндан келишиб олинган зарбга ёки найза санчишга жавобан қандай ҳимояланиш кераклиги ўргатилади; кейинчалик ўқувчига эҳтимол тутилган икки хил ҳужумдан бирига, сўнг уч хилдан бирига, тўрт хилдан бирига ва ҳоказо ҳужум зарбининг бирига жавоб бериш тавсия қилинади. Аста-секин бу машқ яккама-якка олишишдаги ҳақиқий шароитга яқинлаштириб борилади.</a:t>
            </a:r>
            <a:endParaRPr lang="ru-RU" sz="2400" dirty="0">
              <a:latin typeface="Times New Roman" pitchFamily="18" charset="0"/>
              <a:cs typeface="Times New Roman" pitchFamily="18" charset="0"/>
            </a:endParaRPr>
          </a:p>
        </p:txBody>
      </p:sp>
    </p:spTree>
    <p:custDataLst>
      <p:tags r:id="rId1"/>
    </p:custDataLst>
  </p:cSld>
  <p:clrMapOvr>
    <a:masterClrMapping/>
  </p:clrMapOvr>
  <p:transition advClick="0" advTm="301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8" presetClass="entr" presetSubtype="0" accel="10000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3"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4840303"/>
          </a:xfrm>
        </p:spPr>
        <p:txBody>
          <a:bodyPr>
            <a:normAutofit/>
          </a:bodyPr>
          <a:lstStyle/>
          <a:p>
            <a:pPr algn="ctr">
              <a:buNone/>
            </a:pPr>
            <a:r>
              <a:rPr lang="uz-Cyrl-UZ" sz="2400" dirty="0">
                <a:solidFill>
                  <a:srgbClr val="FF0066"/>
                </a:solidFill>
              </a:rPr>
              <a:t>Тезкорликнинг намоён бўлиши учун машғулотларда ўйин ва мусобақа методидан фойдаланиш катта аҳамиятга эга. Мусобақалар, одатда кўтаринки руҳ пайдо қилади, инсонни анчагина зўр беришга мажбур этади- бу эса кўп ҳолларда спорт натижаларининг  яхшиланишига олиб келади.</a:t>
            </a:r>
            <a:endParaRPr lang="ru-RU" sz="2400" dirty="0">
              <a:solidFill>
                <a:srgbClr val="FF0066"/>
              </a:solidFill>
            </a:endParaRPr>
          </a:p>
          <a:p>
            <a:pPr algn="ctr">
              <a:buNone/>
            </a:pPr>
            <a:r>
              <a:rPr lang="uz-Cyrl-UZ"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4" name="Picture 2" descr="D:\uzjti\196_Image_0005.JPG.JPG"/>
          <p:cNvPicPr>
            <a:picLocks noChangeAspect="1" noChangeArrowheads="1"/>
          </p:cNvPicPr>
          <p:nvPr/>
        </p:nvPicPr>
        <p:blipFill>
          <a:blip r:embed="rId4"/>
          <a:srcRect/>
          <a:stretch>
            <a:fillRect/>
          </a:stretch>
        </p:blipFill>
        <p:spPr bwMode="auto">
          <a:xfrm>
            <a:off x="5357818" y="4286256"/>
            <a:ext cx="3714744" cy="2503412"/>
          </a:xfrm>
          <a:prstGeom prst="rect">
            <a:avLst/>
          </a:prstGeom>
          <a:ln>
            <a:noFill/>
          </a:ln>
          <a:effectLst>
            <a:softEdge rad="112500"/>
          </a:effectLst>
        </p:spPr>
      </p:pic>
    </p:spTree>
    <p:custDataLst>
      <p:tags r:id="rId1"/>
    </p:custDataLst>
  </p:cSld>
  <p:clrMapOvr>
    <a:masterClrMapping/>
  </p:clrMapOvr>
  <p:transition advClick="0" advTm="301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Рисунок 5" descr="JSPOR088.jpg"/>
          <p:cNvPicPr>
            <a:picLocks noChangeAspect="1"/>
          </p:cNvPicPr>
          <p:nvPr/>
        </p:nvPicPr>
        <p:blipFill>
          <a:blip r:embed="rId4"/>
          <a:srcRect/>
          <a:stretch>
            <a:fillRect/>
          </a:stretch>
        </p:blipFill>
        <p:spPr bwMode="auto">
          <a:xfrm>
            <a:off x="5286380" y="214290"/>
            <a:ext cx="3548066" cy="3048000"/>
          </a:xfrm>
          <a:prstGeom prst="rect">
            <a:avLst/>
          </a:prstGeom>
          <a:ln>
            <a:noFill/>
          </a:ln>
          <a:effectLst>
            <a:softEdge rad="112500"/>
          </a:effectLst>
        </p:spPr>
      </p:pic>
      <p:pic>
        <p:nvPicPr>
          <p:cNvPr id="4" name="Рисунок 3" descr="лл.bmp"/>
          <p:cNvPicPr>
            <a:picLocks noChangeAspect="1"/>
          </p:cNvPicPr>
          <p:nvPr/>
        </p:nvPicPr>
        <p:blipFill>
          <a:blip r:embed="rId5"/>
          <a:srcRect/>
          <a:stretch>
            <a:fillRect/>
          </a:stretch>
        </p:blipFill>
        <p:spPr bwMode="auto">
          <a:xfrm>
            <a:off x="5000628" y="3643314"/>
            <a:ext cx="4143372" cy="3071834"/>
          </a:xfrm>
          <a:prstGeom prst="rect">
            <a:avLst/>
          </a:prstGeom>
          <a:ln>
            <a:noFill/>
          </a:ln>
          <a:effectLst>
            <a:softEdge rad="112500"/>
          </a:effectLst>
        </p:spPr>
      </p:pic>
      <p:sp>
        <p:nvSpPr>
          <p:cNvPr id="3" name="Content Placeholder 2"/>
          <p:cNvSpPr>
            <a:spLocks noGrp="1"/>
          </p:cNvSpPr>
          <p:nvPr>
            <p:ph idx="1"/>
          </p:nvPr>
        </p:nvSpPr>
        <p:spPr>
          <a:xfrm>
            <a:off x="107504" y="404664"/>
            <a:ext cx="5472608" cy="6086480"/>
          </a:xfrm>
        </p:spPr>
        <p:txBody>
          <a:bodyPr>
            <a:noAutofit/>
          </a:bodyPr>
          <a:lstStyle/>
          <a:p>
            <a:pPr algn="ctr"/>
            <a:r>
              <a:rPr lang="uz-Cyrl-UZ" sz="2600" dirty="0">
                <a:solidFill>
                  <a:srgbClr val="FF00FF"/>
                </a:solidFill>
              </a:rPr>
              <a:t>Тез бажариладиган машқларнинг такрорланишида тўла тикланиш учун дам олиш интервалларининг етарли бўлмаганлиги сабабли чарчаш нисбатан тез бошланади, ташқи томондан бу тезликнинг пасайганлигида ифодаланади. Тезликнинг бу пасайиши мазкур машғулотда тезкорликни тарбиялашни тўхтатиш учун биринчи сигнал бўлиб хизмат қилади; бундан кейин машқни такрорлаш фақат чидамлиликнинг ўсишига ёрдам беради</a:t>
            </a:r>
            <a:r>
              <a:rPr lang="uz-Cyrl-UZ" sz="2600" dirty="0"/>
              <a:t>.</a:t>
            </a:r>
            <a:endParaRPr lang="ru-RU" sz="2600" dirty="0"/>
          </a:p>
        </p:txBody>
      </p:sp>
    </p:spTree>
    <p:custDataLst>
      <p:tags r:id="rId1"/>
    </p:custDataLst>
  </p:cSld>
  <p:clrMapOvr>
    <a:masterClrMapping/>
  </p:clrMapOvr>
  <p:transition advClick="0" advTm="301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ppt_x</p:attrName>
                                        </p:attrNameLst>
                                      </p:cBhvr>
                                      <p:tavLst>
                                        <p:tav tm="0">
                                          <p:val>
                                            <p:strVal val="#ppt_x-.2"/>
                                          </p:val>
                                        </p:tav>
                                        <p:tav tm="100000">
                                          <p:val>
                                            <p:strVal val="#ppt_x"/>
                                          </p:val>
                                        </p:tav>
                                      </p:tavLst>
                                    </p:anim>
                                    <p:anim calcmode="lin" valueType="num">
                                      <p:cBhvr>
                                        <p:cTn id="19"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9000">
              <a:srgbClr val="92D050"/>
            </a:gs>
            <a:gs pos="13000">
              <a:srgbClr val="FFA800"/>
            </a:gs>
            <a:gs pos="28000">
              <a:srgbClr val="825600"/>
            </a:gs>
            <a:gs pos="42999">
              <a:srgbClr val="FFA800"/>
            </a:gs>
            <a:gs pos="58000">
              <a:srgbClr val="825600"/>
            </a:gs>
            <a:gs pos="72000">
              <a:srgbClr val="FFA800"/>
            </a:gs>
            <a:gs pos="87000">
              <a:srgbClr val="825600"/>
            </a:gs>
            <a:gs pos="100000">
              <a:srgbClr val="FFA800"/>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1934" y="0"/>
            <a:ext cx="4471990" cy="6858000"/>
          </a:xfrm>
        </p:spPr>
        <p:txBody>
          <a:bodyPr>
            <a:normAutofit fontScale="77500" lnSpcReduction="20000"/>
          </a:bodyPr>
          <a:lstStyle/>
          <a:p>
            <a:pPr marL="0" indent="0" algn="ctr">
              <a:buNone/>
            </a:pPr>
            <a:r>
              <a:rPr lang="uz-Cyrl-UZ" dirty="0"/>
              <a:t>Бирор бир ҳаракатда асосан икки йўл билан тезликни ошириш мумки: 1. Максимал тезликни ошириш ҳисобига; 2. Максимал кучни ошириш ҳисобига. Тажрибалардан маълумки, максимал кучни сезиларли ошириш жуда ҳам қийин; куч имкониятларини ошириш эса бирмунча енгил ҳал қилинади. Шунинг учун амалда тезлик даражасини ошириш учун куч оширадиган машқлардан кенг фойдаланилади. Ҳаракат вақтида енгиш  лозим бўлган қаршилик қанчалик кўп бўлса, бу машқларнинг самарадорлиги шунчалик юқори бўлади.</a:t>
            </a:r>
            <a:endParaRPr lang="ru-RU" dirty="0"/>
          </a:p>
          <a:p>
            <a:pPr marL="0" indent="0" algn="ctr">
              <a:buNone/>
            </a:pPr>
            <a:endParaRPr lang="ru-RU" dirty="0">
              <a:latin typeface="Times New Roman" pitchFamily="18" charset="0"/>
              <a:cs typeface="Times New Roman" pitchFamily="18" charset="0"/>
            </a:endParaRPr>
          </a:p>
        </p:txBody>
      </p:sp>
      <p:pic>
        <p:nvPicPr>
          <p:cNvPr id="4" name="Рисунок 3" descr="VOLLEYBL.jpg"/>
          <p:cNvPicPr>
            <a:picLocks noChangeAspect="1"/>
          </p:cNvPicPr>
          <p:nvPr/>
        </p:nvPicPr>
        <p:blipFill>
          <a:blip r:embed="rId3"/>
          <a:srcRect/>
          <a:stretch>
            <a:fillRect/>
          </a:stretch>
        </p:blipFill>
        <p:spPr bwMode="auto">
          <a:xfrm>
            <a:off x="428628" y="2643181"/>
            <a:ext cx="3571868" cy="4165589"/>
          </a:xfrm>
          <a:prstGeom prst="rect">
            <a:avLst/>
          </a:prstGeom>
          <a:ln>
            <a:noFill/>
          </a:ln>
          <a:effectLst>
            <a:softEdge rad="112500"/>
          </a:effectLst>
        </p:spPr>
      </p:pic>
      <p:pic>
        <p:nvPicPr>
          <p:cNvPr id="9" name="Рисунок 3" descr="WEIGHT_L.jpg"/>
          <p:cNvPicPr>
            <a:picLocks noChangeAspect="1"/>
          </p:cNvPicPr>
          <p:nvPr/>
        </p:nvPicPr>
        <p:blipFill>
          <a:blip r:embed="rId4"/>
          <a:srcRect/>
          <a:stretch>
            <a:fillRect/>
          </a:stretch>
        </p:blipFill>
        <p:spPr bwMode="auto">
          <a:xfrm>
            <a:off x="500034" y="0"/>
            <a:ext cx="3429024" cy="3357562"/>
          </a:xfrm>
          <a:prstGeom prst="rect">
            <a:avLst/>
          </a:prstGeom>
          <a:ln>
            <a:noFill/>
          </a:ln>
          <a:effectLst>
            <a:softEdge rad="112500"/>
          </a:effectLst>
        </p:spPr>
      </p:pic>
    </p:spTree>
    <p:custDataLst>
      <p:tags r:id="rId1"/>
    </p:custDataLst>
  </p:cSld>
  <p:clrMapOvr>
    <a:masterClrMapping/>
  </p:clrMapOvr>
  <p:transition advClick="0" advTm="301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6000">
              <a:srgbClr val="A603AB">
                <a:alpha val="21000"/>
              </a:srgbClr>
            </a:gs>
            <a:gs pos="21001">
              <a:srgbClr val="0819FB"/>
            </a:gs>
            <a:gs pos="35001">
              <a:srgbClr val="1A8D48"/>
            </a:gs>
            <a:gs pos="52000">
              <a:srgbClr val="FFFF00"/>
            </a:gs>
            <a:gs pos="73000">
              <a:srgbClr val="EE3F17"/>
            </a:gs>
            <a:gs pos="88000">
              <a:srgbClr val="E81766"/>
            </a:gs>
            <a:gs pos="57000">
              <a:srgbClr val="A603AB">
                <a:alpha val="5000"/>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939808"/>
            <a:ext cx="8229600" cy="6011882"/>
          </a:xfrm>
        </p:spPr>
        <p:txBody>
          <a:bodyPr>
            <a:noAutofit/>
          </a:bodyPr>
          <a:lstStyle/>
          <a:p>
            <a:pPr algn="just"/>
            <a:r>
              <a:rPr lang="en-US"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pic>
        <p:nvPicPr>
          <p:cNvPr id="3" name="Рисунок 3" descr="SWIMMING.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2500298" y="3786190"/>
            <a:ext cx="4222780" cy="1000132"/>
          </a:xfrm>
          <a:prstGeom prst="rect">
            <a:avLst/>
          </a:prstGeom>
          <a:noFill/>
          <a:ln w="9525">
            <a:noFill/>
            <a:miter lim="800000"/>
            <a:headEnd/>
            <a:tailEnd/>
          </a:ln>
        </p:spPr>
      </p:pic>
      <p:pic>
        <p:nvPicPr>
          <p:cNvPr id="4" name="Рисунок 4" descr="JSPOR085.jp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6429388" y="4143380"/>
            <a:ext cx="2714612" cy="2714612"/>
          </a:xfrm>
          <a:prstGeom prst="rect">
            <a:avLst/>
          </a:prstGeom>
          <a:noFill/>
          <a:ln w="9525">
            <a:noFill/>
            <a:miter lim="800000"/>
            <a:headEnd/>
            <a:tailEnd/>
          </a:ln>
        </p:spPr>
      </p:pic>
      <p:pic>
        <p:nvPicPr>
          <p:cNvPr id="5" name="Рисунок 6" descr="JSPOR075.jpg"/>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0" y="4071974"/>
            <a:ext cx="2928926" cy="2928926"/>
          </a:xfrm>
          <a:prstGeom prst="rect">
            <a:avLst/>
          </a:prstGeom>
          <a:noFill/>
          <a:ln w="9525">
            <a:noFill/>
            <a:miter lim="800000"/>
            <a:headEnd/>
            <a:tailEnd/>
          </a:ln>
        </p:spPr>
      </p:pic>
      <p:sp>
        <p:nvSpPr>
          <p:cNvPr id="6" name="Овал 5"/>
          <p:cNvSpPr/>
          <p:nvPr/>
        </p:nvSpPr>
        <p:spPr>
          <a:xfrm>
            <a:off x="971600" y="116632"/>
            <a:ext cx="7449144" cy="3528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400" dirty="0" smtClean="0">
                <a:latin typeface="Times New Roman" pitchFamily="18" charset="0"/>
                <a:cs typeface="Times New Roman" pitchFamily="18" charset="0"/>
              </a:rPr>
              <a:t>.</a:t>
            </a:r>
            <a:endParaRPr lang="ru-RU" sz="2400" dirty="0"/>
          </a:p>
        </p:txBody>
      </p:sp>
      <p:sp>
        <p:nvSpPr>
          <p:cNvPr id="7" name="Прямоугольник 6"/>
          <p:cNvSpPr/>
          <p:nvPr/>
        </p:nvSpPr>
        <p:spPr>
          <a:xfrm>
            <a:off x="2195736" y="620688"/>
            <a:ext cx="4896544" cy="2308324"/>
          </a:xfrm>
          <a:prstGeom prst="rect">
            <a:avLst/>
          </a:prstGeom>
        </p:spPr>
        <p:txBody>
          <a:bodyPr wrap="square">
            <a:spAutoFit/>
          </a:bodyPr>
          <a:lstStyle/>
          <a:p>
            <a:pPr algn="ctr"/>
            <a:r>
              <a:rPr lang="uz-Cyrl-UZ" dirty="0"/>
              <a:t>Ҳаракатлар тезлигини оширишга қаратилган куч ошириш тайёргарлиги жараёнида икки асосий вазифа ҳал қилинади:</a:t>
            </a:r>
            <a:endParaRPr lang="ru-RU" dirty="0"/>
          </a:p>
          <a:p>
            <a:pPr lvl="0" algn="ctr"/>
            <a:r>
              <a:rPr lang="uz-Cyrl-UZ" dirty="0"/>
              <a:t>Максимал мускул куч даражасини (куч қобилиятларининг  ўзини) ошириш;</a:t>
            </a:r>
            <a:endParaRPr lang="ru-RU" dirty="0"/>
          </a:p>
          <a:p>
            <a:pPr lvl="0" algn="ctr"/>
            <a:r>
              <a:rPr lang="uz-Cyrl-UZ" dirty="0"/>
              <a:t>Тез ҳаракатлар шароитида энг кўп куч намоён қилиш қобилиятини (тезкор-кучлилик қобилиятларини) тарбиялаш.</a:t>
            </a:r>
            <a:endParaRPr lang="ru-RU" dirty="0"/>
          </a:p>
        </p:txBody>
      </p:sp>
    </p:spTree>
    <p:custDataLst>
      <p:tags r:id="rId1"/>
    </p:custDataLst>
  </p:cSld>
  <p:clrMapOvr>
    <a:masterClrMapping/>
  </p:clrMapOvr>
  <p:transition advClick="0" advTm="301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ru-RU" dirty="0" smtClean="0"/>
          </a:p>
          <a:p>
            <a:pPr>
              <a:buNone/>
            </a:pPr>
            <a:endParaRPr lang="ru-RU" dirty="0"/>
          </a:p>
        </p:txBody>
      </p:sp>
      <p:pic>
        <p:nvPicPr>
          <p:cNvPr id="46082" name="Picture 2" descr="\\192.168.0.2\data (d)\Wallpaperr\Style\18.TIF"/>
          <p:cNvPicPr>
            <a:picLocks noChangeAspect="1" noChangeArrowheads="1"/>
          </p:cNvPicPr>
          <p:nvPr/>
        </p:nvPicPr>
        <p:blipFill>
          <a:blip r:embed="rId3" cstate="print"/>
          <a:srcRect/>
          <a:stretch>
            <a:fillRect/>
          </a:stretch>
        </p:blipFill>
        <p:spPr bwMode="auto">
          <a:xfrm>
            <a:off x="1214414" y="857232"/>
            <a:ext cx="6786611" cy="4995047"/>
          </a:xfrm>
          <a:prstGeom prst="rect">
            <a:avLst/>
          </a:prstGeom>
          <a:noFill/>
        </p:spPr>
      </p:pic>
      <p:sp>
        <p:nvSpPr>
          <p:cNvPr id="6" name="Horizontal Scroll 5"/>
          <p:cNvSpPr/>
          <p:nvPr/>
        </p:nvSpPr>
        <p:spPr>
          <a:xfrm>
            <a:off x="1714480" y="1714488"/>
            <a:ext cx="5857916" cy="342902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smtClean="0">
                <a:solidFill>
                  <a:srgbClr val="00FFFF"/>
                </a:solidFill>
                <a:latin typeface="Times New Roman" pitchFamily="18" charset="0"/>
                <a:cs typeface="Times New Roman" pitchFamily="18" charset="0"/>
              </a:rPr>
              <a:t>Эътиборингиз учун </a:t>
            </a:r>
            <a:r>
              <a:rPr lang="ru-RU" sz="4400" dirty="0" smtClean="0">
                <a:solidFill>
                  <a:srgbClr val="00FFFF"/>
                </a:solidFill>
                <a:latin typeface="Times New Roman" pitchFamily="18" charset="0"/>
                <a:cs typeface="Times New Roman" pitchFamily="18" charset="0"/>
              </a:rPr>
              <a:t>рахмат !</a:t>
            </a:r>
            <a:endParaRPr lang="ru-RU" sz="4400" dirty="0">
              <a:solidFill>
                <a:srgbClr val="00FFFF"/>
              </a:solidFill>
              <a:latin typeface="Times New Roman" pitchFamily="18" charset="0"/>
              <a:cs typeface="Times New Roman" pitchFamily="18" charset="0"/>
            </a:endParaRPr>
          </a:p>
        </p:txBody>
      </p:sp>
    </p:spTree>
    <p:custDataLst>
      <p:tags r:id="rId1"/>
    </p:custDataLst>
  </p:cSld>
  <p:clrMapOvr>
    <a:masterClrMapping/>
  </p:clrMapOvr>
  <p:transition advClick="0" advTm="301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Scale>
                                      <p:cBhvr>
                                        <p:cTn id="7" dur="1000" decel="50000" fill="hold">
                                          <p:stCondLst>
                                            <p:cond delay="0"/>
                                          </p:stCondLst>
                                        </p:cTn>
                                        <p:tgtEl>
                                          <p:spTgt spid="460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6082"/>
                                        </p:tgtEl>
                                        <p:attrNameLst>
                                          <p:attrName>ppt_x</p:attrName>
                                          <p:attrName>ppt_y</p:attrName>
                                        </p:attrNameLst>
                                      </p:cBhvr>
                                    </p:animMotion>
                                    <p:animEffect transition="in" filter="fade">
                                      <p:cBhvr>
                                        <p:cTn id="9" dur="1000"/>
                                        <p:tgtEl>
                                          <p:spTgt spid="46082"/>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 calcmode="lin" valueType="num">
                                      <p:cBhvr>
                                        <p:cTn id="14" dur="1000" fill="hold"/>
                                        <p:tgtEl>
                                          <p:spTgt spid="6">
                                            <p:bg/>
                                          </p:spTgt>
                                        </p:tgtEl>
                                        <p:attrNameLst>
                                          <p:attrName>ppt_w</p:attrName>
                                        </p:attrNameLst>
                                      </p:cBhvr>
                                      <p:tavLst>
                                        <p:tav tm="0">
                                          <p:val>
                                            <p:fltVal val="0"/>
                                          </p:val>
                                        </p:tav>
                                        <p:tav tm="100000">
                                          <p:val>
                                            <p:strVal val="#ppt_w"/>
                                          </p:val>
                                        </p:tav>
                                      </p:tavLst>
                                    </p:anim>
                                    <p:anim calcmode="lin" valueType="num">
                                      <p:cBhvr>
                                        <p:cTn id="15" dur="1000" fill="hold"/>
                                        <p:tgtEl>
                                          <p:spTgt spid="6">
                                            <p:bg/>
                                          </p:spTgt>
                                        </p:tgtEl>
                                        <p:attrNameLst>
                                          <p:attrName>ppt_h</p:attrName>
                                        </p:attrNameLst>
                                      </p:cBhvr>
                                      <p:tavLst>
                                        <p:tav tm="0">
                                          <p:val>
                                            <p:strVal val="#ppt_h"/>
                                          </p:val>
                                        </p:tav>
                                        <p:tav tm="100000">
                                          <p:val>
                                            <p:strVal val="#ppt_h"/>
                                          </p:val>
                                        </p:tav>
                                      </p:tavLst>
                                    </p:anim>
                                  </p:childTnLst>
                                </p:cTn>
                              </p:par>
                              <p:par>
                                <p:cTn id="16" presetID="17" presetClass="entr" presetSubtype="10" fill="hold" grpId="0" nodeType="withEffect">
                                  <p:stCondLst>
                                    <p:cond delay="0"/>
                                  </p:stCondLst>
                                  <p:iterate type="lt">
                                    <p:tmPct val="0"/>
                                  </p:iterate>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p:cTn id="18"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4"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1000">
              <a:srgbClr val="A603AB">
                <a:alpha val="21000"/>
              </a:srgbClr>
            </a:gs>
            <a:gs pos="21001">
              <a:srgbClr val="0819FB"/>
            </a:gs>
            <a:gs pos="35001">
              <a:srgbClr val="1A8D48"/>
            </a:gs>
            <a:gs pos="52000">
              <a:srgbClr val="FFFF00"/>
            </a:gs>
            <a:gs pos="73000">
              <a:srgbClr val="EE3F17"/>
            </a:gs>
            <a:gs pos="88000">
              <a:srgbClr val="E81766"/>
            </a:gs>
            <a:gs pos="57000">
              <a:srgbClr val="A603AB">
                <a:alpha val="5000"/>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4" name="Round Diagonal Corner Rectangle 3"/>
          <p:cNvSpPr/>
          <p:nvPr/>
        </p:nvSpPr>
        <p:spPr>
          <a:xfrm>
            <a:off x="2143108" y="428604"/>
            <a:ext cx="4929222" cy="100013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800" b="1" dirty="0" smtClean="0">
                <a:solidFill>
                  <a:srgbClr val="00FF00"/>
                </a:solidFill>
              </a:rPr>
              <a:t>Жисмоний тарбия назарияси ва услубияти кафедраси</a:t>
            </a:r>
            <a:endParaRPr lang="ru-RU" sz="2800" b="1" dirty="0" smtClean="0">
              <a:solidFill>
                <a:srgbClr val="00FF00"/>
              </a:solidFill>
            </a:endParaRPr>
          </a:p>
          <a:p>
            <a:pPr algn="ctr"/>
            <a:endParaRPr lang="ru-RU" dirty="0"/>
          </a:p>
        </p:txBody>
      </p:sp>
      <p:sp>
        <p:nvSpPr>
          <p:cNvPr id="6" name="Horizontal Scroll 5"/>
          <p:cNvSpPr/>
          <p:nvPr/>
        </p:nvSpPr>
        <p:spPr>
          <a:xfrm>
            <a:off x="714348" y="2071678"/>
            <a:ext cx="7715304" cy="278608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z-Cyrl-UZ" dirty="0" smtClean="0"/>
              <a:t> </a:t>
            </a:r>
            <a:endParaRPr lang="ru-RU" dirty="0" smtClean="0"/>
          </a:p>
          <a:p>
            <a:pPr algn="ctr"/>
            <a:r>
              <a:rPr lang="uz-Cyrl-UZ" sz="2400" b="1" dirty="0" smtClean="0">
                <a:solidFill>
                  <a:srgbClr val="00FF00"/>
                </a:solidFill>
                <a:latin typeface="Times New Roman" pitchFamily="18" charset="0"/>
                <a:cs typeface="Times New Roman" pitchFamily="18" charset="0"/>
              </a:rPr>
              <a:t>ЖТН ва У  кафедрасининг катта ўқитувчиси</a:t>
            </a:r>
            <a:endParaRPr lang="ru-RU" sz="2400" b="1" dirty="0" smtClean="0">
              <a:solidFill>
                <a:srgbClr val="00FF00"/>
              </a:solidFill>
              <a:latin typeface="Times New Roman" pitchFamily="18" charset="0"/>
              <a:cs typeface="Times New Roman" pitchFamily="18" charset="0"/>
            </a:endParaRPr>
          </a:p>
          <a:p>
            <a:pPr algn="ctr"/>
            <a:r>
              <a:rPr lang="uz-Cyrl-UZ" sz="2800" b="1" dirty="0" smtClean="0">
                <a:solidFill>
                  <a:srgbClr val="00FF00"/>
                </a:solidFill>
                <a:latin typeface="Times New Roman" pitchFamily="18" charset="0"/>
                <a:cs typeface="Times New Roman" pitchFamily="18" charset="0"/>
              </a:rPr>
              <a:t>САЛИҲОВА ГУЛСАРА </a:t>
            </a:r>
            <a:r>
              <a:rPr lang="uz-Cyrl-UZ" sz="2800" b="1" dirty="0" smtClean="0">
                <a:solidFill>
                  <a:srgbClr val="00FF00"/>
                </a:solidFill>
                <a:latin typeface="Times New Roman" pitchFamily="18" charset="0"/>
                <a:cs typeface="Times New Roman" pitchFamily="18" charset="0"/>
              </a:rPr>
              <a:t>ХАСАНОВНАнинг</a:t>
            </a:r>
            <a:endParaRPr lang="ru-RU" sz="2800" b="1" dirty="0" smtClean="0">
              <a:solidFill>
                <a:srgbClr val="00FF00"/>
              </a:solidFill>
              <a:latin typeface="Times New Roman" pitchFamily="18" charset="0"/>
              <a:cs typeface="Times New Roman" pitchFamily="18" charset="0"/>
            </a:endParaRPr>
          </a:p>
          <a:p>
            <a:pPr algn="ctr"/>
            <a:r>
              <a:rPr lang="uz-Cyrl-UZ" sz="2400" b="1" dirty="0" smtClean="0">
                <a:solidFill>
                  <a:srgbClr val="00FF00"/>
                </a:solidFill>
                <a:latin typeface="Times New Roman" pitchFamily="18" charset="0"/>
                <a:cs typeface="Times New Roman" pitchFamily="18" charset="0"/>
              </a:rPr>
              <a:t> </a:t>
            </a:r>
            <a:endParaRPr lang="ru-RU" sz="2400" b="1" dirty="0" smtClean="0">
              <a:solidFill>
                <a:srgbClr val="00FF00"/>
              </a:solidFill>
              <a:latin typeface="Times New Roman" pitchFamily="18" charset="0"/>
              <a:cs typeface="Times New Roman" pitchFamily="18" charset="0"/>
            </a:endParaRPr>
          </a:p>
          <a:p>
            <a:pPr algn="ctr"/>
            <a:r>
              <a:rPr lang="uz-Cyrl-UZ" sz="2400" b="1" dirty="0" smtClean="0">
                <a:solidFill>
                  <a:srgbClr val="00FF00"/>
                </a:solidFill>
                <a:latin typeface="Times New Roman" pitchFamily="18" charset="0"/>
                <a:cs typeface="Times New Roman" pitchFamily="18" charset="0"/>
              </a:rPr>
              <a:t>Жисмоний тарбия назарияси ва услубияти</a:t>
            </a:r>
            <a:endParaRPr lang="ru-RU" sz="2400" b="1" dirty="0" smtClean="0">
              <a:solidFill>
                <a:srgbClr val="00FF00"/>
              </a:solidFill>
              <a:latin typeface="Times New Roman" pitchFamily="18" charset="0"/>
              <a:cs typeface="Times New Roman" pitchFamily="18" charset="0"/>
            </a:endParaRPr>
          </a:p>
          <a:p>
            <a:pPr algn="ctr"/>
            <a:r>
              <a:rPr lang="uz-Cyrl-UZ" sz="2400" b="1" dirty="0" smtClean="0">
                <a:solidFill>
                  <a:srgbClr val="00FF00"/>
                </a:solidFill>
                <a:latin typeface="Times New Roman" pitchFamily="18" charset="0"/>
                <a:cs typeface="Times New Roman" pitchFamily="18" charset="0"/>
              </a:rPr>
              <a:t> фанидан тайёрлаган </a:t>
            </a:r>
            <a:r>
              <a:rPr lang="uz-Cyrl-UZ" sz="2400" b="1" dirty="0" smtClean="0">
                <a:solidFill>
                  <a:srgbClr val="00FF00"/>
                </a:solidFill>
                <a:latin typeface="Times New Roman" pitchFamily="18" charset="0"/>
                <a:cs typeface="Times New Roman" pitchFamily="18" charset="0"/>
              </a:rPr>
              <a:t>слайдлари</a:t>
            </a:r>
            <a:endParaRPr lang="ru-RU" sz="2400" b="1" dirty="0" smtClean="0">
              <a:solidFill>
                <a:srgbClr val="00FF00"/>
              </a:solidFill>
              <a:latin typeface="Times New Roman" pitchFamily="18" charset="0"/>
              <a:cs typeface="Times New Roman" pitchFamily="18" charset="0"/>
            </a:endParaRPr>
          </a:p>
          <a:p>
            <a:pPr algn="ctr"/>
            <a:r>
              <a:rPr lang="uz-Cyrl-UZ" dirty="0" smtClean="0"/>
              <a:t> </a:t>
            </a:r>
            <a:endParaRPr lang="ru-RU" dirty="0" smtClean="0"/>
          </a:p>
          <a:p>
            <a:pPr algn="ctr"/>
            <a:endParaRPr lang="ru-RU" dirty="0"/>
          </a:p>
        </p:txBody>
      </p:sp>
      <p:sp>
        <p:nvSpPr>
          <p:cNvPr id="7" name="4-Point Star 6"/>
          <p:cNvSpPr/>
          <p:nvPr/>
        </p:nvSpPr>
        <p:spPr>
          <a:xfrm>
            <a:off x="1214414" y="5286388"/>
            <a:ext cx="6643734" cy="1571636"/>
          </a:xfrm>
          <a:prstGeom prst="star4">
            <a:avLst>
              <a:gd name="adj" fmla="val 183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Тошкент</a:t>
            </a:r>
          </a:p>
          <a:p>
            <a:pPr algn="ctr"/>
            <a:r>
              <a:rPr lang="ru-RU" sz="2400" b="1" dirty="0" smtClean="0"/>
              <a:t>2013</a:t>
            </a:r>
            <a:endParaRPr lang="ru-RU" sz="2400" b="1" dirty="0"/>
          </a:p>
        </p:txBody>
      </p:sp>
    </p:spTree>
    <p:custDataLst>
      <p:tags r:id="rId1"/>
    </p:custDataLst>
  </p:cSld>
  <p:clrMapOvr>
    <a:masterClrMapping/>
  </p:clrMapOvr>
  <p:transition advClick="0" advTm="301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heckerboard(across)">
                                      <p:cBhvr>
                                        <p:cTn id="7" dur="500"/>
                                        <p:tgtEl>
                                          <p:spTgt spid="4">
                                            <p:bg/>
                                          </p:spTgt>
                                        </p:tgtEl>
                                      </p:cBhvr>
                                    </p:animEffect>
                                  </p:childTnLst>
                                </p:cTn>
                              </p:par>
                              <p:par>
                                <p:cTn id="8" presetID="5" presetClass="entr" presetSubtype="10" fill="hold" grpId="0" nodeType="withEffect">
                                  <p:stCondLst>
                                    <p:cond delay="0"/>
                                  </p:stCondLst>
                                  <p:iterate type="lt">
                                    <p:tmPct val="0"/>
                                  </p:iterate>
                                  <p:childTnLst>
                                    <p:set>
                                      <p:cBhvr>
                                        <p:cTn id="9" dur="1" fill="hold">
                                          <p:stCondLst>
                                            <p:cond delay="0"/>
                                          </p:stCondLst>
                                        </p:cTn>
                                        <p:tgtEl>
                                          <p:spTgt spid="4">
                                            <p:txEl>
                                              <p:pRg st="0" end="0"/>
                                            </p:txEl>
                                          </p:spTgt>
                                        </p:tgtEl>
                                        <p:attrNameLst>
                                          <p:attrName>style.visibility</p:attrName>
                                        </p:attrNameLst>
                                      </p:cBhvr>
                                      <p:to>
                                        <p:strVal val="visible"/>
                                      </p:to>
                                    </p:set>
                                    <p:animEffect transition="in" filter="checkerboard(across)">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6">
                                            <p:bg/>
                                          </p:spTgt>
                                        </p:tgtEl>
                                        <p:attrNameLst>
                                          <p:attrName>style.visibility</p:attrName>
                                        </p:attrNameLst>
                                      </p:cBhvr>
                                      <p:to>
                                        <p:strVal val="visible"/>
                                      </p:to>
                                    </p:set>
                                    <p:anim calcmode="lin" valueType="num">
                                      <p:cBhvr>
                                        <p:cTn id="15" dur="2000" fill="hold"/>
                                        <p:tgtEl>
                                          <p:spTgt spid="6">
                                            <p:bg/>
                                          </p:spTgt>
                                        </p:tgtEl>
                                        <p:attrNameLst>
                                          <p:attrName>ppt_w</p:attrName>
                                        </p:attrNameLst>
                                      </p:cBhvr>
                                      <p:tavLst>
                                        <p:tav tm="0">
                                          <p:val>
                                            <p:fltVal val="0"/>
                                          </p:val>
                                        </p:tav>
                                        <p:tav tm="100000">
                                          <p:val>
                                            <p:strVal val="#ppt_w"/>
                                          </p:val>
                                        </p:tav>
                                      </p:tavLst>
                                    </p:anim>
                                    <p:anim calcmode="lin" valueType="num">
                                      <p:cBhvr>
                                        <p:cTn id="16" dur="2000" fill="hold"/>
                                        <p:tgtEl>
                                          <p:spTgt spid="6">
                                            <p:bg/>
                                          </p:spTgt>
                                        </p:tgtEl>
                                        <p:attrNameLst>
                                          <p:attrName>ppt_h</p:attrName>
                                        </p:attrNameLst>
                                      </p:cBhvr>
                                      <p:tavLst>
                                        <p:tav tm="0">
                                          <p:val>
                                            <p:fltVal val="0"/>
                                          </p:val>
                                        </p:tav>
                                        <p:tav tm="100000">
                                          <p:val>
                                            <p:strVal val="#ppt_h"/>
                                          </p:val>
                                        </p:tav>
                                      </p:tavLst>
                                    </p:anim>
                                    <p:anim calcmode="lin" valueType="num">
                                      <p:cBhvr>
                                        <p:cTn id="17" dur="2000" fill="hold"/>
                                        <p:tgtEl>
                                          <p:spTgt spid="6">
                                            <p:bg/>
                                          </p:spTgt>
                                        </p:tgtEl>
                                        <p:attrNameLst>
                                          <p:attrName>style.rotation</p:attrName>
                                        </p:attrNameLst>
                                      </p:cBhvr>
                                      <p:tavLst>
                                        <p:tav tm="0">
                                          <p:val>
                                            <p:fltVal val="90"/>
                                          </p:val>
                                        </p:tav>
                                        <p:tav tm="100000">
                                          <p:val>
                                            <p:fltVal val="0"/>
                                          </p:val>
                                        </p:tav>
                                      </p:tavLst>
                                    </p:anim>
                                    <p:animEffect transition="in" filter="fade">
                                      <p:cBhvr>
                                        <p:cTn id="18" dur="2000"/>
                                        <p:tgtEl>
                                          <p:spTgt spid="6">
                                            <p:bg/>
                                          </p:spTgt>
                                        </p:tgtEl>
                                      </p:cBhvr>
                                    </p:animEffect>
                                  </p:childTnLst>
                                </p:cTn>
                              </p:par>
                              <p:par>
                                <p:cTn id="19" presetID="31" presetClass="entr" presetSubtype="0" fill="hold" grpId="0" nodeType="withEffect">
                                  <p:stCondLst>
                                    <p:cond delay="0"/>
                                  </p:stCondLst>
                                  <p:iterate type="lt">
                                    <p:tmPct val="5000"/>
                                  </p:iterate>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2" dur="2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3" dur="2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24" dur="2000"/>
                                        <p:tgtEl>
                                          <p:spTgt spid="6">
                                            <p:txEl>
                                              <p:pRg st="0" end="0"/>
                                            </p:txEl>
                                          </p:spTgt>
                                        </p:tgtEl>
                                      </p:cBhvr>
                                    </p:animEffect>
                                  </p:childTnLst>
                                </p:cTn>
                              </p:par>
                              <p:par>
                                <p:cTn id="25" presetID="31" presetClass="entr" presetSubtype="0" fill="hold" grpId="0" nodeType="withEffect">
                                  <p:stCondLst>
                                    <p:cond delay="0"/>
                                  </p:stCondLst>
                                  <p:iterate type="lt">
                                    <p:tmPct val="5000"/>
                                  </p:iterate>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p:cTn id="27" dur="2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8" dur="2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9" dur="2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30" dur="2000"/>
                                        <p:tgtEl>
                                          <p:spTgt spid="6">
                                            <p:txEl>
                                              <p:pRg st="1" end="1"/>
                                            </p:txEl>
                                          </p:spTgt>
                                        </p:tgtEl>
                                      </p:cBhvr>
                                    </p:animEffect>
                                  </p:childTnLst>
                                </p:cTn>
                              </p:par>
                              <p:par>
                                <p:cTn id="31" presetID="31" presetClass="entr" presetSubtype="0" fill="hold" grpId="0" nodeType="withEffect">
                                  <p:stCondLst>
                                    <p:cond delay="0"/>
                                  </p:stCondLst>
                                  <p:iterate type="lt">
                                    <p:tmPct val="5000"/>
                                  </p:iterate>
                                  <p:childTnLst>
                                    <p:set>
                                      <p:cBhvr>
                                        <p:cTn id="32" dur="1" fill="hold">
                                          <p:stCondLst>
                                            <p:cond delay="0"/>
                                          </p:stCondLst>
                                        </p:cTn>
                                        <p:tgtEl>
                                          <p:spTgt spid="6">
                                            <p:txEl>
                                              <p:pRg st="2" end="2"/>
                                            </p:txEl>
                                          </p:spTgt>
                                        </p:tgtEl>
                                        <p:attrNameLst>
                                          <p:attrName>style.visibility</p:attrName>
                                        </p:attrNameLst>
                                      </p:cBhvr>
                                      <p:to>
                                        <p:strVal val="visible"/>
                                      </p:to>
                                    </p:set>
                                    <p:anim calcmode="lin" valueType="num">
                                      <p:cBhvr>
                                        <p:cTn id="33" dur="2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4" dur="2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5" dur="2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6" dur="2000"/>
                                        <p:tgtEl>
                                          <p:spTgt spid="6">
                                            <p:txEl>
                                              <p:pRg st="2" end="2"/>
                                            </p:txEl>
                                          </p:spTgt>
                                        </p:tgtEl>
                                      </p:cBhvr>
                                    </p:animEffect>
                                  </p:childTnLst>
                                </p:cTn>
                              </p:par>
                              <p:par>
                                <p:cTn id="37" presetID="31" presetClass="entr" presetSubtype="0" fill="hold" grpId="0" nodeType="withEffect">
                                  <p:stCondLst>
                                    <p:cond delay="0"/>
                                  </p:stCondLst>
                                  <p:iterate type="lt">
                                    <p:tmPct val="5000"/>
                                  </p:iterate>
                                  <p:childTnLst>
                                    <p:set>
                                      <p:cBhvr>
                                        <p:cTn id="38" dur="1" fill="hold">
                                          <p:stCondLst>
                                            <p:cond delay="0"/>
                                          </p:stCondLst>
                                        </p:cTn>
                                        <p:tgtEl>
                                          <p:spTgt spid="6">
                                            <p:txEl>
                                              <p:pRg st="3" end="3"/>
                                            </p:txEl>
                                          </p:spTgt>
                                        </p:tgtEl>
                                        <p:attrNameLst>
                                          <p:attrName>style.visibility</p:attrName>
                                        </p:attrNameLst>
                                      </p:cBhvr>
                                      <p:to>
                                        <p:strVal val="visible"/>
                                      </p:to>
                                    </p:set>
                                    <p:anim calcmode="lin" valueType="num">
                                      <p:cBhvr>
                                        <p:cTn id="39" dur="2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40" dur="2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1" dur="2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2" dur="2000"/>
                                        <p:tgtEl>
                                          <p:spTgt spid="6">
                                            <p:txEl>
                                              <p:pRg st="3" end="3"/>
                                            </p:txEl>
                                          </p:spTgt>
                                        </p:tgtEl>
                                      </p:cBhvr>
                                    </p:animEffect>
                                  </p:childTnLst>
                                </p:cTn>
                              </p:par>
                              <p:par>
                                <p:cTn id="43" presetID="31" presetClass="entr" presetSubtype="0" fill="hold" grpId="0" nodeType="withEffect">
                                  <p:stCondLst>
                                    <p:cond delay="0"/>
                                  </p:stCondLst>
                                  <p:iterate type="lt">
                                    <p:tmPct val="5000"/>
                                  </p:iterate>
                                  <p:childTnLst>
                                    <p:set>
                                      <p:cBhvr>
                                        <p:cTn id="44" dur="1" fill="hold">
                                          <p:stCondLst>
                                            <p:cond delay="0"/>
                                          </p:stCondLst>
                                        </p:cTn>
                                        <p:tgtEl>
                                          <p:spTgt spid="6">
                                            <p:txEl>
                                              <p:pRg st="4" end="4"/>
                                            </p:txEl>
                                          </p:spTgt>
                                        </p:tgtEl>
                                        <p:attrNameLst>
                                          <p:attrName>style.visibility</p:attrName>
                                        </p:attrNameLst>
                                      </p:cBhvr>
                                      <p:to>
                                        <p:strVal val="visible"/>
                                      </p:to>
                                    </p:set>
                                    <p:anim calcmode="lin" valueType="num">
                                      <p:cBhvr>
                                        <p:cTn id="45" dur="2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6" dur="2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7" dur="2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48" dur="2000"/>
                                        <p:tgtEl>
                                          <p:spTgt spid="6">
                                            <p:txEl>
                                              <p:pRg st="4" end="4"/>
                                            </p:txEl>
                                          </p:spTgt>
                                        </p:tgtEl>
                                      </p:cBhvr>
                                    </p:animEffect>
                                  </p:childTnLst>
                                </p:cTn>
                              </p:par>
                              <p:par>
                                <p:cTn id="49" presetID="31" presetClass="entr" presetSubtype="0" fill="hold" grpId="0" nodeType="withEffect">
                                  <p:stCondLst>
                                    <p:cond delay="0"/>
                                  </p:stCondLst>
                                  <p:iterate type="lt">
                                    <p:tmPct val="5000"/>
                                  </p:iterate>
                                  <p:childTnLst>
                                    <p:set>
                                      <p:cBhvr>
                                        <p:cTn id="50" dur="1" fill="hold">
                                          <p:stCondLst>
                                            <p:cond delay="0"/>
                                          </p:stCondLst>
                                        </p:cTn>
                                        <p:tgtEl>
                                          <p:spTgt spid="6">
                                            <p:txEl>
                                              <p:pRg st="5" end="5"/>
                                            </p:txEl>
                                          </p:spTgt>
                                        </p:tgtEl>
                                        <p:attrNameLst>
                                          <p:attrName>style.visibility</p:attrName>
                                        </p:attrNameLst>
                                      </p:cBhvr>
                                      <p:to>
                                        <p:strVal val="visible"/>
                                      </p:to>
                                    </p:set>
                                    <p:anim calcmode="lin" valueType="num">
                                      <p:cBhvr>
                                        <p:cTn id="51" dur="2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2" dur="2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53" dur="2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54" dur="2000"/>
                                        <p:tgtEl>
                                          <p:spTgt spid="6">
                                            <p:txEl>
                                              <p:pRg st="5" end="5"/>
                                            </p:txEl>
                                          </p:spTgt>
                                        </p:tgtEl>
                                      </p:cBhvr>
                                    </p:animEffect>
                                  </p:childTnLst>
                                </p:cTn>
                              </p:par>
                              <p:par>
                                <p:cTn id="55" presetID="31" presetClass="entr" presetSubtype="0" fill="hold" grpId="0" nodeType="withEffect">
                                  <p:stCondLst>
                                    <p:cond delay="0"/>
                                  </p:stCondLst>
                                  <p:iterate type="lt">
                                    <p:tmPct val="5000"/>
                                  </p:iterate>
                                  <p:childTnLst>
                                    <p:set>
                                      <p:cBhvr>
                                        <p:cTn id="56" dur="1" fill="hold">
                                          <p:stCondLst>
                                            <p:cond delay="0"/>
                                          </p:stCondLst>
                                        </p:cTn>
                                        <p:tgtEl>
                                          <p:spTgt spid="6">
                                            <p:txEl>
                                              <p:pRg st="6" end="6"/>
                                            </p:txEl>
                                          </p:spTgt>
                                        </p:tgtEl>
                                        <p:attrNameLst>
                                          <p:attrName>style.visibility</p:attrName>
                                        </p:attrNameLst>
                                      </p:cBhvr>
                                      <p:to>
                                        <p:strVal val="visible"/>
                                      </p:to>
                                    </p:set>
                                    <p:anim calcmode="lin" valueType="num">
                                      <p:cBhvr>
                                        <p:cTn id="57" dur="2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8" dur="2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59" dur="2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60" dur="2000"/>
                                        <p:tgtEl>
                                          <p:spTgt spid="6">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20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xit" presetSubtype="4" fill="hold" nodeType="clickEffect">
                                  <p:stCondLst>
                                    <p:cond delay="0"/>
                                  </p:stCondLst>
                                  <p:iterate type="lt">
                                    <p:tmPct val="0"/>
                                  </p:iterate>
                                  <p:childTnLst>
                                    <p:animEffect transition="out" filter="wheel(4)">
                                      <p:cBhvr>
                                        <p:cTn id="69" dur="2000"/>
                                        <p:tgtEl>
                                          <p:spTgt spid="6">
                                            <p:txEl>
                                              <p:pRg st="2" end="2"/>
                                            </p:txEl>
                                          </p:spTgt>
                                        </p:tgtEl>
                                      </p:cBhvr>
                                    </p:animEffect>
                                    <p:set>
                                      <p:cBhvr>
                                        <p:cTn id="70" dur="1" fill="hold">
                                          <p:stCondLst>
                                            <p:cond delay="1999"/>
                                          </p:stCondLst>
                                        </p:cTn>
                                        <p:tgtEl>
                                          <p:spTgt spid="6">
                                            <p:txEl>
                                              <p:pRg st="2" end="2"/>
                                            </p:txEl>
                                          </p:spTgt>
                                        </p:tgtEl>
                                        <p:attrNameLst>
                                          <p:attrName>style.visibility</p:attrName>
                                        </p:attrNameLst>
                                      </p:cBhvr>
                                      <p:to>
                                        <p:strVal val="hidden"/>
                                      </p:to>
                                    </p:set>
                                  </p:childTnLst>
                                </p:cTn>
                              </p:par>
                            </p:childTnLst>
                          </p:cTn>
                        </p:par>
                        <p:par>
                          <p:cTn id="71" fill="hold">
                            <p:stCondLst>
                              <p:cond delay="2000"/>
                            </p:stCondLst>
                            <p:childTnLst>
                              <p:par>
                                <p:cTn id="72" presetID="27" presetClass="entr" presetSubtype="0" fill="hold" nodeType="afterEffect">
                                  <p:stCondLst>
                                    <p:cond delay="0"/>
                                  </p:stCondLst>
                                  <p:iterate type="lt">
                                    <p:tmPct val="50000"/>
                                  </p:iterate>
                                  <p:childTnLst>
                                    <p:set>
                                      <p:cBhvr>
                                        <p:cTn id="73" dur="1" fill="hold">
                                          <p:stCondLst>
                                            <p:cond delay="0"/>
                                          </p:stCondLst>
                                        </p:cTn>
                                        <p:tgtEl>
                                          <p:spTgt spid="6">
                                            <p:txEl>
                                              <p:pRg st="2" end="2"/>
                                            </p:txEl>
                                          </p:spTgt>
                                        </p:tgtEl>
                                        <p:attrNameLst>
                                          <p:attrName>style.visibility</p:attrName>
                                        </p:attrNameLst>
                                      </p:cBhvr>
                                      <p:to>
                                        <p:strVal val="visible"/>
                                      </p:to>
                                    </p:set>
                                    <p:anim calcmode="discrete" valueType="clr">
                                      <p:cBhvr override="childStyle">
                                        <p:cTn id="74" dur="80"/>
                                        <p:tgtEl>
                                          <p:spTgt spid="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5" dur="80"/>
                                        <p:tgtEl>
                                          <p:spTgt spid="6">
                                            <p:txEl>
                                              <p:pRg st="2" end="2"/>
                                            </p:txEl>
                                          </p:spTgt>
                                        </p:tgtEl>
                                        <p:attrNameLst>
                                          <p:attrName>fillcolor</p:attrName>
                                        </p:attrNameLst>
                                      </p:cBhvr>
                                      <p:tavLst>
                                        <p:tav tm="0">
                                          <p:val>
                                            <p:clrVal>
                                              <a:schemeClr val="accent2"/>
                                            </p:clrVal>
                                          </p:val>
                                        </p:tav>
                                        <p:tav tm="50000">
                                          <p:val>
                                            <p:clrVal>
                                              <a:schemeClr val="hlink"/>
                                            </p:clrVal>
                                          </p:val>
                                        </p:tav>
                                      </p:tavLst>
                                    </p:anim>
                                    <p:set>
                                      <p:cBhvr>
                                        <p:cTn id="76" dur="80"/>
                                        <p:tgtEl>
                                          <p:spTgt spid="6">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6" grpId="0" build="allAtOnce"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35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0034" y="357167"/>
            <a:ext cx="7772400" cy="1071570"/>
          </a:xfrm>
        </p:spPr>
        <p:txBody>
          <a:bodyPr>
            <a:normAutofit/>
          </a:bodyPr>
          <a:lstStyle/>
          <a:p>
            <a:r>
              <a:rPr lang="uz-Cyrl-UZ" sz="2000" b="1" dirty="0" smtClean="0">
                <a:latin typeface="Times New Roman" pitchFamily="18" charset="0"/>
                <a:cs typeface="Times New Roman" pitchFamily="18" charset="0"/>
              </a:rPr>
              <a:t>МАВЗУ:ТЕЗКОРЛИК ҚОБИЛИЯТИНИ ТАРБИЯЛАШ</a:t>
            </a: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endParaRPr lang="ru-RU" sz="2000" b="1" dirty="0"/>
          </a:p>
        </p:txBody>
      </p:sp>
      <p:sp>
        <p:nvSpPr>
          <p:cNvPr id="3" name="Subtitle 2"/>
          <p:cNvSpPr>
            <a:spLocks noGrp="1"/>
          </p:cNvSpPr>
          <p:nvPr>
            <p:ph type="subTitle" idx="1"/>
          </p:nvPr>
        </p:nvSpPr>
        <p:spPr>
          <a:xfrm>
            <a:off x="3861004" y="2289453"/>
            <a:ext cx="4857784" cy="3384376"/>
          </a:xfrm>
        </p:spPr>
        <p:txBody>
          <a:bodyPr>
            <a:noAutofit/>
          </a:bodyPr>
          <a:lstStyle/>
          <a:p>
            <a:pPr algn="l">
              <a:lnSpc>
                <a:spcPct val="120000"/>
              </a:lnSpc>
              <a:defRPr/>
            </a:pPr>
            <a:r>
              <a:rPr lang="uz-Cyrl-UZ" sz="1600" b="1" dirty="0" smtClean="0">
                <a:solidFill>
                  <a:schemeClr val="tx1"/>
                </a:solidFill>
                <a:latin typeface="Times New Roman" pitchFamily="18" charset="0"/>
                <a:cs typeface="Times New Roman" pitchFamily="18" charset="0"/>
              </a:rPr>
              <a:t>                    </a:t>
            </a:r>
            <a:r>
              <a:rPr lang="en-US" sz="1600" b="1" dirty="0" smtClean="0">
                <a:solidFill>
                  <a:schemeClr val="tx1"/>
                </a:solidFill>
                <a:latin typeface="Times New Roman" pitchFamily="18" charset="0"/>
                <a:cs typeface="Times New Roman" pitchFamily="18" charset="0"/>
              </a:rPr>
              <a:t>               </a:t>
            </a:r>
            <a:r>
              <a:rPr lang="uz-Cyrl-UZ" sz="1600" b="1" dirty="0" smtClean="0">
                <a:solidFill>
                  <a:schemeClr val="tx1"/>
                </a:solidFill>
                <a:latin typeface="Times New Roman" pitchFamily="18" charset="0"/>
                <a:cs typeface="Times New Roman" pitchFamily="18" charset="0"/>
              </a:rPr>
              <a:t> </a:t>
            </a:r>
            <a:r>
              <a:rPr lang="uz-Cyrl-UZ" sz="1600" b="1" dirty="0" smtClean="0">
                <a:solidFill>
                  <a:schemeClr val="tx1"/>
                </a:solidFill>
                <a:latin typeface="Times New Roman" pitchFamily="18" charset="0"/>
                <a:cs typeface="Times New Roman" pitchFamily="18" charset="0"/>
              </a:rPr>
              <a:t>Режа</a:t>
            </a:r>
            <a:r>
              <a:rPr lang="en-US" sz="1600" b="1" dirty="0" smtClean="0">
                <a:solidFill>
                  <a:schemeClr val="tx1"/>
                </a:solidFill>
                <a:latin typeface="Times New Roman" pitchFamily="18" charset="0"/>
                <a:cs typeface="Times New Roman" pitchFamily="18" charset="0"/>
              </a:rPr>
              <a:t>:</a:t>
            </a:r>
            <a:endParaRPr lang="uz-Cyrl-UZ" sz="1600" b="1" dirty="0">
              <a:solidFill>
                <a:schemeClr val="tx1"/>
              </a:solidFill>
              <a:latin typeface="Times New Roman" pitchFamily="18" charset="0"/>
              <a:cs typeface="Times New Roman" pitchFamily="18" charset="0"/>
            </a:endParaRPr>
          </a:p>
        </p:txBody>
      </p:sp>
      <p:pic>
        <p:nvPicPr>
          <p:cNvPr id="1027" name="Picture 3" descr="C:\Documents and Settings\Dilshod\Рабочий стол\Sport.jpg"/>
          <p:cNvPicPr>
            <a:picLocks noChangeAspect="1" noChangeArrowheads="1"/>
          </p:cNvPicPr>
          <p:nvPr/>
        </p:nvPicPr>
        <p:blipFill>
          <a:blip r:embed="rId3" cstate="print"/>
          <a:srcRect/>
          <a:stretch>
            <a:fillRect/>
          </a:stretch>
        </p:blipFill>
        <p:spPr bwMode="auto">
          <a:xfrm>
            <a:off x="357158" y="1571612"/>
            <a:ext cx="3473423" cy="4699337"/>
          </a:xfrm>
          <a:prstGeom prst="rect">
            <a:avLst/>
          </a:prstGeom>
          <a:noFill/>
        </p:spPr>
      </p:pic>
      <p:pic>
        <p:nvPicPr>
          <p:cNvPr id="7" name="Picture 13" descr="adidas"/>
          <p:cNvPicPr>
            <a:picLocks noChangeAspect="1" noChangeArrowheads="1"/>
          </p:cNvPicPr>
          <p:nvPr/>
        </p:nvPicPr>
        <p:blipFill>
          <a:blip r:embed="rId4"/>
          <a:srcRect/>
          <a:stretch>
            <a:fillRect/>
          </a:stretch>
        </p:blipFill>
        <p:spPr bwMode="auto">
          <a:xfrm>
            <a:off x="4357686" y="1142984"/>
            <a:ext cx="1079500" cy="1079500"/>
          </a:xfrm>
          <a:prstGeom prst="rect">
            <a:avLst/>
          </a:prstGeom>
          <a:noFill/>
          <a:ln w="9525">
            <a:noFill/>
            <a:miter lim="800000"/>
            <a:headEnd/>
            <a:tailEnd/>
          </a:ln>
        </p:spPr>
      </p:pic>
      <p:pic>
        <p:nvPicPr>
          <p:cNvPr id="1026" name="Picture 2" descr="C:\Documents and Settings\Dilshod\Рабочий стол\219PX.jpg"/>
          <p:cNvPicPr>
            <a:picLocks noChangeAspect="1" noChangeArrowheads="1"/>
          </p:cNvPicPr>
          <p:nvPr/>
        </p:nvPicPr>
        <p:blipFill>
          <a:blip r:embed="rId5" cstate="print"/>
          <a:srcRect/>
          <a:stretch>
            <a:fillRect/>
          </a:stretch>
        </p:blipFill>
        <p:spPr bwMode="auto">
          <a:xfrm>
            <a:off x="2928926" y="5657872"/>
            <a:ext cx="914400" cy="914400"/>
          </a:xfrm>
          <a:prstGeom prst="rect">
            <a:avLst/>
          </a:prstGeom>
          <a:noFill/>
        </p:spPr>
      </p:pic>
      <p:pic>
        <p:nvPicPr>
          <p:cNvPr id="4" name="Picture 3" descr="C:\Documents and Settings\Dilshod\Рабочий стол\221PX.jpg"/>
          <p:cNvPicPr>
            <a:picLocks noChangeAspect="1" noChangeArrowheads="1"/>
          </p:cNvPicPr>
          <p:nvPr/>
        </p:nvPicPr>
        <p:blipFill>
          <a:blip r:embed="rId6" cstate="print"/>
          <a:srcRect/>
          <a:stretch>
            <a:fillRect/>
          </a:stretch>
        </p:blipFill>
        <p:spPr bwMode="auto">
          <a:xfrm>
            <a:off x="7786710" y="1142984"/>
            <a:ext cx="914400" cy="914400"/>
          </a:xfrm>
          <a:prstGeom prst="rect">
            <a:avLst/>
          </a:prstGeom>
          <a:noFill/>
        </p:spPr>
      </p:pic>
      <p:pic>
        <p:nvPicPr>
          <p:cNvPr id="1030" name="Picture 6" descr="C:\Documents and Settings\Dilshod\Рабочий стол\NA0962.jpg"/>
          <p:cNvPicPr>
            <a:picLocks noChangeAspect="1" noChangeArrowheads="1"/>
          </p:cNvPicPr>
          <p:nvPr/>
        </p:nvPicPr>
        <p:blipFill>
          <a:blip r:embed="rId7" cstate="print"/>
          <a:srcRect/>
          <a:stretch>
            <a:fillRect/>
          </a:stretch>
        </p:blipFill>
        <p:spPr bwMode="auto">
          <a:xfrm>
            <a:off x="214282" y="5286388"/>
            <a:ext cx="1357322" cy="1357322"/>
          </a:xfrm>
          <a:prstGeom prst="rect">
            <a:avLst/>
          </a:prstGeom>
          <a:noFill/>
        </p:spPr>
      </p:pic>
      <p:pic>
        <p:nvPicPr>
          <p:cNvPr id="1032" name="Picture 8" descr="C:\Documents and Settings\Dilshod\Рабочий стол\226PX.jpg"/>
          <p:cNvPicPr>
            <a:picLocks noChangeAspect="1" noChangeArrowheads="1"/>
          </p:cNvPicPr>
          <p:nvPr/>
        </p:nvPicPr>
        <p:blipFill>
          <a:blip r:embed="rId8" cstate="print"/>
          <a:srcRect/>
          <a:stretch>
            <a:fillRect/>
          </a:stretch>
        </p:blipFill>
        <p:spPr bwMode="auto">
          <a:xfrm>
            <a:off x="5372112" y="5657872"/>
            <a:ext cx="914400" cy="914400"/>
          </a:xfrm>
          <a:prstGeom prst="rect">
            <a:avLst/>
          </a:prstGeom>
          <a:noFill/>
        </p:spPr>
      </p:pic>
      <p:pic>
        <p:nvPicPr>
          <p:cNvPr id="1033" name="Picture 9" descr="C:\Documents and Settings\Dilshod\Рабочий стол\220PX.jpg"/>
          <p:cNvPicPr>
            <a:picLocks noChangeAspect="1" noChangeArrowheads="1"/>
          </p:cNvPicPr>
          <p:nvPr/>
        </p:nvPicPr>
        <p:blipFill>
          <a:blip r:embed="rId9" cstate="print"/>
          <a:srcRect/>
          <a:stretch>
            <a:fillRect/>
          </a:stretch>
        </p:blipFill>
        <p:spPr bwMode="auto">
          <a:xfrm>
            <a:off x="7858148" y="5657872"/>
            <a:ext cx="914400" cy="914400"/>
          </a:xfrm>
          <a:prstGeom prst="rect">
            <a:avLst/>
          </a:prstGeom>
          <a:noFill/>
        </p:spPr>
      </p:pic>
      <p:sp>
        <p:nvSpPr>
          <p:cNvPr id="5" name="Прямоугольник 4"/>
          <p:cNvSpPr/>
          <p:nvPr/>
        </p:nvSpPr>
        <p:spPr>
          <a:xfrm>
            <a:off x="3843326" y="2564904"/>
            <a:ext cx="4857784" cy="2031325"/>
          </a:xfrm>
          <a:prstGeom prst="rect">
            <a:avLst/>
          </a:prstGeom>
        </p:spPr>
        <p:txBody>
          <a:bodyPr wrap="square">
            <a:spAutoFit/>
          </a:bodyPr>
          <a:lstStyle/>
          <a:p>
            <a:pPr marL="342900" lvl="0" indent="-342900" algn="just">
              <a:buAutoNum type="arabicPeriod"/>
            </a:pPr>
            <a:r>
              <a:rPr lang="uz-Cyrl-UZ" dirty="0" smtClean="0"/>
              <a:t>Тезкорлик </a:t>
            </a:r>
            <a:r>
              <a:rPr lang="uz-Cyrl-UZ" dirty="0"/>
              <a:t>тушунчасига таъриф</a:t>
            </a:r>
            <a:r>
              <a:rPr lang="uz-Cyrl-UZ" dirty="0" smtClean="0"/>
              <a:t>.</a:t>
            </a:r>
          </a:p>
          <a:p>
            <a:pPr lvl="0" algn="just"/>
            <a:endParaRPr lang="ru-RU" dirty="0"/>
          </a:p>
          <a:p>
            <a:pPr lvl="0" algn="just"/>
            <a:r>
              <a:rPr lang="uz-Cyrl-UZ" dirty="0" smtClean="0"/>
              <a:t>2. Оддий </a:t>
            </a:r>
            <a:r>
              <a:rPr lang="uz-Cyrl-UZ" dirty="0"/>
              <a:t>реакция тезкорлигини тарбиялаш</a:t>
            </a:r>
            <a:r>
              <a:rPr lang="uz-Cyrl-UZ" dirty="0" smtClean="0"/>
              <a:t>.</a:t>
            </a:r>
          </a:p>
          <a:p>
            <a:pPr lvl="0" algn="just"/>
            <a:endParaRPr lang="ru-RU" dirty="0"/>
          </a:p>
          <a:p>
            <a:pPr lvl="0" algn="just"/>
            <a:r>
              <a:rPr lang="uz-Cyrl-UZ" dirty="0" smtClean="0"/>
              <a:t>3. Мураккаб </a:t>
            </a:r>
            <a:r>
              <a:rPr lang="uz-Cyrl-UZ" dirty="0"/>
              <a:t>реакция тезкорлигини тарбиялаш</a:t>
            </a:r>
            <a:r>
              <a:rPr lang="uz-Cyrl-UZ" dirty="0" smtClean="0"/>
              <a:t>.</a:t>
            </a:r>
          </a:p>
          <a:p>
            <a:pPr lvl="0" algn="just"/>
            <a:endParaRPr lang="ru-RU" dirty="0"/>
          </a:p>
          <a:p>
            <a:pPr lvl="0" algn="just"/>
            <a:r>
              <a:rPr lang="uz-Cyrl-UZ" dirty="0" smtClean="0"/>
              <a:t>4. Тезкорликни </a:t>
            </a:r>
            <a:r>
              <a:rPr lang="uz-Cyrl-UZ" dirty="0"/>
              <a:t>ривожлантириш услублари.</a:t>
            </a:r>
            <a:endParaRPr lang="ru-RU" dirty="0"/>
          </a:p>
        </p:txBody>
      </p:sp>
    </p:spTree>
    <p:custDataLst>
      <p:tags r:id="rId1"/>
    </p:custDataLst>
  </p:cSld>
  <p:clrMapOvr>
    <a:masterClrMapping/>
  </p:clrMapOvr>
  <p:transition advClick="0" advTm="301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3"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0" end="0"/>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http://upload.wikimedia.org/wikipedia/commons/thumb/b/b1/Olympic_Rings.svg/800px-Olympic_Rings.svg.png"/>
          <p:cNvPicPr>
            <a:picLocks noChangeAspect="1" noChangeArrowheads="1"/>
          </p:cNvPicPr>
          <p:nvPr/>
        </p:nvPicPr>
        <p:blipFill>
          <a:blip r:embed="rId4"/>
          <a:srcRect/>
          <a:stretch>
            <a:fillRect/>
          </a:stretch>
        </p:blipFill>
        <p:spPr bwMode="auto">
          <a:xfrm>
            <a:off x="2786050" y="2571744"/>
            <a:ext cx="3886200" cy="1886386"/>
          </a:xfrm>
          <a:prstGeom prst="rect">
            <a:avLst/>
          </a:prstGeom>
          <a:noFill/>
          <a:ln w="9525">
            <a:noFill/>
            <a:miter lim="800000"/>
            <a:headEnd/>
            <a:tailEnd/>
          </a:ln>
        </p:spPr>
      </p:pic>
      <p:sp>
        <p:nvSpPr>
          <p:cNvPr id="3" name="Скругленный прямоугольник 2"/>
          <p:cNvSpPr/>
          <p:nvPr/>
        </p:nvSpPr>
        <p:spPr>
          <a:xfrm>
            <a:off x="539552" y="404664"/>
            <a:ext cx="7272808" cy="1368152"/>
          </a:xfrm>
          <a:prstGeom prst="roundRect">
            <a:avLst/>
          </a:prstGeom>
          <a:solidFill>
            <a:schemeClr val="accent1">
              <a:alpha val="46000"/>
            </a:schemeClr>
          </a:solidFill>
          <a:effectLst>
            <a:glow>
              <a:schemeClr val="accent1"/>
            </a:glo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400" dirty="0"/>
              <a:t>Мумкин қадар қисқа вақт ичида айрим ҳаракатлар ва усулларни бажариш қобилиятига </a:t>
            </a:r>
            <a:r>
              <a:rPr lang="uz-Cyrl-UZ" sz="2400" b="1" dirty="0"/>
              <a:t>тезкорлик</a:t>
            </a:r>
            <a:r>
              <a:rPr lang="uz-Cyrl-UZ" sz="2400" dirty="0"/>
              <a:t> </a:t>
            </a:r>
            <a:r>
              <a:rPr lang="uz-Cyrl-UZ" sz="2400" dirty="0" smtClean="0"/>
              <a:t>дейилади.</a:t>
            </a:r>
            <a:endParaRPr lang="ru-RU" sz="2400" dirty="0">
              <a:latin typeface="Times New Roman" pitchFamily="18" charset="0"/>
              <a:cs typeface="Times New Roman" pitchFamily="18" charset="0"/>
            </a:endParaRPr>
          </a:p>
        </p:txBody>
      </p:sp>
    </p:spTree>
    <p:custDataLst>
      <p:tags r:id="rId1"/>
    </p:custDataLst>
  </p:cSld>
  <p:clrMapOvr>
    <a:masterClrMapping/>
  </p:clrMapOvr>
  <p:transition advClick="0" advTm="301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10" dur="2000" fill="hold"/>
                                        <p:tgtEl>
                                          <p:spTgt spid="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xit" presetSubtype="16" fill="hold" nodeType="clickEffect">
                                  <p:stCondLst>
                                    <p:cond delay="0"/>
                                  </p:stCondLst>
                                  <p:childTnLst>
                                    <p:animEffect transition="out" filter="box(in)">
                                      <p:cBhvr>
                                        <p:cTn id="18" dur="1000"/>
                                        <p:tgtEl>
                                          <p:spTgt spid="2"/>
                                        </p:tgtEl>
                                      </p:cBhvr>
                                    </p:animEffect>
                                    <p:set>
                                      <p:cBhvr>
                                        <p:cTn id="1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pic>
        <p:nvPicPr>
          <p:cNvPr id="6" name="Рисунок 3" descr="SWIMMING.jp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0" y="0"/>
            <a:ext cx="5248231" cy="1243002"/>
          </a:xfrm>
          <a:prstGeom prst="rect">
            <a:avLst/>
          </a:prstGeom>
          <a:noFill/>
          <a:ln w="9525">
            <a:noFill/>
            <a:miter lim="800000"/>
            <a:headEnd/>
            <a:tailEnd/>
          </a:ln>
        </p:spPr>
      </p:pic>
      <p:pic>
        <p:nvPicPr>
          <p:cNvPr id="7" name="Рисунок 5" descr="KAYAKING.jpg"/>
          <p:cNvPicPr>
            <a:picLocks noChangeAspect="1"/>
          </p:cNvPicPr>
          <p:nvPr/>
        </p:nvPicPr>
        <p:blipFill>
          <a:blip r:embed="rId5"/>
          <a:srcRect/>
          <a:stretch>
            <a:fillRect/>
          </a:stretch>
        </p:blipFill>
        <p:spPr bwMode="auto">
          <a:xfrm>
            <a:off x="6357950" y="4357694"/>
            <a:ext cx="2786050" cy="2500306"/>
          </a:xfrm>
          <a:prstGeom prst="rect">
            <a:avLst/>
          </a:prstGeom>
          <a:ln>
            <a:noFill/>
          </a:ln>
          <a:effectLst>
            <a:softEdge rad="112500"/>
          </a:effectLst>
        </p:spPr>
      </p:pic>
      <p:sp>
        <p:nvSpPr>
          <p:cNvPr id="2" name="Скругленный прямоугольник 1"/>
          <p:cNvSpPr/>
          <p:nvPr/>
        </p:nvSpPr>
        <p:spPr>
          <a:xfrm>
            <a:off x="-1" y="692696"/>
            <a:ext cx="5248231" cy="2880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z-Cyrl-UZ" dirty="0"/>
              <a:t>Спортда тезкорлик кўп жиҳатдан спортчининг асаб жараёнлари ҳаракатчанлигига, шароитларга, рақиб ҳаракатларидаги кўримсиз ўзгаришларни сезишга бўлган сезгирлик унда қай даражада ривожланганлигига, мусобақада ҳар сафар юзага келган вазиятни бир зумда қабул қилиш ва тўғри баҳолаш олиш малакасига, тактик ҳаракатларни ўз вақтида ва аниқ бажаришга боғлиқ.</a:t>
            </a:r>
            <a:endParaRPr lang="ru-RU" dirty="0"/>
          </a:p>
        </p:txBody>
      </p:sp>
    </p:spTree>
    <p:custDataLst>
      <p:tags r:id="rId1"/>
    </p:custDataLst>
  </p:cSld>
  <p:clrMapOvr>
    <a:masterClrMapping/>
  </p:clrMapOvr>
  <p:transition advClick="0" advTm="301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0" fill="hold"/>
                                        <p:tgtEl>
                                          <p:spTgt spid="6"/>
                                        </p:tgtEl>
                                        <p:attrNameLst>
                                          <p:attrName>ppt_x</p:attrName>
                                        </p:attrNameLst>
                                      </p:cBhvr>
                                      <p:tavLst>
                                        <p:tav tm="0">
                                          <p:val>
                                            <p:strVal val="#ppt_x"/>
                                          </p:val>
                                        </p:tav>
                                        <p:tav tm="100000">
                                          <p:val>
                                            <p:strVal val="#ppt_x"/>
                                          </p:val>
                                        </p:tav>
                                      </p:tavLst>
                                    </p:anim>
                                    <p:anim calcmode="lin" valueType="num">
                                      <p:cBhvr>
                                        <p:cTn id="8" dur="15000" fill="hold"/>
                                        <p:tgtEl>
                                          <p:spTgt spid="6"/>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0" fill="hold"/>
                                        <p:tgtEl>
                                          <p:spTgt spid="7"/>
                                        </p:tgtEl>
                                        <p:attrNameLst>
                                          <p:attrName>ppt_w</p:attrName>
                                        </p:attrNameLst>
                                      </p:cBhvr>
                                      <p:tavLst>
                                        <p:tav tm="0" fmla="#ppt_w*sin(2.5*pi*$)">
                                          <p:val>
                                            <p:fltVal val="0"/>
                                          </p:val>
                                        </p:tav>
                                        <p:tav tm="100000">
                                          <p:val>
                                            <p:fltVal val="1"/>
                                          </p:val>
                                        </p:tav>
                                      </p:tavLst>
                                    </p:anim>
                                    <p:anim calcmode="lin" valueType="num">
                                      <p:cBhvr>
                                        <p:cTn id="14"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3074" name="Picture 2" descr="C:\Documents and Settings\P@YNET\Рабочий стол\12.jpg"/>
          <p:cNvPicPr>
            <a:picLocks noChangeAspect="1" noChangeArrowheads="1"/>
          </p:cNvPicPr>
          <p:nvPr/>
        </p:nvPicPr>
        <p:blipFill>
          <a:blip r:embed="rId3"/>
          <a:srcRect/>
          <a:stretch>
            <a:fillRect/>
          </a:stretch>
        </p:blipFill>
        <p:spPr bwMode="auto">
          <a:xfrm>
            <a:off x="1571604" y="3069927"/>
            <a:ext cx="5786478" cy="3788097"/>
          </a:xfrm>
          <a:prstGeom prst="rect">
            <a:avLst/>
          </a:prstGeom>
          <a:ln>
            <a:noFill/>
          </a:ln>
          <a:effectLst>
            <a:softEdge rad="112500"/>
          </a:effectLst>
        </p:spPr>
      </p:pic>
      <p:sp>
        <p:nvSpPr>
          <p:cNvPr id="3" name="Content Placeholder 2"/>
          <p:cNvSpPr>
            <a:spLocks noGrp="1"/>
          </p:cNvSpPr>
          <p:nvPr>
            <p:ph idx="1"/>
          </p:nvPr>
        </p:nvSpPr>
        <p:spPr>
          <a:xfrm>
            <a:off x="457200" y="0"/>
            <a:ext cx="8686800" cy="6286521"/>
          </a:xfrm>
        </p:spPr>
        <p:txBody>
          <a:bodyPr>
            <a:noAutofit/>
          </a:bodyPr>
          <a:lstStyle/>
          <a:p>
            <a:pPr marL="0" indent="0" algn="ctr">
              <a:buNone/>
            </a:pPr>
            <a:endParaRPr lang="uz-Cyrl-UZ" sz="1800" dirty="0" smtClean="0">
              <a:latin typeface="Times New Roman" pitchFamily="18" charset="0"/>
              <a:cs typeface="Times New Roman" pitchFamily="18" charset="0"/>
            </a:endParaRPr>
          </a:p>
          <a:p>
            <a:pPr algn="ctr"/>
            <a:r>
              <a:rPr lang="uz-Cyrl-UZ" sz="1800" dirty="0"/>
              <a:t>Тезкорликнинг физиологик ва биологик асослари.</a:t>
            </a:r>
            <a:endParaRPr lang="ru-RU" sz="1800" dirty="0"/>
          </a:p>
          <a:p>
            <a:pPr algn="ctr"/>
            <a:r>
              <a:rPr lang="uz-Cyrl-UZ" sz="1800" dirty="0"/>
              <a:t>Реакциянинг латент (яширин) вақти бешта таркибий қисмдан иборат:</a:t>
            </a:r>
            <a:endParaRPr lang="ru-RU" sz="1800" dirty="0"/>
          </a:p>
          <a:p>
            <a:pPr marL="0" lvl="0" indent="0" algn="ctr">
              <a:buNone/>
            </a:pPr>
            <a:r>
              <a:rPr lang="uz-Cyrl-UZ" sz="1800" dirty="0" smtClean="0"/>
              <a:t>1. Рецепторда </a:t>
            </a:r>
            <a:r>
              <a:rPr lang="uz-Cyrl-UZ" sz="1800" dirty="0"/>
              <a:t>қўзғалишнинг пайдо бўлиши; </a:t>
            </a:r>
            <a:endParaRPr lang="ru-RU" sz="1800" dirty="0"/>
          </a:p>
          <a:p>
            <a:pPr marL="0" lvl="0" indent="0" algn="ctr">
              <a:buNone/>
            </a:pPr>
            <a:r>
              <a:rPr lang="uz-Cyrl-UZ" sz="1800" dirty="0" smtClean="0"/>
              <a:t>2. Қўзғалишни </a:t>
            </a:r>
            <a:r>
              <a:rPr lang="uz-Cyrl-UZ" sz="1800" dirty="0"/>
              <a:t>марказий нерв системасига узатиш;</a:t>
            </a:r>
            <a:endParaRPr lang="ru-RU" sz="1800" dirty="0"/>
          </a:p>
          <a:p>
            <a:pPr marL="0" lvl="0" indent="0" algn="ctr">
              <a:buNone/>
            </a:pPr>
            <a:r>
              <a:rPr lang="uz-Cyrl-UZ" sz="1800" dirty="0" smtClean="0"/>
              <a:t>3.Қўзғолишнинг </a:t>
            </a:r>
            <a:r>
              <a:rPr lang="uz-Cyrl-UZ" sz="1800" dirty="0"/>
              <a:t>нерв йўллари бўйлаб ўтиб бориши ва эффектор сигнал ҳосил бўлиши;</a:t>
            </a:r>
            <a:endParaRPr lang="ru-RU" sz="1800" dirty="0"/>
          </a:p>
          <a:p>
            <a:pPr marL="0" lvl="0" indent="0" algn="ctr">
              <a:buNone/>
            </a:pPr>
            <a:r>
              <a:rPr lang="uz-Cyrl-UZ" sz="1800" dirty="0" smtClean="0"/>
              <a:t>4. Сигналнинг </a:t>
            </a:r>
            <a:r>
              <a:rPr lang="uz-Cyrl-UZ" sz="1800" dirty="0"/>
              <a:t>марказий нерв системасидан мускулга ўтказилиши;</a:t>
            </a:r>
            <a:endParaRPr lang="ru-RU" sz="1800" dirty="0"/>
          </a:p>
          <a:p>
            <a:pPr marL="0" lvl="0" indent="0" algn="ctr">
              <a:buNone/>
            </a:pPr>
            <a:r>
              <a:rPr lang="uz-Cyrl-UZ" sz="1800" dirty="0" smtClean="0"/>
              <a:t>5. Мускулнинг </a:t>
            </a:r>
            <a:r>
              <a:rPr lang="uz-Cyrl-UZ" sz="1800" dirty="0"/>
              <a:t>қўзғалиши ва унда механик фаоллик пайдо бўлиши. </a:t>
            </a:r>
            <a:endParaRPr lang="ru-RU" sz="1800" dirty="0"/>
          </a:p>
          <a:p>
            <a:pPr marL="0" indent="0" algn="ctr">
              <a:buNone/>
            </a:pPr>
            <a:endParaRPr lang="uz-Cyrl-UZ" sz="1800" dirty="0">
              <a:latin typeface="Times New Roman" pitchFamily="18" charset="0"/>
              <a:cs typeface="Times New Roman" pitchFamily="18" charset="0"/>
            </a:endParaRPr>
          </a:p>
        </p:txBody>
      </p:sp>
    </p:spTree>
    <p:custDataLst>
      <p:tags r:id="rId1"/>
    </p:custDataLst>
  </p:cSld>
  <p:clrMapOvr>
    <a:masterClrMapping/>
  </p:clrMapOvr>
  <p:transition advClick="0" advTm="301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770" decel="100000"/>
                                        <p:tgtEl>
                                          <p:spTgt spid="3074"/>
                                        </p:tgtEl>
                                      </p:cBhvr>
                                    </p:animEffect>
                                    <p:animScale>
                                      <p:cBhvr>
                                        <p:cTn id="8" dur="770" decel="100000"/>
                                        <p:tgtEl>
                                          <p:spTgt spid="3074"/>
                                        </p:tgtEl>
                                      </p:cBhvr>
                                      <p:from x="10000" y="10000"/>
                                      <p:to x="200000" y="450000"/>
                                    </p:animScale>
                                    <p:animScale>
                                      <p:cBhvr>
                                        <p:cTn id="9" dur="1230" accel="100000" fill="hold">
                                          <p:stCondLst>
                                            <p:cond delay="770"/>
                                          </p:stCondLst>
                                        </p:cTn>
                                        <p:tgtEl>
                                          <p:spTgt spid="3074"/>
                                        </p:tgtEl>
                                      </p:cBhvr>
                                      <p:from x="200000" y="450000"/>
                                      <p:to x="100000" y="100000"/>
                                    </p:animScale>
                                    <p:set>
                                      <p:cBhvr>
                                        <p:cTn id="10" dur="770" fill="hold"/>
                                        <p:tgtEl>
                                          <p:spTgt spid="3074"/>
                                        </p:tgtEl>
                                        <p:attrNameLst>
                                          <p:attrName>ppt_x</p:attrName>
                                        </p:attrNameLst>
                                      </p:cBhvr>
                                      <p:to>
                                        <p:strVal val="(0.5)"/>
                                      </p:to>
                                    </p:set>
                                    <p:anim from="(0.5)" to="(#ppt_x)" calcmode="lin" valueType="num">
                                      <p:cBhvr>
                                        <p:cTn id="11" dur="1230" accel="100000" fill="hold">
                                          <p:stCondLst>
                                            <p:cond delay="770"/>
                                          </p:stCondLst>
                                        </p:cTn>
                                        <p:tgtEl>
                                          <p:spTgt spid="3074"/>
                                        </p:tgtEl>
                                        <p:attrNameLst>
                                          <p:attrName>ppt_x</p:attrName>
                                        </p:attrNameLst>
                                      </p:cBhvr>
                                    </p:anim>
                                    <p:set>
                                      <p:cBhvr>
                                        <p:cTn id="12" dur="770" fill="hold"/>
                                        <p:tgtEl>
                                          <p:spTgt spid="3074"/>
                                        </p:tgtEl>
                                        <p:attrNameLst>
                                          <p:attrName>ppt_y</p:attrName>
                                        </p:attrNameLst>
                                      </p:cBhvr>
                                      <p:to>
                                        <p:strVal val="(#ppt_y+0.4)"/>
                                      </p:to>
                                    </p:set>
                                    <p:anim from="(#ppt_y+0.4)" to="(#ppt_y)" calcmode="lin" valueType="num">
                                      <p:cBhvr>
                                        <p:cTn id="13" dur="1230" accel="100000" fill="hold">
                                          <p:stCondLst>
                                            <p:cond delay="770"/>
                                          </p:stCondLst>
                                        </p:cTn>
                                        <p:tgtEl>
                                          <p:spTgt spid="307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8" name="Picture 2" descr="C:\Documents and Settings\P@YNET\Рабочий стол\05.jpg"/>
          <p:cNvPicPr>
            <a:picLocks noChangeAspect="1" noChangeArrowheads="1"/>
          </p:cNvPicPr>
          <p:nvPr/>
        </p:nvPicPr>
        <p:blipFill>
          <a:blip r:embed="rId4"/>
          <a:srcRect/>
          <a:stretch>
            <a:fillRect/>
          </a:stretch>
        </p:blipFill>
        <p:spPr bwMode="auto">
          <a:xfrm>
            <a:off x="2000232" y="1208707"/>
            <a:ext cx="4286280" cy="2863235"/>
          </a:xfrm>
          <a:prstGeom prst="rect">
            <a:avLst/>
          </a:prstGeom>
          <a:noFill/>
        </p:spPr>
      </p:pic>
      <p:sp>
        <p:nvSpPr>
          <p:cNvPr id="3" name="Content Placeholder 2"/>
          <p:cNvSpPr>
            <a:spLocks noGrp="1"/>
          </p:cNvSpPr>
          <p:nvPr>
            <p:ph idx="1"/>
          </p:nvPr>
        </p:nvSpPr>
        <p:spPr>
          <a:xfrm>
            <a:off x="0" y="0"/>
            <a:ext cx="9144000" cy="6929462"/>
          </a:xfrm>
        </p:spPr>
        <p:txBody>
          <a:bodyPr>
            <a:normAutofit/>
          </a:bodyPr>
          <a:lstStyle/>
          <a:p>
            <a:pPr marL="0" indent="0" algn="just"/>
            <a:endParaRPr lang="uz-Cyrl-UZ" dirty="0" smtClean="0"/>
          </a:p>
          <a:p>
            <a:pPr marL="0" indent="0" algn="just"/>
            <a:endParaRPr lang="uz-Cyrl-UZ" dirty="0"/>
          </a:p>
          <a:p>
            <a:pPr marL="0" indent="0" algn="just"/>
            <a:endParaRPr lang="uz-Cyrl-UZ" dirty="0" smtClean="0"/>
          </a:p>
          <a:p>
            <a:pPr marL="0" indent="0" algn="just"/>
            <a:endParaRPr lang="uz-Cyrl-UZ" dirty="0"/>
          </a:p>
          <a:p>
            <a:pPr marL="0" indent="0" algn="just"/>
            <a:endParaRPr lang="uz-Cyrl-UZ" dirty="0" smtClean="0"/>
          </a:p>
          <a:p>
            <a:pPr marL="0" indent="0" algn="just"/>
            <a:endParaRPr lang="uz-Cyrl-UZ" dirty="0"/>
          </a:p>
          <a:p>
            <a:pPr marL="0" indent="0" algn="just"/>
            <a:endParaRPr lang="uz-Cyrl-UZ" dirty="0" smtClean="0"/>
          </a:p>
          <a:p>
            <a:pPr marL="0" indent="0" algn="just"/>
            <a:endParaRPr lang="uz-Cyrl-UZ" dirty="0"/>
          </a:p>
          <a:p>
            <a:pPr marL="0" indent="0" algn="ctr">
              <a:buNone/>
            </a:pPr>
            <a:r>
              <a:rPr lang="uz-Cyrl-UZ" sz="2400" dirty="0"/>
              <a:t>Реакциялар </a:t>
            </a:r>
            <a:r>
              <a:rPr lang="uz-Cyrl-UZ" sz="2400" b="1" dirty="0"/>
              <a:t>оддий ва мураккаб</a:t>
            </a:r>
            <a:r>
              <a:rPr lang="uz-Cyrl-UZ" sz="2400" dirty="0"/>
              <a:t> бўлади. Оддий реакция олдиндан маълум бўлган сигналга илгаридан маълум бўлган ҳаракат билан жавоб беришдир. Бунга югуришда старт олиш, пистолетдан отиш мисол бўла олади. Реакцияларнинг қолган барча типлари мураккаб реакциялардир.</a:t>
            </a:r>
            <a:endParaRPr lang="ru-RU" sz="2400" dirty="0">
              <a:latin typeface="Times New Roman" pitchFamily="18" charset="0"/>
              <a:cs typeface="Times New Roman" pitchFamily="18" charset="0"/>
            </a:endParaRPr>
          </a:p>
        </p:txBody>
      </p:sp>
    </p:spTree>
    <p:custDataLst>
      <p:tags r:id="rId1"/>
    </p:custDataLst>
  </p:cSld>
  <p:clrMapOvr>
    <a:masterClrMapping/>
  </p:clrMapOvr>
  <p:transition advClick="0" advTm="3012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6672"/>
            <a:ext cx="4929190" cy="5184576"/>
          </a:xfrm>
        </p:spPr>
        <p:txBody>
          <a:bodyPr>
            <a:normAutofit fontScale="70000" lnSpcReduction="20000"/>
          </a:bodyPr>
          <a:lstStyle/>
          <a:p>
            <a:pPr marL="0" indent="0" algn="ctr">
              <a:buNone/>
            </a:pPr>
            <a:r>
              <a:rPr lang="uz-Cyrl-UZ" dirty="0"/>
              <a:t>Оддий реакция тезкорлигини тарбиялашда бир неча методлардан фойдаланилади. Булардан энг кўп тарқалгани тўсатдан пайдо бўладиган сигналга ёки теварак-атрофдаги вазиятнинг ўзгаришига қайта, мумкин қадар тезроқ, реакция кўрсатиш методидир. Масалан: югуришда паст старт олишни </a:t>
            </a:r>
            <a:r>
              <a:rPr lang="uz-Cyrl-UZ" dirty="0" smtClean="0"/>
              <a:t>қайта </a:t>
            </a:r>
            <a:r>
              <a:rPr lang="uz-Cyrl-UZ" dirty="0"/>
              <a:t>бажариш, ўқитувчининг сигналига мувофиқ ҳаракат йўналишини ўзгартириш, боксда рақибининг аввалдан маълум бўлган ҳужум зарбига жавобан ҳимояланиш. Бу метод янги шуғулланувчилар билан ўтказиладиган машғулотларда тез орада ижобий натижалар кўрсатади.</a:t>
            </a:r>
            <a:endParaRPr lang="ru-RU" dirty="0"/>
          </a:p>
          <a:p>
            <a:pPr marL="0" indent="0" algn="ctr">
              <a:buNone/>
            </a:pPr>
            <a:r>
              <a:rPr lang="uz-Cyrl-UZ"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7170" name="Picture 2" descr="C:\Documents and Settings\Администратор\Рабочий стол\gimnastika.jpg"/>
          <p:cNvPicPr>
            <a:picLocks noChangeAspect="1" noChangeArrowheads="1"/>
          </p:cNvPicPr>
          <p:nvPr/>
        </p:nvPicPr>
        <p:blipFill>
          <a:blip r:embed="rId4"/>
          <a:srcRect/>
          <a:stretch>
            <a:fillRect/>
          </a:stretch>
        </p:blipFill>
        <p:spPr bwMode="auto">
          <a:xfrm>
            <a:off x="4929190" y="1857364"/>
            <a:ext cx="4000528" cy="4286280"/>
          </a:xfrm>
          <a:prstGeom prst="rect">
            <a:avLst/>
          </a:prstGeom>
          <a:ln>
            <a:noFill/>
          </a:ln>
          <a:effectLst>
            <a:softEdge rad="112500"/>
          </a:effectLst>
        </p:spPr>
      </p:pic>
    </p:spTree>
    <p:custDataLst>
      <p:tags r:id="rId1"/>
    </p:custDataLst>
  </p:cSld>
  <p:clrMapOvr>
    <a:masterClrMapping/>
  </p:clrMapOvr>
  <p:transition advClick="0" advTm="301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Рисунок 3" descr="GYM.jpg"/>
          <p:cNvPicPr>
            <a:picLocks noChangeAspect="1"/>
          </p:cNvPicPr>
          <p:nvPr/>
        </p:nvPicPr>
        <p:blipFill>
          <a:blip r:embed="rId4"/>
          <a:srcRect/>
          <a:stretch>
            <a:fillRect/>
          </a:stretch>
        </p:blipFill>
        <p:spPr bwMode="auto">
          <a:xfrm>
            <a:off x="5715000" y="2214554"/>
            <a:ext cx="3429000" cy="4071966"/>
          </a:xfrm>
          <a:prstGeom prst="rect">
            <a:avLst/>
          </a:prstGeom>
          <a:ln>
            <a:noFill/>
          </a:ln>
          <a:effectLst>
            <a:softEdge rad="112500"/>
          </a:effectLst>
        </p:spPr>
      </p:pic>
      <p:sp>
        <p:nvSpPr>
          <p:cNvPr id="3" name="Content Placeholder 2"/>
          <p:cNvSpPr>
            <a:spLocks noGrp="1"/>
          </p:cNvSpPr>
          <p:nvPr>
            <p:ph idx="1"/>
          </p:nvPr>
        </p:nvSpPr>
        <p:spPr>
          <a:xfrm>
            <a:off x="467544" y="404664"/>
            <a:ext cx="5247456" cy="5040560"/>
          </a:xfrm>
        </p:spPr>
        <p:txBody>
          <a:bodyPr>
            <a:normAutofit fontScale="92500" lnSpcReduction="10000"/>
          </a:bodyPr>
          <a:lstStyle/>
          <a:p>
            <a:pPr algn="ctr"/>
            <a:endParaRPr lang="en-US" dirty="0" smtClean="0"/>
          </a:p>
          <a:p>
            <a:pPr marL="0" indent="0" algn="ctr">
              <a:buNone/>
            </a:pPr>
            <a:r>
              <a:rPr lang="uz-Cyrl-UZ" dirty="0"/>
              <a:t>Тезкорликнинг жуда кўп ўтиши оддий реакциялар учун хосдир: айрим вазиятларда тезда бирор қарорга келувчи кишилар бошқа шароитларда ҳам тезроқ бирор фикрга келадилар. Тез бажариладиган хилма хил машқлар билан шуғулланиш оддий реакция тезкорлигини яхшилайди.</a:t>
            </a:r>
            <a:endParaRPr lang="ru-RU" dirty="0"/>
          </a:p>
          <a:p>
            <a:pPr marL="0" indent="0" algn="ctr">
              <a:buNone/>
            </a:pPr>
            <a:endParaRPr lang="ru-RU" dirty="0"/>
          </a:p>
        </p:txBody>
      </p:sp>
    </p:spTree>
    <p:custDataLst>
      <p:tags r:id="rId1"/>
    </p:custDataLst>
  </p:cSld>
  <p:clrMapOvr>
    <a:masterClrMapping/>
  </p:clrMapOvr>
  <p:transition advClick="0" advTm="3012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0.8|7.1|3.2|2.4"/>
</p:tagLst>
</file>

<file path=ppt/tags/tag10.xml><?xml version="1.0" encoding="utf-8"?>
<p:tagLst xmlns:a="http://schemas.openxmlformats.org/drawingml/2006/main" xmlns:r="http://schemas.openxmlformats.org/officeDocument/2006/relationships" xmlns:p="http://schemas.openxmlformats.org/presentationml/2006/main">
  <p:tag name="TIMING" val="|0.7"/>
</p:tagLst>
</file>

<file path=ppt/tags/tag11.xml><?xml version="1.0" encoding="utf-8"?>
<p:tagLst xmlns:a="http://schemas.openxmlformats.org/drawingml/2006/main" xmlns:r="http://schemas.openxmlformats.org/officeDocument/2006/relationships" xmlns:p="http://schemas.openxmlformats.org/presentationml/2006/main">
  <p:tag name="TIMING" val="|0.4|9.5|1.8"/>
</p:tagLst>
</file>

<file path=ppt/tags/tag12.xml><?xml version="1.0" encoding="utf-8"?>
<p:tagLst xmlns:a="http://schemas.openxmlformats.org/drawingml/2006/main" xmlns:r="http://schemas.openxmlformats.org/officeDocument/2006/relationships" xmlns:p="http://schemas.openxmlformats.org/presentationml/2006/main">
  <p:tag name="TIMING" val="|2.6|6.3|1|2.5"/>
</p:tagLst>
</file>

<file path=ppt/tags/tag13.xml><?xml version="1.0" encoding="utf-8"?>
<p:tagLst xmlns:a="http://schemas.openxmlformats.org/drawingml/2006/main" xmlns:r="http://schemas.openxmlformats.org/officeDocument/2006/relationships" xmlns:p="http://schemas.openxmlformats.org/presentationml/2006/main">
  <p:tag name="TIMING" val="|1.2|3.4"/>
</p:tagLst>
</file>

<file path=ppt/tags/tag14.xml><?xml version="1.0" encoding="utf-8"?>
<p:tagLst xmlns:a="http://schemas.openxmlformats.org/drawingml/2006/main" xmlns:r="http://schemas.openxmlformats.org/officeDocument/2006/relationships" xmlns:p="http://schemas.openxmlformats.org/presentationml/2006/main">
  <p:tag name="TIMING" val="|1.2|1.7|4.2|0.8|2.9|1|1.1|4"/>
</p:tagLst>
</file>

<file path=ppt/tags/tag15.xml><?xml version="1.0" encoding="utf-8"?>
<p:tagLst xmlns:a="http://schemas.openxmlformats.org/drawingml/2006/main" xmlns:r="http://schemas.openxmlformats.org/officeDocument/2006/relationships" xmlns:p="http://schemas.openxmlformats.org/presentationml/2006/main">
  <p:tag name="TIMING" val="|0.3|2|8.9|10.7"/>
</p:tagLst>
</file>

<file path=ppt/tags/tag16.xml><?xml version="1.0" encoding="utf-8"?>
<p:tagLst xmlns:a="http://schemas.openxmlformats.org/drawingml/2006/main" xmlns:r="http://schemas.openxmlformats.org/officeDocument/2006/relationships" xmlns:p="http://schemas.openxmlformats.org/presentationml/2006/main">
  <p:tag name="TIMING" val="|0.5|2.7|1.3|3.6"/>
</p:tagLst>
</file>

<file path=ppt/tags/tag17.xml><?xml version="1.0" encoding="utf-8"?>
<p:tagLst xmlns:a="http://schemas.openxmlformats.org/drawingml/2006/main" xmlns:r="http://schemas.openxmlformats.org/officeDocument/2006/relationships" xmlns:p="http://schemas.openxmlformats.org/presentationml/2006/main">
  <p:tag name="TIMING" val="|0.3|3.7"/>
</p:tagLst>
</file>

<file path=ppt/tags/tag18.xml><?xml version="1.0" encoding="utf-8"?>
<p:tagLst xmlns:a="http://schemas.openxmlformats.org/drawingml/2006/main" xmlns:r="http://schemas.openxmlformats.org/officeDocument/2006/relationships" xmlns:p="http://schemas.openxmlformats.org/presentationml/2006/main">
  <p:tag name="TIMING" val="|1|2.1|11|0.2"/>
</p:tagLst>
</file>

<file path=ppt/tags/tag2.xml><?xml version="1.0" encoding="utf-8"?>
<p:tagLst xmlns:a="http://schemas.openxmlformats.org/drawingml/2006/main" xmlns:r="http://schemas.openxmlformats.org/officeDocument/2006/relationships" xmlns:p="http://schemas.openxmlformats.org/presentationml/2006/main">
  <p:tag name="TIMING" val="|0.6|1.1|0.7|1.4|2.1|1.1|1.6|1.6|2.2|1"/>
</p:tagLst>
</file>

<file path=ppt/tags/tag3.xml><?xml version="1.0" encoding="utf-8"?>
<p:tagLst xmlns:a="http://schemas.openxmlformats.org/drawingml/2006/main" xmlns:r="http://schemas.openxmlformats.org/officeDocument/2006/relationships" xmlns:p="http://schemas.openxmlformats.org/presentationml/2006/main">
  <p:tag name="TIMING" val="|2.1|2.2"/>
</p:tagLst>
</file>

<file path=ppt/tags/tag4.xml><?xml version="1.0" encoding="utf-8"?>
<p:tagLst xmlns:a="http://schemas.openxmlformats.org/drawingml/2006/main" xmlns:r="http://schemas.openxmlformats.org/officeDocument/2006/relationships" xmlns:p="http://schemas.openxmlformats.org/presentationml/2006/main">
  <p:tag name="TIMING" val="|0.8|3.6"/>
</p:tagLst>
</file>

<file path=ppt/tags/tag5.xml><?xml version="1.0" encoding="utf-8"?>
<p:tagLst xmlns:a="http://schemas.openxmlformats.org/drawingml/2006/main" xmlns:r="http://schemas.openxmlformats.org/officeDocument/2006/relationships" xmlns:p="http://schemas.openxmlformats.org/presentationml/2006/main">
  <p:tag name="TIMING" val="|2.9|0.9|2.4"/>
</p:tagLst>
</file>

<file path=ppt/tags/tag6.xml><?xml version="1.0" encoding="utf-8"?>
<p:tagLst xmlns:a="http://schemas.openxmlformats.org/drawingml/2006/main" xmlns:r="http://schemas.openxmlformats.org/officeDocument/2006/relationships" xmlns:p="http://schemas.openxmlformats.org/presentationml/2006/main">
  <p:tag name="TIMING" val="|0.9"/>
</p:tagLst>
</file>

<file path=ppt/tags/tag7.xml><?xml version="1.0" encoding="utf-8"?>
<p:tagLst xmlns:a="http://schemas.openxmlformats.org/drawingml/2006/main" xmlns:r="http://schemas.openxmlformats.org/officeDocument/2006/relationships" xmlns:p="http://schemas.openxmlformats.org/presentationml/2006/main">
  <p:tag name="TIMING" val="|0.3|3"/>
</p:tagLst>
</file>

<file path=ppt/tags/tag8.xml><?xml version="1.0" encoding="utf-8"?>
<p:tagLst xmlns:a="http://schemas.openxmlformats.org/drawingml/2006/main" xmlns:r="http://schemas.openxmlformats.org/officeDocument/2006/relationships" xmlns:p="http://schemas.openxmlformats.org/presentationml/2006/main">
  <p:tag name="TIMING" val="|0.8|2.2"/>
</p:tagLst>
</file>

<file path=ppt/tags/tag9.xml><?xml version="1.0" encoding="utf-8"?>
<p:tagLst xmlns:a="http://schemas.openxmlformats.org/drawingml/2006/main" xmlns:r="http://schemas.openxmlformats.org/officeDocument/2006/relationships" xmlns:p="http://schemas.openxmlformats.org/presentationml/2006/main">
  <p:tag name="TIMING" val="|0.4|2.6|5.8|4.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5414</TotalTime>
  <Words>779</Words>
  <Application>Microsoft Office PowerPoint</Application>
  <PresentationFormat>Экран (4:3)</PresentationFormat>
  <Paragraphs>61</Paragraphs>
  <Slides>19</Slides>
  <Notes>1</Notes>
  <HiddenSlides>0</HiddenSlides>
  <MMClips>2</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Office Theme</vt:lpstr>
      <vt:lpstr>ЎЗБЕКИСТОН   РЕСПУБЛИКАСИ МАДАНИЯТ  ВА  СПОРТ  ИШЛАРИ  ВАЗИРЛИГИ Ўзбекистон Давлат Жисмоний тарбия  институти</vt:lpstr>
      <vt:lpstr>Презентация PowerPoint</vt:lpstr>
      <vt:lpstr>МАВЗУ:ТЕЗКОРЛИК ҚОБИЛИЯТИНИ ТАРБИЯЛАШ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Мавзу:  Академик  лицейларда  жисмоний тарбия </dc:title>
  <dc:creator>UZMODEL</dc:creator>
  <cp:lastModifiedBy>User</cp:lastModifiedBy>
  <cp:revision>407</cp:revision>
  <dcterms:created xsi:type="dcterms:W3CDTF">2011-09-28T10:48:45Z</dcterms:created>
  <dcterms:modified xsi:type="dcterms:W3CDTF">2013-04-20T07:31:36Z</dcterms:modified>
</cp:coreProperties>
</file>