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4" r:id="rId24"/>
    <p:sldId id="275" r:id="rId25"/>
    <p:sldId id="279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07685-9C43-49C9-9987-551F9782753A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E1E2-5184-4B23-BA56-DA7BCE585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6BC4E-548E-4455-A5AC-BBFA275CC27B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B867E-2ABE-46DC-8556-6EB16120E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788B7-7303-4B6E-9F86-0D4DEE3F5C72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990D-5A10-4892-8751-282BC821A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3234-432A-4C47-A9EC-B480BB7103CB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F4FE-AFFD-4112-9C15-7D66741297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DA437-2C2B-4E8F-9D77-AFBC81736FE1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C5C80-B29D-411D-8AA1-B63DBFDC2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CBE71-3742-48D8-B64A-97603AF81D18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32F59-80E8-4EAD-9645-B3416D735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33F0C-198C-428B-BDE1-210E60126039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F42D3-8776-4682-8F53-9B943BCB8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0231-B1C5-4921-82A2-90B90CD14FFF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03DB-E908-4E44-9A17-31A577A84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336BA-4FC9-499D-90AF-9BCE0E3DD920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CF719-6D83-4CD8-9907-44BD077069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7C541-CE5F-49DC-89E4-A25A9B20BEBB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65096-8045-4ADD-950D-7BFBF62C8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6938-6D86-4860-A067-4526CE2845FD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8FB6B-6359-432B-865B-C2F5763C61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CDF38C-DA0E-46D8-AC03-429F31677585}" type="datetimeFigureOut">
              <a:rPr lang="ru-RU"/>
              <a:pPr>
                <a:defRPr/>
              </a:pPr>
              <a:t>31.10.2013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C1303F-6957-4563-9269-CE93DDAEDE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371600"/>
            <a:ext cx="8472118" cy="182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>
                <a:latin typeface="+mn-lt"/>
              </a:rPr>
              <a:t>Качество и конкурентоспособность в условиях рынка</a:t>
            </a:r>
            <a:endParaRPr lang="ru-RU" sz="4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Схема </a:t>
            </a:r>
            <a:r>
              <a:rPr lang="ru-RU" dirty="0">
                <a:latin typeface="+mn-lt"/>
              </a:rPr>
              <a:t>я</a:t>
            </a:r>
            <a:r>
              <a:rPr lang="ru-RU" dirty="0" smtClean="0">
                <a:latin typeface="+mn-lt"/>
              </a:rPr>
              <a:t>понского подхода к качеству</a:t>
            </a:r>
            <a:endParaRPr lang="ru-RU" dirty="0">
              <a:latin typeface="+mn-lt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855913" y="2492375"/>
            <a:ext cx="576262" cy="504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25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" y="5305425"/>
            <a:ext cx="449263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6288" y="5340350"/>
            <a:ext cx="6096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5925" y="5305425"/>
            <a:ext cx="47625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3900" y="2490788"/>
            <a:ext cx="6096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3424238" y="1557338"/>
            <a:ext cx="2312987" cy="215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Снижение стоимости из-за уменьшения переработок, использование машинного времени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5" y="1566863"/>
            <a:ext cx="2376488" cy="2181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Улучшение качества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13500" y="1566863"/>
            <a:ext cx="2354263" cy="2171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Повышение производительности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1013" y="4437063"/>
            <a:ext cx="2374900" cy="2016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Захват рынка благодаря лучшему качеству и более низкой цене</a:t>
            </a:r>
            <a:endParaRPr lang="ru-RU" sz="2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46475" y="4437063"/>
            <a:ext cx="2198688" cy="2016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Участие  в бизнесе</a:t>
            </a:r>
            <a:endParaRPr lang="ru-RU" sz="2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16688" y="4437063"/>
            <a:ext cx="2281237" cy="2016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Создание новых рабочих мест</a:t>
            </a:r>
            <a:endParaRPr lang="ru-RU" sz="2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Организация работы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/>
              <a:t>Как только японские управляющие уяснили эту цепную </a:t>
            </a:r>
            <a:r>
              <a:rPr lang="ru-RU" sz="2400" dirty="0" smtClean="0"/>
              <a:t>реакцию, у всех появилась одна общая </a:t>
            </a:r>
            <a:r>
              <a:rPr lang="ru-RU" sz="2400" dirty="0"/>
              <a:t>цель — качество. Усилия, направленные на повышение качества, стали связующим звеном между управляющими и рабочими. Управление качеством возвели в ранг государственной политики. Для рабочих сделали доступными сложные статистические методы и, самое главное, убедили их, что проблема </a:t>
            </a:r>
            <a:r>
              <a:rPr lang="ru-RU" sz="2400" dirty="0" smtClean="0"/>
              <a:t>качества </a:t>
            </a:r>
            <a:r>
              <a:rPr lang="ru-RU" sz="2400" dirty="0"/>
              <a:t>— это проблема каждого японца. Была создана модель управления качеством, в которой всеобщий контроль качества представляет собой единый процесс обеспечения этого важнейшего показателя повсеместно на предприятии от президента до работников первой линии.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Особенности японской системы управления</a:t>
            </a:r>
            <a:endParaRPr lang="ru-RU" dirty="0">
              <a:latin typeface="+mn-lt"/>
            </a:endParaRP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256213"/>
          </a:xfrm>
        </p:spPr>
        <p:txBody>
          <a:bodyPr/>
          <a:lstStyle/>
          <a:p>
            <a:r>
              <a:rPr lang="ru-RU" sz="2400" smtClean="0"/>
              <a:t>Сформулированные в 1967 г. особенности японской системы управления качеством признаны основополагающими во всем мире</a:t>
            </a:r>
            <a:r>
              <a:rPr lang="ru-RU" smtClean="0"/>
              <a:t>:</a:t>
            </a:r>
          </a:p>
          <a:p>
            <a:r>
              <a:rPr lang="ru-RU" sz="2400" smtClean="0"/>
              <a:t>• всеобъемлющее управление качеством на уровне фирмы, участие в нем всех работников;</a:t>
            </a:r>
          </a:p>
          <a:p>
            <a:r>
              <a:rPr lang="ru-RU" sz="2400" smtClean="0"/>
              <a:t>• подготовка и повышение квалификации кадров в области управления качеством;</a:t>
            </a:r>
          </a:p>
          <a:p>
            <a:r>
              <a:rPr lang="ru-RU" sz="2400" smtClean="0"/>
              <a:t>• деятельность кружков качества;</a:t>
            </a:r>
          </a:p>
          <a:p>
            <a:r>
              <a:rPr lang="ru-RU" sz="2400" smtClean="0"/>
              <a:t>• инспектирование и оценка деятельности по управлению качеством;</a:t>
            </a:r>
          </a:p>
          <a:p>
            <a:r>
              <a:rPr lang="ru-RU" sz="2400" smtClean="0"/>
              <a:t>• использование статистических методов;</a:t>
            </a:r>
          </a:p>
          <a:p>
            <a:r>
              <a:rPr lang="ru-RU" sz="2400" smtClean="0"/>
              <a:t>• общенациональная программа по контролю качества.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Административные и экономические подходы к управлению качеством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Качество как результирующая совокупность полезных для человека или социальной системы свойств объекта определяется совместным действием множества факторов, имеющих различную природу и часто являющихся случайными параметрами. </a:t>
            </a:r>
          </a:p>
          <a:p>
            <a:r>
              <a:rPr lang="ru-RU" smtClean="0"/>
              <a:t>Все существующие подходы к управлению качеством могут быть разделены на два вида: </a:t>
            </a:r>
            <a:r>
              <a:rPr lang="ru-RU" b="1" smtClean="0"/>
              <a:t>административный</a:t>
            </a:r>
            <a:r>
              <a:rPr lang="ru-RU" smtClean="0"/>
              <a:t> и </a:t>
            </a:r>
            <a:r>
              <a:rPr lang="ru-RU" b="1" smtClean="0"/>
              <a:t>экономический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Административный подход к управлению качеством</a:t>
            </a:r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Административный подход к управлению качеством предполагает обязательное повышение качественных параметров соответствующего объекта на уровне, стремящемся к 100%. Для выпускаемой предприятием продукции такой подход предполагает реализацию следующих укрупнённых процедур:</a:t>
            </a:r>
          </a:p>
          <a:p>
            <a:r>
              <a:rPr lang="ru-RU" sz="2400" smtClean="0"/>
              <a:t>- весь цикл жизни соответствующего изделия разбивается на отдельные этапы, для каждого из которых определяются основные стадии и факторы, способствующие образованию тех или иных отклонений (дефектов);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Административный подход 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- вся совокупность возникающих дефектов структурируется по отдельным уровням и группам;</a:t>
            </a:r>
          </a:p>
          <a:p>
            <a:r>
              <a:rPr lang="ru-RU" sz="2400" smtClean="0"/>
              <a:t>- для каждой однородной группы возможных дефектов проектируется комплекс мер по их предотвращению и доведению результирующего уровня качества до 100%.</a:t>
            </a:r>
          </a:p>
          <a:p>
            <a:endParaRPr lang="ru-RU" sz="2400" smtClean="0"/>
          </a:p>
          <a:p>
            <a:r>
              <a:rPr lang="ru-RU" sz="2400" smtClean="0"/>
              <a:t>При административном подходе получение брака рассматривается как чрезвычайное происшествие, которое следует устранить любой ценой. Таким образом, само качество как объект управления при данном подходе рассматривается как нормативная конечная цель.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2115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Экономический подход</a:t>
            </a:r>
            <a:br>
              <a:rPr lang="ru-RU" dirty="0" smtClean="0">
                <a:latin typeface="+mn-lt"/>
              </a:rPr>
            </a:br>
            <a:endParaRPr lang="ru-RU" dirty="0">
              <a:latin typeface="+mn-lt"/>
            </a:endParaRPr>
          </a:p>
        </p:txBody>
      </p:sp>
      <p:sp>
        <p:nvSpPr>
          <p:cNvPr id="286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Экономический подход к проблемам управления качеством основывается на позициях экономической рациональности. Работа по предотвращению образования дефектов при данном подходе проводится примерно так же, как и при административном, однако в данном случае расчётный уровень качества не задаётся неизменным на уровне 100%, а ставится в зависимость </a:t>
            </a:r>
            <a:r>
              <a:rPr lang="ru-RU" sz="2400" smtClean="0">
                <a:solidFill>
                  <a:schemeClr val="bg1"/>
                </a:solidFill>
              </a:rPr>
              <a:t>от экономически целесообразной величины затрат, необходимой для его достижения.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Экономический подход</a:t>
            </a:r>
            <a:endParaRPr lang="ru-RU" dirty="0">
              <a:latin typeface="+mn-lt"/>
            </a:endParaRPr>
          </a:p>
        </p:txBody>
      </p:sp>
      <p:sp>
        <p:nvSpPr>
          <p:cNvPr id="2969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Конечный выбор предприятия относительно качественного уровня выпускаемой им продукции при экономическом подходе может варьироваться в зависимости от принятия этим предприятием стратегии своего экономического развития и, в конечном счёте, определяется балансом его целевых интересов как социально-экономической системы. Такой выбор может иметь следующие основные варианты своей направленности.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Экономический подход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1) Предприятие может сконцентрироваться на умеренном уровне качества выпускаемой продукции, что позволит ему осуществить глубокое проникновение на рынок за счёт относительно невысокой цены, существенно нарастить объёмы производства и в конце концов обеспечить получение запланированного объёма валовой прибыли.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2) Предприятие может выбрать стратегию обеспечения высокого качества и, пожертвовав в краткосрочном периоде возможностью извлечения максимальной прибыли, приобрести на рынке хорошую репутацию.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3) Предприятие может использовать наиболее рациональную с экономической точки зрения стратегию и выпускать продукцию такого качества, которая будет обеспечивать максимизацию валового дохода.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Экономический подход</a:t>
            </a:r>
            <a:endParaRPr lang="ru-RU" dirty="0">
              <a:latin typeface="+mn-lt"/>
            </a:endParaRPr>
          </a:p>
        </p:txBody>
      </p:sp>
      <p:sp>
        <p:nvSpPr>
          <p:cNvPr id="3174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Таким образом, при экономическом подходе качество как объект управления рассматривается не как неизменный норматив, а, скорее, как инструмент, позволяющий предприятию достигать целей своего функционирования с учётом их конкретной специфики.</a:t>
            </a:r>
          </a:p>
          <a:p>
            <a:r>
              <a:rPr lang="ru-RU" smtClean="0"/>
              <a:t>Можно выделить несколько признаков, характерных для реализации управления организацией по качеству: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План:</a:t>
            </a:r>
            <a:endParaRPr lang="ru-RU" dirty="0">
              <a:latin typeface="+mn-lt"/>
            </a:endParaRP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Font typeface="Wingdings 2" pitchFamily="18" charset="2"/>
              <a:buNone/>
            </a:pPr>
            <a:r>
              <a:rPr lang="ru-RU" smtClean="0"/>
              <a:t>1. Качество – всемирное поле для конкуренции на  пороге ХХ</a:t>
            </a:r>
            <a:r>
              <a:rPr lang="en-US" smtClean="0"/>
              <a:t>I</a:t>
            </a:r>
            <a:r>
              <a:rPr lang="ru-RU" smtClean="0"/>
              <a:t> веке.</a:t>
            </a:r>
          </a:p>
          <a:p>
            <a:pPr marL="136525" indent="0">
              <a:buFont typeface="Wingdings 2" pitchFamily="18" charset="2"/>
              <a:buNone/>
            </a:pPr>
            <a:r>
              <a:rPr lang="ru-RU" smtClean="0"/>
              <a:t>2. Японские подходы к качеству.</a:t>
            </a:r>
          </a:p>
          <a:p>
            <a:pPr marL="136525" indent="0">
              <a:buFont typeface="Wingdings 2" pitchFamily="18" charset="2"/>
              <a:buNone/>
            </a:pPr>
            <a:r>
              <a:rPr lang="ru-RU" smtClean="0"/>
              <a:t>3. Административный и экономические подходы к управлению качеством.</a:t>
            </a:r>
          </a:p>
          <a:p>
            <a:pPr marL="136525" indent="0">
              <a:buFont typeface="Wingdings 2" pitchFamily="18" charset="2"/>
              <a:buNone/>
            </a:pPr>
            <a:r>
              <a:rPr lang="ru-RU" smtClean="0"/>
              <a:t>4. Новая политика 100%-го качества.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716338"/>
            <a:ext cx="4275137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Признаки управления организацией по качеству</a:t>
            </a:r>
            <a:r>
              <a:rPr lang="en-US" dirty="0" smtClean="0">
                <a:latin typeface="+mn-lt"/>
              </a:rPr>
              <a:t>: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§ при организации управления необходимо акцентировать внимание на потребительской направленности продукции - на «продукцию для рынка», согласно которой основное внимание следует уделять требованиям потребителей;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§ при управлении качеством в любом его проявлении - не только качеством продукции, но и качеством работы, обслуживания, информации, работы подразделений и персонала;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§ управление качеством невозможно без регулирования цен, доходов и издержек. При достаточно высоком уровне качества продукция не может удовлетворить заказчика, если на неё установлена слишком высокая цена, т.е. нельзя определить качество, не учитывая цены.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Новая </a:t>
            </a:r>
            <a:r>
              <a:rPr lang="ru-RU" dirty="0" smtClean="0">
                <a:latin typeface="+mn-lt"/>
              </a:rPr>
              <a:t>политика</a:t>
            </a:r>
            <a:r>
              <a:rPr lang="en-US" dirty="0" smtClean="0">
                <a:latin typeface="+mn-lt"/>
              </a:rPr>
              <a:t> 100% </a:t>
            </a:r>
            <a:r>
              <a:rPr lang="ru-RU" dirty="0" smtClean="0">
                <a:latin typeface="+mn-lt"/>
              </a:rPr>
              <a:t>качества</a:t>
            </a:r>
            <a:endParaRPr lang="ru-RU" dirty="0">
              <a:latin typeface="+mn-lt"/>
            </a:endParaRPr>
          </a:p>
        </p:txBody>
      </p:sp>
      <p:sp>
        <p:nvSpPr>
          <p:cNvPr id="3379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Известная американская фирма IBM, используя большей частью японский опыт, стала проводить, начиная с 80-х годов, политику 100%-го уровня качества. В результате этой политики в 90-х годах контракты Министерства обороны США на разработку и поставку суперкомпьютеров неизменно достаются этой компании.</a:t>
            </a:r>
          </a:p>
          <a:p>
            <a:r>
              <a:rPr lang="ru-RU" sz="2400" smtClean="0"/>
              <a:t>В основе политики, обеспечивающей стопроцентное качества, лежит известное соотношение затрат, связанных с обеспечением качества: необходимые затраты возрастают на порядок с каждым этапом продвижения от проектирования к производству, установке оборудования, а затем к его эксплуатации.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91163" y="4143375"/>
            <a:ext cx="36195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Новая политика 100% качества</a:t>
            </a:r>
          </a:p>
        </p:txBody>
      </p:sp>
      <p:sp>
        <p:nvSpPr>
          <p:cNvPr id="3481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Тактический подход к качеству во многом определяется видом производства и выпускаемой продукции, соотношением спроса и предложения, конкурентной борьбой основных производителей данной продукции. В соответствии с этим изыскиваются пути и средства достижения заданного уровня качества. С другой стороны, стратегия в достижении качества по ряду направлений становится универс</a:t>
            </a:r>
            <a:r>
              <a:rPr lang="ru-RU" sz="2400" smtClean="0">
                <a:solidFill>
                  <a:schemeClr val="bg1"/>
                </a:solidFill>
              </a:rPr>
              <a:t>альной.</a:t>
            </a:r>
          </a:p>
          <a:p>
            <a:r>
              <a:rPr lang="ru-RU" sz="2400" smtClean="0"/>
              <a:t>Например, крупнейшие американ</a:t>
            </a:r>
            <a:r>
              <a:rPr lang="ru-RU" sz="2400" smtClean="0">
                <a:solidFill>
                  <a:schemeClr val="bg1"/>
                </a:solidFill>
              </a:rPr>
              <a:t>ские компании (IBM, </a:t>
            </a:r>
            <a:r>
              <a:rPr lang="ru-RU" sz="2400" smtClean="0"/>
              <a:t>Hewlett-Pakkard, General Motors и </a:t>
            </a:r>
            <a:r>
              <a:rPr lang="ru-RU" sz="2400" smtClean="0">
                <a:solidFill>
                  <a:schemeClr val="bg1"/>
                </a:solidFill>
              </a:rPr>
              <a:t>т.д.) разработали </a:t>
            </a:r>
            <a:r>
              <a:rPr lang="ru-RU" sz="2400" smtClean="0"/>
              <a:t>единые для них десять основных</a:t>
            </a:r>
            <a:r>
              <a:rPr lang="ru-RU" sz="2400" smtClean="0">
                <a:solidFill>
                  <a:schemeClr val="bg1"/>
                </a:solidFill>
              </a:rPr>
              <a:t> направлений в области </a:t>
            </a:r>
            <a:r>
              <a:rPr lang="ru-RU" sz="2400" smtClean="0"/>
              <a:t>управления качеством: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latin typeface="+mn-lt"/>
              </a:rPr>
              <a:t>Д</a:t>
            </a:r>
            <a:r>
              <a:rPr lang="ru-RU" dirty="0" smtClean="0">
                <a:latin typeface="+mn-lt"/>
              </a:rPr>
              <a:t>есять </a:t>
            </a:r>
            <a:r>
              <a:rPr lang="ru-RU" dirty="0">
                <a:latin typeface="+mn-lt"/>
              </a:rPr>
              <a:t>основных направлений в области управления качеством: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1. Достижение заинтересованности руководства высшего звена.</a:t>
            </a:r>
          </a:p>
          <a:p>
            <a:r>
              <a:rPr lang="ru-RU" smtClean="0"/>
              <a:t>2. Создание руководящего совета по улучшению качества.</a:t>
            </a:r>
          </a:p>
          <a:p>
            <a:r>
              <a:rPr lang="ru-RU" smtClean="0"/>
              <a:t>3. Вовлечение всего руководящего состава.</a:t>
            </a:r>
          </a:p>
          <a:p>
            <a:r>
              <a:rPr lang="ru-RU" smtClean="0"/>
              <a:t>4. Обеспечение коллективного участия в повышении качества.</a:t>
            </a:r>
          </a:p>
          <a:p>
            <a:r>
              <a:rPr lang="ru-RU" smtClean="0"/>
              <a:t>5. Обеспечение индивидуального участия в повышении качества.</a:t>
            </a:r>
          </a:p>
          <a:p>
            <a:endParaRPr lang="ru-RU" sz="2400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Десять </a:t>
            </a:r>
            <a:r>
              <a:rPr lang="ru-RU" dirty="0"/>
              <a:t>основных направлений в области управления качеством:</a:t>
            </a:r>
            <a:br>
              <a:rPr lang="ru-RU" dirty="0"/>
            </a:br>
            <a:endParaRPr lang="ru-RU" dirty="0"/>
          </a:p>
        </p:txBody>
      </p:sp>
      <p:sp>
        <p:nvSpPr>
          <p:cNvPr id="36866" name="Объект 2"/>
          <p:cNvSpPr>
            <a:spLocks noGrp="1"/>
          </p:cNvSpPr>
          <p:nvPr>
            <p:ph idx="1"/>
          </p:nvPr>
        </p:nvSpPr>
        <p:spPr>
          <a:xfrm>
            <a:off x="395288" y="1268413"/>
            <a:ext cx="8497887" cy="5589587"/>
          </a:xfrm>
        </p:spPr>
        <p:txBody>
          <a:bodyPr/>
          <a:lstStyle/>
          <a:p>
            <a:r>
              <a:rPr lang="ru-RU" smtClean="0"/>
              <a:t>6. Создание групп совершенствования систем, регулирования процессов.</a:t>
            </a:r>
          </a:p>
          <a:p>
            <a:r>
              <a:rPr lang="ru-RU" smtClean="0"/>
              <a:t>7. Более полное вовлечение поставщиков в борьбу за качество.</a:t>
            </a:r>
          </a:p>
          <a:p>
            <a:r>
              <a:rPr lang="ru-RU" smtClean="0"/>
              <a:t>8. Меры обеспечения качества функционирования системы управления.</a:t>
            </a:r>
          </a:p>
          <a:p>
            <a:r>
              <a:rPr lang="ru-RU" smtClean="0"/>
              <a:t>9. Краткосрочные планы и долгосрочная стратегия улучшения работы.</a:t>
            </a:r>
          </a:p>
          <a:p>
            <a:r>
              <a:rPr lang="ru-RU" smtClean="0"/>
              <a:t>10. Создание системы признания заслуг.</a:t>
            </a:r>
          </a:p>
          <a:p>
            <a:r>
              <a:rPr lang="ru-RU" smtClean="0"/>
              <a:t>Эти направления отражают суть организационно-экономических основ управления качеством.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789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Font typeface="Wingdings 2" pitchFamily="18" charset="2"/>
              <a:buNone/>
            </a:pPr>
            <a:endParaRPr lang="ru-RU" sz="5400" smtClean="0"/>
          </a:p>
          <a:p>
            <a:pPr marL="136525" indent="0">
              <a:buFont typeface="Wingdings 2" pitchFamily="18" charset="2"/>
              <a:buNone/>
            </a:pPr>
            <a:r>
              <a:rPr lang="ru-RU" sz="5400" smtClean="0"/>
              <a:t>   Спасибо за внимание…)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29600" cy="108012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Качество – всемирное поле конкуренции на пороге ХХІ века</a:t>
            </a: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950" y="1268413"/>
            <a:ext cx="8785225" cy="5589587"/>
          </a:xfrm>
        </p:spPr>
        <p:txBody>
          <a:bodyPr/>
          <a:lstStyle/>
          <a:p>
            <a:pPr algn="l"/>
            <a:r>
              <a:rPr lang="ru-RU" sz="2400" smtClean="0"/>
              <a:t>Путь к успеху у каждой компании безусловно свой, но так или иначе он проходит через качество. Современный подход к управлению организацией ориентирован на разработку и внедрение стратегии качества как одной из комплексных стратегий организации, что соединяет в себе все аспекты ее деятельности. Именно в состав такого подхода и принадлежит концепция TQM, модели которой применяются разными компаниями. TQM — не стандарт, а совокупность взглядов на менеджмент компании, которые находятся в постоянном развитии и ориентируются на поиск подходов к обеспечению качества деятельности организации в целом. Идеи всеобъемлющего менеджмента качества заложены в основу международных стандартов ISO 9000:2000, чтобы помочь организациям всех видов и размеров внедрить и обеспечить функционирование эффективных систем менеджмента качества.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Концепция </a:t>
            </a:r>
            <a:r>
              <a:rPr lang="en-US" dirty="0">
                <a:latin typeface="+mn-lt"/>
              </a:rPr>
              <a:t>TQM</a:t>
            </a:r>
            <a:endParaRPr lang="ru-RU" dirty="0">
              <a:latin typeface="+mn-lt"/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Данный факт подтверждает именно жизнеспособность этой концепции, ее актуальность и перспективность при современных условиях функционирования. Опыт успешного внедрения идей TQM в практику деятельности мировых лидеров в разных отраслях промышленности — еще одно свидетельство того, что концепция и принципы TQM развиваются как реакция на новые реалии рыночной экономики на пространстве глобальной конкуренции. Такие мировые лидеры как «Ксерокс», «Тойота», «Кока-кола», работают именно в данном направлении и имеют значительные достижения.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Ф</a:t>
            </a:r>
            <a:r>
              <a:rPr lang="ru-RU" dirty="0" smtClean="0">
                <a:latin typeface="+mn-lt"/>
              </a:rPr>
              <a:t>илософия </a:t>
            </a:r>
            <a:r>
              <a:rPr lang="en-US" dirty="0">
                <a:latin typeface="+mn-lt"/>
              </a:rPr>
              <a:t>TQM </a:t>
            </a:r>
            <a:endParaRPr lang="ru-RU" dirty="0">
              <a:latin typeface="+mn-lt"/>
            </a:endParaRP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В первую очередь нужно понимать такой существенно важный момент, что TQM — это не только эффективный способ управления бизнесом. Внедрение идей TQM является возможным лишь при условиях серьезных изменений корпоративной культуры современных организаций. Состояние корпоративной культуры и система менеджмента качества предприятия должны быть адекватными друг другу.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0563" y="4137025"/>
            <a:ext cx="3367087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Ключевые</a:t>
            </a:r>
            <a:r>
              <a:rPr lang="ru-RU" dirty="0" smtClean="0"/>
              <a:t> моменты Т</a:t>
            </a:r>
            <a:r>
              <a:rPr lang="en-US" dirty="0" smtClean="0"/>
              <a:t>QM</a:t>
            </a:r>
            <a:endParaRPr lang="ru-RU" dirty="0"/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Следовательно, рассматривая вопрос относительно усвоения принципов TQM современными компаниями, следует учитывать три ключевых момента:</a:t>
            </a:r>
          </a:p>
          <a:p>
            <a:r>
              <a:rPr lang="ru-RU" sz="2400" smtClean="0"/>
              <a:t> 1) обращение высшего руководства к проблемам качества и его возможность проводить изменения, ориентируясь на лидерские способности;</a:t>
            </a:r>
          </a:p>
          <a:p>
            <a:r>
              <a:rPr lang="ru-RU" sz="2400" smtClean="0"/>
              <a:t> 2) ориентация на привлечение перс</a:t>
            </a:r>
            <a:r>
              <a:rPr lang="ru-RU" sz="2400" smtClean="0">
                <a:solidFill>
                  <a:schemeClr val="bg1"/>
                </a:solidFill>
              </a:rPr>
              <a:t>онала компании на </a:t>
            </a:r>
            <a:r>
              <a:rPr lang="ru-RU" sz="2400" smtClean="0"/>
              <a:t>всех уровнях управления к построе</a:t>
            </a:r>
            <a:r>
              <a:rPr lang="ru-RU" sz="2400" smtClean="0">
                <a:solidFill>
                  <a:schemeClr val="bg1"/>
                </a:solidFill>
              </a:rPr>
              <a:t>нию системы </a:t>
            </a:r>
            <a:r>
              <a:rPr lang="ru-RU" sz="2400" smtClean="0"/>
              <a:t>менеджмента качества через усовер</a:t>
            </a:r>
            <a:r>
              <a:rPr lang="ru-RU" sz="2400" smtClean="0">
                <a:solidFill>
                  <a:schemeClr val="bg1"/>
                </a:solidFill>
              </a:rPr>
              <a:t>шенствование </a:t>
            </a:r>
            <a:r>
              <a:rPr lang="ru-RU" sz="2400" smtClean="0"/>
              <a:t>мотивации и построения непрерывн</a:t>
            </a:r>
            <a:r>
              <a:rPr lang="ru-RU" sz="2400" smtClean="0">
                <a:solidFill>
                  <a:schemeClr val="bg1"/>
                </a:solidFill>
              </a:rPr>
              <a:t>ой</a:t>
            </a:r>
            <a:r>
              <a:rPr lang="ru-RU" sz="2400" smtClean="0"/>
              <a:t> </a:t>
            </a:r>
            <a:r>
              <a:rPr lang="ru-RU" sz="2400" smtClean="0">
                <a:solidFill>
                  <a:schemeClr val="bg1"/>
                </a:solidFill>
              </a:rPr>
              <a:t>системы учебы </a:t>
            </a:r>
            <a:r>
              <a:rPr lang="ru-RU" sz="2400" smtClean="0"/>
              <a:t>сотрудников;</a:t>
            </a:r>
          </a:p>
          <a:p>
            <a:r>
              <a:rPr lang="ru-RU" sz="2400" smtClean="0"/>
              <a:t> 3) ориентация на командные метод</a:t>
            </a:r>
            <a:r>
              <a:rPr lang="ru-RU" sz="2400" smtClean="0">
                <a:solidFill>
                  <a:schemeClr val="bg1"/>
                </a:solidFill>
              </a:rPr>
              <a:t>ы работы.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Обобщение концепции </a:t>
            </a:r>
            <a:r>
              <a:rPr lang="en-US" dirty="0">
                <a:latin typeface="+mn-lt"/>
              </a:rPr>
              <a:t>TQM</a:t>
            </a:r>
            <a:endParaRPr lang="ru-RU" dirty="0">
              <a:latin typeface="+mn-lt"/>
            </a:endParaRP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В завершение следует отметить, что современная концепция менеджмента качества базируется на философии TQM и идеях, изложенных в стандартах ISO 9000:2000, согласно с которыми процессный подход доминирует в системе Теоретическое обоснования данной концепции, что существует на сегодняшний день рядом с национальными премиями из качества, позволяет сформулировать механизм применения TQM во всех сферах экономики, способствуя улучшению экономических показателей деятельности многих компаний. управления организацией.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Японские подходы к качеству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В развитых странах с рыночной экономикой осознание всей важности проблемы качества на современном уровне произошло сначала в Японии. Один из основателей движения за качество в Японии профессор Каору Исикава указывал, что нельзя экономить на качестве, поскольку «качество само является экономией». В руководстве некоторых японских компаний в 1948—1949 гг. обратили внимание на то, что повышение качества естественно и неизбежно вызывает рост производительности. Наблюдение это стало результатом работы нескольких японских инженеров, изучавших литературу по контролю качества. 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14875"/>
            <a:ext cx="91440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Путь японского подхода к качеству</a:t>
            </a:r>
            <a:endParaRPr lang="ru-RU" dirty="0">
              <a:latin typeface="+mn-lt"/>
            </a:endParaRP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Среди этих книг был «Экономический контроль качества готовой продукции» Уолтера А. Шьюарта. Результаты оказались поразительными: производительность в самом деле повышается при сокращении числа отклонений в точном соответствии с методами и логикой книги Шьюарта. Летом 1950 г. началась цепная реакция, которая стала частью японского образа жизни. Схема этой цепной реакции демонстрировалась на каждом </a:t>
            </a:r>
            <a:r>
              <a:rPr lang="ru-RU" sz="2400" smtClean="0">
                <a:solidFill>
                  <a:schemeClr val="bg1"/>
                </a:solidFill>
              </a:rPr>
              <a:t>занятии с японскими управленцами высшего звена </a:t>
            </a:r>
            <a:r>
              <a:rPr lang="ru-RU" sz="2400" smtClean="0"/>
              <a:t>нач</a:t>
            </a:r>
            <a:r>
              <a:rPr lang="ru-RU" sz="2400" smtClean="0">
                <a:solidFill>
                  <a:schemeClr val="bg1"/>
                </a:solidFill>
              </a:rPr>
              <a:t>иная с 1950 г.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230</TotalTime>
  <Words>1332</Words>
  <Application>Microsoft Office PowerPoint</Application>
  <PresentationFormat>Экран (4:3)</PresentationFormat>
  <Paragraphs>67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Times New Roman</vt:lpstr>
      <vt:lpstr>Arial</vt:lpstr>
      <vt:lpstr>Wingdings 2</vt:lpstr>
      <vt:lpstr>Wingdings</vt:lpstr>
      <vt:lpstr>Wingdings 3</vt:lpstr>
      <vt:lpstr>Calibri</vt:lpstr>
      <vt:lpstr>Book Antiqua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Качество – всемирное поле конкуренции на пороге ХХІ века</dc:title>
  <dc:creator>Vika</dc:creator>
  <cp:lastModifiedBy>Admin</cp:lastModifiedBy>
  <cp:revision>24</cp:revision>
  <dcterms:created xsi:type="dcterms:W3CDTF">2013-09-17T15:16:23Z</dcterms:created>
  <dcterms:modified xsi:type="dcterms:W3CDTF">2013-10-31T15:08:38Z</dcterms:modified>
</cp:coreProperties>
</file>