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4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9" r:id="rId4"/>
    <p:sldId id="308" r:id="rId5"/>
    <p:sldId id="310" r:id="rId6"/>
    <p:sldId id="258" r:id="rId7"/>
    <p:sldId id="297" r:id="rId8"/>
    <p:sldId id="317" r:id="rId9"/>
    <p:sldId id="338" r:id="rId10"/>
    <p:sldId id="313" r:id="rId11"/>
    <p:sldId id="316" r:id="rId12"/>
    <p:sldId id="303" r:id="rId13"/>
    <p:sldId id="324" r:id="rId14"/>
    <p:sldId id="325" r:id="rId15"/>
    <p:sldId id="326" r:id="rId16"/>
    <p:sldId id="327" r:id="rId17"/>
    <p:sldId id="329" r:id="rId18"/>
    <p:sldId id="328" r:id="rId19"/>
    <p:sldId id="330" r:id="rId20"/>
    <p:sldId id="331" r:id="rId21"/>
    <p:sldId id="332" r:id="rId22"/>
    <p:sldId id="333" r:id="rId23"/>
    <p:sldId id="334" r:id="rId24"/>
    <p:sldId id="323" r:id="rId25"/>
    <p:sldId id="306" r:id="rId26"/>
    <p:sldId id="318" r:id="rId27"/>
    <p:sldId id="340" r:id="rId28"/>
    <p:sldId id="341" r:id="rId29"/>
    <p:sldId id="342" r:id="rId30"/>
    <p:sldId id="315" r:id="rId31"/>
    <p:sldId id="343" r:id="rId32"/>
    <p:sldId id="336" r:id="rId33"/>
    <p:sldId id="345" r:id="rId34"/>
    <p:sldId id="339" r:id="rId35"/>
    <p:sldId id="337" r:id="rId36"/>
    <p:sldId id="31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95" autoAdjust="0"/>
    <p:restoredTop sz="94783" autoAdjust="0"/>
  </p:normalViewPr>
  <p:slideViewPr>
    <p:cSldViewPr>
      <p:cViewPr>
        <p:scale>
          <a:sx n="70" d="100"/>
          <a:sy n="70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C09B-A2F8-4008-87B2-1BBC1C7D63C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2B0C-E52D-41E5-8572-A669D1B77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CE6C-61B6-4A6E-93C7-0DB34F5262F7}" type="slidenum">
              <a:rPr lang="ru-RU"/>
              <a:pPr/>
              <a:t>4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49775" cy="3413125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     Ежегодно во всем мире  оперируется  около 20 миллионов пациентов с вентральными грыжами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     Мировая статистика показывает, что как в странах СНГ, так и дальнего зарубежья послеоперационные  грыжи возникают у 6-10% оперированных на органах брюшной полости.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     Только в США ежегодно производится до 100000 операций по поводу послеоперационных грыж передней брюшной стенки.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69419-520D-4188-9080-554F46463E2E}" type="slidenum">
              <a:rPr lang="ru-RU" smtClean="0">
                <a:latin typeface="Arial" charset="0"/>
              </a:rPr>
              <a:pPr>
                <a:defRPr/>
              </a:pPr>
              <a:t>14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39D91-5387-4BBD-BD90-06ABCDA25733}" type="slidenum">
              <a:rPr lang="ru-RU" smtClean="0">
                <a:latin typeface="Arial" charset="0"/>
              </a:rPr>
              <a:pPr>
                <a:defRPr/>
              </a:pPr>
              <a:t>15</a:t>
            </a:fld>
            <a:endParaRPr lang="ru-RU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Впервые Бредис А.Н. с соавт. [1961]        применительно к гигантским, многократно рецидивным  паховым грыжам,  предложил называть их условно “трудными”. Мы в своей практике стали использовать термин для  обозначения гигантских, рецидивных грыж не только паховой локализации, но и расположенных в других анатомических областях передней брюшной стенки, поскольку операцию по устранению грыжевого дефекта, как правило, приходится проводить  в условиях нарушенной анатомии её мышечно-апоневротических структур.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236D1-B44E-463D-B301-CB3052154E6D}" type="slidenum">
              <a:rPr lang="ru-RU"/>
              <a:pPr/>
              <a:t>24</a:t>
            </a:fld>
            <a:endParaRPr lang="ru-RU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EECA084-5C96-461C-A8DE-EC475AC274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7EE3F35-5605-46F7-85E4-326CAF9A9D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31C2498-41E2-490E-9292-57C99D22B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99"/>
                </a:solidFill>
              </a:rPr>
              <a:t/>
            </a:r>
            <a:br>
              <a:rPr lang="ru-RU" sz="2000" dirty="0" smtClean="0">
                <a:solidFill>
                  <a:srgbClr val="FFFF99"/>
                </a:solidFill>
              </a:rPr>
            </a:br>
            <a:r>
              <a:rPr lang="ru-RU" sz="2000" dirty="0" smtClean="0">
                <a:solidFill>
                  <a:srgbClr val="FFFF99"/>
                </a:solidFill>
              </a:rPr>
              <a:t/>
            </a:r>
            <a:br>
              <a:rPr lang="ru-RU" sz="2000" dirty="0" smtClean="0">
                <a:solidFill>
                  <a:srgbClr val="FFFF99"/>
                </a:solidFill>
              </a:rPr>
            </a:br>
            <a:r>
              <a:rPr lang="ru-RU" sz="2000" dirty="0" smtClean="0">
                <a:solidFill>
                  <a:srgbClr val="FFFF99"/>
                </a:solidFill>
              </a:rPr>
              <a:t>МИНИСТЕРСТВО ЗДРАВОХРАНЕНИЯ РЕСПУБЛИКИ УЗБЕКИСТАН</a:t>
            </a:r>
            <a:br>
              <a:rPr lang="ru-RU" sz="2000" dirty="0" smtClean="0">
                <a:solidFill>
                  <a:srgbClr val="FFFF99"/>
                </a:solidFill>
              </a:rPr>
            </a:br>
            <a:r>
              <a:rPr lang="ru-RU" sz="2000" dirty="0" smtClean="0">
                <a:solidFill>
                  <a:srgbClr val="FFFF99"/>
                </a:solidFill>
              </a:rPr>
              <a:t>ТАШЕНТСКАЯ МЕДИЦИНСКАЯ АКАДЕМИЯ</a:t>
            </a:r>
            <a:br>
              <a:rPr lang="ru-RU" sz="2000" dirty="0" smtClean="0">
                <a:solidFill>
                  <a:srgbClr val="FFFF99"/>
                </a:solidFill>
              </a:rPr>
            </a:br>
            <a:r>
              <a:rPr lang="ru-RU" sz="2000" dirty="0" smtClean="0">
                <a:solidFill>
                  <a:srgbClr val="FFFF99"/>
                </a:solidFill>
              </a:rPr>
              <a:t/>
            </a:r>
            <a:br>
              <a:rPr lang="ru-RU" sz="2000" dirty="0" smtClean="0">
                <a:solidFill>
                  <a:srgbClr val="FFFF99"/>
                </a:solidFill>
              </a:rPr>
            </a:br>
            <a:r>
              <a:rPr lang="ru-RU" sz="2000" dirty="0" smtClean="0">
                <a:solidFill>
                  <a:srgbClr val="FFFF99"/>
                </a:solidFill>
              </a:rPr>
              <a:t>                                                                                       </a:t>
            </a:r>
            <a:r>
              <a:rPr lang="ru-RU" sz="1800" dirty="0" smtClean="0">
                <a:solidFill>
                  <a:srgbClr val="FFFF99"/>
                </a:solidFill>
              </a:rPr>
              <a:t/>
            </a:r>
            <a:br>
              <a:rPr lang="ru-RU" sz="1800" dirty="0" smtClean="0">
                <a:solidFill>
                  <a:srgbClr val="FFFF99"/>
                </a:solidFill>
              </a:rPr>
            </a:br>
            <a:endParaRPr lang="ru-RU" sz="2000" dirty="0">
              <a:solidFill>
                <a:srgbClr val="FFFF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215370" cy="45720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Мирходжаев</a:t>
            </a: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err="1" smtClean="0">
                <a:solidFill>
                  <a:srgbClr val="FFFF00"/>
                </a:solidFill>
              </a:rPr>
              <a:t>Икром</a:t>
            </a: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err="1" smtClean="0">
                <a:solidFill>
                  <a:srgbClr val="FFFF00"/>
                </a:solidFill>
              </a:rPr>
              <a:t>Исломович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r>
              <a:rPr lang="ru-RU" sz="3600" b="1" dirty="0" smtClean="0"/>
              <a:t>ПОКАЗАНИЯ И ТЕХНИЧЕСКИЕ ОСОБЕННОСТИ СИМУЛЬТАННЫХ ОПЕРАЦИЙ ПРИ ЛАПАРОСКОПИЧЕСКОЙ ХОЛЕЦИСТЭКТОМИИ</a:t>
            </a:r>
            <a:endParaRPr lang="ru-RU" sz="3600" dirty="0" smtClean="0"/>
          </a:p>
          <a:p>
            <a:endParaRPr lang="ru-RU" dirty="0" smtClean="0"/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Научный руководитель,             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 профессор </a:t>
            </a:r>
            <a:r>
              <a:rPr lang="ru-RU" sz="2800" dirty="0" err="1" smtClean="0">
                <a:solidFill>
                  <a:srgbClr val="FFFF00"/>
                </a:solidFill>
              </a:rPr>
              <a:t>Касымов</a:t>
            </a:r>
            <a:r>
              <a:rPr lang="ru-RU" sz="2800" dirty="0" smtClean="0">
                <a:solidFill>
                  <a:srgbClr val="FFFF00"/>
                </a:solidFill>
              </a:rPr>
              <a:t> Ш.З.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294" name="Organization Chart 6"/>
          <p:cNvGraphicFramePr>
            <a:graphicFrameLocks/>
          </p:cNvGraphicFramePr>
          <p:nvPr>
            <p:ph/>
          </p:nvPr>
        </p:nvGraphicFramePr>
        <p:xfrm>
          <a:off x="539750" y="476250"/>
          <a:ext cx="8353425" cy="58324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28595" y="158506"/>
          <a:ext cx="8501122" cy="65020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4268"/>
                <a:gridCol w="408054"/>
                <a:gridCol w="408054"/>
                <a:gridCol w="544099"/>
                <a:gridCol w="408054"/>
                <a:gridCol w="476063"/>
                <a:gridCol w="476063"/>
                <a:gridCol w="612081"/>
                <a:gridCol w="544072"/>
                <a:gridCol w="748099"/>
                <a:gridCol w="748099"/>
                <a:gridCol w="884116"/>
              </a:tblGrid>
              <a:tr h="1326591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Название</a:t>
                      </a:r>
                    </a:p>
                    <a:p>
                      <a:r>
                        <a:rPr lang="ru-RU" sz="1800" kern="1200" dirty="0" smtClean="0"/>
                        <a:t>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ИБС, </a:t>
                      </a:r>
                      <a:r>
                        <a:rPr lang="ru-RU" sz="1200" kern="1200" dirty="0" err="1" smtClean="0"/>
                        <a:t>гиперт</a:t>
                      </a:r>
                      <a:r>
                        <a:rPr lang="ru-RU" sz="1200" kern="1200" dirty="0" smtClean="0"/>
                        <a:t> </a:t>
                      </a:r>
                      <a:r>
                        <a:rPr lang="ru-RU" sz="1200" kern="1200" dirty="0" err="1" smtClean="0"/>
                        <a:t>б-нь</a:t>
                      </a:r>
                      <a:r>
                        <a:rPr lang="ru-RU" sz="1800" kern="1200" dirty="0" smtClean="0"/>
                        <a:t> </a:t>
                      </a:r>
                      <a:endParaRPr lang="ru-RU" sz="800" dirty="0"/>
                    </a:p>
                  </a:txBody>
                  <a:tcPr vert="vert270" anchorCtr="1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      </a:t>
                      </a:r>
                      <a:r>
                        <a:rPr lang="ru-RU" sz="1200" kern="1200" dirty="0" err="1" smtClean="0"/>
                        <a:t>Сахарн</a:t>
                      </a:r>
                      <a:r>
                        <a:rPr lang="ru-RU" sz="1200" kern="1200" dirty="0" smtClean="0"/>
                        <a:t>. Диабет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/>
                        <a:t>Хронич</a:t>
                      </a:r>
                      <a:r>
                        <a:rPr lang="ru-RU" sz="1100" kern="1200" dirty="0" smtClean="0"/>
                        <a:t>. </a:t>
                      </a:r>
                      <a:r>
                        <a:rPr lang="ru-RU" sz="1100" kern="1200" dirty="0" err="1" smtClean="0"/>
                        <a:t>забол-я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 err="1" smtClean="0"/>
                        <a:t>бронхо-легоч</a:t>
                      </a:r>
                      <a:r>
                        <a:rPr lang="ru-RU" sz="1100" kern="1200" dirty="0" smtClean="0"/>
                        <a:t>. системы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Ожирение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Гемат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патологии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Гинекол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заб-я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Эндокринорлогич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з-ния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Сосудистые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з-ния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Патол</a:t>
                      </a:r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гепатобил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иарднй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Нару-е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вертваю</a:t>
                      </a:r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крови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Патол</a:t>
                      </a: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ЖКТ (гастриты, колиты)</a:t>
                      </a:r>
                      <a:endParaRPr lang="ru-RU" sz="1200" dirty="0"/>
                    </a:p>
                  </a:txBody>
                  <a:tcPr vert="vert270"/>
                </a:tc>
              </a:tr>
              <a:tr h="350163">
                <a:tc>
                  <a:txBody>
                    <a:bodyPr/>
                    <a:lstStyle/>
                    <a:p>
                      <a:pPr indent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Общий       анализ крови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Общ. анализ мочи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KpoBb:BH4,HBS HCV, RW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Группа крови,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Rh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indent="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Биохимия и сахар крови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С-реактивный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белок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интерлейкин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Газов.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состав   крови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indent="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Кисл.осн-ное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с\крови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Коагулограмма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Рентг.грудной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клетки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ФВД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УЗИ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ЭГДФС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Классификация симультанных </a:t>
            </a:r>
            <a:r>
              <a:rPr lang="ru-RU" sz="2200" b="1" dirty="0" err="1" smtClean="0"/>
              <a:t>лапароскопических</a:t>
            </a:r>
            <a:r>
              <a:rPr lang="ru-RU" sz="2200" b="1" dirty="0" smtClean="0"/>
              <a:t> операций </a:t>
            </a:r>
            <a:r>
              <a:rPr lang="uk-UA" sz="33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u="sng" dirty="0" smtClean="0"/>
              <a:t>1 </a:t>
            </a:r>
            <a:r>
              <a:rPr lang="ru-RU" u="sng" dirty="0" smtClean="0"/>
              <a:t>.По времени</a:t>
            </a:r>
            <a:r>
              <a:rPr lang="ru-RU" dirty="0" smtClean="0"/>
              <a:t> </a:t>
            </a:r>
            <a:r>
              <a:rPr lang="uk-UA" dirty="0" smtClean="0"/>
              <a:t>: </a:t>
            </a:r>
            <a:r>
              <a:rPr lang="ru-RU" dirty="0" smtClean="0"/>
              <a:t>а.) плановая  </a:t>
            </a:r>
            <a:r>
              <a:rPr lang="uk-UA" dirty="0" smtClean="0"/>
              <a:t>(</a:t>
            </a:r>
            <a:r>
              <a:rPr lang="ru-RU" dirty="0" smtClean="0"/>
              <a:t>ЛХЭ </a:t>
            </a:r>
            <a:r>
              <a:rPr lang="uk-UA" dirty="0" smtClean="0"/>
              <a:t>+ </a:t>
            </a:r>
            <a:r>
              <a:rPr lang="ru-RU" dirty="0" err="1" smtClean="0"/>
              <a:t>герниопластика</a:t>
            </a:r>
            <a:r>
              <a:rPr lang="ru-RU" dirty="0" smtClean="0"/>
              <a:t>) 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ru-RU" dirty="0" smtClean="0"/>
              <a:t>б.) экстренная </a:t>
            </a:r>
            <a:r>
              <a:rPr lang="uk-UA" dirty="0" smtClean="0"/>
              <a:t>( </a:t>
            </a:r>
            <a:r>
              <a:rPr lang="ru-RU" dirty="0" smtClean="0"/>
              <a:t>дренирование   сальниковой    сумки     и желчного пузыря при остром    панкреатите </a:t>
            </a:r>
            <a:r>
              <a:rPr lang="uk-UA" dirty="0" smtClean="0"/>
              <a:t>, </a:t>
            </a:r>
            <a:r>
              <a:rPr lang="ru-RU" dirty="0" err="1" smtClean="0"/>
              <a:t>сальпингэктомия</a:t>
            </a:r>
            <a:r>
              <a:rPr lang="ru-RU" dirty="0" smtClean="0"/>
              <a:t> и резекция кисты яичника   при      сочетании внематочной беременности и </a:t>
            </a:r>
            <a:r>
              <a:rPr lang="ru-RU" dirty="0" err="1" smtClean="0"/>
              <a:t>доброкач.кисте</a:t>
            </a:r>
            <a:r>
              <a:rPr lang="ru-RU" dirty="0" smtClean="0"/>
              <a:t> яичника). </a:t>
            </a:r>
          </a:p>
          <a:p>
            <a:r>
              <a:rPr lang="ru-RU" u="sng" dirty="0" smtClean="0"/>
              <a:t>2.По показаниям</a:t>
            </a:r>
            <a:r>
              <a:rPr lang="ru-RU" dirty="0" smtClean="0"/>
              <a:t>: а.) абсолютные </a:t>
            </a:r>
            <a:r>
              <a:rPr lang="uk-UA" dirty="0" smtClean="0"/>
              <a:t>(</a:t>
            </a:r>
            <a:r>
              <a:rPr lang="ru-RU" dirty="0" smtClean="0"/>
              <a:t>острый   холецистит </a:t>
            </a:r>
            <a:r>
              <a:rPr lang="uk-UA" dirty="0" smtClean="0"/>
              <a:t>+ </a:t>
            </a:r>
            <a:r>
              <a:rPr lang="ru-RU" dirty="0" smtClean="0"/>
              <a:t>некроз жировой</a:t>
            </a:r>
          </a:p>
          <a:p>
            <a:r>
              <a:rPr lang="ru-RU" dirty="0" smtClean="0"/>
              <a:t>подвески сигмовидной кишки</a:t>
            </a:r>
            <a:r>
              <a:rPr lang="uk-UA" dirty="0" smtClean="0"/>
              <a:t>);</a:t>
            </a:r>
            <a:br>
              <a:rPr lang="uk-UA" dirty="0" smtClean="0"/>
            </a:br>
            <a:r>
              <a:rPr lang="ru-RU" dirty="0" smtClean="0"/>
              <a:t>б.) относительные </a:t>
            </a:r>
            <a:r>
              <a:rPr lang="uk-UA" dirty="0" smtClean="0"/>
              <a:t>(</a:t>
            </a:r>
            <a:r>
              <a:rPr lang="ru-RU" dirty="0" smtClean="0"/>
              <a:t>ЛХЭ </a:t>
            </a:r>
            <a:r>
              <a:rPr lang="uk-UA" dirty="0" smtClean="0"/>
              <a:t>+ </a:t>
            </a:r>
            <a:r>
              <a:rPr lang="ru-RU" dirty="0" err="1" smtClean="0"/>
              <a:t>аппендэктомия</a:t>
            </a:r>
            <a:r>
              <a:rPr lang="uk-UA" dirty="0" smtClean="0"/>
              <a:t>).</a:t>
            </a:r>
            <a:br>
              <a:rPr lang="uk-UA" dirty="0" smtClean="0"/>
            </a:br>
            <a:r>
              <a:rPr lang="ru-RU" u="sng" dirty="0" smtClean="0"/>
              <a:t>З. По цели </a:t>
            </a:r>
            <a:r>
              <a:rPr lang="uk-UA" u="sng" dirty="0" smtClean="0"/>
              <a:t>:</a:t>
            </a:r>
            <a:r>
              <a:rPr lang="uk-UA" dirty="0" smtClean="0"/>
              <a:t>	</a:t>
            </a:r>
            <a:r>
              <a:rPr lang="ru-RU" dirty="0" smtClean="0"/>
              <a:t>а.) радикальная </a:t>
            </a:r>
            <a:r>
              <a:rPr lang="uk-UA" dirty="0" smtClean="0"/>
              <a:t>( </a:t>
            </a:r>
            <a:r>
              <a:rPr lang="ru-RU" dirty="0" smtClean="0"/>
              <a:t>ЛХЭ </a:t>
            </a:r>
            <a:r>
              <a:rPr lang="uk-UA" dirty="0" smtClean="0"/>
              <a:t>+ </a:t>
            </a:r>
            <a:r>
              <a:rPr lang="ru-RU" dirty="0" smtClean="0"/>
              <a:t>удаление </a:t>
            </a:r>
            <a:r>
              <a:rPr lang="ru-RU" dirty="0" err="1" smtClean="0"/>
              <a:t>солитарной</a:t>
            </a:r>
            <a:r>
              <a:rPr lang="ru-RU" dirty="0" smtClean="0"/>
              <a:t> кисты</a:t>
            </a:r>
          </a:p>
          <a:p>
            <a:r>
              <a:rPr lang="ru-RU" dirty="0" smtClean="0"/>
              <a:t>печени, ЛХЭ </a:t>
            </a:r>
            <a:r>
              <a:rPr lang="uk-UA" dirty="0" smtClean="0"/>
              <a:t>+ </a:t>
            </a:r>
            <a:r>
              <a:rPr lang="ru-RU" dirty="0" smtClean="0"/>
              <a:t>тотальная </a:t>
            </a:r>
            <a:r>
              <a:rPr lang="ru-RU" dirty="0" err="1" smtClean="0"/>
              <a:t>гистерэктомия</a:t>
            </a:r>
            <a:r>
              <a:rPr lang="ru-RU" dirty="0" smtClean="0"/>
              <a:t> с придатками с обеих сторон</a:t>
            </a:r>
            <a:r>
              <a:rPr lang="uk-UA" dirty="0" smtClean="0"/>
              <a:t>); </a:t>
            </a:r>
            <a:endParaRPr lang="ru-RU" dirty="0" smtClean="0"/>
          </a:p>
          <a:p>
            <a:r>
              <a:rPr lang="ru-RU" dirty="0" smtClean="0"/>
              <a:t>б.) паллиативные </a:t>
            </a:r>
            <a:r>
              <a:rPr lang="uk-UA" dirty="0" smtClean="0"/>
              <a:t>(</a:t>
            </a:r>
            <a:r>
              <a:rPr lang="ru-RU" dirty="0" err="1" smtClean="0"/>
              <a:t>адгезиолизис</a:t>
            </a:r>
            <a:r>
              <a:rPr lang="ru-RU" dirty="0" smtClean="0"/>
              <a:t> </a:t>
            </a:r>
            <a:r>
              <a:rPr lang="uk-UA" dirty="0" smtClean="0"/>
              <a:t>+ </a:t>
            </a:r>
            <a:r>
              <a:rPr lang="ru-RU" dirty="0" smtClean="0"/>
              <a:t>УДД</a:t>
            </a:r>
            <a:r>
              <a:rPr lang="uk-UA" dirty="0" smtClean="0"/>
              <a:t>) ; ,</a:t>
            </a:r>
          </a:p>
          <a:p>
            <a:r>
              <a:rPr lang="ru-RU" dirty="0" smtClean="0"/>
              <a:t>в.) лечебно-диагностические (</a:t>
            </a:r>
            <a:r>
              <a:rPr lang="ru-RU" dirty="0" err="1" smtClean="0"/>
              <a:t>ЛХЭ+биопсия</a:t>
            </a:r>
            <a:r>
              <a:rPr lang="ru-RU" dirty="0" smtClean="0"/>
              <a:t> печени);</a:t>
            </a:r>
          </a:p>
          <a:p>
            <a:r>
              <a:rPr lang="ru-RU" dirty="0" smtClean="0"/>
              <a:t>г.) профилактические(</a:t>
            </a:r>
            <a:r>
              <a:rPr lang="ru-RU" dirty="0" err="1" smtClean="0"/>
              <a:t>мед.стерилизация+герниопластика</a:t>
            </a:r>
            <a:r>
              <a:rPr lang="ru-RU" dirty="0" smtClean="0"/>
              <a:t>) </a:t>
            </a:r>
          </a:p>
          <a:p>
            <a:r>
              <a:rPr lang="ru-RU" u="sng" dirty="0" smtClean="0"/>
              <a:t>4. По способам выполнения </a:t>
            </a:r>
            <a:r>
              <a:rPr lang="uk-UA" u="sng" dirty="0" smtClean="0"/>
              <a:t>: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ru-RU" dirty="0" smtClean="0"/>
              <a:t>а.) </a:t>
            </a:r>
            <a:r>
              <a:rPr lang="ru-RU" dirty="0" err="1" smtClean="0"/>
              <a:t>лапароскопическая</a:t>
            </a:r>
            <a:r>
              <a:rPr lang="ru-RU" dirty="0" smtClean="0"/>
              <a:t> (</a:t>
            </a:r>
            <a:r>
              <a:rPr lang="ru-RU" dirty="0" err="1" smtClean="0"/>
              <a:t>ЛХЭ+конс.миомэктомия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б.) </a:t>
            </a:r>
            <a:r>
              <a:rPr lang="ru-RU" dirty="0" err="1" smtClean="0"/>
              <a:t>лапароскопическая</a:t>
            </a:r>
            <a:r>
              <a:rPr lang="ru-RU" dirty="0" smtClean="0"/>
              <a:t> в сочетании с традиционной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ЛХЭ+лапаротомия.Суправагин.ампутация</a:t>
            </a:r>
            <a:r>
              <a:rPr lang="ru-RU" dirty="0" smtClean="0"/>
              <a:t> матки </a:t>
            </a:r>
            <a:r>
              <a:rPr lang="uk-UA" dirty="0" smtClean="0"/>
              <a:t>); </a:t>
            </a:r>
          </a:p>
          <a:p>
            <a:r>
              <a:rPr lang="ru-RU" dirty="0" smtClean="0"/>
              <a:t>в.) </a:t>
            </a:r>
            <a:r>
              <a:rPr lang="ru-RU" dirty="0" err="1" smtClean="0"/>
              <a:t>ассистентная</a:t>
            </a:r>
            <a:r>
              <a:rPr lang="ru-RU" dirty="0" smtClean="0"/>
              <a:t> </a:t>
            </a:r>
            <a:r>
              <a:rPr lang="ru-RU" dirty="0" err="1" smtClean="0"/>
              <a:t>лапароскопическая</a:t>
            </a:r>
            <a:r>
              <a:rPr lang="ru-RU" dirty="0" smtClean="0"/>
              <a:t> в сочетании с традиционной (</a:t>
            </a:r>
            <a:r>
              <a:rPr lang="ru-RU" dirty="0" err="1" smtClean="0"/>
              <a:t>герниопластика</a:t>
            </a:r>
            <a:r>
              <a:rPr lang="ru-RU" dirty="0" smtClean="0"/>
              <a:t> при больших скользящих грыжах в сочетании с </a:t>
            </a:r>
            <a:r>
              <a:rPr lang="ru-RU" dirty="0" err="1" smtClean="0"/>
              <a:t>аднексэктомией</a:t>
            </a:r>
            <a:r>
              <a:rPr lang="ru-RU" dirty="0" smtClean="0"/>
              <a:t> </a:t>
            </a:r>
            <a:r>
              <a:rPr lang="uk-UA" dirty="0" smtClean="0"/>
              <a:t>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Эндохирургическое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оборудование и аппаратура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43213" y="260350"/>
            <a:ext cx="6192837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3600" smtClean="0">
                <a:effectLst/>
              </a:rPr>
              <a:t>- функциональность</a:t>
            </a:r>
          </a:p>
          <a:p>
            <a:pPr>
              <a:lnSpc>
                <a:spcPct val="80000"/>
              </a:lnSpc>
            </a:pPr>
            <a:r>
              <a:rPr lang="ru-RU" sz="3600" smtClean="0">
                <a:effectLst/>
              </a:rPr>
              <a:t>- надежность</a:t>
            </a:r>
          </a:p>
          <a:p>
            <a:pPr>
              <a:lnSpc>
                <a:spcPct val="80000"/>
              </a:lnSpc>
            </a:pPr>
            <a:r>
              <a:rPr lang="ru-RU" sz="3600" smtClean="0">
                <a:effectLst/>
              </a:rPr>
              <a:t>- современный дизайн</a:t>
            </a:r>
          </a:p>
          <a:p>
            <a:pPr>
              <a:lnSpc>
                <a:spcPct val="80000"/>
              </a:lnSpc>
            </a:pPr>
            <a:r>
              <a:rPr lang="ru-RU" sz="3600" smtClean="0">
                <a:effectLst/>
              </a:rPr>
              <a:t>- эргономичность</a:t>
            </a:r>
          </a:p>
          <a:p>
            <a:pPr>
              <a:lnSpc>
                <a:spcPct val="80000"/>
              </a:lnSpc>
            </a:pPr>
            <a:endParaRPr lang="ru-RU" sz="2000" smtClean="0">
              <a:effectLst/>
            </a:endParaRPr>
          </a:p>
        </p:txBody>
      </p:sp>
      <p:pic>
        <p:nvPicPr>
          <p:cNvPr id="5123" name="Picture 9" descr="220px-Laproscopic_Surgery_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095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2724150"/>
            <a:ext cx="29749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2388" y="785794"/>
            <a:ext cx="65516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115888"/>
            <a:ext cx="8424863" cy="655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effectLst/>
              </a:rPr>
              <a:t>ОПТИЧЕСКАЯ СИСТЕМА</a:t>
            </a:r>
          </a:p>
        </p:txBody>
      </p:sp>
      <p:pic>
        <p:nvPicPr>
          <p:cNvPr id="6147" name="Picture 5" descr="P10203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49275"/>
            <a:ext cx="65532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5157788"/>
            <a:ext cx="37877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-26988"/>
            <a:ext cx="7772400" cy="755651"/>
          </a:xfrm>
        </p:spPr>
        <p:txBody>
          <a:bodyPr/>
          <a:lstStyle/>
          <a:p>
            <a:pPr>
              <a:defRPr/>
            </a:pPr>
            <a:r>
              <a:rPr lang="ru-RU" sz="3600" dirty="0" err="1"/>
              <a:t>эндовидеокамера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7272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997200"/>
            <a:ext cx="3333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3611563"/>
            <a:ext cx="48752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765175"/>
            <a:ext cx="7772400" cy="20875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>
              <a:defRPr/>
            </a:pP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Инсуффлятор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- прибор, обеспечивающий подачу газа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брюшную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полость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для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создания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необходимого пространства и поддерживающий заданное давление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проведении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операции. </a:t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188913"/>
            <a:ext cx="72739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E6E3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+mj-cs"/>
              </a:rPr>
              <a:t>ИНСУФФЛЯТОР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797425"/>
            <a:ext cx="57610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643182"/>
            <a:ext cx="89281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4450"/>
            <a:ext cx="7772400" cy="8636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СИСТЕМА АСПИРАЦИИ-ИРРИГАЦИИ</a:t>
            </a:r>
            <a:r>
              <a:rPr lang="ru-RU" sz="4000" b="0" dirty="0">
                <a:solidFill>
                  <a:srgbClr val="000000"/>
                </a:solidFill>
                <a:effectLst/>
                <a:latin typeface="Arial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0" y="750888"/>
            <a:ext cx="88931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Практически при всех лапароскопических процедурах, как и при традиционных хирургических операциях, необходимы аспирация и ирригация в зоне операционного поля. </a:t>
            </a:r>
          </a:p>
          <a:p>
            <a:pPr algn="just"/>
            <a:r>
              <a:rPr lang="ru-RU">
                <a:latin typeface="Times New Roman" pitchFamily="18" charset="0"/>
              </a:rPr>
              <a:t>Инструменты имеют общий канал для подачи промывной жидкости и отсоса. </a:t>
            </a:r>
          </a:p>
          <a:p>
            <a:pPr algn="just"/>
            <a:r>
              <a:rPr lang="ru-RU">
                <a:latin typeface="Times New Roman" pitchFamily="18" charset="0"/>
              </a:rPr>
              <a:t>Аквапуратор - прибор с мощными и регулируемыми подачей и вакуумным отсасыванием стерильной жидкости. Управление аппаратом осуществляют ножной педалью без фиксации. </a:t>
            </a:r>
          </a:p>
          <a:p>
            <a:pPr algn="just"/>
            <a:r>
              <a:rPr lang="ru-RU">
                <a:latin typeface="Times New Roman" pitchFamily="18" charset="0"/>
              </a:rPr>
              <a:t>Нужные параметры мощности устанавливают индивидуально в зависимости от вида операции и потребности хирурга</a:t>
            </a:r>
            <a:r>
              <a:rPr lang="ru-RU" i="1">
                <a:latin typeface="Times New Roman" pitchFamily="18" charset="0"/>
              </a:rPr>
              <a:t>. </a:t>
            </a:r>
            <a:r>
              <a:rPr lang="ru-RU">
                <a:latin typeface="Times New Roman" pitchFamily="18" charset="0"/>
              </a:rPr>
              <a:t>Прибор снабжён накопительной ёмкостью (не менее 2 л) и устройством, автоматически выключающим его при переполнении ёмкости. </a:t>
            </a:r>
          </a:p>
        </p:txBody>
      </p:sp>
      <p:pic>
        <p:nvPicPr>
          <p:cNvPr id="13317" name="Picture 5" descr="Эндом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4076700"/>
            <a:ext cx="5924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1472" y="164305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монополярном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режиме работы электрохирургического аппарата электрическая энергия проходит от электрода хирурга через тело больного к электроду пациента. Последний представляет собой пластину, выполненную из электропроводящей резины или металла. 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	Биполярный режим работы предусматривает наличие специальных биполярных инструментов. В этом случае радиочастотная электрическая энергия выделяется между двумя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браншами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-электродами инструмента. Это позволяет воздействовать на ткани локально, безопасно и с меньшими энергетическими затратами (50-100 Вт).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3152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487521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933825"/>
            <a:ext cx="2859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513388"/>
            <a:ext cx="364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АКТУАЛЬНОСТЬ ПРОБЛЕМЫ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72560" cy="51435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Частота сочетанных хирургических заболеваний колеблется от </a:t>
            </a:r>
            <a:r>
              <a:rPr lang="uk-UA" sz="2400" dirty="0" smtClean="0"/>
              <a:t>2,8 </a:t>
            </a:r>
            <a:r>
              <a:rPr lang="ru-RU" sz="2400" dirty="0" smtClean="0"/>
              <a:t>до </a:t>
            </a:r>
            <a:r>
              <a:rPr lang="uk-UA" sz="2400" dirty="0" smtClean="0"/>
              <a:t>63% </a:t>
            </a:r>
            <a:r>
              <a:rPr lang="ru-RU" sz="2400" dirty="0" smtClean="0"/>
              <a:t>наблюдений. При использовании диагностических возможностей лапароскопии достаточно часто выявляется патология двух и более органов брюшной полости и малого таза, требующая хирургической коррекции. В таких клинических наблюдениях возникает необходимость выполнения нескольких одномоментных, или так называемых симультанных операций (СО), которые позволяют избавить пациентов от повторных вмешательств, уменьшая сроки нетрудоспособности и количество возможных послеоперационных осложнений</a:t>
            </a:r>
            <a:r>
              <a:rPr lang="uk-UA" sz="2400" dirty="0" smtClean="0"/>
              <a:t>. </a:t>
            </a:r>
            <a:r>
              <a:rPr lang="ru-RU" sz="2400" dirty="0" smtClean="0"/>
              <a:t>В то же время, СО, по ряду известных причин, выполняются у </a:t>
            </a:r>
            <a:r>
              <a:rPr lang="uk-UA" sz="2400" dirty="0" smtClean="0"/>
              <a:t>1,5 - 6 % </a:t>
            </a:r>
            <a:r>
              <a:rPr lang="ru-RU" sz="2400" dirty="0" smtClean="0"/>
              <a:t>пациентов.</a:t>
            </a:r>
          </a:p>
          <a:p>
            <a:pPr>
              <a:buNone/>
            </a:pPr>
            <a:r>
              <a:rPr lang="ru-RU" sz="2000" dirty="0" smtClean="0"/>
              <a:t>                (Емельянов  С.И. и </a:t>
            </a:r>
            <a:r>
              <a:rPr lang="ru-RU" sz="2000" dirty="0" err="1" smtClean="0"/>
              <a:t>соавт</a:t>
            </a:r>
            <a:r>
              <a:rPr lang="ru-RU" sz="2000" dirty="0" smtClean="0"/>
              <a:t>., 2006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  <a:r>
              <a:rPr lang="en-US" sz="2000" dirty="0" err="1" smtClean="0"/>
              <a:t>Cuschieri</a:t>
            </a:r>
            <a:r>
              <a:rPr lang="en-US" sz="2000" dirty="0" smtClean="0"/>
              <a:t> A. et. all, 2008)</a:t>
            </a:r>
            <a:r>
              <a:rPr lang="ru-RU" sz="2000" dirty="0" smtClean="0"/>
              <a:t>    </a:t>
            </a:r>
            <a:r>
              <a:rPr lang="ru-RU" sz="2050" dirty="0" smtClean="0"/>
              <a:t>                                                                                        </a:t>
            </a:r>
            <a:endParaRPr lang="ru-RU" sz="2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62642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0" y="549275"/>
            <a:ext cx="8964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К этой группе относят троакары, </a:t>
            </a:r>
            <a:r>
              <a:rPr lang="ru-RU" sz="2000" dirty="0" err="1"/>
              <a:t>торакопорты</a:t>
            </a:r>
            <a:r>
              <a:rPr lang="ru-RU" sz="2000" dirty="0"/>
              <a:t>, расширители ран и переходники,</a:t>
            </a:r>
          </a:p>
          <a:p>
            <a:pPr algn="just"/>
            <a:r>
              <a:rPr lang="ru-RU" sz="2000" dirty="0"/>
              <a:t>гильзы мониторинга, инструменты для наложения </a:t>
            </a:r>
            <a:r>
              <a:rPr lang="ru-RU" sz="2000" dirty="0" err="1"/>
              <a:t>пневмоперитонеума</a:t>
            </a:r>
            <a:r>
              <a:rPr lang="ru-RU" sz="2000" dirty="0"/>
              <a:t> (игла </a:t>
            </a:r>
            <a:r>
              <a:rPr lang="ru-RU" sz="2000" dirty="0" err="1"/>
              <a:t>Вереша</a:t>
            </a:r>
            <a:r>
              <a:rPr lang="ru-RU" sz="2000" dirty="0"/>
              <a:t>).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79538"/>
            <a:ext cx="5534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000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516563"/>
            <a:ext cx="8366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5650" y="3243263"/>
            <a:ext cx="43989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116013" y="188913"/>
            <a:ext cx="734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ИНСТРУМЕНТЫ ДЛЯ МАНИПУЛЯЦИЙ</a:t>
            </a:r>
            <a:r>
              <a:rPr lang="ru-RU" dirty="0"/>
              <a:t>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50875"/>
            <a:ext cx="85598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79914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80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14538"/>
            <a:ext cx="828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988" y="3573463"/>
            <a:ext cx="6477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81063"/>
            <a:ext cx="80645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6439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Расположения операционной бригады при СЛО </a:t>
            </a:r>
            <a:endParaRPr lang="ru-RU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385763"/>
            <a:ext cx="7918450" cy="1046162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>
            <a:normAutofit/>
          </a:bodyPr>
          <a:lstStyle/>
          <a:p>
            <a:pPr algn="ctr"/>
            <a:r>
              <a:rPr lang="ru-RU" sz="3000" b="0" dirty="0" smtClean="0">
                <a:solidFill>
                  <a:schemeClr val="tx1"/>
                </a:solidFill>
              </a:rPr>
              <a:t>Показание </a:t>
            </a:r>
            <a:r>
              <a:rPr lang="en-US" sz="3000" b="0" dirty="0" smtClean="0">
                <a:solidFill>
                  <a:schemeClr val="tx1"/>
                </a:solidFill>
              </a:rPr>
              <a:t>  </a:t>
            </a:r>
            <a:r>
              <a:rPr lang="ru-RU" sz="3000" b="0" dirty="0" smtClean="0">
                <a:solidFill>
                  <a:schemeClr val="tx1"/>
                </a:solidFill>
              </a:rPr>
              <a:t>к</a:t>
            </a:r>
            <a:r>
              <a:rPr lang="en-US" sz="3000" b="0" dirty="0" smtClean="0">
                <a:solidFill>
                  <a:schemeClr val="tx1"/>
                </a:solidFill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</a:rPr>
              <a:t> симультанным операциям</a:t>
            </a:r>
            <a:r>
              <a:rPr lang="en-US" sz="3000" b="0" dirty="0" smtClean="0">
                <a:solidFill>
                  <a:schemeClr val="tx1"/>
                </a:solidFill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</a:rPr>
              <a:t>при</a:t>
            </a:r>
            <a:r>
              <a:rPr lang="en-US" sz="3000" b="0" dirty="0" smtClean="0">
                <a:solidFill>
                  <a:schemeClr val="tx1"/>
                </a:solidFill>
              </a:rPr>
              <a:t> </a:t>
            </a:r>
            <a:r>
              <a:rPr lang="ru-RU" sz="3000" b="0" dirty="0" smtClean="0">
                <a:solidFill>
                  <a:schemeClr val="tx1"/>
                </a:solidFill>
              </a:rPr>
              <a:t>ЛХЭ</a:t>
            </a:r>
            <a:endParaRPr lang="en-US" sz="3000" b="0" dirty="0">
              <a:solidFill>
                <a:srgbClr val="FFFF66"/>
              </a:solidFill>
            </a:endParaRPr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827088" y="1357299"/>
            <a:ext cx="7848600" cy="51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lnSpc>
                <a:spcPct val="50000"/>
              </a:lnSpc>
              <a:spcBef>
                <a:spcPct val="50000"/>
              </a:spcBef>
            </a:pPr>
            <a:endParaRPr lang="ru-RU" sz="1800" b="1" dirty="0"/>
          </a:p>
          <a:p>
            <a:pPr marL="342900" indent="-3429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sz="4000" dirty="0" smtClean="0"/>
              <a:t>Наличии у пациента сочетанной</a:t>
            </a:r>
          </a:p>
          <a:p>
            <a:pPr marL="342900" indent="-3429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sz="4000" dirty="0" smtClean="0"/>
              <a:t> хирургической патологии и объем</a:t>
            </a:r>
          </a:p>
          <a:p>
            <a:pPr marL="342900" indent="-3429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sz="4000" dirty="0" smtClean="0"/>
              <a:t> предполагаемой СО, учитывая:</a:t>
            </a:r>
          </a:p>
          <a:p>
            <a:pPr marL="342900" indent="-342900" eaLnBrk="0" hangingPunct="0">
              <a:lnSpc>
                <a:spcPct val="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sz="4000" b="1" i="1" dirty="0" smtClean="0">
                <a:latin typeface="Times New Roman" pitchFamily="18" charset="0"/>
              </a:rPr>
              <a:t> </a:t>
            </a:r>
            <a:r>
              <a:rPr lang="ru-RU" sz="4000" dirty="0" smtClean="0"/>
              <a:t>степень риска осложнений с учетом фактора времени (плановые, экстренные),</a:t>
            </a:r>
            <a:r>
              <a:rPr lang="ru-RU" sz="4000" b="1" i="1" dirty="0" smtClean="0">
                <a:latin typeface="Times New Roman" pitchFamily="18" charset="0"/>
              </a:rPr>
              <a:t> </a:t>
            </a:r>
          </a:p>
          <a:p>
            <a:pPr marL="342900" indent="-342900" eaLnBrk="0" hangingPunct="0">
              <a:lnSpc>
                <a:spcPct val="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sz="4000" b="1" i="1" dirty="0" smtClean="0">
                <a:latin typeface="Times New Roman" pitchFamily="18" charset="0"/>
              </a:rPr>
              <a:t> </a:t>
            </a:r>
            <a:r>
              <a:rPr lang="ru-RU" sz="4000" dirty="0" err="1" smtClean="0"/>
              <a:t>общесоматического</a:t>
            </a:r>
            <a:r>
              <a:rPr lang="ru-RU" sz="4000" dirty="0" smtClean="0"/>
              <a:t> состояния пациентов</a:t>
            </a:r>
          </a:p>
          <a:p>
            <a:pPr marL="342900" indent="-342900" eaLnBrk="0" hangingPunct="0">
              <a:lnSpc>
                <a:spcPct val="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sz="4000" dirty="0" smtClean="0"/>
              <a:t> согласие пациента на вмешательство.</a:t>
            </a:r>
          </a:p>
        </p:txBody>
      </p:sp>
      <p:graphicFrame>
        <p:nvGraphicFramePr>
          <p:cNvPr id="540676" name="Object 4"/>
          <p:cNvGraphicFramePr>
            <a:graphicFrameLocks/>
          </p:cNvGraphicFramePr>
          <p:nvPr/>
        </p:nvGraphicFramePr>
        <p:xfrm>
          <a:off x="0" y="785794"/>
          <a:ext cx="939800" cy="828675"/>
        </p:xfrm>
        <a:graphic>
          <a:graphicData uri="http://schemas.openxmlformats.org/presentationml/2006/ole">
            <p:oleObj spid="_x0000_s27650" name="Clip" r:id="rId4" imgW="939600" imgH="8283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Противопоказания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sz="3400" b="1" u="sng" dirty="0" smtClean="0"/>
              <a:t>I</a:t>
            </a:r>
            <a:r>
              <a:rPr lang="ru-RU" sz="3400" b="1" u="sng" dirty="0" smtClean="0"/>
              <a:t>. Местные</a:t>
            </a:r>
            <a:r>
              <a:rPr lang="ru-RU" sz="3400" b="1" dirty="0" smtClean="0"/>
              <a:t>:</a:t>
            </a:r>
          </a:p>
          <a:p>
            <a:pPr lvl="0"/>
            <a:r>
              <a:rPr lang="ru-RU" sz="3400" dirty="0" smtClean="0"/>
              <a:t>выраженная  рубцово-спаечная болезнь (</a:t>
            </a:r>
            <a:r>
              <a:rPr lang="en-US" sz="3400" dirty="0" smtClean="0"/>
              <a:t>III-IV </a:t>
            </a:r>
            <a:r>
              <a:rPr lang="uz-Cyrl-UZ" sz="3400" dirty="0" smtClean="0"/>
              <a:t>ст)</a:t>
            </a:r>
            <a:r>
              <a:rPr lang="ru-RU" sz="3400" dirty="0" smtClean="0"/>
              <a:t>; </a:t>
            </a:r>
          </a:p>
          <a:p>
            <a:pPr lvl="0"/>
            <a:r>
              <a:rPr lang="ru-RU" sz="3400" dirty="0" smtClean="0"/>
              <a:t>воспаление передней брюшной стенки;</a:t>
            </a:r>
          </a:p>
          <a:p>
            <a:pPr lvl="0"/>
            <a:r>
              <a:rPr lang="ru-RU" sz="3400" dirty="0" smtClean="0"/>
              <a:t>наличие металлических протезов в теле пациента; </a:t>
            </a:r>
          </a:p>
          <a:p>
            <a:pPr lvl="0"/>
            <a:r>
              <a:rPr lang="ru-RU" sz="3400" dirty="0" smtClean="0"/>
              <a:t>ущемленная и скользящие грыжи, грыжа с водянкой оболочек яичка;</a:t>
            </a:r>
          </a:p>
          <a:p>
            <a:r>
              <a:rPr lang="en-US" sz="3400" b="1" u="sng" dirty="0" smtClean="0"/>
              <a:t>II</a:t>
            </a:r>
            <a:r>
              <a:rPr lang="uk-UA" sz="3400" b="1" u="sng" dirty="0" smtClean="0"/>
              <a:t>. </a:t>
            </a:r>
            <a:r>
              <a:rPr lang="uk-UA" sz="3400" b="1" u="sng" dirty="0" err="1" smtClean="0"/>
              <a:t>Обши</a:t>
            </a:r>
            <a:r>
              <a:rPr lang="uz-Cyrl-UZ" sz="3400" b="1" u="sng" dirty="0" smtClean="0"/>
              <a:t>е</a:t>
            </a:r>
            <a:r>
              <a:rPr lang="uk-UA" sz="3400" b="1" u="sng" dirty="0" smtClean="0"/>
              <a:t>:</a:t>
            </a:r>
            <a:endParaRPr lang="ru-RU" sz="3400" b="1" dirty="0" smtClean="0"/>
          </a:p>
          <a:p>
            <a:pPr lvl="0"/>
            <a:r>
              <a:rPr lang="ru-RU" sz="3400" dirty="0" err="1" smtClean="0"/>
              <a:t>сердечно-сосудистая</a:t>
            </a:r>
            <a:r>
              <a:rPr lang="ru-RU" sz="3400" dirty="0" smtClean="0"/>
              <a:t>, легочная и печеночно-почечная недостаточность в стадии обострения или декомпенсации;</a:t>
            </a:r>
          </a:p>
          <a:p>
            <a:pPr lvl="0"/>
            <a:r>
              <a:rPr lang="ru-RU" sz="3400" dirty="0" smtClean="0"/>
              <a:t>непереносимость </a:t>
            </a:r>
            <a:r>
              <a:rPr lang="ru-RU" sz="3400" dirty="0" err="1" smtClean="0"/>
              <a:t>эндотрахеального</a:t>
            </a:r>
            <a:r>
              <a:rPr lang="ru-RU" sz="3400" dirty="0" smtClean="0"/>
              <a:t> наркоза;</a:t>
            </a:r>
          </a:p>
          <a:p>
            <a:pPr lvl="0"/>
            <a:r>
              <a:rPr lang="ru-RU" sz="3400" dirty="0" smtClean="0"/>
              <a:t>поздние сроки беременности </a:t>
            </a:r>
            <a:r>
              <a:rPr lang="uk-UA" sz="3400" dirty="0" smtClean="0"/>
              <a:t>( </a:t>
            </a:r>
            <a:r>
              <a:rPr lang="ru-RU" sz="3400" dirty="0" smtClean="0"/>
              <a:t>более </a:t>
            </a:r>
            <a:r>
              <a:rPr lang="uk-UA" sz="3400" dirty="0" smtClean="0"/>
              <a:t>3-4 мес);</a:t>
            </a:r>
            <a:endParaRPr lang="ru-RU" sz="3400" dirty="0" smtClean="0"/>
          </a:p>
          <a:p>
            <a:pPr lvl="0"/>
            <a:r>
              <a:rPr lang="ru-RU" sz="3400" dirty="0" err="1" smtClean="0"/>
              <a:t>некорригируемый</a:t>
            </a:r>
            <a:r>
              <a:rPr lang="ru-RU" sz="3400" dirty="0" smtClean="0"/>
              <a:t> сахарный диабет, </a:t>
            </a:r>
            <a:r>
              <a:rPr lang="ru-RU" sz="3400" dirty="0" err="1" smtClean="0"/>
              <a:t>коагулопатия</a:t>
            </a:r>
            <a:r>
              <a:rPr lang="ru-RU" sz="3400" dirty="0" smtClean="0"/>
              <a:t>, </a:t>
            </a:r>
            <a:r>
              <a:rPr lang="ru-RU" sz="3400" dirty="0" err="1" smtClean="0"/>
              <a:t>постгромбофлебитическая</a:t>
            </a:r>
            <a:r>
              <a:rPr lang="ru-RU" sz="3400" dirty="0" smtClean="0"/>
              <a:t> болезнь с опасностью тромбоэмболии;</a:t>
            </a:r>
          </a:p>
          <a:p>
            <a:pPr lvl="0"/>
            <a:r>
              <a:rPr lang="ru-RU" sz="3400" dirty="0" smtClean="0"/>
              <a:t>цирроз печени, портальная гипертензия</a:t>
            </a:r>
            <a:r>
              <a:rPr lang="uk-UA" sz="3400" dirty="0" smtClean="0"/>
              <a:t>, </a:t>
            </a:r>
            <a:r>
              <a:rPr lang="ru-RU" sz="3400" dirty="0" smtClean="0"/>
              <a:t>асцит;</a:t>
            </a:r>
          </a:p>
          <a:p>
            <a:pPr algn="ctr"/>
            <a:r>
              <a:rPr lang="ru-RU" sz="3400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385175" cy="14319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 симультанных  операций при ЛХЭ</a:t>
            </a:r>
            <a:endParaRPr lang="ru-RU" sz="32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sz="half" idx="2"/>
          </p:nvPr>
        </p:nvGraphicFramePr>
        <p:xfrm>
          <a:off x="500034" y="1214422"/>
          <a:ext cx="8143932" cy="5115811"/>
        </p:xfrm>
        <a:graphic>
          <a:graphicData uri="http://schemas.openxmlformats.org/drawingml/2006/table">
            <a:tbl>
              <a:tblPr/>
              <a:tblGrid>
                <a:gridCol w="6739073"/>
                <a:gridCol w="1404859"/>
              </a:tblGrid>
              <a:tr h="413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оперативного вмешательства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8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Эндопротезирование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пропиленовой сеткой при грыжах передней брюшной стенки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Кистэктомия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оментопломбировка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остаточной полости сальником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Фенестрация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кист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Адгезиолизис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Длительность операции 60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мин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8385175" cy="1431925"/>
          </a:xfrm>
        </p:spPr>
        <p:txBody>
          <a:bodyPr/>
          <a:lstStyle/>
          <a:p>
            <a:r>
              <a:rPr lang="ru-RU" dirty="0" smtClean="0"/>
              <a:t>Особенности "простой" ЛХЭ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214422"/>
            <a:ext cx="8858280" cy="53578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 smtClean="0"/>
              <a:t>а.)при мобилизации брюшины </a:t>
            </a:r>
            <a:r>
              <a:rPr lang="ru-RU" sz="8000" dirty="0" err="1" smtClean="0"/>
              <a:t>электро-хирургическими</a:t>
            </a:r>
            <a:r>
              <a:rPr lang="ru-RU" sz="8000" dirty="0" smtClean="0"/>
              <a:t> инструментами по латеральному и медиальному краю треугольника </a:t>
            </a:r>
            <a:r>
              <a:rPr lang="uk-UA" sz="8000" dirty="0" smtClean="0"/>
              <a:t>Кало </a:t>
            </a:r>
            <a:r>
              <a:rPr lang="ru-RU" sz="8000" dirty="0" smtClean="0"/>
              <a:t>необходимо придерживаться расстояния не менее </a:t>
            </a:r>
            <a:r>
              <a:rPr lang="uk-UA" sz="8000" dirty="0" smtClean="0"/>
              <a:t>1.5-2 </a:t>
            </a:r>
            <a:r>
              <a:rPr lang="ru-RU" sz="8000" dirty="0" smtClean="0"/>
              <a:t>см от контуров "трубчатых" образований; </a:t>
            </a:r>
          </a:p>
          <a:p>
            <a:pPr algn="just"/>
            <a:r>
              <a:rPr lang="ru-RU" sz="8000" dirty="0" smtClean="0"/>
              <a:t>б.) в процессе выделения трубчатых образований диссектором раздвижение </a:t>
            </a:r>
            <a:r>
              <a:rPr lang="ru-RU" sz="8000" dirty="0" err="1" smtClean="0"/>
              <a:t>браншей</a:t>
            </a:r>
            <a:r>
              <a:rPr lang="ru-RU" sz="8000" dirty="0" smtClean="0"/>
              <a:t> диссектора должно быть параллельно ходу основных элементов пузырного протока или артерий, что поможет предупредить повреждение протока или сосуда;</a:t>
            </a:r>
          </a:p>
          <a:p>
            <a:pPr algn="just"/>
            <a:r>
              <a:rPr lang="ru-RU" sz="8000" dirty="0" smtClean="0"/>
              <a:t> в.) в процессе выделения брюшины по передней поверхности треугольника </a:t>
            </a:r>
            <a:r>
              <a:rPr lang="uk-UA" sz="8000" dirty="0" smtClean="0"/>
              <a:t>Кало </a:t>
            </a:r>
            <a:r>
              <a:rPr lang="ru-RU" sz="8000" dirty="0" smtClean="0"/>
              <a:t>в большинстве случаев определяется лимфатический узел различного диаметра и расположения. Чаще они связаны или располагаются ближе к пузырной артерии и мешают выделению пузырной артерии или идентификации трубчатых образований в зоне треугольника. Поэтому </a:t>
            </a:r>
            <a:r>
              <a:rPr lang="ru-RU" sz="8000" dirty="0" err="1" smtClean="0"/>
              <a:t>первоочерёдно</a:t>
            </a:r>
            <a:r>
              <a:rPr lang="ru-RU" sz="8000" dirty="0" smtClean="0"/>
              <a:t> с максимальной осторожностью необходима мобилизация лимфатического узла </a:t>
            </a:r>
            <a:r>
              <a:rPr lang="ru-RU" sz="8000" dirty="0" err="1" smtClean="0"/>
              <a:t>Моськани</a:t>
            </a:r>
            <a:r>
              <a:rPr lang="ru-RU" sz="8000" dirty="0" smtClean="0"/>
              <a:t> до его полного удаления или перемещения из зоны треугольника </a:t>
            </a:r>
            <a:r>
              <a:rPr lang="uk-UA" sz="8000" dirty="0" smtClean="0"/>
              <a:t>Кало </a:t>
            </a:r>
            <a:r>
              <a:rPr lang="ru-RU" sz="8000" dirty="0" smtClean="0"/>
              <a:t>с помощью диссектора. Это позволяет предупредить случайное кровотечение из артерии пузырного протока;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58" y="428604"/>
            <a:ext cx="8572560" cy="566739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 smtClean="0"/>
              <a:t>г.) пузырный проток, по возможности, следует пересекать непосредственно у стенки желчного пузыря после выделения и </a:t>
            </a:r>
            <a:r>
              <a:rPr lang="ru-RU" sz="9600" dirty="0" err="1" smtClean="0"/>
              <a:t>лигирования</a:t>
            </a:r>
            <a:r>
              <a:rPr lang="ru-RU" sz="9600" dirty="0" smtClean="0"/>
              <a:t> пузырной артерии. При </a:t>
            </a:r>
            <a:r>
              <a:rPr lang="ru-RU" sz="9600" dirty="0" err="1" smtClean="0"/>
              <a:t>этом,на</a:t>
            </a:r>
            <a:r>
              <a:rPr lang="ru-RU" sz="9600" dirty="0" smtClean="0"/>
              <a:t> оставшиеся части культи пузырного протока и артерии мы, как правило, накладываем </a:t>
            </a:r>
            <a:r>
              <a:rPr lang="uk-UA" sz="9600" dirty="0" smtClean="0"/>
              <a:t>2 </a:t>
            </a:r>
            <a:r>
              <a:rPr lang="ru-RU" sz="9600" dirty="0" smtClean="0"/>
              <a:t>клипсы, на уходящей один </a:t>
            </a:r>
            <a:r>
              <a:rPr lang="uk-UA" sz="9600" dirty="0" smtClean="0"/>
              <a:t> </a:t>
            </a:r>
            <a:r>
              <a:rPr lang="ru-RU" sz="9600" dirty="0" smtClean="0"/>
              <a:t>Еще раз путем легкой </a:t>
            </a:r>
            <a:r>
              <a:rPr lang="ru-RU" sz="9600" dirty="0" err="1" smtClean="0"/>
              <a:t>тракции</a:t>
            </a:r>
            <a:r>
              <a:rPr lang="ru-RU" sz="9600" dirty="0" smtClean="0"/>
              <a:t> за пузырный проток осматривается зона от желчного пузыря до </a:t>
            </a:r>
            <a:r>
              <a:rPr lang="ru-RU" sz="9600" dirty="0" err="1" smtClean="0"/>
              <a:t>холедоха</a:t>
            </a:r>
            <a:r>
              <a:rPr lang="ru-RU" sz="9600" dirty="0" smtClean="0"/>
              <a:t> включительно: расположение </a:t>
            </a:r>
            <a:r>
              <a:rPr lang="ru-RU" sz="9600" dirty="0" err="1" smtClean="0"/>
              <a:t>холедоха</a:t>
            </a:r>
            <a:r>
              <a:rPr lang="ru-RU" sz="9600" dirty="0" smtClean="0"/>
              <a:t>, его диаметр, длина пузырного протока, образование "конуса" между общим желчным и пузырным протоком; только после этого приступают к пересечению пузырного протока;</a:t>
            </a:r>
            <a:endParaRPr lang="en-US" sz="9600" dirty="0" smtClean="0"/>
          </a:p>
          <a:p>
            <a:pPr algn="just"/>
            <a:r>
              <a:rPr lang="ru-RU" sz="9600" dirty="0" err="1" smtClean="0"/>
              <a:t>д</a:t>
            </a:r>
            <a:r>
              <a:rPr lang="ru-RU" sz="9600" dirty="0" smtClean="0"/>
              <a:t>)пересечение "трубчатых"образований между клипсами, во избежание послеоперационных осложнений, лучше производить механическими ножницами </a:t>
            </a:r>
            <a:endParaRPr lang="en-US" sz="9600" dirty="0" smtClean="0"/>
          </a:p>
          <a:p>
            <a:pPr algn="just"/>
            <a:r>
              <a:rPr lang="ru-RU" sz="9600" dirty="0" smtClean="0"/>
              <a:t>е.) в связи с возможным аномальным расположением печеночно-пузырных артерий, последние подлежат пересечению только после полной дифференциации сосуда между паренхимой печени и стенкой желчного пузыря.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413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Особенности «сложной" ЛХЭ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214422"/>
            <a:ext cx="8358246" cy="53578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а.) после пункции и санации желчного пузыря на дно и область шейки накладываются глубокие П-образные шелковые узлы-держалки, так как утолщенные и уплотненные стенки трудно удерживать эндоскопическими зажимами, а также для предупреждения случайных ранений диафрагмы, печени и прилежащих полых органов; </a:t>
            </a:r>
          </a:p>
          <a:p>
            <a:pPr algn="just"/>
            <a:r>
              <a:rPr lang="ru-RU" dirty="0" smtClean="0"/>
              <a:t>б.) В </a:t>
            </a:r>
            <a:r>
              <a:rPr lang="ru-RU" dirty="0" err="1" smtClean="0"/>
              <a:t>некотрых</a:t>
            </a:r>
            <a:r>
              <a:rPr lang="ru-RU" dirty="0" smtClean="0"/>
              <a:t> случаях выделение желчного пузыря из ложа проводилась от </a:t>
            </a:r>
            <a:r>
              <a:rPr lang="uk-UA" dirty="0" smtClean="0"/>
              <a:t>" </a:t>
            </a:r>
            <a:r>
              <a:rPr lang="ru-RU" dirty="0" smtClean="0"/>
              <a:t>дна". Широкий пузырный проток  перевязывался с помощью петли </a:t>
            </a:r>
            <a:r>
              <a:rPr lang="ru-RU" dirty="0" err="1" smtClean="0"/>
              <a:t>Редера</a:t>
            </a:r>
            <a:r>
              <a:rPr lang="ru-RU" dirty="0" smtClean="0"/>
              <a:t> или «лестничным </a:t>
            </a:r>
            <a:r>
              <a:rPr lang="ru-RU" dirty="0" err="1" smtClean="0"/>
              <a:t>клипированием</a:t>
            </a:r>
            <a:r>
              <a:rPr lang="ru-RU" dirty="0" smtClean="0"/>
              <a:t>. При сморщенном желчном пузыре, наличии выраженного спаечного процесса в верхнем этаже брюшной полости, вследствие ранее перенесенных операций, также при наличии кист печени мобилизация стенки желчного пузыря проводилась только после дифференциации элементов пузырного протока и </a:t>
            </a:r>
            <a:r>
              <a:rPr lang="ru-RU" dirty="0" err="1" smtClean="0"/>
              <a:t>холедоха</a:t>
            </a:r>
            <a:r>
              <a:rPr lang="ru-RU" dirty="0" smtClean="0"/>
              <a:t>. При разделении спаек придерживались как можно ближе к стенке желчного пузыря или париетальной брюшине. В ряде случаев разделение спаек производили путем гидравлической </a:t>
            </a:r>
            <a:r>
              <a:rPr lang="ru-RU" dirty="0" err="1" smtClean="0"/>
              <a:t>препаровки</a:t>
            </a:r>
            <a:r>
              <a:rPr lang="ru-RU" dirty="0" smtClean="0"/>
              <a:t> с иссечением части брюшины и желчного пузыря.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385175" cy="1431925"/>
          </a:xfrm>
        </p:spPr>
        <p:txBody>
          <a:bodyPr/>
          <a:lstStyle/>
          <a:p>
            <a:pPr algn="ctr"/>
            <a:r>
              <a:rPr lang="ru-RU" sz="2800"/>
              <a:t>Новые технологии</a:t>
            </a: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804025" y="260350"/>
          <a:ext cx="2232025" cy="1512888"/>
        </p:xfrm>
        <a:graphic>
          <a:graphicData uri="http://schemas.openxmlformats.org/presentationml/2006/ole">
            <p:oleObj spid="_x0000_s1026" name="Фотография Photo Editor" r:id="rId3" imgW="1428949" imgH="1066667" progId="">
              <p:embed/>
            </p:oleObj>
          </a:graphicData>
        </a:graphic>
      </p:graphicFrame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179388" y="2565400"/>
            <a:ext cx="85693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      Несомненные </a:t>
            </a:r>
            <a:r>
              <a:rPr lang="ru-RU" sz="2800" dirty="0" smtClean="0"/>
              <a:t>преимущества </a:t>
            </a:r>
            <a:r>
              <a:rPr lang="ru-RU" sz="2800" dirty="0" err="1"/>
              <a:t>эндохирургии</a:t>
            </a:r>
            <a:r>
              <a:rPr lang="ru-RU" sz="2800" dirty="0"/>
              <a:t>:</a:t>
            </a:r>
          </a:p>
          <a:p>
            <a:pPr lvl="1" algn="just">
              <a:buFontTx/>
              <a:buChar char="•"/>
            </a:pPr>
            <a:r>
              <a:rPr lang="ru-RU" sz="2800" dirty="0"/>
              <a:t>радикальность </a:t>
            </a:r>
            <a:r>
              <a:rPr lang="ru-RU" sz="2800" dirty="0" smtClean="0"/>
              <a:t>вмешательства </a:t>
            </a:r>
            <a:endParaRPr lang="ru-RU" sz="2800" dirty="0"/>
          </a:p>
          <a:p>
            <a:pPr lvl="1" algn="just">
              <a:buFontTx/>
              <a:buChar char="•"/>
            </a:pPr>
            <a:r>
              <a:rPr lang="ru-RU" sz="2800" dirty="0" smtClean="0"/>
              <a:t>малая </a:t>
            </a:r>
            <a:r>
              <a:rPr lang="ru-RU" sz="2800" dirty="0" err="1" smtClean="0"/>
              <a:t>травматичность</a:t>
            </a:r>
            <a:endParaRPr lang="ru-RU" sz="2800" dirty="0"/>
          </a:p>
          <a:p>
            <a:pPr lvl="1" algn="just">
              <a:buFontTx/>
              <a:buChar char="•"/>
            </a:pPr>
            <a:r>
              <a:rPr lang="ru-RU" sz="2800" dirty="0"/>
              <a:t>слабовыраженный болевой </a:t>
            </a:r>
            <a:r>
              <a:rPr lang="ru-RU" sz="2800" dirty="0" smtClean="0"/>
              <a:t>синдром</a:t>
            </a:r>
            <a:endParaRPr lang="ru-RU" sz="2800" dirty="0"/>
          </a:p>
          <a:p>
            <a:pPr lvl="1" algn="just">
              <a:buFontTx/>
              <a:buChar char="•"/>
            </a:pPr>
            <a:r>
              <a:rPr lang="ru-RU" sz="2800" dirty="0"/>
              <a:t>быстрое восстановление </a:t>
            </a:r>
            <a:r>
              <a:rPr lang="ru-RU" sz="2800" dirty="0" smtClean="0"/>
              <a:t>трудоспособности</a:t>
            </a:r>
            <a:endParaRPr lang="ru-RU" sz="2800" dirty="0"/>
          </a:p>
          <a:p>
            <a:pPr lvl="1" algn="just">
              <a:buFontTx/>
              <a:buChar char="•"/>
            </a:pPr>
            <a:r>
              <a:rPr lang="ru-RU" sz="2800" dirty="0"/>
              <a:t>хороший косметический эффект. 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Галлингер</a:t>
            </a:r>
            <a:r>
              <a:rPr lang="ru-RU" sz="2000" dirty="0"/>
              <a:t> Ю.И., 1992; </a:t>
            </a:r>
            <a:r>
              <a:rPr lang="ru-RU" sz="2000" dirty="0" err="1"/>
              <a:t>Dubois</a:t>
            </a:r>
            <a:r>
              <a:rPr lang="ru-RU" sz="2000" dirty="0"/>
              <a:t> F. 1990; </a:t>
            </a:r>
            <a:r>
              <a:rPr lang="ru-RU" sz="2000" dirty="0" err="1"/>
              <a:t>Perissat</a:t>
            </a:r>
            <a:r>
              <a:rPr lang="ru-RU" sz="2000" dirty="0"/>
              <a:t> Y. 2000.</a:t>
            </a:r>
            <a:r>
              <a:rPr lang="ru-RU" sz="2800" dirty="0"/>
              <a:t> </a:t>
            </a:r>
          </a:p>
        </p:txBody>
      </p:sp>
      <p:graphicFrame>
        <p:nvGraphicFramePr>
          <p:cNvPr id="190477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200025"/>
          <a:ext cx="2232025" cy="1500188"/>
        </p:xfrm>
        <a:graphic>
          <a:graphicData uri="http://schemas.openxmlformats.org/presentationml/2006/ole">
            <p:oleObj spid="_x0000_s1027" name="Фотография Photo Editor" r:id="rId4" imgW="1905266" imgH="14289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Варианты и схемы доступов  при сочетании ЛХЭ и другой хирургической патологии.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07556" name="Picture 4" descr="Тело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rcRect b="11305"/>
          <a:stretch>
            <a:fillRect/>
          </a:stretch>
        </p:blipFill>
        <p:spPr>
          <a:xfrm>
            <a:off x="5572132" y="2428868"/>
            <a:ext cx="3240088" cy="3960812"/>
          </a:xfrm>
          <a:noFill/>
          <a:ln/>
        </p:spPr>
      </p:pic>
      <p:pic>
        <p:nvPicPr>
          <p:cNvPr id="407555" name="Picture 3" descr="Тело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rcRect b="11304"/>
          <a:stretch>
            <a:fillRect/>
          </a:stretch>
        </p:blipFill>
        <p:spPr>
          <a:xfrm>
            <a:off x="642910" y="2428868"/>
            <a:ext cx="3311525" cy="3960812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40005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Точки доступа при сочетании ЛХЭ 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кистэктомии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печени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r>
              <a:rPr lang="uk-UA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слева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00166" y="1714488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928670"/>
            <a:ext cx="421481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Точки доступа при ЛХЭ и гинекологической патологии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072330" y="164305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214950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7786710" y="2857500"/>
            <a:ext cx="642942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492919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6710" y="55721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56435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Средняя продолжительность </a:t>
            </a:r>
            <a:r>
              <a:rPr lang="uk-UA" sz="2400" dirty="0" smtClean="0"/>
              <a:t>2-го </a:t>
            </a:r>
            <a:r>
              <a:rPr lang="ru-RU" sz="2400" dirty="0" smtClean="0"/>
              <a:t>(основного) этапа СЛО при различных сочетанных патологиях органов брюшной полости в исследуемых группах </a:t>
            </a:r>
            <a:r>
              <a:rPr lang="uk-UA" sz="2400" dirty="0" smtClean="0"/>
              <a:t>(</a:t>
            </a:r>
            <a:r>
              <a:rPr lang="ru-RU" sz="2400" dirty="0" smtClean="0"/>
              <a:t>в мин.)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472489" cy="472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163"/>
                <a:gridCol w="1504951"/>
                <a:gridCol w="1571636"/>
                <a:gridCol w="2571739"/>
              </a:tblGrid>
              <a:tr h="1372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Продолжи. этапов операции, мин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Суммарное время 2-го этапа СЛО, мин</a:t>
                      </a:r>
                      <a:endParaRPr lang="ru-RU" dirty="0"/>
                    </a:p>
                  </a:txBody>
                  <a:tcPr/>
                </a:tc>
              </a:tr>
              <a:tr h="79509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СЛО-1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СЛО-2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ЛХЭ+герниопластика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(вентральная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грыжа).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53,2+12,1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27,2+9,1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80,4+21,2</a:t>
                      </a:r>
                      <a:endParaRPr lang="ru-RU" sz="2400" dirty="0"/>
                    </a:p>
                  </a:txBody>
                  <a:tcPr/>
                </a:tc>
              </a:tr>
              <a:tr h="795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ЛХЭ+иссечение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кист печени (одиночные или множественные).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50,2+17,1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30,8+11,1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80,9+28,2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39844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Схема профилактики ТЭО при симультанных операциях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928670"/>
            <a:ext cx="8643998" cy="550072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6"/>
          <a:ext cx="8643999" cy="4752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761"/>
                <a:gridCol w="2286016"/>
                <a:gridCol w="2428892"/>
                <a:gridCol w="2500330"/>
              </a:tblGrid>
              <a:tr h="72954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     риска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  <a:endParaRPr lang="ru-RU" dirty="0"/>
                    </a:p>
                  </a:txBody>
                  <a:tcPr/>
                </a:tc>
              </a:tr>
              <a:tr h="301865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профилактики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Эластическая компрессия нижних конечностей в до - и послеоперационный  периоды.</a:t>
                      </a:r>
                    </a:p>
                    <a:p>
                      <a:pPr marL="0" marR="0" indent="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препаратов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антиагрегантного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действия перед и после операции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marL="0" marR="0" indent="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Ранняя активизация больных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же,что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Зп.п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декстранов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инфузии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НМГ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клексан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мг.в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сут.п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же,что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Зп.п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НМГ-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клексан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мг.в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сут.п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/к или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фраксипарин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0.3-0.6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/к.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ускорения венозного кровотока.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018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78579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Характер осложнений на этапах СЛО  и  в  послеоперационном периоде.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785794"/>
            <a:ext cx="8858312" cy="58579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785766"/>
          <a:ext cx="8929750" cy="585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3"/>
                <a:gridCol w="1607354"/>
                <a:gridCol w="1464479"/>
                <a:gridCol w="3071834"/>
              </a:tblGrid>
              <a:tr h="70703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осложнеий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 время операции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послеопер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периоде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98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1-й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этап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ЛО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2-йэтап СЛО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65" dirty="0">
                          <a:latin typeface="Times New Roman"/>
                          <a:ea typeface="Times New Roman"/>
                          <a:cs typeface="Times New Roman"/>
                        </a:rPr>
                        <a:t>Эмфизема подкожная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Эмфизема сальника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0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40" dirty="0">
                          <a:latin typeface="Times New Roman"/>
                          <a:ea typeface="Times New Roman"/>
                          <a:cs typeface="Times New Roman"/>
                        </a:rPr>
                        <a:t>Перфорация стенки </a:t>
                      </a:r>
                      <a:r>
                        <a:rPr lang="ru-RU" sz="1400" spc="-50" dirty="0">
                          <a:latin typeface="Times New Roman"/>
                          <a:ea typeface="Times New Roman"/>
                          <a:cs typeface="Times New Roman"/>
                        </a:rPr>
                        <a:t>желчного пузыря  при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мобилизации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0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5" dirty="0">
                          <a:latin typeface="Times New Roman"/>
                          <a:ea typeface="Times New Roman"/>
                          <a:cs typeface="Times New Roman"/>
                        </a:rPr>
                        <a:t>Кровотечение из сосудов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ложа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желчнл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пузыря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0388">
                <a:tc>
                  <a:txBody>
                    <a:bodyPr/>
                    <a:lstStyle/>
                    <a:p>
                      <a:pPr indent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45" dirty="0">
                          <a:latin typeface="Times New Roman"/>
                          <a:ea typeface="Times New Roman"/>
                          <a:cs typeface="Times New Roman"/>
                        </a:rPr>
                        <a:t>Гематома раны в </a:t>
                      </a:r>
                      <a:r>
                        <a:rPr lang="uk-UA" sz="1400" spc="-50" dirty="0" err="1">
                          <a:latin typeface="Times New Roman"/>
                          <a:ea typeface="Times New Roman"/>
                          <a:cs typeface="Times New Roman"/>
                        </a:rPr>
                        <a:t>параумбиликальн</a:t>
                      </a:r>
                      <a:r>
                        <a:rPr lang="uk-UA" sz="1400" spc="-5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spc="-50" dirty="0"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Гипертонический </a:t>
                      </a:r>
                      <a:r>
                        <a:rPr lang="uk-UA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криз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0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</a:t>
                      </a:r>
                      <a:r>
                        <a:rPr lang="ru-RU" sz="1400" spc="-5" dirty="0" err="1">
                          <a:latin typeface="Times New Roman"/>
                          <a:ea typeface="Times New Roman"/>
                          <a:cs typeface="Times New Roman"/>
                        </a:rPr>
                        <a:t>кровоснабжен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миокарда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0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проводимости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ритма сердца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Приступ бронхиальной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астмы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Тромбофлебит вен голени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661">
                <a:tc>
                  <a:txBody>
                    <a:bodyPr/>
                    <a:lstStyle/>
                    <a:p>
                      <a:pPr marL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Гнойно-воспалительные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осложне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передней брюшной стенки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 (10%)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2" y="142872"/>
          <a:ext cx="9001157" cy="660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5607"/>
                <a:gridCol w="3070983"/>
                <a:gridCol w="3494567"/>
              </a:tblGrid>
              <a:tr h="539516">
                <a:tc rowSpan="2"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показателей</a:t>
                      </a:r>
                      <a:endParaRPr lang="ru-RU" sz="21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1 </a:t>
                      </a:r>
                      <a:r>
                        <a:rPr lang="ru-RU" sz="2100" dirty="0" smtClean="0"/>
                        <a:t>группа</a:t>
                      </a:r>
                      <a:r>
                        <a:rPr lang="ru-RU" sz="2100" baseline="0" dirty="0" smtClean="0"/>
                        <a:t> </a:t>
                      </a:r>
                      <a:r>
                        <a:rPr lang="ru-RU" sz="2100" dirty="0" smtClean="0"/>
                        <a:t>(16 чел)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С02</a:t>
                      </a:r>
                      <a:endParaRPr lang="ru-RU" sz="2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2</a:t>
                      </a:r>
                      <a:r>
                        <a:rPr lang="en-US" sz="2100" dirty="0" smtClean="0"/>
                        <a:t> </a:t>
                      </a:r>
                      <a:r>
                        <a:rPr lang="ru-RU" sz="2100" dirty="0" smtClean="0"/>
                        <a:t>группа</a:t>
                      </a:r>
                      <a:r>
                        <a:rPr lang="ru-RU" sz="2100" baseline="0" dirty="0" smtClean="0"/>
                        <a:t> </a:t>
                      </a:r>
                      <a:r>
                        <a:rPr lang="ru-RU" sz="2100" dirty="0" smtClean="0"/>
                        <a:t>(31 чел)           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С02 и воздух </a:t>
                      </a:r>
                      <a:endParaRPr lang="ru-RU" sz="2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После операции</a:t>
                      </a:r>
                      <a:endParaRPr lang="ru-RU" sz="2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АД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сист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141.8</a:t>
                      </a:r>
                      <a:r>
                        <a:rPr lang="uk-UA" sz="2100" i="1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130.2</a:t>
                      </a:r>
                      <a:r>
                        <a:rPr lang="uk-UA" sz="21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АДдиаст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84.0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СДАД,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104.6+ 3.1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104.1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spc="-5" dirty="0" err="1">
                          <a:latin typeface="Times New Roman"/>
                          <a:ea typeface="Times New Roman"/>
                          <a:cs typeface="Times New Roman"/>
                        </a:rPr>
                        <a:t>ЧСС,уд</a:t>
                      </a:r>
                      <a:r>
                        <a:rPr lang="ru-RU" sz="2100" spc="-5" dirty="0">
                          <a:latin typeface="Times New Roman"/>
                          <a:ea typeface="Times New Roman"/>
                          <a:cs typeface="Times New Roman"/>
                        </a:rPr>
                        <a:t>/мин.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r>
                        <a:rPr lang="en-US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100" dirty="0">
                          <a:latin typeface="Times New Roman"/>
                          <a:ea typeface="Times New Roman"/>
                          <a:cs typeface="Times New Roman"/>
                        </a:rPr>
                        <a:t>.2.4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80.4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Times New Roman"/>
                          <a:ea typeface="Times New Roman"/>
                          <a:cs typeface="Times New Roman"/>
                        </a:rPr>
                        <a:t>Sat02(Hb02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1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98.5</a:t>
                      </a:r>
                      <a:r>
                        <a:rPr lang="ru-RU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.0.8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4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spc="-10" dirty="0">
                          <a:latin typeface="Times New Roman"/>
                          <a:ea typeface="Times New Roman"/>
                          <a:cs typeface="Times New Roman"/>
                        </a:rPr>
                        <a:t>РН арт.крови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spc="-5" dirty="0">
                          <a:latin typeface="Times New Roman"/>
                          <a:ea typeface="Times New Roman"/>
                          <a:cs typeface="Times New Roman"/>
                        </a:rPr>
                        <a:t>7.37 </a:t>
                      </a:r>
                      <a:r>
                        <a:rPr lang="uk-UA" sz="2100" u="sng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7.4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 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 0.03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6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Р02арт.крови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r>
                        <a:rPr lang="ru-RU" sz="21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 +</a:t>
                      </a: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1.89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spc="-5" dirty="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r>
                        <a:rPr lang="uk-UA" sz="2100" u="sng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100" u="sng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1.89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6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РС02 арт.кров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38.2</a:t>
                      </a:r>
                      <a:r>
                        <a:rPr lang="ru-RU" sz="2100" u="sng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1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1.05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36.8</a:t>
                      </a:r>
                      <a:r>
                        <a:rPr lang="en-US" sz="21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1.05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НСОЗ-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21.4 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 1.3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23.8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 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ВЕ-АВЕ</a:t>
                      </a: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- 2.6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-2.5 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 0.9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5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Times New Roman"/>
                          <a:ea typeface="Times New Roman"/>
                          <a:cs typeface="Times New Roman"/>
                        </a:rPr>
                        <a:t>B-SBC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22.9</a:t>
                      </a:r>
                      <a:r>
                        <a:rPr lang="uk-UA" sz="2100" u="sng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 0.64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  <a:r>
                        <a:rPr lang="ru-RU" sz="21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0,64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00594"/>
          </a:xfrm>
        </p:spPr>
        <p:txBody>
          <a:bodyPr>
            <a:noAutofit/>
          </a:bodyPr>
          <a:lstStyle/>
          <a:p>
            <a:pPr marL="1588" lvl="0" indent="12700">
              <a:buFont typeface="+mj-lt"/>
              <a:buAutoNum type="arabicPeriod"/>
            </a:pPr>
            <a:r>
              <a:rPr lang="ru-RU" sz="2400" dirty="0" smtClean="0"/>
              <a:t>  Тактика поэтапного выполнения симультанных </a:t>
            </a:r>
            <a:r>
              <a:rPr lang="ru-RU" sz="2400" dirty="0" err="1" smtClean="0"/>
              <a:t>лапароскопических</a:t>
            </a:r>
            <a:r>
              <a:rPr lang="ru-RU" sz="2400" dirty="0" smtClean="0"/>
              <a:t> вмешательств с усовершенствованными техническими приемами операции и применение наиболее рациональных и безопасных точек оперативного доступа позволяют снизить </a:t>
            </a:r>
            <a:r>
              <a:rPr lang="ru-RU" sz="2400" dirty="0" err="1" smtClean="0"/>
              <a:t>лапароскопические</a:t>
            </a:r>
            <a:r>
              <a:rPr lang="ru-RU" sz="2400" dirty="0" smtClean="0"/>
              <a:t> осложнения на первом этапе СЛО до </a:t>
            </a:r>
            <a:r>
              <a:rPr lang="uk-UA" sz="2400" dirty="0" smtClean="0"/>
              <a:t>4.27 %, </a:t>
            </a:r>
            <a:r>
              <a:rPr lang="ru-RU" sz="2400" dirty="0" smtClean="0"/>
              <a:t>на </a:t>
            </a:r>
            <a:r>
              <a:rPr lang="uk-UA" sz="2400" dirty="0" smtClean="0"/>
              <a:t>2-м - </a:t>
            </a:r>
            <a:r>
              <a:rPr lang="ru-RU" sz="2400" dirty="0" smtClean="0"/>
              <a:t>до </a:t>
            </a:r>
            <a:r>
              <a:rPr lang="uk-UA" sz="2400" dirty="0" smtClean="0"/>
              <a:t>10.2 % , </a:t>
            </a:r>
            <a:r>
              <a:rPr lang="ru-RU" sz="2400" dirty="0" smtClean="0"/>
              <a:t>в послеоперационном периоде </a:t>
            </a:r>
            <a:r>
              <a:rPr lang="uk-UA" sz="2400" dirty="0" smtClean="0"/>
              <a:t>- </a:t>
            </a:r>
            <a:r>
              <a:rPr lang="ru-RU" sz="2400" dirty="0" smtClean="0"/>
              <a:t>до </a:t>
            </a:r>
            <a:r>
              <a:rPr lang="uk-UA" sz="2400" dirty="0" smtClean="0"/>
              <a:t>8.5%.</a:t>
            </a:r>
          </a:p>
          <a:p>
            <a:pPr marL="1588" lvl="0" indent="12700">
              <a:buNone/>
            </a:pPr>
            <a:r>
              <a:rPr lang="ru-RU" sz="2400" dirty="0" smtClean="0"/>
              <a:t>2.  Использование сочетание СО2 и </a:t>
            </a:r>
            <a:r>
              <a:rPr lang="ru-RU" sz="2400" dirty="0" smtClean="0"/>
              <a:t>воздуха </a:t>
            </a:r>
            <a:r>
              <a:rPr lang="ru-RU" sz="2400" dirty="0" smtClean="0"/>
              <a:t>во время </a:t>
            </a:r>
            <a:r>
              <a:rPr lang="ru-RU" sz="2400" dirty="0" err="1" smtClean="0"/>
              <a:t>лапароскопических</a:t>
            </a:r>
            <a:r>
              <a:rPr lang="ru-RU" sz="2400" dirty="0" smtClean="0"/>
              <a:t> операций привело к улучшению  показателей гемодинамики и дыхания.</a:t>
            </a:r>
          </a:p>
          <a:p>
            <a:pPr marL="1588" lvl="0" indent="12700">
              <a:buNone/>
            </a:pPr>
            <a:r>
              <a:rPr lang="ru-RU" sz="2400" dirty="0" smtClean="0"/>
              <a:t>3.  Своевременная оценка степени риска тромбоэмболических осложнений</a:t>
            </a:r>
            <a:r>
              <a:rPr lang="uk-UA" sz="2400" dirty="0" smtClean="0"/>
              <a:t>, </a:t>
            </a:r>
            <a:r>
              <a:rPr lang="ru-RU" sz="2400" dirty="0" smtClean="0"/>
              <a:t>связанных с </a:t>
            </a:r>
            <a:r>
              <a:rPr lang="ru-RU" sz="2400" dirty="0" err="1" smtClean="0"/>
              <a:t>лапароскопическими</a:t>
            </a:r>
            <a:r>
              <a:rPr lang="ru-RU" sz="2400" dirty="0" smtClean="0"/>
              <a:t> операциями</a:t>
            </a:r>
            <a:r>
              <a:rPr lang="uk-UA" sz="2400" dirty="0" smtClean="0"/>
              <a:t>, </a:t>
            </a:r>
            <a:r>
              <a:rPr lang="ru-RU" sz="2400" dirty="0" smtClean="0"/>
              <a:t>проведение комплекса мер профилактики </a:t>
            </a:r>
            <a:r>
              <a:rPr lang="ru-RU" sz="2400" dirty="0" err="1" smtClean="0"/>
              <a:t>гиперкоагуляции</a:t>
            </a:r>
            <a:r>
              <a:rPr lang="ru-RU" sz="2400" dirty="0" smtClean="0"/>
              <a:t> снижает количество данных осложнений с </a:t>
            </a:r>
            <a:r>
              <a:rPr lang="uk-UA" sz="2400" dirty="0" smtClean="0"/>
              <a:t>10 </a:t>
            </a:r>
            <a:r>
              <a:rPr lang="uk-UA" sz="2400" dirty="0" smtClean="0"/>
              <a:t>%  </a:t>
            </a:r>
            <a:r>
              <a:rPr lang="ru-RU" sz="2400" dirty="0" smtClean="0"/>
              <a:t>до   </a:t>
            </a:r>
            <a:r>
              <a:rPr lang="uk-UA" sz="2400" dirty="0" smtClean="0"/>
              <a:t>0.8%.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Публикации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0003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FF99"/>
                </a:solidFill>
              </a:rPr>
              <a:t>	По теме диссертационной работы опубликованы </a:t>
            </a:r>
            <a:r>
              <a:rPr lang="en-US" dirty="0" smtClean="0">
                <a:solidFill>
                  <a:srgbClr val="FFFF99"/>
                </a:solidFill>
              </a:rPr>
              <a:t>6</a:t>
            </a:r>
            <a:r>
              <a:rPr lang="ru-RU" dirty="0" smtClean="0">
                <a:solidFill>
                  <a:srgbClr val="FFFF99"/>
                </a:solidFill>
              </a:rPr>
              <a:t> научных работ: </a:t>
            </a:r>
          </a:p>
          <a:p>
            <a:pPr algn="just"/>
            <a:r>
              <a:rPr lang="ru-RU" dirty="0" smtClean="0">
                <a:solidFill>
                  <a:srgbClr val="FFFF99"/>
                </a:solidFill>
              </a:rPr>
              <a:t>2 журнальные статьи </a:t>
            </a:r>
          </a:p>
          <a:p>
            <a:pPr algn="just"/>
            <a:r>
              <a:rPr lang="en-US" dirty="0" smtClean="0">
                <a:solidFill>
                  <a:srgbClr val="FFFF99"/>
                </a:solidFill>
              </a:rPr>
              <a:t>4</a:t>
            </a:r>
            <a:r>
              <a:rPr lang="ru-RU" dirty="0" smtClean="0">
                <a:solidFill>
                  <a:srgbClr val="FFFF99"/>
                </a:solidFill>
              </a:rPr>
              <a:t> тезисов в сборниках конференции проведенных в Республике Узбекистан и стран СНГ.</a:t>
            </a:r>
          </a:p>
          <a:p>
            <a:pPr lvl="0"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244475"/>
            <a:ext cx="8385175" cy="14319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2800" b="0" dirty="0" err="1">
                <a:solidFill>
                  <a:schemeClr val="tx1"/>
                </a:solidFill>
              </a:rPr>
              <a:t>Недостатки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эндохирургии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2565400"/>
            <a:ext cx="8367712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  <a:buFontTx/>
              <a:buAutoNum type="arabicPeriod"/>
            </a:pPr>
            <a:r>
              <a:rPr lang="en-US" sz="2600" b="1" dirty="0" err="1">
                <a:latin typeface="Times New Roman" pitchFamily="18" charset="0"/>
              </a:rPr>
              <a:t>Необходимость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использования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сложной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дорого-стоящей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аппаратуры</a:t>
            </a:r>
            <a:r>
              <a:rPr lang="en-US" sz="2600" b="1" dirty="0">
                <a:latin typeface="Times New Roman" pitchFamily="18" charset="0"/>
              </a:rPr>
              <a:t>.</a:t>
            </a:r>
          </a:p>
          <a:p>
            <a:pPr marL="457200" indent="-457200" algn="l" eaLnBrk="0" hangingPunct="0">
              <a:spcBef>
                <a:spcPct val="50000"/>
              </a:spcBef>
              <a:buFontTx/>
              <a:buAutoNum type="arabicPeriod"/>
            </a:pPr>
            <a:r>
              <a:rPr lang="en-US" sz="2600" b="1" dirty="0" err="1">
                <a:latin typeface="Times New Roman" pitchFamily="18" charset="0"/>
              </a:rPr>
              <a:t>Трудности</a:t>
            </a:r>
            <a:r>
              <a:rPr lang="en-US" sz="2600" b="1" dirty="0">
                <a:latin typeface="Times New Roman" pitchFamily="18" charset="0"/>
              </a:rPr>
              <a:t> в </a:t>
            </a:r>
            <a:r>
              <a:rPr lang="en-US" sz="2600" b="1" dirty="0" err="1">
                <a:latin typeface="Times New Roman" pitchFamily="18" charset="0"/>
              </a:rPr>
              <a:t>координации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движений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по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управле-нию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инструментами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при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визуальном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контроле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по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монитору</a:t>
            </a:r>
            <a:r>
              <a:rPr lang="en-US" sz="2600" b="1" dirty="0">
                <a:latin typeface="Times New Roman" pitchFamily="18" charset="0"/>
              </a:rPr>
              <a:t>.</a:t>
            </a:r>
          </a:p>
          <a:p>
            <a:pPr marL="457200" indent="-457200" algn="l" eaLnBrk="0" hangingPunct="0">
              <a:spcBef>
                <a:spcPct val="50000"/>
              </a:spcBef>
              <a:buFontTx/>
              <a:buAutoNum type="arabicPeriod"/>
            </a:pPr>
            <a:r>
              <a:rPr lang="en-US" sz="2600" b="1" dirty="0" err="1">
                <a:latin typeface="Times New Roman" pitchFamily="18" charset="0"/>
              </a:rPr>
              <a:t>Отсутствие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возможности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мануального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обследо-вания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органов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брюшной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полости</a:t>
            </a:r>
            <a:r>
              <a:rPr lang="en-US" sz="2600" b="1" dirty="0">
                <a:latin typeface="Times New Roman" pitchFamily="18" charset="0"/>
              </a:rPr>
              <a:t> и </a:t>
            </a:r>
            <a:r>
              <a:rPr lang="en-US" sz="2600" b="1" dirty="0" err="1">
                <a:latin typeface="Times New Roman" pitchFamily="18" charset="0"/>
              </a:rPr>
              <a:t>зоны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оператив-ного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вме</a:t>
            </a:r>
            <a:r>
              <a:rPr lang="ru-RU" sz="2600" b="1" dirty="0" err="1">
                <a:latin typeface="Times New Roman" pitchFamily="18" charset="0"/>
              </a:rPr>
              <a:t>ш</a:t>
            </a:r>
            <a:r>
              <a:rPr lang="en-US" sz="2600" b="1" dirty="0" err="1">
                <a:latin typeface="Times New Roman" pitchFamily="18" charset="0"/>
              </a:rPr>
              <a:t>ательства</a:t>
            </a:r>
            <a:r>
              <a:rPr lang="en-US" sz="26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10246" name="Picture 6" descr="EQU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7475"/>
            <a:ext cx="1428750" cy="23034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62865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</a:t>
            </a:r>
            <a:r>
              <a:rPr lang="ru-RU" dirty="0" err="1" smtClean="0"/>
              <a:t>ногие</a:t>
            </a:r>
            <a:r>
              <a:rPr lang="ru-RU" dirty="0" smtClean="0"/>
              <a:t> вопросы, связанные с </a:t>
            </a:r>
            <a:r>
              <a:rPr lang="en-US" dirty="0" smtClean="0"/>
              <a:t>c</a:t>
            </a:r>
            <a:r>
              <a:rPr lang="ru-RU" dirty="0" err="1" smtClean="0"/>
              <a:t>имультанными</a:t>
            </a:r>
            <a:r>
              <a:rPr lang="ru-RU" dirty="0" smtClean="0"/>
              <a:t> </a:t>
            </a:r>
            <a:r>
              <a:rPr lang="ru-RU" dirty="0" err="1" smtClean="0"/>
              <a:t>лапароскопическими</a:t>
            </a:r>
            <a:r>
              <a:rPr lang="ru-RU" dirty="0" smtClean="0"/>
              <a:t> операциями, до сих пор мало изучены</a:t>
            </a:r>
            <a:r>
              <a:rPr lang="uk-UA" dirty="0" smtClean="0"/>
              <a:t>: </a:t>
            </a:r>
            <a:r>
              <a:rPr lang="ru-RU" dirty="0" smtClean="0"/>
              <a:t>недостаточно отработана тактика, показания, противопоказания, способы оперативного вмешательства под контролем </a:t>
            </a:r>
            <a:r>
              <a:rPr lang="ru-RU" dirty="0" err="1" smtClean="0"/>
              <a:t>лапароскопа</a:t>
            </a:r>
            <a:r>
              <a:rPr lang="uk-UA" dirty="0" smtClean="0"/>
              <a:t>; </a:t>
            </a:r>
            <a:r>
              <a:rPr lang="ru-RU" dirty="0" smtClean="0"/>
              <a:t>особенности </a:t>
            </a:r>
            <a:r>
              <a:rPr lang="ru-RU" dirty="0" err="1" smtClean="0"/>
              <a:t>интра</a:t>
            </a:r>
            <a:r>
              <a:rPr lang="ru-RU" dirty="0" smtClean="0"/>
              <a:t>- и послеоперационного ведения больных</a:t>
            </a:r>
            <a:r>
              <a:rPr lang="uk-UA" dirty="0" smtClean="0"/>
              <a:t>; </a:t>
            </a:r>
            <a:r>
              <a:rPr lang="ru-RU" dirty="0" smtClean="0"/>
              <a:t>меры профилактики возможных осложнений на различных этапах операции и в послеоперационном периоде.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Цель работы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57158" y="1706440"/>
            <a:ext cx="850112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/>
              <a:t>Изучить показания и технические особенности симультанных операций при </a:t>
            </a:r>
            <a:r>
              <a:rPr lang="ru-RU" sz="4000" dirty="0" err="1" smtClean="0"/>
              <a:t>лапароскопической</a:t>
            </a:r>
            <a:r>
              <a:rPr lang="ru-RU" sz="4000" dirty="0" smtClean="0"/>
              <a:t> </a:t>
            </a:r>
            <a:r>
              <a:rPr lang="ru-RU" sz="4000" dirty="0" err="1" smtClean="0"/>
              <a:t>холецистэктомии</a:t>
            </a:r>
            <a:endParaRPr lang="ru-RU" sz="4000" dirty="0" smtClean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334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99"/>
                </a:solidFill>
              </a:rPr>
              <a:t>Задачи исследования: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Проанализировать вероятность расширения показаний к симультанным </a:t>
            </a:r>
            <a:r>
              <a:rPr lang="ru-RU" dirty="0" err="1" smtClean="0"/>
              <a:t>лапароскопическим</a:t>
            </a:r>
            <a:r>
              <a:rPr lang="ru-RU" dirty="0" smtClean="0"/>
              <a:t> операциям</a:t>
            </a:r>
            <a:r>
              <a:rPr lang="uk-UA" dirty="0" smtClean="0"/>
              <a:t>, </a:t>
            </a:r>
            <a:r>
              <a:rPr lang="ru-RU" dirty="0" smtClean="0"/>
              <a:t>выполняемых на органах брюшной полости путем усовершенствования технических приемов операции.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Оценить влияние </a:t>
            </a:r>
            <a:r>
              <a:rPr lang="ru-RU" dirty="0" err="1" smtClean="0"/>
              <a:t>карбоксиперитонеума</a:t>
            </a:r>
            <a:r>
              <a:rPr lang="ru-RU" dirty="0" smtClean="0"/>
              <a:t> на состояние свертывающей системы крови в процессе сочетанных </a:t>
            </a:r>
            <a:r>
              <a:rPr lang="ru-RU" dirty="0" err="1" smtClean="0"/>
              <a:t>лапароскопических</a:t>
            </a:r>
            <a:r>
              <a:rPr lang="ru-RU" dirty="0" smtClean="0"/>
              <a:t>  операций.</a:t>
            </a:r>
          </a:p>
          <a:p>
            <a:endParaRPr lang="en-US" dirty="0" smtClean="0"/>
          </a:p>
          <a:p>
            <a:r>
              <a:rPr lang="ru-RU" dirty="0" smtClean="0"/>
              <a:t>Изучить возможные причины и разработать меры профилактики негативных факторов при симультанных  </a:t>
            </a:r>
            <a:r>
              <a:rPr lang="ru-RU" dirty="0" err="1" smtClean="0"/>
              <a:t>лапароскопических</a:t>
            </a:r>
            <a:r>
              <a:rPr lang="ru-RU" dirty="0" smtClean="0"/>
              <a:t>  </a:t>
            </a:r>
            <a:r>
              <a:rPr lang="ru-RU" dirty="0" err="1" smtClean="0"/>
              <a:t>холецистэктомиях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304800"/>
            <a:ext cx="7772400" cy="112393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Распределение больных по возрасту и полу</a:t>
            </a:r>
          </a:p>
        </p:txBody>
      </p:sp>
      <p:graphicFrame>
        <p:nvGraphicFramePr>
          <p:cNvPr id="529411" name="Object 3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3352800" y="1990725"/>
          <a:ext cx="5683250" cy="5318125"/>
        </p:xfrm>
        <a:graphic>
          <a:graphicData uri="http://schemas.openxmlformats.org/presentationml/2006/ole">
            <p:oleObj spid="_x0000_s3074" name="Диаграмма" r:id="rId3" imgW="4895925" imgH="4581542" progId="MSGraph.Chart.8">
              <p:embed followColorScheme="full"/>
            </p:oleObj>
          </a:graphicData>
        </a:graphic>
      </p:graphicFrame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785813" y="2117725"/>
            <a:ext cx="4088748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Лапароскопические</a:t>
            </a: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 </a:t>
            </a:r>
            <a:endParaRPr 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 Cyr" charset="-52"/>
            </a:endParaRPr>
          </a:p>
          <a:p>
            <a:pPr algn="l"/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симультанные </a:t>
            </a:r>
          </a:p>
          <a:p>
            <a:pPr algn="l"/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операции  - 47</a:t>
            </a:r>
            <a:endParaRPr 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 Cyr" charset="-52"/>
            </a:endParaRPr>
          </a:p>
          <a:p>
            <a:pPr algn="l"/>
            <a:endParaRPr 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 Cyr" charset="-52"/>
            </a:endParaRPr>
          </a:p>
          <a:p>
            <a:pPr algn="l"/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Возраст – </a:t>
            </a: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Cyr" charset="-52"/>
              </a:rPr>
              <a:t>21-72 лет</a:t>
            </a:r>
            <a:endParaRPr 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 Cyr" charset="-52"/>
            </a:endParaRPr>
          </a:p>
          <a:p>
            <a:pPr algn="l"/>
            <a:endParaRPr lang="ru-RU" sz="3000" b="1" dirty="0">
              <a:effectLst>
                <a:outerShdw blurRad="38100" dist="38100" dir="2700000" algn="tl">
                  <a:srgbClr val="000000"/>
                </a:outerShdw>
              </a:effectLst>
              <a:latin typeface="Arial Cyr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85175" cy="1431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сочетанных заболеваний органов брюшной полости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591452" cy="4191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5" y="2000240"/>
          <a:ext cx="7500989" cy="39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19"/>
                <a:gridCol w="4385340"/>
                <a:gridCol w="2500330"/>
              </a:tblGrid>
              <a:tr h="1570172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Заболевания органов брюшной полости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Количество </a:t>
                      </a:r>
                      <a:r>
                        <a:rPr lang="ru-RU" dirty="0" err="1" smtClean="0"/>
                        <a:t>больнных</a:t>
                      </a:r>
                      <a:endParaRPr lang="ru-RU" dirty="0"/>
                    </a:p>
                  </a:txBody>
                  <a:tcPr/>
                </a:tc>
              </a:tr>
              <a:tr h="63679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Грыжи передней брюшной стенки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62806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Кисты печени (паразитарные</a:t>
                      </a:r>
                      <a:r>
                        <a:rPr lang="ru-RU" baseline="0" dirty="0" smtClean="0"/>
                        <a:t> и непаразитарные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ru-RU" dirty="0" smtClean="0"/>
                        <a:t>   </a:t>
                      </a:r>
                      <a:endParaRPr lang="ru-RU" dirty="0"/>
                    </a:p>
                  </a:txBody>
                  <a:tcPr/>
                </a:tc>
              </a:tr>
              <a:tr h="109912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Спаечная послеоперационная болезнь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     </a:t>
                      </a:r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2027</Words>
  <Application>Microsoft Office PowerPoint</Application>
  <PresentationFormat>Экран (4:3)</PresentationFormat>
  <Paragraphs>440</Paragraphs>
  <Slides>36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Тема Office</vt:lpstr>
      <vt:lpstr>Фотография Photo Editor</vt:lpstr>
      <vt:lpstr>Диаграмма</vt:lpstr>
      <vt:lpstr>Clip</vt:lpstr>
      <vt:lpstr>  МИНИСТЕРСТВО ЗДРАВОХРАНЕНИЯ РЕСПУБЛИКИ УЗБЕКИСТАН ТАШЕНТСКАЯ МЕДИЦИНСКАЯ АКАДЕМИЯ                                                                                          </vt:lpstr>
      <vt:lpstr>АКТУАЛЬНОСТЬ ПРОБЛЕМЫ</vt:lpstr>
      <vt:lpstr>Новые технологии</vt:lpstr>
      <vt:lpstr>Недостатки эндохирургии</vt:lpstr>
      <vt:lpstr>Слайд 5</vt:lpstr>
      <vt:lpstr>Цель работы</vt:lpstr>
      <vt:lpstr>Задачи исследования: </vt:lpstr>
      <vt:lpstr>Распределение больных по возрасту и полу</vt:lpstr>
      <vt:lpstr>Структура сочетанных заболеваний органов брюшной полости </vt:lpstr>
      <vt:lpstr>Слайд 10</vt:lpstr>
      <vt:lpstr>Слайд 11</vt:lpstr>
      <vt:lpstr>Классификация симультанных лапароскопических операций : </vt:lpstr>
      <vt:lpstr>Эндохирургическое оборудование и аппаратура</vt:lpstr>
      <vt:lpstr>Слайд 14</vt:lpstr>
      <vt:lpstr>Слайд 15</vt:lpstr>
      <vt:lpstr>эндовидеокамера</vt:lpstr>
      <vt:lpstr>Инсуффлятор - прибор, обеспечивающий подачу газа в брюшную полость для создания необходимого пространства и поддерживающий заданное давление при проведении операции.  </vt:lpstr>
      <vt:lpstr>СИСТЕМА АСПИРАЦИИ-ИРРИГАЦИИ </vt:lpstr>
      <vt:lpstr>В монополярном режиме работы электрохирургического аппарата электрическая энергия проходит от электрода хирурга через тело больного к электроду пациента. Последний представляет собой пластину, выполненную из электропроводящей резины или металла.   Биполярный режим работы предусматривает наличие специальных биполярных инструментов. В этом случае радиочастотная электрическая энергия выделяется между двумя браншами-электродами инструмента. Это позволяет воздействовать на ткани локально, безопасно и с меньшими энергетическими затратами (50-100 Вт). </vt:lpstr>
      <vt:lpstr>Слайд 20</vt:lpstr>
      <vt:lpstr>Слайд 21</vt:lpstr>
      <vt:lpstr>Слайд 22</vt:lpstr>
      <vt:lpstr>Слайд 23</vt:lpstr>
      <vt:lpstr>Показание   к  симультанным операциям при ЛХЭ</vt:lpstr>
      <vt:lpstr>Противопоказания </vt:lpstr>
      <vt:lpstr>Виды  симультанных  операций при ЛХЭ</vt:lpstr>
      <vt:lpstr>Особенности "простой" ЛХЭ</vt:lpstr>
      <vt:lpstr>Слайд 28</vt:lpstr>
      <vt:lpstr>Особенности «сложной" ЛХЭ</vt:lpstr>
      <vt:lpstr>Варианты и схемы доступов  при сочетании ЛХЭ и другой хирургической патологии. </vt:lpstr>
      <vt:lpstr> Средняя продолжительность 2-го (основного) этапа СЛО при различных сочетанных патологиях органов брюшной полости в исследуемых группах (в мин.) </vt:lpstr>
      <vt:lpstr>Схема профилактики ТЭО при симультанных операциях</vt:lpstr>
      <vt:lpstr>Характер осложнений на этапах СЛО  и  в  послеоперационном периоде.</vt:lpstr>
      <vt:lpstr>Слайд 34</vt:lpstr>
      <vt:lpstr>ВЫВОДЫ</vt:lpstr>
      <vt:lpstr>Публикации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ЗДРАВОХРАНЕНИЯ РЕСПУБЛИКИ УЗБЕКИСТАН ТАШЕНТСКАЯ МЕДИЦИНСКАЯ АКАДЕМИЯ</dc:title>
  <dc:creator>User</dc:creator>
  <cp:lastModifiedBy>BLACK</cp:lastModifiedBy>
  <cp:revision>265</cp:revision>
  <dcterms:created xsi:type="dcterms:W3CDTF">2013-03-28T14:25:44Z</dcterms:created>
  <dcterms:modified xsi:type="dcterms:W3CDTF">2013-04-13T04:24:27Z</dcterms:modified>
</cp:coreProperties>
</file>