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8" r:id="rId5"/>
    <p:sldMasterId id="2147483711" r:id="rId6"/>
    <p:sldMasterId id="2147483724" r:id="rId7"/>
  </p:sldMasterIdLst>
  <p:notesMasterIdLst>
    <p:notesMasterId r:id="rId30"/>
  </p:notesMasterIdLst>
  <p:sldIdLst>
    <p:sldId id="256" r:id="rId8"/>
    <p:sldId id="257" r:id="rId9"/>
    <p:sldId id="258" r:id="rId10"/>
    <p:sldId id="259" r:id="rId11"/>
    <p:sldId id="260" r:id="rId12"/>
    <p:sldId id="261" r:id="rId13"/>
    <p:sldId id="262" r:id="rId14"/>
    <p:sldId id="277" r:id="rId15"/>
    <p:sldId id="263" r:id="rId16"/>
    <p:sldId id="264" r:id="rId17"/>
    <p:sldId id="265" r:id="rId18"/>
    <p:sldId id="266" r:id="rId19"/>
    <p:sldId id="267" r:id="rId20"/>
    <p:sldId id="268" r:id="rId21"/>
    <p:sldId id="269" r:id="rId22"/>
    <p:sldId id="278" r:id="rId23"/>
    <p:sldId id="279" r:id="rId24"/>
    <p:sldId id="280" r:id="rId25"/>
    <p:sldId id="281" r:id="rId26"/>
    <p:sldId id="282" r:id="rId27"/>
    <p:sldId id="283" r:id="rId28"/>
    <p:sldId id="28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1FD9F-C09F-4ABD-B50F-0F1E65DA45F8}" type="datetimeFigureOut">
              <a:rPr lang="ru-RU" smtClean="0"/>
              <a:pPr/>
              <a:t>12.02.2016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48E95-9962-47C0-B0E8-4C496DE8DFF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11AE9F8-744E-4A8D-84B0-AF81297C95B8}" type="slidenum">
              <a:rPr lang="ru-RU">
                <a:latin typeface="Arial" charset="0"/>
              </a:rPr>
              <a:pPr/>
              <a:t>19</a:t>
            </a:fld>
            <a:endParaRPr lang="ru-RU">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D490F-BFBE-48CA-94E4-5BFF9F47A45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12.02.2016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12.02.2016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D490F-BFBE-48CA-94E4-5BFF9F47A45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D490F-BFBE-48CA-94E4-5BFF9F47A45B}"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D490F-BFBE-48CA-94E4-5BFF9F47A45B}"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12.02.2016</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0.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6.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Лента лицом вверх 4"/>
          <p:cNvSpPr/>
          <p:nvPr/>
        </p:nvSpPr>
        <p:spPr>
          <a:xfrm>
            <a:off x="214282" y="0"/>
            <a:ext cx="8643966" cy="314327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PSIXOLOGIYA</a:t>
            </a:r>
            <a:endParaRPr lang="ru-RU" sz="6000" dirty="0"/>
          </a:p>
        </p:txBody>
      </p:sp>
      <p:sp>
        <p:nvSpPr>
          <p:cNvPr id="8" name="Блок-схема: перфолента 7"/>
          <p:cNvSpPr/>
          <p:nvPr/>
        </p:nvSpPr>
        <p:spPr>
          <a:xfrm>
            <a:off x="357158" y="3429000"/>
            <a:ext cx="8786842" cy="2285992"/>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t>PSIXIKA  EVOLUTSIYASI VA RIVOJLANISHI</a:t>
            </a:r>
            <a:endParaRPr lang="ru-RU" sz="3600" dirty="0"/>
          </a:p>
        </p:txBody>
      </p:sp>
      <p:sp>
        <p:nvSpPr>
          <p:cNvPr id="4" name="Прямоугольник 3"/>
          <p:cNvSpPr/>
          <p:nvPr/>
        </p:nvSpPr>
        <p:spPr>
          <a:xfrm>
            <a:off x="4143372" y="5715016"/>
            <a:ext cx="4843635" cy="923330"/>
          </a:xfrm>
          <a:prstGeom prst="rect">
            <a:avLst/>
          </a:prstGeom>
          <a:noFill/>
        </p:spPr>
        <p:txBody>
          <a:bodyPr wrap="none" lIns="91440" tIns="45720" rIns="91440" bIns="45720">
            <a:spAutoFit/>
          </a:bodyP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Ismatova</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Feruza</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accent6">
              <a:lumMod val="75000"/>
            </a:schemeClr>
          </a:solidFill>
        </p:spPr>
        <p:txBody>
          <a:bodyPr>
            <a:normAutofit/>
          </a:bodyPr>
          <a:lstStyle/>
          <a:p>
            <a:r>
              <a:rPr lang="en-US" sz="2400" dirty="0" smtClean="0"/>
              <a:t>QADIMGI  OLIMLARNING FIKRLARI</a:t>
            </a:r>
            <a:endParaRPr lang="ru-RU" sz="2400" dirty="0"/>
          </a:p>
        </p:txBody>
      </p:sp>
      <p:sp>
        <p:nvSpPr>
          <p:cNvPr id="5" name="Содержимое 4"/>
          <p:cNvSpPr>
            <a:spLocks noGrp="1"/>
          </p:cNvSpPr>
          <p:nvPr>
            <p:ph idx="1"/>
          </p:nvPr>
        </p:nvSpPr>
        <p:spPr>
          <a:solidFill>
            <a:srgbClr val="00B050"/>
          </a:solidFill>
        </p:spPr>
        <p:txBody>
          <a:bodyPr>
            <a:normAutofit lnSpcReduction="10000"/>
          </a:bodyPr>
          <a:lstStyle/>
          <a:p>
            <a:r>
              <a:rPr lang="en-US" dirty="0" smtClean="0"/>
              <a:t>RUH TO’G’RISIDA ERAMIZDAN  AVVALGI  YASHAGAN  OLIMLAR  ANEKSIMON  V ASR  GERAKLID V  ASR  AFLOTUN 428 347  			XVII ASR  OLIMLARI  JUMLARDAN FRANSUZ OLIMI  DEKART  1596  1650,INGILIZ  OLIMI  GOBBS  1588  1679  NIDERLAND OLIMI  SPINOZA 1632  1677  NEMIS OLIMI LEYBNIS  LOKK, TADQIQOTCHI  GARTLI FRANSUZ DIDRO SECHENOV VA H.K.Z LARNI MISOL KELTIRISH  MUMKIN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50"/>
          </a:solidFill>
        </p:spPr>
        <p:txBody>
          <a:bodyPr/>
          <a:lstStyle/>
          <a:p>
            <a:r>
              <a:rPr lang="en-US" dirty="0" smtClean="0"/>
              <a:t>AFLOTUN</a:t>
            </a:r>
            <a:endParaRPr lang="ru-RU" dirty="0"/>
          </a:p>
        </p:txBody>
      </p:sp>
      <p:sp>
        <p:nvSpPr>
          <p:cNvPr id="3" name="Содержимое 2"/>
          <p:cNvSpPr>
            <a:spLocks noGrp="1"/>
          </p:cNvSpPr>
          <p:nvPr>
            <p:ph idx="1"/>
          </p:nvPr>
        </p:nvSpPr>
        <p:spPr>
          <a:xfrm>
            <a:off x="428596" y="1428736"/>
            <a:ext cx="8229600" cy="4525963"/>
          </a:xfrm>
          <a:solidFill>
            <a:srgbClr val="FFFF00"/>
          </a:solidFill>
        </p:spPr>
        <p:txBody>
          <a:bodyPr>
            <a:normAutofit/>
          </a:bodyPr>
          <a:lstStyle/>
          <a:p>
            <a:r>
              <a:rPr lang="en-US" sz="3600" dirty="0" smtClean="0"/>
              <a:t>ARASTUNING  TAKIDLASHICHA JONNING  TARKIBIY  QISMLARINI  BO’LIB  CHIQDI BULAR;</a:t>
            </a:r>
            <a:endParaRPr lang="ru-RU" sz="3600" dirty="0"/>
          </a:p>
        </p:txBody>
      </p:sp>
      <p:sp>
        <p:nvSpPr>
          <p:cNvPr id="4" name="Стрелка вниз 3"/>
          <p:cNvSpPr/>
          <p:nvPr/>
        </p:nvSpPr>
        <p:spPr>
          <a:xfrm>
            <a:off x="1571604" y="3000372"/>
            <a:ext cx="642942"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2643174" y="2857496"/>
            <a:ext cx="3929090" cy="107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AQL IDROK</a:t>
            </a:r>
            <a:endParaRPr lang="ru-RU" dirty="0"/>
          </a:p>
        </p:txBody>
      </p:sp>
      <p:sp>
        <p:nvSpPr>
          <p:cNvPr id="6" name="Стрелка вправо 5"/>
          <p:cNvSpPr/>
          <p:nvPr/>
        </p:nvSpPr>
        <p:spPr>
          <a:xfrm>
            <a:off x="2571736" y="3857628"/>
            <a:ext cx="3929090" cy="107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ORZU  ISTAK</a:t>
            </a:r>
            <a:endParaRPr lang="ru-RU" dirty="0"/>
          </a:p>
        </p:txBody>
      </p:sp>
      <p:sp>
        <p:nvSpPr>
          <p:cNvPr id="7" name="Стрелка вправо 6"/>
          <p:cNvSpPr/>
          <p:nvPr/>
        </p:nvSpPr>
        <p:spPr>
          <a:xfrm>
            <a:off x="2643174" y="4857760"/>
            <a:ext cx="3929090" cy="107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JASORAT</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1357290" y="785794"/>
            <a:ext cx="6929486" cy="471490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ARASTU  FIKRI  ESA </a:t>
            </a:r>
            <a:r>
              <a:rPr lang="en-US" sz="2400" dirty="0" smtClean="0"/>
              <a:t>PSIXOLOGIYA FANINI  TIBBIYOT VA BIOLOGIYA BILAN  BOG’LAB  TUSHUNTIRGAN  UNING  FIKRICHA JON QISMLARGA  BO’LINMAYDI  LEKINU FAOLIYATNING  OZIQLANISH HIS ETISH XARAKAT  AQL  IDROK  KABI  QOBILIYATLARDA RO’YOBGA  CHIQADI</a:t>
            </a:r>
            <a:endParaRPr lang="ru-RU"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lstStyle/>
          <a:p>
            <a:r>
              <a:rPr lang="en-US" dirty="0" smtClean="0"/>
              <a:t>DEKARTNING FIKRLARI</a:t>
            </a:r>
            <a:endParaRPr lang="ru-RU"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smtClean="0"/>
              <a:t>U TOMONIDAN  XULQ ATVORNING REFLEKTOR  TABIATGA EGA  EKANLIGI  KO’RSATILDI  YANI  REFLEKSNING  ORGANIZMNI  TASHQI  TASIRGA  JAVOBI  EKANLIGI     SEZGI  ASSOTSIASI EXTIROS HARAKATLAR  VUJUDGA  KELISHINI  IZOHLADI</a:t>
            </a:r>
            <a:endParaRPr lang="ru-RU"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GOBBSNING  FIKRLARI </a:t>
            </a:r>
            <a:endParaRPr lang="ru-RU" dirty="0"/>
          </a:p>
        </p:txBody>
      </p:sp>
      <p:sp>
        <p:nvSpPr>
          <p:cNvPr id="3" name="Содержимое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GOBBSNING  FIKRICHA PSIXOLOGIK TALIMNI  ILMIY  ASASGA  QURIB  RUXNI  MUTLAQO  RAD  ETDI   YANI  MEXANIK  HARAKATLAR  YAGONA  VOQEELIKNI  TAN OLIB  UNING  QONUNYATLARI  PSIXOLOGIYANING HAM QONUNYATLARI  EKANLIGINI  ETIROF  ETDI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SPINOZA</a:t>
            </a:r>
            <a:endParaRPr lang="ru-RU" dirty="0"/>
          </a:p>
        </p:txBody>
      </p:sp>
      <p:sp>
        <p:nvSpPr>
          <p:cNvPr id="3" name="Содержимое 2"/>
          <p:cNvSpPr>
            <a:spLocks noGrp="1"/>
          </p:cNvSpPr>
          <p:nvPr>
            <p:ph idx="1"/>
          </p:nvPr>
        </p:nvSpPr>
        <p:spPr>
          <a:solidFill>
            <a:srgbClr val="FFFF00"/>
          </a:solidFill>
        </p:spPr>
        <p:txBody>
          <a:bodyPr>
            <a:normAutofit/>
          </a:bodyPr>
          <a:lstStyle/>
          <a:p>
            <a:r>
              <a:rPr lang="en-US" sz="3600" dirty="0" smtClean="0"/>
              <a:t>ONGNING KENG  KO’LAMLI VOQEELIK DEDI  VA DETERMINIZIM [LOTINCHA  BELGILAYMAN ] PRINSIPINI  YANI  TABIAT  JAMIYAT  PSIXIK  XODISALAR   OBYEKTIV  SABABLARI BILAN   BELGILASH  HAQIDAGI TALIMOT  TARG\IBOTCHISIDIR</a:t>
            </a:r>
            <a:endParaRPr lang="ru-RU"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4"/>
          <p:cNvSpPr>
            <a:spLocks noChangeArrowheads="1"/>
          </p:cNvSpPr>
          <p:nvPr/>
        </p:nvSpPr>
        <p:spPr bwMode="gray">
          <a:xfrm>
            <a:off x="0" y="2000250"/>
            <a:ext cx="2571750" cy="1120775"/>
          </a:xfrm>
          <a:prstGeom prst="curvedRightArrow">
            <a:avLst>
              <a:gd name="adj1" fmla="val 19583"/>
              <a:gd name="adj2" fmla="val 44676"/>
              <a:gd name="adj3" fmla="val 33654"/>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pPr algn="ctr"/>
            <a:endParaRPr lang="ru-RU"/>
          </a:p>
        </p:txBody>
      </p:sp>
      <p:sp>
        <p:nvSpPr>
          <p:cNvPr id="11267" name="AutoShape 3"/>
          <p:cNvSpPr>
            <a:spLocks noChangeArrowheads="1"/>
          </p:cNvSpPr>
          <p:nvPr/>
        </p:nvSpPr>
        <p:spPr bwMode="gray">
          <a:xfrm flipH="1">
            <a:off x="2571750" y="2071688"/>
            <a:ext cx="1785938" cy="1057275"/>
          </a:xfrm>
          <a:prstGeom prst="curvedRightArrow">
            <a:avLst>
              <a:gd name="adj1" fmla="val 16542"/>
              <a:gd name="adj2" fmla="val 38977"/>
              <a:gd name="adj3" fmla="val 33846"/>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pPr algn="ctr"/>
            <a:endParaRPr lang="ru-RU"/>
          </a:p>
        </p:txBody>
      </p:sp>
      <p:grpSp>
        <p:nvGrpSpPr>
          <p:cNvPr id="3" name="Group 5"/>
          <p:cNvGrpSpPr>
            <a:grpSpLocks/>
          </p:cNvGrpSpPr>
          <p:nvPr/>
        </p:nvGrpSpPr>
        <p:grpSpPr bwMode="auto">
          <a:xfrm>
            <a:off x="0" y="3143250"/>
            <a:ext cx="4294188" cy="2554288"/>
            <a:chOff x="862" y="713"/>
            <a:chExt cx="3780" cy="3136"/>
          </a:xfrm>
        </p:grpSpPr>
        <p:sp>
          <p:nvSpPr>
            <p:cNvPr id="11279" name="Freeform 9"/>
            <p:cNvSpPr>
              <a:spLocks/>
            </p:cNvSpPr>
            <p:nvPr/>
          </p:nvSpPr>
          <p:spPr bwMode="gray">
            <a:xfrm>
              <a:off x="1082" y="2210"/>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969696"/>
            </a:solidFill>
            <a:ln w="9525">
              <a:noFill/>
              <a:round/>
              <a:headEnd/>
              <a:tailEnd/>
            </a:ln>
          </p:spPr>
          <p:txBody>
            <a:bodyPr wrap="none" anchor="ctr"/>
            <a:lstStyle/>
            <a:p>
              <a:endParaRPr lang="ru-RU"/>
            </a:p>
          </p:txBody>
        </p:sp>
        <p:grpSp>
          <p:nvGrpSpPr>
            <p:cNvPr id="4" name="Group 10"/>
            <p:cNvGrpSpPr>
              <a:grpSpLocks/>
            </p:cNvGrpSpPr>
            <p:nvPr/>
          </p:nvGrpSpPr>
          <p:grpSpPr bwMode="auto">
            <a:xfrm>
              <a:off x="1009" y="1723"/>
              <a:ext cx="3528" cy="1993"/>
              <a:chOff x="1082" y="2355"/>
              <a:chExt cx="3406" cy="1993"/>
            </a:xfrm>
          </p:grpSpPr>
          <p:sp>
            <p:nvSpPr>
              <p:cNvPr id="11289" name="Freeform 11"/>
              <p:cNvSpPr>
                <a:spLocks/>
              </p:cNvSpPr>
              <p:nvPr/>
            </p:nvSpPr>
            <p:spPr bwMode="gray">
              <a:xfrm>
                <a:off x="1082" y="3026"/>
                <a:ext cx="1338" cy="1322"/>
              </a:xfrm>
              <a:custGeom>
                <a:avLst/>
                <a:gdLst>
                  <a:gd name="T0" fmla="*/ 58 w 1323"/>
                  <a:gd name="T1" fmla="*/ 367 h 1322"/>
                  <a:gd name="T2" fmla="*/ 1432 w 1323"/>
                  <a:gd name="T3" fmla="*/ 1322 h 1322"/>
                  <a:gd name="T4" fmla="*/ 1432 w 1323"/>
                  <a:gd name="T5" fmla="*/ 974 h 1322"/>
                  <a:gd name="T6" fmla="*/ 0 w 1323"/>
                  <a:gd name="T7" fmla="*/ 0 h 1322"/>
                  <a:gd name="T8" fmla="*/ 58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B2B2B2"/>
              </a:solidFill>
              <a:ln w="9525">
                <a:noFill/>
                <a:round/>
                <a:headEnd/>
                <a:tailEnd/>
              </a:ln>
            </p:spPr>
            <p:txBody>
              <a:bodyPr wrap="none" anchor="ctr"/>
              <a:lstStyle/>
              <a:p>
                <a:endParaRPr lang="ru-RU"/>
              </a:p>
            </p:txBody>
          </p:sp>
          <p:sp>
            <p:nvSpPr>
              <p:cNvPr id="11290" name="Freeform 12"/>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1"/>
              </a:solidFill>
              <a:ln w="9525">
                <a:noFill/>
                <a:round/>
                <a:headEnd/>
                <a:tailEnd/>
              </a:ln>
            </p:spPr>
            <p:txBody>
              <a:bodyPr wrap="none" anchor="ctr"/>
              <a:lstStyle/>
              <a:p>
                <a:endParaRPr lang="ru-RU"/>
              </a:p>
            </p:txBody>
          </p:sp>
          <p:sp>
            <p:nvSpPr>
              <p:cNvPr id="11291" name="Freeform 13"/>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B4B4B4"/>
              </a:solidFill>
              <a:ln w="9525">
                <a:noFill/>
                <a:round/>
                <a:headEnd/>
                <a:tailEnd/>
              </a:ln>
            </p:spPr>
            <p:txBody>
              <a:bodyPr wrap="none" anchor="ctr"/>
              <a:lstStyle/>
              <a:p>
                <a:endParaRPr lang="ru-RU"/>
              </a:p>
            </p:txBody>
          </p:sp>
        </p:grpSp>
        <p:grpSp>
          <p:nvGrpSpPr>
            <p:cNvPr id="5" name="Group 14"/>
            <p:cNvGrpSpPr>
              <a:grpSpLocks/>
            </p:cNvGrpSpPr>
            <p:nvPr/>
          </p:nvGrpSpPr>
          <p:grpSpPr bwMode="auto">
            <a:xfrm>
              <a:off x="935" y="1219"/>
              <a:ext cx="3653" cy="1993"/>
              <a:chOff x="1082" y="2355"/>
              <a:chExt cx="3406" cy="1993"/>
            </a:xfrm>
          </p:grpSpPr>
          <p:sp>
            <p:nvSpPr>
              <p:cNvPr id="11286" name="Freeform 15"/>
              <p:cNvSpPr>
                <a:spLocks/>
              </p:cNvSpPr>
              <p:nvPr/>
            </p:nvSpPr>
            <p:spPr bwMode="gray">
              <a:xfrm>
                <a:off x="1082" y="3026"/>
                <a:ext cx="1338" cy="1322"/>
              </a:xfrm>
              <a:custGeom>
                <a:avLst/>
                <a:gdLst>
                  <a:gd name="T0" fmla="*/ 58 w 1323"/>
                  <a:gd name="T1" fmla="*/ 367 h 1322"/>
                  <a:gd name="T2" fmla="*/ 1432 w 1323"/>
                  <a:gd name="T3" fmla="*/ 1322 h 1322"/>
                  <a:gd name="T4" fmla="*/ 1432 w 1323"/>
                  <a:gd name="T5" fmla="*/ 974 h 1322"/>
                  <a:gd name="T6" fmla="*/ 0 w 1323"/>
                  <a:gd name="T7" fmla="*/ 0 h 1322"/>
                  <a:gd name="T8" fmla="*/ 58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C0C0C0"/>
              </a:solidFill>
              <a:ln w="9525">
                <a:noFill/>
                <a:round/>
                <a:headEnd/>
                <a:tailEnd/>
              </a:ln>
            </p:spPr>
            <p:txBody>
              <a:bodyPr wrap="none" anchor="ctr"/>
              <a:lstStyle/>
              <a:p>
                <a:endParaRPr lang="ru-RU"/>
              </a:p>
            </p:txBody>
          </p:sp>
          <p:sp>
            <p:nvSpPr>
              <p:cNvPr id="11287" name="Freeform 16"/>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folHlink"/>
              </a:solidFill>
              <a:ln w="9525">
                <a:noFill/>
                <a:round/>
                <a:headEnd/>
                <a:tailEnd/>
              </a:ln>
            </p:spPr>
            <p:txBody>
              <a:bodyPr wrap="none" anchor="ctr"/>
              <a:lstStyle/>
              <a:p>
                <a:endParaRPr lang="ru-RU"/>
              </a:p>
            </p:txBody>
          </p:sp>
          <p:sp>
            <p:nvSpPr>
              <p:cNvPr id="11288" name="Freeform 17"/>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DDDDDD"/>
              </a:solidFill>
              <a:ln w="9525">
                <a:noFill/>
                <a:round/>
                <a:headEnd/>
                <a:tailEnd/>
              </a:ln>
            </p:spPr>
            <p:txBody>
              <a:bodyPr wrap="none" anchor="ctr"/>
              <a:lstStyle/>
              <a:p>
                <a:endParaRPr lang="ru-RU"/>
              </a:p>
            </p:txBody>
          </p:sp>
        </p:grpSp>
        <p:grpSp>
          <p:nvGrpSpPr>
            <p:cNvPr id="6" name="Group 18"/>
            <p:cNvGrpSpPr>
              <a:grpSpLocks/>
            </p:cNvGrpSpPr>
            <p:nvPr/>
          </p:nvGrpSpPr>
          <p:grpSpPr bwMode="auto">
            <a:xfrm>
              <a:off x="862" y="713"/>
              <a:ext cx="3780" cy="2105"/>
              <a:chOff x="1082" y="2355"/>
              <a:chExt cx="3406" cy="2105"/>
            </a:xfrm>
          </p:grpSpPr>
          <p:sp>
            <p:nvSpPr>
              <p:cNvPr id="11283" name="Freeform 19"/>
              <p:cNvSpPr>
                <a:spLocks/>
              </p:cNvSpPr>
              <p:nvPr/>
            </p:nvSpPr>
            <p:spPr bwMode="gray">
              <a:xfrm>
                <a:off x="1082" y="3026"/>
                <a:ext cx="1338" cy="1322"/>
              </a:xfrm>
              <a:custGeom>
                <a:avLst/>
                <a:gdLst>
                  <a:gd name="T0" fmla="*/ 58 w 1323"/>
                  <a:gd name="T1" fmla="*/ 367 h 1322"/>
                  <a:gd name="T2" fmla="*/ 1432 w 1323"/>
                  <a:gd name="T3" fmla="*/ 1322 h 1322"/>
                  <a:gd name="T4" fmla="*/ 1432 w 1323"/>
                  <a:gd name="T5" fmla="*/ 974 h 1322"/>
                  <a:gd name="T6" fmla="*/ 0 w 1323"/>
                  <a:gd name="T7" fmla="*/ 0 h 1322"/>
                  <a:gd name="T8" fmla="*/ 58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ru-RU"/>
              </a:p>
            </p:txBody>
          </p:sp>
          <p:sp>
            <p:nvSpPr>
              <p:cNvPr id="11284" name="Freeform 20"/>
              <p:cNvSpPr>
                <a:spLocks/>
              </p:cNvSpPr>
              <p:nvPr/>
            </p:nvSpPr>
            <p:spPr bwMode="gray">
              <a:xfrm>
                <a:off x="2385" y="2924"/>
                <a:ext cx="2096" cy="1536"/>
              </a:xfrm>
              <a:custGeom>
                <a:avLst/>
                <a:gdLst>
                  <a:gd name="T0" fmla="*/ 0 w 2083"/>
                  <a:gd name="T1" fmla="*/ 1871 h 1418"/>
                  <a:gd name="T2" fmla="*/ 2174 w 2083"/>
                  <a:gd name="T3" fmla="*/ 0 h 1418"/>
                  <a:gd name="T4" fmla="*/ 2136 w 2083"/>
                  <a:gd name="T5" fmla="*/ 623 h 1418"/>
                  <a:gd name="T6" fmla="*/ 7 w 2083"/>
                  <a:gd name="T7" fmla="*/ 2481 h 1418"/>
                  <a:gd name="T8" fmla="*/ 0 w 2083"/>
                  <a:gd name="T9" fmla="*/ 1871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ru-RU"/>
              </a:p>
            </p:txBody>
          </p:sp>
          <p:sp>
            <p:nvSpPr>
              <p:cNvPr id="11285" name="Freeform 21"/>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w="9525">
                <a:noFill/>
                <a:round/>
                <a:headEnd/>
                <a:tailEnd/>
              </a:ln>
            </p:spPr>
            <p:txBody>
              <a:bodyPr wrap="none" anchor="ctr"/>
              <a:lstStyle/>
              <a:p>
                <a:endParaRPr lang="ru-RU"/>
              </a:p>
            </p:txBody>
          </p:sp>
        </p:grpSp>
      </p:grpSp>
      <p:pic>
        <p:nvPicPr>
          <p:cNvPr id="11269" name="Picture 5" descr="whiteline_008"/>
          <p:cNvPicPr>
            <a:picLocks noChangeAspect="1" noChangeArrowheads="1"/>
          </p:cNvPicPr>
          <p:nvPr/>
        </p:nvPicPr>
        <p:blipFill>
          <a:blip r:embed="rId2"/>
          <a:srcRect/>
          <a:stretch>
            <a:fillRect/>
          </a:stretch>
        </p:blipFill>
        <p:spPr bwMode="auto">
          <a:xfrm>
            <a:off x="785813" y="1928813"/>
            <a:ext cx="2643187" cy="1928812"/>
          </a:xfrm>
          <a:prstGeom prst="rect">
            <a:avLst/>
          </a:prstGeom>
          <a:noFill/>
          <a:ln w="9525">
            <a:noFill/>
            <a:miter lim="800000"/>
            <a:headEnd/>
            <a:tailEnd/>
          </a:ln>
        </p:spPr>
      </p:pic>
      <p:sp>
        <p:nvSpPr>
          <p:cNvPr id="2" name="Заголовок 1"/>
          <p:cNvSpPr>
            <a:spLocks noGrp="1"/>
          </p:cNvSpPr>
          <p:nvPr>
            <p:ph type="title"/>
          </p:nvPr>
        </p:nvSpPr>
        <p:spPr>
          <a:xfrm>
            <a:off x="285750" y="214313"/>
            <a:ext cx="8715375" cy="1681162"/>
          </a:xfrm>
          <a:blipFill>
            <a:blip r:embed="rId3" cstate="print"/>
            <a:tile tx="0" ty="0" sx="100000" sy="100000" flip="none" algn="tl"/>
          </a:blipFill>
        </p:spPr>
        <p:txBody>
          <a:bodyPr/>
          <a:lstStyle/>
          <a:p>
            <a:pPr eaLnBrk="1" hangingPunct="1">
              <a:defRPr/>
            </a:pPr>
            <a:r>
              <a:rPr lang="uz-Cyrl-UZ" sz="2400" dirty="0" smtClean="0">
                <a:solidFill>
                  <a:srgbClr val="FF0000"/>
                </a:solidFill>
              </a:rPr>
              <a:t>Психик жараёнлар бу психик ҳодисаларнинг   пайдо бўлиши, қонуний, изчил равишда ўзгариши  ва  бир тараққиёт босқичидан навбатдагисига ўтиши, уларда сифат ўзгаришларининг содир бўлишидир.</a:t>
            </a:r>
            <a:endParaRPr lang="ru-RU" sz="2400" dirty="0">
              <a:solidFill>
                <a:srgbClr val="FF0000"/>
              </a:solidFill>
            </a:endParaRPr>
          </a:p>
        </p:txBody>
      </p:sp>
      <p:sp>
        <p:nvSpPr>
          <p:cNvPr id="11271" name="Rectangle 12"/>
          <p:cNvSpPr>
            <a:spLocks noChangeArrowheads="1"/>
          </p:cNvSpPr>
          <p:nvPr/>
        </p:nvSpPr>
        <p:spPr bwMode="auto">
          <a:xfrm>
            <a:off x="785813" y="2428875"/>
            <a:ext cx="2500312" cy="954088"/>
          </a:xfrm>
          <a:prstGeom prst="rect">
            <a:avLst/>
          </a:prstGeom>
          <a:noFill/>
          <a:ln w="9525" algn="ctr">
            <a:noFill/>
            <a:miter lim="800000"/>
            <a:headEnd/>
            <a:tailEnd/>
          </a:ln>
        </p:spPr>
        <p:txBody>
          <a:bodyPr>
            <a:spAutoFit/>
          </a:bodyPr>
          <a:lstStyle/>
          <a:p>
            <a:pPr algn="ctr"/>
            <a:r>
              <a:rPr lang="uz-Cyrl-UZ" sz="2800" b="1">
                <a:solidFill>
                  <a:srgbClr val="FCFCFC"/>
                </a:solidFill>
              </a:rPr>
              <a:t>Психик жараёнлар</a:t>
            </a:r>
            <a:endParaRPr lang="en-US" sz="2800" b="1">
              <a:solidFill>
                <a:srgbClr val="FCFCFC"/>
              </a:solidFill>
            </a:endParaRPr>
          </a:p>
        </p:txBody>
      </p:sp>
      <p:sp>
        <p:nvSpPr>
          <p:cNvPr id="11272" name="AutoShape 29"/>
          <p:cNvSpPr>
            <a:spLocks noChangeArrowheads="1"/>
          </p:cNvSpPr>
          <p:nvPr/>
        </p:nvSpPr>
        <p:spPr bwMode="auto">
          <a:xfrm>
            <a:off x="4786313" y="2571750"/>
            <a:ext cx="4143375" cy="2143125"/>
          </a:xfrm>
          <a:prstGeom prst="roundRect">
            <a:avLst>
              <a:gd name="adj" fmla="val 5208"/>
            </a:avLst>
          </a:prstGeom>
          <a:blipFill dpi="0" rotWithShape="1">
            <a:blip r:embed="rId3"/>
            <a:srcRect/>
            <a:tile tx="0" ty="0" sx="100000" sy="100000" flip="none" algn="tl"/>
          </a:blipFill>
          <a:ln w="9525">
            <a:solidFill>
              <a:schemeClr val="tx1"/>
            </a:solidFill>
            <a:prstDash val="dash"/>
            <a:round/>
            <a:headEnd/>
            <a:tailEnd/>
          </a:ln>
        </p:spPr>
        <p:txBody>
          <a:bodyPr wrap="none" anchor="ctr"/>
          <a:lstStyle/>
          <a:p>
            <a:pPr algn="ctr"/>
            <a:endParaRPr lang="ru-RU"/>
          </a:p>
        </p:txBody>
      </p:sp>
      <p:sp>
        <p:nvSpPr>
          <p:cNvPr id="11273" name="AutoShape 22"/>
          <p:cNvSpPr>
            <a:spLocks/>
          </p:cNvSpPr>
          <p:nvPr/>
        </p:nvSpPr>
        <p:spPr bwMode="blackWhite">
          <a:xfrm>
            <a:off x="4905375" y="2644775"/>
            <a:ext cx="4024313" cy="498475"/>
          </a:xfrm>
          <a:prstGeom prst="callout2">
            <a:avLst>
              <a:gd name="adj1" fmla="val 22153"/>
              <a:gd name="adj2" fmla="val -1944"/>
              <a:gd name="adj3" fmla="val 22153"/>
              <a:gd name="adj4" fmla="val -12162"/>
              <a:gd name="adj5" fmla="val 265847"/>
              <a:gd name="adj6" fmla="val -22903"/>
            </a:avLst>
          </a:prstGeom>
          <a:noFill/>
          <a:ln w="9525">
            <a:solidFill>
              <a:srgbClr val="000000"/>
            </a:solidFill>
            <a:miter lim="800000"/>
            <a:headEnd type="diamond" w="med" len="med"/>
            <a:tailEnd/>
          </a:ln>
        </p:spPr>
        <p:txBody>
          <a:bodyPr anchor="ctr"/>
          <a:lstStyle/>
          <a:p>
            <a:pPr eaLnBrk="0" hangingPunct="0"/>
            <a:r>
              <a:rPr lang="uz-Cyrl-UZ" sz="2800" b="1">
                <a:solidFill>
                  <a:schemeClr val="accent2"/>
                </a:solidFill>
              </a:rPr>
              <a:t>Билиш жараёнлари.</a:t>
            </a:r>
            <a:endParaRPr lang="en-US" sz="2800" b="1">
              <a:solidFill>
                <a:schemeClr val="accent2"/>
              </a:solidFill>
            </a:endParaRPr>
          </a:p>
        </p:txBody>
      </p:sp>
      <p:sp>
        <p:nvSpPr>
          <p:cNvPr id="11274" name="AutoShape 23"/>
          <p:cNvSpPr>
            <a:spLocks/>
          </p:cNvSpPr>
          <p:nvPr/>
        </p:nvSpPr>
        <p:spPr bwMode="blackWhite">
          <a:xfrm>
            <a:off x="4929188" y="3214688"/>
            <a:ext cx="4214812" cy="522287"/>
          </a:xfrm>
          <a:prstGeom prst="callout2">
            <a:avLst>
              <a:gd name="adj1" fmla="val 21884"/>
              <a:gd name="adj2" fmla="val -1954"/>
              <a:gd name="adj3" fmla="val 21884"/>
              <a:gd name="adj4" fmla="val -11843"/>
              <a:gd name="adj5" fmla="val 200306"/>
              <a:gd name="adj6" fmla="val -22060"/>
            </a:avLst>
          </a:prstGeom>
          <a:noFill/>
          <a:ln w="9525">
            <a:solidFill>
              <a:srgbClr val="000000"/>
            </a:solidFill>
            <a:miter lim="800000"/>
            <a:headEnd type="diamond" w="med" len="med"/>
            <a:tailEnd/>
          </a:ln>
        </p:spPr>
        <p:txBody>
          <a:bodyPr anchor="ctr"/>
          <a:lstStyle/>
          <a:p>
            <a:pPr eaLnBrk="0" hangingPunct="0"/>
            <a:r>
              <a:rPr lang="uz-Cyrl-UZ" sz="2800" b="1">
                <a:solidFill>
                  <a:schemeClr val="folHlink"/>
                </a:solidFill>
              </a:rPr>
              <a:t>Иродавий</a:t>
            </a:r>
            <a:r>
              <a:rPr lang="uz-Cyrl-UZ" sz="2400" b="1">
                <a:solidFill>
                  <a:schemeClr val="folHlink"/>
                </a:solidFill>
              </a:rPr>
              <a:t> </a:t>
            </a:r>
            <a:r>
              <a:rPr lang="uz-Cyrl-UZ" sz="2800" b="1">
                <a:solidFill>
                  <a:schemeClr val="folHlink"/>
                </a:solidFill>
              </a:rPr>
              <a:t>жараёнлар.</a:t>
            </a:r>
            <a:endParaRPr lang="en-US" sz="2800" b="1">
              <a:solidFill>
                <a:schemeClr val="folHlink"/>
              </a:solidFill>
            </a:endParaRPr>
          </a:p>
        </p:txBody>
      </p:sp>
      <p:sp>
        <p:nvSpPr>
          <p:cNvPr id="11275" name="AutoShape 25"/>
          <p:cNvSpPr>
            <a:spLocks/>
          </p:cNvSpPr>
          <p:nvPr/>
        </p:nvSpPr>
        <p:spPr bwMode="blackWhite">
          <a:xfrm>
            <a:off x="5000625" y="4000500"/>
            <a:ext cx="3879850" cy="339725"/>
          </a:xfrm>
          <a:prstGeom prst="callout2">
            <a:avLst>
              <a:gd name="adj1" fmla="val 23685"/>
              <a:gd name="adj2" fmla="val -1963"/>
              <a:gd name="adj3" fmla="val 23685"/>
              <a:gd name="adj4" fmla="val -13218"/>
              <a:gd name="adj5" fmla="val 157894"/>
              <a:gd name="adj6" fmla="val -24755"/>
            </a:avLst>
          </a:prstGeom>
          <a:noFill/>
          <a:ln w="9525">
            <a:solidFill>
              <a:srgbClr val="000000"/>
            </a:solidFill>
            <a:miter lim="800000"/>
            <a:headEnd type="diamond" w="med" len="med"/>
            <a:tailEnd/>
          </a:ln>
        </p:spPr>
        <p:txBody>
          <a:bodyPr anchor="ctr"/>
          <a:lstStyle/>
          <a:p>
            <a:pPr eaLnBrk="0" hangingPunct="0"/>
            <a:r>
              <a:rPr lang="uz-Cyrl-UZ" sz="2800" b="1">
                <a:solidFill>
                  <a:schemeClr val="accent1"/>
                </a:solidFill>
              </a:rPr>
              <a:t>Эмоционал ёки ҳиссий жараёнлар</a:t>
            </a:r>
            <a:endParaRPr lang="en-US" sz="2800" b="1">
              <a:solidFill>
                <a:schemeClr val="accent1"/>
              </a:solidFill>
            </a:endParaRPr>
          </a:p>
        </p:txBody>
      </p:sp>
      <p:sp>
        <p:nvSpPr>
          <p:cNvPr id="26" name="Овал 25"/>
          <p:cNvSpPr/>
          <p:nvPr/>
        </p:nvSpPr>
        <p:spPr>
          <a:xfrm>
            <a:off x="3571868" y="4857760"/>
            <a:ext cx="4572032" cy="2000240"/>
          </a:xfrm>
          <a:prstGeom prst="ellipse">
            <a:avLst/>
          </a:prstGeom>
          <a:blipFill rotWithShape="0">
            <a:blip r:embed="rId4" cstate="print"/>
            <a:stretch>
              <a:fillRect/>
            </a:stretch>
          </a:blipFill>
          <a:effectLst>
            <a:glow rad="63500">
              <a:schemeClr val="accent5">
                <a:satMod val="175000"/>
                <a:alpha val="40000"/>
              </a:schemeClr>
            </a:glo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0" y="142875"/>
            <a:ext cx="5857875" cy="1285875"/>
          </a:xfrm>
          <a:solidFill>
            <a:schemeClr val="accent1">
              <a:lumMod val="20000"/>
              <a:lumOff val="80000"/>
            </a:schemeClr>
          </a:solidFill>
        </p:spPr>
        <p:txBody>
          <a:bodyPr/>
          <a:lstStyle/>
          <a:p>
            <a:pPr>
              <a:buFontTx/>
              <a:buNone/>
              <a:defRPr/>
            </a:pPr>
            <a:r>
              <a:rPr lang="uz-Cyrl-UZ" sz="2400" b="1" i="1" dirty="0" smtClean="0">
                <a:solidFill>
                  <a:srgbClr val="00B0F0"/>
                </a:solidFill>
              </a:rPr>
              <a:t>    </a:t>
            </a:r>
            <a:r>
              <a:rPr lang="uz-Cyrl-UZ" sz="2400" b="1" i="1" dirty="0" smtClean="0">
                <a:solidFill>
                  <a:srgbClr val="FF0000"/>
                </a:solidFill>
              </a:rPr>
              <a:t>Билиш жараёнлари</a:t>
            </a:r>
            <a:r>
              <a:rPr lang="uz-Cyrl-UZ" sz="2400" dirty="0" smtClean="0">
                <a:solidFill>
                  <a:srgbClr val="FF0000"/>
                </a:solidFill>
              </a:rPr>
              <a:t>:</a:t>
            </a:r>
            <a:r>
              <a:rPr lang="uz-Cyrl-UZ" sz="2400" dirty="0" smtClean="0">
                <a:solidFill>
                  <a:srgbClr val="00B0F0"/>
                </a:solidFill>
              </a:rPr>
              <a:t>                        </a:t>
            </a:r>
            <a:r>
              <a:rPr lang="uz-Cyrl-UZ" sz="2400" b="1" i="1" dirty="0" smtClean="0">
                <a:solidFill>
                  <a:srgbClr val="00B0F0"/>
                </a:solidFill>
              </a:rPr>
              <a:t>диққат</a:t>
            </a:r>
            <a:r>
              <a:rPr lang="uz-Cyrl-UZ" sz="2400" b="1" dirty="0" smtClean="0">
                <a:solidFill>
                  <a:srgbClr val="00B0F0"/>
                </a:solidFill>
              </a:rPr>
              <a:t>,</a:t>
            </a:r>
            <a:r>
              <a:rPr lang="uz-Cyrl-UZ" sz="2400" dirty="0" smtClean="0">
                <a:solidFill>
                  <a:srgbClr val="00B0F0"/>
                </a:solidFill>
              </a:rPr>
              <a:t> </a:t>
            </a:r>
            <a:r>
              <a:rPr lang="uz-Cyrl-UZ" sz="2400" b="1" i="1" dirty="0" smtClean="0">
                <a:solidFill>
                  <a:srgbClr val="00B0F0"/>
                </a:solidFill>
              </a:rPr>
              <a:t>сезгилар,</a:t>
            </a:r>
            <a:r>
              <a:rPr lang="uz-Cyrl-UZ" sz="2400" dirty="0" smtClean="0">
                <a:solidFill>
                  <a:srgbClr val="00B0F0"/>
                </a:solidFill>
              </a:rPr>
              <a:t> </a:t>
            </a:r>
            <a:r>
              <a:rPr lang="uz-Cyrl-UZ" sz="2400" b="1" i="1" dirty="0" smtClean="0">
                <a:solidFill>
                  <a:srgbClr val="00B0F0"/>
                </a:solidFill>
              </a:rPr>
              <a:t>идрок,</a:t>
            </a:r>
            <a:r>
              <a:rPr lang="uz-Cyrl-UZ" sz="2400" dirty="0" smtClean="0">
                <a:solidFill>
                  <a:srgbClr val="00B0F0"/>
                </a:solidFill>
              </a:rPr>
              <a:t> </a:t>
            </a:r>
            <a:r>
              <a:rPr lang="uz-Cyrl-UZ" sz="2400" b="1" i="1" dirty="0" smtClean="0">
                <a:solidFill>
                  <a:srgbClr val="00B0F0"/>
                </a:solidFill>
              </a:rPr>
              <a:t>хотира,</a:t>
            </a:r>
            <a:r>
              <a:rPr lang="uz-Cyrl-UZ" sz="2400" dirty="0" smtClean="0">
                <a:solidFill>
                  <a:srgbClr val="00B0F0"/>
                </a:solidFill>
              </a:rPr>
              <a:t> </a:t>
            </a:r>
            <a:r>
              <a:rPr lang="uz-Cyrl-UZ" sz="2400" b="1" i="1" dirty="0" smtClean="0">
                <a:solidFill>
                  <a:srgbClr val="00B0F0"/>
                </a:solidFill>
              </a:rPr>
              <a:t>тасаввур, хаёл,</a:t>
            </a:r>
            <a:r>
              <a:rPr lang="uz-Cyrl-UZ" sz="2400" dirty="0" smtClean="0">
                <a:solidFill>
                  <a:srgbClr val="00B0F0"/>
                </a:solidFill>
              </a:rPr>
              <a:t> </a:t>
            </a:r>
            <a:r>
              <a:rPr lang="uz-Cyrl-UZ" sz="2400" b="1" i="1" dirty="0" smtClean="0">
                <a:solidFill>
                  <a:srgbClr val="00B0F0"/>
                </a:solidFill>
              </a:rPr>
              <a:t>тафаккур. </a:t>
            </a:r>
            <a:endParaRPr lang="ru-RU" sz="2400" dirty="0" smtClean="0">
              <a:solidFill>
                <a:srgbClr val="00B0F0"/>
              </a:solidFill>
            </a:endParaRPr>
          </a:p>
          <a:p>
            <a:pPr>
              <a:buFontTx/>
              <a:buNone/>
              <a:defRPr/>
            </a:pPr>
            <a:endParaRPr lang="ru-RU" sz="1800" dirty="0"/>
          </a:p>
        </p:txBody>
      </p:sp>
      <p:sp>
        <p:nvSpPr>
          <p:cNvPr id="5" name="Текст 2"/>
          <p:cNvSpPr txBox="1">
            <a:spLocks/>
          </p:cNvSpPr>
          <p:nvPr/>
        </p:nvSpPr>
        <p:spPr bwMode="gray">
          <a:xfrm>
            <a:off x="3071813" y="2000250"/>
            <a:ext cx="6072187" cy="2000250"/>
          </a:xfrm>
          <a:prstGeom prst="rect">
            <a:avLst/>
          </a:prstGeom>
          <a:solidFill>
            <a:schemeClr val="accent1">
              <a:lumMod val="20000"/>
              <a:lumOff val="80000"/>
            </a:schemeClr>
          </a:solidFill>
          <a:ln w="9525">
            <a:noFill/>
            <a:miter lim="800000"/>
            <a:headEnd/>
            <a:tailEnd/>
          </a:ln>
        </p:spPr>
        <p:txBody>
          <a:bodyPr/>
          <a:lstStyle/>
          <a:p>
            <a:pPr marL="342900" indent="-342900" eaLnBrk="0" hangingPunct="0">
              <a:spcBef>
                <a:spcPct val="20000"/>
              </a:spcBef>
              <a:defRPr/>
            </a:pPr>
            <a:r>
              <a:rPr lang="uz-Cyrl-UZ" b="1" i="1" kern="0" dirty="0">
                <a:latin typeface="+mn-lt"/>
              </a:rPr>
              <a:t>     </a:t>
            </a:r>
            <a:r>
              <a:rPr lang="uz-Cyrl-UZ" sz="2400" b="1" i="1" kern="0" dirty="0">
                <a:solidFill>
                  <a:srgbClr val="FF0000"/>
                </a:solidFill>
                <a:latin typeface="+mn-lt"/>
              </a:rPr>
              <a:t>Иродавий жараёнлар </a:t>
            </a:r>
            <a:r>
              <a:rPr lang="en-US" sz="2400" b="1" i="1" kern="0" dirty="0">
                <a:solidFill>
                  <a:srgbClr val="FF0000"/>
                </a:solidFill>
                <a:latin typeface="+mn-lt"/>
              </a:rPr>
              <a:t>-</a:t>
            </a:r>
            <a:r>
              <a:rPr lang="uz-Cyrl-UZ" sz="2400" b="1" i="1" kern="0" dirty="0">
                <a:solidFill>
                  <a:srgbClr val="FF0000"/>
                </a:solidFill>
                <a:latin typeface="+mn-lt"/>
              </a:rPr>
              <a:t> </a:t>
            </a:r>
            <a:r>
              <a:rPr lang="uz-Cyrl-UZ" sz="2400" b="1" i="1" kern="0" dirty="0">
                <a:solidFill>
                  <a:srgbClr val="00B0F0"/>
                </a:solidFill>
                <a:latin typeface="+mn-lt"/>
              </a:rPr>
              <a:t>муайан тарзда ҳаракат қилиш мотивлари ёки истагининг пайдо бўлиши, бирдан бир қарорга келиш ва ижро этиш жараёнларидир.</a:t>
            </a:r>
            <a:endParaRPr lang="ru-RU" sz="2400" b="1" i="1" kern="0" dirty="0">
              <a:solidFill>
                <a:srgbClr val="00B0F0"/>
              </a:solidFill>
              <a:latin typeface="+mn-lt"/>
            </a:endParaRPr>
          </a:p>
          <a:p>
            <a:pPr marL="342900" indent="-342900" eaLnBrk="0" hangingPunct="0">
              <a:spcBef>
                <a:spcPct val="20000"/>
              </a:spcBef>
              <a:buFontTx/>
              <a:buChar char="•"/>
              <a:defRPr/>
            </a:pPr>
            <a:endParaRPr lang="ru-RU" kern="0" dirty="0">
              <a:latin typeface="+mn-lt"/>
            </a:endParaRPr>
          </a:p>
        </p:txBody>
      </p:sp>
      <p:sp>
        <p:nvSpPr>
          <p:cNvPr id="6" name="Текст 2"/>
          <p:cNvSpPr txBox="1">
            <a:spLocks/>
          </p:cNvSpPr>
          <p:nvPr/>
        </p:nvSpPr>
        <p:spPr bwMode="gray">
          <a:xfrm>
            <a:off x="0" y="4357688"/>
            <a:ext cx="5929313" cy="2000250"/>
          </a:xfrm>
          <a:prstGeom prst="rect">
            <a:avLst/>
          </a:prstGeom>
          <a:solidFill>
            <a:schemeClr val="accent1">
              <a:lumMod val="20000"/>
              <a:lumOff val="80000"/>
            </a:schemeClr>
          </a:solidFill>
          <a:ln w="9525">
            <a:noFill/>
            <a:miter lim="800000"/>
            <a:headEnd/>
            <a:tailEnd/>
          </a:ln>
        </p:spPr>
        <p:txBody>
          <a:bodyPr/>
          <a:lstStyle/>
          <a:p>
            <a:pPr marL="342900" indent="-342900" eaLnBrk="0" hangingPunct="0">
              <a:spcBef>
                <a:spcPct val="20000"/>
              </a:spcBef>
              <a:defRPr/>
            </a:pPr>
            <a:r>
              <a:rPr lang="uz-Cyrl-UZ" sz="2400" b="1" i="1" kern="0" dirty="0">
                <a:latin typeface="+mn-lt"/>
              </a:rPr>
              <a:t>    </a:t>
            </a:r>
            <a:r>
              <a:rPr lang="uz-Cyrl-UZ" sz="2400" b="1" i="1" kern="0" dirty="0">
                <a:solidFill>
                  <a:srgbClr val="FF0000"/>
                </a:solidFill>
                <a:latin typeface="+mn-lt"/>
              </a:rPr>
              <a:t>Эмоционал ёки ҳиссий жараёнлар </a:t>
            </a:r>
            <a:r>
              <a:rPr lang="en-US" sz="2400" b="1" i="1" kern="0" dirty="0">
                <a:solidFill>
                  <a:srgbClr val="FF0000"/>
                </a:solidFill>
                <a:latin typeface="+mn-lt"/>
              </a:rPr>
              <a:t>-</a:t>
            </a:r>
            <a:r>
              <a:rPr lang="uz-Cyrl-UZ" sz="2400" b="1" i="1" kern="0" dirty="0">
                <a:solidFill>
                  <a:srgbClr val="FF0000"/>
                </a:solidFill>
                <a:latin typeface="+mn-lt"/>
              </a:rPr>
              <a:t> </a:t>
            </a:r>
            <a:r>
              <a:rPr lang="uz-Cyrl-UZ" sz="2400" b="1" i="1" kern="0" dirty="0">
                <a:solidFill>
                  <a:srgbClr val="00B0F0"/>
                </a:solidFill>
                <a:latin typeface="+mn-lt"/>
              </a:rPr>
              <a:t>ҳис-туйғуларнинг ҳосил бўлиши, эҳтиёжининг қондирилишига қараб уларнинг кучайиши ёки ўзгаришидир. </a:t>
            </a:r>
            <a:endParaRPr lang="ru-RU" sz="2400" b="1" i="1" kern="0" dirty="0">
              <a:solidFill>
                <a:srgbClr val="00B0F0"/>
              </a:solidFill>
              <a:latin typeface="+mn-lt"/>
            </a:endParaRPr>
          </a:p>
          <a:p>
            <a:pPr marL="342900" indent="-342900" eaLnBrk="0" hangingPunct="0">
              <a:spcBef>
                <a:spcPct val="20000"/>
              </a:spcBef>
              <a:buFontTx/>
              <a:buChar char="•"/>
              <a:defRPr/>
            </a:pPr>
            <a:endParaRPr lang="ru-RU" sz="2400" b="1" i="1" kern="0" dirty="0">
              <a:solidFill>
                <a:srgbClr val="00B0F0"/>
              </a:solidFill>
              <a:latin typeface="+mn-lt"/>
            </a:endParaRPr>
          </a:p>
        </p:txBody>
      </p:sp>
      <p:pic>
        <p:nvPicPr>
          <p:cNvPr id="7" name="Picture 4"/>
          <p:cNvPicPr>
            <a:picLocks noChangeAspect="1" noChangeArrowheads="1"/>
          </p:cNvPicPr>
          <p:nvPr/>
        </p:nvPicPr>
        <p:blipFill>
          <a:blip r:embed="rId2" cstate="print"/>
          <a:srcRect/>
          <a:stretch>
            <a:fillRect/>
          </a:stretch>
        </p:blipFill>
        <p:spPr bwMode="auto">
          <a:xfrm>
            <a:off x="5715008" y="0"/>
            <a:ext cx="3214710" cy="1928803"/>
          </a:xfrm>
          <a:prstGeom prst="roundRect">
            <a:avLst/>
          </a:prstGeom>
          <a:noFill/>
          <a:ln w="9525">
            <a:solidFill>
              <a:schemeClr val="bg1"/>
            </a:solidFill>
            <a:miter lim="800000"/>
            <a:headEnd/>
            <a:tailEnd/>
          </a:ln>
          <a:effectLst>
            <a:glow rad="63500">
              <a:schemeClr val="accent3">
                <a:satMod val="175000"/>
                <a:alpha val="40000"/>
              </a:schemeClr>
            </a:glow>
            <a:softEdge rad="63500"/>
          </a:effectLst>
        </p:spPr>
      </p:pic>
      <p:pic>
        <p:nvPicPr>
          <p:cNvPr id="43012" name="Picture 4"/>
          <p:cNvPicPr>
            <a:picLocks noChangeAspect="1" noChangeArrowheads="1"/>
          </p:cNvPicPr>
          <p:nvPr/>
        </p:nvPicPr>
        <p:blipFill>
          <a:blip r:embed="rId3" cstate="print"/>
          <a:srcRect/>
          <a:stretch>
            <a:fillRect/>
          </a:stretch>
        </p:blipFill>
        <p:spPr bwMode="invGray">
          <a:xfrm>
            <a:off x="214282" y="1785926"/>
            <a:ext cx="2928958" cy="2357454"/>
          </a:xfrm>
          <a:prstGeom prst="roundRect">
            <a:avLst/>
          </a:prstGeom>
          <a:noFill/>
          <a:ln w="9525" cap="flat" cmpd="sng" algn="ctr">
            <a:noFill/>
            <a:prstDash val="solid"/>
            <a:miter lim="800000"/>
            <a:headEnd/>
            <a:tailEnd/>
          </a:ln>
          <a:effectLst>
            <a:glow rad="101600">
              <a:schemeClr val="accent4">
                <a:satMod val="175000"/>
                <a:alpha val="40000"/>
              </a:schemeClr>
            </a:glow>
          </a:effectLst>
        </p:spPr>
      </p:pic>
      <p:pic>
        <p:nvPicPr>
          <p:cNvPr id="43013" name="Picture 5"/>
          <p:cNvPicPr>
            <a:picLocks noChangeAspect="1" noChangeArrowheads="1"/>
          </p:cNvPicPr>
          <p:nvPr/>
        </p:nvPicPr>
        <p:blipFill>
          <a:blip r:embed="rId4" cstate="print"/>
          <a:srcRect/>
          <a:stretch>
            <a:fillRect/>
          </a:stretch>
        </p:blipFill>
        <p:spPr bwMode="invGray">
          <a:xfrm>
            <a:off x="5929322" y="4143380"/>
            <a:ext cx="3071834" cy="2500330"/>
          </a:xfrm>
          <a:prstGeom prst="roundRect">
            <a:avLst/>
          </a:prstGeom>
          <a:noFill/>
          <a:ln w="9525" cap="flat" cmpd="sng" algn="ctr">
            <a:noFill/>
            <a:prstDash val="solid"/>
            <a:miter lim="800000"/>
            <a:headEnd/>
            <a:tailEnd/>
          </a:ln>
          <a:effectLst>
            <a:glow rad="139700">
              <a:schemeClr val="accent4">
                <a:satMod val="175000"/>
                <a:alpha val="40000"/>
              </a:schemeClr>
            </a:glo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 y="142875"/>
            <a:ext cx="8786813" cy="1214438"/>
          </a:xfrm>
          <a:blipFill>
            <a:blip r:embed="rId2" cstate="print"/>
            <a:tile tx="0" ty="0" sx="100000" sy="100000" flip="none" algn="tl"/>
          </a:blipFill>
        </p:spPr>
        <p:txBody>
          <a:bodyPr/>
          <a:lstStyle/>
          <a:p>
            <a:pPr eaLnBrk="1" hangingPunct="1">
              <a:defRPr/>
            </a:pPr>
            <a:r>
              <a:rPr lang="uz-Cyrl-UZ" sz="2400" dirty="0" smtClean="0">
                <a:solidFill>
                  <a:srgbClr val="FF0000"/>
                </a:solidFill>
              </a:rPr>
              <a:t>Психик ҳолатлар </a:t>
            </a:r>
            <a:r>
              <a:rPr lang="en-US" sz="2400" dirty="0" smtClean="0">
                <a:solidFill>
                  <a:srgbClr val="FF0000"/>
                </a:solidFill>
              </a:rPr>
              <a:t>–</a:t>
            </a:r>
            <a:r>
              <a:rPr lang="uz-Cyrl-UZ" sz="2400" dirty="0" smtClean="0">
                <a:solidFill>
                  <a:srgbClr val="FF0000"/>
                </a:solidFill>
              </a:rPr>
              <a:t> шахснинг объектив воқеликдаги нарса ва ҳодисаларга, ўз</a:t>
            </a:r>
            <a:r>
              <a:rPr lang="en-US" sz="2400" dirty="0" smtClean="0">
                <a:solidFill>
                  <a:srgbClr val="FF0000"/>
                </a:solidFill>
              </a:rPr>
              <a:t>-</a:t>
            </a:r>
            <a:r>
              <a:rPr lang="uz-Cyrl-UZ" sz="2400" dirty="0" smtClean="0">
                <a:solidFill>
                  <a:srgbClr val="FF0000"/>
                </a:solidFill>
              </a:rPr>
              <a:t>ўзига бўлган муносабатини ифодаловчи ижобий ҳамда салбий кечинмалари.</a:t>
            </a:r>
            <a:endParaRPr lang="ru-RU" sz="2400" dirty="0">
              <a:solidFill>
                <a:srgbClr val="FF0000"/>
              </a:solidFill>
            </a:endParaRPr>
          </a:p>
        </p:txBody>
      </p:sp>
      <p:grpSp>
        <p:nvGrpSpPr>
          <p:cNvPr id="4" name="Group 6"/>
          <p:cNvGrpSpPr>
            <a:grpSpLocks/>
          </p:cNvGrpSpPr>
          <p:nvPr/>
        </p:nvGrpSpPr>
        <p:grpSpPr bwMode="auto">
          <a:xfrm>
            <a:off x="3500438" y="1857375"/>
            <a:ext cx="2357437" cy="1322388"/>
            <a:chOff x="4320" y="1152"/>
            <a:chExt cx="414" cy="402"/>
          </a:xfrm>
        </p:grpSpPr>
        <p:sp>
          <p:nvSpPr>
            <p:cNvPr id="6" name="AutoShape 7"/>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defRPr/>
              </a:pPr>
              <a:endParaRPr lang="ru-RU"/>
            </a:p>
          </p:txBody>
        </p:sp>
        <p:sp>
          <p:nvSpPr>
            <p:cNvPr id="7" name="Freeform 8"/>
            <p:cNvSpPr>
              <a:spLocks/>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algn="ctr">
                <a:defRPr/>
              </a:pPr>
              <a:endParaRPr lang="ru-RU"/>
            </a:p>
          </p:txBody>
        </p:sp>
      </p:grpSp>
      <p:sp>
        <p:nvSpPr>
          <p:cNvPr id="13316" name="Text Box 15"/>
          <p:cNvSpPr txBox="1">
            <a:spLocks noChangeArrowheads="1"/>
          </p:cNvSpPr>
          <p:nvPr/>
        </p:nvSpPr>
        <p:spPr bwMode="auto">
          <a:xfrm>
            <a:off x="3143250" y="1928813"/>
            <a:ext cx="2928938" cy="1077912"/>
          </a:xfrm>
          <a:prstGeom prst="rect">
            <a:avLst/>
          </a:prstGeom>
          <a:noFill/>
          <a:ln w="9525" algn="ctr">
            <a:noFill/>
            <a:miter lim="800000"/>
            <a:headEnd/>
            <a:tailEnd/>
          </a:ln>
        </p:spPr>
        <p:txBody>
          <a:bodyPr>
            <a:spAutoFit/>
          </a:bodyPr>
          <a:lstStyle/>
          <a:p>
            <a:pPr algn="ctr">
              <a:spcBef>
                <a:spcPct val="50000"/>
              </a:spcBef>
            </a:pPr>
            <a:r>
              <a:rPr lang="uz-Cyrl-UZ" sz="3200" b="1">
                <a:solidFill>
                  <a:srgbClr val="FCFCFC"/>
                </a:solidFill>
              </a:rPr>
              <a:t>Психик ҳолатлар</a:t>
            </a:r>
            <a:endParaRPr lang="en-US" sz="3200" b="1">
              <a:solidFill>
                <a:srgbClr val="FCFCFC"/>
              </a:solidFill>
            </a:endParaRPr>
          </a:p>
        </p:txBody>
      </p:sp>
      <p:sp>
        <p:nvSpPr>
          <p:cNvPr id="10" name="AutoShape 28"/>
          <p:cNvSpPr>
            <a:spLocks noChangeArrowheads="1"/>
          </p:cNvSpPr>
          <p:nvPr/>
        </p:nvSpPr>
        <p:spPr bwMode="gray">
          <a:xfrm flipV="1">
            <a:off x="3571875" y="2928938"/>
            <a:ext cx="1981200" cy="1371600"/>
          </a:xfrm>
          <a:prstGeom prst="triangle">
            <a:avLst>
              <a:gd name="adj" fmla="val 50000"/>
            </a:avLst>
          </a:prstGeom>
          <a:gradFill rotWithShape="1">
            <a:gsLst>
              <a:gs pos="0">
                <a:schemeClr val="hlink"/>
              </a:gs>
              <a:gs pos="100000">
                <a:schemeClr val="hlink">
                  <a:gamma/>
                  <a:tint val="0"/>
                  <a:invGamma/>
                  <a:alpha val="0"/>
                </a:schemeClr>
              </a:gs>
            </a:gsLst>
            <a:lin ang="5400000" scaled="1"/>
          </a:gradFill>
          <a:ln w="9525">
            <a:noFill/>
            <a:miter lim="800000"/>
            <a:headEnd/>
            <a:tailEnd/>
          </a:ln>
          <a:effectLst/>
        </p:spPr>
        <p:txBody>
          <a:bodyPr wrap="none" anchor="ctr"/>
          <a:lstStyle/>
          <a:p>
            <a:pPr algn="ctr">
              <a:defRPr/>
            </a:pPr>
            <a:endParaRPr lang="ru-RU"/>
          </a:p>
        </p:txBody>
      </p:sp>
      <p:sp>
        <p:nvSpPr>
          <p:cNvPr id="11" name="AutoShape 27"/>
          <p:cNvSpPr>
            <a:spLocks noChangeArrowheads="1"/>
          </p:cNvSpPr>
          <p:nvPr/>
        </p:nvSpPr>
        <p:spPr bwMode="gray">
          <a:xfrm rot="2159491" flipV="1">
            <a:off x="2500313" y="2879725"/>
            <a:ext cx="1981200" cy="1371600"/>
          </a:xfrm>
          <a:prstGeom prst="triangle">
            <a:avLst>
              <a:gd name="adj" fmla="val 50000"/>
            </a:avLst>
          </a:prstGeom>
          <a:gradFill rotWithShape="1">
            <a:gsLst>
              <a:gs pos="0">
                <a:schemeClr val="accent2"/>
              </a:gs>
              <a:gs pos="100000">
                <a:schemeClr val="accent2">
                  <a:gamma/>
                  <a:tint val="0"/>
                  <a:invGamma/>
                  <a:alpha val="0"/>
                </a:schemeClr>
              </a:gs>
            </a:gsLst>
            <a:lin ang="5400000" scaled="1"/>
          </a:gradFill>
          <a:ln w="9525">
            <a:noFill/>
            <a:miter lim="800000"/>
            <a:headEnd/>
            <a:tailEnd/>
          </a:ln>
          <a:effectLst/>
        </p:spPr>
        <p:txBody>
          <a:bodyPr wrap="none" anchor="ctr"/>
          <a:lstStyle/>
          <a:p>
            <a:pPr algn="ctr">
              <a:defRPr/>
            </a:pPr>
            <a:endParaRPr lang="ru-RU"/>
          </a:p>
        </p:txBody>
      </p:sp>
      <p:sp>
        <p:nvSpPr>
          <p:cNvPr id="12" name="AutoShape 29"/>
          <p:cNvSpPr>
            <a:spLocks noChangeArrowheads="1"/>
          </p:cNvSpPr>
          <p:nvPr/>
        </p:nvSpPr>
        <p:spPr bwMode="gray">
          <a:xfrm rot="19246398" flipV="1">
            <a:off x="4854575" y="2971800"/>
            <a:ext cx="1981200" cy="1371600"/>
          </a:xfrm>
          <a:prstGeom prst="triangle">
            <a:avLst>
              <a:gd name="adj" fmla="val 50000"/>
            </a:avLst>
          </a:prstGeom>
          <a:gradFill rotWithShape="1">
            <a:gsLst>
              <a:gs pos="0">
                <a:schemeClr val="folHlink"/>
              </a:gs>
              <a:gs pos="100000">
                <a:schemeClr val="folHlink">
                  <a:gamma/>
                  <a:tint val="0"/>
                  <a:invGamma/>
                  <a:alpha val="0"/>
                </a:schemeClr>
              </a:gs>
            </a:gsLst>
            <a:lin ang="5400000" scaled="1"/>
          </a:gradFill>
          <a:ln w="9525">
            <a:noFill/>
            <a:miter lim="800000"/>
            <a:headEnd/>
            <a:tailEnd/>
          </a:ln>
          <a:effectLst/>
        </p:spPr>
        <p:txBody>
          <a:bodyPr wrap="none" anchor="ctr"/>
          <a:lstStyle/>
          <a:p>
            <a:pPr algn="ctr">
              <a:defRPr/>
            </a:pPr>
            <a:endParaRPr lang="ru-RU"/>
          </a:p>
        </p:txBody>
      </p:sp>
      <p:sp>
        <p:nvSpPr>
          <p:cNvPr id="13320" name="Text Box 15"/>
          <p:cNvSpPr txBox="1">
            <a:spLocks noChangeArrowheads="1"/>
          </p:cNvSpPr>
          <p:nvPr/>
        </p:nvSpPr>
        <p:spPr bwMode="auto">
          <a:xfrm rot="2097453">
            <a:off x="6757988" y="2173288"/>
            <a:ext cx="2498725" cy="708025"/>
          </a:xfrm>
          <a:prstGeom prst="rect">
            <a:avLst/>
          </a:prstGeom>
          <a:noFill/>
          <a:ln w="9525" algn="ctr">
            <a:noFill/>
            <a:miter lim="800000"/>
            <a:headEnd/>
            <a:tailEnd/>
          </a:ln>
        </p:spPr>
        <p:txBody>
          <a:bodyPr>
            <a:spAutoFit/>
          </a:bodyPr>
          <a:lstStyle/>
          <a:p>
            <a:pPr algn="ctr">
              <a:spcBef>
                <a:spcPct val="50000"/>
              </a:spcBef>
            </a:pPr>
            <a:r>
              <a:rPr lang="uz-Cyrl-UZ" sz="2000" b="1">
                <a:solidFill>
                  <a:srgbClr val="FFC000"/>
                </a:solidFill>
              </a:rPr>
              <a:t>Мамнуният ва ғазаб</a:t>
            </a:r>
            <a:endParaRPr lang="en-US" sz="2000" b="1">
              <a:solidFill>
                <a:srgbClr val="FFC000"/>
              </a:solidFill>
            </a:endParaRPr>
          </a:p>
        </p:txBody>
      </p:sp>
      <p:sp>
        <p:nvSpPr>
          <p:cNvPr id="13321" name="Text Box 15"/>
          <p:cNvSpPr txBox="1">
            <a:spLocks noChangeArrowheads="1"/>
          </p:cNvSpPr>
          <p:nvPr/>
        </p:nvSpPr>
        <p:spPr bwMode="auto">
          <a:xfrm>
            <a:off x="3357563" y="4286250"/>
            <a:ext cx="2239962" cy="708025"/>
          </a:xfrm>
          <a:prstGeom prst="rect">
            <a:avLst/>
          </a:prstGeom>
          <a:noFill/>
          <a:ln w="9525" algn="ctr">
            <a:noFill/>
            <a:miter lim="800000"/>
            <a:headEnd/>
            <a:tailEnd/>
          </a:ln>
        </p:spPr>
        <p:txBody>
          <a:bodyPr>
            <a:spAutoFit/>
          </a:bodyPr>
          <a:lstStyle/>
          <a:p>
            <a:pPr algn="ctr">
              <a:spcBef>
                <a:spcPct val="50000"/>
              </a:spcBef>
            </a:pPr>
            <a:r>
              <a:rPr lang="uz-Cyrl-UZ" sz="2000" b="1">
                <a:solidFill>
                  <a:srgbClr val="92D050"/>
                </a:solidFill>
              </a:rPr>
              <a:t>Активлик ва пассивлик</a:t>
            </a:r>
            <a:endParaRPr lang="en-US" sz="2000" b="1">
              <a:solidFill>
                <a:srgbClr val="92D050"/>
              </a:solidFill>
            </a:endParaRPr>
          </a:p>
        </p:txBody>
      </p:sp>
      <p:sp>
        <p:nvSpPr>
          <p:cNvPr id="13322" name="Text Box 15"/>
          <p:cNvSpPr txBox="1">
            <a:spLocks noChangeArrowheads="1"/>
          </p:cNvSpPr>
          <p:nvPr/>
        </p:nvSpPr>
        <p:spPr bwMode="auto">
          <a:xfrm rot="2188868">
            <a:off x="6900863" y="3371850"/>
            <a:ext cx="2446337" cy="708025"/>
          </a:xfrm>
          <a:prstGeom prst="rect">
            <a:avLst/>
          </a:prstGeom>
          <a:noFill/>
          <a:ln w="9525" algn="ctr">
            <a:noFill/>
            <a:miter lim="800000"/>
            <a:headEnd/>
            <a:tailEnd/>
          </a:ln>
        </p:spPr>
        <p:txBody>
          <a:bodyPr>
            <a:spAutoFit/>
          </a:bodyPr>
          <a:lstStyle/>
          <a:p>
            <a:pPr algn="ctr">
              <a:spcBef>
                <a:spcPct val="50000"/>
              </a:spcBef>
            </a:pPr>
            <a:r>
              <a:rPr lang="ru-RU" sz="2000" b="1">
                <a:solidFill>
                  <a:srgbClr val="92D050"/>
                </a:solidFill>
              </a:rPr>
              <a:t>Ё</a:t>
            </a:r>
            <a:r>
              <a:rPr lang="uz-Cyrl-UZ" sz="2000" b="1">
                <a:solidFill>
                  <a:srgbClr val="92D050"/>
                </a:solidFill>
              </a:rPr>
              <a:t>қимли ва ёқимсиз туйғулар</a:t>
            </a:r>
            <a:endParaRPr lang="en-US" sz="2000" b="1">
              <a:solidFill>
                <a:srgbClr val="92D050"/>
              </a:solidFill>
            </a:endParaRPr>
          </a:p>
        </p:txBody>
      </p:sp>
      <p:pic>
        <p:nvPicPr>
          <p:cNvPr id="9227" name="Picture 7" descr="3452_1"/>
          <p:cNvPicPr>
            <a:picLocks noChangeAspect="1" noChangeArrowheads="1"/>
          </p:cNvPicPr>
          <p:nvPr/>
        </p:nvPicPr>
        <p:blipFill>
          <a:blip r:embed="rId3" cstate="print"/>
          <a:srcRect/>
          <a:stretch>
            <a:fillRect/>
          </a:stretch>
        </p:blipFill>
        <p:spPr bwMode="auto">
          <a:xfrm>
            <a:off x="642910" y="5081587"/>
            <a:ext cx="2214578" cy="1776413"/>
          </a:xfrm>
          <a:prstGeom prst="ellipse">
            <a:avLst/>
          </a:prstGeom>
          <a:noFill/>
          <a:ln w="9525">
            <a:noFill/>
            <a:miter lim="800000"/>
            <a:headEnd/>
            <a:tailEnd/>
          </a:ln>
        </p:spPr>
      </p:pic>
      <p:pic>
        <p:nvPicPr>
          <p:cNvPr id="9229" name="Picture 7" descr="jhkh"/>
          <p:cNvPicPr>
            <a:picLocks noChangeAspect="1" noChangeArrowheads="1"/>
          </p:cNvPicPr>
          <p:nvPr/>
        </p:nvPicPr>
        <p:blipFill>
          <a:blip r:embed="rId4" cstate="print"/>
          <a:srcRect/>
          <a:stretch>
            <a:fillRect/>
          </a:stretch>
        </p:blipFill>
        <p:spPr bwMode="auto">
          <a:xfrm>
            <a:off x="6357950" y="5000636"/>
            <a:ext cx="2500330" cy="1857364"/>
          </a:xfrm>
          <a:prstGeom prst="ellipse">
            <a:avLst/>
          </a:prstGeom>
          <a:noFill/>
          <a:ln w="9525">
            <a:noFill/>
            <a:miter lim="800000"/>
            <a:headEnd/>
            <a:tailEnd/>
          </a:ln>
        </p:spPr>
      </p:pic>
      <p:sp>
        <p:nvSpPr>
          <p:cNvPr id="16" name="AutoShape 27"/>
          <p:cNvSpPr>
            <a:spLocks noChangeArrowheads="1"/>
          </p:cNvSpPr>
          <p:nvPr/>
        </p:nvSpPr>
        <p:spPr bwMode="gray">
          <a:xfrm rot="14335057" flipV="1">
            <a:off x="5180013" y="1301750"/>
            <a:ext cx="1981200" cy="1371600"/>
          </a:xfrm>
          <a:prstGeom prst="triangle">
            <a:avLst>
              <a:gd name="adj" fmla="val 50000"/>
            </a:avLst>
          </a:prstGeom>
          <a:gradFill rotWithShape="1">
            <a:gsLst>
              <a:gs pos="0">
                <a:schemeClr val="accent2"/>
              </a:gs>
              <a:gs pos="100000">
                <a:schemeClr val="accent2">
                  <a:gamma/>
                  <a:tint val="0"/>
                  <a:invGamma/>
                  <a:alpha val="0"/>
                </a:schemeClr>
              </a:gs>
            </a:gsLst>
            <a:lin ang="5400000" scaled="1"/>
          </a:gradFill>
          <a:ln w="9525">
            <a:noFill/>
            <a:miter lim="800000"/>
            <a:headEnd/>
            <a:tailEnd/>
          </a:ln>
          <a:effectLst/>
        </p:spPr>
        <p:txBody>
          <a:bodyPr wrap="none" anchor="ctr"/>
          <a:lstStyle/>
          <a:p>
            <a:pPr algn="ctr">
              <a:defRPr/>
            </a:pPr>
            <a:endParaRPr lang="ru-RU"/>
          </a:p>
        </p:txBody>
      </p:sp>
      <p:sp>
        <p:nvSpPr>
          <p:cNvPr id="17" name="AutoShape 29"/>
          <p:cNvSpPr>
            <a:spLocks noChangeArrowheads="1"/>
          </p:cNvSpPr>
          <p:nvPr/>
        </p:nvSpPr>
        <p:spPr bwMode="gray">
          <a:xfrm rot="6602029" flipV="1">
            <a:off x="2208213" y="1336675"/>
            <a:ext cx="1981200" cy="1371600"/>
          </a:xfrm>
          <a:prstGeom prst="triangle">
            <a:avLst>
              <a:gd name="adj" fmla="val 50000"/>
            </a:avLst>
          </a:prstGeom>
          <a:gradFill rotWithShape="1">
            <a:gsLst>
              <a:gs pos="0">
                <a:schemeClr val="folHlink"/>
              </a:gs>
              <a:gs pos="100000">
                <a:schemeClr val="folHlink">
                  <a:gamma/>
                  <a:tint val="0"/>
                  <a:invGamma/>
                  <a:alpha val="0"/>
                </a:schemeClr>
              </a:gs>
            </a:gsLst>
            <a:lin ang="5400000" scaled="1"/>
          </a:gradFill>
          <a:ln w="9525">
            <a:noFill/>
            <a:miter lim="800000"/>
            <a:headEnd/>
            <a:tailEnd/>
          </a:ln>
          <a:effectLst/>
        </p:spPr>
        <p:txBody>
          <a:bodyPr wrap="none" anchor="ctr"/>
          <a:lstStyle/>
          <a:p>
            <a:pPr algn="ctr">
              <a:defRPr/>
            </a:pPr>
            <a:endParaRPr lang="ru-RU"/>
          </a:p>
        </p:txBody>
      </p:sp>
      <p:sp>
        <p:nvSpPr>
          <p:cNvPr id="18" name="AutoShape 28"/>
          <p:cNvSpPr>
            <a:spLocks noChangeArrowheads="1"/>
          </p:cNvSpPr>
          <p:nvPr/>
        </p:nvSpPr>
        <p:spPr bwMode="gray">
          <a:xfrm rot="14956043" flipV="1">
            <a:off x="5645150" y="2198688"/>
            <a:ext cx="1981200" cy="1371600"/>
          </a:xfrm>
          <a:prstGeom prst="triangle">
            <a:avLst>
              <a:gd name="adj" fmla="val 50000"/>
            </a:avLst>
          </a:prstGeom>
          <a:gradFill rotWithShape="1">
            <a:gsLst>
              <a:gs pos="0">
                <a:schemeClr val="hlink"/>
              </a:gs>
              <a:gs pos="100000">
                <a:schemeClr val="hlink">
                  <a:gamma/>
                  <a:tint val="0"/>
                  <a:invGamma/>
                  <a:alpha val="0"/>
                </a:schemeClr>
              </a:gs>
            </a:gsLst>
            <a:lin ang="5400000" scaled="1"/>
          </a:gradFill>
          <a:ln w="9525">
            <a:noFill/>
            <a:miter lim="800000"/>
            <a:headEnd/>
            <a:tailEnd/>
          </a:ln>
          <a:effectLst/>
        </p:spPr>
        <p:txBody>
          <a:bodyPr wrap="none" anchor="ctr"/>
          <a:lstStyle/>
          <a:p>
            <a:pPr algn="ctr">
              <a:defRPr/>
            </a:pPr>
            <a:endParaRPr lang="ru-RU"/>
          </a:p>
        </p:txBody>
      </p:sp>
      <p:sp>
        <p:nvSpPr>
          <p:cNvPr id="19" name="AutoShape 28"/>
          <p:cNvSpPr>
            <a:spLocks noChangeArrowheads="1"/>
          </p:cNvSpPr>
          <p:nvPr/>
        </p:nvSpPr>
        <p:spPr bwMode="gray">
          <a:xfrm rot="4779510" flipV="1">
            <a:off x="1719263" y="2268538"/>
            <a:ext cx="1981200" cy="1371600"/>
          </a:xfrm>
          <a:prstGeom prst="triangle">
            <a:avLst>
              <a:gd name="adj" fmla="val 50000"/>
            </a:avLst>
          </a:prstGeom>
          <a:gradFill rotWithShape="1">
            <a:gsLst>
              <a:gs pos="0">
                <a:schemeClr val="hlink"/>
              </a:gs>
              <a:gs pos="100000">
                <a:schemeClr val="hlink">
                  <a:gamma/>
                  <a:tint val="0"/>
                  <a:invGamma/>
                  <a:alpha val="0"/>
                </a:schemeClr>
              </a:gs>
            </a:gsLst>
            <a:lin ang="5400000" scaled="1"/>
          </a:gradFill>
          <a:ln w="9525">
            <a:noFill/>
            <a:miter lim="800000"/>
            <a:headEnd/>
            <a:tailEnd/>
          </a:ln>
          <a:effectLst/>
        </p:spPr>
        <p:txBody>
          <a:bodyPr wrap="none" anchor="ctr"/>
          <a:lstStyle/>
          <a:p>
            <a:pPr algn="ctr">
              <a:defRPr/>
            </a:pPr>
            <a:endParaRPr lang="ru-RU"/>
          </a:p>
        </p:txBody>
      </p:sp>
      <p:sp>
        <p:nvSpPr>
          <p:cNvPr id="13329" name="Text Box 15"/>
          <p:cNvSpPr txBox="1">
            <a:spLocks noChangeArrowheads="1"/>
          </p:cNvSpPr>
          <p:nvPr/>
        </p:nvSpPr>
        <p:spPr bwMode="auto">
          <a:xfrm rot="-1789151">
            <a:off x="142875" y="2928938"/>
            <a:ext cx="2214563" cy="708025"/>
          </a:xfrm>
          <a:prstGeom prst="rect">
            <a:avLst/>
          </a:prstGeom>
          <a:noFill/>
          <a:ln w="9525" algn="ctr">
            <a:noFill/>
            <a:miter lim="800000"/>
            <a:headEnd/>
            <a:tailEnd/>
          </a:ln>
        </p:spPr>
        <p:txBody>
          <a:bodyPr>
            <a:spAutoFit/>
          </a:bodyPr>
          <a:lstStyle/>
          <a:p>
            <a:pPr algn="ctr">
              <a:spcBef>
                <a:spcPct val="50000"/>
              </a:spcBef>
            </a:pPr>
            <a:r>
              <a:rPr lang="ru-RU" sz="2000" b="1">
                <a:solidFill>
                  <a:srgbClr val="92D050"/>
                </a:solidFill>
              </a:rPr>
              <a:t>Хурсандчилик ва қайғу </a:t>
            </a:r>
            <a:endParaRPr lang="en-US" sz="2000" b="1">
              <a:solidFill>
                <a:srgbClr val="92D050"/>
              </a:solidFill>
            </a:endParaRPr>
          </a:p>
        </p:txBody>
      </p:sp>
      <p:sp>
        <p:nvSpPr>
          <p:cNvPr id="13330" name="Text Box 15"/>
          <p:cNvSpPr txBox="1">
            <a:spLocks noChangeArrowheads="1"/>
          </p:cNvSpPr>
          <p:nvPr/>
        </p:nvSpPr>
        <p:spPr bwMode="auto">
          <a:xfrm rot="-1895376">
            <a:off x="414338" y="3841750"/>
            <a:ext cx="2325687" cy="708025"/>
          </a:xfrm>
          <a:prstGeom prst="rect">
            <a:avLst/>
          </a:prstGeom>
          <a:noFill/>
          <a:ln w="9525" algn="ctr">
            <a:noFill/>
            <a:miter lim="800000"/>
            <a:headEnd/>
            <a:tailEnd/>
          </a:ln>
        </p:spPr>
        <p:txBody>
          <a:bodyPr>
            <a:spAutoFit/>
          </a:bodyPr>
          <a:lstStyle/>
          <a:p>
            <a:pPr algn="ctr">
              <a:spcBef>
                <a:spcPct val="50000"/>
              </a:spcBef>
            </a:pPr>
            <a:r>
              <a:rPr lang="ru-RU" sz="2000" b="1">
                <a:solidFill>
                  <a:srgbClr val="FFC000"/>
                </a:solidFill>
              </a:rPr>
              <a:t>Хаяжон ва хавотир</a:t>
            </a:r>
            <a:endParaRPr lang="en-US" sz="2000" b="1">
              <a:solidFill>
                <a:srgbClr val="FFC000"/>
              </a:solidFill>
            </a:endParaRPr>
          </a:p>
        </p:txBody>
      </p:sp>
      <p:sp>
        <p:nvSpPr>
          <p:cNvPr id="13331" name="Text Box 15"/>
          <p:cNvSpPr txBox="1">
            <a:spLocks noChangeArrowheads="1"/>
          </p:cNvSpPr>
          <p:nvPr/>
        </p:nvSpPr>
        <p:spPr bwMode="auto">
          <a:xfrm rot="-1727555">
            <a:off x="-133350" y="1906588"/>
            <a:ext cx="2755900" cy="706437"/>
          </a:xfrm>
          <a:prstGeom prst="rect">
            <a:avLst/>
          </a:prstGeom>
          <a:noFill/>
          <a:ln w="9525" algn="ctr">
            <a:noFill/>
            <a:miter lim="800000"/>
            <a:headEnd/>
            <a:tailEnd/>
          </a:ln>
        </p:spPr>
        <p:txBody>
          <a:bodyPr>
            <a:spAutoFit/>
          </a:bodyPr>
          <a:lstStyle/>
          <a:p>
            <a:pPr algn="ctr">
              <a:spcBef>
                <a:spcPct val="50000"/>
              </a:spcBef>
            </a:pPr>
            <a:r>
              <a:rPr lang="uz-Cyrl-UZ" sz="2000" b="1">
                <a:solidFill>
                  <a:srgbClr val="00B0F0"/>
                </a:solidFill>
              </a:rPr>
              <a:t>Ишонч ва ишончсизлик</a:t>
            </a:r>
            <a:endParaRPr lang="en-US" sz="2000" b="1">
              <a:solidFill>
                <a:srgbClr val="00B0F0"/>
              </a:solidFill>
            </a:endParaRPr>
          </a:p>
        </p:txBody>
      </p:sp>
      <p:sp>
        <p:nvSpPr>
          <p:cNvPr id="13332" name="Text Box 15"/>
          <p:cNvSpPr txBox="1">
            <a:spLocks noChangeArrowheads="1"/>
          </p:cNvSpPr>
          <p:nvPr/>
        </p:nvSpPr>
        <p:spPr bwMode="auto">
          <a:xfrm rot="2027325">
            <a:off x="6386513" y="3995738"/>
            <a:ext cx="1997075" cy="708025"/>
          </a:xfrm>
          <a:prstGeom prst="rect">
            <a:avLst/>
          </a:prstGeom>
          <a:noFill/>
          <a:ln w="9525" algn="ctr">
            <a:noFill/>
            <a:miter lim="800000"/>
            <a:headEnd/>
            <a:tailEnd/>
          </a:ln>
        </p:spPr>
        <p:txBody>
          <a:bodyPr>
            <a:spAutoFit/>
          </a:bodyPr>
          <a:lstStyle/>
          <a:p>
            <a:pPr algn="ctr">
              <a:spcBef>
                <a:spcPct val="50000"/>
              </a:spcBef>
            </a:pPr>
            <a:r>
              <a:rPr lang="uz-Cyrl-UZ" sz="2000" b="1">
                <a:solidFill>
                  <a:srgbClr val="00B0F0"/>
                </a:solidFill>
              </a:rPr>
              <a:t>Аффект ва стресслар</a:t>
            </a:r>
            <a:endParaRPr lang="en-US" sz="2000" b="1">
              <a:solidFill>
                <a:srgbClr val="00B0F0"/>
              </a:solidFill>
            </a:endParaRPr>
          </a:p>
        </p:txBody>
      </p:sp>
      <p:pic>
        <p:nvPicPr>
          <p:cNvPr id="3" name="Picture 17" descr="C:\Documents and Settings\User\Рабочий стол\картинки псих\soznanie_i_podsoznanie1.jpg"/>
          <p:cNvPicPr>
            <a:picLocks noChangeAspect="1" noChangeArrowheads="1"/>
          </p:cNvPicPr>
          <p:nvPr/>
        </p:nvPicPr>
        <p:blipFill>
          <a:blip r:embed="rId5" cstate="print"/>
          <a:srcRect/>
          <a:stretch>
            <a:fillRect/>
          </a:stretch>
        </p:blipFill>
        <p:spPr bwMode="auto">
          <a:xfrm>
            <a:off x="3214678" y="5143512"/>
            <a:ext cx="2714644" cy="1531958"/>
          </a:xfrm>
          <a:prstGeom prst="bevel">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0"/>
            <a:ext cx="7772400" cy="1524000"/>
          </a:xfrm>
        </p:spPr>
        <p:txBody>
          <a:bodyPr/>
          <a:lstStyle/>
          <a:p>
            <a:pPr eaLnBrk="1" hangingPunct="1">
              <a:defRPr/>
            </a:pPr>
            <a:r>
              <a:rPr lang="en-US" smtClean="0"/>
              <a:t>Ong va shaxs to’g’risida tushuncha</a:t>
            </a:r>
            <a:endParaRPr lang="ru-RU" smtClean="0"/>
          </a:p>
        </p:txBody>
      </p:sp>
      <p:pic>
        <p:nvPicPr>
          <p:cNvPr id="53252" name="Picture 4"/>
          <p:cNvPicPr>
            <a:picLocks noChangeAspect="1" noChangeArrowheads="1"/>
          </p:cNvPicPr>
          <p:nvPr/>
        </p:nvPicPr>
        <p:blipFill>
          <a:blip r:embed="rId3" cstate="print"/>
          <a:srcRect/>
          <a:stretch>
            <a:fillRect/>
          </a:stretch>
        </p:blipFill>
        <p:spPr bwMode="auto">
          <a:xfrm>
            <a:off x="406481" y="1600873"/>
            <a:ext cx="7995597" cy="5227933"/>
          </a:xfrm>
          <a:prstGeom prst="roundRect">
            <a:avLst/>
          </a:prstGeom>
          <a:noFill/>
          <a:ln w="9525">
            <a:noFill/>
            <a:miter lim="800000"/>
            <a:headEnd/>
            <a:tailEnd/>
          </a:ln>
          <a:effectLst>
            <a:glow rad="228600">
              <a:schemeClr val="accent2">
                <a:satMod val="175000"/>
                <a:alpha val="40000"/>
              </a:schemeClr>
            </a:glow>
            <a:prstShdw prst="shdw17" dist="17961" dir="2700000">
              <a:schemeClr val="accent1">
                <a:gamma/>
                <a:shade val="60000"/>
                <a:invGamma/>
              </a:schemeClr>
            </a:prstShdw>
          </a:effectLst>
        </p:spPr>
      </p:pic>
    </p:spTree>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accent2"/>
          </a:solidFill>
        </p:spPr>
        <p:txBody>
          <a:bodyPr/>
          <a:lstStyle/>
          <a:p>
            <a:r>
              <a:rPr lang="en-US" dirty="0" smtClean="0"/>
              <a:t>REJA</a:t>
            </a:r>
            <a:endParaRPr lang="ru-RU" dirty="0"/>
          </a:p>
        </p:txBody>
      </p:sp>
      <p:sp>
        <p:nvSpPr>
          <p:cNvPr id="5" name="Содержимое 4"/>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1PSIXIKA RIVOJINING  BOSQICHLARI  								2KISHILAR  ONGINING  RIVOJLANIBBORISHI 								3 PSIXIKA  TO’G’RISIDA  QADIMGI  OLIMLAR  FIKRI</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z="3800" smtClean="0"/>
              <a:t>Ongning paydo bo’lishi va uning ijtimoiy-tarixiy mohiyati</a:t>
            </a:r>
            <a:endParaRPr lang="ru-RU" sz="3800" smtClean="0"/>
          </a:p>
        </p:txBody>
      </p:sp>
      <p:sp>
        <p:nvSpPr>
          <p:cNvPr id="5123" name="Rectangle 3"/>
          <p:cNvSpPr>
            <a:spLocks noGrp="1" noChangeArrowheads="1"/>
          </p:cNvSpPr>
          <p:nvPr>
            <p:ph idx="1"/>
          </p:nvPr>
        </p:nvSpPr>
        <p:spPr/>
        <p:txBody>
          <a:bodyPr/>
          <a:lstStyle/>
          <a:p>
            <a:pPr eaLnBrk="1" hangingPunct="1">
              <a:defRPr/>
            </a:pPr>
            <a:r>
              <a:rPr lang="en-US" smtClean="0"/>
              <a:t>Inson psixikasi bilan yuksak tashkil topgan xayvon psixikasi orasida katta farqqa ega bo’lgan ijtimoiy voqelik xukm suradi</a:t>
            </a:r>
          </a:p>
          <a:p>
            <a:pPr eaLnBrk="1" hangingPunct="1">
              <a:defRPr/>
            </a:pPr>
            <a:r>
              <a:rPr lang="en-US" smtClean="0"/>
              <a:t>Xayvonot olami bilan insonning xabar uzatish vositasi orasidagi farqi tafakkurda o’z aksini topadi</a:t>
            </a:r>
            <a:endParaRPr lang="ru-RU" smtClean="0"/>
          </a:p>
        </p:txBody>
      </p:sp>
    </p:spTree>
  </p:cSld>
  <p:clrMapOvr>
    <a:masterClrMapping/>
  </p:clrMapOvr>
  <p:transition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a:solidFill>
            <a:srgbClr val="FFFF00"/>
          </a:solidFill>
        </p:spPr>
        <p:txBody>
          <a:bodyPr/>
          <a:lstStyle/>
          <a:p>
            <a:r>
              <a:rPr lang="en-US" dirty="0" err="1" smtClean="0"/>
              <a:t>Foydalanilgan</a:t>
            </a:r>
            <a:r>
              <a:rPr lang="en-US" dirty="0" smtClean="0"/>
              <a:t> </a:t>
            </a:r>
            <a:r>
              <a:rPr lang="en-US" dirty="0" err="1" smtClean="0"/>
              <a:t>adabiyotlar</a:t>
            </a:r>
            <a:r>
              <a:rPr lang="en-US" dirty="0" smtClean="0"/>
              <a:t>:</a:t>
            </a:r>
            <a:endParaRPr lang="ru-RU" dirty="0"/>
          </a:p>
        </p:txBody>
      </p:sp>
      <p:sp>
        <p:nvSpPr>
          <p:cNvPr id="3" name="Содержимое 2"/>
          <p:cNvSpPr>
            <a:spLocks noGrp="1"/>
          </p:cNvSpPr>
          <p:nvPr>
            <p:ph sz="half" idx="1"/>
          </p:nvPr>
        </p:nvSpPr>
        <p:spPr>
          <a:xfrm>
            <a:off x="2071670" y="1857364"/>
            <a:ext cx="4000528" cy="4525963"/>
          </a:xfrm>
        </p:spPr>
        <p:txBody>
          <a:bodyPr>
            <a:normAutofit/>
          </a:bodyPr>
          <a:lstStyle/>
          <a:p>
            <a:r>
              <a:rPr lang="en-US" sz="2400" b="1" dirty="0" err="1" smtClean="0">
                <a:solidFill>
                  <a:srgbClr val="00B050"/>
                </a:solidFill>
              </a:rPr>
              <a:t>Ergash</a:t>
            </a:r>
            <a:r>
              <a:rPr lang="en-US" sz="2400" b="1" dirty="0" smtClean="0">
                <a:solidFill>
                  <a:srgbClr val="00B050"/>
                </a:solidFill>
              </a:rPr>
              <a:t> </a:t>
            </a:r>
            <a:r>
              <a:rPr lang="en-US" sz="2400" b="1" dirty="0" err="1" smtClean="0">
                <a:solidFill>
                  <a:srgbClr val="00B050"/>
                </a:solidFill>
              </a:rPr>
              <a:t>G’oziyev</a:t>
            </a:r>
            <a:r>
              <a:rPr lang="en-US" sz="2400" b="1" dirty="0" smtClean="0">
                <a:solidFill>
                  <a:srgbClr val="00B050"/>
                </a:solidFill>
              </a:rPr>
              <a:t> “</a:t>
            </a:r>
            <a:r>
              <a:rPr lang="en-US" sz="2400" b="1" dirty="0" err="1" smtClean="0">
                <a:solidFill>
                  <a:srgbClr val="00B050"/>
                </a:solidFill>
              </a:rPr>
              <a:t>Umumiy</a:t>
            </a:r>
            <a:r>
              <a:rPr lang="en-US" sz="2400" b="1" dirty="0" smtClean="0">
                <a:solidFill>
                  <a:srgbClr val="00B050"/>
                </a:solidFill>
              </a:rPr>
              <a:t> </a:t>
            </a:r>
            <a:r>
              <a:rPr lang="en-US" sz="2400" b="1" dirty="0" err="1" smtClean="0">
                <a:solidFill>
                  <a:srgbClr val="00B050"/>
                </a:solidFill>
              </a:rPr>
              <a:t>psixologiya</a:t>
            </a:r>
            <a:r>
              <a:rPr lang="en-US" sz="2400" b="1" dirty="0" smtClean="0">
                <a:solidFill>
                  <a:srgbClr val="00B050"/>
                </a:solidFill>
              </a:rPr>
              <a:t>”  Toshkent – 2010.</a:t>
            </a:r>
          </a:p>
          <a:p>
            <a:r>
              <a:rPr lang="en-US" sz="2400" b="1" dirty="0" smtClean="0">
                <a:solidFill>
                  <a:srgbClr val="00B050"/>
                </a:solidFill>
              </a:rPr>
              <a:t>M.E. </a:t>
            </a:r>
            <a:r>
              <a:rPr lang="en-US" sz="2400" b="1" dirty="0" err="1" smtClean="0">
                <a:solidFill>
                  <a:srgbClr val="00B050"/>
                </a:solidFill>
              </a:rPr>
              <a:t>Zufarova</a:t>
            </a:r>
            <a:r>
              <a:rPr lang="en-US" sz="2400" b="1" dirty="0" smtClean="0">
                <a:solidFill>
                  <a:srgbClr val="00B050"/>
                </a:solidFill>
              </a:rPr>
              <a:t> “</a:t>
            </a:r>
            <a:r>
              <a:rPr lang="en-US" sz="2400" b="1" dirty="0" err="1" smtClean="0">
                <a:solidFill>
                  <a:srgbClr val="00B050"/>
                </a:solidFill>
              </a:rPr>
              <a:t>Umumiy</a:t>
            </a:r>
            <a:r>
              <a:rPr lang="en-US" sz="2400" b="1" dirty="0" smtClean="0">
                <a:solidFill>
                  <a:srgbClr val="00B050"/>
                </a:solidFill>
              </a:rPr>
              <a:t> </a:t>
            </a:r>
            <a:r>
              <a:rPr lang="en-US" sz="2400" b="1" dirty="0" err="1" smtClean="0">
                <a:solidFill>
                  <a:srgbClr val="00B050"/>
                </a:solidFill>
              </a:rPr>
              <a:t>psixologiya</a:t>
            </a:r>
            <a:r>
              <a:rPr lang="en-US" sz="2400" b="1" dirty="0" smtClean="0">
                <a:solidFill>
                  <a:srgbClr val="00B050"/>
                </a:solidFill>
              </a:rPr>
              <a:t>” Toshkent – 2010.</a:t>
            </a:r>
          </a:p>
          <a:p>
            <a:r>
              <a:rPr lang="en-US" sz="2400" b="1" dirty="0" err="1" smtClean="0">
                <a:solidFill>
                  <a:srgbClr val="00B050"/>
                </a:solidFill>
              </a:rPr>
              <a:t>A.V.Petroviskiy</a:t>
            </a:r>
            <a:r>
              <a:rPr lang="en-US" sz="2400" b="1" dirty="0" smtClean="0">
                <a:solidFill>
                  <a:srgbClr val="00B050"/>
                </a:solidFill>
              </a:rPr>
              <a:t> “</a:t>
            </a:r>
            <a:r>
              <a:rPr lang="en-US" sz="2400" b="1" dirty="0" err="1" smtClean="0">
                <a:solidFill>
                  <a:srgbClr val="00B050"/>
                </a:solidFill>
              </a:rPr>
              <a:t>Umumiy</a:t>
            </a:r>
            <a:r>
              <a:rPr lang="en-US" sz="2400" b="1" dirty="0" smtClean="0">
                <a:solidFill>
                  <a:srgbClr val="00B050"/>
                </a:solidFill>
              </a:rPr>
              <a:t>  </a:t>
            </a:r>
            <a:r>
              <a:rPr lang="en-US" sz="2400" b="1" dirty="0" err="1" smtClean="0">
                <a:solidFill>
                  <a:srgbClr val="00B050"/>
                </a:solidFill>
              </a:rPr>
              <a:t>psixologiya</a:t>
            </a:r>
            <a:r>
              <a:rPr lang="en-US" sz="2400" b="1" dirty="0" smtClean="0">
                <a:solidFill>
                  <a:srgbClr val="00B050"/>
                </a:solidFill>
              </a:rPr>
              <a:t>” Toshkent – </a:t>
            </a:r>
            <a:r>
              <a:rPr lang="en-US" sz="2400" b="1" dirty="0" err="1" smtClean="0">
                <a:solidFill>
                  <a:srgbClr val="00B050"/>
                </a:solidFill>
              </a:rPr>
              <a:t>O’ktuvchi</a:t>
            </a:r>
            <a:r>
              <a:rPr lang="en-US" sz="2400" b="1" dirty="0" smtClean="0">
                <a:solidFill>
                  <a:srgbClr val="00B050"/>
                </a:solidFill>
              </a:rPr>
              <a:t> – 1992. </a:t>
            </a:r>
          </a:p>
          <a:p>
            <a:r>
              <a:rPr lang="en-US" sz="2400" b="1" dirty="0" smtClean="0">
                <a:solidFill>
                  <a:srgbClr val="00B050"/>
                </a:solidFill>
              </a:rPr>
              <a:t>Google. </a:t>
            </a:r>
            <a:endParaRPr lang="ru-RU" sz="2400" b="1" dirty="0">
              <a:solidFill>
                <a:srgbClr val="00B050"/>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728" y="2714620"/>
            <a:ext cx="632577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ETIBORINGIZ UCHUN</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RAHMAT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smtClean="0"/>
              <a:t>PSIXOLOGIYANING RIVOJLANISH  BOSQICHLARI</a:t>
            </a:r>
            <a:endParaRPr lang="ru-RU" sz="3200" dirty="0"/>
          </a:p>
        </p:txBody>
      </p:sp>
      <p:sp>
        <p:nvSpPr>
          <p:cNvPr id="5" name="Содержимое 4"/>
          <p:cNvSpPr>
            <a:spLocks noGrp="1"/>
          </p:cNvSpPr>
          <p:nvPr>
            <p:ph idx="1"/>
          </p:nvPr>
        </p:nvSpPr>
        <p:spPr>
          <a:prstGeom prst="leftRightArrow">
            <a:avLst/>
          </a:prstGeom>
          <a:solidFill>
            <a:schemeClr val="bg1"/>
          </a:solidFill>
        </p:spPr>
        <p:txBody>
          <a:bodyPr/>
          <a:lstStyle/>
          <a:p>
            <a:endParaRPr lang="ru-RU" dirty="0"/>
          </a:p>
        </p:txBody>
      </p:sp>
      <p:sp>
        <p:nvSpPr>
          <p:cNvPr id="7" name="Двойная стрелка влево/вправо 6"/>
          <p:cNvSpPr/>
          <p:nvPr/>
        </p:nvSpPr>
        <p:spPr>
          <a:xfrm>
            <a:off x="214282" y="3929066"/>
            <a:ext cx="8286808" cy="1285884"/>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XULQ  TO’G’RISIDAGI  TALIMOT XX  ASRDA </a:t>
            </a:r>
            <a:endParaRPr lang="ru-RU" dirty="0"/>
          </a:p>
        </p:txBody>
      </p:sp>
      <p:sp>
        <p:nvSpPr>
          <p:cNvPr id="8" name="Двойная стрелка влево/вправо 7"/>
          <p:cNvSpPr/>
          <p:nvPr/>
        </p:nvSpPr>
        <p:spPr>
          <a:xfrm>
            <a:off x="428596" y="2571744"/>
            <a:ext cx="8286808" cy="128588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ONG TO’G’RISIDAGI  TALIMOT XVII ASRDA  VUJUDGA  KELGAN</a:t>
            </a:r>
            <a:endParaRPr lang="ru-RU" dirty="0">
              <a:solidFill>
                <a:schemeClr val="tx1"/>
              </a:solidFill>
            </a:endParaRPr>
          </a:p>
        </p:txBody>
      </p:sp>
      <p:sp>
        <p:nvSpPr>
          <p:cNvPr id="9" name="Двойная стрелка влево/вправо 8"/>
          <p:cNvSpPr/>
          <p:nvPr/>
        </p:nvSpPr>
        <p:spPr>
          <a:xfrm>
            <a:off x="357158" y="1285860"/>
            <a:ext cx="8286808" cy="128588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RUH </a:t>
            </a:r>
            <a:r>
              <a:rPr lang="en-US" sz="2000" dirty="0" smtClean="0"/>
              <a:t>TO’G’RISIDAGI  TALIMOD MIL AVV2.5YIL OLDIN  </a:t>
            </a:r>
            <a:endParaRPr lang="ru-RU" sz="3600" dirty="0"/>
          </a:p>
        </p:txBody>
      </p:sp>
      <p:sp>
        <p:nvSpPr>
          <p:cNvPr id="10" name="Двойная стрелка влево/вправо 9"/>
          <p:cNvSpPr/>
          <p:nvPr/>
        </p:nvSpPr>
        <p:spPr>
          <a:xfrm>
            <a:off x="214282" y="5214950"/>
            <a:ext cx="8286808" cy="1285884"/>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PSIXIKA TO’G’RISIDA  XXIASRDA  VUJUDGA  KELGAN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785786" y="714356"/>
            <a:ext cx="8072494" cy="550072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RUH OLAMNING IBTIDOSINI  TASHKIL  QILUVCHI NARSALAR</a:t>
            </a:r>
            <a:r>
              <a:rPr lang="en-US" sz="3200" dirty="0" smtClean="0"/>
              <a:t> SUV  HAVO OLOV  INSON VA HAYVONLAGA JON BAG’SGLOVCHI SHAKLI </a:t>
            </a:r>
            <a:endParaRPr lang="ru-RU"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верх 3"/>
          <p:cNvSpPr/>
          <p:nvPr/>
        </p:nvSpPr>
        <p:spPr>
          <a:xfrm>
            <a:off x="357158" y="857232"/>
            <a:ext cx="8286808" cy="4286280"/>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ONG PSIXIKANING YUQORI BOSQICHI HISOBLANMISH  ONG FAQATGINA  INSONGA  XOS BO’LIB INSON MIYASI TARAQQIYATINING ASOSIDIR</a:t>
            </a:r>
            <a:endParaRPr lang="ru-RU" sz="28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rgbClr val="FFFF00"/>
          </a:solidFill>
        </p:spPr>
        <p:txBody>
          <a:bodyPr/>
          <a:lstStyle/>
          <a:p>
            <a:r>
              <a:rPr lang="en-US" dirty="0" smtClean="0"/>
              <a:t>KISHILAR ONGINING  RIVOJLANISHI</a:t>
            </a:r>
            <a:endParaRPr lang="ru-RU" dirty="0"/>
          </a:p>
        </p:txBody>
      </p:sp>
      <p:sp>
        <p:nvSpPr>
          <p:cNvPr id="5" name="Содержимое 4"/>
          <p:cNvSpPr>
            <a:spLocks noGrp="1"/>
          </p:cNvSpPr>
          <p:nvPr>
            <p:ph idx="1"/>
          </p:nvPr>
        </p:nvSpPr>
        <p:spPr>
          <a:solidFill>
            <a:schemeClr val="accent6">
              <a:lumMod val="75000"/>
            </a:schemeClr>
          </a:solidFill>
        </p:spPr>
        <p:txBody>
          <a:bodyPr/>
          <a:lstStyle/>
          <a:p>
            <a:r>
              <a:rPr lang="en-US" dirty="0" smtClean="0"/>
              <a:t>JAMIYATNING  RIVOJI IJTIMOIY  TUZUM MUHITININGYUQORILIGI  KISHILAR MEHNATGA VA O’ZARO  MUNOSABATLARGA BO’LGAN QARASHNING  O’SISHI NATIJASIDA ONG  HAM  RIVOJLANIB  BORADI MASOLAN  ODAM TUG’ULGANDA  UNDA  FAOLLIK  BOLADI  KEYINCHALIK  UNING  MIYASI  TARAQQIY ETIB BORGAI  SARI  FAOLLIK  FAOLIYATGA  AYLANADI</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p:cNvSpPr/>
          <p:nvPr/>
        </p:nvSpPr>
        <p:spPr>
          <a:xfrm>
            <a:off x="357158" y="928670"/>
            <a:ext cx="8501122" cy="500066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ODAMZOD  TAFAKKURI DASTLAB ELEMENTAR MEHNAT FAOLIYATI  BILAN  CHAMBARCHAS  BO’G’LIQ  BO’LGAN VA BU ANIQ AMALIY  TAFAKKUR EDI KEYICHALIK ANIQ ABSTRAKT AMALIY  VA  NAZARIY  TAFAKKUR  SARI  TARAQQIY  ETIB BORDI MANTIQIY TAFAKKUR  VA MEHNAT TAJRIBALARI TUFAYLI INSON ONGI YUKSAK TARAQQIY ETA BOSHLADI</a:t>
            </a:r>
            <a:endParaRPr lang="ru-RU"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7157" y="714356"/>
            <a:ext cx="8506623" cy="5258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ONGNING  RIVOJLANISHI NI BOLA MISOLIDA OLSAK BOLA TUG’ULGANDA UNDA HECH QANDAY TAFAKKUR  BOLMAYDI  KEYINCHALIK  YA’NI BOLA O’SISHI IJTIMOIY MUHITDA ODAMLAR ORASIDA TARBIYALANISHI O’QIB O’RGANISH HAYOTIY TAJRIBA ORTIRISH  NATIJASIDA UNING  ONGI TARAQQIY  ETA  BOSHLAYDI</a:t>
            </a:r>
            <a:endParaRPr lang="ru-RU"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право 4"/>
          <p:cNvSpPr/>
          <p:nvPr/>
        </p:nvSpPr>
        <p:spPr>
          <a:xfrm>
            <a:off x="500034" y="428604"/>
            <a:ext cx="8358246" cy="535785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t>SHU  BOIS  SHUNI AYTISH  MUMKINKI</a:t>
            </a:r>
            <a:r>
              <a:rPr lang="en-US" sz="2400" dirty="0" smtClean="0">
                <a:solidFill>
                  <a:srgbClr val="C00000"/>
                </a:solidFill>
              </a:rPr>
              <a:t> ODAM IJTIMOIY  MUHITDA  YASHAYDIKAMOL  TOPADI ODAM  BIOLOGIK EMAS BALKI  IJTIMOIY ZOD   SIFATIDA  KAMOLGA  YETADI</a:t>
            </a:r>
            <a:endParaRPr lang="ru-RU" sz="4000"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560</Words>
  <PresentationFormat>Экран (4:3)</PresentationFormat>
  <Paragraphs>60</Paragraphs>
  <Slides>22</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22</vt:i4>
      </vt:variant>
    </vt:vector>
  </HeadingPairs>
  <TitlesOfParts>
    <vt:vector size="29" baseType="lpstr">
      <vt:lpstr>Тема Office</vt:lpstr>
      <vt:lpstr>Изящная</vt:lpstr>
      <vt:lpstr>1_Изящная</vt:lpstr>
      <vt:lpstr>Метро</vt:lpstr>
      <vt:lpstr>Апекс</vt:lpstr>
      <vt:lpstr>1_Апекс</vt:lpstr>
      <vt:lpstr>Аспект</vt:lpstr>
      <vt:lpstr>Слайд 1</vt:lpstr>
      <vt:lpstr>REJA</vt:lpstr>
      <vt:lpstr>PSIXOLOGIYANING RIVOJLANISH  BOSQICHLARI</vt:lpstr>
      <vt:lpstr>Слайд 4</vt:lpstr>
      <vt:lpstr>Слайд 5</vt:lpstr>
      <vt:lpstr>KISHILAR ONGINING  RIVOJLANISHI</vt:lpstr>
      <vt:lpstr>Слайд 7</vt:lpstr>
      <vt:lpstr>Слайд 8</vt:lpstr>
      <vt:lpstr>Слайд 9</vt:lpstr>
      <vt:lpstr>QADIMGI  OLIMLARNING FIKRLARI</vt:lpstr>
      <vt:lpstr>AFLOTUN</vt:lpstr>
      <vt:lpstr>Слайд 12</vt:lpstr>
      <vt:lpstr>DEKARTNING FIKRLARI</vt:lpstr>
      <vt:lpstr>GOBBSNING  FIKRLARI </vt:lpstr>
      <vt:lpstr>SPINOZA</vt:lpstr>
      <vt:lpstr>Психик жараёнлар бу психик ҳодисаларнинг   пайдо бўлиши, қонуний, изчил равишда ўзгариши  ва  бир тараққиёт босқичидан навбатдагисига ўтиши, уларда сифат ўзгаришларининг содир бўлишидир.</vt:lpstr>
      <vt:lpstr>Слайд 17</vt:lpstr>
      <vt:lpstr>Психик ҳолатлар – шахснинг объектив воқеликдаги нарса ва ҳодисаларга, ўз-ўзига бўлган муносабатини ифодаловчи ижобий ҳамда салбий кечинмалари.</vt:lpstr>
      <vt:lpstr>Ong va shaxs to’g’risida tushuncha</vt:lpstr>
      <vt:lpstr>Ongning paydo bo’lishi va uning ijtimoiy-tarixiy mohiyati</vt:lpstr>
      <vt:lpstr>Foydalanilgan adabiyotlar:</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Avatar</dc:creator>
  <cp:lastModifiedBy>Пользователь</cp:lastModifiedBy>
  <cp:revision>16</cp:revision>
  <dcterms:created xsi:type="dcterms:W3CDTF">2016-02-03T12:18:07Z</dcterms:created>
  <dcterms:modified xsi:type="dcterms:W3CDTF">2016-02-12T08:05:55Z</dcterms:modified>
</cp:coreProperties>
</file>