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88" r:id="rId2"/>
    <p:sldId id="311" r:id="rId3"/>
    <p:sldId id="312" r:id="rId4"/>
    <p:sldId id="313" r:id="rId5"/>
    <p:sldId id="315" r:id="rId6"/>
    <p:sldId id="257" r:id="rId7"/>
    <p:sldId id="267" r:id="rId8"/>
    <p:sldId id="258" r:id="rId9"/>
    <p:sldId id="261" r:id="rId10"/>
    <p:sldId id="279" r:id="rId11"/>
    <p:sldId id="266" r:id="rId12"/>
    <p:sldId id="265" r:id="rId13"/>
    <p:sldId id="274" r:id="rId14"/>
    <p:sldId id="301" r:id="rId15"/>
    <p:sldId id="302" r:id="rId16"/>
    <p:sldId id="269" r:id="rId17"/>
    <p:sldId id="273" r:id="rId18"/>
    <p:sldId id="276" r:id="rId19"/>
    <p:sldId id="295" r:id="rId20"/>
    <p:sldId id="292" r:id="rId21"/>
    <p:sldId id="277" r:id="rId22"/>
    <p:sldId id="280" r:id="rId23"/>
    <p:sldId id="281" r:id="rId24"/>
    <p:sldId id="282" r:id="rId25"/>
    <p:sldId id="316" r:id="rId26"/>
    <p:sldId id="317" r:id="rId27"/>
    <p:sldId id="319" r:id="rId28"/>
    <p:sldId id="289" r:id="rId29"/>
    <p:sldId id="275" r:id="rId30"/>
    <p:sldId id="293" r:id="rId31"/>
    <p:sldId id="283" r:id="rId32"/>
    <p:sldId id="305" r:id="rId33"/>
    <p:sldId id="307" r:id="rId34"/>
    <p:sldId id="303" r:id="rId35"/>
    <p:sldId id="304" r:id="rId36"/>
    <p:sldId id="309" r:id="rId37"/>
    <p:sldId id="308" r:id="rId38"/>
    <p:sldId id="310" r:id="rId39"/>
    <p:sldId id="284" r:id="rId40"/>
    <p:sldId id="285" r:id="rId41"/>
    <p:sldId id="297" r:id="rId42"/>
    <p:sldId id="291"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D723"/>
    <a:srgbClr val="AA06AA"/>
    <a:srgbClr val="A4FAAE"/>
    <a:srgbClr val="28F440"/>
    <a:srgbClr val="FFE181"/>
    <a:srgbClr val="0CE225"/>
    <a:srgbClr val="CC0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75" autoAdjust="0"/>
  </p:normalViewPr>
  <p:slideViewPr>
    <p:cSldViewPr>
      <p:cViewPr varScale="1">
        <p:scale>
          <a:sx n="75" d="100"/>
          <a:sy n="75" d="100"/>
        </p:scale>
        <p:origin x="-1620" y="-96"/>
      </p:cViewPr>
      <p:guideLst>
        <p:guide orient="horz" pos="2160"/>
        <p:guide pos="2880"/>
      </p:guideLst>
    </p:cSldViewPr>
  </p:slideViewPr>
  <p:outlineViewPr>
    <p:cViewPr>
      <p:scale>
        <a:sx n="33" d="100"/>
        <a:sy n="33" d="100"/>
      </p:scale>
      <p:origin x="0" y="2582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6C2B14-5A04-40D6-8FBD-B3D686155FA9}" type="datetimeFigureOut">
              <a:rPr lang="ru-RU" smtClean="0"/>
              <a:pPr/>
              <a:t>02.06.2017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5F973-DD18-423C-BAE3-DDCD3E0D7D6C}" type="slidenum">
              <a:rPr lang="ru-RU" smtClean="0"/>
              <a:pPr/>
              <a:t>‹#›</a:t>
            </a:fld>
            <a:endParaRPr lang="ru-RU"/>
          </a:p>
        </p:txBody>
      </p:sp>
    </p:spTree>
    <p:extLst>
      <p:ext uri="{BB962C8B-B14F-4D97-AF65-F5344CB8AC3E}">
        <p14:creationId xmlns:p14="http://schemas.microsoft.com/office/powerpoint/2010/main" val="363273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E5F973-DD18-423C-BAE3-DDCD3E0D7D6C}" type="slidenum">
              <a:rPr lang="ru-RU" smtClean="0"/>
              <a:pPr/>
              <a:t>17</a:t>
            </a:fld>
            <a:endParaRPr lang="ru-RU"/>
          </a:p>
        </p:txBody>
      </p:sp>
    </p:spTree>
    <p:extLst>
      <p:ext uri="{BB962C8B-B14F-4D97-AF65-F5344CB8AC3E}">
        <p14:creationId xmlns:p14="http://schemas.microsoft.com/office/powerpoint/2010/main" val="234695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E5F973-DD18-423C-BAE3-DDCD3E0D7D6C}" type="slidenum">
              <a:rPr lang="ru-RU" smtClean="0"/>
              <a:pPr/>
              <a:t>31</a:t>
            </a:fld>
            <a:endParaRPr lang="ru-RU"/>
          </a:p>
        </p:txBody>
      </p:sp>
    </p:spTree>
    <p:extLst>
      <p:ext uri="{BB962C8B-B14F-4D97-AF65-F5344CB8AC3E}">
        <p14:creationId xmlns:p14="http://schemas.microsoft.com/office/powerpoint/2010/main" val="102353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E5F973-DD18-423C-BAE3-DDCD3E0D7D6C}" type="slidenum">
              <a:rPr lang="ru-RU" smtClean="0"/>
              <a:pPr/>
              <a:t>42</a:t>
            </a:fld>
            <a:endParaRPr lang="ru-RU"/>
          </a:p>
        </p:txBody>
      </p:sp>
    </p:spTree>
    <p:extLst>
      <p:ext uri="{BB962C8B-B14F-4D97-AF65-F5344CB8AC3E}">
        <p14:creationId xmlns:p14="http://schemas.microsoft.com/office/powerpoint/2010/main" val="76756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636765BA-7F1A-48DE-A11B-22649FAD5A96}"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36765BA-7F1A-48DE-A11B-22649FAD5A96}"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636765BA-7F1A-48DE-A11B-22649FAD5A96}"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36765BA-7F1A-48DE-A11B-22649FAD5A9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153ADB18-9B6E-4EF2-A08A-C736AA9D0AA4}" type="datetimeFigureOut">
              <a:rPr lang="ru-RU" smtClean="0"/>
              <a:pPr/>
              <a:t>02.06.2017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36765BA-7F1A-48DE-A11B-22649FAD5A96}"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53ADB18-9B6E-4EF2-A08A-C736AA9D0AA4}" type="datetimeFigureOut">
              <a:rPr lang="ru-RU" smtClean="0"/>
              <a:pPr/>
              <a:t>02.06.2017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36765BA-7F1A-48DE-A11B-22649FAD5A96}"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dirty="0"/>
          </a:p>
        </p:txBody>
      </p:sp>
      <p:pic>
        <p:nvPicPr>
          <p:cNvPr id="4" name="Picture 2"/>
          <p:cNvPicPr>
            <a:picLocks noChangeAspect="1" noChangeArrowheads="1"/>
          </p:cNvPicPr>
          <p:nvPr/>
        </p:nvPicPr>
        <p:blipFill>
          <a:blip r:embed="rId2"/>
          <a:srcRect/>
          <a:stretch>
            <a:fillRect/>
          </a:stretch>
        </p:blipFill>
        <p:spPr bwMode="auto">
          <a:xfrm>
            <a:off x="5299" y="17476"/>
            <a:ext cx="9144000" cy="7315200"/>
          </a:xfrm>
          <a:prstGeom prst="rect">
            <a:avLst/>
          </a:prstGeom>
          <a:noFill/>
          <a:ln w="9525">
            <a:noFill/>
            <a:miter lim="800000"/>
            <a:headEnd/>
            <a:tailEnd/>
          </a:ln>
          <a:effectLst/>
        </p:spPr>
      </p:pic>
      <p:sp>
        <p:nvSpPr>
          <p:cNvPr id="5" name="Прямоугольник 4"/>
          <p:cNvSpPr/>
          <p:nvPr/>
        </p:nvSpPr>
        <p:spPr>
          <a:xfrm>
            <a:off x="638301" y="1383117"/>
            <a:ext cx="7877996" cy="3046988"/>
          </a:xfrm>
          <a:prstGeom prst="rect">
            <a:avLst/>
          </a:prstGeom>
        </p:spPr>
        <p:txBody>
          <a:bodyPr wrap="square">
            <a:spAutoFit/>
          </a:bodyPr>
          <a:lstStyle/>
          <a:p>
            <a:pPr algn="ctr">
              <a:buNone/>
            </a:pPr>
            <a:r>
              <a:rPr lang="uz-Cyrl-UZ" sz="3200" b="1" dirty="0" smtClean="0">
                <a:solidFill>
                  <a:srgbClr val="0CE225"/>
                </a:solidFill>
                <a:effectLst>
                  <a:outerShdw blurRad="38100" dist="38100" dir="2700000" algn="tl">
                    <a:srgbClr val="000000">
                      <a:alpha val="43137"/>
                    </a:srgbClr>
                  </a:outerShdw>
                </a:effectLst>
                <a:latin typeface="Arial" pitchFamily="34" charset="0"/>
                <a:cs typeface="Arial" pitchFamily="34" charset="0"/>
              </a:rPr>
              <a:t>Кимё ўқув лаборатория хонасининг жиҳозланишига қўйилган талаблар. Дидактик ўқув материалларини яратиш ҳамда улардан таълим жараёнида </a:t>
            </a:r>
          </a:p>
          <a:p>
            <a:pPr algn="ctr">
              <a:buNone/>
            </a:pPr>
            <a:r>
              <a:rPr lang="uz-Cyrl-UZ" sz="3200" b="1" dirty="0" smtClean="0">
                <a:solidFill>
                  <a:srgbClr val="0CE225"/>
                </a:solidFill>
                <a:effectLst>
                  <a:outerShdw blurRad="38100" dist="38100" dir="2700000" algn="tl">
                    <a:srgbClr val="000000">
                      <a:alpha val="43137"/>
                    </a:srgbClr>
                  </a:outerShdw>
                </a:effectLst>
                <a:latin typeface="Arial" pitchFamily="34" charset="0"/>
                <a:cs typeface="Arial" pitchFamily="34" charset="0"/>
              </a:rPr>
              <a:t>фойдаланиш.</a:t>
            </a:r>
          </a:p>
        </p:txBody>
      </p:sp>
      <p:sp>
        <p:nvSpPr>
          <p:cNvPr id="8" name="Прямоугольник 7"/>
          <p:cNvSpPr/>
          <p:nvPr/>
        </p:nvSpPr>
        <p:spPr>
          <a:xfrm>
            <a:off x="428596" y="0"/>
            <a:ext cx="7929618" cy="461665"/>
          </a:xfrm>
          <a:prstGeom prst="rect">
            <a:avLst/>
          </a:prstGeom>
        </p:spPr>
        <p:txBody>
          <a:bodyPr wrap="square">
            <a:spAutoFit/>
          </a:bodyPr>
          <a:lstStyle/>
          <a:p>
            <a:pPr algn="ctr">
              <a:buNone/>
            </a:pPr>
            <a:endParaRPr lang="uz-Cyrl-UZ" sz="2400" b="1" dirty="0" smtClean="0">
              <a:solidFill>
                <a:srgbClr val="002060"/>
              </a:solidFill>
              <a:latin typeface="Arial" pitchFamily="34" charset="0"/>
              <a:cs typeface="Arial" pitchFamily="34" charset="0"/>
            </a:endParaRPr>
          </a:p>
        </p:txBody>
      </p:sp>
      <p:pic>
        <p:nvPicPr>
          <p:cNvPr id="9218" name="Picture 2"/>
          <p:cNvPicPr>
            <a:picLocks noChangeAspect="1" noChangeArrowheads="1"/>
          </p:cNvPicPr>
          <p:nvPr/>
        </p:nvPicPr>
        <p:blipFill>
          <a:blip r:embed="rId3"/>
          <a:srcRect/>
          <a:stretch>
            <a:fillRect/>
          </a:stretch>
        </p:blipFill>
        <p:spPr bwMode="auto">
          <a:xfrm>
            <a:off x="6877546" y="6716865"/>
            <a:ext cx="2266454" cy="426911"/>
          </a:xfrm>
          <a:prstGeom prst="rect">
            <a:avLst/>
          </a:prstGeom>
          <a:noFill/>
          <a:ln w="9525">
            <a:noFill/>
            <a:miter lim="800000"/>
            <a:headEnd/>
            <a:tailEnd/>
          </a:ln>
          <a:effectLst/>
        </p:spPr>
      </p:pic>
      <p:sp>
        <p:nvSpPr>
          <p:cNvPr id="6" name="Прямоугольник 5"/>
          <p:cNvSpPr/>
          <p:nvPr/>
        </p:nvSpPr>
        <p:spPr>
          <a:xfrm>
            <a:off x="4572000" y="5357826"/>
            <a:ext cx="4572000" cy="1200329"/>
          </a:xfrm>
          <a:prstGeom prst="rect">
            <a:avLst/>
          </a:prstGeom>
        </p:spPr>
        <p:txBody>
          <a:bodyPr>
            <a:spAutoFit/>
          </a:bodyPr>
          <a:lstStyle/>
          <a:p>
            <a:pPr algn="just">
              <a:buNone/>
            </a:pPr>
            <a:r>
              <a:rPr lang="uz-Cyrl-UZ" b="1" dirty="0" smtClean="0">
                <a:solidFill>
                  <a:srgbClr val="002060"/>
                </a:solidFill>
                <a:latin typeface="Arial" pitchFamily="34" charset="0"/>
                <a:cs typeface="Arial" pitchFamily="34" charset="0"/>
              </a:rPr>
              <a:t>Тайёрлади:</a:t>
            </a:r>
          </a:p>
          <a:p>
            <a:pPr algn="just">
              <a:buNone/>
            </a:pPr>
            <a:r>
              <a:rPr lang="uz-Cyrl-UZ" b="1" dirty="0" smtClean="0">
                <a:solidFill>
                  <a:srgbClr val="002060"/>
                </a:solidFill>
                <a:latin typeface="Arial" pitchFamily="34" charset="0"/>
                <a:cs typeface="Arial" pitchFamily="34" charset="0"/>
              </a:rPr>
              <a:t> Тошкент вилояти Бўка тумани </a:t>
            </a:r>
          </a:p>
          <a:p>
            <a:pPr algn="just">
              <a:buNone/>
            </a:pPr>
            <a:r>
              <a:rPr lang="uz-Cyrl-UZ" b="1" dirty="0" smtClean="0">
                <a:solidFill>
                  <a:srgbClr val="002060"/>
                </a:solidFill>
                <a:latin typeface="Arial" pitchFamily="34" charset="0"/>
                <a:cs typeface="Arial" pitchFamily="34" charset="0"/>
              </a:rPr>
              <a:t>ХТМФМТ </a:t>
            </a:r>
            <a:r>
              <a:rPr lang="uz-Cyrl-UZ" b="1" dirty="0" smtClean="0">
                <a:solidFill>
                  <a:srgbClr val="002060"/>
                </a:solidFill>
                <a:latin typeface="Arial" pitchFamily="34" charset="0"/>
                <a:cs typeface="Arial" pitchFamily="34" charset="0"/>
              </a:rPr>
              <a:t>ва ТЭБ Табиий </a:t>
            </a:r>
            <a:r>
              <a:rPr lang="uz-Cyrl-UZ" b="1" dirty="0" smtClean="0">
                <a:solidFill>
                  <a:srgbClr val="002060"/>
                </a:solidFill>
                <a:latin typeface="Arial" pitchFamily="34" charset="0"/>
                <a:cs typeface="Arial" pitchFamily="34" charset="0"/>
              </a:rPr>
              <a:t>фанлар  </a:t>
            </a:r>
          </a:p>
          <a:p>
            <a:pPr algn="just">
              <a:buNone/>
            </a:pPr>
            <a:r>
              <a:rPr lang="uz-Cyrl-UZ" b="1" dirty="0" smtClean="0">
                <a:solidFill>
                  <a:srgbClr val="002060"/>
                </a:solidFill>
                <a:latin typeface="Arial" pitchFamily="34" charset="0"/>
                <a:cs typeface="Arial" pitchFamily="34" charset="0"/>
              </a:rPr>
              <a:t>услубчиси – Ф.Қ.Бердиқулова</a:t>
            </a:r>
            <a:endParaRPr lang="ru-RU" b="1" dirty="0">
              <a:solidFill>
                <a:srgbClr val="002060"/>
              </a:solidFill>
              <a:latin typeface="Arial" pitchFamily="34" charset="0"/>
              <a:cs typeface="Arial" pitchFamily="34" charset="0"/>
            </a:endParaRPr>
          </a:p>
        </p:txBody>
      </p:sp>
      <p:pic>
        <p:nvPicPr>
          <p:cNvPr id="11" name="Picture 5" descr="логотип copy"/>
          <p:cNvPicPr>
            <a:picLocks noChangeAspect="1" noChangeArrowheads="1"/>
          </p:cNvPicPr>
          <p:nvPr/>
        </p:nvPicPr>
        <p:blipFill>
          <a:blip r:embed="rId4">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7754937" y="0"/>
            <a:ext cx="138906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457200" y="1071546"/>
            <a:ext cx="7901014" cy="3500462"/>
          </a:xfrm>
        </p:spPr>
        <p:txBody>
          <a:bodyPr>
            <a:normAutofit/>
          </a:bodyPr>
          <a:lstStyle/>
          <a:p>
            <a:pPr algn="ctr"/>
            <a:r>
              <a:rPr lang="uz-Cyrl-UZ" sz="2800" b="1" dirty="0">
                <a:solidFill>
                  <a:srgbClr val="002060"/>
                </a:solidFill>
                <a:latin typeface="Arial" pitchFamily="34" charset="0"/>
                <a:cs typeface="Arial" pitchFamily="34" charset="0"/>
              </a:rPr>
              <a:t>Намойиш столи пастки қисми токчасида кундалик дарс давомида зарур бўладиган буюмлар (</a:t>
            </a:r>
            <a:r>
              <a:rPr lang="uz-Cyrl-UZ" sz="2800" b="1" dirty="0">
                <a:solidFill>
                  <a:srgbClr val="0BD723"/>
                </a:solidFill>
                <a:latin typeface="Arial" pitchFamily="34" charset="0"/>
                <a:cs typeface="Arial" pitchFamily="34" charset="0"/>
              </a:rPr>
              <a:t>фильтр</a:t>
            </a:r>
            <a:r>
              <a:rPr lang="uz-Cyrl-UZ" sz="2800" b="1" dirty="0">
                <a:solidFill>
                  <a:srgbClr val="002060"/>
                </a:solidFill>
                <a:latin typeface="Arial" pitchFamily="34" charset="0"/>
                <a:cs typeface="Arial" pitchFamily="34" charset="0"/>
              </a:rPr>
              <a:t> ва </a:t>
            </a:r>
            <a:r>
              <a:rPr lang="uz-Cyrl-UZ" sz="2800" b="1" dirty="0">
                <a:solidFill>
                  <a:srgbClr val="0BD723"/>
                </a:solidFill>
                <a:latin typeface="Arial" pitchFamily="34" charset="0"/>
                <a:cs typeface="Arial" pitchFamily="34" charset="0"/>
              </a:rPr>
              <a:t>оддий қоғозлар</a:t>
            </a:r>
            <a:r>
              <a:rPr lang="uz-Cyrl-UZ" sz="2800" b="1" dirty="0">
                <a:solidFill>
                  <a:srgbClr val="002060"/>
                </a:solidFill>
                <a:latin typeface="Arial" pitchFamily="34" charset="0"/>
                <a:cs typeface="Arial" pitchFamily="34" charset="0"/>
              </a:rPr>
              <a:t>, </a:t>
            </a:r>
            <a:r>
              <a:rPr lang="uz-Cyrl-UZ" sz="2800" b="1" dirty="0">
                <a:solidFill>
                  <a:srgbClr val="0BD723"/>
                </a:solidFill>
                <a:latin typeface="Arial" pitchFamily="34" charset="0"/>
                <a:cs typeface="Arial" pitchFamily="34" charset="0"/>
              </a:rPr>
              <a:t>қисқичлар</a:t>
            </a:r>
            <a:r>
              <a:rPr lang="uz-Cyrl-UZ" sz="2800" b="1" dirty="0">
                <a:solidFill>
                  <a:srgbClr val="002060"/>
                </a:solidFill>
                <a:latin typeface="Arial" pitchFamily="34" charset="0"/>
                <a:cs typeface="Arial" pitchFamily="34" charset="0"/>
              </a:rPr>
              <a:t>, </a:t>
            </a:r>
            <a:r>
              <a:rPr lang="uz-Cyrl-UZ" sz="2800" b="1" dirty="0">
                <a:solidFill>
                  <a:srgbClr val="0BD723"/>
                </a:solidFill>
                <a:latin typeface="Arial" pitchFamily="34" charset="0"/>
                <a:cs typeface="Arial" pitchFamily="34" charset="0"/>
              </a:rPr>
              <a:t>симлар</a:t>
            </a:r>
            <a:r>
              <a:rPr lang="uz-Cyrl-UZ" sz="2800" b="1" dirty="0">
                <a:solidFill>
                  <a:srgbClr val="002060"/>
                </a:solidFill>
                <a:latin typeface="Arial" pitchFamily="34" charset="0"/>
                <a:cs typeface="Arial" pitchFamily="34" charset="0"/>
              </a:rPr>
              <a:t>, </a:t>
            </a:r>
            <a:r>
              <a:rPr lang="uz-Cyrl-UZ" sz="2800" b="1" dirty="0">
                <a:solidFill>
                  <a:srgbClr val="0BD723"/>
                </a:solidFill>
                <a:latin typeface="Arial" pitchFamily="34" charset="0"/>
                <a:cs typeface="Arial" pitchFamily="34" charset="0"/>
              </a:rPr>
              <a:t>қайчи</a:t>
            </a:r>
            <a:r>
              <a:rPr lang="uz-Cyrl-UZ" sz="2800" b="1" dirty="0">
                <a:solidFill>
                  <a:srgbClr val="002060"/>
                </a:solidFill>
                <a:latin typeface="Arial" pitchFamily="34" charset="0"/>
                <a:cs typeface="Arial" pitchFamily="34" charset="0"/>
              </a:rPr>
              <a:t>, </a:t>
            </a:r>
            <a:r>
              <a:rPr lang="uz-Cyrl-UZ" sz="2800" b="1" dirty="0">
                <a:solidFill>
                  <a:srgbClr val="0BD723"/>
                </a:solidFill>
                <a:latin typeface="Arial" pitchFamily="34" charset="0"/>
                <a:cs typeface="Arial" pitchFamily="34" charset="0"/>
              </a:rPr>
              <a:t>тиқинлар</a:t>
            </a:r>
            <a:r>
              <a:rPr lang="uz-Cyrl-UZ" sz="2800" b="1" dirty="0">
                <a:solidFill>
                  <a:srgbClr val="002060"/>
                </a:solidFill>
                <a:latin typeface="Arial" pitchFamily="34" charset="0"/>
                <a:cs typeface="Arial" pitchFamily="34" charset="0"/>
              </a:rPr>
              <a:t> тўплами, моддани олиш учун пластмасса </a:t>
            </a:r>
            <a:r>
              <a:rPr lang="uz-Cyrl-UZ" sz="2800" b="1" dirty="0">
                <a:solidFill>
                  <a:srgbClr val="0BD723"/>
                </a:solidFill>
                <a:latin typeface="Arial" pitchFamily="34" charset="0"/>
                <a:cs typeface="Arial" pitchFamily="34" charset="0"/>
              </a:rPr>
              <a:t>қошиқчалар</a:t>
            </a:r>
            <a:r>
              <a:rPr lang="uz-Cyrl-UZ" sz="2800" b="1" dirty="0">
                <a:solidFill>
                  <a:srgbClr val="002060"/>
                </a:solidFill>
                <a:latin typeface="Arial" pitchFamily="34" charset="0"/>
                <a:cs typeface="Arial" pitchFamily="34" charset="0"/>
              </a:rPr>
              <a:t> ва бошқалар) тартиб билан жойлаштирилади. </a:t>
            </a:r>
            <a:endParaRPr lang="ru-RU" sz="2800" b="1" dirty="0">
              <a:solidFill>
                <a:srgbClr val="002060"/>
              </a:solidFill>
              <a:latin typeface="Arial" pitchFamily="34" charset="0"/>
              <a:cs typeface="Arial" pitchFamily="34" charset="0"/>
            </a:endParaRPr>
          </a:p>
          <a:p>
            <a:pPr algn="just"/>
            <a:endParaRPr lang="ru-RU" sz="2800" dirty="0">
              <a:latin typeface="Arial" pitchFamily="34" charset="0"/>
              <a:cs typeface="Arial" pitchFamily="34" charset="0"/>
            </a:endParaRPr>
          </a:p>
        </p:txBody>
      </p:sp>
      <p:pic>
        <p:nvPicPr>
          <p:cNvPr id="14338" name="Picture 2"/>
          <p:cNvPicPr>
            <a:picLocks noChangeAspect="1" noChangeArrowheads="1"/>
          </p:cNvPicPr>
          <p:nvPr/>
        </p:nvPicPr>
        <p:blipFill>
          <a:blip r:embed="rId3"/>
          <a:srcRect/>
          <a:stretch>
            <a:fillRect/>
          </a:stretch>
        </p:blipFill>
        <p:spPr bwMode="auto">
          <a:xfrm>
            <a:off x="6858016" y="6213120"/>
            <a:ext cx="2285984" cy="430590"/>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7358090"/>
          </a:xfrm>
          <a:prstGeom prst="rect">
            <a:avLst/>
          </a:prstGeom>
          <a:noFill/>
          <a:ln w="9525">
            <a:noFill/>
            <a:miter lim="800000"/>
            <a:headEnd/>
            <a:tailEnd/>
          </a:ln>
          <a:effectLst/>
        </p:spPr>
      </p:pic>
      <p:sp>
        <p:nvSpPr>
          <p:cNvPr id="2" name="Заголовок 1"/>
          <p:cNvSpPr>
            <a:spLocks noGrp="1"/>
          </p:cNvSpPr>
          <p:nvPr>
            <p:ph type="title"/>
          </p:nvPr>
        </p:nvSpPr>
        <p:spPr>
          <a:xfrm>
            <a:off x="2486068" y="-357206"/>
            <a:ext cx="8229600" cy="1143000"/>
          </a:xfrm>
        </p:spPr>
        <p:txBody>
          <a:bodyPr>
            <a:normAutofit/>
          </a:bodyPr>
          <a:lstStyle/>
          <a:p>
            <a:r>
              <a:rPr lang="uz-Cyrl-UZ" sz="2800" b="1" dirty="0" smtClean="0">
                <a:solidFill>
                  <a:srgbClr val="002060"/>
                </a:solidFill>
                <a:latin typeface="Arial" pitchFamily="34" charset="0"/>
                <a:cs typeface="Arial" pitchFamily="34" charset="0"/>
              </a:rPr>
              <a:t/>
            </a:r>
            <a:br>
              <a:rPr lang="uz-Cyrl-UZ" sz="2800" b="1" dirty="0" smtClean="0">
                <a:solidFill>
                  <a:srgbClr val="002060"/>
                </a:solidFill>
                <a:latin typeface="Arial" pitchFamily="34" charset="0"/>
                <a:cs typeface="Arial" pitchFamily="34" charset="0"/>
              </a:rPr>
            </a:br>
            <a:r>
              <a:rPr lang="uz-Cyrl-UZ" sz="2800" b="1" dirty="0" smtClean="0">
                <a:solidFill>
                  <a:srgbClr val="002060"/>
                </a:solidFill>
                <a:latin typeface="Arial" pitchFamily="34" charset="0"/>
                <a:cs typeface="Arial" pitchFamily="34" charset="0"/>
              </a:rPr>
              <a:t>Мўрили шкаф</a:t>
            </a:r>
            <a:endParaRPr lang="ru-RU" sz="2800" b="1" dirty="0">
              <a:solidFill>
                <a:srgbClr val="002060"/>
              </a:solidFill>
              <a:latin typeface="Arial" pitchFamily="34" charset="0"/>
              <a:cs typeface="Arial" pitchFamily="34" charset="0"/>
            </a:endParaRPr>
          </a:p>
        </p:txBody>
      </p:sp>
      <p:pic>
        <p:nvPicPr>
          <p:cNvPr id="16386" name="Picture 2"/>
          <p:cNvPicPr>
            <a:picLocks noChangeAspect="1" noChangeArrowheads="1"/>
          </p:cNvPicPr>
          <p:nvPr/>
        </p:nvPicPr>
        <p:blipFill>
          <a:blip r:embed="rId3"/>
          <a:srcRect/>
          <a:stretch>
            <a:fillRect/>
          </a:stretch>
        </p:blipFill>
        <p:spPr bwMode="auto">
          <a:xfrm>
            <a:off x="6590223" y="6786586"/>
            <a:ext cx="2553809" cy="481038"/>
          </a:xfrm>
          <a:prstGeom prst="rect">
            <a:avLst/>
          </a:prstGeom>
          <a:noFill/>
          <a:ln w="9525">
            <a:noFill/>
            <a:miter lim="800000"/>
            <a:headEnd/>
            <a:tailEnd/>
          </a:ln>
          <a:effectLst/>
        </p:spPr>
      </p:pic>
      <p:sp>
        <p:nvSpPr>
          <p:cNvPr id="3" name="Содержимое 2"/>
          <p:cNvSpPr>
            <a:spLocks noGrp="1"/>
          </p:cNvSpPr>
          <p:nvPr>
            <p:ph idx="1"/>
          </p:nvPr>
        </p:nvSpPr>
        <p:spPr>
          <a:xfrm>
            <a:off x="251520" y="285728"/>
            <a:ext cx="8568952" cy="5715040"/>
          </a:xfrm>
        </p:spPr>
        <p:txBody>
          <a:bodyPr>
            <a:noAutofit/>
          </a:bodyPr>
          <a:lstStyle/>
          <a:p>
            <a:pPr algn="just"/>
            <a:endParaRPr lang="uz-Cyrl-UZ" sz="2300" b="1" u="sng" dirty="0" smtClean="0">
              <a:solidFill>
                <a:srgbClr val="0BD723"/>
              </a:solidFill>
              <a:latin typeface="Arial" pitchFamily="34" charset="0"/>
              <a:cs typeface="Arial" pitchFamily="34" charset="0"/>
            </a:endParaRPr>
          </a:p>
          <a:p>
            <a:pPr algn="just"/>
            <a:r>
              <a:rPr lang="uz-Cyrl-UZ" sz="2300" b="1" dirty="0" smtClean="0">
                <a:solidFill>
                  <a:srgbClr val="002060"/>
                </a:solidFill>
                <a:latin typeface="Arial" pitchFamily="34" charset="0"/>
                <a:cs typeface="Arial" pitchFamily="34" charset="0"/>
              </a:rPr>
              <a:t>Ўқитувчи </a:t>
            </a:r>
            <a:r>
              <a:rPr lang="uz-Cyrl-UZ" sz="2300" b="1" dirty="0">
                <a:solidFill>
                  <a:srgbClr val="002060"/>
                </a:solidFill>
                <a:latin typeface="Arial" pitchFamily="34" charset="0"/>
                <a:cs typeface="Arial" pitchFamily="34" charset="0"/>
              </a:rPr>
              <a:t>столининг ўнг тарафида синф ойнаси томонига тажриба намойишларини ўтказиш учун мўрили шкаф (вытяжной шкаф) жойлаштирилади. </a:t>
            </a:r>
            <a:endParaRPr lang="uz-Cyrl-UZ" sz="2300" b="1" dirty="0" smtClean="0">
              <a:solidFill>
                <a:srgbClr val="002060"/>
              </a:solidFill>
              <a:latin typeface="Arial" pitchFamily="34" charset="0"/>
              <a:cs typeface="Arial" pitchFamily="34" charset="0"/>
            </a:endParaRPr>
          </a:p>
          <a:p>
            <a:r>
              <a:rPr lang="uz-Cyrl-UZ" sz="2300" b="1" dirty="0" smtClean="0">
                <a:solidFill>
                  <a:srgbClr val="002060"/>
                </a:solidFill>
                <a:latin typeface="Arial" pitchFamily="34" charset="0"/>
                <a:cs typeface="Arial" pitchFamily="34" charset="0"/>
              </a:rPr>
              <a:t>Мўрили </a:t>
            </a:r>
            <a:r>
              <a:rPr lang="uz-Cyrl-UZ" sz="2300" b="1" dirty="0">
                <a:solidFill>
                  <a:srgbClr val="002060"/>
                </a:solidFill>
                <a:latin typeface="Arial" pitchFamily="34" charset="0"/>
                <a:cs typeface="Arial" pitchFamily="34" charset="0"/>
              </a:rPr>
              <a:t>шкаф синф деворидан 60 см синф доскасидан </a:t>
            </a:r>
            <a:br>
              <a:rPr lang="uz-Cyrl-UZ" sz="2300" b="1" dirty="0">
                <a:solidFill>
                  <a:srgbClr val="002060"/>
                </a:solidFill>
                <a:latin typeface="Arial" pitchFamily="34" charset="0"/>
                <a:cs typeface="Arial" pitchFamily="34" charset="0"/>
              </a:rPr>
            </a:br>
            <a:r>
              <a:rPr lang="uz-Cyrl-UZ" sz="2300" b="1" dirty="0">
                <a:solidFill>
                  <a:srgbClr val="002060"/>
                </a:solidFill>
                <a:latin typeface="Arial" pitchFamily="34" charset="0"/>
                <a:cs typeface="Arial" pitchFamily="34" charset="0"/>
              </a:rPr>
              <a:t>1,2 м узоқликда жойлаштирилади. </a:t>
            </a:r>
            <a:r>
              <a:rPr lang="uz-Cyrl-UZ" sz="2300" b="1" dirty="0" smtClean="0">
                <a:solidFill>
                  <a:srgbClr val="002060"/>
                </a:solidFill>
                <a:latin typeface="Arial" pitchFamily="34" charset="0"/>
                <a:cs typeface="Arial" pitchFamily="34" charset="0"/>
              </a:rPr>
              <a:t>Мўрили шкафнинг</a:t>
            </a:r>
          </a:p>
          <a:p>
            <a:pPr>
              <a:buNone/>
            </a:pPr>
            <a:r>
              <a:rPr lang="uz-Cyrl-UZ" sz="2300" b="1" dirty="0" smtClean="0">
                <a:solidFill>
                  <a:srgbClr val="002060"/>
                </a:solidFill>
                <a:latin typeface="Arial" pitchFamily="34" charset="0"/>
                <a:cs typeface="Arial" pitchFamily="34" charset="0"/>
              </a:rPr>
              <a:t>тажриба намойиш ларни </a:t>
            </a:r>
            <a:r>
              <a:rPr lang="uz-Cyrl-UZ" sz="2300" b="1" dirty="0">
                <a:solidFill>
                  <a:srgbClr val="002060"/>
                </a:solidFill>
                <a:latin typeface="Arial" pitchFamily="34" charset="0"/>
                <a:cs typeface="Arial" pitchFamily="34" charset="0"/>
              </a:rPr>
              <a:t>кўрсатиш учун тўрт томони </a:t>
            </a:r>
            <a:r>
              <a:rPr lang="uz-Cyrl-UZ" sz="2300" b="1" dirty="0" smtClean="0">
                <a:solidFill>
                  <a:srgbClr val="002060"/>
                </a:solidFill>
                <a:latin typeface="Arial" pitchFamily="34" charset="0"/>
                <a:cs typeface="Arial" pitchFamily="34" charset="0"/>
              </a:rPr>
              <a:t>герметик </a:t>
            </a:r>
            <a:r>
              <a:rPr lang="uz-Cyrl-UZ" sz="2300" b="1" dirty="0">
                <a:solidFill>
                  <a:srgbClr val="002060"/>
                </a:solidFill>
                <a:latin typeface="Arial" pitchFamily="34" charset="0"/>
                <a:cs typeface="Arial" pitchFamily="34" charset="0"/>
              </a:rPr>
              <a:t>ойна билан қопланган, синф доскаси томондан эса енгил очиладиган ва тажриба намойиш жараёнида қулай </a:t>
            </a:r>
            <a:r>
              <a:rPr lang="uz-Cyrl-UZ" sz="2300" b="1" dirty="0" smtClean="0">
                <a:solidFill>
                  <a:srgbClr val="002060"/>
                </a:solidFill>
                <a:latin typeface="Arial" pitchFamily="34" charset="0"/>
                <a:cs typeface="Arial" pitchFamily="34" charset="0"/>
              </a:rPr>
              <a:t>жойлаштириладиган </a:t>
            </a:r>
            <a:r>
              <a:rPr lang="uz-Cyrl-UZ" sz="2300" b="1" dirty="0">
                <a:solidFill>
                  <a:srgbClr val="002060"/>
                </a:solidFill>
                <a:latin typeface="Arial" pitchFamily="34" charset="0"/>
                <a:cs typeface="Arial" pitchFamily="34" charset="0"/>
              </a:rPr>
              <a:t>эшик (ойнали) ўрнатилган бўлиши лозим.</a:t>
            </a:r>
            <a:endParaRPr lang="ru-RU" sz="2300" b="1" dirty="0">
              <a:solidFill>
                <a:srgbClr val="002060"/>
              </a:solidFill>
              <a:latin typeface="Arial" pitchFamily="34" charset="0"/>
              <a:cs typeface="Arial" pitchFamily="34" charset="0"/>
            </a:endParaRPr>
          </a:p>
          <a:p>
            <a:pPr algn="r">
              <a:buNone/>
            </a:pPr>
            <a:r>
              <a:rPr lang="uz-Cyrl-UZ" sz="2300" b="1" dirty="0" smtClean="0">
                <a:solidFill>
                  <a:srgbClr val="002060"/>
                </a:solidFill>
                <a:latin typeface="Arial" pitchFamily="34" charset="0"/>
                <a:cs typeface="Arial" pitchFamily="34" charset="0"/>
              </a:rPr>
              <a:t> </a:t>
            </a:r>
            <a:r>
              <a:rPr lang="uz-Cyrl-UZ" sz="2200" b="1" dirty="0" smtClean="0">
                <a:solidFill>
                  <a:srgbClr val="002060"/>
                </a:solidFill>
                <a:latin typeface="Arial" pitchFamily="34" charset="0"/>
                <a:cs typeface="Arial" pitchFamily="34" charset="0"/>
              </a:rPr>
              <a:t>Шкафнинг </a:t>
            </a:r>
            <a:r>
              <a:rPr lang="uz-Cyrl-UZ" sz="2200" b="1" dirty="0">
                <a:solidFill>
                  <a:srgbClr val="002060"/>
                </a:solidFill>
                <a:latin typeface="Arial" pitchFamily="34" charset="0"/>
                <a:cs typeface="Arial" pitchFamily="34" charset="0"/>
              </a:rPr>
              <a:t>тепа қисми тўлиқ ёпилган ва </a:t>
            </a:r>
            <a:r>
              <a:rPr lang="uz-Cyrl-UZ" sz="2200" b="1" dirty="0" smtClean="0">
                <a:solidFill>
                  <a:srgbClr val="002060"/>
                </a:solidFill>
                <a:latin typeface="Arial" pitchFamily="34" charset="0"/>
                <a:cs typeface="Arial" pitchFamily="34" charset="0"/>
              </a:rPr>
              <a:t>тажриба</a:t>
            </a:r>
          </a:p>
          <a:p>
            <a:pPr algn="r">
              <a:buNone/>
            </a:pPr>
            <a:r>
              <a:rPr lang="uz-Cyrl-UZ" sz="2200" b="1" dirty="0" smtClean="0">
                <a:solidFill>
                  <a:srgbClr val="002060"/>
                </a:solidFill>
                <a:latin typeface="Arial" pitchFamily="34" charset="0"/>
                <a:cs typeface="Arial" pitchFamily="34" charset="0"/>
              </a:rPr>
              <a:t> </a:t>
            </a:r>
            <a:r>
              <a:rPr lang="uz-Cyrl-UZ" sz="2200" b="1" dirty="0">
                <a:solidFill>
                  <a:srgbClr val="002060"/>
                </a:solidFill>
                <a:latin typeface="Arial" pitchFamily="34" charset="0"/>
                <a:cs typeface="Arial" pitchFamily="34" charset="0"/>
              </a:rPr>
              <a:t>жараёнидаги ҳар-ҳил зарарли газларни </a:t>
            </a:r>
            <a:r>
              <a:rPr lang="uz-Cyrl-UZ" sz="2200" b="1" dirty="0" smtClean="0">
                <a:solidFill>
                  <a:srgbClr val="002060"/>
                </a:solidFill>
                <a:latin typeface="Arial" pitchFamily="34" charset="0"/>
                <a:cs typeface="Arial" pitchFamily="34" charset="0"/>
              </a:rPr>
              <a:t>чиқиб </a:t>
            </a:r>
          </a:p>
          <a:p>
            <a:pPr algn="r">
              <a:buNone/>
            </a:pPr>
            <a:r>
              <a:rPr lang="uz-Cyrl-UZ" sz="2200" b="1" dirty="0" smtClean="0">
                <a:solidFill>
                  <a:srgbClr val="002060"/>
                </a:solidFill>
                <a:latin typeface="Arial" pitchFamily="34" charset="0"/>
                <a:cs typeface="Arial" pitchFamily="34" charset="0"/>
              </a:rPr>
              <a:t>кетиши учун </a:t>
            </a:r>
            <a:r>
              <a:rPr lang="uz-Cyrl-UZ" sz="2200" b="1" dirty="0">
                <a:solidFill>
                  <a:srgbClr val="002060"/>
                </a:solidFill>
                <a:latin typeface="Arial" pitchFamily="34" charset="0"/>
                <a:cs typeface="Arial" pitchFamily="34" charset="0"/>
              </a:rPr>
              <a:t>вентельяцион </a:t>
            </a:r>
            <a:r>
              <a:rPr lang="uz-Cyrl-UZ" sz="2200" b="1" dirty="0" smtClean="0">
                <a:solidFill>
                  <a:srgbClr val="002060"/>
                </a:solidFill>
                <a:latin typeface="Arial" pitchFamily="34" charset="0"/>
                <a:cs typeface="Arial" pitchFamily="34" charset="0"/>
              </a:rPr>
              <a:t>мўркон ўрнатилади</a:t>
            </a:r>
          </a:p>
          <a:p>
            <a:pPr algn="r">
              <a:buNone/>
            </a:pPr>
            <a:r>
              <a:rPr lang="uz-Cyrl-UZ" sz="2200" b="1" dirty="0" smtClean="0">
                <a:solidFill>
                  <a:srgbClr val="002060"/>
                </a:solidFill>
                <a:latin typeface="Arial" pitchFamily="34" charset="0"/>
                <a:cs typeface="Arial" pitchFamily="34" charset="0"/>
              </a:rPr>
              <a:t> ва у орқали ойнадан ташқарига, бино томига чиқарилади. </a:t>
            </a:r>
            <a:endParaRPr lang="ru-RU" sz="2300" b="1" dirty="0">
              <a:solidFill>
                <a:srgbClr val="002060"/>
              </a:solidFill>
              <a:latin typeface="Arial" pitchFamily="34" charset="0"/>
              <a:cs typeface="Arial" pitchFamily="34" charset="0"/>
            </a:endParaRPr>
          </a:p>
        </p:txBody>
      </p:sp>
    </p:spTree>
  </p:cSld>
  <p:clrMapOvr>
    <a:masterClrMapping/>
  </p:clrMapOvr>
  <p:transition spd="med" advClick="0">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97613" cy="7072338"/>
          </a:xfrm>
          <a:prstGeom prst="rect">
            <a:avLst/>
          </a:prstGeom>
          <a:ln>
            <a:noFill/>
          </a:ln>
          <a:effectLst>
            <a:outerShdw blurRad="190500" algn="tl" rotWithShape="0">
              <a:srgbClr val="000000">
                <a:alpha val="70000"/>
              </a:srgbClr>
            </a:outerShdw>
          </a:effectLst>
        </p:spPr>
      </p:pic>
      <p:pic>
        <p:nvPicPr>
          <p:cNvPr id="19458" name="Picture 2"/>
          <p:cNvPicPr>
            <a:picLocks noChangeAspect="1" noChangeArrowheads="1"/>
          </p:cNvPicPr>
          <p:nvPr/>
        </p:nvPicPr>
        <p:blipFill>
          <a:blip r:embed="rId3"/>
          <a:srcRect/>
          <a:stretch>
            <a:fillRect/>
          </a:stretch>
        </p:blipFill>
        <p:spPr bwMode="auto">
          <a:xfrm>
            <a:off x="2071670" y="0"/>
            <a:ext cx="4143404" cy="5531658"/>
          </a:xfrm>
          <a:prstGeom prst="rect">
            <a:avLst/>
          </a:prstGeom>
          <a:ln>
            <a:noFill/>
          </a:ln>
          <a:effectLst>
            <a:softEdge rad="112500"/>
          </a:effectLst>
        </p:spPr>
      </p:pic>
      <p:sp>
        <p:nvSpPr>
          <p:cNvPr id="7" name="Прямоугольник 6"/>
          <p:cNvSpPr/>
          <p:nvPr/>
        </p:nvSpPr>
        <p:spPr>
          <a:xfrm>
            <a:off x="2786050" y="5572140"/>
            <a:ext cx="5857916" cy="8572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z-Cyrl-UZ"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Мўрили шкаф</a:t>
            </a:r>
            <a:endParaRPr lang="ru-RU"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7410" name="Picture 2"/>
          <p:cNvPicPr>
            <a:picLocks noChangeAspect="1" noChangeArrowheads="1"/>
          </p:cNvPicPr>
          <p:nvPr/>
        </p:nvPicPr>
        <p:blipFill>
          <a:blip r:embed="rId4"/>
          <a:srcRect/>
          <a:stretch>
            <a:fillRect/>
          </a:stretch>
        </p:blipFill>
        <p:spPr bwMode="auto">
          <a:xfrm>
            <a:off x="6929454" y="6500834"/>
            <a:ext cx="2214546" cy="357166"/>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t="10370" r="72222" b="33333"/>
          <a:stretch>
            <a:fillRect/>
          </a:stretch>
        </p:blipFill>
        <p:spPr bwMode="auto">
          <a:xfrm>
            <a:off x="5258280" y="0"/>
            <a:ext cx="3600000" cy="5472009"/>
          </a:xfrm>
          <a:prstGeom prst="rect">
            <a:avLst/>
          </a:prstGeom>
          <a:ln>
            <a:noFill/>
          </a:ln>
          <a:effectLst>
            <a:softEdge rad="112500"/>
          </a:effectLst>
        </p:spPr>
      </p:pic>
    </p:spTree>
  </p:cSld>
  <p:clrMapOvr>
    <a:masterClrMapping/>
  </p:clrMapOvr>
  <p:transition spd="med" advClick="0">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429784" cy="7143776"/>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solidFill>
            <a:srgbClr val="92D050"/>
          </a:solidFill>
        </p:spPr>
        <p:txBody>
          <a:bodyPr>
            <a:normAutofit/>
          </a:bodyPr>
          <a:lstStyle/>
          <a:p>
            <a:pPr algn="ctr"/>
            <a:r>
              <a:rPr lang="uz-Cyrl-UZ"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Электр таъминоти</a:t>
            </a:r>
            <a:endParaRPr lang="ru-RU"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3074" name="Picture 2"/>
          <p:cNvPicPr>
            <a:picLocks noGrp="1" noChangeAspect="1" noChangeArrowheads="1"/>
          </p:cNvPicPr>
          <p:nvPr>
            <p:ph idx="1"/>
          </p:nvPr>
        </p:nvPicPr>
        <p:blipFill>
          <a:blip r:embed="rId3" cstate="print"/>
          <a:srcRect/>
          <a:stretch>
            <a:fillRect/>
          </a:stretch>
        </p:blipFill>
        <p:spPr bwMode="auto">
          <a:xfrm>
            <a:off x="2143108" y="1571612"/>
            <a:ext cx="2865605" cy="4431692"/>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r="64844" b="90000"/>
          <a:stretch>
            <a:fillRect/>
          </a:stretch>
        </p:blipFill>
        <p:spPr bwMode="auto">
          <a:xfrm>
            <a:off x="6143668" y="6215106"/>
            <a:ext cx="3214678" cy="714356"/>
          </a:xfrm>
          <a:prstGeom prst="rect">
            <a:avLst/>
          </a:prstGeom>
          <a:noFill/>
          <a:ln w="9525">
            <a:noFill/>
            <a:miter lim="800000"/>
            <a:headEnd/>
            <a:tailEnd/>
          </a:ln>
          <a:effectLst/>
        </p:spPr>
      </p:pic>
      <p:sp>
        <p:nvSpPr>
          <p:cNvPr id="8" name="Содержимое 2"/>
          <p:cNvSpPr txBox="1">
            <a:spLocks/>
          </p:cNvSpPr>
          <p:nvPr/>
        </p:nvSpPr>
        <p:spPr>
          <a:xfrm>
            <a:off x="5143504" y="1428736"/>
            <a:ext cx="3729006" cy="5072098"/>
          </a:xfrm>
          <a:prstGeom prst="rect">
            <a:avLst/>
          </a:prstGeom>
        </p:spPr>
        <p:txBody>
          <a:bodyPr>
            <a:no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uz-Cyrl-UZ" sz="2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rPr>
              <a:t>Синф доскасининг ўнг тарафига электр таъминоти мослаштириб берувчи</a:t>
            </a:r>
            <a:endParaRPr kumimoji="0" lang="ru-RU" sz="2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uz-Cyrl-UZ" sz="2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rPr>
              <a:t> КЭХ мосламаси </a:t>
            </a:r>
            <a:r>
              <a:rPr kumimoji="0" lang="uz-Cyrl-UZ" sz="2200" b="1" i="0" u="sng" strike="noStrike" kern="1200" cap="none" spc="0" normalizeH="0" baseline="0" noProof="0" dirty="0" smtClean="0">
                <a:ln>
                  <a:noFill/>
                </a:ln>
                <a:solidFill>
                  <a:srgbClr val="002060"/>
                </a:solidFill>
                <a:effectLst/>
                <a:uLnTx/>
                <a:uFillTx/>
                <a:latin typeface="Arial" pitchFamily="34" charset="0"/>
                <a:ea typeface="+mn-ea"/>
                <a:cs typeface="Arial" pitchFamily="34" charset="0"/>
              </a:rPr>
              <a:t>изоляцион труба</a:t>
            </a:r>
            <a:r>
              <a:rPr kumimoji="0" lang="uz-Cyrl-UZ" sz="2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rPr>
              <a:t>лар орқали синфдаги мўрили шкаф, ўқитувчининг тажриба намойиш столи ва ўқувчи столларини </a:t>
            </a:r>
            <a:r>
              <a:rPr kumimoji="0" lang="uz-Cyrl-UZ" sz="2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электр токи билан таъминлайди.</a:t>
            </a:r>
            <a:endParaRPr kumimoji="0" lang="ru-RU" sz="2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uz-Cyrl-UZ" sz="2200" b="1" i="0" u="none" strike="noStrike" kern="1200" cap="none" spc="0" normalizeH="0" baseline="0" noProof="0" dirty="0" smtClean="0">
              <a:ln>
                <a:noFill/>
              </a:ln>
              <a:solidFill>
                <a:srgbClr val="002060"/>
              </a:solidFill>
              <a:effectLst/>
              <a:uLnTx/>
              <a:uFillTx/>
              <a:latin typeface="Arial" pitchFamily="34" charset="0"/>
              <a:ea typeface="+mn-ea"/>
              <a:cs typeface="Arial" pitchFamily="34" charset="0"/>
            </a:endParaRPr>
          </a:p>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ru-RU" sz="22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Tree>
  </p:cSld>
  <p:clrMapOvr>
    <a:masterClrMapping/>
  </p:clrMapOvr>
  <p:transition spd="med" advClick="0">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2" name="Заголовок 1"/>
          <p:cNvSpPr>
            <a:spLocks noGrp="1"/>
          </p:cNvSpPr>
          <p:nvPr>
            <p:ph type="title"/>
          </p:nvPr>
        </p:nvSpPr>
        <p:spPr>
          <a:xfrm>
            <a:off x="1285852" y="0"/>
            <a:ext cx="7498080" cy="785794"/>
          </a:xfrm>
        </p:spPr>
        <p:txBody>
          <a:bodyPr>
            <a:normAutofit/>
          </a:bodyPr>
          <a:lstStyle/>
          <a:p>
            <a:r>
              <a:rPr lang="ru-RU" sz="2800" b="1" dirty="0" smtClean="0">
                <a:latin typeface="Arial" pitchFamily="34" charset="0"/>
                <a:cs typeface="Arial" pitchFamily="34" charset="0"/>
              </a:rPr>
              <a:t>Лаборатория </a:t>
            </a:r>
            <a:r>
              <a:rPr lang="ru-RU" sz="2800" b="1" dirty="0" err="1" smtClean="0">
                <a:latin typeface="Arial" pitchFamily="34" charset="0"/>
                <a:cs typeface="Arial" pitchFamily="34" charset="0"/>
              </a:rPr>
              <a:t>хонаси</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шкафлари</a:t>
            </a:r>
            <a:endParaRPr lang="ru-RU" sz="2800" b="1" dirty="0">
              <a:latin typeface="Arial" pitchFamily="34" charset="0"/>
              <a:cs typeface="Arial" pitchFamily="34" charset="0"/>
            </a:endParaRPr>
          </a:p>
        </p:txBody>
      </p:sp>
      <p:pic>
        <p:nvPicPr>
          <p:cNvPr id="6" name="Picture 2"/>
          <p:cNvPicPr>
            <a:picLocks noChangeAspect="1" noChangeArrowheads="1"/>
          </p:cNvPicPr>
          <p:nvPr/>
        </p:nvPicPr>
        <p:blipFill>
          <a:blip r:embed="rId3"/>
          <a:srcRect/>
          <a:stretch>
            <a:fillRect/>
          </a:stretch>
        </p:blipFill>
        <p:spPr bwMode="auto">
          <a:xfrm>
            <a:off x="6858016" y="6641748"/>
            <a:ext cx="2285984" cy="430590"/>
          </a:xfrm>
          <a:prstGeom prst="rect">
            <a:avLst/>
          </a:prstGeom>
          <a:noFill/>
          <a:ln w="9525">
            <a:noFill/>
            <a:miter lim="800000"/>
            <a:headEnd/>
            <a:tailEnd/>
          </a:ln>
          <a:effectLst/>
        </p:spPr>
      </p:pic>
      <p:sp>
        <p:nvSpPr>
          <p:cNvPr id="3" name="Содержимое 2"/>
          <p:cNvSpPr>
            <a:spLocks noGrp="1"/>
          </p:cNvSpPr>
          <p:nvPr>
            <p:ph idx="1"/>
          </p:nvPr>
        </p:nvSpPr>
        <p:spPr>
          <a:xfrm>
            <a:off x="428596" y="785794"/>
            <a:ext cx="8715404" cy="7215238"/>
          </a:xfrm>
        </p:spPr>
        <p:txBody>
          <a:bodyPr>
            <a:noAutofit/>
          </a:bodyPr>
          <a:lstStyle/>
          <a:p>
            <a:r>
              <a:rPr lang="uz-Cyrl-UZ" sz="2400" b="1" dirty="0" smtClean="0">
                <a:solidFill>
                  <a:srgbClr val="0BD723"/>
                </a:solidFill>
                <a:latin typeface="Arial" pitchFamily="34" charset="0"/>
                <a:cs typeface="Arial" pitchFamily="34" charset="0"/>
              </a:rPr>
              <a:t> 2 та махсус шкафларда зарарсиз бўлган кимёвий моддалар,  лаборатория ва амалий  машғулот-</a:t>
            </a:r>
          </a:p>
          <a:p>
            <a:pPr>
              <a:buNone/>
            </a:pPr>
            <a:r>
              <a:rPr lang="uz-Cyrl-UZ" sz="2400" b="1" dirty="0" smtClean="0">
                <a:solidFill>
                  <a:srgbClr val="0BD723"/>
                </a:solidFill>
                <a:latin typeface="Arial" pitchFamily="34" charset="0"/>
                <a:cs typeface="Arial" pitchFamily="34" charset="0"/>
              </a:rPr>
              <a:t>    ларда фойдаланиладиган асбоб-ускуналар  сақланади.</a:t>
            </a:r>
            <a:endParaRPr lang="ru-RU" sz="2400" b="1" dirty="0" smtClean="0">
              <a:solidFill>
                <a:srgbClr val="0BD723"/>
              </a:solidFill>
              <a:latin typeface="Arial" pitchFamily="34" charset="0"/>
              <a:cs typeface="Arial" pitchFamily="34" charset="0"/>
            </a:endParaRPr>
          </a:p>
          <a:p>
            <a:r>
              <a:rPr lang="uz-Cyrl-UZ" sz="2400" b="1" dirty="0" smtClean="0">
                <a:solidFill>
                  <a:srgbClr val="002060"/>
                </a:solidFill>
                <a:latin typeface="Arial" pitchFamily="34" charset="0"/>
                <a:cs typeface="Arial" pitchFamily="34" charset="0"/>
              </a:rPr>
              <a:t>Ўқув-лаборатория хонаси- даги махсус шкафларда сақланаётган кимёвий моддалар тартиб билан </a:t>
            </a:r>
            <a:r>
              <a:rPr lang="uz-Cyrl-UZ" sz="2400" b="1" u="sng" dirty="0" smtClean="0">
                <a:solidFill>
                  <a:srgbClr val="002060"/>
                </a:solidFill>
                <a:latin typeface="Arial" pitchFamily="34" charset="0"/>
                <a:cs typeface="Arial" pitchFamily="34" charset="0"/>
              </a:rPr>
              <a:t>инвентар рақамлари асосида </a:t>
            </a:r>
            <a:r>
              <a:rPr lang="uz-Cyrl-UZ" sz="2400" b="1" dirty="0" smtClean="0">
                <a:solidFill>
                  <a:srgbClr val="002060"/>
                </a:solidFill>
                <a:latin typeface="Arial" pitchFamily="34" charset="0"/>
                <a:cs typeface="Arial" pitchFamily="34" charset="0"/>
              </a:rPr>
              <a:t>жойлаштирилади </a:t>
            </a:r>
          </a:p>
          <a:p>
            <a:pPr>
              <a:buNone/>
            </a:pPr>
            <a:r>
              <a:rPr lang="uz-Cyrl-UZ" sz="2400" b="1" dirty="0" smtClean="0">
                <a:solidFill>
                  <a:srgbClr val="002060"/>
                </a:solidFill>
                <a:latin typeface="Arial" pitchFamily="34" charset="0"/>
                <a:cs typeface="Arial" pitchFamily="34" charset="0"/>
              </a:rPr>
              <a:t>    ҳамда уларни рўйхати тузилиб, </a:t>
            </a:r>
            <a:r>
              <a:rPr lang="uz-Cyrl-UZ" sz="2400" b="1" dirty="0" smtClean="0">
                <a:solidFill>
                  <a:srgbClr val="0BD723"/>
                </a:solidFill>
                <a:latin typeface="Arial" pitchFamily="34" charset="0"/>
                <a:cs typeface="Arial" pitchFamily="34" charset="0"/>
              </a:rPr>
              <a:t>шкаф эшигининг ички тарафига </a:t>
            </a:r>
            <a:r>
              <a:rPr lang="uz-Cyrl-UZ" sz="2400" b="1" dirty="0" smtClean="0">
                <a:solidFill>
                  <a:srgbClr val="002060"/>
                </a:solidFill>
                <a:latin typeface="Arial" pitchFamily="34" charset="0"/>
                <a:cs typeface="Arial" pitchFamily="34" charset="0"/>
              </a:rPr>
              <a:t>илинади.</a:t>
            </a:r>
            <a:endParaRPr lang="ru-RU" sz="2400" b="1" dirty="0" smtClean="0">
              <a:solidFill>
                <a:srgbClr val="002060"/>
              </a:solidFill>
              <a:latin typeface="Arial" pitchFamily="34" charset="0"/>
              <a:cs typeface="Arial" pitchFamily="34" charset="0"/>
            </a:endParaRPr>
          </a:p>
          <a:p>
            <a:endParaRPr lang="ru-RU"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6858016" y="6641748"/>
            <a:ext cx="2285984" cy="430590"/>
          </a:xfrm>
          <a:prstGeom prst="rect">
            <a:avLst/>
          </a:prstGeom>
          <a:noFill/>
          <a:ln w="9525">
            <a:noFill/>
            <a:miter lim="800000"/>
            <a:headEnd/>
            <a:tailEnd/>
          </a:ln>
          <a:effectLst/>
        </p:spPr>
      </p:pic>
      <p:sp>
        <p:nvSpPr>
          <p:cNvPr id="6" name="Прямоугольник 5"/>
          <p:cNvSpPr/>
          <p:nvPr/>
        </p:nvSpPr>
        <p:spPr>
          <a:xfrm>
            <a:off x="285720" y="357166"/>
            <a:ext cx="8643998" cy="1569660"/>
          </a:xfrm>
          <a:prstGeom prst="rect">
            <a:avLst/>
          </a:prstGeom>
        </p:spPr>
        <p:txBody>
          <a:bodyPr wrap="square">
            <a:spAutoFit/>
          </a:bodyPr>
          <a:lstStyle/>
          <a:p>
            <a:pPr indent="628650"/>
            <a:r>
              <a:rPr lang="en-US" sz="2400" b="1" dirty="0" smtClean="0">
                <a:solidFill>
                  <a:srgbClr val="002060"/>
                </a:solidFill>
                <a:latin typeface="Arial" pitchFamily="34" charset="0"/>
                <a:cs typeface="Arial" pitchFamily="34" charset="0"/>
              </a:rPr>
              <a:t>   </a:t>
            </a:r>
            <a:r>
              <a:rPr lang="uz-Cyrl-UZ" sz="2400" b="1" dirty="0" smtClean="0">
                <a:solidFill>
                  <a:srgbClr val="002060"/>
                </a:solidFill>
                <a:latin typeface="Arial" pitchFamily="34" charset="0"/>
                <a:cs typeface="Arial" pitchFamily="34" charset="0"/>
              </a:rPr>
              <a:t>Ўқув-лаборатория жиҳозлари-шиша идишлар, асбоблар шундай жойлаштириш керакки, </a:t>
            </a:r>
            <a:r>
              <a:rPr lang="uz-Cyrl-UZ" sz="2400" b="1" u="sng" dirty="0" smtClean="0">
                <a:solidFill>
                  <a:srgbClr val="002060"/>
                </a:solidFill>
                <a:latin typeface="Arial" pitchFamily="34" charset="0"/>
                <a:cs typeface="Arial" pitchFamily="34" charset="0"/>
              </a:rPr>
              <a:t>ҳар бир жиҳоз </a:t>
            </a:r>
            <a:r>
              <a:rPr lang="uz-Cyrl-UZ" sz="2400" b="1" dirty="0" smtClean="0">
                <a:solidFill>
                  <a:srgbClr val="002060"/>
                </a:solidFill>
                <a:latin typeface="Arial" pitchFamily="34" charset="0"/>
                <a:cs typeface="Arial" pitchFamily="34" charset="0"/>
              </a:rPr>
              <a:t>ўқув йили давомида </a:t>
            </a:r>
            <a:r>
              <a:rPr lang="uz-Cyrl-UZ" sz="2400" b="1" u="sng" dirty="0" smtClean="0">
                <a:solidFill>
                  <a:srgbClr val="002060"/>
                </a:solidFill>
                <a:latin typeface="Arial" pitchFamily="34" charset="0"/>
                <a:cs typeface="Arial" pitchFamily="34" charset="0"/>
              </a:rPr>
              <a:t>режа асосида фойдаланиш муддатини эътиборга олинган </a:t>
            </a:r>
            <a:r>
              <a:rPr lang="uz-Cyrl-UZ" sz="2400" b="1" dirty="0" smtClean="0">
                <a:solidFill>
                  <a:srgbClr val="002060"/>
                </a:solidFill>
                <a:latin typeface="Arial" pitchFamily="34" charset="0"/>
                <a:cs typeface="Arial" pitchFamily="34" charset="0"/>
              </a:rPr>
              <a:t> ҳолда сақланади.</a:t>
            </a:r>
            <a:endParaRPr lang="ru-RU" sz="2400" dirty="0"/>
          </a:p>
        </p:txBody>
      </p:sp>
      <p:sp>
        <p:nvSpPr>
          <p:cNvPr id="7" name="Прямоугольник 6"/>
          <p:cNvSpPr/>
          <p:nvPr/>
        </p:nvSpPr>
        <p:spPr>
          <a:xfrm>
            <a:off x="285720" y="2071678"/>
            <a:ext cx="8858280" cy="1938992"/>
          </a:xfrm>
          <a:prstGeom prst="rect">
            <a:avLst/>
          </a:prstGeom>
        </p:spPr>
        <p:txBody>
          <a:bodyPr wrap="square">
            <a:spAutoFit/>
          </a:bodyPr>
          <a:lstStyle/>
          <a:p>
            <a:pPr indent="628650"/>
            <a:r>
              <a:rPr lang="en-US" sz="2400" b="1" u="sng" dirty="0" smtClean="0">
                <a:solidFill>
                  <a:srgbClr val="002060"/>
                </a:solidFill>
                <a:latin typeface="Arial" pitchFamily="34" charset="0"/>
                <a:cs typeface="Arial" pitchFamily="34" charset="0"/>
              </a:rPr>
              <a:t> </a:t>
            </a:r>
            <a:r>
              <a:rPr lang="uz-Cyrl-UZ" sz="2400" b="1" u="sng" dirty="0" smtClean="0">
                <a:solidFill>
                  <a:srgbClr val="002060"/>
                </a:solidFill>
                <a:latin typeface="Arial" pitchFamily="34" charset="0"/>
                <a:cs typeface="Arial" pitchFamily="34" charset="0"/>
              </a:rPr>
              <a:t>Шиша ва полипропилен идишлар </a:t>
            </a:r>
            <a:r>
              <a:rPr lang="uz-Cyrl-UZ" sz="2400" b="1" dirty="0" smtClean="0">
                <a:solidFill>
                  <a:srgbClr val="002060"/>
                </a:solidFill>
                <a:latin typeface="Arial" pitchFamily="34" charset="0"/>
                <a:cs typeface="Arial" pitchFamily="34" charset="0"/>
              </a:rPr>
              <a:t>(колбалар, стаканлар, мензуркалар), катта-кичиклигига, тури ҳамда ишлатиш кетма-кетлиги ва олиб туриш, фойдаланиш учун қулай бўлган ҳолда </a:t>
            </a:r>
            <a:r>
              <a:rPr lang="uz-Cyrl-UZ" sz="2400" b="1" u="sng" dirty="0" smtClean="0">
                <a:solidFill>
                  <a:srgbClr val="002060"/>
                </a:solidFill>
                <a:latin typeface="Arial" pitchFamily="34" charset="0"/>
                <a:cs typeface="Arial" pitchFamily="34" charset="0"/>
              </a:rPr>
              <a:t>доимий аниқ  жойда жойлаштирилиши талаб  этилади</a:t>
            </a:r>
            <a:r>
              <a:rPr lang="uz-Cyrl-UZ" sz="2400" b="1" dirty="0" smtClean="0">
                <a:solidFill>
                  <a:srgbClr val="002060"/>
                </a:solidFill>
                <a:latin typeface="Arial" pitchFamily="34" charset="0"/>
                <a:cs typeface="Arial" pitchFamily="34" charset="0"/>
              </a:rPr>
              <a:t>. </a:t>
            </a:r>
            <a:endParaRPr lang="ru-RU" sz="2400" b="1" dirty="0">
              <a:solidFill>
                <a:srgbClr val="002060"/>
              </a:solidFill>
              <a:latin typeface="Arial" pitchFamily="34" charset="0"/>
              <a:cs typeface="Arial" pitchFamily="34" charset="0"/>
            </a:endParaRPr>
          </a:p>
        </p:txBody>
      </p:sp>
      <p:pic>
        <p:nvPicPr>
          <p:cNvPr id="8" name="Picture 2"/>
          <p:cNvPicPr>
            <a:picLocks noChangeAspect="1" noChangeArrowheads="1"/>
          </p:cNvPicPr>
          <p:nvPr/>
        </p:nvPicPr>
        <p:blipFill>
          <a:blip r:embed="rId4" cstate="print"/>
          <a:srcRect b="13333"/>
          <a:stretch>
            <a:fillRect/>
          </a:stretch>
        </p:blipFill>
        <p:spPr bwMode="auto">
          <a:xfrm>
            <a:off x="285720" y="4214818"/>
            <a:ext cx="4357718" cy="26431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3"/>
          <p:cNvPicPr>
            <a:picLocks noChangeAspect="1" noChangeArrowheads="1"/>
          </p:cNvPicPr>
          <p:nvPr/>
        </p:nvPicPr>
        <p:blipFill>
          <a:blip r:embed="rId5" cstate="print"/>
          <a:srcRect/>
          <a:stretch>
            <a:fillRect/>
          </a:stretch>
        </p:blipFill>
        <p:spPr bwMode="auto">
          <a:xfrm>
            <a:off x="4786314" y="4214794"/>
            <a:ext cx="4071966" cy="26432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1437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Заголовок 1"/>
          <p:cNvSpPr>
            <a:spLocks noGrp="1"/>
          </p:cNvSpPr>
          <p:nvPr>
            <p:ph type="title"/>
          </p:nvPr>
        </p:nvSpPr>
        <p:spPr>
          <a:xfrm>
            <a:off x="1435608" y="274638"/>
            <a:ext cx="7498080" cy="939784"/>
          </a:xfrm>
          <a:solidFill>
            <a:srgbClr val="92D050"/>
          </a:solidFill>
        </p:spPr>
        <p:txBody>
          <a:bodyPr/>
          <a:lstStyle/>
          <a:p>
            <a:pPr algn="ctr"/>
            <a:r>
              <a:rPr lang="uz-Cyrl-UZ"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Темир шкаф</a:t>
            </a:r>
            <a:endPar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0482" name="Picture 2"/>
          <p:cNvPicPr>
            <a:picLocks noGrp="1" noChangeAspect="1" noChangeArrowheads="1"/>
          </p:cNvPicPr>
          <p:nvPr>
            <p:ph idx="1"/>
          </p:nvPr>
        </p:nvPicPr>
        <p:blipFill>
          <a:blip r:embed="rId3"/>
          <a:srcRect/>
          <a:stretch>
            <a:fillRect/>
          </a:stretch>
        </p:blipFill>
        <p:spPr bwMode="auto">
          <a:xfrm>
            <a:off x="1357290" y="1428736"/>
            <a:ext cx="4196430" cy="3143272"/>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4"/>
          <a:srcRect/>
          <a:stretch>
            <a:fillRect/>
          </a:stretch>
        </p:blipFill>
        <p:spPr bwMode="auto">
          <a:xfrm>
            <a:off x="7286644" y="6643710"/>
            <a:ext cx="1643074" cy="309491"/>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a:off x="5500694" y="1328982"/>
            <a:ext cx="2930713" cy="53147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457200"/>
            <a:ext cx="9144000" cy="7315200"/>
          </a:xfrm>
          <a:prstGeom prst="rect">
            <a:avLst/>
          </a:prstGeom>
          <a:noFill/>
          <a:ln w="9525">
            <a:noFill/>
            <a:miter lim="800000"/>
            <a:headEnd/>
            <a:tailEnd/>
          </a:ln>
          <a:effectLst/>
        </p:spPr>
      </p:pic>
      <p:sp>
        <p:nvSpPr>
          <p:cNvPr id="3" name="Содержимое 2"/>
          <p:cNvSpPr>
            <a:spLocks noGrp="1"/>
          </p:cNvSpPr>
          <p:nvPr>
            <p:ph idx="1"/>
          </p:nvPr>
        </p:nvSpPr>
        <p:spPr>
          <a:xfrm>
            <a:off x="642910" y="-357214"/>
            <a:ext cx="8215370" cy="6572320"/>
          </a:xfrm>
        </p:spPr>
        <p:txBody>
          <a:bodyPr>
            <a:noAutofit/>
          </a:bodyPr>
          <a:lstStyle/>
          <a:p>
            <a:pPr algn="ctr">
              <a:buNone/>
            </a:pPr>
            <a:r>
              <a:rPr lang="uz-Cyrl-UZ" b="1" dirty="0" smtClean="0">
                <a:solidFill>
                  <a:srgbClr val="0BD723"/>
                </a:solidFill>
                <a:latin typeface="Arial" pitchFamily="34" charset="0"/>
                <a:cs typeface="Arial" pitchFamily="34" charset="0"/>
              </a:rPr>
              <a:t>Лаборатория  хонасидаги</a:t>
            </a:r>
          </a:p>
          <a:p>
            <a:pPr algn="ctr">
              <a:buNone/>
            </a:pPr>
            <a:r>
              <a:rPr lang="uz-Cyrl-UZ" b="1" dirty="0" smtClean="0">
                <a:solidFill>
                  <a:srgbClr val="0BD723"/>
                </a:solidFill>
                <a:latin typeface="Arial" pitchFamily="34" charset="0"/>
                <a:cs typeface="Arial" pitchFamily="34" charset="0"/>
              </a:rPr>
              <a:t> темир шкаф</a:t>
            </a:r>
            <a:endParaRPr lang="uz-Cyrl-UZ" sz="2800" b="1" u="sng" dirty="0" smtClean="0">
              <a:solidFill>
                <a:srgbClr val="002060"/>
              </a:solidFill>
              <a:latin typeface="Arial" pitchFamily="34" charset="0"/>
              <a:cs typeface="Arial" pitchFamily="34" charset="0"/>
            </a:endParaRPr>
          </a:p>
          <a:p>
            <a:r>
              <a:rPr lang="uz-Cyrl-UZ" sz="2800" b="1" u="sng" dirty="0" smtClean="0">
                <a:solidFill>
                  <a:srgbClr val="002060"/>
                </a:solidFill>
                <a:latin typeface="Arial" pitchFamily="34" charset="0"/>
                <a:cs typeface="Arial" pitchFamily="34" charset="0"/>
              </a:rPr>
              <a:t>Темир </a:t>
            </a:r>
            <a:r>
              <a:rPr lang="uz-Cyrl-UZ" sz="2800" b="1" u="sng" dirty="0">
                <a:solidFill>
                  <a:srgbClr val="002060"/>
                </a:solidFill>
                <a:latin typeface="Arial" pitchFamily="34" charset="0"/>
                <a:cs typeface="Arial" pitchFamily="34" charset="0"/>
              </a:rPr>
              <a:t>шкаф ичига </a:t>
            </a:r>
            <a:r>
              <a:rPr lang="uz-Cyrl-UZ" sz="2800" b="1" dirty="0">
                <a:solidFill>
                  <a:srgbClr val="002060"/>
                </a:solidFill>
                <a:latin typeface="Arial" pitchFamily="34" charset="0"/>
                <a:cs typeface="Arial" pitchFamily="34" charset="0"/>
              </a:rPr>
              <a:t>фақатгина ўқувчилар учун зарарли хиди тез тарқалувчан (ўткир) қоронғу шароитда сақланадиган кимёвий моддалар сақланади</a:t>
            </a:r>
            <a:r>
              <a:rPr lang="uz-Cyrl-UZ" sz="2800" b="1" dirty="0" smtClean="0">
                <a:solidFill>
                  <a:srgbClr val="002060"/>
                </a:solidFill>
                <a:latin typeface="Arial" pitchFamily="34" charset="0"/>
                <a:cs typeface="Arial" pitchFamily="34" charset="0"/>
              </a:rPr>
              <a:t>. </a:t>
            </a:r>
          </a:p>
          <a:p>
            <a:r>
              <a:rPr lang="uz-Cyrl-UZ" sz="2800" b="1" dirty="0" smtClean="0">
                <a:solidFill>
                  <a:srgbClr val="002060"/>
                </a:solidFill>
                <a:latin typeface="Arial" pitchFamily="34" charset="0"/>
                <a:cs typeface="Arial" pitchFamily="34" charset="0"/>
              </a:rPr>
              <a:t>Темир шкафлардаги кимёвий моддалар </a:t>
            </a:r>
            <a:r>
              <a:rPr lang="uz-Cyrl-UZ" sz="2800" b="1" dirty="0" smtClean="0">
                <a:solidFill>
                  <a:srgbClr val="0BD723"/>
                </a:solidFill>
                <a:latin typeface="Arial" pitchFamily="34" charset="0"/>
                <a:cs typeface="Arial" pitchFamily="34" charset="0"/>
              </a:rPr>
              <a:t>классификация (моддалар синфланиши бўйича) асосида</a:t>
            </a:r>
            <a:r>
              <a:rPr lang="uz-Cyrl-UZ" sz="2800" b="1" dirty="0" smtClean="0">
                <a:solidFill>
                  <a:srgbClr val="C00000"/>
                </a:solidFill>
                <a:latin typeface="Arial" pitchFamily="34" charset="0"/>
                <a:cs typeface="Arial" pitchFamily="34" charset="0"/>
              </a:rPr>
              <a:t> </a:t>
            </a:r>
            <a:r>
              <a:rPr lang="uz-Cyrl-UZ" sz="2800" b="1" dirty="0" smtClean="0">
                <a:solidFill>
                  <a:srgbClr val="002060"/>
                </a:solidFill>
                <a:latin typeface="Arial" pitchFamily="34" charset="0"/>
                <a:cs typeface="Arial" pitchFamily="34" charset="0"/>
              </a:rPr>
              <a:t>тартиб билан жойлаштирилиб, уларнинг рўйхати темир шкаф эшигининг ички деворига илинади.</a:t>
            </a:r>
          </a:p>
          <a:p>
            <a:pPr>
              <a:buNone/>
            </a:pPr>
            <a:r>
              <a:rPr lang="uz-Cyrl-UZ" sz="2800" b="1" dirty="0" smtClean="0">
                <a:solidFill>
                  <a:srgbClr val="002060"/>
                </a:solidFill>
                <a:latin typeface="Arial" pitchFamily="34" charset="0"/>
                <a:cs typeface="Arial" pitchFamily="34" charset="0"/>
              </a:rPr>
              <a:t>   </a:t>
            </a:r>
            <a:endParaRPr lang="ru-RU" sz="2800" b="1" dirty="0">
              <a:solidFill>
                <a:srgbClr val="002060"/>
              </a:solidFill>
              <a:latin typeface="Arial" pitchFamily="34" charset="0"/>
              <a:cs typeface="Arial" pitchFamily="34" charset="0"/>
            </a:endParaRPr>
          </a:p>
          <a:p>
            <a:pPr algn="r"/>
            <a:endParaRPr lang="ru-RU" sz="2300" b="1" dirty="0">
              <a:solidFill>
                <a:srgbClr val="002060"/>
              </a:solidFill>
              <a:latin typeface="Arial" pitchFamily="34" charset="0"/>
              <a:cs typeface="Arial" pitchFamily="34" charset="0"/>
            </a:endParaRPr>
          </a:p>
        </p:txBody>
      </p:sp>
      <p:pic>
        <p:nvPicPr>
          <p:cNvPr id="5" name="Picture 2"/>
          <p:cNvPicPr>
            <a:picLocks noChangeAspect="1" noChangeArrowheads="1"/>
          </p:cNvPicPr>
          <p:nvPr/>
        </p:nvPicPr>
        <p:blipFill>
          <a:blip r:embed="rId3"/>
          <a:srcRect r="64844" b="90000"/>
          <a:stretch>
            <a:fillRect/>
          </a:stretch>
        </p:blipFill>
        <p:spPr bwMode="auto">
          <a:xfrm>
            <a:off x="5929322" y="6215106"/>
            <a:ext cx="3214678" cy="428604"/>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3554" name="Picture 2"/>
          <p:cNvPicPr>
            <a:picLocks noChangeAspect="1" noChangeArrowheads="1"/>
          </p:cNvPicPr>
          <p:nvPr/>
        </p:nvPicPr>
        <p:blipFill>
          <a:blip r:embed="rId3"/>
          <a:srcRect/>
          <a:stretch>
            <a:fillRect/>
          </a:stretch>
        </p:blipFill>
        <p:spPr bwMode="auto">
          <a:xfrm>
            <a:off x="7000892" y="6240032"/>
            <a:ext cx="2143108" cy="403678"/>
          </a:xfrm>
          <a:prstGeom prst="rect">
            <a:avLst/>
          </a:prstGeom>
          <a:noFill/>
          <a:ln w="9525">
            <a:noFill/>
            <a:miter lim="800000"/>
            <a:headEnd/>
            <a:tailEnd/>
          </a:ln>
          <a:effectLst/>
        </p:spPr>
      </p:pic>
      <p:sp>
        <p:nvSpPr>
          <p:cNvPr id="3" name="Содержимое 2"/>
          <p:cNvSpPr>
            <a:spLocks noGrp="1"/>
          </p:cNvSpPr>
          <p:nvPr>
            <p:ph idx="1"/>
          </p:nvPr>
        </p:nvSpPr>
        <p:spPr>
          <a:xfrm>
            <a:off x="1000100" y="285728"/>
            <a:ext cx="7143800" cy="1214446"/>
          </a:xfrm>
        </p:spPr>
        <p:txBody>
          <a:bodyPr>
            <a:noAutofit/>
          </a:bodyPr>
          <a:lstStyle/>
          <a:p>
            <a:pPr algn="ctr"/>
            <a:r>
              <a:rPr lang="uz-Cyrl-UZ" sz="2400" b="1" u="sng" dirty="0">
                <a:solidFill>
                  <a:srgbClr val="002060"/>
                </a:solidFill>
                <a:latin typeface="Arial" pitchFamily="34" charset="0"/>
                <a:cs typeface="Arial" pitchFamily="34" charset="0"/>
              </a:rPr>
              <a:t>Қуруқ моддалар </a:t>
            </a:r>
            <a:r>
              <a:rPr lang="uz-Cyrl-UZ" sz="2400" b="1" dirty="0">
                <a:solidFill>
                  <a:srgbClr val="002060"/>
                </a:solidFill>
                <a:latin typeface="Arial" pitchFamily="34" charset="0"/>
                <a:cs typeface="Arial" pitchFamily="34" charset="0"/>
              </a:rPr>
              <a:t>солинган идишлар шкаф токчаларига фақат </a:t>
            </a:r>
            <a:r>
              <a:rPr lang="uz-Cyrl-UZ" sz="2400" b="1" u="sng" dirty="0">
                <a:solidFill>
                  <a:srgbClr val="002060"/>
                </a:solidFill>
                <a:latin typeface="Arial" pitchFamily="34" charset="0"/>
                <a:cs typeface="Arial" pitchFamily="34" charset="0"/>
              </a:rPr>
              <a:t>оғзи беркитилган ҳолда </a:t>
            </a:r>
            <a:r>
              <a:rPr lang="uz-Cyrl-UZ" sz="2400" b="1" dirty="0">
                <a:solidFill>
                  <a:srgbClr val="002060"/>
                </a:solidFill>
                <a:latin typeface="Arial" pitchFamily="34" charset="0"/>
                <a:cs typeface="Arial" pitchFamily="34" charset="0"/>
              </a:rPr>
              <a:t>қўйилади. </a:t>
            </a:r>
            <a:endParaRPr lang="ru-RU" sz="2400" b="1" dirty="0">
              <a:solidFill>
                <a:srgbClr val="002060"/>
              </a:solidFill>
              <a:latin typeface="Arial" pitchFamily="34" charset="0"/>
              <a:cs typeface="Arial" pitchFamily="34" charset="0"/>
            </a:endParaRPr>
          </a:p>
          <a:p>
            <a:pPr algn="ctr">
              <a:buNone/>
            </a:pPr>
            <a:endParaRPr lang="ru-RU" sz="2400" b="1" dirty="0">
              <a:solidFill>
                <a:srgbClr val="002060"/>
              </a:solidFill>
              <a:latin typeface="Arial" pitchFamily="34" charset="0"/>
              <a:cs typeface="Arial" pitchFamily="34" charset="0"/>
            </a:endParaRPr>
          </a:p>
        </p:txBody>
      </p:sp>
      <p:sp>
        <p:nvSpPr>
          <p:cNvPr id="6" name="Прямоугольник 5"/>
          <p:cNvSpPr/>
          <p:nvPr/>
        </p:nvSpPr>
        <p:spPr>
          <a:xfrm>
            <a:off x="2643174" y="1690767"/>
            <a:ext cx="6000792" cy="4154984"/>
          </a:xfrm>
          <a:prstGeom prst="rect">
            <a:avLst/>
          </a:prstGeom>
        </p:spPr>
        <p:txBody>
          <a:bodyPr wrap="square">
            <a:spAutoFit/>
          </a:bodyPr>
          <a:lstStyle/>
          <a:p>
            <a:pPr algn="just"/>
            <a:r>
              <a:rPr lang="uz-Cyrl-UZ" sz="2400" b="1" dirty="0" smtClean="0">
                <a:solidFill>
                  <a:srgbClr val="002060"/>
                </a:solidFill>
                <a:latin typeface="Arial" pitchFamily="34" charset="0"/>
                <a:cs typeface="Arial" pitchFamily="34" charset="0"/>
              </a:rPr>
              <a:t> Кимёвий моддалар синфларига қараб</a:t>
            </a:r>
          </a:p>
          <a:p>
            <a:pPr algn="just">
              <a:buFont typeface="Arial" pitchFamily="34" charset="0"/>
              <a:buChar char="•"/>
            </a:pPr>
            <a:r>
              <a:rPr lang="uz-Cyrl-UZ" sz="2400" b="1" dirty="0" smtClean="0">
                <a:solidFill>
                  <a:srgbClr val="0BD723"/>
                </a:solidFill>
                <a:latin typeface="Arial" pitchFamily="34" charset="0"/>
                <a:cs typeface="Arial" pitchFamily="34" charset="0"/>
              </a:rPr>
              <a:t>оксидлар</a:t>
            </a:r>
          </a:p>
          <a:p>
            <a:pPr algn="just">
              <a:buFont typeface="Arial" pitchFamily="34" charset="0"/>
              <a:buChar char="•"/>
            </a:pPr>
            <a:r>
              <a:rPr lang="uz-Cyrl-UZ" sz="2400" b="1" dirty="0" smtClean="0">
                <a:solidFill>
                  <a:srgbClr val="0BD723"/>
                </a:solidFill>
                <a:latin typeface="Arial" pitchFamily="34" charset="0"/>
                <a:cs typeface="Arial" pitchFamily="34" charset="0"/>
              </a:rPr>
              <a:t> асослар   </a:t>
            </a:r>
          </a:p>
          <a:p>
            <a:pPr algn="just">
              <a:buFont typeface="Arial" pitchFamily="34" charset="0"/>
              <a:buChar char="•"/>
            </a:pPr>
            <a:r>
              <a:rPr lang="uz-Cyrl-UZ" sz="2400" b="1" dirty="0" smtClean="0">
                <a:solidFill>
                  <a:srgbClr val="0BD723"/>
                </a:solidFill>
                <a:latin typeface="Arial" pitchFamily="34" charset="0"/>
                <a:cs typeface="Arial" pitchFamily="34" charset="0"/>
              </a:rPr>
              <a:t> кислоталар</a:t>
            </a:r>
          </a:p>
          <a:p>
            <a:pPr algn="just">
              <a:buFont typeface="Arial" pitchFamily="34" charset="0"/>
              <a:buChar char="•"/>
            </a:pPr>
            <a:r>
              <a:rPr lang="uz-Cyrl-UZ" sz="2400" b="1" dirty="0" smtClean="0">
                <a:solidFill>
                  <a:srgbClr val="0BD723"/>
                </a:solidFill>
                <a:latin typeface="Arial" pitchFamily="34" charset="0"/>
                <a:cs typeface="Arial" pitchFamily="34" charset="0"/>
              </a:rPr>
              <a:t> тузлар </a:t>
            </a:r>
          </a:p>
          <a:p>
            <a:pPr algn="just">
              <a:buFont typeface="Arial" pitchFamily="34" charset="0"/>
              <a:buChar char="•"/>
            </a:pPr>
            <a:r>
              <a:rPr lang="uz-Cyrl-UZ" sz="2400" b="1" dirty="0" smtClean="0">
                <a:solidFill>
                  <a:srgbClr val="0BD723"/>
                </a:solidFill>
                <a:latin typeface="Arial" pitchFamily="34" charset="0"/>
                <a:cs typeface="Arial" pitchFamily="34" charset="0"/>
              </a:rPr>
              <a:t>эфирлар</a:t>
            </a:r>
          </a:p>
          <a:p>
            <a:pPr algn="just">
              <a:buFont typeface="Arial" pitchFamily="34" charset="0"/>
              <a:buChar char="•"/>
            </a:pPr>
            <a:r>
              <a:rPr lang="uz-Cyrl-UZ" sz="2400" b="1" dirty="0" smtClean="0">
                <a:solidFill>
                  <a:srgbClr val="0BD723"/>
                </a:solidFill>
                <a:latin typeface="Arial" pitchFamily="34" charset="0"/>
                <a:cs typeface="Arial" pitchFamily="34" charset="0"/>
              </a:rPr>
              <a:t>альдегидлар</a:t>
            </a:r>
          </a:p>
          <a:p>
            <a:pPr algn="just">
              <a:buFont typeface="Arial" pitchFamily="34" charset="0"/>
              <a:buChar char="•"/>
            </a:pPr>
            <a:r>
              <a:rPr lang="uz-Cyrl-UZ" sz="2400" b="1" dirty="0" smtClean="0">
                <a:solidFill>
                  <a:srgbClr val="0BD723"/>
                </a:solidFill>
                <a:latin typeface="Arial" pitchFamily="34" charset="0"/>
                <a:cs typeface="Arial" pitchFamily="34" charset="0"/>
              </a:rPr>
              <a:t> кетонлар</a:t>
            </a:r>
          </a:p>
          <a:p>
            <a:pPr algn="just">
              <a:buFont typeface="Arial" pitchFamily="34" charset="0"/>
              <a:buChar char="•"/>
            </a:pPr>
            <a:r>
              <a:rPr lang="uz-Cyrl-UZ" sz="2400" b="1" dirty="0" smtClean="0">
                <a:solidFill>
                  <a:srgbClr val="0BD723"/>
                </a:solidFill>
                <a:latin typeface="Arial" pitchFamily="34" charset="0"/>
                <a:cs typeface="Arial" pitchFamily="34" charset="0"/>
              </a:rPr>
              <a:t>азотли органик моддалар </a:t>
            </a:r>
          </a:p>
          <a:p>
            <a:pPr algn="just"/>
            <a:r>
              <a:rPr lang="uz-Cyrl-UZ" sz="2400" b="1" dirty="0" smtClean="0">
                <a:solidFill>
                  <a:srgbClr val="002060"/>
                </a:solidFill>
                <a:latin typeface="Arial" pitchFamily="34" charset="0"/>
                <a:cs typeface="Arial" pitchFamily="34" charset="0"/>
              </a:rPr>
              <a:t>алоҳида-алоҳида жойлаштирилади</a:t>
            </a:r>
            <a:r>
              <a:rPr lang="uz-Cyrl-UZ" sz="2400" b="1" dirty="0" smtClean="0">
                <a:solidFill>
                  <a:srgbClr val="0BD723"/>
                </a:solidFill>
                <a:latin typeface="Arial" pitchFamily="34" charset="0"/>
                <a:cs typeface="Arial" pitchFamily="34" charset="0"/>
              </a:rPr>
              <a:t>.</a:t>
            </a:r>
          </a:p>
        </p:txBody>
      </p:sp>
    </p:spTree>
  </p:cSld>
  <p:clrMapOvr>
    <a:masterClrMapping/>
  </p:clrMapOvr>
  <p:transition spd="med" advClick="0">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6429388" y="6143644"/>
            <a:ext cx="2654700" cy="500042"/>
          </a:xfrm>
          <a:prstGeom prst="rect">
            <a:avLst/>
          </a:prstGeom>
          <a:noFill/>
          <a:ln w="9525">
            <a:noFill/>
            <a:miter lim="800000"/>
            <a:headEnd/>
            <a:tailEnd/>
          </a:ln>
          <a:effectLst/>
        </p:spPr>
      </p:pic>
      <p:sp>
        <p:nvSpPr>
          <p:cNvPr id="5" name="Прямоугольник 4"/>
          <p:cNvSpPr/>
          <p:nvPr/>
        </p:nvSpPr>
        <p:spPr>
          <a:xfrm>
            <a:off x="500034" y="428604"/>
            <a:ext cx="8358246" cy="6370975"/>
          </a:xfrm>
          <a:prstGeom prst="rect">
            <a:avLst/>
          </a:prstGeom>
        </p:spPr>
        <p:txBody>
          <a:bodyPr wrap="square">
            <a:spAutoFit/>
          </a:bodyPr>
          <a:lstStyle/>
          <a:p>
            <a:pPr algn="just"/>
            <a:r>
              <a:rPr lang="uz-Cyrl-UZ" sz="2400" b="1" dirty="0" smtClean="0">
                <a:solidFill>
                  <a:srgbClr val="C00000"/>
                </a:solidFill>
                <a:latin typeface="Arial" pitchFamily="34" charset="0"/>
                <a:cs typeface="Arial" pitchFamily="34" charset="0"/>
              </a:rPr>
              <a:t> </a:t>
            </a:r>
            <a:r>
              <a:rPr lang="uz-Cyrl-UZ" sz="2400" b="1" dirty="0" smtClean="0">
                <a:solidFill>
                  <a:srgbClr val="002060"/>
                </a:solidFill>
                <a:latin typeface="Arial" pitchFamily="34" charset="0"/>
                <a:cs typeface="Arial" pitchFamily="34" charset="0"/>
              </a:rPr>
              <a:t>Ҳар бир токчада </a:t>
            </a:r>
            <a:r>
              <a:rPr lang="uz-Cyrl-UZ" sz="2400" b="1" u="sng" dirty="0" smtClean="0">
                <a:solidFill>
                  <a:srgbClr val="002060"/>
                </a:solidFill>
                <a:latin typeface="Arial" pitchFamily="34" charset="0"/>
                <a:cs typeface="Arial" pitchFamily="34" charset="0"/>
              </a:rPr>
              <a:t>чапдан ўнгга қараб аввал металлар, </a:t>
            </a:r>
          </a:p>
          <a:p>
            <a:pPr algn="just"/>
            <a:r>
              <a:rPr lang="uz-Cyrl-UZ" sz="2400" b="1" u="sng" dirty="0" smtClean="0">
                <a:solidFill>
                  <a:srgbClr val="002060"/>
                </a:solidFill>
                <a:latin typeface="Arial" pitchFamily="34" charset="0"/>
                <a:cs typeface="Arial" pitchFamily="34" charset="0"/>
              </a:rPr>
              <a:t>сўнгра оксидлар, асослар, булардан кейин тузлар –   </a:t>
            </a:r>
            <a:r>
              <a:rPr lang="uz-Cyrl-UZ" sz="2400" b="1" dirty="0" smtClean="0">
                <a:solidFill>
                  <a:srgbClr val="002060"/>
                </a:solidFill>
                <a:latin typeface="Arial" pitchFamily="34" charset="0"/>
                <a:cs typeface="Arial" pitchFamily="34" charset="0"/>
              </a:rPr>
              <a:t> </a:t>
            </a:r>
          </a:p>
          <a:p>
            <a:pPr algn="just">
              <a:buFont typeface="Arial" pitchFamily="34" charset="0"/>
              <a:buChar char="•"/>
            </a:pPr>
            <a:r>
              <a:rPr lang="uz-Cyrl-UZ" sz="2400" b="1" dirty="0" smtClean="0">
                <a:solidFill>
                  <a:srgbClr val="0BD723"/>
                </a:solidFill>
                <a:latin typeface="Arial" pitchFamily="34" charset="0"/>
                <a:cs typeface="Arial" pitchFamily="34" charset="0"/>
              </a:rPr>
              <a:t>хлорид, </a:t>
            </a:r>
          </a:p>
          <a:p>
            <a:pPr algn="just"/>
            <a:r>
              <a:rPr lang="uz-Cyrl-UZ" sz="2400" b="1" dirty="0" smtClean="0">
                <a:solidFill>
                  <a:srgbClr val="0BD723"/>
                </a:solidFill>
                <a:latin typeface="Arial" pitchFamily="34" charset="0"/>
                <a:cs typeface="Arial" pitchFamily="34" charset="0"/>
              </a:rPr>
              <a:t>        бромид, </a:t>
            </a:r>
          </a:p>
          <a:p>
            <a:pPr algn="just"/>
            <a:r>
              <a:rPr lang="uz-Cyrl-UZ" sz="2400" b="1" dirty="0" smtClean="0">
                <a:solidFill>
                  <a:srgbClr val="0BD723"/>
                </a:solidFill>
                <a:latin typeface="Arial" pitchFamily="34" charset="0"/>
                <a:cs typeface="Arial" pitchFamily="34" charset="0"/>
              </a:rPr>
              <a:t>               иодид, </a:t>
            </a:r>
          </a:p>
          <a:p>
            <a:pPr algn="just"/>
            <a:r>
              <a:rPr lang="uz-Cyrl-UZ" sz="2400" b="1" dirty="0" smtClean="0">
                <a:solidFill>
                  <a:srgbClr val="0BD723"/>
                </a:solidFill>
                <a:latin typeface="Arial" pitchFamily="34" charset="0"/>
                <a:cs typeface="Arial" pitchFamily="34" charset="0"/>
              </a:rPr>
              <a:t>                    фторид, </a:t>
            </a:r>
          </a:p>
          <a:p>
            <a:pPr algn="just"/>
            <a:r>
              <a:rPr lang="uz-Cyrl-UZ" sz="2400" b="1" dirty="0" smtClean="0">
                <a:solidFill>
                  <a:srgbClr val="0BD723"/>
                </a:solidFill>
                <a:latin typeface="Arial" pitchFamily="34" charset="0"/>
                <a:cs typeface="Arial" pitchFamily="34" charset="0"/>
              </a:rPr>
              <a:t>                       сульфид, </a:t>
            </a:r>
          </a:p>
          <a:p>
            <a:pPr algn="just"/>
            <a:r>
              <a:rPr lang="uz-Cyrl-UZ" sz="2400" b="1" dirty="0" smtClean="0">
                <a:solidFill>
                  <a:srgbClr val="0BD723"/>
                </a:solidFill>
                <a:latin typeface="Arial" pitchFamily="34" charset="0"/>
                <a:cs typeface="Arial" pitchFamily="34" charset="0"/>
              </a:rPr>
              <a:t>                               сульфит, </a:t>
            </a:r>
          </a:p>
          <a:p>
            <a:pPr algn="just"/>
            <a:r>
              <a:rPr lang="uz-Cyrl-UZ" sz="2400" b="1" dirty="0" smtClean="0">
                <a:solidFill>
                  <a:srgbClr val="0BD723"/>
                </a:solidFill>
                <a:latin typeface="Arial" pitchFamily="34" charset="0"/>
                <a:cs typeface="Arial" pitchFamily="34" charset="0"/>
              </a:rPr>
              <a:t>                                     сульфат, </a:t>
            </a:r>
          </a:p>
          <a:p>
            <a:pPr algn="just"/>
            <a:r>
              <a:rPr lang="uz-Cyrl-UZ" sz="2400" b="1" dirty="0" smtClean="0">
                <a:solidFill>
                  <a:srgbClr val="0BD723"/>
                </a:solidFill>
                <a:latin typeface="Arial" pitchFamily="34" charset="0"/>
                <a:cs typeface="Arial" pitchFamily="34" charset="0"/>
              </a:rPr>
              <a:t>                                           нитрат,</a:t>
            </a:r>
          </a:p>
          <a:p>
            <a:pPr algn="just"/>
            <a:r>
              <a:rPr lang="uz-Cyrl-UZ" sz="2400" b="1" dirty="0" smtClean="0">
                <a:solidFill>
                  <a:srgbClr val="0BD723"/>
                </a:solidFill>
                <a:latin typeface="Arial" pitchFamily="34" charset="0"/>
                <a:cs typeface="Arial" pitchFamily="34" charset="0"/>
              </a:rPr>
              <a:t>                                                 нитрит,</a:t>
            </a:r>
          </a:p>
          <a:p>
            <a:pPr algn="just"/>
            <a:r>
              <a:rPr lang="uz-Cyrl-UZ" sz="2400" b="1" dirty="0" smtClean="0">
                <a:solidFill>
                  <a:srgbClr val="0BD723"/>
                </a:solidFill>
                <a:latin typeface="Arial" pitchFamily="34" charset="0"/>
                <a:cs typeface="Arial" pitchFamily="34" charset="0"/>
              </a:rPr>
              <a:t>                                                       фосфат,</a:t>
            </a:r>
          </a:p>
          <a:p>
            <a:pPr algn="just"/>
            <a:r>
              <a:rPr lang="uz-Cyrl-UZ" sz="2400" b="1" dirty="0" smtClean="0">
                <a:solidFill>
                  <a:srgbClr val="0BD723"/>
                </a:solidFill>
                <a:latin typeface="Arial" pitchFamily="34" charset="0"/>
                <a:cs typeface="Arial" pitchFamily="34" charset="0"/>
              </a:rPr>
              <a:t>                                                             карбонат, </a:t>
            </a:r>
          </a:p>
          <a:p>
            <a:pPr algn="just"/>
            <a:r>
              <a:rPr lang="uz-Cyrl-UZ" sz="2400" b="1" dirty="0" smtClean="0">
                <a:solidFill>
                  <a:srgbClr val="0BD723"/>
                </a:solidFill>
                <a:latin typeface="Arial" pitchFamily="34" charset="0"/>
                <a:cs typeface="Arial" pitchFamily="34" charset="0"/>
              </a:rPr>
              <a:t>                                                              силикат</a:t>
            </a:r>
            <a:r>
              <a:rPr lang="uz-Cyrl-UZ" sz="2400" b="1" dirty="0" smtClean="0">
                <a:solidFill>
                  <a:srgbClr val="002060"/>
                </a:solidFill>
                <a:latin typeface="Arial" pitchFamily="34" charset="0"/>
                <a:cs typeface="Arial" pitchFamily="34" charset="0"/>
              </a:rPr>
              <a:t> ва бошқа </a:t>
            </a:r>
          </a:p>
          <a:p>
            <a:pPr algn="r">
              <a:buNone/>
            </a:pPr>
            <a:r>
              <a:rPr lang="uz-Cyrl-UZ" sz="2400" b="1" dirty="0" smtClean="0">
                <a:solidFill>
                  <a:srgbClr val="002060"/>
                </a:solidFill>
                <a:latin typeface="Arial" pitchFamily="34" charset="0"/>
                <a:cs typeface="Arial" pitchFamily="34" charset="0"/>
              </a:rPr>
              <a:t>                         тузлар  қўйилади. </a:t>
            </a:r>
            <a:endParaRPr lang="en-US" sz="2400" b="1" dirty="0" smtClean="0">
              <a:solidFill>
                <a:srgbClr val="002060"/>
              </a:solidFill>
              <a:latin typeface="Arial" pitchFamily="34" charset="0"/>
              <a:cs typeface="Arial" pitchFamily="34" charset="0"/>
            </a:endParaRPr>
          </a:p>
          <a:p>
            <a:pPr algn="r">
              <a:buNone/>
            </a:pPr>
            <a:r>
              <a:rPr lang="uz-Cyrl-UZ" sz="2400" b="1" dirty="0" smtClean="0">
                <a:solidFill>
                  <a:srgbClr val="002060"/>
                </a:solidFill>
                <a:latin typeface="Arial" pitchFamily="34" charset="0"/>
                <a:cs typeface="Arial" pitchFamily="34" charset="0"/>
              </a:rPr>
              <a:t>(Кейинги қаторлар ҳам шу тартибда</a:t>
            </a:r>
            <a:r>
              <a:rPr lang="en-US" sz="2400" b="1" dirty="0" smtClean="0">
                <a:solidFill>
                  <a:srgbClr val="002060"/>
                </a:solidFill>
                <a:latin typeface="Arial" pitchFamily="34" charset="0"/>
                <a:cs typeface="Arial" pitchFamily="34" charset="0"/>
              </a:rPr>
              <a:t>    </a:t>
            </a:r>
            <a:r>
              <a:rPr lang="uz-Cyrl-UZ" sz="2400" b="1" dirty="0" smtClean="0">
                <a:solidFill>
                  <a:srgbClr val="002060"/>
                </a:solidFill>
                <a:latin typeface="Arial" pitchFamily="34" charset="0"/>
                <a:cs typeface="Arial" pitchFamily="34" charset="0"/>
              </a:rPr>
              <a:t>жойлаштирилади.)</a:t>
            </a:r>
            <a:endParaRPr lang="ru-RU" sz="24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4" name="Content Placeholder 2"/>
          <p:cNvSpPr>
            <a:spLocks noGrp="1"/>
          </p:cNvSpPr>
          <p:nvPr>
            <p:ph idx="1"/>
          </p:nvPr>
        </p:nvSpPr>
        <p:spPr>
          <a:xfrm>
            <a:off x="1435608" y="200012"/>
            <a:ext cx="7498080" cy="6657988"/>
          </a:xfrm>
        </p:spPr>
        <p:txBody>
          <a:bodyPr>
            <a:noAutofit/>
          </a:bodyPr>
          <a:lstStyle/>
          <a:p>
            <a:pPr marL="82296" indent="0" algn="ctr">
              <a:buNone/>
            </a:pPr>
            <a:r>
              <a:rPr lang="uz-Cyrl-UZ" sz="2400" dirty="0">
                <a:solidFill>
                  <a:srgbClr val="002060"/>
                </a:solidFill>
                <a:latin typeface="Arial" panose="020B0604020202020204" pitchFamily="34" charset="0"/>
                <a:cs typeface="Arial" panose="020B0604020202020204" pitchFamily="34" charset="0"/>
              </a:rPr>
              <a:t>Кимё хонасига қўйиладиган асосий талаблар қуйидагилардан иборат.</a:t>
            </a:r>
            <a:endParaRPr lang="ru-RU" sz="2400" dirty="0">
              <a:solidFill>
                <a:srgbClr val="002060"/>
              </a:solidFill>
              <a:latin typeface="Arial" panose="020B0604020202020204" pitchFamily="34" charset="0"/>
              <a:cs typeface="Arial" panose="020B0604020202020204" pitchFamily="34" charset="0"/>
            </a:endParaRPr>
          </a:p>
          <a:p>
            <a:r>
              <a:rPr lang="uz-Cyrl-UZ" sz="2000" dirty="0">
                <a:solidFill>
                  <a:srgbClr val="002060"/>
                </a:solidFill>
                <a:latin typeface="Arial" panose="020B0604020202020204" pitchFamily="34" charset="0"/>
                <a:cs typeface="Arial" panose="020B0604020202020204" pitchFamily="34" charset="0"/>
              </a:rPr>
              <a:t>1. Илмий методик. Кимё хонаси кимё мазмуни, дидактика, психология ва тарбия назарияси талабларига жавоб бера оладиган бўлиши керак. </a:t>
            </a:r>
            <a:endParaRPr lang="ru-RU" sz="2000" dirty="0">
              <a:solidFill>
                <a:srgbClr val="002060"/>
              </a:solidFill>
              <a:latin typeface="Arial" panose="020B0604020202020204" pitchFamily="34" charset="0"/>
              <a:cs typeface="Arial" panose="020B0604020202020204" pitchFamily="34" charset="0"/>
            </a:endParaRPr>
          </a:p>
          <a:p>
            <a:r>
              <a:rPr lang="uz-Cyrl-UZ" sz="2000" dirty="0">
                <a:solidFill>
                  <a:srgbClr val="002060"/>
                </a:solidFill>
                <a:latin typeface="Arial" panose="020B0604020202020204" pitchFamily="34" charset="0"/>
                <a:cs typeface="Arial" panose="020B0604020202020204" pitchFamily="34" charset="0"/>
              </a:rPr>
              <a:t>2. Хавфсизлик техникаси ва </a:t>
            </a:r>
            <a:r>
              <a:rPr lang="uz-Cyrl-UZ" sz="2000" dirty="0" smtClean="0">
                <a:solidFill>
                  <a:srgbClr val="002060"/>
                </a:solidFill>
                <a:latin typeface="Arial" panose="020B0604020202020204" pitchFamily="34" charset="0"/>
                <a:cs typeface="Arial" panose="020B0604020202020204" pitchFamily="34" charset="0"/>
              </a:rPr>
              <a:t>гигиеник</a:t>
            </a:r>
            <a:r>
              <a:rPr lang="en-US" sz="2000" dirty="0" smtClean="0">
                <a:solidFill>
                  <a:srgbClr val="002060"/>
                </a:solidFill>
                <a:latin typeface="Arial" panose="020B0604020202020204" pitchFamily="34" charset="0"/>
                <a:cs typeface="Arial" panose="020B0604020202020204" pitchFamily="34" charset="0"/>
              </a:rPr>
              <a:t> </a:t>
            </a:r>
            <a:r>
              <a:rPr lang="uz-Cyrl-UZ" sz="2000" dirty="0" smtClean="0">
                <a:solidFill>
                  <a:srgbClr val="002060"/>
                </a:solidFill>
                <a:latin typeface="Arial" panose="020B0604020202020204" pitchFamily="34" charset="0"/>
                <a:cs typeface="Arial" panose="020B0604020202020204" pitchFamily="34" charset="0"/>
              </a:rPr>
              <a:t>талабда кимё </a:t>
            </a:r>
            <a:r>
              <a:rPr lang="uz-Cyrl-UZ" sz="2000" dirty="0">
                <a:solidFill>
                  <a:srgbClr val="002060"/>
                </a:solidFill>
                <a:latin typeface="Arial" panose="020B0604020202020204" pitchFamily="34" charset="0"/>
                <a:cs typeface="Arial" panose="020B0604020202020204" pitchFamily="34" charset="0"/>
              </a:rPr>
              <a:t>хонаси меҳнатни илмий ташкил </a:t>
            </a:r>
            <a:r>
              <a:rPr lang="uz-Cyrl-UZ" sz="2000" dirty="0" smtClean="0">
                <a:solidFill>
                  <a:srgbClr val="002060"/>
                </a:solidFill>
                <a:latin typeface="Arial" panose="020B0604020202020204" pitchFamily="34" charset="0"/>
                <a:cs typeface="Arial" panose="020B0604020202020204" pitchFamily="34" charset="0"/>
              </a:rPr>
              <a:t>қилиш, </a:t>
            </a:r>
            <a:r>
              <a:rPr lang="uz-Cyrl-UZ" sz="2000" dirty="0">
                <a:solidFill>
                  <a:srgbClr val="002060"/>
                </a:solidFill>
                <a:latin typeface="Arial" panose="020B0604020202020204" pitchFamily="34" charset="0"/>
                <a:cs typeface="Arial" panose="020B0604020202020204" pitchFamily="34" charset="0"/>
              </a:rPr>
              <a:t>ўқитувчи ва ўқувчилар соғлигини </a:t>
            </a:r>
            <a:r>
              <a:rPr lang="uz-Cyrl-UZ" sz="2000" dirty="0" smtClean="0">
                <a:solidFill>
                  <a:srgbClr val="002060"/>
                </a:solidFill>
                <a:latin typeface="Arial" panose="020B0604020202020204" pitchFamily="34" charset="0"/>
                <a:cs typeface="Arial" panose="020B0604020202020204" pitchFamily="34" charset="0"/>
              </a:rPr>
              <a:t>сақлашга жавоб бера олиши </a:t>
            </a:r>
            <a:r>
              <a:rPr lang="uz-Cyrl-UZ" sz="2000" dirty="0">
                <a:solidFill>
                  <a:srgbClr val="002060"/>
                </a:solidFill>
                <a:latin typeface="Arial" panose="020B0604020202020204" pitchFamily="34" charset="0"/>
                <a:cs typeface="Arial" panose="020B0604020202020204" pitchFamily="34" charset="0"/>
              </a:rPr>
              <a:t>керак.</a:t>
            </a:r>
            <a:endParaRPr lang="ru-RU" sz="2000" dirty="0">
              <a:solidFill>
                <a:srgbClr val="002060"/>
              </a:solidFill>
              <a:latin typeface="Arial" panose="020B0604020202020204" pitchFamily="34" charset="0"/>
              <a:cs typeface="Arial" panose="020B0604020202020204" pitchFamily="34" charset="0"/>
            </a:endParaRPr>
          </a:p>
          <a:p>
            <a:r>
              <a:rPr lang="uz-Cyrl-UZ" sz="2000" dirty="0">
                <a:solidFill>
                  <a:srgbClr val="002060"/>
                </a:solidFill>
                <a:latin typeface="Arial" panose="020B0604020202020204" pitchFamily="34" charset="0"/>
                <a:cs typeface="Arial" panose="020B0604020202020204" pitchFamily="34" charset="0"/>
              </a:rPr>
              <a:t>3. Техник, технологик ва иқтисодий. Хонадаги жиҳозлар тайёрланиши бўйича оддий қиммат бўлмаган материаллардан тайёрланган, хизмат қилиши бўйича ишончли ва кўпга чидайдиган бўлиши керак.</a:t>
            </a:r>
            <a:endParaRPr lang="ru-RU" sz="2000" dirty="0">
              <a:solidFill>
                <a:srgbClr val="002060"/>
              </a:solidFill>
              <a:latin typeface="Arial" panose="020B0604020202020204" pitchFamily="34" charset="0"/>
              <a:cs typeface="Arial" panose="020B0604020202020204" pitchFamily="34" charset="0"/>
            </a:endParaRPr>
          </a:p>
          <a:p>
            <a:r>
              <a:rPr lang="uz-Cyrl-UZ" sz="2000" dirty="0">
                <a:solidFill>
                  <a:srgbClr val="002060"/>
                </a:solidFill>
                <a:latin typeface="Arial" panose="020B0604020202020204" pitchFamily="34" charset="0"/>
                <a:cs typeface="Arial" panose="020B0604020202020204" pitchFamily="34" charset="0"/>
              </a:rPr>
              <a:t>4. Махсус талабларга жавоб бера олиш керак. Уларга тез ўт оладиган органик моддалар, сув билан шиддатли реакцияга киришадиган ишқорий металлар ва шунга ўхшаш бошқа моддалар пўлат шкафларда сақланиши керак. Газлар билан ишлашда махсус мўрили шкафларда иш олиб борилиши керак. Кимё хонасида тажрибалар олиб бориш учун  </a:t>
            </a:r>
            <a:r>
              <a:rPr lang="uz-Cyrl-UZ" sz="2000" dirty="0" smtClean="0">
                <a:solidFill>
                  <a:srgbClr val="002060"/>
                </a:solidFill>
                <a:latin typeface="Arial" panose="020B0604020202020204" pitchFamily="34" charset="0"/>
                <a:cs typeface="Arial" panose="020B0604020202020204" pitchFamily="34" charset="0"/>
              </a:rPr>
              <a:t>сув </a:t>
            </a:r>
            <a:r>
              <a:rPr lang="uz-Cyrl-UZ" sz="2000" dirty="0">
                <a:solidFill>
                  <a:srgbClr val="002060"/>
                </a:solidFill>
                <a:latin typeface="Arial" panose="020B0604020202020204" pitchFamily="34" charset="0"/>
                <a:cs typeface="Arial" panose="020B0604020202020204" pitchFamily="34" charset="0"/>
              </a:rPr>
              <a:t>ва электр тармоқлари билан таъминланган бўлиши </a:t>
            </a:r>
            <a:r>
              <a:rPr lang="uz-Cyrl-UZ" sz="2000" dirty="0" smtClean="0">
                <a:solidFill>
                  <a:srgbClr val="002060"/>
                </a:solidFill>
                <a:latin typeface="Arial" panose="020B0604020202020204" pitchFamily="34" charset="0"/>
                <a:cs typeface="Arial" panose="020B0604020202020204" pitchFamily="34" charset="0"/>
              </a:rPr>
              <a:t>керак.</a:t>
            </a:r>
            <a:endParaRPr lang="ru-RU" sz="2000" dirty="0">
              <a:solidFill>
                <a:srgbClr val="002060"/>
              </a:solidFill>
              <a:latin typeface="Arial" panose="020B0604020202020204" pitchFamily="34" charset="0"/>
              <a:cs typeface="Arial" panose="020B0604020202020204" pitchFamily="34" charset="0"/>
            </a:endParaRPr>
          </a:p>
          <a:p>
            <a:endParaRPr lang="ru-RU" sz="2000" dirty="0">
              <a:solidFill>
                <a:srgbClr val="00206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a:srcRect/>
          <a:stretch>
            <a:fillRect/>
          </a:stretch>
        </p:blipFill>
        <p:spPr bwMode="auto">
          <a:xfrm>
            <a:off x="6877546" y="6716865"/>
            <a:ext cx="2266454" cy="426911"/>
          </a:xfrm>
          <a:prstGeom prst="rect">
            <a:avLst/>
          </a:prstGeom>
          <a:noFill/>
          <a:ln w="9525">
            <a:noFill/>
            <a:miter lim="800000"/>
            <a:headEnd/>
            <a:tailEnd/>
          </a:ln>
          <a:effectLst/>
        </p:spPr>
      </p:pic>
    </p:spTree>
    <p:extLst>
      <p:ext uri="{BB962C8B-B14F-4D97-AF65-F5344CB8AC3E}">
        <p14:creationId xmlns:p14="http://schemas.microsoft.com/office/powerpoint/2010/main" val="3405894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214346" y="0"/>
            <a:ext cx="9358346" cy="68580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a:stretch>
            <a:fillRect/>
          </a:stretch>
        </p:blipFill>
        <p:spPr bwMode="auto">
          <a:xfrm>
            <a:off x="0" y="0"/>
            <a:ext cx="4328149" cy="3246112"/>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4" cstate="print"/>
          <a:srcRect/>
          <a:stretch>
            <a:fillRect/>
          </a:stretch>
        </p:blipFill>
        <p:spPr bwMode="auto">
          <a:xfrm>
            <a:off x="4572000" y="0"/>
            <a:ext cx="4356099" cy="3267074"/>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5" cstate="print"/>
          <a:srcRect/>
          <a:stretch>
            <a:fillRect/>
          </a:stretch>
        </p:blipFill>
        <p:spPr bwMode="auto">
          <a:xfrm>
            <a:off x="2285984" y="3411140"/>
            <a:ext cx="4214842" cy="3161132"/>
          </a:xfrm>
          <a:prstGeom prst="rect">
            <a:avLst/>
          </a:prstGeom>
          <a:ln>
            <a:noFill/>
          </a:ln>
          <a:effectLst>
            <a:outerShdw blurRad="292100" dist="139700" dir="2700000" algn="tl" rotWithShape="0">
              <a:srgbClr val="333333">
                <a:alpha val="65000"/>
              </a:srgbClr>
            </a:outerShdw>
          </a:effectLst>
        </p:spPr>
      </p:pic>
      <p:pic>
        <p:nvPicPr>
          <p:cNvPr id="5125" name="Picture 5"/>
          <p:cNvPicPr>
            <a:picLocks noChangeAspect="1" noChangeArrowheads="1"/>
          </p:cNvPicPr>
          <p:nvPr/>
        </p:nvPicPr>
        <p:blipFill>
          <a:blip r:embed="rId6"/>
          <a:srcRect/>
          <a:stretch>
            <a:fillRect/>
          </a:stretch>
        </p:blipFill>
        <p:spPr bwMode="auto">
          <a:xfrm>
            <a:off x="7215206" y="6293851"/>
            <a:ext cx="1857388" cy="3498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215214"/>
          </a:xfrm>
          <a:prstGeom prst="rect">
            <a:avLst/>
          </a:prstGeom>
          <a:noFill/>
          <a:ln w="9525">
            <a:noFill/>
            <a:miter lim="800000"/>
            <a:headEnd/>
            <a:tailEnd/>
          </a:ln>
          <a:effectLst/>
        </p:spPr>
      </p:pic>
      <p:sp>
        <p:nvSpPr>
          <p:cNvPr id="3" name="Содержимое 2"/>
          <p:cNvSpPr>
            <a:spLocks noGrp="1"/>
          </p:cNvSpPr>
          <p:nvPr>
            <p:ph idx="1"/>
          </p:nvPr>
        </p:nvSpPr>
        <p:spPr>
          <a:xfrm>
            <a:off x="1785918" y="285728"/>
            <a:ext cx="7358082" cy="4525963"/>
          </a:xfrm>
        </p:spPr>
        <p:txBody>
          <a:bodyPr>
            <a:noAutofit/>
          </a:bodyPr>
          <a:lstStyle/>
          <a:p>
            <a:r>
              <a:rPr lang="uz-Cyrl-UZ" sz="2400" b="1" dirty="0">
                <a:solidFill>
                  <a:srgbClr val="0BD723"/>
                </a:solidFill>
                <a:latin typeface="Arial" pitchFamily="34" charset="0"/>
                <a:cs typeface="Arial" pitchFamily="34" charset="0"/>
              </a:rPr>
              <a:t>Суюқ, учувчан моддалар, концентрланган кислоталар ва эритмаларни қуруқ моддалар билан бир токчада сақлаш мумкин эмас. </a:t>
            </a:r>
            <a:endParaRPr lang="ru-RU" sz="2400" b="1" dirty="0">
              <a:solidFill>
                <a:srgbClr val="0BD723"/>
              </a:solidFill>
              <a:latin typeface="Arial" pitchFamily="34" charset="0"/>
              <a:cs typeface="Arial" pitchFamily="34" charset="0"/>
            </a:endParaRPr>
          </a:p>
          <a:p>
            <a:r>
              <a:rPr lang="uz-Cyrl-UZ" sz="2400" b="1" dirty="0" smtClean="0">
                <a:solidFill>
                  <a:srgbClr val="0BD723"/>
                </a:solidFill>
                <a:latin typeface="Arial" pitchFamily="34" charset="0"/>
                <a:cs typeface="Arial" pitchFamily="34" charset="0"/>
              </a:rPr>
              <a:t>Ўқув-лаборатория </a:t>
            </a:r>
            <a:r>
              <a:rPr lang="uz-Cyrl-UZ" sz="2400" b="1" dirty="0">
                <a:solidFill>
                  <a:srgbClr val="0BD723"/>
                </a:solidFill>
                <a:latin typeface="Arial" pitchFamily="34" charset="0"/>
                <a:cs typeface="Arial" pitchFamily="34" charset="0"/>
              </a:rPr>
              <a:t>хонасида ёнувчан моддалар кўп миқдорда сақлаш мумкин эмас.  </a:t>
            </a:r>
            <a:endParaRPr lang="uz-Cyrl-UZ" sz="2400" b="1" dirty="0" smtClean="0">
              <a:solidFill>
                <a:srgbClr val="0BD723"/>
              </a:solidFill>
              <a:latin typeface="Arial" pitchFamily="34" charset="0"/>
              <a:cs typeface="Arial" pitchFamily="34" charset="0"/>
            </a:endParaRPr>
          </a:p>
          <a:p>
            <a:r>
              <a:rPr lang="uz-Cyrl-UZ" sz="2400" b="1" dirty="0" smtClean="0">
                <a:solidFill>
                  <a:srgbClr val="0BD723"/>
                </a:solidFill>
                <a:latin typeface="Arial" pitchFamily="34" charset="0"/>
                <a:cs typeface="Arial" pitchFamily="34" charset="0"/>
              </a:rPr>
              <a:t>Натрий </a:t>
            </a:r>
            <a:r>
              <a:rPr lang="uz-Cyrl-UZ" sz="2400" b="1" dirty="0">
                <a:solidFill>
                  <a:srgbClr val="0BD723"/>
                </a:solidFill>
                <a:latin typeface="Arial" pitchFamily="34" charset="0"/>
                <a:cs typeface="Arial" pitchFamily="34" charset="0"/>
              </a:rPr>
              <a:t>металини фақат керосин солинган идишларда сақлаш талаб этилади.</a:t>
            </a:r>
            <a:endParaRPr lang="ru-RU" sz="2400" b="1" dirty="0">
              <a:solidFill>
                <a:srgbClr val="0BD723"/>
              </a:solidFill>
              <a:latin typeface="Arial" pitchFamily="34" charset="0"/>
              <a:cs typeface="Arial" pitchFamily="34" charset="0"/>
            </a:endParaRPr>
          </a:p>
          <a:p>
            <a:r>
              <a:rPr lang="uz-Cyrl-UZ" sz="2400" b="1" u="sng" dirty="0" smtClean="0">
                <a:solidFill>
                  <a:srgbClr val="002060"/>
                </a:solidFill>
                <a:latin typeface="Arial" pitchFamily="34" charset="0"/>
                <a:cs typeface="Arial" pitchFamily="34" charset="0"/>
              </a:rPr>
              <a:t>Нитрат </a:t>
            </a:r>
            <a:r>
              <a:rPr lang="uz-Cyrl-UZ" sz="2400" b="1" u="sng" dirty="0">
                <a:solidFill>
                  <a:srgbClr val="002060"/>
                </a:solidFill>
                <a:latin typeface="Arial" pitchFamily="34" charset="0"/>
                <a:cs typeface="Arial" pitchFamily="34" charset="0"/>
              </a:rPr>
              <a:t>кислота синтез килиш, моддалар массасини сақлаш, сув синтези, эвдиометр, азот синтези, галогенлар ва галогенидлар синтези, ион алмашинишни намойиш этиш</a:t>
            </a:r>
            <a:r>
              <a:rPr lang="uz-Cyrl-UZ" sz="2400" b="1" dirty="0">
                <a:solidFill>
                  <a:srgbClr val="002060"/>
                </a:solidFill>
                <a:latin typeface="Arial" pitchFamily="34" charset="0"/>
                <a:cs typeface="Arial" pitchFamily="34" charset="0"/>
              </a:rPr>
              <a:t>, электр токи билан тажрибалар ўтказиш каби тайёр қурилмали асбоблар фойдаланиб бўлингандан сўнг, тозалаб ювилган ва қуритилган ҳолда шкафда сақланади.</a:t>
            </a:r>
            <a:endParaRPr lang="ru-RU" sz="2400" b="1" dirty="0">
              <a:solidFill>
                <a:srgbClr val="002060"/>
              </a:solidFill>
              <a:latin typeface="Arial" pitchFamily="34" charset="0"/>
              <a:cs typeface="Arial" pitchFamily="34" charset="0"/>
            </a:endParaRPr>
          </a:p>
          <a:p>
            <a:endParaRPr lang="ru-RU" sz="2400" b="1" dirty="0">
              <a:solidFill>
                <a:srgbClr val="002060"/>
              </a:solidFill>
              <a:latin typeface="Arial" pitchFamily="34" charset="0"/>
              <a:cs typeface="Arial" pitchFamily="34" charset="0"/>
            </a:endParaRPr>
          </a:p>
        </p:txBody>
      </p:sp>
      <p:pic>
        <p:nvPicPr>
          <p:cNvPr id="24578" name="Picture 2"/>
          <p:cNvPicPr>
            <a:picLocks noChangeAspect="1" noChangeArrowheads="1"/>
          </p:cNvPicPr>
          <p:nvPr/>
        </p:nvPicPr>
        <p:blipFill>
          <a:blip r:embed="rId3"/>
          <a:srcRect/>
          <a:stretch>
            <a:fillRect/>
          </a:stretch>
        </p:blipFill>
        <p:spPr bwMode="auto">
          <a:xfrm>
            <a:off x="7072330" y="6637584"/>
            <a:ext cx="1928826" cy="363316"/>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33382"/>
            <a:ext cx="9144000" cy="6824618"/>
          </a:xfrm>
          <a:prstGeom prst="rect">
            <a:avLst/>
          </a:prstGeom>
          <a:noFill/>
          <a:ln w="9525">
            <a:noFill/>
            <a:miter lim="800000"/>
            <a:headEnd/>
            <a:tailEnd/>
          </a:ln>
          <a:effectLst/>
        </p:spPr>
      </p:pic>
      <p:sp>
        <p:nvSpPr>
          <p:cNvPr id="3" name="Содержимое 2"/>
          <p:cNvSpPr>
            <a:spLocks noGrp="1"/>
          </p:cNvSpPr>
          <p:nvPr>
            <p:ph idx="1"/>
          </p:nvPr>
        </p:nvSpPr>
        <p:spPr>
          <a:xfrm>
            <a:off x="1214414" y="1160465"/>
            <a:ext cx="7786742" cy="4068735"/>
          </a:xfrm>
        </p:spPr>
        <p:txBody>
          <a:bodyPr>
            <a:normAutofit/>
          </a:bodyPr>
          <a:lstStyle/>
          <a:p>
            <a:r>
              <a:rPr lang="uz-Cyrl-UZ" sz="2800" b="1" u="sng" dirty="0">
                <a:solidFill>
                  <a:srgbClr val="002060"/>
                </a:solidFill>
                <a:latin typeface="Arial" pitchFamily="34" charset="0"/>
                <a:cs typeface="Arial" pitchFamily="34" charset="0"/>
              </a:rPr>
              <a:t>Фойдаланиб бўлингандан кейин </a:t>
            </a:r>
            <a:r>
              <a:rPr lang="uz-Cyrl-UZ" sz="2800" b="1" dirty="0">
                <a:solidFill>
                  <a:srgbClr val="002060"/>
                </a:solidFill>
                <a:latin typeface="Arial" pitchFamily="34" charset="0"/>
                <a:cs typeface="Arial" pitchFamily="34" charset="0"/>
              </a:rPr>
              <a:t>резина тиқинлар, найлар сув билан яхшилаб </a:t>
            </a:r>
            <a:r>
              <a:rPr lang="uz-Cyrl-UZ" sz="2800" b="1" u="sng" dirty="0">
                <a:solidFill>
                  <a:srgbClr val="002060"/>
                </a:solidFill>
                <a:latin typeface="Arial" pitchFamily="34" charset="0"/>
                <a:cs typeface="Arial" pitchFamily="34" charset="0"/>
              </a:rPr>
              <a:t>ювилади ва қуритилади</a:t>
            </a:r>
            <a:r>
              <a:rPr lang="uz-Cyrl-UZ" sz="2800" b="1" dirty="0">
                <a:solidFill>
                  <a:srgbClr val="002060"/>
                </a:solidFill>
                <a:latin typeface="Arial" pitchFamily="34" charset="0"/>
                <a:cs typeface="Arial" pitchFamily="34" charset="0"/>
              </a:rPr>
              <a:t>, акс ҳолда </a:t>
            </a:r>
            <a:r>
              <a:rPr lang="uz-Cyrl-UZ" sz="2800" b="1" u="sng" dirty="0">
                <a:solidFill>
                  <a:srgbClr val="002060"/>
                </a:solidFill>
                <a:latin typeface="Arial" pitchFamily="34" charset="0"/>
                <a:cs typeface="Arial" pitchFamily="34" charset="0"/>
              </a:rPr>
              <a:t>резина найлар </a:t>
            </a:r>
            <a:r>
              <a:rPr lang="uz-Cyrl-UZ" sz="2800" b="1" dirty="0">
                <a:solidFill>
                  <a:srgbClr val="002060"/>
                </a:solidFill>
                <a:latin typeface="Arial" pitchFamily="34" charset="0"/>
                <a:cs typeface="Arial" pitchFamily="34" charset="0"/>
              </a:rPr>
              <a:t>жуда кўп моддалар,  айниқса оксидловчи хоссасига эга бўлган моддалар таъсиридан тез ишдан чиқади ва </a:t>
            </a:r>
            <a:r>
              <a:rPr lang="uz-Cyrl-UZ" sz="2800" b="1" u="sng" dirty="0">
                <a:solidFill>
                  <a:srgbClr val="002060"/>
                </a:solidFill>
                <a:latin typeface="Arial" pitchFamily="34" charset="0"/>
                <a:cs typeface="Arial" pitchFamily="34" charset="0"/>
              </a:rPr>
              <a:t>мўрт ҳолга келиб қолади.</a:t>
            </a:r>
            <a:endParaRPr lang="ru-RU" sz="2800" b="1" u="sng" dirty="0">
              <a:solidFill>
                <a:srgbClr val="002060"/>
              </a:solidFill>
              <a:latin typeface="Arial" pitchFamily="34" charset="0"/>
              <a:cs typeface="Arial" pitchFamily="34" charset="0"/>
            </a:endParaRPr>
          </a:p>
          <a:p>
            <a:endParaRPr lang="ru-RU" sz="2400" b="1" dirty="0">
              <a:solidFill>
                <a:srgbClr val="002060"/>
              </a:solidFill>
              <a:latin typeface="Arial" pitchFamily="34" charset="0"/>
              <a:cs typeface="Arial" pitchFamily="34" charset="0"/>
            </a:endParaRPr>
          </a:p>
        </p:txBody>
      </p:sp>
      <p:pic>
        <p:nvPicPr>
          <p:cNvPr id="25602" name="Picture 2"/>
          <p:cNvPicPr>
            <a:picLocks noChangeAspect="1" noChangeArrowheads="1"/>
          </p:cNvPicPr>
          <p:nvPr/>
        </p:nvPicPr>
        <p:blipFill>
          <a:blip r:embed="rId3"/>
          <a:srcRect/>
          <a:stretch>
            <a:fillRect/>
          </a:stretch>
        </p:blipFill>
        <p:spPr bwMode="auto">
          <a:xfrm>
            <a:off x="6858016" y="6215082"/>
            <a:ext cx="2275566" cy="428628"/>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285776"/>
            <a:ext cx="9144000" cy="7143776"/>
          </a:xfrm>
          <a:prstGeom prst="rect">
            <a:avLst/>
          </a:prstGeom>
          <a:noFill/>
          <a:ln w="9525">
            <a:noFill/>
            <a:miter lim="800000"/>
            <a:headEnd/>
            <a:tailEnd/>
          </a:ln>
          <a:effectLst/>
        </p:spPr>
      </p:pic>
      <p:sp>
        <p:nvSpPr>
          <p:cNvPr id="2" name="Заголовок 1"/>
          <p:cNvSpPr>
            <a:spLocks noGrp="1"/>
          </p:cNvSpPr>
          <p:nvPr>
            <p:ph type="title"/>
          </p:nvPr>
        </p:nvSpPr>
        <p:spPr>
          <a:xfrm>
            <a:off x="1414498" y="274638"/>
            <a:ext cx="8229600" cy="1143000"/>
          </a:xfrm>
        </p:spPr>
        <p:txBody>
          <a:bodyPr>
            <a:noAutofit/>
          </a:bodyPr>
          <a:lstStyle/>
          <a:p>
            <a:pPr algn="ctr"/>
            <a:r>
              <a:rPr lang="uz-Cyrl-UZ" sz="2800" b="1" dirty="0" smtClean="0">
                <a:solidFill>
                  <a:srgbClr val="0BD723"/>
                </a:solidFill>
                <a:latin typeface="Arial" pitchFamily="34" charset="0"/>
                <a:cs typeface="Arial" pitchFamily="34" charset="0"/>
              </a:rPr>
              <a:t>Кўргазмаларнинг сақланиши.</a:t>
            </a:r>
            <a:endParaRPr lang="ru-RU" sz="2800" b="1" dirty="0">
              <a:solidFill>
                <a:srgbClr val="0BD723"/>
              </a:solidFill>
              <a:latin typeface="Arial" pitchFamily="34" charset="0"/>
              <a:cs typeface="Arial" pitchFamily="34" charset="0"/>
            </a:endParaRPr>
          </a:p>
        </p:txBody>
      </p:sp>
      <p:sp>
        <p:nvSpPr>
          <p:cNvPr id="3" name="Содержимое 2"/>
          <p:cNvSpPr>
            <a:spLocks noGrp="1"/>
          </p:cNvSpPr>
          <p:nvPr>
            <p:ph idx="1"/>
          </p:nvPr>
        </p:nvSpPr>
        <p:spPr>
          <a:xfrm>
            <a:off x="1857356" y="1600200"/>
            <a:ext cx="7286644" cy="4525963"/>
          </a:xfrm>
        </p:spPr>
        <p:txBody>
          <a:bodyPr>
            <a:normAutofit/>
          </a:bodyPr>
          <a:lstStyle/>
          <a:p>
            <a:r>
              <a:rPr lang="uz-Cyrl-UZ" sz="2400" b="1" u="sng" dirty="0">
                <a:solidFill>
                  <a:srgbClr val="002060"/>
                </a:solidFill>
                <a:latin typeface="Arial" pitchFamily="34" charset="0"/>
                <a:cs typeface="Arial" pitchFamily="34" charset="0"/>
              </a:rPr>
              <a:t>Кўргазмали қуроллар</a:t>
            </a:r>
            <a:r>
              <a:rPr lang="uz-Cyrl-UZ" sz="2400" b="1" dirty="0">
                <a:solidFill>
                  <a:srgbClr val="002060"/>
                </a:solidFill>
                <a:latin typeface="Arial" pitchFamily="34" charset="0"/>
                <a:cs typeface="Arial" pitchFamily="34" charset="0"/>
              </a:rPr>
              <a:t>ни сақлашда проекцион кўргазмали слайдлар, электрон дарсликлар ва ўқув қўлланмалар, ўқув-лаборатория хонасининг </a:t>
            </a:r>
            <a:r>
              <a:rPr lang="uz-Cyrl-UZ" sz="2400" b="1" u="sng" dirty="0">
                <a:solidFill>
                  <a:srgbClr val="002060"/>
                </a:solidFill>
                <a:latin typeface="Arial" pitchFamily="34" charset="0"/>
                <a:cs typeface="Arial" pitchFamily="34" charset="0"/>
              </a:rPr>
              <a:t>салқин жойида сақланади</a:t>
            </a:r>
            <a:r>
              <a:rPr lang="uz-Cyrl-UZ" sz="2400" b="1" dirty="0">
                <a:solidFill>
                  <a:srgbClr val="002060"/>
                </a:solidFill>
                <a:latin typeface="Arial" pitchFamily="34" charset="0"/>
                <a:cs typeface="Arial" pitchFamily="34" charset="0"/>
              </a:rPr>
              <a:t>. </a:t>
            </a:r>
            <a:endParaRPr lang="uz-Cyrl-UZ" sz="2400" b="1" dirty="0" smtClean="0">
              <a:solidFill>
                <a:srgbClr val="002060"/>
              </a:solidFill>
              <a:latin typeface="Arial" pitchFamily="34" charset="0"/>
              <a:cs typeface="Arial" pitchFamily="34" charset="0"/>
            </a:endParaRPr>
          </a:p>
          <a:p>
            <a:r>
              <a:rPr lang="uz-Cyrl-UZ" sz="2400" b="1" u="sng" dirty="0" smtClean="0">
                <a:solidFill>
                  <a:srgbClr val="002060"/>
                </a:solidFill>
                <a:latin typeface="Arial" pitchFamily="34" charset="0"/>
                <a:cs typeface="Arial" pitchFamily="34" charset="0"/>
              </a:rPr>
              <a:t>Ёз </a:t>
            </a:r>
            <a:r>
              <a:rPr lang="uz-Cyrl-UZ" sz="2400" b="1" u="sng" dirty="0">
                <a:solidFill>
                  <a:srgbClr val="002060"/>
                </a:solidFill>
                <a:latin typeface="Arial" pitchFamily="34" charset="0"/>
                <a:cs typeface="Arial" pitchFamily="34" charset="0"/>
              </a:rPr>
              <a:t>вақтида </a:t>
            </a:r>
            <a:r>
              <a:rPr lang="uz-Cyrl-UZ" sz="2400" b="1" dirty="0">
                <a:solidFill>
                  <a:srgbClr val="002060"/>
                </a:solidFill>
                <a:latin typeface="Arial" pitchFamily="34" charset="0"/>
                <a:cs typeface="Arial" pitchFamily="34" charset="0"/>
              </a:rPr>
              <a:t>(таътилда) уларни намлиги ўзгармас ҳолда бир мъеёрда турувчи </a:t>
            </a:r>
            <a:r>
              <a:rPr lang="uz-Cyrl-UZ" sz="2400" b="1" u="sng" dirty="0">
                <a:solidFill>
                  <a:srgbClr val="002060"/>
                </a:solidFill>
                <a:latin typeface="Arial" pitchFamily="34" charset="0"/>
                <a:cs typeface="Arial" pitchFamily="34" charset="0"/>
              </a:rPr>
              <a:t>металл қутиларда </a:t>
            </a:r>
            <a:r>
              <a:rPr lang="uz-Cyrl-UZ" sz="2400" b="1" u="sng" dirty="0" smtClean="0">
                <a:solidFill>
                  <a:srgbClr val="002060"/>
                </a:solidFill>
                <a:latin typeface="Arial" pitchFamily="34" charset="0"/>
                <a:cs typeface="Arial" pitchFamily="34" charset="0"/>
              </a:rPr>
              <a:t>сақлананиши мақсадга мувофиқ</a:t>
            </a:r>
            <a:r>
              <a:rPr lang="uz-Cyrl-UZ" sz="2400" b="1" dirty="0" smtClean="0">
                <a:solidFill>
                  <a:srgbClr val="002060"/>
                </a:solidFill>
                <a:latin typeface="Arial" pitchFamily="34" charset="0"/>
                <a:cs typeface="Arial" pitchFamily="34" charset="0"/>
              </a:rPr>
              <a:t>. </a:t>
            </a:r>
            <a:endParaRPr lang="ru-RU" sz="2400" b="1" dirty="0">
              <a:solidFill>
                <a:srgbClr val="002060"/>
              </a:solidFill>
              <a:latin typeface="Arial" pitchFamily="34" charset="0"/>
              <a:cs typeface="Arial" pitchFamily="34" charset="0"/>
            </a:endParaRPr>
          </a:p>
          <a:p>
            <a:endParaRPr lang="ru-RU" sz="2400" b="1" dirty="0">
              <a:solidFill>
                <a:srgbClr val="002060"/>
              </a:solidFill>
              <a:latin typeface="Arial" pitchFamily="34" charset="0"/>
              <a:cs typeface="Arial" pitchFamily="34" charset="0"/>
            </a:endParaRPr>
          </a:p>
        </p:txBody>
      </p:sp>
      <p:pic>
        <p:nvPicPr>
          <p:cNvPr id="26626" name="Picture 2"/>
          <p:cNvPicPr>
            <a:picLocks noChangeAspect="1" noChangeArrowheads="1"/>
          </p:cNvPicPr>
          <p:nvPr/>
        </p:nvPicPr>
        <p:blipFill>
          <a:blip r:embed="rId3"/>
          <a:srcRect/>
          <a:stretch>
            <a:fillRect/>
          </a:stretch>
        </p:blipFill>
        <p:spPr bwMode="auto">
          <a:xfrm>
            <a:off x="6429388" y="6143644"/>
            <a:ext cx="2654700" cy="500042"/>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3" name="Содержимое 2"/>
          <p:cNvSpPr>
            <a:spLocks noGrp="1"/>
          </p:cNvSpPr>
          <p:nvPr>
            <p:ph idx="1"/>
          </p:nvPr>
        </p:nvSpPr>
        <p:spPr>
          <a:xfrm>
            <a:off x="357158" y="142852"/>
            <a:ext cx="8786842" cy="5686452"/>
          </a:xfrm>
        </p:spPr>
        <p:txBody>
          <a:bodyPr>
            <a:normAutofit/>
          </a:bodyPr>
          <a:lstStyle/>
          <a:p>
            <a:r>
              <a:rPr lang="uz-Cyrl-UZ" sz="2800" b="1" u="sng" dirty="0">
                <a:solidFill>
                  <a:srgbClr val="002060"/>
                </a:solidFill>
                <a:latin typeface="Arial" pitchFamily="34" charset="0"/>
                <a:cs typeface="Arial" pitchFamily="34" charset="0"/>
              </a:rPr>
              <a:t>Мавжуд жиҳозлардан самарали фойдаланиш ва уларни сақлаш ҳолатини таълим муассасасининг педагогик кенгашида ўқув йилида камида бир марта атрофлича муҳокама қилиши шарт</a:t>
            </a:r>
            <a:r>
              <a:rPr lang="uz-Cyrl-UZ" sz="2800" b="1" u="sng" dirty="0" smtClean="0">
                <a:solidFill>
                  <a:srgbClr val="002060"/>
                </a:solidFill>
                <a:latin typeface="Arial" pitchFamily="34" charset="0"/>
                <a:cs typeface="Arial" pitchFamily="34" charset="0"/>
              </a:rPr>
              <a:t>.</a:t>
            </a:r>
            <a:endParaRPr lang="ru-RU" sz="2800" b="1" u="sng" dirty="0">
              <a:solidFill>
                <a:srgbClr val="002060"/>
              </a:solidFill>
              <a:latin typeface="Arial" pitchFamily="34" charset="0"/>
              <a:cs typeface="Arial" pitchFamily="34" charset="0"/>
            </a:endParaRPr>
          </a:p>
          <a:p>
            <a:pPr algn="ctr">
              <a:buNone/>
            </a:pPr>
            <a:r>
              <a:rPr lang="uz-Cyrl-UZ" sz="2800" b="1" dirty="0" smtClean="0">
                <a:solidFill>
                  <a:srgbClr val="C00000"/>
                </a:solidFill>
                <a:latin typeface="Arial" pitchFamily="34" charset="0"/>
                <a:cs typeface="Arial" pitchFamily="34" charset="0"/>
              </a:rPr>
              <a:t> </a:t>
            </a:r>
            <a:r>
              <a:rPr lang="uz-Cyrl-UZ" sz="2400" b="1" dirty="0" smtClean="0">
                <a:solidFill>
                  <a:srgbClr val="00B050"/>
                </a:solidFill>
                <a:latin typeface="Arial" pitchFamily="34" charset="0"/>
                <a:cs typeface="Arial" pitchFamily="34" charset="0"/>
              </a:rPr>
              <a:t>Кимё </a:t>
            </a:r>
            <a:r>
              <a:rPr lang="uz-Cyrl-UZ" sz="2400" b="1" dirty="0">
                <a:solidFill>
                  <a:srgbClr val="00B050"/>
                </a:solidFill>
                <a:latin typeface="Arial" pitchFamily="34" charset="0"/>
                <a:cs typeface="Arial" pitchFamily="34" charset="0"/>
              </a:rPr>
              <a:t>хонасидаги ўқитувчи, лаборант ва ўқувчилар столлари, стулари, шкафлар ва бошқа турдаги жиҳозларни қирилиши, чизилиши каби ҳолатлари ва унинг тозалиги учун ўқитувчи, ўқувчининг ота-онаси, ўқувчи ҳамда таълим муассасининг раҳбарияти </a:t>
            </a:r>
            <a:r>
              <a:rPr lang="uz-Cyrl-UZ" sz="2400" b="1" u="sng" dirty="0">
                <a:solidFill>
                  <a:srgbClr val="00B050"/>
                </a:solidFill>
                <a:latin typeface="Arial" pitchFamily="34" charset="0"/>
                <a:cs typeface="Arial" pitchFamily="34" charset="0"/>
              </a:rPr>
              <a:t>шахсан жавобгар</a:t>
            </a:r>
            <a:r>
              <a:rPr lang="uz-Cyrl-UZ" sz="2400" b="1" dirty="0">
                <a:solidFill>
                  <a:srgbClr val="00B050"/>
                </a:solidFill>
                <a:latin typeface="Arial" pitchFamily="34" charset="0"/>
                <a:cs typeface="Arial" pitchFamily="34" charset="0"/>
              </a:rPr>
              <a:t> ҳисобланади</a:t>
            </a:r>
            <a:r>
              <a:rPr lang="uz-Cyrl-UZ" sz="2800" b="1" dirty="0">
                <a:solidFill>
                  <a:srgbClr val="00B050"/>
                </a:solidFill>
                <a:latin typeface="Arial" pitchFamily="34" charset="0"/>
                <a:cs typeface="Arial" pitchFamily="34" charset="0"/>
              </a:rPr>
              <a:t>.</a:t>
            </a:r>
            <a:endParaRPr lang="ru-RU" b="1" dirty="0">
              <a:solidFill>
                <a:srgbClr val="00B050"/>
              </a:solidFill>
              <a:latin typeface="Arial" pitchFamily="34" charset="0"/>
              <a:cs typeface="Arial" pitchFamily="34" charset="0"/>
            </a:endParaRPr>
          </a:p>
          <a:p>
            <a:endParaRPr lang="ru-RU" sz="2700" b="1" dirty="0">
              <a:solidFill>
                <a:srgbClr val="002060"/>
              </a:solidFill>
              <a:latin typeface="Arial" pitchFamily="34" charset="0"/>
              <a:cs typeface="Arial" pitchFamily="34" charset="0"/>
            </a:endParaRPr>
          </a:p>
        </p:txBody>
      </p:sp>
      <p:pic>
        <p:nvPicPr>
          <p:cNvPr id="32770" name="Picture 2"/>
          <p:cNvPicPr>
            <a:picLocks noChangeAspect="1" noChangeArrowheads="1"/>
          </p:cNvPicPr>
          <p:nvPr/>
        </p:nvPicPr>
        <p:blipFill>
          <a:blip r:embed="rId3"/>
          <a:srcRect/>
          <a:stretch>
            <a:fillRect/>
          </a:stretch>
        </p:blipFill>
        <p:spPr bwMode="auto">
          <a:xfrm>
            <a:off x="6572264" y="6672811"/>
            <a:ext cx="2500330" cy="470965"/>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4" name="Content Placeholder 2"/>
          <p:cNvSpPr>
            <a:spLocks noGrp="1"/>
          </p:cNvSpPr>
          <p:nvPr>
            <p:ph idx="1"/>
          </p:nvPr>
        </p:nvSpPr>
        <p:spPr>
          <a:xfrm>
            <a:off x="1751076" y="187056"/>
            <a:ext cx="7213412" cy="6670944"/>
          </a:xfrm>
        </p:spPr>
        <p:txBody>
          <a:bodyPr>
            <a:noAutofit/>
          </a:bodyPr>
          <a:lstStyle/>
          <a:p>
            <a:r>
              <a:rPr lang="uz-Cyrl-UZ" dirty="0">
                <a:solidFill>
                  <a:srgbClr val="002060"/>
                </a:solidFill>
                <a:latin typeface="Arial" panose="020B0604020202020204" pitchFamily="34" charset="0"/>
                <a:cs typeface="Arial" panose="020B0604020202020204" pitchFamily="34" charset="0"/>
              </a:rPr>
              <a:t>Ўқитишнинг кўргазмали оғзаки баён этиш методлари ўқитувчининг нутқи билан ўқув жараёнида кўргазмалиликнинг турли воситаларидан фойдаланиб дарс ўтишни кўзда тутади. Ўқитиш методлари дидактик воситаларига маълум талаблар қўяди. Масалан, намойиш қилинадиган </a:t>
            </a:r>
            <a:r>
              <a:rPr lang="uz-Cyrl-UZ" dirty="0" smtClean="0">
                <a:solidFill>
                  <a:srgbClr val="002060"/>
                </a:solidFill>
                <a:latin typeface="Arial" panose="020B0604020202020204" pitchFamily="34" charset="0"/>
                <a:cs typeface="Arial" panose="020B0604020202020204" pitchFamily="34" charset="0"/>
              </a:rPr>
              <a:t>амалий ишлар моддаларнинг </a:t>
            </a:r>
            <a:r>
              <a:rPr lang="uz-Cyrl-UZ" dirty="0">
                <a:solidFill>
                  <a:srgbClr val="002060"/>
                </a:solidFill>
                <a:latin typeface="Arial" panose="020B0604020202020204" pitchFamily="34" charset="0"/>
                <a:cs typeface="Arial" panose="020B0604020202020204" pitchFamily="34" charset="0"/>
              </a:rPr>
              <a:t>хоссаларини ва кимёвий реакциянинг ташқи аломатини ўрганишга катта ёрдам беради</a:t>
            </a:r>
            <a:r>
              <a:rPr lang="uz-Cyrl-UZ" dirty="0" smtClean="0">
                <a:solidFill>
                  <a:srgbClr val="002060"/>
                </a:solidFill>
                <a:latin typeface="Arial" panose="020B0604020202020204" pitchFamily="34" charset="0"/>
                <a:cs typeface="Arial" panose="020B0604020202020204" pitchFamily="34" charset="0"/>
              </a:rPr>
              <a:t>.</a:t>
            </a:r>
          </a:p>
          <a:p>
            <a:r>
              <a:rPr lang="uz-Cyrl-UZ" sz="2400" dirty="0" smtClean="0">
                <a:solidFill>
                  <a:srgbClr val="002060"/>
                </a:solidFill>
                <a:latin typeface="Arial" panose="020B0604020202020204" pitchFamily="34" charset="0"/>
                <a:cs typeface="Arial" panose="020B0604020202020204" pitchFamily="34" charset="0"/>
              </a:rPr>
              <a:t> </a:t>
            </a:r>
            <a:endParaRPr lang="ru-RU" sz="2400" dirty="0">
              <a:solidFill>
                <a:srgbClr val="00206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a:srcRect/>
          <a:stretch>
            <a:fillRect/>
          </a:stretch>
        </p:blipFill>
        <p:spPr bwMode="auto">
          <a:xfrm>
            <a:off x="6572264" y="6672811"/>
            <a:ext cx="2500330" cy="470965"/>
          </a:xfrm>
          <a:prstGeom prst="rect">
            <a:avLst/>
          </a:prstGeom>
          <a:noFill/>
          <a:ln w="9525">
            <a:noFill/>
            <a:miter lim="800000"/>
            <a:headEnd/>
            <a:tailEnd/>
          </a:ln>
          <a:effectLst/>
        </p:spPr>
      </p:pic>
    </p:spTree>
    <p:extLst>
      <p:ext uri="{BB962C8B-B14F-4D97-AF65-F5344CB8AC3E}">
        <p14:creationId xmlns:p14="http://schemas.microsoft.com/office/powerpoint/2010/main" val="3143938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5" name="Content Placeholder 2"/>
          <p:cNvSpPr>
            <a:spLocks noGrp="1"/>
          </p:cNvSpPr>
          <p:nvPr>
            <p:ph idx="1"/>
          </p:nvPr>
        </p:nvSpPr>
        <p:spPr>
          <a:xfrm>
            <a:off x="1435608" y="404664"/>
            <a:ext cx="7498080" cy="5843736"/>
          </a:xfrm>
        </p:spPr>
        <p:txBody>
          <a:bodyPr>
            <a:normAutofit fontScale="85000" lnSpcReduction="20000"/>
          </a:bodyPr>
          <a:lstStyle/>
          <a:p>
            <a:r>
              <a:rPr lang="uz-Cyrl-UZ" dirty="0">
                <a:latin typeface="Times New Roman" pitchFamily="18" charset="0"/>
                <a:cs typeface="Times New Roman" pitchFamily="18" charset="0"/>
              </a:rPr>
              <a:t>Мавзу бўйича комплекс жиҳозлашни амалга ошириш дидактик бирликнинг кўринишини ифода этади. Унинг моҳияти шундан иборатки, ўқитишнинг турли масалаларини ҳал қилиш учун бир дарснинг  ўзида кўп вазифаларни бажарувчи ва бир-бирини тўлдирувчи турли кўргазмали воситалар ишлатилади. Масалан, намойиш қилинадиган асбоб жуда кичик бўлса ва узоқдан ёмон кўринса, ўқитувчи асбобонинг қурилмасини доскага чизиб кўрсатиши ёки магнит аппликацияси ёрдамида тайёрланган чизмани кўрсатиш мумкин. Мураккаб жараёнларни тушунтиришда жараёнларнинг динамик моделини мультипликация қилиб, компьютер </a:t>
            </a:r>
            <a:r>
              <a:rPr lang="uz-Cyrl-UZ" dirty="0" smtClean="0">
                <a:latin typeface="Times New Roman" pitchFamily="18" charset="0"/>
                <a:cs typeface="Times New Roman" pitchFamily="18" charset="0"/>
              </a:rPr>
              <a:t>ёрдамида </a:t>
            </a:r>
            <a:r>
              <a:rPr lang="uz-Cyrl-UZ" dirty="0">
                <a:latin typeface="Times New Roman" pitchFamily="18" charset="0"/>
                <a:cs typeface="Times New Roman" pitchFamily="18" charset="0"/>
              </a:rPr>
              <a:t>катта экранда намойиш қилиб кўрсатилади.</a:t>
            </a:r>
            <a:endParaRPr lang="ru-RU" dirty="0">
              <a:latin typeface="Times New Roman" pitchFamily="18" charset="0"/>
              <a:cs typeface="Times New Roman" pitchFamily="18" charset="0"/>
            </a:endParaRPr>
          </a:p>
          <a:p>
            <a:endParaRPr lang="ru-RU" dirty="0"/>
          </a:p>
        </p:txBody>
      </p:sp>
      <p:pic>
        <p:nvPicPr>
          <p:cNvPr id="6" name="Picture 2"/>
          <p:cNvPicPr>
            <a:picLocks noChangeAspect="1" noChangeArrowheads="1"/>
          </p:cNvPicPr>
          <p:nvPr/>
        </p:nvPicPr>
        <p:blipFill>
          <a:blip r:embed="rId3"/>
          <a:srcRect/>
          <a:stretch>
            <a:fillRect/>
          </a:stretch>
        </p:blipFill>
        <p:spPr bwMode="auto">
          <a:xfrm>
            <a:off x="6572264" y="6672811"/>
            <a:ext cx="2500330" cy="470965"/>
          </a:xfrm>
          <a:prstGeom prst="rect">
            <a:avLst/>
          </a:prstGeom>
          <a:noFill/>
          <a:ln w="9525">
            <a:noFill/>
            <a:miter lim="800000"/>
            <a:headEnd/>
            <a:tailEnd/>
          </a:ln>
          <a:effectLst/>
        </p:spPr>
      </p:pic>
    </p:spTree>
    <p:extLst>
      <p:ext uri="{BB962C8B-B14F-4D97-AF65-F5344CB8AC3E}">
        <p14:creationId xmlns:p14="http://schemas.microsoft.com/office/powerpoint/2010/main" val="106509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4" name="Content Placeholder 2"/>
          <p:cNvSpPr>
            <a:spLocks noGrp="1"/>
          </p:cNvSpPr>
          <p:nvPr>
            <p:ph idx="1"/>
          </p:nvPr>
        </p:nvSpPr>
        <p:spPr>
          <a:xfrm>
            <a:off x="1435608" y="290288"/>
            <a:ext cx="7498080" cy="6883128"/>
          </a:xfrm>
        </p:spPr>
        <p:txBody>
          <a:bodyPr>
            <a:noAutofit/>
          </a:bodyPr>
          <a:lstStyle/>
          <a:p>
            <a:pPr algn="just"/>
            <a:r>
              <a:rPr lang="uz-Cyrl-UZ" dirty="0">
                <a:latin typeface="Times New Roman" pitchFamily="18" charset="0"/>
                <a:cs typeface="Times New Roman" pitchFamily="18" charset="0"/>
              </a:rPr>
              <a:t>Демонстрацион экспериментдан ташқарии ўқитувчи ихтиёрида кўргазмалиликнинг жуда кўп воситалари бўлиб, улардан фойдаланинш дарснинг самарадориги ва сифатини оширади. Уларга синф доскаси, макетлар, магнит воситалари, </a:t>
            </a:r>
            <a:r>
              <a:rPr lang="uz-Cyrl-UZ" dirty="0" smtClean="0">
                <a:latin typeface="Times New Roman" pitchFamily="18" charset="0"/>
                <a:cs typeface="Times New Roman" pitchFamily="18" charset="0"/>
              </a:rPr>
              <a:t>э</a:t>
            </a:r>
            <a:r>
              <a:rPr lang="uz-Cyrl-UZ" dirty="0" smtClean="0">
                <a:latin typeface="Times New Roman" pitchFamily="18" charset="0"/>
                <a:cs typeface="Times New Roman" pitchFamily="18" charset="0"/>
              </a:rPr>
              <a:t>лектрон</a:t>
            </a:r>
            <a:r>
              <a:rPr lang="uz-Cyrl-UZ" dirty="0" smtClean="0">
                <a:latin typeface="Times New Roman" pitchFamily="18" charset="0"/>
                <a:cs typeface="Times New Roman" pitchFamily="18" charset="0"/>
              </a:rPr>
              <a:t> </a:t>
            </a:r>
            <a:r>
              <a:rPr lang="uz-Cyrl-UZ" dirty="0">
                <a:latin typeface="Times New Roman" pitchFamily="18" charset="0"/>
                <a:cs typeface="Times New Roman" pitchFamily="18" charset="0"/>
              </a:rPr>
              <a:t>қўлланмалари, мавзуга тегишли турли хил плакатлар ва бошқалар киради. Улар кимёвий эксперимент билан биргаликда ёки алоҳида ўқитувчининг изоҳи, тушунтириши билан </a:t>
            </a:r>
            <a:r>
              <a:rPr lang="uz-Cyrl-UZ" dirty="0" smtClean="0">
                <a:latin typeface="Times New Roman" pitchFamily="18" charset="0"/>
                <a:cs typeface="Times New Roman" pitchFamily="18" charset="0"/>
              </a:rPr>
              <a:t>қўлланиши </a:t>
            </a:r>
            <a:r>
              <a:rPr lang="uz-Cyrl-UZ" dirty="0">
                <a:latin typeface="Times New Roman" pitchFamily="18" charset="0"/>
                <a:cs typeface="Times New Roman" pitchFamily="18" charset="0"/>
              </a:rPr>
              <a:t>мумкин.</a:t>
            </a:r>
            <a:endParaRPr lang="ru-RU"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a:stretch>
            <a:fillRect/>
          </a:stretch>
        </p:blipFill>
        <p:spPr bwMode="auto">
          <a:xfrm>
            <a:off x="6572264" y="6672811"/>
            <a:ext cx="2500330" cy="470965"/>
          </a:xfrm>
          <a:prstGeom prst="rect">
            <a:avLst/>
          </a:prstGeom>
          <a:noFill/>
          <a:ln w="9525">
            <a:noFill/>
            <a:miter lim="800000"/>
            <a:headEnd/>
            <a:tailEnd/>
          </a:ln>
          <a:effectLst/>
        </p:spPr>
      </p:pic>
    </p:spTree>
    <p:extLst>
      <p:ext uri="{BB962C8B-B14F-4D97-AF65-F5344CB8AC3E}">
        <p14:creationId xmlns:p14="http://schemas.microsoft.com/office/powerpoint/2010/main" val="1161004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2" name="Заголовок 1"/>
          <p:cNvSpPr>
            <a:spLocks noGrp="1"/>
          </p:cNvSpPr>
          <p:nvPr>
            <p:ph type="title"/>
          </p:nvPr>
        </p:nvSpPr>
        <p:spPr>
          <a:xfrm>
            <a:off x="931572" y="274638"/>
            <a:ext cx="7498080" cy="1143000"/>
          </a:xfrm>
          <a:solidFill>
            <a:srgbClr val="92D050"/>
          </a:solidFill>
        </p:spPr>
        <p:txBody>
          <a:bodyPr>
            <a:noAutofit/>
          </a:bodyPr>
          <a:lstStyle/>
          <a:p>
            <a:pPr algn="ctr"/>
            <a:r>
              <a:rPr lang="uz-Cyrl-UZ"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Фан хонасидаги асосий жадвал ва плакатлар</a:t>
            </a:r>
            <a:endParaRPr lang="ru-RU"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173" name="Picture 5"/>
          <p:cNvPicPr>
            <a:picLocks noChangeAspect="1" noChangeArrowheads="1"/>
          </p:cNvPicPr>
          <p:nvPr/>
        </p:nvPicPr>
        <p:blipFill>
          <a:blip r:embed="rId3"/>
          <a:srcRect/>
          <a:stretch>
            <a:fillRect/>
          </a:stretch>
        </p:blipFill>
        <p:spPr bwMode="auto">
          <a:xfrm>
            <a:off x="658842" y="1714488"/>
            <a:ext cx="8128000" cy="3873500"/>
          </a:xfrm>
          <a:prstGeom prst="rect">
            <a:avLst/>
          </a:prstGeom>
          <a:ln>
            <a:noFill/>
          </a:ln>
          <a:effectLst>
            <a:outerShdw blurRad="292100" dist="139700" dir="2700000" algn="tl" rotWithShape="0">
              <a:srgbClr val="333333">
                <a:alpha val="65000"/>
              </a:srgbClr>
            </a:outerShdw>
          </a:effectLst>
        </p:spPr>
      </p:pic>
      <p:pic>
        <p:nvPicPr>
          <p:cNvPr id="7174" name="Picture 6"/>
          <p:cNvPicPr>
            <a:picLocks noChangeAspect="1" noChangeArrowheads="1"/>
          </p:cNvPicPr>
          <p:nvPr/>
        </p:nvPicPr>
        <p:blipFill>
          <a:blip r:embed="rId4"/>
          <a:srcRect/>
          <a:stretch>
            <a:fillRect/>
          </a:stretch>
        </p:blipFill>
        <p:spPr bwMode="auto">
          <a:xfrm>
            <a:off x="7286644" y="6786586"/>
            <a:ext cx="1714512" cy="322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2" name="Заголовок 1"/>
          <p:cNvSpPr>
            <a:spLocks noGrp="1"/>
          </p:cNvSpPr>
          <p:nvPr>
            <p:ph type="title"/>
          </p:nvPr>
        </p:nvSpPr>
        <p:spPr>
          <a:xfrm>
            <a:off x="500034" y="274638"/>
            <a:ext cx="8229600" cy="1143000"/>
          </a:xfrm>
        </p:spPr>
        <p:txBody>
          <a:bodyPr>
            <a:normAutofit fontScale="90000"/>
          </a:bodyPr>
          <a:lstStyle/>
          <a:p>
            <a:pPr algn="ctr"/>
            <a:r>
              <a:rPr lang="uz-Cyrl-UZ" sz="3100" b="1" dirty="0" smtClean="0">
                <a:solidFill>
                  <a:srgbClr val="0BD723"/>
                </a:solidFill>
                <a:latin typeface="Arial" pitchFamily="34" charset="0"/>
                <a:cs typeface="Arial" pitchFamily="34" charset="0"/>
              </a:rPr>
              <a:t>Кимё хонасининг асосий жадвал ва кўргазмаларининг жойланиш ҳолати</a:t>
            </a:r>
            <a:r>
              <a:rPr lang="uz-Cyrl-UZ" b="1" dirty="0" smtClean="0">
                <a:solidFill>
                  <a:srgbClr val="C00000"/>
                </a:solidFill>
                <a:latin typeface="Arial" pitchFamily="34" charset="0"/>
                <a:cs typeface="Arial" pitchFamily="34" charset="0"/>
              </a:rPr>
              <a:t>.</a:t>
            </a:r>
            <a:endParaRPr lang="ru-RU" b="1" dirty="0">
              <a:solidFill>
                <a:srgbClr val="C00000"/>
              </a:solidFill>
              <a:latin typeface="Arial" pitchFamily="34" charset="0"/>
              <a:cs typeface="Arial" pitchFamily="34" charset="0"/>
            </a:endParaRPr>
          </a:p>
        </p:txBody>
      </p:sp>
      <p:pic>
        <p:nvPicPr>
          <p:cNvPr id="28674" name="Picture 2"/>
          <p:cNvPicPr>
            <a:picLocks noChangeAspect="1" noChangeArrowheads="1"/>
          </p:cNvPicPr>
          <p:nvPr/>
        </p:nvPicPr>
        <p:blipFill>
          <a:blip r:embed="rId3"/>
          <a:srcRect/>
          <a:stretch>
            <a:fillRect/>
          </a:stretch>
        </p:blipFill>
        <p:spPr bwMode="auto">
          <a:xfrm>
            <a:off x="7143768" y="6793917"/>
            <a:ext cx="1857388" cy="349859"/>
          </a:xfrm>
          <a:prstGeom prst="rect">
            <a:avLst/>
          </a:prstGeom>
          <a:noFill/>
          <a:ln w="9525">
            <a:noFill/>
            <a:miter lim="800000"/>
            <a:headEnd/>
            <a:tailEnd/>
          </a:ln>
          <a:effectLst/>
        </p:spPr>
      </p:pic>
      <p:sp>
        <p:nvSpPr>
          <p:cNvPr id="3" name="Содержимое 2"/>
          <p:cNvSpPr>
            <a:spLocks noGrp="1"/>
          </p:cNvSpPr>
          <p:nvPr>
            <p:ph idx="1"/>
          </p:nvPr>
        </p:nvSpPr>
        <p:spPr>
          <a:xfrm>
            <a:off x="1928794" y="1760557"/>
            <a:ext cx="7215206" cy="6026161"/>
          </a:xfrm>
        </p:spPr>
        <p:txBody>
          <a:bodyPr>
            <a:normAutofit/>
          </a:bodyPr>
          <a:lstStyle/>
          <a:p>
            <a:r>
              <a:rPr lang="uz-Cyrl-UZ" sz="2400" b="1" dirty="0">
                <a:solidFill>
                  <a:srgbClr val="002060"/>
                </a:solidFill>
                <a:latin typeface="Arial" pitchFamily="34" charset="0"/>
                <a:cs typeface="Arial" pitchFamily="34" charset="0"/>
              </a:rPr>
              <a:t>Ўқув-лаборатория хонасида доимий равишда кимёвий элементларнинг даврий системаси, кимёвий моддаларнинг эрувчанлик жадвали ва металларнинг фаоллик қатори </a:t>
            </a:r>
            <a:r>
              <a:rPr lang="uz-Cyrl-UZ" sz="2400" b="1" dirty="0" smtClean="0">
                <a:solidFill>
                  <a:srgbClr val="002060"/>
                </a:solidFill>
                <a:latin typeface="Arial" pitchFamily="34" charset="0"/>
                <a:cs typeface="Arial" pitchFamily="34" charset="0"/>
              </a:rPr>
              <a:t>жадваллари; </a:t>
            </a:r>
            <a:endParaRPr lang="ru-RU" sz="2400" b="1" dirty="0">
              <a:solidFill>
                <a:srgbClr val="002060"/>
              </a:solidFill>
              <a:latin typeface="Arial" pitchFamily="34" charset="0"/>
              <a:cs typeface="Arial" pitchFamily="34" charset="0"/>
            </a:endParaRPr>
          </a:p>
          <a:p>
            <a:r>
              <a:rPr lang="uz-Cyrl-UZ" sz="2400" b="1" dirty="0" smtClean="0">
                <a:solidFill>
                  <a:srgbClr val="002060"/>
                </a:solidFill>
                <a:latin typeface="Arial" pitchFamily="34" charset="0"/>
                <a:cs typeface="Arial" pitchFamily="34" charset="0"/>
              </a:rPr>
              <a:t>Ўқув-лаборатория </a:t>
            </a:r>
            <a:r>
              <a:rPr lang="uz-Cyrl-UZ" sz="2400" b="1" dirty="0">
                <a:solidFill>
                  <a:srgbClr val="002060"/>
                </a:solidFill>
                <a:latin typeface="Arial" pitchFamily="34" charset="0"/>
                <a:cs typeface="Arial" pitchFamily="34" charset="0"/>
              </a:rPr>
              <a:t>хонасининг доскага қарама-қарши томонидаги деворга </a:t>
            </a:r>
            <a:r>
              <a:rPr lang="uz-Cyrl-UZ" sz="2400" b="1" dirty="0" smtClean="0">
                <a:solidFill>
                  <a:srgbClr val="002060"/>
                </a:solidFill>
                <a:latin typeface="Arial" pitchFamily="34" charset="0"/>
                <a:cs typeface="Arial" pitchFamily="34" charset="0"/>
              </a:rPr>
              <a:t>Мустақил Ўзбекистонимиз тараққиётида муҳим аҳамият касб этаётган кимёвий ишлаб чиқаришни акс этувчи улкан заводлар   </a:t>
            </a:r>
            <a:r>
              <a:rPr lang="uz-Cyrl-UZ" sz="2400" b="1" dirty="0">
                <a:solidFill>
                  <a:srgbClr val="002060"/>
                </a:solidFill>
                <a:latin typeface="Arial" pitchFamily="34" charset="0"/>
                <a:cs typeface="Arial" pitchFamily="34" charset="0"/>
              </a:rPr>
              <a:t>(3-5 та) </a:t>
            </a:r>
            <a:r>
              <a:rPr lang="uz-Cyrl-UZ" sz="2400" b="1" dirty="0" smtClean="0">
                <a:solidFill>
                  <a:srgbClr val="002060"/>
                </a:solidFill>
                <a:latin typeface="Arial" pitchFamily="34" charset="0"/>
                <a:cs typeface="Arial" pitchFamily="34" charset="0"/>
              </a:rPr>
              <a:t>расмлари ҳамда  </a:t>
            </a:r>
            <a:r>
              <a:rPr lang="uz-Cyrl-UZ" sz="2400" b="1" dirty="0">
                <a:solidFill>
                  <a:srgbClr val="002060"/>
                </a:solidFill>
                <a:latin typeface="Arial" pitchFamily="34" charset="0"/>
                <a:cs typeface="Arial" pitchFamily="34" charset="0"/>
              </a:rPr>
              <a:t>уларнинг </a:t>
            </a:r>
            <a:r>
              <a:rPr lang="uz-Cyrl-UZ" sz="2400" b="1" dirty="0" smtClean="0">
                <a:solidFill>
                  <a:srgbClr val="002060"/>
                </a:solidFill>
                <a:latin typeface="Arial" pitchFamily="34" charset="0"/>
                <a:cs typeface="Arial" pitchFamily="34" charset="0"/>
              </a:rPr>
              <a:t>фаолиятини қисқача тарифи </a:t>
            </a:r>
            <a:r>
              <a:rPr lang="uz-Cyrl-UZ" sz="2400" b="1" dirty="0">
                <a:solidFill>
                  <a:srgbClr val="002060"/>
                </a:solidFill>
                <a:latin typeface="Arial" pitchFamily="34" charset="0"/>
                <a:cs typeface="Arial" pitchFamily="34" charset="0"/>
              </a:rPr>
              <a:t>берилган ҳолда илиниши тавсия этилади.</a:t>
            </a:r>
            <a:endParaRPr lang="ru-RU" sz="2800" b="1" dirty="0">
              <a:solidFill>
                <a:srgbClr val="002060"/>
              </a:solidFill>
              <a:latin typeface="Arial" pitchFamily="34" charset="0"/>
              <a:cs typeface="Arial" pitchFamily="34" charset="0"/>
            </a:endParaRPr>
          </a:p>
          <a:p>
            <a:endParaRPr lang="ru-RU" sz="2800" b="1" dirty="0">
              <a:solidFill>
                <a:srgbClr val="002060"/>
              </a:solidFill>
              <a:latin typeface="Arial" pitchFamily="34" charset="0"/>
              <a:cs typeface="Arial" pitchFamily="34" charset="0"/>
            </a:endParaRPr>
          </a:p>
        </p:txBody>
      </p:sp>
    </p:spTree>
  </p:cSld>
  <p:clrMapOvr>
    <a:masterClrMapping/>
  </p:clrMapOvr>
  <p:transition spd="med" advClick="0">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5"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4" name="Content Placeholder 2"/>
          <p:cNvSpPr>
            <a:spLocks noGrp="1"/>
          </p:cNvSpPr>
          <p:nvPr>
            <p:ph idx="1"/>
          </p:nvPr>
        </p:nvSpPr>
        <p:spPr>
          <a:xfrm>
            <a:off x="1751076" y="183909"/>
            <a:ext cx="7498080" cy="4800600"/>
          </a:xfrm>
        </p:spPr>
        <p:txBody>
          <a:bodyPr>
            <a:noAutofit/>
          </a:bodyPr>
          <a:lstStyle/>
          <a:p>
            <a:r>
              <a:rPr lang="uz-Cyrl-UZ" sz="2400" dirty="0">
                <a:solidFill>
                  <a:srgbClr val="002060"/>
                </a:solidFill>
                <a:latin typeface="Arial" panose="020B0604020202020204" pitchFamily="34" charset="0"/>
                <a:cs typeface="Arial" panose="020B0604020202020204" pitchFamily="34" charset="0"/>
              </a:rPr>
              <a:t>Кимё хонаси икки қисмдан иборат бўлиб, биринчи хонада ўқитувчи учун жой ўқув жиҳозлари ва реактивлар сақланадиган шкафлар ва ўқитишнинг техника воситалари жойлаштириладиган столлар бўлиши керак.</a:t>
            </a:r>
            <a:endParaRPr lang="ru-RU" sz="2400" dirty="0">
              <a:solidFill>
                <a:srgbClr val="002060"/>
              </a:solidFill>
              <a:latin typeface="Arial" panose="020B0604020202020204" pitchFamily="34" charset="0"/>
              <a:cs typeface="Arial" panose="020B0604020202020204" pitchFamily="34" charset="0"/>
            </a:endParaRPr>
          </a:p>
          <a:p>
            <a:r>
              <a:rPr lang="uz-Cyrl-UZ" sz="2400" dirty="0">
                <a:solidFill>
                  <a:srgbClr val="002060"/>
                </a:solidFill>
                <a:latin typeface="Arial" panose="020B0604020202020204" pitchFamily="34" charset="0"/>
                <a:cs typeface="Arial" panose="020B0604020202020204" pitchFamily="34" charset="0"/>
              </a:rPr>
              <a:t>Ўқитиш жиҳозларини тўрт гуруҳга бўлиш мумкин. 1. Натурал объектлар бўлиб уларга, реактивлар, идишлар, асбоблар металлар ва минераллар коллекцияси ҳамда қурилмаларни тайёрлаш жиҳозлари киради.</a:t>
            </a:r>
            <a:endParaRPr lang="ru-RU" sz="2400" dirty="0">
              <a:solidFill>
                <a:srgbClr val="002060"/>
              </a:solidFill>
              <a:latin typeface="Arial" panose="020B0604020202020204" pitchFamily="34" charset="0"/>
              <a:cs typeface="Arial" panose="020B0604020202020204" pitchFamily="34" charset="0"/>
            </a:endParaRPr>
          </a:p>
          <a:p>
            <a:r>
              <a:rPr lang="ru-RU" sz="2400" dirty="0">
                <a:solidFill>
                  <a:srgbClr val="002060"/>
                </a:solidFill>
                <a:latin typeface="Arial" panose="020B0604020202020204" pitchFamily="34" charset="0"/>
                <a:cs typeface="Arial" panose="020B0604020202020204" pitchFamily="34" charset="0"/>
              </a:rPr>
              <a:t>2. </a:t>
            </a:r>
            <a:r>
              <a:rPr lang="uz-Cyrl-UZ" sz="2400" dirty="0">
                <a:solidFill>
                  <a:srgbClr val="002060"/>
                </a:solidFill>
                <a:latin typeface="Arial" panose="020B0604020202020204" pitchFamily="34" charset="0"/>
                <a:cs typeface="Arial" panose="020B0604020202020204" pitchFamily="34" charset="0"/>
              </a:rPr>
              <a:t>Натурал объектларнинг тасвирлари моделлар, макетлар, экран</a:t>
            </a:r>
            <a:r>
              <a:rPr lang="ru-RU" sz="2400" dirty="0">
                <a:solidFill>
                  <a:srgbClr val="002060"/>
                </a:solidFill>
                <a:latin typeface="Arial" panose="020B0604020202020204" pitchFamily="34" charset="0"/>
                <a:cs typeface="Arial" panose="020B0604020202020204" pitchFamily="34" charset="0"/>
              </a:rPr>
              <a:t> </a:t>
            </a:r>
            <a:r>
              <a:rPr lang="ru-RU" sz="2400" dirty="0" err="1">
                <a:solidFill>
                  <a:srgbClr val="002060"/>
                </a:solidFill>
                <a:latin typeface="Arial" panose="020B0604020202020204" pitchFamily="34" charset="0"/>
                <a:cs typeface="Arial" panose="020B0604020202020204" pitchFamily="34" charset="0"/>
              </a:rPr>
              <a:t>қўлланмалари</a:t>
            </a:r>
            <a:r>
              <a:rPr lang="uz-Cyrl-UZ" sz="2400" dirty="0">
                <a:solidFill>
                  <a:srgbClr val="002060"/>
                </a:solidFill>
                <a:latin typeface="Arial" panose="020B0604020202020204" pitchFamily="34" charset="0"/>
                <a:cs typeface="Arial" panose="020B0604020202020204" pitchFamily="34" charset="0"/>
              </a:rPr>
              <a:t>.</a:t>
            </a:r>
            <a:endParaRPr lang="ru-RU" sz="2400" dirty="0">
              <a:solidFill>
                <a:srgbClr val="002060"/>
              </a:solidFill>
              <a:latin typeface="Arial" panose="020B0604020202020204" pitchFamily="34" charset="0"/>
              <a:cs typeface="Arial" panose="020B0604020202020204" pitchFamily="34" charset="0"/>
            </a:endParaRPr>
          </a:p>
          <a:p>
            <a:r>
              <a:rPr lang="ru-RU" sz="2400" dirty="0">
                <a:solidFill>
                  <a:srgbClr val="002060"/>
                </a:solidFill>
                <a:latin typeface="Arial" panose="020B0604020202020204" pitchFamily="34" charset="0"/>
                <a:cs typeface="Arial" panose="020B0604020202020204" pitchFamily="34" charset="0"/>
              </a:rPr>
              <a:t>3.</a:t>
            </a:r>
            <a:r>
              <a:rPr lang="uz-Cyrl-UZ" sz="2400" dirty="0">
                <a:solidFill>
                  <a:srgbClr val="002060"/>
                </a:solidFill>
                <a:latin typeface="Arial" panose="020B0604020202020204" pitchFamily="34" charset="0"/>
                <a:cs typeface="Arial" panose="020B0604020202020204" pitchFamily="34" charset="0"/>
              </a:rPr>
              <a:t> Турли жадваллар, плакатлар ва стен</a:t>
            </a:r>
            <a:r>
              <a:rPr lang="ru-RU" sz="2400" dirty="0">
                <a:solidFill>
                  <a:srgbClr val="002060"/>
                </a:solidFill>
                <a:latin typeface="Arial" panose="020B0604020202020204" pitchFamily="34" charset="0"/>
                <a:cs typeface="Arial" panose="020B0604020202020204" pitchFamily="34" charset="0"/>
              </a:rPr>
              <a:t>д</a:t>
            </a:r>
            <a:r>
              <a:rPr lang="uz-Cyrl-UZ" sz="2400" dirty="0">
                <a:solidFill>
                  <a:srgbClr val="002060"/>
                </a:solidFill>
                <a:latin typeface="Arial" panose="020B0604020202020204" pitchFamily="34" charset="0"/>
                <a:cs typeface="Arial" panose="020B0604020202020204" pitchFamily="34" charset="0"/>
              </a:rPr>
              <a:t>лар киради.</a:t>
            </a:r>
            <a:endParaRPr lang="ru-RU" sz="2400" dirty="0">
              <a:solidFill>
                <a:srgbClr val="002060"/>
              </a:solidFill>
              <a:latin typeface="Arial" panose="020B0604020202020204" pitchFamily="34" charset="0"/>
              <a:cs typeface="Arial" panose="020B0604020202020204" pitchFamily="34" charset="0"/>
            </a:endParaRPr>
          </a:p>
          <a:p>
            <a:r>
              <a:rPr lang="ru-RU" sz="2400" dirty="0">
                <a:solidFill>
                  <a:srgbClr val="002060"/>
                </a:solidFill>
                <a:latin typeface="Arial" panose="020B0604020202020204" pitchFamily="34" charset="0"/>
                <a:cs typeface="Arial" panose="020B0604020202020204" pitchFamily="34" charset="0"/>
              </a:rPr>
              <a:t>4. </a:t>
            </a:r>
            <a:r>
              <a:rPr lang="uz-Cyrl-UZ" sz="2400" dirty="0">
                <a:solidFill>
                  <a:srgbClr val="002060"/>
                </a:solidFill>
                <a:latin typeface="Arial" panose="020B0604020202020204" pitchFamily="34" charset="0"/>
                <a:cs typeface="Arial" panose="020B0604020202020204" pitchFamily="34" charset="0"/>
              </a:rPr>
              <a:t>Ўқитишнинг техник воситалари, кинофильмлар, </a:t>
            </a:r>
            <a:r>
              <a:rPr lang="uz-Cyrl-UZ" sz="2400" dirty="0" smtClean="0">
                <a:solidFill>
                  <a:srgbClr val="002060"/>
                </a:solidFill>
                <a:latin typeface="Arial" panose="020B0604020202020204" pitchFamily="34" charset="0"/>
                <a:cs typeface="Arial" panose="020B0604020202020204" pitchFamily="34" charset="0"/>
              </a:rPr>
              <a:t>электрон </a:t>
            </a:r>
            <a:r>
              <a:rPr lang="uz-Cyrl-UZ" sz="2400" dirty="0">
                <a:solidFill>
                  <a:srgbClr val="002060"/>
                </a:solidFill>
                <a:latin typeface="Arial" panose="020B0604020202020204" pitchFamily="34" charset="0"/>
                <a:cs typeface="Arial" panose="020B0604020202020204" pitchFamily="34" charset="0"/>
              </a:rPr>
              <a:t>дарслик ва </a:t>
            </a:r>
            <a:r>
              <a:rPr lang="uz-Cyrl-UZ" sz="2400" dirty="0" smtClean="0">
                <a:solidFill>
                  <a:srgbClr val="002060"/>
                </a:solidFill>
                <a:latin typeface="Arial" panose="020B0604020202020204" pitchFamily="34" charset="0"/>
                <a:cs typeface="Arial" panose="020B0604020202020204" pitchFamily="34" charset="0"/>
              </a:rPr>
              <a:t>қўлланмалар.</a:t>
            </a:r>
            <a:endParaRPr lang="ru-RU" sz="2400" dirty="0">
              <a:solidFill>
                <a:srgbClr val="002060"/>
              </a:solidFill>
              <a:latin typeface="Arial" panose="020B0604020202020204" pitchFamily="34" charset="0"/>
              <a:cs typeface="Arial" panose="020B0604020202020204" pitchFamily="34" charset="0"/>
            </a:endParaRPr>
          </a:p>
          <a:p>
            <a:endParaRPr lang="ru-RU" sz="2400" dirty="0">
              <a:solidFill>
                <a:srgbClr val="00206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a:srcRect/>
          <a:stretch>
            <a:fillRect/>
          </a:stretch>
        </p:blipFill>
        <p:spPr bwMode="auto">
          <a:xfrm>
            <a:off x="6877546" y="6716865"/>
            <a:ext cx="2266454" cy="426911"/>
          </a:xfrm>
          <a:prstGeom prst="rect">
            <a:avLst/>
          </a:prstGeom>
          <a:noFill/>
          <a:ln w="9525">
            <a:noFill/>
            <a:miter lim="800000"/>
            <a:headEnd/>
            <a:tailEnd/>
          </a:ln>
          <a:effectLst/>
        </p:spPr>
      </p:pic>
    </p:spTree>
    <p:extLst>
      <p:ext uri="{BB962C8B-B14F-4D97-AF65-F5344CB8AC3E}">
        <p14:creationId xmlns:p14="http://schemas.microsoft.com/office/powerpoint/2010/main" val="2149995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a:srcRect/>
          <a:stretch>
            <a:fillRect/>
          </a:stretch>
        </p:blipFill>
        <p:spPr bwMode="auto">
          <a:xfrm>
            <a:off x="7286644" y="6749391"/>
            <a:ext cx="1714512" cy="322947"/>
          </a:xfrm>
          <a:prstGeom prst="rect">
            <a:avLst/>
          </a:prstGeom>
          <a:noFill/>
          <a:ln w="9525">
            <a:noFill/>
            <a:miter lim="800000"/>
            <a:headEnd/>
            <a:tailEnd/>
          </a:ln>
          <a:effectLst/>
        </p:spPr>
      </p:pic>
      <p:pic>
        <p:nvPicPr>
          <p:cNvPr id="9" name="Picture 2" descr="C:\Users\User\Desktop\Fan xonalari plakat 2017\Kimyo\JPG\Mendeleyiv-130x120.jpg"/>
          <p:cNvPicPr>
            <a:picLocks noChangeAspect="1" noChangeArrowheads="1"/>
          </p:cNvPicPr>
          <p:nvPr/>
        </p:nvPicPr>
        <p:blipFill>
          <a:blip r:embed="rId4"/>
          <a:srcRect/>
          <a:stretch>
            <a:fillRect/>
          </a:stretch>
        </p:blipFill>
        <p:spPr bwMode="auto">
          <a:xfrm>
            <a:off x="666753" y="773926"/>
            <a:ext cx="4686299" cy="5967442"/>
          </a:xfrm>
          <a:prstGeom prst="rect">
            <a:avLst/>
          </a:prstGeom>
          <a:noFill/>
        </p:spPr>
      </p:pic>
      <p:pic>
        <p:nvPicPr>
          <p:cNvPr id="10" name="Picture 2" descr="\\Ziyonet-data\DataCenter\Хат\2017\2 Февраль\Мактаб жихозлаш баннерлари\Тақдимотга қўйиладиганлари\Кимё\Менделев-жадвали.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07" y="1079948"/>
            <a:ext cx="4152190" cy="535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5357818" y="1447442"/>
            <a:ext cx="3500463" cy="43247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lgn="just">
              <a:defRPr/>
            </a:pPr>
            <a:r>
              <a:rPr lang="uz-Cyrl-UZ" sz="2400" b="1" dirty="0">
                <a:solidFill>
                  <a:srgbClr val="002060"/>
                </a:solidFill>
                <a:latin typeface="Arial" pitchFamily="34" charset="0"/>
                <a:cs typeface="Arial" pitchFamily="34" charset="0"/>
              </a:rPr>
              <a:t>Кимё фан хонасининг эшикдан чап томонидаги деворига доимий </a:t>
            </a:r>
            <a:r>
              <a:rPr lang="uz-Cyrl-UZ" sz="2400" b="1" dirty="0" smtClean="0">
                <a:solidFill>
                  <a:srgbClr val="002060"/>
                </a:solidFill>
                <a:latin typeface="Arial" pitchFamily="34" charset="0"/>
                <a:cs typeface="Arial" pitchFamily="34" charset="0"/>
              </a:rPr>
              <a:t>равишда  фойдаланиладиган </a:t>
            </a:r>
            <a:r>
              <a:rPr lang="uz-Cyrl-UZ" sz="2400" b="1" dirty="0">
                <a:solidFill>
                  <a:srgbClr val="002060"/>
                </a:solidFill>
                <a:latin typeface="Arial" pitchFamily="34" charset="0"/>
                <a:cs typeface="Arial" pitchFamily="34" charset="0"/>
              </a:rPr>
              <a:t>“Д.И.Менделеевнинг кимёвий элементлар даврий системаси”, жадвали ўрнатилиши лозим.  </a:t>
            </a:r>
            <a:endParaRPr lang="ru-RU" sz="24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7072338"/>
          </a:xfrm>
          <a:prstGeom prst="rect">
            <a:avLst/>
          </a:prstGeom>
          <a:noFill/>
          <a:ln w="9525">
            <a:noFill/>
            <a:miter lim="800000"/>
            <a:headEnd/>
            <a:tailEnd/>
          </a:ln>
          <a:effectLst/>
        </p:spPr>
      </p:pic>
      <p:pic>
        <p:nvPicPr>
          <p:cNvPr id="29698" name="Picture 2"/>
          <p:cNvPicPr>
            <a:picLocks noChangeAspect="1" noChangeArrowheads="1"/>
          </p:cNvPicPr>
          <p:nvPr/>
        </p:nvPicPr>
        <p:blipFill>
          <a:blip r:embed="rId4"/>
          <a:srcRect/>
          <a:stretch>
            <a:fillRect/>
          </a:stretch>
        </p:blipFill>
        <p:spPr bwMode="auto">
          <a:xfrm>
            <a:off x="7104978" y="6500858"/>
            <a:ext cx="1896178" cy="357166"/>
          </a:xfrm>
          <a:prstGeom prst="rect">
            <a:avLst/>
          </a:prstGeom>
          <a:noFill/>
          <a:ln w="9525">
            <a:noFill/>
            <a:miter lim="800000"/>
            <a:headEnd/>
            <a:tailEnd/>
          </a:ln>
          <a:effectLst/>
        </p:spPr>
      </p:pic>
      <p:pic>
        <p:nvPicPr>
          <p:cNvPr id="8" name="Picture 2" descr="C:\Users\User\Desktop\Fan xonalari plakat 2017\Kimyo\JPG\Metallar_kuchlanish-130x120 — копия.jpg"/>
          <p:cNvPicPr>
            <a:picLocks noGrp="1" noChangeAspect="1" noChangeArrowheads="1"/>
          </p:cNvPicPr>
          <p:nvPr>
            <p:ph idx="1"/>
          </p:nvPr>
        </p:nvPicPr>
        <p:blipFill>
          <a:blip r:embed="rId5"/>
          <a:srcRect/>
          <a:stretch>
            <a:fillRect/>
          </a:stretch>
        </p:blipFill>
        <p:spPr bwMode="auto">
          <a:xfrm>
            <a:off x="214588" y="571480"/>
            <a:ext cx="4428850" cy="5086352"/>
          </a:xfrm>
          <a:prstGeom prst="rect">
            <a:avLst/>
          </a:prstGeom>
          <a:noFill/>
        </p:spPr>
      </p:pic>
      <p:sp>
        <p:nvSpPr>
          <p:cNvPr id="9" name="Прямоугольник 8"/>
          <p:cNvSpPr/>
          <p:nvPr/>
        </p:nvSpPr>
        <p:spPr>
          <a:xfrm>
            <a:off x="4860032" y="0"/>
            <a:ext cx="3960440" cy="52292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defRPr/>
            </a:pPr>
            <a:r>
              <a:rPr lang="uz-Cyrl-UZ" sz="2400" b="1" dirty="0">
                <a:solidFill>
                  <a:srgbClr val="002060"/>
                </a:solidFill>
                <a:latin typeface="Arial" pitchFamily="34" charset="0"/>
                <a:cs typeface="Arial" pitchFamily="34" charset="0"/>
              </a:rPr>
              <a:t>Жадвалнинг </a:t>
            </a:r>
            <a:r>
              <a:rPr lang="uz-Cyrl-UZ" sz="2400" b="1" dirty="0" smtClean="0">
                <a:solidFill>
                  <a:srgbClr val="002060"/>
                </a:solidFill>
                <a:latin typeface="Arial" pitchFamily="34" charset="0"/>
                <a:cs typeface="Arial" pitchFamily="34" charset="0"/>
              </a:rPr>
              <a:t>ёнига</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 </a:t>
            </a:r>
            <a:r>
              <a:rPr lang="uz-Cyrl-UZ" sz="2400" b="1" dirty="0">
                <a:solidFill>
                  <a:srgbClr val="002060"/>
                </a:solidFill>
                <a:latin typeface="Arial" pitchFamily="34" charset="0"/>
                <a:cs typeface="Arial" pitchFamily="34" charset="0"/>
              </a:rPr>
              <a:t>(синф </a:t>
            </a:r>
            <a:r>
              <a:rPr lang="uz-Cyrl-UZ" sz="2400" b="1" dirty="0" smtClean="0">
                <a:solidFill>
                  <a:srgbClr val="002060"/>
                </a:solidFill>
                <a:latin typeface="Arial" pitchFamily="34" charset="0"/>
                <a:cs typeface="Arial" pitchFamily="34" charset="0"/>
              </a:rPr>
              <a:t>хонасининг</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 </a:t>
            </a:r>
            <a:r>
              <a:rPr lang="uz-Cyrl-UZ" sz="2400" b="1" dirty="0">
                <a:solidFill>
                  <a:srgbClr val="002060"/>
                </a:solidFill>
                <a:latin typeface="Arial" pitchFamily="34" charset="0"/>
                <a:cs typeface="Arial" pitchFamily="34" charset="0"/>
              </a:rPr>
              <a:t>эшикдан чап томонидаги </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деворига</a:t>
            </a:r>
            <a:r>
              <a:rPr lang="uz-Cyrl-UZ" sz="2400" b="1" dirty="0">
                <a:solidFill>
                  <a:srgbClr val="002060"/>
                </a:solidFill>
                <a:latin typeface="Arial" pitchFamily="34" charset="0"/>
                <a:cs typeface="Arial" pitchFamily="34" charset="0"/>
              </a:rPr>
              <a:t>) доимий равишда </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фойдаланиладиган </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a:t>
            </a:r>
            <a:r>
              <a:rPr lang="uz-Cyrl-UZ" sz="2400" b="1" dirty="0">
                <a:solidFill>
                  <a:srgbClr val="002060"/>
                </a:solidFill>
                <a:latin typeface="Arial" pitchFamily="34" charset="0"/>
                <a:cs typeface="Arial" pitchFamily="34" charset="0"/>
              </a:rPr>
              <a:t>Металларнинг кучланишлар </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a:t>
            </a:r>
            <a:r>
              <a:rPr lang="uz-Cyrl-UZ" sz="2400" b="1" dirty="0">
                <a:solidFill>
                  <a:srgbClr val="002060"/>
                </a:solidFill>
                <a:latin typeface="Arial" pitchFamily="34" charset="0"/>
                <a:cs typeface="Arial" pitchFamily="34" charset="0"/>
              </a:rPr>
              <a:t>фаоллик) қатори” жадвали  </a:t>
            </a:r>
            <a:endParaRPr lang="en-US" sz="2400" b="1" dirty="0" smtClean="0">
              <a:solidFill>
                <a:srgbClr val="002060"/>
              </a:solidFill>
              <a:latin typeface="Arial" pitchFamily="34" charset="0"/>
              <a:cs typeface="Arial" pitchFamily="34" charset="0"/>
            </a:endParaRPr>
          </a:p>
          <a:p>
            <a:pPr>
              <a:defRPr/>
            </a:pPr>
            <a:r>
              <a:rPr lang="uz-Cyrl-UZ" sz="2400" b="1" dirty="0" smtClean="0">
                <a:solidFill>
                  <a:srgbClr val="002060"/>
                </a:solidFill>
                <a:latin typeface="Arial" pitchFamily="34" charset="0"/>
                <a:cs typeface="Arial" pitchFamily="34" charset="0"/>
              </a:rPr>
              <a:t>ўрнатилиши мақсадга мувофиқ.</a:t>
            </a:r>
            <a:endParaRPr lang="ru-RU" sz="2400" b="1" dirty="0">
              <a:solidFill>
                <a:srgbClr val="002060"/>
              </a:solidFill>
              <a:latin typeface="Arial" pitchFamily="34" charset="0"/>
              <a:cs typeface="Arial" pitchFamily="34" charset="0"/>
            </a:endParaRP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752" y="332656"/>
            <a:ext cx="4238768" cy="39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pic>
        <p:nvPicPr>
          <p:cNvPr id="5" name="Содержимое 3"/>
          <p:cNvPicPr>
            <a:picLocks noGrp="1" noChangeAspect="1"/>
          </p:cNvPicPr>
          <p:nvPr>
            <p:ph idx="1"/>
          </p:nvPr>
        </p:nvPicPr>
        <p:blipFill rotWithShape="1">
          <a:blip r:embed="rId3">
            <a:extLst>
              <a:ext uri="{28A0092B-C50C-407E-A947-70E740481C1C}">
                <a14:useLocalDpi xmlns:a14="http://schemas.microsoft.com/office/drawing/2010/main" val="0"/>
              </a:ext>
            </a:extLst>
          </a:blip>
          <a:srcRect t="441" r="2164"/>
          <a:stretch/>
        </p:blipFill>
        <p:spPr>
          <a:xfrm>
            <a:off x="2048442" y="428604"/>
            <a:ext cx="6309772" cy="5843872"/>
          </a:xfrm>
          <a:prstGeom prst="rect">
            <a:avLst/>
          </a:prstGeom>
        </p:spPr>
      </p:pic>
      <p:pic>
        <p:nvPicPr>
          <p:cNvPr id="6" name="Picture 5"/>
          <p:cNvPicPr>
            <a:picLocks noChangeAspect="1" noChangeArrowheads="1"/>
          </p:cNvPicPr>
          <p:nvPr/>
        </p:nvPicPr>
        <p:blipFill>
          <a:blip r:embed="rId4"/>
          <a:srcRect/>
          <a:stretch>
            <a:fillRect/>
          </a:stretch>
        </p:blipFill>
        <p:spPr bwMode="auto">
          <a:xfrm>
            <a:off x="7286644" y="6572272"/>
            <a:ext cx="1714512" cy="322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71406" y="0"/>
            <a:ext cx="9072594" cy="6808934"/>
          </a:xfrm>
          <a:prstGeom prst="rect">
            <a:avLst/>
          </a:prstGeom>
          <a:noFill/>
          <a:ln w="9525">
            <a:solidFill>
              <a:schemeClr val="accent1"/>
            </a:solidFill>
            <a:miter lim="800000"/>
            <a:headEnd/>
            <a:tailEnd/>
          </a:ln>
          <a:effectLst/>
        </p:spPr>
      </p:pic>
      <p:sp>
        <p:nvSpPr>
          <p:cNvPr id="3076" name="Rectangle 4"/>
          <p:cNvSpPr>
            <a:spLocks noChangeArrowheads="1"/>
          </p:cNvSpPr>
          <p:nvPr/>
        </p:nvSpPr>
        <p:spPr bwMode="auto">
          <a:xfrm>
            <a:off x="0" y="1562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2" name="Прямоугольник 11"/>
          <p:cNvSpPr/>
          <p:nvPr/>
        </p:nvSpPr>
        <p:spPr>
          <a:xfrm>
            <a:off x="1214414" y="500042"/>
            <a:ext cx="7358114" cy="5786478"/>
          </a:xfrm>
          <a:prstGeom prst="rect">
            <a:avLst/>
          </a:prstGeom>
          <a:blipFill>
            <a:blip r:embed="rId3"/>
            <a:tile tx="0" ty="0" sx="100000" sy="100000" flip="none" algn="tl"/>
          </a:blipFill>
          <a:ln>
            <a:solidFill>
              <a:srgbClr val="AA06AA"/>
            </a:solidFill>
          </a:ln>
          <a:effectLst>
            <a:outerShdw blurRad="63500" dist="25400" dir="5400000" rotWithShape="0">
              <a:schemeClr val="accent4">
                <a:lumMod val="75000"/>
                <a:alpha val="43000"/>
              </a:scheme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Прямоугольник 12"/>
          <p:cNvSpPr/>
          <p:nvPr/>
        </p:nvSpPr>
        <p:spPr>
          <a:xfrm>
            <a:off x="1857356" y="714356"/>
            <a:ext cx="6000776" cy="2062103"/>
          </a:xfrm>
          <a:prstGeom prst="rect">
            <a:avLst/>
          </a:prstGeom>
        </p:spPr>
        <p:txBody>
          <a:bodyPr wrap="square">
            <a:spAutoFit/>
          </a:bodyPr>
          <a:lstStyle/>
          <a:p>
            <a:pPr lvl="0" algn="ctr" fontAlgn="base">
              <a:spcBef>
                <a:spcPct val="0"/>
              </a:spcBef>
              <a:spcAft>
                <a:spcPct val="0"/>
              </a:spcAft>
            </a:pPr>
            <a:r>
              <a:rPr lang="en-US" sz="1600" b="1" dirty="0" smtClean="0">
                <a:latin typeface="Arial" pitchFamily="34" charset="0"/>
              </a:rPr>
              <a:t>TOSHKENT VILOYATI BO’KA TUMANI </a:t>
            </a:r>
          </a:p>
          <a:p>
            <a:pPr lvl="0" algn="ctr" fontAlgn="base">
              <a:spcBef>
                <a:spcPct val="0"/>
              </a:spcBef>
              <a:spcAft>
                <a:spcPct val="0"/>
              </a:spcAft>
            </a:pPr>
            <a:r>
              <a:rPr lang="en-US" sz="1600" b="1" dirty="0" smtClean="0">
                <a:latin typeface="Arial" pitchFamily="34" charset="0"/>
              </a:rPr>
              <a:t>XTMFMTTEB </a:t>
            </a:r>
            <a:r>
              <a:rPr lang="en-US" sz="1600" b="1" dirty="0" err="1" smtClean="0">
                <a:latin typeface="Arial" pitchFamily="34" charset="0"/>
              </a:rPr>
              <a:t>ga</a:t>
            </a:r>
            <a:r>
              <a:rPr lang="en-US" sz="1600" b="1" dirty="0" smtClean="0">
                <a:latin typeface="Arial" pitchFamily="34" charset="0"/>
              </a:rPr>
              <a:t> </a:t>
            </a:r>
            <a:r>
              <a:rPr lang="en-US" sz="1600" b="1" dirty="0" err="1" smtClean="0">
                <a:latin typeface="Arial" pitchFamily="34" charset="0"/>
              </a:rPr>
              <a:t>qarashli</a:t>
            </a:r>
            <a:endParaRPr lang="ru-RU" sz="1100" dirty="0" smtClean="0">
              <a:latin typeface="Arial" pitchFamily="34" charset="0"/>
            </a:endParaRPr>
          </a:p>
          <a:p>
            <a:pPr lvl="0" algn="ctr" eaLnBrk="0" fontAlgn="base" hangingPunct="0">
              <a:spcBef>
                <a:spcPct val="0"/>
              </a:spcBef>
              <a:spcAft>
                <a:spcPct val="0"/>
              </a:spcAft>
            </a:pPr>
            <a:r>
              <a:rPr lang="en-US" b="1" dirty="0" smtClean="0">
                <a:latin typeface="Arial" pitchFamily="34" charset="0"/>
                <a:ea typeface="Times New Roman" pitchFamily="18" charset="0"/>
              </a:rPr>
              <a:t>-</a:t>
            </a:r>
            <a:r>
              <a:rPr lang="en-US" b="1" dirty="0" err="1" smtClean="0">
                <a:latin typeface="Arial" pitchFamily="34" charset="0"/>
                <a:ea typeface="Times New Roman" pitchFamily="18" charset="0"/>
              </a:rPr>
              <a:t>sonli</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umumta’lim</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maktabi</a:t>
            </a:r>
            <a:endParaRPr lang="ru-RU" sz="1100" dirty="0" smtClean="0">
              <a:latin typeface="Arial" pitchFamily="34" charset="0"/>
            </a:endParaRPr>
          </a:p>
          <a:p>
            <a:pPr lvl="0" algn="ctr" eaLnBrk="0" fontAlgn="base" hangingPunct="0">
              <a:spcBef>
                <a:spcPct val="0"/>
              </a:spcBef>
              <a:spcAft>
                <a:spcPct val="0"/>
              </a:spcAft>
            </a:pPr>
            <a:r>
              <a:rPr lang="en-US" sz="2400" b="1" dirty="0" err="1" smtClean="0">
                <a:latin typeface="Arial" pitchFamily="34" charset="0"/>
                <a:ea typeface="Times New Roman" pitchFamily="18" charset="0"/>
              </a:rPr>
              <a:t>Kimyo</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fani</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laborantining</a:t>
            </a:r>
            <a:r>
              <a:rPr lang="en-US" b="1" dirty="0" smtClean="0">
                <a:latin typeface="Arial" pitchFamily="34" charset="0"/>
                <a:ea typeface="Times New Roman" pitchFamily="18" charset="0"/>
              </a:rPr>
              <a:t> </a:t>
            </a:r>
            <a:endParaRPr lang="ru-RU" sz="1100" dirty="0" smtClean="0">
              <a:latin typeface="Arial" pitchFamily="34" charset="0"/>
            </a:endParaRPr>
          </a:p>
          <a:p>
            <a:pPr lvl="0" algn="ctr" eaLnBrk="0" fontAlgn="base" hangingPunct="0">
              <a:spcBef>
                <a:spcPct val="0"/>
              </a:spcBef>
              <a:spcAft>
                <a:spcPct val="0"/>
              </a:spcAft>
            </a:pPr>
            <a:r>
              <a:rPr lang="en-US" b="1" dirty="0" err="1" smtClean="0">
                <a:latin typeface="Arial" pitchFamily="34" charset="0"/>
                <a:ea typeface="Times New Roman" pitchFamily="18" charset="0"/>
              </a:rPr>
              <a:t>laboratoriya</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xonasidagi</a:t>
            </a:r>
            <a:endParaRPr lang="ru-RU" sz="1100" dirty="0" smtClean="0">
              <a:latin typeface="Arial" pitchFamily="34" charset="0"/>
            </a:endParaRPr>
          </a:p>
          <a:p>
            <a:pPr lvl="0" algn="ctr" eaLnBrk="0" fontAlgn="base" hangingPunct="0">
              <a:spcBef>
                <a:spcPct val="0"/>
              </a:spcBef>
              <a:spcAft>
                <a:spcPct val="0"/>
              </a:spcAft>
            </a:pPr>
            <a:r>
              <a:rPr lang="en-US" b="1" dirty="0" smtClean="0">
                <a:latin typeface="Arial" pitchFamily="34" charset="0"/>
                <a:ea typeface="Times New Roman" pitchFamily="18" charset="0"/>
              </a:rPr>
              <a:t> </a:t>
            </a:r>
            <a:r>
              <a:rPr lang="en-US" b="1" dirty="0" smtClean="0"/>
              <a:t>“</a:t>
            </a:r>
            <a:r>
              <a:rPr lang="en-US" b="1" dirty="0" err="1" smtClean="0"/>
              <a:t>Mebel</a:t>
            </a:r>
            <a:r>
              <a:rPr lang="en-US" b="1" dirty="0" smtClean="0"/>
              <a:t> </a:t>
            </a:r>
            <a:r>
              <a:rPr lang="en-US" b="1" dirty="0" err="1" smtClean="0"/>
              <a:t>va</a:t>
            </a:r>
            <a:r>
              <a:rPr lang="en-US" b="1" dirty="0" smtClean="0"/>
              <a:t> </a:t>
            </a:r>
            <a:r>
              <a:rPr lang="en-US" b="1" dirty="0" err="1" smtClean="0"/>
              <a:t>jihozlar</a:t>
            </a:r>
            <a:r>
              <a:rPr lang="en-US" b="1" dirty="0" smtClean="0"/>
              <a:t>” </a:t>
            </a:r>
            <a:r>
              <a:rPr lang="en-US" b="1" dirty="0" err="1" smtClean="0"/>
              <a:t>holatini</a:t>
            </a:r>
            <a:r>
              <a:rPr lang="en-US" b="1" dirty="0" smtClean="0"/>
              <a:t> </a:t>
            </a:r>
            <a:r>
              <a:rPr lang="en-US" b="1" dirty="0" err="1" smtClean="0"/>
              <a:t>nazoratini</a:t>
            </a:r>
            <a:r>
              <a:rPr lang="en-US" b="1" dirty="0" smtClean="0"/>
              <a:t> </a:t>
            </a:r>
            <a:r>
              <a:rPr lang="en-US" b="1" dirty="0" err="1" smtClean="0"/>
              <a:t>yuritish</a:t>
            </a:r>
            <a:endParaRPr lang="ru-RU" sz="1100" dirty="0" smtClean="0">
              <a:latin typeface="Arial" pitchFamily="34" charset="0"/>
            </a:endParaRPr>
          </a:p>
          <a:p>
            <a:pPr lvl="0" algn="ctr" eaLnBrk="0" fontAlgn="base" hangingPunct="0">
              <a:spcBef>
                <a:spcPct val="0"/>
              </a:spcBef>
              <a:spcAft>
                <a:spcPct val="0"/>
              </a:spcAft>
            </a:pPr>
            <a:endParaRPr lang="ru-RU" dirty="0" smtClean="0">
              <a:latin typeface="Arial" pitchFamily="34" charset="0"/>
            </a:endParaRPr>
          </a:p>
        </p:txBody>
      </p:sp>
      <p:sp>
        <p:nvSpPr>
          <p:cNvPr id="15" name="WordArt 2"/>
          <p:cNvSpPr>
            <a:spLocks noChangeArrowheads="1" noChangeShapeType="1" noTextEdit="1"/>
          </p:cNvSpPr>
          <p:nvPr/>
        </p:nvSpPr>
        <p:spPr bwMode="auto">
          <a:xfrm>
            <a:off x="3000364" y="2609852"/>
            <a:ext cx="3371850" cy="1033462"/>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00FF00"/>
                </a:solidFill>
                <a:effectLst/>
                <a:latin typeface="Arial"/>
                <a:cs typeface="Arial"/>
              </a:rPr>
              <a:t>DAFTARI</a:t>
            </a:r>
            <a:endParaRPr lang="ru-RU" sz="3600" kern="10" spc="0" dirty="0">
              <a:ln w="9525">
                <a:solidFill>
                  <a:srgbClr val="000000"/>
                </a:solidFill>
                <a:round/>
                <a:headEnd/>
                <a:tailEnd/>
              </a:ln>
              <a:solidFill>
                <a:srgbClr val="00FF00"/>
              </a:solidFill>
              <a:effectLst/>
              <a:latin typeface="Arial"/>
              <a:cs typeface="Arial"/>
            </a:endParaRPr>
          </a:p>
        </p:txBody>
      </p:sp>
      <p:sp>
        <p:nvSpPr>
          <p:cNvPr id="3073" name="WordArt 1"/>
          <p:cNvSpPr>
            <a:spLocks noChangeArrowheads="1" noChangeShapeType="1" noTextEdit="1"/>
          </p:cNvSpPr>
          <p:nvPr/>
        </p:nvSpPr>
        <p:spPr bwMode="auto">
          <a:xfrm>
            <a:off x="4071934" y="3786190"/>
            <a:ext cx="1381125" cy="523875"/>
          </a:xfrm>
          <a:prstGeom prst="rect">
            <a:avLst/>
          </a:prstGeom>
        </p:spPr>
        <p:txBody>
          <a:bodyPr wrap="none" fromWordArt="1">
            <a:prstTxWarp prst="textPlain">
              <a:avLst>
                <a:gd name="adj" fmla="val 50000"/>
              </a:avLst>
            </a:prstTxWarp>
          </a:bodyPr>
          <a:lstStyle/>
          <a:p>
            <a:pPr algn="ctr" rtl="0"/>
            <a:r>
              <a:rPr lang="uz-Cyrl-UZ" sz="3600" kern="10" dirty="0" smtClean="0">
                <a:ln w="9525">
                  <a:solidFill>
                    <a:srgbClr val="000000"/>
                  </a:solidFill>
                  <a:round/>
                  <a:headEnd/>
                  <a:tailEnd/>
                </a:ln>
                <a:solidFill>
                  <a:srgbClr val="339966"/>
                </a:solidFill>
                <a:latin typeface="Arial"/>
                <a:cs typeface="Arial"/>
              </a:rPr>
              <a:t>1</a:t>
            </a:r>
            <a:r>
              <a:rPr lang="en-US" sz="3600" kern="10" spc="0" dirty="0" smtClean="0">
                <a:ln w="9525">
                  <a:solidFill>
                    <a:srgbClr val="000000"/>
                  </a:solidFill>
                  <a:round/>
                  <a:headEnd/>
                  <a:tailEnd/>
                </a:ln>
                <a:solidFill>
                  <a:srgbClr val="339966"/>
                </a:solidFill>
                <a:effectLst/>
                <a:latin typeface="Arial"/>
                <a:cs typeface="Arial"/>
              </a:rPr>
              <a:t>-</a:t>
            </a:r>
            <a:r>
              <a:rPr lang="en-US" sz="3600" kern="10" spc="0" dirty="0" err="1" smtClean="0">
                <a:ln w="9525">
                  <a:solidFill>
                    <a:srgbClr val="000000"/>
                  </a:solidFill>
                  <a:round/>
                  <a:headEnd/>
                  <a:tailEnd/>
                </a:ln>
                <a:solidFill>
                  <a:srgbClr val="339966"/>
                </a:solidFill>
                <a:effectLst/>
                <a:latin typeface="Arial"/>
                <a:cs typeface="Arial"/>
              </a:rPr>
              <a:t>qism</a:t>
            </a:r>
            <a:endParaRPr lang="ru-RU" sz="3600" kern="10" spc="0" dirty="0">
              <a:ln w="9525">
                <a:solidFill>
                  <a:srgbClr val="000000"/>
                </a:solidFill>
                <a:round/>
                <a:headEnd/>
                <a:tailEnd/>
              </a:ln>
              <a:solidFill>
                <a:srgbClr val="339966"/>
              </a:solidFill>
              <a:effectLst/>
              <a:latin typeface="Arial"/>
              <a:cs typeface="Arial"/>
            </a:endParaRPr>
          </a:p>
        </p:txBody>
      </p:sp>
      <p:sp>
        <p:nvSpPr>
          <p:cNvPr id="3077" name="Rectangle 5"/>
          <p:cNvSpPr>
            <a:spLocks noChangeArrowheads="1"/>
          </p:cNvSpPr>
          <p:nvPr/>
        </p:nvSpPr>
        <p:spPr bwMode="auto">
          <a:xfrm rot="10800000" flipV="1">
            <a:off x="1500166" y="4857760"/>
            <a:ext cx="64293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ea typeface="Times New Roman" pitchFamily="18" charset="0"/>
              </a:rPr>
              <a:t>Fan </a:t>
            </a:r>
            <a:r>
              <a:rPr kumimoji="0" lang="en-US" sz="2000" b="1" i="1" u="none" strike="noStrike" cap="none" normalizeH="0" baseline="0" dirty="0" err="1" smtClean="0">
                <a:ln>
                  <a:noFill/>
                </a:ln>
                <a:solidFill>
                  <a:schemeClr val="tx1"/>
                </a:solidFill>
                <a:effectLst/>
                <a:latin typeface="Arial" pitchFamily="34" charset="0"/>
                <a:ea typeface="Times New Roman" pitchFamily="18" charset="0"/>
              </a:rPr>
              <a:t>labornti</a:t>
            </a:r>
            <a:r>
              <a:rPr kumimoji="0" lang="en-US" sz="2000" b="1" i="1" u="none" strike="noStrike" cap="none" normalizeH="0" baseline="0" dirty="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1" name="Picture 2"/>
          <p:cNvPicPr>
            <a:picLocks noChangeAspect="1" noChangeArrowheads="1"/>
          </p:cNvPicPr>
          <p:nvPr/>
        </p:nvPicPr>
        <p:blipFill>
          <a:blip r:embed="rId4"/>
          <a:srcRect/>
          <a:stretch>
            <a:fillRect/>
          </a:stretch>
        </p:blipFill>
        <p:spPr bwMode="auto">
          <a:xfrm>
            <a:off x="7104978" y="6357958"/>
            <a:ext cx="1896178" cy="285752"/>
          </a:xfrm>
          <a:prstGeom prst="rect">
            <a:avLst/>
          </a:prstGeom>
          <a:noFill/>
          <a:ln w="9525">
            <a:noFill/>
            <a:miter lim="800000"/>
            <a:headEnd/>
            <a:tailEnd/>
          </a:ln>
          <a:effectLst/>
        </p:spPr>
      </p:pic>
      <p:pic>
        <p:nvPicPr>
          <p:cNvPr id="16" name="Рисунок 15" descr="chemistry"/>
          <p:cNvPicPr/>
          <p:nvPr/>
        </p:nvPicPr>
        <p:blipFill>
          <a:blip r:embed="rId5">
            <a:extLst/>
          </a:blip>
          <a:srcRect/>
          <a:stretch>
            <a:fillRect/>
          </a:stretch>
        </p:blipFill>
        <p:spPr bwMode="auto">
          <a:xfrm>
            <a:off x="6572264" y="3143248"/>
            <a:ext cx="1661181" cy="16524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714356"/>
          </a:xfrm>
        </p:spPr>
        <p:txBody>
          <a:bodyPr>
            <a:noAutofit/>
          </a:bodyPr>
          <a:lstStyle/>
          <a:p>
            <a:pPr algn="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Birinchi</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yarim</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yillik</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uchun</a:t>
            </a:r>
            <a:r>
              <a:rPr lang="en-US" sz="1600" dirty="0" smtClean="0">
                <a:effectLst>
                  <a:outerShdw blurRad="38100" dist="38100" dir="2700000" algn="tl">
                    <a:srgbClr val="000000">
                      <a:alpha val="43137"/>
                    </a:srgbClr>
                  </a:outerShdw>
                </a:effectLst>
                <a:latin typeface="Arial" pitchFamily="34" charset="0"/>
                <a:cs typeface="Arial" pitchFamily="34" charset="0"/>
              </a:rPr>
              <a:t>.)</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endParaRPr lang="ru-RU" sz="1600" dirty="0">
              <a:latin typeface="Arial" pitchFamily="34" charset="0"/>
              <a:cs typeface="Arial" pitchFamily="34" charset="0"/>
            </a:endParaRPr>
          </a:p>
        </p:txBody>
      </p:sp>
      <p:graphicFrame>
        <p:nvGraphicFramePr>
          <p:cNvPr id="6" name="Содержимое 5"/>
          <p:cNvGraphicFramePr>
            <a:graphicFrameLocks noGrp="1"/>
          </p:cNvGraphicFramePr>
          <p:nvPr>
            <p:ph idx="1"/>
          </p:nvPr>
        </p:nvGraphicFramePr>
        <p:xfrm>
          <a:off x="0" y="862980"/>
          <a:ext cx="8858282" cy="5995020"/>
        </p:xfrm>
        <a:graphic>
          <a:graphicData uri="http://schemas.openxmlformats.org/drawingml/2006/table">
            <a:tbl>
              <a:tblPr firstRow="1" bandRow="1">
                <a:tableStyleId>{21E4AEA4-8DFA-4A89-87EB-49C32662AFE0}</a:tableStyleId>
              </a:tblPr>
              <a:tblGrid>
                <a:gridCol w="296422"/>
                <a:gridCol w="1220436"/>
                <a:gridCol w="1058863"/>
                <a:gridCol w="680697"/>
                <a:gridCol w="1361396"/>
                <a:gridCol w="1361396"/>
                <a:gridCol w="831964"/>
                <a:gridCol w="1309146"/>
                <a:gridCol w="737962"/>
              </a:tblGrid>
              <a:tr h="633410">
                <a:tc rowSpan="2">
                  <a:txBody>
                    <a:bodyPr/>
                    <a:lstStyle/>
                    <a:p>
                      <a:pPr algn="ctr">
                        <a:spcAft>
                          <a:spcPts val="0"/>
                        </a:spcAft>
                      </a:pP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a:ln>
                            <a:solidFill>
                              <a:sysClr val="windowText" lastClr="000000"/>
                            </a:solidFill>
                          </a:ln>
                        </a:rPr>
                        <a:t>Mahsulot nomi</a:t>
                      </a:r>
                      <a:endParaRPr lang="ru-RU" sz="280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dirty="0" err="1">
                          <a:ln>
                            <a:solidFill>
                              <a:sysClr val="windowText" lastClr="000000"/>
                            </a:solidFill>
                          </a:ln>
                        </a:rPr>
                        <a:t>O’lchov</a:t>
                      </a:r>
                      <a:r>
                        <a:rPr lang="en-US" sz="1800" dirty="0">
                          <a:ln>
                            <a:solidFill>
                              <a:sysClr val="windowText" lastClr="000000"/>
                            </a:solidFill>
                          </a:ln>
                        </a:rPr>
                        <a:t> </a:t>
                      </a:r>
                      <a:r>
                        <a:rPr lang="en-US" sz="1800" dirty="0" err="1">
                          <a:ln>
                            <a:solidFill>
                              <a:sysClr val="windowText" lastClr="000000"/>
                            </a:solidFill>
                          </a:ln>
                        </a:rPr>
                        <a:t>birligi</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dirty="0" err="1">
                          <a:ln>
                            <a:solidFill>
                              <a:sysClr val="windowText" lastClr="000000"/>
                            </a:solidFill>
                          </a:ln>
                        </a:rPr>
                        <a:t>Soni</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a:ln>
                            <a:solidFill>
                              <a:sysClr val="windowText" lastClr="000000"/>
                            </a:solidFill>
                          </a:ln>
                        </a:rPr>
                        <a:t>Qayd raqami (inventar raqami)</a:t>
                      </a:r>
                      <a:endParaRPr lang="ru-RU" sz="2800">
                        <a:ln>
                          <a:solidFill>
                            <a:sysClr val="windowText" lastClr="000000"/>
                          </a:solidFill>
                        </a:ln>
                        <a:latin typeface="Times New Roman"/>
                        <a:ea typeface="Times New Roman"/>
                      </a:endParaRPr>
                    </a:p>
                  </a:txBody>
                  <a:tcPr marL="68580" marR="68580" marT="0" marB="0"/>
                </a:tc>
                <a:tc gridSpan="2">
                  <a:txBody>
                    <a:bodyPr/>
                    <a:lstStyle/>
                    <a:p>
                      <a:pPr algn="ctr">
                        <a:spcAft>
                          <a:spcPts val="0"/>
                        </a:spcAft>
                      </a:pPr>
                      <a:r>
                        <a:rPr lang="en-US" sz="1800" dirty="0" err="1">
                          <a:ln>
                            <a:solidFill>
                              <a:sysClr val="windowText" lastClr="000000"/>
                            </a:solidFill>
                          </a:ln>
                        </a:rPr>
                        <a:t>Sentabr</a:t>
                      </a:r>
                      <a:endParaRPr lang="ru-RU" sz="2800" dirty="0">
                        <a:ln>
                          <a:solidFill>
                            <a:sysClr val="windowText" lastClr="000000"/>
                          </a:solidFill>
                        </a:ln>
                        <a:latin typeface="Times New Roman"/>
                        <a:ea typeface="Times New Roman"/>
                      </a:endParaRPr>
                    </a:p>
                  </a:txBody>
                  <a:tcPr marL="68580" marR="68580" marT="0" marB="0"/>
                </a:tc>
                <a:tc hMerge="1">
                  <a:txBody>
                    <a:bodyPr/>
                    <a:lstStyle/>
                    <a:p>
                      <a:endParaRPr lang="ru-RU"/>
                    </a:p>
                  </a:txBody>
                  <a:tcPr/>
                </a:tc>
                <a:tc gridSpan="2">
                  <a:txBody>
                    <a:bodyPr/>
                    <a:lstStyle/>
                    <a:p>
                      <a:pPr algn="ctr">
                        <a:spcAft>
                          <a:spcPts val="0"/>
                        </a:spcAft>
                      </a:pPr>
                      <a:r>
                        <a:rPr lang="en-US" sz="1800" dirty="0" err="1" smtClean="0">
                          <a:ln>
                            <a:solidFill>
                              <a:sysClr val="windowText" lastClr="000000"/>
                            </a:solidFill>
                          </a:ln>
                        </a:rPr>
                        <a:t>Oktyabr</a:t>
                      </a:r>
                      <a:r>
                        <a:rPr lang="en-US" sz="1800" baseline="0" dirty="0" smtClean="0">
                          <a:ln>
                            <a:solidFill>
                              <a:sysClr val="windowText" lastClr="000000"/>
                            </a:solidFill>
                          </a:ln>
                        </a:rPr>
                        <a:t> </a:t>
                      </a:r>
                      <a:endParaRPr lang="ru-RU" sz="2800" dirty="0">
                        <a:ln>
                          <a:solidFill>
                            <a:sysClr val="windowText" lastClr="000000"/>
                          </a:solidFill>
                        </a:ln>
                        <a:latin typeface="Times New Roman"/>
                        <a:ea typeface="Times New Roman"/>
                      </a:endParaRPr>
                    </a:p>
                  </a:txBody>
                  <a:tcPr marL="68580" marR="68580" marT="0" marB="0"/>
                </a:tc>
                <a:tc hMerge="1">
                  <a:txBody>
                    <a:bodyPr/>
                    <a:lstStyle/>
                    <a:p>
                      <a:endParaRPr lang="ru-RU"/>
                    </a:p>
                  </a:txBody>
                  <a:tcPr/>
                </a:tc>
              </a:tr>
              <a:tr h="6334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US" sz="1800" dirty="0" err="1">
                          <a:ln>
                            <a:solidFill>
                              <a:sysClr val="windowText" lastClr="000000"/>
                            </a:solidFill>
                          </a:ln>
                        </a:rPr>
                        <a:t>Holati</a:t>
                      </a:r>
                      <a:r>
                        <a:rPr lang="en-US" sz="1800" dirty="0">
                          <a:ln>
                            <a:solidFill>
                              <a:sysClr val="windowText" lastClr="000000"/>
                            </a:solidFill>
                          </a:ln>
                        </a:rPr>
                        <a:t> (</a:t>
                      </a:r>
                      <a:r>
                        <a:rPr lang="en-US" sz="1800" dirty="0" err="1">
                          <a:ln>
                            <a:solidFill>
                              <a:sysClr val="windowText" lastClr="000000"/>
                            </a:solidFill>
                          </a:ln>
                        </a:rPr>
                        <a:t>yaroqli</a:t>
                      </a:r>
                      <a:r>
                        <a:rPr lang="en-US" sz="1800" dirty="0">
                          <a:ln>
                            <a:solidFill>
                              <a:sysClr val="windowText" lastClr="000000"/>
                            </a:solidFill>
                          </a:ln>
                        </a:rPr>
                        <a:t>, </a:t>
                      </a:r>
                      <a:r>
                        <a:rPr lang="en-US" sz="1800" dirty="0" err="1">
                          <a:ln>
                            <a:solidFill>
                              <a:sysClr val="windowText" lastClr="000000"/>
                            </a:solidFill>
                          </a:ln>
                        </a:rPr>
                        <a:t>ta’mirtalab</a:t>
                      </a:r>
                      <a:r>
                        <a:rPr lang="en-US" sz="1800" dirty="0">
                          <a:ln>
                            <a:solidFill>
                              <a:sysClr val="windowText" lastClr="000000"/>
                            </a:solidFill>
                          </a:ln>
                        </a:rPr>
                        <a:t>, </a:t>
                      </a:r>
                      <a:r>
                        <a:rPr lang="en-US" sz="1800" dirty="0" err="1">
                          <a:ln>
                            <a:solidFill>
                              <a:sysClr val="windowText" lastClr="000000"/>
                            </a:solidFill>
                          </a:ln>
                        </a:rPr>
                        <a:t>yaroqsiz</a:t>
                      </a: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Sababi</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Holati</a:t>
                      </a:r>
                      <a:r>
                        <a:rPr lang="en-US" sz="1800" dirty="0">
                          <a:ln>
                            <a:solidFill>
                              <a:sysClr val="windowText" lastClr="000000"/>
                            </a:solidFill>
                          </a:ln>
                        </a:rPr>
                        <a:t> (</a:t>
                      </a:r>
                      <a:r>
                        <a:rPr lang="en-US" sz="1800" dirty="0" err="1">
                          <a:ln>
                            <a:solidFill>
                              <a:sysClr val="windowText" lastClr="000000"/>
                            </a:solidFill>
                          </a:ln>
                        </a:rPr>
                        <a:t>yaroqli</a:t>
                      </a:r>
                      <a:r>
                        <a:rPr lang="en-US" sz="1800" dirty="0">
                          <a:ln>
                            <a:solidFill>
                              <a:sysClr val="windowText" lastClr="000000"/>
                            </a:solidFill>
                          </a:ln>
                        </a:rPr>
                        <a:t>, </a:t>
                      </a:r>
                      <a:r>
                        <a:rPr lang="en-US" sz="1800" dirty="0" err="1">
                          <a:ln>
                            <a:solidFill>
                              <a:sysClr val="windowText" lastClr="000000"/>
                            </a:solidFill>
                          </a:ln>
                        </a:rPr>
                        <a:t>ta’mirtalab</a:t>
                      </a:r>
                      <a:r>
                        <a:rPr lang="en-US" sz="1800" dirty="0">
                          <a:ln>
                            <a:solidFill>
                              <a:sysClr val="windowText" lastClr="000000"/>
                            </a:solidFill>
                          </a:ln>
                        </a:rPr>
                        <a:t>, </a:t>
                      </a:r>
                      <a:r>
                        <a:rPr lang="en-US" sz="1800" dirty="0" err="1">
                          <a:ln>
                            <a:solidFill>
                              <a:sysClr val="windowText" lastClr="000000"/>
                            </a:solidFill>
                          </a:ln>
                        </a:rPr>
                        <a:t>yaroqsiz</a:t>
                      </a: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Sababi</a:t>
                      </a:r>
                      <a:endParaRPr lang="ru-RU" sz="2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1</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O</a:t>
                      </a:r>
                      <a:r>
                        <a:rPr lang="ru-RU" sz="1800">
                          <a:ln>
                            <a:solidFill>
                              <a:sysClr val="windowText" lastClr="000000"/>
                            </a:solidFill>
                          </a:ln>
                        </a:rPr>
                        <a:t>’</a:t>
                      </a:r>
                      <a:r>
                        <a:rPr lang="en-US" sz="1800">
                          <a:ln>
                            <a:solidFill>
                              <a:sysClr val="windowText" lastClr="000000"/>
                            </a:solidFill>
                          </a:ln>
                        </a:rPr>
                        <a:t>qituvchi stoli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Dona </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ru-RU" sz="1800">
                          <a:ln>
                            <a:solidFill>
                              <a:sysClr val="windowText" lastClr="000000"/>
                            </a:solidFill>
                          </a:ln>
                        </a:rPr>
                        <a:t>1</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a:t>
                      </a:r>
                      <a:r>
                        <a:rPr lang="ru-RU" sz="1800" dirty="0" smtClean="0">
                          <a:ln>
                            <a:solidFill>
                              <a:sysClr val="windowText" lastClr="000000"/>
                            </a:solidFill>
                          </a:ln>
                        </a:rPr>
                        <a:t>-</a:t>
                      </a:r>
                      <a:r>
                        <a:rPr lang="en-US" sz="1800" dirty="0" smtClean="0">
                          <a:ln>
                            <a:solidFill>
                              <a:sysClr val="windowText" lastClr="000000"/>
                            </a:solidFill>
                          </a:ln>
                        </a:rPr>
                        <a:t>01</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2</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O’qituvchi stuli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Dona </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2</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K-02-03</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3</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O’quvchilar partasi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Dona </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15</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K-04-18</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4</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dirty="0" err="1">
                          <a:ln>
                            <a:solidFill>
                              <a:sysClr val="windowText" lastClr="000000"/>
                            </a:solidFill>
                          </a:ln>
                        </a:rPr>
                        <a:t>O’quvchilar</a:t>
                      </a:r>
                      <a:r>
                        <a:rPr lang="en-US" sz="1800" dirty="0">
                          <a:ln>
                            <a:solidFill>
                              <a:sysClr val="windowText" lastClr="000000"/>
                            </a:solidFill>
                          </a:ln>
                        </a:rPr>
                        <a:t> </a:t>
                      </a:r>
                      <a:r>
                        <a:rPr lang="en-US" sz="1800" dirty="0" err="1">
                          <a:ln>
                            <a:solidFill>
                              <a:sysClr val="windowText" lastClr="000000"/>
                            </a:solidFill>
                          </a:ln>
                        </a:rPr>
                        <a:t>stuli</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Dona </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a:ln>
                            <a:solidFill>
                              <a:sysClr val="windowText" lastClr="000000"/>
                            </a:solidFill>
                          </a:ln>
                        </a:rPr>
                        <a:t>30</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K-19-48</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kumimoji="0" lang="ru-RU" sz="1800" kern="1200" dirty="0">
                          <a:ln>
                            <a:solidFill>
                              <a:sysClr val="windowText" lastClr="000000"/>
                            </a:solidFill>
                          </a:ln>
                          <a:solidFill>
                            <a:schemeClr val="dk1"/>
                          </a:solidFill>
                          <a:latin typeface="+mn-lt"/>
                          <a:ea typeface="+mn-ea"/>
                          <a:cs typeface="+mn-cs"/>
                        </a:rPr>
                        <a:t>5</a:t>
                      </a:r>
                    </a:p>
                  </a:txBody>
                  <a:tcPr marL="68580" marR="68580" marT="0" marB="0"/>
                </a:tc>
                <a:tc>
                  <a:txBody>
                    <a:bodyPr/>
                    <a:lstStyle/>
                    <a:p>
                      <a:pPr algn="ctr">
                        <a:spcAft>
                          <a:spcPts val="0"/>
                        </a:spcAft>
                        <a:tabLst>
                          <a:tab pos="1662430" algn="l"/>
                        </a:tabLst>
                      </a:pPr>
                      <a:r>
                        <a:rPr kumimoji="0" lang="en-US" sz="1800" kern="1200" dirty="0" err="1">
                          <a:ln>
                            <a:solidFill>
                              <a:sysClr val="windowText" lastClr="000000"/>
                            </a:solidFill>
                          </a:ln>
                          <a:solidFill>
                            <a:schemeClr val="dk1"/>
                          </a:solidFill>
                          <a:latin typeface="+mn-lt"/>
                          <a:ea typeface="+mn-ea"/>
                          <a:cs typeface="+mn-cs"/>
                        </a:rPr>
                        <a:t>Namoyish stoli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Dona </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err="1">
                          <a:ln>
                            <a:solidFill>
                              <a:sysClr val="windowText" lastClr="000000"/>
                            </a:solidFill>
                          </a:ln>
                          <a:solidFill>
                            <a:schemeClr val="dk1"/>
                          </a:solidFill>
                          <a:latin typeface="+mn-lt"/>
                          <a:ea typeface="+mn-ea"/>
                          <a:cs typeface="+mn-cs"/>
                        </a:rPr>
                        <a:t>1</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K-49</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kumimoji="0" lang="en-US"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lang="en-US" sz="1000">
                        <a:latin typeface="Times New Roman"/>
                        <a:ea typeface="Times New Roman"/>
                      </a:endParaRPr>
                    </a:p>
                  </a:txBody>
                  <a:tcPr marL="68580" marR="68580" marT="0" marB="0"/>
                </a:tc>
              </a:tr>
              <a:tr h="633410">
                <a:tc>
                  <a:txBody>
                    <a:bodyPr/>
                    <a:lstStyle/>
                    <a:p>
                      <a:pPr algn="ctr">
                        <a:spcAft>
                          <a:spcPts val="0"/>
                        </a:spcAft>
                        <a:tabLst>
                          <a:tab pos="1662430" algn="l"/>
                        </a:tabLst>
                      </a:pPr>
                      <a:r>
                        <a:rPr kumimoji="0" lang="ru-RU" sz="1800" kern="1200" dirty="0" err="1">
                          <a:ln>
                            <a:solidFill>
                              <a:sysClr val="windowText" lastClr="000000"/>
                            </a:solidFill>
                          </a:ln>
                          <a:solidFill>
                            <a:schemeClr val="dk1"/>
                          </a:solidFill>
                          <a:latin typeface="+mn-lt"/>
                          <a:ea typeface="+mn-ea"/>
                          <a:cs typeface="+mn-cs"/>
                        </a:rPr>
                        <a:t>6</a:t>
                      </a:r>
                    </a:p>
                  </a:txBody>
                  <a:tcPr marL="68580" marR="68580" marT="0" marB="0"/>
                </a:tc>
                <a:tc>
                  <a:txBody>
                    <a:bodyPr/>
                    <a:lstStyle/>
                    <a:p>
                      <a:pPr algn="ctr">
                        <a:spcAft>
                          <a:spcPts val="0"/>
                        </a:spcAft>
                        <a:tabLst>
                          <a:tab pos="1662430" algn="l"/>
                        </a:tabLst>
                      </a:pPr>
                      <a:r>
                        <a:rPr kumimoji="0" lang="en-US" sz="1800" kern="1200" dirty="0" err="1">
                          <a:ln>
                            <a:solidFill>
                              <a:sysClr val="windowText" lastClr="000000"/>
                            </a:solidFill>
                          </a:ln>
                          <a:solidFill>
                            <a:schemeClr val="dk1"/>
                          </a:solidFill>
                          <a:latin typeface="+mn-lt"/>
                          <a:ea typeface="+mn-ea"/>
                          <a:cs typeface="+mn-cs"/>
                        </a:rPr>
                        <a:t>Shkaf (ko’rgazmali qurollar uchun) </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Dona </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err="1">
                          <a:ln>
                            <a:solidFill>
                              <a:sysClr val="windowText" lastClr="000000"/>
                            </a:solidFill>
                          </a:ln>
                          <a:solidFill>
                            <a:schemeClr val="dk1"/>
                          </a:solidFill>
                          <a:latin typeface="+mn-lt"/>
                          <a:ea typeface="+mn-ea"/>
                          <a:cs typeface="+mn-cs"/>
                        </a:rPr>
                        <a:t>2</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K-50-51</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kumimoji="0" lang="en-US"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lang="en-US" sz="10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solidFill>
              <a:schemeClr val="accent1"/>
            </a:solidFill>
            <a:miter lim="800000"/>
            <a:headEnd/>
            <a:tailEnd/>
          </a:ln>
          <a:effectLst/>
        </p:spPr>
      </p:pic>
      <p:sp>
        <p:nvSpPr>
          <p:cNvPr id="3076" name="Rectangle 4"/>
          <p:cNvSpPr>
            <a:spLocks noChangeArrowheads="1"/>
          </p:cNvSpPr>
          <p:nvPr/>
        </p:nvSpPr>
        <p:spPr bwMode="auto">
          <a:xfrm>
            <a:off x="0" y="1562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2" name="Прямоугольник 11"/>
          <p:cNvSpPr/>
          <p:nvPr/>
        </p:nvSpPr>
        <p:spPr>
          <a:xfrm>
            <a:off x="1142976" y="500042"/>
            <a:ext cx="7358114" cy="5786478"/>
          </a:xfrm>
          <a:prstGeom prst="rect">
            <a:avLst/>
          </a:prstGeom>
          <a:blipFill>
            <a:blip r:embed="rId3"/>
            <a:tile tx="0" ty="0" sx="100000" sy="100000" flip="none" algn="tl"/>
          </a:blipFill>
          <a:ln>
            <a:solidFill>
              <a:srgbClr val="AA06AA"/>
            </a:solidFill>
          </a:ln>
          <a:effectLst>
            <a:outerShdw blurRad="63500" dist="25400" dir="5400000" rotWithShape="0">
              <a:schemeClr val="accent4">
                <a:lumMod val="75000"/>
                <a:alpha val="43000"/>
              </a:scheme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Прямоугольник 12"/>
          <p:cNvSpPr/>
          <p:nvPr/>
        </p:nvSpPr>
        <p:spPr>
          <a:xfrm>
            <a:off x="1857356" y="714356"/>
            <a:ext cx="6000776" cy="2062103"/>
          </a:xfrm>
          <a:prstGeom prst="rect">
            <a:avLst/>
          </a:prstGeom>
        </p:spPr>
        <p:txBody>
          <a:bodyPr wrap="square">
            <a:spAutoFit/>
          </a:bodyPr>
          <a:lstStyle/>
          <a:p>
            <a:pPr lvl="0" algn="ctr" fontAlgn="base">
              <a:spcBef>
                <a:spcPct val="0"/>
              </a:spcBef>
              <a:spcAft>
                <a:spcPct val="0"/>
              </a:spcAft>
            </a:pPr>
            <a:r>
              <a:rPr lang="en-US" sz="1600" b="1" dirty="0" smtClean="0">
                <a:latin typeface="Arial" pitchFamily="34" charset="0"/>
              </a:rPr>
              <a:t>TOSHKENT VILOYATI BO’KA TUMANI </a:t>
            </a:r>
          </a:p>
          <a:p>
            <a:pPr lvl="0" algn="ctr" fontAlgn="base">
              <a:spcBef>
                <a:spcPct val="0"/>
              </a:spcBef>
              <a:spcAft>
                <a:spcPct val="0"/>
              </a:spcAft>
            </a:pPr>
            <a:r>
              <a:rPr lang="en-US" sz="1600" b="1" dirty="0" smtClean="0">
                <a:latin typeface="Arial" pitchFamily="34" charset="0"/>
              </a:rPr>
              <a:t>XTMFMTTEB </a:t>
            </a:r>
            <a:r>
              <a:rPr lang="en-US" sz="1600" b="1" dirty="0" err="1" smtClean="0">
                <a:latin typeface="Arial" pitchFamily="34" charset="0"/>
              </a:rPr>
              <a:t>ga</a:t>
            </a:r>
            <a:r>
              <a:rPr lang="en-US" sz="1600" b="1" dirty="0" smtClean="0">
                <a:latin typeface="Arial" pitchFamily="34" charset="0"/>
              </a:rPr>
              <a:t> </a:t>
            </a:r>
            <a:r>
              <a:rPr lang="en-US" sz="1600" b="1" dirty="0" err="1" smtClean="0">
                <a:latin typeface="Arial" pitchFamily="34" charset="0"/>
              </a:rPr>
              <a:t>qarashli</a:t>
            </a:r>
            <a:endParaRPr lang="ru-RU" sz="1100" dirty="0" smtClean="0">
              <a:latin typeface="Arial" pitchFamily="34" charset="0"/>
            </a:endParaRPr>
          </a:p>
          <a:p>
            <a:pPr lvl="0" algn="ctr" eaLnBrk="0" fontAlgn="base" hangingPunct="0">
              <a:spcBef>
                <a:spcPct val="0"/>
              </a:spcBef>
              <a:spcAft>
                <a:spcPct val="0"/>
              </a:spcAft>
            </a:pPr>
            <a:r>
              <a:rPr lang="en-US" sz="1600" b="1" dirty="0" smtClean="0">
                <a:latin typeface="Arial" pitchFamily="34" charset="0"/>
                <a:ea typeface="Times New Roman" pitchFamily="18" charset="0"/>
              </a:rPr>
              <a:t>-</a:t>
            </a:r>
            <a:r>
              <a:rPr lang="en-US" sz="1600" b="1" dirty="0" err="1" smtClean="0">
                <a:latin typeface="Arial" pitchFamily="34" charset="0"/>
                <a:ea typeface="Times New Roman" pitchFamily="18" charset="0"/>
              </a:rPr>
              <a:t>sonli</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umumta’lim</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maktabi</a:t>
            </a:r>
            <a:endParaRPr lang="ru-RU" sz="1100" dirty="0" smtClean="0">
              <a:latin typeface="Arial" pitchFamily="34" charset="0"/>
            </a:endParaRPr>
          </a:p>
          <a:p>
            <a:pPr lvl="0" algn="ctr" eaLnBrk="0" fontAlgn="base" hangingPunct="0">
              <a:spcBef>
                <a:spcPct val="0"/>
              </a:spcBef>
              <a:spcAft>
                <a:spcPct val="0"/>
              </a:spcAft>
            </a:pPr>
            <a:r>
              <a:rPr lang="en-US" sz="2400" b="1" dirty="0" err="1" smtClean="0">
                <a:latin typeface="Arial" pitchFamily="34" charset="0"/>
                <a:ea typeface="Times New Roman" pitchFamily="18" charset="0"/>
              </a:rPr>
              <a:t>Kimyo</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fani</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laborantining</a:t>
            </a:r>
            <a:r>
              <a:rPr lang="en-US" b="1" dirty="0" smtClean="0">
                <a:latin typeface="Arial" pitchFamily="34" charset="0"/>
                <a:ea typeface="Times New Roman" pitchFamily="18" charset="0"/>
              </a:rPr>
              <a:t> </a:t>
            </a:r>
            <a:endParaRPr lang="ru-RU" sz="1100" dirty="0" smtClean="0">
              <a:latin typeface="Arial" pitchFamily="34" charset="0"/>
            </a:endParaRPr>
          </a:p>
          <a:p>
            <a:pPr lvl="0" algn="ctr" eaLnBrk="0" fontAlgn="base" hangingPunct="0">
              <a:spcBef>
                <a:spcPct val="0"/>
              </a:spcBef>
              <a:spcAft>
                <a:spcPct val="0"/>
              </a:spcAft>
            </a:pPr>
            <a:r>
              <a:rPr lang="en-US" b="1" dirty="0" err="1" smtClean="0">
                <a:latin typeface="Arial" pitchFamily="34" charset="0"/>
                <a:ea typeface="Times New Roman" pitchFamily="18" charset="0"/>
              </a:rPr>
              <a:t>laboratoriya</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xonasidagi</a:t>
            </a:r>
            <a:endParaRPr lang="ru-RU" sz="1100" dirty="0" smtClean="0">
              <a:latin typeface="Arial" pitchFamily="34" charset="0"/>
            </a:endParaRPr>
          </a:p>
          <a:p>
            <a:pPr lvl="0" algn="ctr" eaLnBrk="0" fontAlgn="base" hangingPunct="0">
              <a:spcBef>
                <a:spcPct val="0"/>
              </a:spcBef>
              <a:spcAft>
                <a:spcPct val="0"/>
              </a:spcAft>
            </a:pP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Asbob-uskunalar</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holatini</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nazoratini</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yuritish</a:t>
            </a:r>
            <a:r>
              <a:rPr lang="en-US" b="1" dirty="0" smtClean="0">
                <a:latin typeface="Arial" pitchFamily="34" charset="0"/>
                <a:ea typeface="Times New Roman" pitchFamily="18" charset="0"/>
              </a:rPr>
              <a:t> </a:t>
            </a:r>
            <a:endParaRPr lang="ru-RU" sz="1100" dirty="0" smtClean="0">
              <a:latin typeface="Arial" pitchFamily="34" charset="0"/>
            </a:endParaRPr>
          </a:p>
          <a:p>
            <a:pPr lvl="0" algn="ctr" eaLnBrk="0" fontAlgn="base" hangingPunct="0">
              <a:spcBef>
                <a:spcPct val="0"/>
              </a:spcBef>
              <a:spcAft>
                <a:spcPct val="0"/>
              </a:spcAft>
            </a:pPr>
            <a:endParaRPr lang="ru-RU" dirty="0" smtClean="0">
              <a:latin typeface="Arial" pitchFamily="34" charset="0"/>
            </a:endParaRPr>
          </a:p>
        </p:txBody>
      </p:sp>
      <p:sp>
        <p:nvSpPr>
          <p:cNvPr id="15" name="WordArt 2"/>
          <p:cNvSpPr>
            <a:spLocks noChangeArrowheads="1" noChangeShapeType="1" noTextEdit="1"/>
          </p:cNvSpPr>
          <p:nvPr/>
        </p:nvSpPr>
        <p:spPr bwMode="auto">
          <a:xfrm>
            <a:off x="3000364" y="2609852"/>
            <a:ext cx="3371850" cy="1033462"/>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00FF00"/>
                </a:solidFill>
                <a:effectLst/>
                <a:latin typeface="Arial"/>
                <a:cs typeface="Arial"/>
              </a:rPr>
              <a:t>DAFTARI</a:t>
            </a:r>
            <a:endParaRPr lang="ru-RU" sz="3600" kern="10" spc="0" dirty="0">
              <a:ln w="9525">
                <a:solidFill>
                  <a:srgbClr val="000000"/>
                </a:solidFill>
                <a:round/>
                <a:headEnd/>
                <a:tailEnd/>
              </a:ln>
              <a:solidFill>
                <a:srgbClr val="00FF00"/>
              </a:solidFill>
              <a:effectLst/>
              <a:latin typeface="Arial"/>
              <a:cs typeface="Arial"/>
            </a:endParaRPr>
          </a:p>
        </p:txBody>
      </p:sp>
      <p:sp>
        <p:nvSpPr>
          <p:cNvPr id="3073" name="WordArt 1"/>
          <p:cNvSpPr>
            <a:spLocks noChangeArrowheads="1" noChangeShapeType="1" noTextEdit="1"/>
          </p:cNvSpPr>
          <p:nvPr/>
        </p:nvSpPr>
        <p:spPr bwMode="auto">
          <a:xfrm>
            <a:off x="4071934" y="3786190"/>
            <a:ext cx="1381125" cy="523875"/>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339966"/>
                </a:solidFill>
                <a:effectLst/>
                <a:latin typeface="Arial"/>
                <a:cs typeface="Arial"/>
              </a:rPr>
              <a:t>2-qism</a:t>
            </a:r>
            <a:endParaRPr lang="ru-RU" sz="3600" kern="10" spc="0" dirty="0">
              <a:ln w="9525">
                <a:solidFill>
                  <a:srgbClr val="000000"/>
                </a:solidFill>
                <a:round/>
                <a:headEnd/>
                <a:tailEnd/>
              </a:ln>
              <a:solidFill>
                <a:srgbClr val="339966"/>
              </a:solidFill>
              <a:effectLst/>
              <a:latin typeface="Arial"/>
              <a:cs typeface="Arial"/>
            </a:endParaRPr>
          </a:p>
        </p:txBody>
      </p:sp>
      <p:sp>
        <p:nvSpPr>
          <p:cNvPr id="3077" name="Rectangle 5"/>
          <p:cNvSpPr>
            <a:spLocks noChangeArrowheads="1"/>
          </p:cNvSpPr>
          <p:nvPr/>
        </p:nvSpPr>
        <p:spPr bwMode="auto">
          <a:xfrm rot="10800000" flipV="1">
            <a:off x="1500166" y="4857760"/>
            <a:ext cx="64293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ea typeface="Times New Roman" pitchFamily="18" charset="0"/>
              </a:rPr>
              <a:t>Fan </a:t>
            </a:r>
            <a:r>
              <a:rPr kumimoji="0" lang="en-US" sz="2000" b="1" i="1" u="none" strike="noStrike" cap="none" normalizeH="0" baseline="0" dirty="0" err="1" smtClean="0">
                <a:ln>
                  <a:noFill/>
                </a:ln>
                <a:solidFill>
                  <a:schemeClr val="tx1"/>
                </a:solidFill>
                <a:effectLst/>
                <a:latin typeface="Arial" pitchFamily="34" charset="0"/>
                <a:ea typeface="Times New Roman" pitchFamily="18" charset="0"/>
              </a:rPr>
              <a:t>labornti</a:t>
            </a:r>
            <a:r>
              <a:rPr kumimoji="0" lang="en-US" sz="2000" b="1" i="1" u="none" strike="noStrike" cap="none" normalizeH="0" baseline="0" dirty="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6" name="Picture 2"/>
          <p:cNvPicPr>
            <a:picLocks noChangeAspect="1" noChangeArrowheads="1"/>
          </p:cNvPicPr>
          <p:nvPr/>
        </p:nvPicPr>
        <p:blipFill>
          <a:blip r:embed="rId4"/>
          <a:srcRect/>
          <a:stretch>
            <a:fillRect/>
          </a:stretch>
        </p:blipFill>
        <p:spPr bwMode="auto">
          <a:xfrm>
            <a:off x="7104978" y="6572296"/>
            <a:ext cx="1896178" cy="357166"/>
          </a:xfrm>
          <a:prstGeom prst="rect">
            <a:avLst/>
          </a:prstGeom>
          <a:noFill/>
          <a:ln w="9525">
            <a:noFill/>
            <a:miter lim="800000"/>
            <a:headEnd/>
            <a:tailEnd/>
          </a:ln>
          <a:effectLst/>
        </p:spPr>
      </p:pic>
      <p:pic>
        <p:nvPicPr>
          <p:cNvPr id="17" name="Рисунок 16" descr="chemistry"/>
          <p:cNvPicPr/>
          <p:nvPr/>
        </p:nvPicPr>
        <p:blipFill>
          <a:blip r:embed="rId5">
            <a:extLst/>
          </a:blip>
          <a:srcRect/>
          <a:stretch>
            <a:fillRect/>
          </a:stretch>
        </p:blipFill>
        <p:spPr bwMode="auto">
          <a:xfrm>
            <a:off x="6572264" y="3143248"/>
            <a:ext cx="1661181" cy="16524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714356"/>
          </a:xfrm>
        </p:spPr>
        <p:txBody>
          <a:bodyPr>
            <a:noAutofit/>
          </a:bodyPr>
          <a:lstStyle/>
          <a:p>
            <a:pPr algn="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Birinchi</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yarim</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yillik</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uchun</a:t>
            </a:r>
            <a:r>
              <a:rPr lang="en-US" sz="1600" dirty="0" smtClean="0">
                <a:effectLst>
                  <a:outerShdw blurRad="38100" dist="38100" dir="2700000" algn="tl">
                    <a:srgbClr val="000000">
                      <a:alpha val="43137"/>
                    </a:srgbClr>
                  </a:outerShdw>
                </a:effectLst>
                <a:latin typeface="Arial" pitchFamily="34" charset="0"/>
                <a:cs typeface="Arial" pitchFamily="34" charset="0"/>
              </a:rPr>
              <a:t>.)</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endParaRPr lang="ru-RU" sz="1600" dirty="0">
              <a:latin typeface="Arial" pitchFamily="34" charset="0"/>
              <a:cs typeface="Arial" pitchFamily="34" charset="0"/>
            </a:endParaRPr>
          </a:p>
        </p:txBody>
      </p:sp>
      <p:graphicFrame>
        <p:nvGraphicFramePr>
          <p:cNvPr id="6" name="Содержимое 5"/>
          <p:cNvGraphicFramePr>
            <a:graphicFrameLocks noGrp="1"/>
          </p:cNvGraphicFramePr>
          <p:nvPr>
            <p:ph idx="1"/>
          </p:nvPr>
        </p:nvGraphicFramePr>
        <p:xfrm>
          <a:off x="0" y="862980"/>
          <a:ext cx="8858282" cy="5720700"/>
        </p:xfrm>
        <a:graphic>
          <a:graphicData uri="http://schemas.openxmlformats.org/drawingml/2006/table">
            <a:tbl>
              <a:tblPr firstRow="1" bandRow="1">
                <a:tableStyleId>{21E4AEA4-8DFA-4A89-87EB-49C32662AFE0}</a:tableStyleId>
              </a:tblPr>
              <a:tblGrid>
                <a:gridCol w="296422"/>
                <a:gridCol w="1632372"/>
                <a:gridCol w="1000132"/>
                <a:gridCol w="714380"/>
                <a:gridCol w="1143008"/>
                <a:gridCol w="1285884"/>
                <a:gridCol w="738976"/>
                <a:gridCol w="1309146"/>
                <a:gridCol w="737962"/>
              </a:tblGrid>
              <a:tr h="633410">
                <a:tc rowSpan="2">
                  <a:txBody>
                    <a:bodyPr/>
                    <a:lstStyle/>
                    <a:p>
                      <a:pPr algn="ctr">
                        <a:spcAft>
                          <a:spcPts val="0"/>
                        </a:spcAft>
                      </a:pP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a:ln>
                            <a:solidFill>
                              <a:sysClr val="windowText" lastClr="000000"/>
                            </a:solidFill>
                          </a:ln>
                        </a:rPr>
                        <a:t>Mahsulot nomi</a:t>
                      </a:r>
                      <a:endParaRPr lang="ru-RU" sz="280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dirty="0" err="1">
                          <a:ln>
                            <a:solidFill>
                              <a:sysClr val="windowText" lastClr="000000"/>
                            </a:solidFill>
                          </a:ln>
                        </a:rPr>
                        <a:t>O’lchov</a:t>
                      </a:r>
                      <a:r>
                        <a:rPr lang="en-US" sz="1800" dirty="0">
                          <a:ln>
                            <a:solidFill>
                              <a:sysClr val="windowText" lastClr="000000"/>
                            </a:solidFill>
                          </a:ln>
                        </a:rPr>
                        <a:t> </a:t>
                      </a:r>
                      <a:r>
                        <a:rPr lang="en-US" sz="1800" dirty="0" err="1">
                          <a:ln>
                            <a:solidFill>
                              <a:sysClr val="windowText" lastClr="000000"/>
                            </a:solidFill>
                          </a:ln>
                        </a:rPr>
                        <a:t>birligi</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dirty="0" err="1">
                          <a:ln>
                            <a:solidFill>
                              <a:sysClr val="windowText" lastClr="000000"/>
                            </a:solidFill>
                          </a:ln>
                        </a:rPr>
                        <a:t>Soni</a:t>
                      </a:r>
                      <a:endParaRPr lang="ru-RU" sz="2800" dirty="0">
                        <a:ln>
                          <a:solidFill>
                            <a:sysClr val="windowText" lastClr="000000"/>
                          </a:solidFill>
                        </a:ln>
                        <a:latin typeface="Times New Roman"/>
                        <a:ea typeface="Times New Roman"/>
                      </a:endParaRPr>
                    </a:p>
                  </a:txBody>
                  <a:tcPr marL="68580" marR="68580" marT="0" marB="0"/>
                </a:tc>
                <a:tc rowSpan="2">
                  <a:txBody>
                    <a:bodyPr/>
                    <a:lstStyle/>
                    <a:p>
                      <a:pPr algn="ctr">
                        <a:spcAft>
                          <a:spcPts val="0"/>
                        </a:spcAft>
                      </a:pPr>
                      <a:r>
                        <a:rPr lang="en-US" sz="1800">
                          <a:ln>
                            <a:solidFill>
                              <a:sysClr val="windowText" lastClr="000000"/>
                            </a:solidFill>
                          </a:ln>
                        </a:rPr>
                        <a:t>Qayd raqami (inventar raqami)</a:t>
                      </a:r>
                      <a:endParaRPr lang="ru-RU" sz="2800">
                        <a:ln>
                          <a:solidFill>
                            <a:sysClr val="windowText" lastClr="000000"/>
                          </a:solidFill>
                        </a:ln>
                        <a:latin typeface="Times New Roman"/>
                        <a:ea typeface="Times New Roman"/>
                      </a:endParaRPr>
                    </a:p>
                  </a:txBody>
                  <a:tcPr marL="68580" marR="68580" marT="0" marB="0"/>
                </a:tc>
                <a:tc gridSpan="2">
                  <a:txBody>
                    <a:bodyPr/>
                    <a:lstStyle/>
                    <a:p>
                      <a:pPr algn="ctr">
                        <a:spcAft>
                          <a:spcPts val="0"/>
                        </a:spcAft>
                      </a:pPr>
                      <a:r>
                        <a:rPr lang="en-US" sz="1800" dirty="0" err="1">
                          <a:ln>
                            <a:solidFill>
                              <a:sysClr val="windowText" lastClr="000000"/>
                            </a:solidFill>
                          </a:ln>
                        </a:rPr>
                        <a:t>Sentabr</a:t>
                      </a:r>
                      <a:endParaRPr lang="ru-RU" sz="2800" dirty="0">
                        <a:ln>
                          <a:solidFill>
                            <a:sysClr val="windowText" lastClr="000000"/>
                          </a:solidFill>
                        </a:ln>
                        <a:latin typeface="Times New Roman"/>
                        <a:ea typeface="Times New Roman"/>
                      </a:endParaRPr>
                    </a:p>
                  </a:txBody>
                  <a:tcPr marL="68580" marR="68580" marT="0" marB="0"/>
                </a:tc>
                <a:tc hMerge="1">
                  <a:txBody>
                    <a:bodyPr/>
                    <a:lstStyle/>
                    <a:p>
                      <a:endParaRPr lang="ru-RU"/>
                    </a:p>
                  </a:txBody>
                  <a:tcPr/>
                </a:tc>
                <a:tc gridSpan="2">
                  <a:txBody>
                    <a:bodyPr/>
                    <a:lstStyle/>
                    <a:p>
                      <a:pPr algn="ctr">
                        <a:spcAft>
                          <a:spcPts val="0"/>
                        </a:spcAft>
                      </a:pPr>
                      <a:r>
                        <a:rPr lang="en-US" sz="1800" dirty="0" err="1" smtClean="0">
                          <a:ln>
                            <a:solidFill>
                              <a:sysClr val="windowText" lastClr="000000"/>
                            </a:solidFill>
                          </a:ln>
                        </a:rPr>
                        <a:t>Oktyabr</a:t>
                      </a:r>
                      <a:r>
                        <a:rPr lang="en-US" sz="1800" baseline="0" dirty="0" smtClean="0">
                          <a:ln>
                            <a:solidFill>
                              <a:sysClr val="windowText" lastClr="000000"/>
                            </a:solidFill>
                          </a:ln>
                        </a:rPr>
                        <a:t> </a:t>
                      </a:r>
                      <a:endParaRPr lang="ru-RU" sz="2800" dirty="0">
                        <a:ln>
                          <a:solidFill>
                            <a:sysClr val="windowText" lastClr="000000"/>
                          </a:solidFill>
                        </a:ln>
                        <a:latin typeface="Times New Roman"/>
                        <a:ea typeface="Times New Roman"/>
                      </a:endParaRPr>
                    </a:p>
                  </a:txBody>
                  <a:tcPr marL="68580" marR="68580" marT="0" marB="0"/>
                </a:tc>
                <a:tc hMerge="1">
                  <a:txBody>
                    <a:bodyPr/>
                    <a:lstStyle/>
                    <a:p>
                      <a:endParaRPr lang="ru-RU"/>
                    </a:p>
                  </a:txBody>
                  <a:tcPr/>
                </a:tc>
              </a:tr>
              <a:tr h="6334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US" sz="1800" dirty="0" err="1">
                          <a:ln>
                            <a:solidFill>
                              <a:sysClr val="windowText" lastClr="000000"/>
                            </a:solidFill>
                          </a:ln>
                        </a:rPr>
                        <a:t>Holati</a:t>
                      </a:r>
                      <a:r>
                        <a:rPr lang="en-US" sz="1800" dirty="0">
                          <a:ln>
                            <a:solidFill>
                              <a:sysClr val="windowText" lastClr="000000"/>
                            </a:solidFill>
                          </a:ln>
                        </a:rPr>
                        <a:t> (</a:t>
                      </a:r>
                      <a:r>
                        <a:rPr lang="en-US" sz="1800" dirty="0" err="1">
                          <a:ln>
                            <a:solidFill>
                              <a:sysClr val="windowText" lastClr="000000"/>
                            </a:solidFill>
                          </a:ln>
                        </a:rPr>
                        <a:t>yaroqli</a:t>
                      </a:r>
                      <a:r>
                        <a:rPr lang="en-US" sz="1800" dirty="0">
                          <a:ln>
                            <a:solidFill>
                              <a:sysClr val="windowText" lastClr="000000"/>
                            </a:solidFill>
                          </a:ln>
                        </a:rPr>
                        <a:t>, </a:t>
                      </a:r>
                      <a:r>
                        <a:rPr lang="en-US" sz="1800" dirty="0" err="1">
                          <a:ln>
                            <a:solidFill>
                              <a:sysClr val="windowText" lastClr="000000"/>
                            </a:solidFill>
                          </a:ln>
                        </a:rPr>
                        <a:t>ta’mirtalab</a:t>
                      </a:r>
                      <a:r>
                        <a:rPr lang="en-US" sz="1800" dirty="0">
                          <a:ln>
                            <a:solidFill>
                              <a:sysClr val="windowText" lastClr="000000"/>
                            </a:solidFill>
                          </a:ln>
                        </a:rPr>
                        <a:t>, </a:t>
                      </a:r>
                      <a:r>
                        <a:rPr lang="en-US" sz="1800" dirty="0" err="1">
                          <a:ln>
                            <a:solidFill>
                              <a:sysClr val="windowText" lastClr="000000"/>
                            </a:solidFill>
                          </a:ln>
                        </a:rPr>
                        <a:t>yaroqsiz</a:t>
                      </a: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Sababi</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Holati</a:t>
                      </a:r>
                      <a:r>
                        <a:rPr lang="en-US" sz="1800" dirty="0">
                          <a:ln>
                            <a:solidFill>
                              <a:sysClr val="windowText" lastClr="000000"/>
                            </a:solidFill>
                          </a:ln>
                        </a:rPr>
                        <a:t> (</a:t>
                      </a:r>
                      <a:r>
                        <a:rPr lang="en-US" sz="1800" dirty="0" err="1">
                          <a:ln>
                            <a:solidFill>
                              <a:sysClr val="windowText" lastClr="000000"/>
                            </a:solidFill>
                          </a:ln>
                        </a:rPr>
                        <a:t>yaroqli</a:t>
                      </a:r>
                      <a:r>
                        <a:rPr lang="en-US" sz="1800" dirty="0">
                          <a:ln>
                            <a:solidFill>
                              <a:sysClr val="windowText" lastClr="000000"/>
                            </a:solidFill>
                          </a:ln>
                        </a:rPr>
                        <a:t>, </a:t>
                      </a:r>
                      <a:r>
                        <a:rPr lang="en-US" sz="1800" dirty="0" err="1">
                          <a:ln>
                            <a:solidFill>
                              <a:sysClr val="windowText" lastClr="000000"/>
                            </a:solidFill>
                          </a:ln>
                        </a:rPr>
                        <a:t>ta’mirtalab</a:t>
                      </a:r>
                      <a:r>
                        <a:rPr lang="en-US" sz="1800" dirty="0">
                          <a:ln>
                            <a:solidFill>
                              <a:sysClr val="windowText" lastClr="000000"/>
                            </a:solidFill>
                          </a:ln>
                        </a:rPr>
                        <a:t>, </a:t>
                      </a:r>
                      <a:r>
                        <a:rPr lang="en-US" sz="1800" dirty="0" err="1">
                          <a:ln>
                            <a:solidFill>
                              <a:sysClr val="windowText" lastClr="000000"/>
                            </a:solidFill>
                          </a:ln>
                        </a:rPr>
                        <a:t>yaroqsiz</a:t>
                      </a:r>
                      <a:r>
                        <a:rPr lang="en-US" sz="1800" dirty="0">
                          <a:ln>
                            <a:solidFill>
                              <a:sysClr val="windowText" lastClr="000000"/>
                            </a:solidFill>
                          </a:ln>
                        </a:rPr>
                        <a:t>)</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Sababi</a:t>
                      </a:r>
                      <a:endParaRPr lang="ru-RU" sz="2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1</a:t>
                      </a:r>
                      <a:endParaRPr lang="ru-RU" sz="2800">
                        <a:ln>
                          <a:solidFill>
                            <a:sysClr val="windowText" lastClr="000000"/>
                          </a:solidFill>
                        </a:ln>
                        <a:latin typeface="Times New Roman"/>
                        <a:ea typeface="Times New Roman"/>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Elektron kolba qizdirgich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1</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a:t>
                      </a:r>
                      <a:r>
                        <a:rPr lang="ru-RU" sz="1800" dirty="0" smtClean="0">
                          <a:ln>
                            <a:solidFill>
                              <a:sysClr val="windowText" lastClr="000000"/>
                            </a:solidFill>
                          </a:ln>
                        </a:rPr>
                        <a:t>-</a:t>
                      </a:r>
                      <a:r>
                        <a:rPr lang="en-US" sz="1800" dirty="0" smtClean="0">
                          <a:ln>
                            <a:solidFill>
                              <a:sysClr val="windowText" lastClr="000000"/>
                            </a:solidFill>
                          </a:ln>
                        </a:rPr>
                        <a:t>40</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2</a:t>
                      </a:r>
                      <a:endParaRPr lang="ru-RU" sz="2800">
                        <a:ln>
                          <a:solidFill>
                            <a:sysClr val="windowText" lastClr="000000"/>
                          </a:solidFill>
                        </a:ln>
                        <a:latin typeface="Times New Roman"/>
                        <a:ea typeface="Times New Roman"/>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“Neft va neft mahsulorlari” kolleksiyasi</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1</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K-32</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3</a:t>
                      </a:r>
                      <a:endParaRPr lang="ru-RU" sz="2800">
                        <a:ln>
                          <a:solidFill>
                            <a:sysClr val="windowText" lastClr="000000"/>
                          </a:solidFill>
                        </a:ln>
                        <a:latin typeface="Times New Roman"/>
                        <a:ea typeface="Times New Roman"/>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O’quv sifrli termometr</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1</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K-38</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lang="ru-RU" sz="1800">
                          <a:ln>
                            <a:solidFill>
                              <a:sysClr val="windowText" lastClr="000000"/>
                            </a:solidFill>
                          </a:ln>
                        </a:rPr>
                        <a:t>4</a:t>
                      </a:r>
                      <a:endParaRPr lang="ru-RU" sz="2800">
                        <a:ln>
                          <a:solidFill>
                            <a:sysClr val="windowText" lastClr="000000"/>
                          </a:solidFill>
                        </a:ln>
                        <a:latin typeface="Times New Roman"/>
                        <a:ea typeface="Times New Roman"/>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Magnitli aralashtirgich</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1</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lang="en-US" sz="1800" dirty="0" smtClean="0">
                          <a:ln>
                            <a:solidFill>
                              <a:sysClr val="windowText" lastClr="000000"/>
                            </a:solidFill>
                          </a:ln>
                        </a:rPr>
                        <a:t>K-47</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dirty="0" err="1">
                          <a:ln>
                            <a:solidFill>
                              <a:sysClr val="windowText" lastClr="000000"/>
                            </a:solidFill>
                          </a:ln>
                        </a:rPr>
                        <a:t>yaroqli</a:t>
                      </a:r>
                      <a:endParaRPr lang="ru-RU" sz="2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c>
                  <a:txBody>
                    <a:bodyPr/>
                    <a:lstStyle/>
                    <a:p>
                      <a:pPr algn="ctr">
                        <a:spcAft>
                          <a:spcPts val="0"/>
                        </a:spcAft>
                      </a:pPr>
                      <a:r>
                        <a:rPr lang="en-US" sz="1800">
                          <a:ln>
                            <a:solidFill>
                              <a:sysClr val="windowText" lastClr="000000"/>
                            </a:solidFill>
                          </a:ln>
                        </a:rPr>
                        <a:t>yaroqli</a:t>
                      </a:r>
                      <a:endParaRPr lang="ru-RU" sz="2800">
                        <a:ln>
                          <a:solidFill>
                            <a:sysClr val="windowText" lastClr="000000"/>
                          </a:solidFill>
                        </a:ln>
                        <a:latin typeface="Times New Roman"/>
                        <a:ea typeface="Times New Roman"/>
                      </a:endParaRPr>
                    </a:p>
                  </a:txBody>
                  <a:tcPr marL="68580" marR="68580" marT="0" marB="0"/>
                </a:tc>
                <a:tc>
                  <a:txBody>
                    <a:bodyPr/>
                    <a:lstStyle/>
                    <a:p>
                      <a:pPr algn="ctr">
                        <a:spcAft>
                          <a:spcPts val="0"/>
                        </a:spcAft>
                      </a:pPr>
                      <a:endParaRPr lang="en-US" sz="1800" dirty="0">
                        <a:ln>
                          <a:solidFill>
                            <a:sysClr val="windowText" lastClr="000000"/>
                          </a:solidFill>
                        </a:ln>
                        <a:latin typeface="Times New Roman"/>
                        <a:ea typeface="Times New Roman"/>
                      </a:endParaRPr>
                    </a:p>
                  </a:txBody>
                  <a:tcPr marL="68580" marR="68580" marT="0" marB="0"/>
                </a:tc>
              </a:tr>
              <a:tr h="633410">
                <a:tc>
                  <a:txBody>
                    <a:bodyPr/>
                    <a:lstStyle/>
                    <a:p>
                      <a:pPr algn="ctr">
                        <a:spcAft>
                          <a:spcPts val="0"/>
                        </a:spcAft>
                        <a:tabLst>
                          <a:tab pos="1662430" algn="l"/>
                        </a:tabLst>
                      </a:pPr>
                      <a:r>
                        <a:rPr kumimoji="0" lang="ru-RU" sz="1800" kern="1200" dirty="0">
                          <a:ln>
                            <a:solidFill>
                              <a:sysClr val="windowText" lastClr="000000"/>
                            </a:solidFill>
                          </a:ln>
                          <a:solidFill>
                            <a:schemeClr val="dk1"/>
                          </a:solidFill>
                          <a:latin typeface="+mn-lt"/>
                          <a:ea typeface="+mn-ea"/>
                          <a:cs typeface="+mn-cs"/>
                        </a:rPr>
                        <a:t>5</a:t>
                      </a: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Kimyoviy universal shtativ</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18</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K-31-49</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kumimoji="0" lang="en-US"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lang="en-US" sz="1000">
                        <a:latin typeface="Times New Roman"/>
                        <a:ea typeface="Times New Roman"/>
                      </a:endParaRPr>
                    </a:p>
                  </a:txBody>
                  <a:tcPr marL="68580" marR="68580" marT="0" marB="0"/>
                </a:tc>
              </a:tr>
              <a:tr h="633410">
                <a:tc>
                  <a:txBody>
                    <a:bodyPr/>
                    <a:lstStyle/>
                    <a:p>
                      <a:pPr algn="ctr">
                        <a:spcAft>
                          <a:spcPts val="0"/>
                        </a:spcAft>
                        <a:tabLst>
                          <a:tab pos="1662430" algn="l"/>
                        </a:tabLst>
                      </a:pPr>
                      <a:r>
                        <a:rPr kumimoji="0" lang="ru-RU" sz="1800" kern="1200" dirty="0" err="1">
                          <a:ln>
                            <a:solidFill>
                              <a:sysClr val="windowText" lastClr="000000"/>
                            </a:solidFill>
                          </a:ln>
                          <a:solidFill>
                            <a:schemeClr val="dk1"/>
                          </a:solidFill>
                          <a:latin typeface="+mn-lt"/>
                          <a:ea typeface="+mn-ea"/>
                          <a:cs typeface="+mn-cs"/>
                        </a:rPr>
                        <a:t>6</a:t>
                      </a: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Magnitli aralashtirgich</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Dona </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marL="0" algn="ctr" rtl="0" eaLnBrk="1" latinLnBrk="0" hangingPunct="1">
                        <a:spcAft>
                          <a:spcPts val="0"/>
                        </a:spcAft>
                        <a:tabLst>
                          <a:tab pos="1662430" algn="l"/>
                        </a:tabLst>
                      </a:pPr>
                      <a:r>
                        <a:rPr kumimoji="0" lang="en-US" sz="1800" kern="1200" dirty="0">
                          <a:ln>
                            <a:solidFill>
                              <a:sysClr val="windowText" lastClr="000000"/>
                            </a:solidFill>
                          </a:ln>
                          <a:solidFill>
                            <a:schemeClr val="dk1"/>
                          </a:solidFill>
                          <a:latin typeface="+mn-lt"/>
                          <a:ea typeface="+mn-ea"/>
                          <a:cs typeface="+mn-cs"/>
                        </a:rPr>
                        <a:t>1</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tabLst>
                          <a:tab pos="1662430" algn="l"/>
                        </a:tabLst>
                      </a:pPr>
                      <a:r>
                        <a:rPr kumimoji="0" lang="en-US" sz="1800" kern="1200" dirty="0" smtClean="0">
                          <a:ln>
                            <a:solidFill>
                              <a:sysClr val="windowText" lastClr="000000"/>
                            </a:solidFill>
                          </a:ln>
                          <a:solidFill>
                            <a:schemeClr val="dk1"/>
                          </a:solidFill>
                          <a:latin typeface="+mn-lt"/>
                          <a:ea typeface="+mn-ea"/>
                          <a:cs typeface="+mn-cs"/>
                        </a:rPr>
                        <a:t>K-53</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kumimoji="0" lang="en-US" sz="1800" kern="1200" dirty="0" err="1">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r>
                        <a:rPr kumimoji="0" lang="en-US" sz="1800" kern="1200" dirty="0" err="1">
                          <a:ln>
                            <a:solidFill>
                              <a:sysClr val="windowText" lastClr="000000"/>
                            </a:solidFill>
                          </a:ln>
                          <a:solidFill>
                            <a:schemeClr val="dk1"/>
                          </a:solidFill>
                          <a:latin typeface="+mn-lt"/>
                          <a:ea typeface="+mn-ea"/>
                          <a:cs typeface="+mn-cs"/>
                        </a:rPr>
                        <a:t>yaroqli</a:t>
                      </a:r>
                      <a:endParaRPr kumimoji="0" lang="ru-RU" sz="1800" kern="1200" dirty="0">
                        <a:ln>
                          <a:solidFill>
                            <a:sysClr val="windowText" lastClr="000000"/>
                          </a:solidFill>
                        </a:ln>
                        <a:solidFill>
                          <a:schemeClr val="dk1"/>
                        </a:solidFill>
                        <a:latin typeface="+mn-lt"/>
                        <a:ea typeface="+mn-ea"/>
                        <a:cs typeface="+mn-cs"/>
                      </a:endParaRPr>
                    </a:p>
                  </a:txBody>
                  <a:tcPr marL="68580" marR="68580" marT="0" marB="0"/>
                </a:tc>
                <a:tc>
                  <a:txBody>
                    <a:bodyPr/>
                    <a:lstStyle/>
                    <a:p>
                      <a:pPr algn="ctr">
                        <a:spcAft>
                          <a:spcPts val="0"/>
                        </a:spcAft>
                      </a:pPr>
                      <a:endParaRPr lang="en-US" sz="1000" dirty="0">
                        <a:latin typeface="Times New Roman"/>
                        <a:ea typeface="Times New Roman"/>
                      </a:endParaRPr>
                    </a:p>
                  </a:txBody>
                  <a:tcPr marL="68580" marR="68580" marT="0" marB="0"/>
                </a:tc>
              </a:tr>
            </a:tbl>
          </a:graphicData>
        </a:graphic>
      </p:graphicFrame>
      <p:pic>
        <p:nvPicPr>
          <p:cNvPr id="5" name="Picture 2"/>
          <p:cNvPicPr>
            <a:picLocks noChangeAspect="1" noChangeArrowheads="1"/>
          </p:cNvPicPr>
          <p:nvPr/>
        </p:nvPicPr>
        <p:blipFill>
          <a:blip r:embed="rId3"/>
          <a:srcRect/>
          <a:stretch>
            <a:fillRect/>
          </a:stretch>
        </p:blipFill>
        <p:spPr bwMode="auto">
          <a:xfrm>
            <a:off x="7104978" y="6572296"/>
            <a:ext cx="1896178" cy="3571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solidFill>
              <a:schemeClr val="accent1"/>
            </a:solidFill>
            <a:miter lim="800000"/>
            <a:headEnd/>
            <a:tailEnd/>
          </a:ln>
          <a:effectLst/>
        </p:spPr>
      </p:pic>
      <p:sp>
        <p:nvSpPr>
          <p:cNvPr id="3076" name="Rectangle 4"/>
          <p:cNvSpPr>
            <a:spLocks noChangeArrowheads="1"/>
          </p:cNvSpPr>
          <p:nvPr/>
        </p:nvSpPr>
        <p:spPr bwMode="auto">
          <a:xfrm>
            <a:off x="0" y="1562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2" name="Прямоугольник 11"/>
          <p:cNvSpPr/>
          <p:nvPr/>
        </p:nvSpPr>
        <p:spPr>
          <a:xfrm>
            <a:off x="1214414" y="571480"/>
            <a:ext cx="7358114" cy="5786478"/>
          </a:xfrm>
          <a:prstGeom prst="rect">
            <a:avLst/>
          </a:prstGeom>
          <a:blipFill>
            <a:blip r:embed="rId3"/>
            <a:tile tx="0" ty="0" sx="100000" sy="100000" flip="none" algn="tl"/>
          </a:blipFill>
          <a:ln>
            <a:solidFill>
              <a:srgbClr val="AA06AA"/>
            </a:solidFill>
          </a:ln>
          <a:effectLst>
            <a:outerShdw blurRad="63500" dist="25400" dir="5400000" rotWithShape="0">
              <a:schemeClr val="accent4">
                <a:lumMod val="75000"/>
                <a:alpha val="43000"/>
              </a:scheme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Прямоугольник 12"/>
          <p:cNvSpPr/>
          <p:nvPr/>
        </p:nvSpPr>
        <p:spPr>
          <a:xfrm>
            <a:off x="1857356" y="714356"/>
            <a:ext cx="6000776" cy="2308324"/>
          </a:xfrm>
          <a:prstGeom prst="rect">
            <a:avLst/>
          </a:prstGeom>
        </p:spPr>
        <p:txBody>
          <a:bodyPr wrap="square">
            <a:spAutoFit/>
          </a:bodyPr>
          <a:lstStyle/>
          <a:p>
            <a:pPr lvl="0" algn="ctr" fontAlgn="base">
              <a:spcBef>
                <a:spcPct val="0"/>
              </a:spcBef>
              <a:spcAft>
                <a:spcPct val="0"/>
              </a:spcAft>
            </a:pPr>
            <a:r>
              <a:rPr lang="en-US" sz="1600" b="1" dirty="0" smtClean="0">
                <a:latin typeface="Arial" pitchFamily="34" charset="0"/>
              </a:rPr>
              <a:t>TOSHKENT VILOYATI BO’KA TUMANI </a:t>
            </a:r>
          </a:p>
          <a:p>
            <a:pPr lvl="0" algn="ctr" fontAlgn="base">
              <a:spcBef>
                <a:spcPct val="0"/>
              </a:spcBef>
              <a:spcAft>
                <a:spcPct val="0"/>
              </a:spcAft>
            </a:pPr>
            <a:r>
              <a:rPr lang="en-US" sz="1600" b="1" dirty="0" smtClean="0">
                <a:latin typeface="Arial" pitchFamily="34" charset="0"/>
              </a:rPr>
              <a:t>XTMFMTTEB </a:t>
            </a:r>
            <a:r>
              <a:rPr lang="en-US" sz="1600" b="1" dirty="0" err="1" smtClean="0">
                <a:latin typeface="Arial" pitchFamily="34" charset="0"/>
              </a:rPr>
              <a:t>ga</a:t>
            </a:r>
            <a:r>
              <a:rPr lang="en-US" sz="1600" b="1" dirty="0" smtClean="0">
                <a:latin typeface="Arial" pitchFamily="34" charset="0"/>
              </a:rPr>
              <a:t> </a:t>
            </a:r>
            <a:r>
              <a:rPr lang="en-US" sz="1600" b="1" dirty="0" err="1" smtClean="0">
                <a:latin typeface="Arial" pitchFamily="34" charset="0"/>
              </a:rPr>
              <a:t>qarashli</a:t>
            </a:r>
            <a:endParaRPr lang="ru-RU" sz="1100" dirty="0" smtClean="0">
              <a:latin typeface="Arial" pitchFamily="34" charset="0"/>
            </a:endParaRPr>
          </a:p>
          <a:p>
            <a:pPr lvl="0" algn="ctr" eaLnBrk="0" fontAlgn="base" hangingPunct="0">
              <a:spcBef>
                <a:spcPct val="0"/>
              </a:spcBef>
              <a:spcAft>
                <a:spcPct val="0"/>
              </a:spcAft>
            </a:pPr>
            <a:r>
              <a:rPr lang="en-US" sz="1600" b="1" dirty="0" smtClean="0">
                <a:latin typeface="Arial" pitchFamily="34" charset="0"/>
                <a:ea typeface="Times New Roman" pitchFamily="18" charset="0"/>
              </a:rPr>
              <a:t>-</a:t>
            </a:r>
            <a:r>
              <a:rPr lang="en-US" sz="1600" b="1" dirty="0" err="1" smtClean="0">
                <a:latin typeface="Arial" pitchFamily="34" charset="0"/>
                <a:ea typeface="Times New Roman" pitchFamily="18" charset="0"/>
              </a:rPr>
              <a:t>sonli</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umumta’lim</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maktabi</a:t>
            </a:r>
            <a:r>
              <a:rPr lang="en-US" sz="1600" b="1" dirty="0" smtClean="0">
                <a:latin typeface="Arial" pitchFamily="34" charset="0"/>
                <a:ea typeface="Times New Roman" pitchFamily="18" charset="0"/>
              </a:rPr>
              <a:t> </a:t>
            </a:r>
          </a:p>
          <a:p>
            <a:pPr lvl="0" algn="ctr" eaLnBrk="0" fontAlgn="base" hangingPunct="0">
              <a:spcBef>
                <a:spcPct val="0"/>
              </a:spcBef>
              <a:spcAft>
                <a:spcPct val="0"/>
              </a:spcAft>
            </a:pPr>
            <a:r>
              <a:rPr lang="en-US" sz="2400" b="1" dirty="0" err="1" smtClean="0">
                <a:latin typeface="Arial" pitchFamily="34" charset="0"/>
                <a:ea typeface="Times New Roman" pitchFamily="18" charset="0"/>
              </a:rPr>
              <a:t>Kimyo</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fani</a:t>
            </a:r>
            <a:r>
              <a:rPr lang="en-US" sz="2400" b="1" dirty="0" smtClean="0">
                <a:latin typeface="Arial" pitchFamily="34" charset="0"/>
                <a:ea typeface="Times New Roman" pitchFamily="18" charset="0"/>
              </a:rPr>
              <a:t> </a:t>
            </a:r>
            <a:r>
              <a:rPr lang="en-US" sz="2400" b="1" dirty="0" err="1" smtClean="0">
                <a:latin typeface="Arial" pitchFamily="34" charset="0"/>
                <a:ea typeface="Times New Roman" pitchFamily="18" charset="0"/>
              </a:rPr>
              <a:t>laborantining</a:t>
            </a:r>
            <a:r>
              <a:rPr lang="en-US" b="1" dirty="0" smtClean="0">
                <a:latin typeface="Arial" pitchFamily="34" charset="0"/>
                <a:ea typeface="Times New Roman" pitchFamily="18" charset="0"/>
              </a:rPr>
              <a:t> </a:t>
            </a:r>
            <a:endParaRPr lang="ru-RU" sz="1100" dirty="0" smtClean="0">
              <a:latin typeface="Arial" pitchFamily="34" charset="0"/>
            </a:endParaRPr>
          </a:p>
          <a:p>
            <a:pPr lvl="0" algn="ctr" eaLnBrk="0" fontAlgn="base" hangingPunct="0">
              <a:spcBef>
                <a:spcPct val="0"/>
              </a:spcBef>
              <a:spcAft>
                <a:spcPct val="0"/>
              </a:spcAft>
            </a:pPr>
            <a:r>
              <a:rPr lang="en-US" b="1" dirty="0" err="1" smtClean="0">
                <a:latin typeface="Arial" pitchFamily="34" charset="0"/>
                <a:ea typeface="Times New Roman" pitchFamily="18" charset="0"/>
              </a:rPr>
              <a:t>laboratoriya</a:t>
            </a:r>
            <a:r>
              <a:rPr lang="en-US" b="1" dirty="0" smtClean="0">
                <a:latin typeface="Arial" pitchFamily="34" charset="0"/>
                <a:ea typeface="Times New Roman" pitchFamily="18" charset="0"/>
              </a:rPr>
              <a:t> </a:t>
            </a:r>
            <a:r>
              <a:rPr lang="en-US" b="1" dirty="0" err="1" smtClean="0">
                <a:latin typeface="Arial" pitchFamily="34" charset="0"/>
                <a:ea typeface="Times New Roman" pitchFamily="18" charset="0"/>
              </a:rPr>
              <a:t>xonasidagi</a:t>
            </a:r>
            <a:endParaRPr lang="ru-RU" sz="1100" dirty="0" smtClean="0">
              <a:latin typeface="Arial" pitchFamily="34" charset="0"/>
            </a:endParaRPr>
          </a:p>
          <a:p>
            <a:pPr lvl="0" algn="ctr" eaLnBrk="0" fontAlgn="base" hangingPunct="0">
              <a:spcBef>
                <a:spcPct val="0"/>
              </a:spcBef>
              <a:spcAft>
                <a:spcPct val="0"/>
              </a:spcAft>
            </a:pPr>
            <a:r>
              <a:rPr lang="en-US" b="1" dirty="0" smtClean="0">
                <a:latin typeface="Arial" pitchFamily="34" charset="0"/>
                <a:ea typeface="Times New Roman" pitchFamily="18" charset="0"/>
              </a:rPr>
              <a:t> </a:t>
            </a:r>
            <a:r>
              <a:rPr lang="en-US" b="1" dirty="0" smtClean="0"/>
              <a:t>“</a:t>
            </a:r>
            <a:r>
              <a:rPr lang="en-US" b="1" dirty="0" err="1" smtClean="0"/>
              <a:t>Kimyoviy</a:t>
            </a:r>
            <a:r>
              <a:rPr lang="en-US" b="1" dirty="0" smtClean="0"/>
              <a:t> </a:t>
            </a:r>
            <a:r>
              <a:rPr lang="en-US" b="1" dirty="0" err="1" smtClean="0"/>
              <a:t>moddalar”ning</a:t>
            </a:r>
            <a:r>
              <a:rPr lang="en-US" b="1" dirty="0" smtClean="0"/>
              <a:t>  </a:t>
            </a:r>
            <a:r>
              <a:rPr lang="en-US" b="1" dirty="0" err="1" smtClean="0"/>
              <a:t>zarurati</a:t>
            </a:r>
            <a:r>
              <a:rPr lang="en-US" b="1" dirty="0" smtClean="0"/>
              <a:t> </a:t>
            </a:r>
            <a:r>
              <a:rPr lang="en-US" b="1" dirty="0" err="1" smtClean="0"/>
              <a:t>nazoratini</a:t>
            </a:r>
            <a:r>
              <a:rPr lang="en-US" b="1" dirty="0" smtClean="0"/>
              <a:t> </a:t>
            </a:r>
            <a:r>
              <a:rPr lang="en-US" b="1" dirty="0" err="1" smtClean="0"/>
              <a:t>yuritish</a:t>
            </a:r>
            <a:endParaRPr lang="ru-RU" sz="1100" dirty="0" smtClean="0">
              <a:latin typeface="Arial" pitchFamily="34" charset="0"/>
            </a:endParaRPr>
          </a:p>
          <a:p>
            <a:pPr lvl="0" algn="ctr" eaLnBrk="0" fontAlgn="base" hangingPunct="0">
              <a:spcBef>
                <a:spcPct val="0"/>
              </a:spcBef>
              <a:spcAft>
                <a:spcPct val="0"/>
              </a:spcAft>
            </a:pPr>
            <a:endParaRPr lang="ru-RU" dirty="0" smtClean="0">
              <a:latin typeface="Arial" pitchFamily="34" charset="0"/>
            </a:endParaRPr>
          </a:p>
        </p:txBody>
      </p:sp>
      <p:sp>
        <p:nvSpPr>
          <p:cNvPr id="15" name="WordArt 2"/>
          <p:cNvSpPr>
            <a:spLocks noChangeArrowheads="1" noChangeShapeType="1" noTextEdit="1"/>
          </p:cNvSpPr>
          <p:nvPr/>
        </p:nvSpPr>
        <p:spPr bwMode="auto">
          <a:xfrm>
            <a:off x="3000364" y="2895604"/>
            <a:ext cx="3371850" cy="1033462"/>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00FF00"/>
                </a:solidFill>
                <a:effectLst/>
                <a:latin typeface="Arial"/>
                <a:cs typeface="Arial"/>
              </a:rPr>
              <a:t>DAFTARI</a:t>
            </a:r>
            <a:endParaRPr lang="ru-RU" sz="3600" kern="10" spc="0" dirty="0">
              <a:ln w="9525">
                <a:solidFill>
                  <a:srgbClr val="000000"/>
                </a:solidFill>
                <a:round/>
                <a:headEnd/>
                <a:tailEnd/>
              </a:ln>
              <a:solidFill>
                <a:srgbClr val="00FF00"/>
              </a:solidFill>
              <a:effectLst/>
              <a:latin typeface="Arial"/>
              <a:cs typeface="Arial"/>
            </a:endParaRPr>
          </a:p>
        </p:txBody>
      </p:sp>
      <p:sp>
        <p:nvSpPr>
          <p:cNvPr id="3073" name="WordArt 1"/>
          <p:cNvSpPr>
            <a:spLocks noChangeArrowheads="1" noChangeShapeType="1" noTextEdit="1"/>
          </p:cNvSpPr>
          <p:nvPr/>
        </p:nvSpPr>
        <p:spPr bwMode="auto">
          <a:xfrm>
            <a:off x="4071934" y="4119571"/>
            <a:ext cx="1381125" cy="523875"/>
          </a:xfrm>
          <a:prstGeom prst="rect">
            <a:avLst/>
          </a:prstGeom>
        </p:spPr>
        <p:txBody>
          <a:bodyPr wrap="none" fromWordArt="1">
            <a:prstTxWarp prst="textPlain">
              <a:avLst>
                <a:gd name="adj" fmla="val 50000"/>
              </a:avLst>
            </a:prstTxWarp>
          </a:bodyPr>
          <a:lstStyle/>
          <a:p>
            <a:pPr algn="ctr" rtl="0"/>
            <a:r>
              <a:rPr lang="uz-Cyrl-UZ" sz="3600" kern="10" dirty="0" smtClean="0">
                <a:ln w="9525">
                  <a:solidFill>
                    <a:srgbClr val="000000"/>
                  </a:solidFill>
                  <a:round/>
                  <a:headEnd/>
                  <a:tailEnd/>
                </a:ln>
                <a:solidFill>
                  <a:srgbClr val="339966"/>
                </a:solidFill>
                <a:latin typeface="Arial"/>
                <a:cs typeface="Arial"/>
              </a:rPr>
              <a:t>3</a:t>
            </a:r>
            <a:r>
              <a:rPr lang="en-US" sz="3600" kern="10" spc="0" dirty="0" smtClean="0">
                <a:ln w="9525">
                  <a:solidFill>
                    <a:srgbClr val="000000"/>
                  </a:solidFill>
                  <a:round/>
                  <a:headEnd/>
                  <a:tailEnd/>
                </a:ln>
                <a:solidFill>
                  <a:srgbClr val="339966"/>
                </a:solidFill>
                <a:effectLst/>
                <a:latin typeface="Arial"/>
                <a:cs typeface="Arial"/>
              </a:rPr>
              <a:t>-</a:t>
            </a:r>
            <a:r>
              <a:rPr lang="en-US" sz="3600" kern="10" spc="0" dirty="0" err="1" smtClean="0">
                <a:ln w="9525">
                  <a:solidFill>
                    <a:srgbClr val="000000"/>
                  </a:solidFill>
                  <a:round/>
                  <a:headEnd/>
                  <a:tailEnd/>
                </a:ln>
                <a:solidFill>
                  <a:srgbClr val="339966"/>
                </a:solidFill>
                <a:effectLst/>
                <a:latin typeface="Arial"/>
                <a:cs typeface="Arial"/>
              </a:rPr>
              <a:t>qism</a:t>
            </a:r>
            <a:endParaRPr lang="ru-RU" sz="3600" kern="10" spc="0" dirty="0">
              <a:ln w="9525">
                <a:solidFill>
                  <a:srgbClr val="000000"/>
                </a:solidFill>
                <a:round/>
                <a:headEnd/>
                <a:tailEnd/>
              </a:ln>
              <a:solidFill>
                <a:srgbClr val="339966"/>
              </a:solidFill>
              <a:effectLst/>
              <a:latin typeface="Arial"/>
              <a:cs typeface="Arial"/>
            </a:endParaRPr>
          </a:p>
        </p:txBody>
      </p:sp>
      <p:sp>
        <p:nvSpPr>
          <p:cNvPr id="3077" name="Rectangle 5"/>
          <p:cNvSpPr>
            <a:spLocks noChangeArrowheads="1"/>
          </p:cNvSpPr>
          <p:nvPr/>
        </p:nvSpPr>
        <p:spPr bwMode="auto">
          <a:xfrm rot="10800000" flipV="1">
            <a:off x="1500166" y="4857760"/>
            <a:ext cx="64293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ea typeface="Times New Roman" pitchFamily="18" charset="0"/>
              </a:rPr>
              <a:t>Fan </a:t>
            </a:r>
            <a:r>
              <a:rPr kumimoji="0" lang="en-US" sz="2000" b="1" i="1" u="none" strike="noStrike" cap="none" normalizeH="0" baseline="0" dirty="0" err="1" smtClean="0">
                <a:ln>
                  <a:noFill/>
                </a:ln>
                <a:solidFill>
                  <a:schemeClr val="tx1"/>
                </a:solidFill>
                <a:effectLst/>
                <a:latin typeface="Arial" pitchFamily="34" charset="0"/>
                <a:ea typeface="Times New Roman" pitchFamily="18" charset="0"/>
              </a:rPr>
              <a:t>labornti</a:t>
            </a:r>
            <a:r>
              <a:rPr kumimoji="0" lang="en-US" sz="2000" b="1" i="1" u="none" strike="noStrike" cap="none" normalizeH="0" baseline="0" dirty="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1" name="Picture 2"/>
          <p:cNvPicPr>
            <a:picLocks noChangeAspect="1" noChangeArrowheads="1"/>
          </p:cNvPicPr>
          <p:nvPr/>
        </p:nvPicPr>
        <p:blipFill>
          <a:blip r:embed="rId4"/>
          <a:srcRect/>
          <a:stretch>
            <a:fillRect/>
          </a:stretch>
        </p:blipFill>
        <p:spPr bwMode="auto">
          <a:xfrm>
            <a:off x="7104978" y="6572296"/>
            <a:ext cx="1896178" cy="357166"/>
          </a:xfrm>
          <a:prstGeom prst="rect">
            <a:avLst/>
          </a:prstGeom>
          <a:noFill/>
          <a:ln w="9525">
            <a:noFill/>
            <a:miter lim="800000"/>
            <a:headEnd/>
            <a:tailEnd/>
          </a:ln>
          <a:effectLst/>
        </p:spPr>
      </p:pic>
      <p:pic>
        <p:nvPicPr>
          <p:cNvPr id="14" name="Рисунок 13" descr="chemistry"/>
          <p:cNvPicPr/>
          <p:nvPr/>
        </p:nvPicPr>
        <p:blipFill>
          <a:blip r:embed="rId5">
            <a:extLst/>
          </a:blip>
          <a:srcRect/>
          <a:stretch>
            <a:fillRect/>
          </a:stretch>
        </p:blipFill>
        <p:spPr bwMode="auto">
          <a:xfrm>
            <a:off x="6572264" y="3000372"/>
            <a:ext cx="1661181" cy="16524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714356"/>
          </a:xfrm>
        </p:spPr>
        <p:txBody>
          <a:bodyPr>
            <a:noAutofit/>
          </a:bodyPr>
          <a:lstStyle/>
          <a:p>
            <a:pPr algn="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Birinchi</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yarim</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yillik</a:t>
            </a:r>
            <a:r>
              <a:rPr lang="en-US" sz="1600" dirty="0" smtClean="0">
                <a:effectLst>
                  <a:outerShdw blurRad="38100" dist="38100" dir="2700000" algn="tl">
                    <a:srgbClr val="000000">
                      <a:alpha val="43137"/>
                    </a:srgbClr>
                  </a:outerShdw>
                </a:effectLst>
                <a:latin typeface="Arial" pitchFamily="34" charset="0"/>
                <a:cs typeface="Arial" pitchFamily="34" charset="0"/>
              </a:rPr>
              <a:t> </a:t>
            </a:r>
            <a:r>
              <a:rPr lang="en-US" sz="1600" dirty="0" err="1" smtClean="0">
                <a:effectLst>
                  <a:outerShdw blurRad="38100" dist="38100" dir="2700000" algn="tl">
                    <a:srgbClr val="000000">
                      <a:alpha val="43137"/>
                    </a:srgbClr>
                  </a:outerShdw>
                </a:effectLst>
                <a:latin typeface="Arial" pitchFamily="34" charset="0"/>
                <a:cs typeface="Arial" pitchFamily="34" charset="0"/>
              </a:rPr>
              <a:t>uchun</a:t>
            </a:r>
            <a:r>
              <a:rPr lang="en-US" sz="1600" dirty="0" smtClean="0">
                <a:effectLst>
                  <a:outerShdw blurRad="38100" dist="38100" dir="2700000" algn="tl">
                    <a:srgbClr val="000000">
                      <a:alpha val="43137"/>
                    </a:srgbClr>
                  </a:outerShdw>
                </a:effectLst>
                <a:latin typeface="Arial" pitchFamily="34" charset="0"/>
                <a:cs typeface="Arial" pitchFamily="34" charset="0"/>
              </a:rPr>
              <a:t>.)</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endParaRPr lang="ru-RU" sz="1600" dirty="0">
              <a:latin typeface="Arial" pitchFamily="34" charset="0"/>
              <a:cs typeface="Arial" pitchFamily="34" charset="0"/>
            </a:endParaRPr>
          </a:p>
        </p:txBody>
      </p:sp>
      <p:graphicFrame>
        <p:nvGraphicFramePr>
          <p:cNvPr id="7" name="Содержимое 6"/>
          <p:cNvGraphicFramePr>
            <a:graphicFrameLocks noGrp="1"/>
          </p:cNvGraphicFramePr>
          <p:nvPr>
            <p:ph idx="1"/>
          </p:nvPr>
        </p:nvGraphicFramePr>
        <p:xfrm>
          <a:off x="357158" y="785794"/>
          <a:ext cx="8358242" cy="4562150"/>
        </p:xfrm>
        <a:graphic>
          <a:graphicData uri="http://schemas.openxmlformats.org/drawingml/2006/table">
            <a:tbl>
              <a:tblPr firstRow="1" bandRow="1">
                <a:tableStyleId>{21E4AEA4-8DFA-4A89-87EB-49C32662AFE0}</a:tableStyleId>
              </a:tblPr>
              <a:tblGrid>
                <a:gridCol w="428626"/>
                <a:gridCol w="1143008"/>
                <a:gridCol w="1000134"/>
                <a:gridCol w="714378"/>
                <a:gridCol w="1714512"/>
                <a:gridCol w="1399696"/>
                <a:gridCol w="1957888"/>
              </a:tblGrid>
              <a:tr h="909630">
                <a:tc>
                  <a:txBody>
                    <a:bodyPr/>
                    <a:lstStyle/>
                    <a:p>
                      <a:pPr algn="ctr">
                        <a:spcAft>
                          <a:spcPts val="0"/>
                        </a:spcAft>
                      </a:pPr>
                      <a:r>
                        <a:rPr lang="ru-RU" sz="1600" dirty="0">
                          <a:solidFill>
                            <a:srgbClr val="002060"/>
                          </a:solidFill>
                        </a:rPr>
                        <a:t>№</a:t>
                      </a:r>
                      <a:endParaRPr lang="ru-RU" sz="1600" dirty="0">
                        <a:solidFill>
                          <a:srgbClr val="002060"/>
                        </a:solidFill>
                        <a:latin typeface="Times New Roman"/>
                        <a:ea typeface="Times New Roman"/>
                      </a:endParaRPr>
                    </a:p>
                  </a:txBody>
                  <a:tcPr marL="68580" marR="68580" marT="0" marB="0"/>
                </a:tc>
                <a:tc>
                  <a:txBody>
                    <a:bodyPr/>
                    <a:lstStyle/>
                    <a:p>
                      <a:pPr algn="ctr">
                        <a:spcAft>
                          <a:spcPts val="0"/>
                        </a:spcAft>
                      </a:pPr>
                      <a:r>
                        <a:rPr lang="en-US" sz="1600" dirty="0" err="1">
                          <a:solidFill>
                            <a:srgbClr val="002060"/>
                          </a:solidFill>
                          <a:latin typeface="Arial" pitchFamily="34" charset="0"/>
                          <a:cs typeface="Arial" pitchFamily="34" charset="0"/>
                        </a:rPr>
                        <a:t>Mahsulot</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nomi</a:t>
                      </a:r>
                      <a:endParaRPr lang="ru-RU" sz="1600"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dirty="0" err="1">
                          <a:solidFill>
                            <a:srgbClr val="002060"/>
                          </a:solidFill>
                          <a:latin typeface="Arial" pitchFamily="34" charset="0"/>
                          <a:cs typeface="Arial" pitchFamily="34" charset="0"/>
                        </a:rPr>
                        <a:t>Zarurati</a:t>
                      </a:r>
                      <a:endParaRPr lang="ru-RU" sz="1600"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dirty="0" err="1" smtClean="0">
                          <a:solidFill>
                            <a:srgbClr val="002060"/>
                          </a:solidFill>
                          <a:latin typeface="Arial" pitchFamily="34" charset="0"/>
                          <a:ea typeface="Times New Roman"/>
                          <a:cs typeface="Arial" pitchFamily="34" charset="0"/>
                        </a:rPr>
                        <a:t>Sinf</a:t>
                      </a:r>
                      <a:endParaRPr lang="ru-RU" sz="1600"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dirty="0" err="1" smtClean="0">
                          <a:solidFill>
                            <a:srgbClr val="002060"/>
                          </a:solidFill>
                          <a:latin typeface="Arial" pitchFamily="34" charset="0"/>
                          <a:ea typeface="Times New Roman"/>
                          <a:cs typeface="Arial" pitchFamily="34" charset="0"/>
                        </a:rPr>
                        <a:t>Amaliy</a:t>
                      </a:r>
                      <a:r>
                        <a:rPr lang="en-US" sz="1600" dirty="0" smtClean="0">
                          <a:solidFill>
                            <a:srgbClr val="002060"/>
                          </a:solidFill>
                          <a:latin typeface="Arial" pitchFamily="34" charset="0"/>
                          <a:ea typeface="Times New Roman"/>
                          <a:cs typeface="Arial" pitchFamily="34" charset="0"/>
                        </a:rPr>
                        <a:t> </a:t>
                      </a:r>
                      <a:r>
                        <a:rPr lang="en-US" sz="1600" dirty="0" err="1" smtClean="0">
                          <a:solidFill>
                            <a:srgbClr val="002060"/>
                          </a:solidFill>
                          <a:latin typeface="Arial" pitchFamily="34" charset="0"/>
                          <a:ea typeface="Times New Roman"/>
                          <a:cs typeface="Arial" pitchFamily="34" charset="0"/>
                        </a:rPr>
                        <a:t>mashg’ulot</a:t>
                      </a:r>
                      <a:r>
                        <a:rPr lang="uz-Cyrl-UZ" sz="1600" dirty="0" smtClean="0">
                          <a:solidFill>
                            <a:srgbClr val="002060"/>
                          </a:solidFill>
                          <a:latin typeface="Arial" pitchFamily="34" charset="0"/>
                          <a:ea typeface="Times New Roman"/>
                          <a:cs typeface="Arial" pitchFamily="34" charset="0"/>
                        </a:rPr>
                        <a:t> №</a:t>
                      </a:r>
                      <a:endParaRPr lang="ru-RU" sz="1600"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dirty="0" err="1">
                          <a:solidFill>
                            <a:srgbClr val="002060"/>
                          </a:solidFill>
                          <a:latin typeface="Arial" pitchFamily="34" charset="0"/>
                          <a:cs typeface="Arial" pitchFamily="34" charset="0"/>
                        </a:rPr>
                        <a:t>Buyurtma</a:t>
                      </a:r>
                      <a:r>
                        <a:rPr lang="en-US" sz="1600" dirty="0">
                          <a:solidFill>
                            <a:srgbClr val="002060"/>
                          </a:solidFill>
                          <a:latin typeface="Arial" pitchFamily="34" charset="0"/>
                          <a:cs typeface="Arial" pitchFamily="34" charset="0"/>
                        </a:rPr>
                        <a:t> </a:t>
                      </a:r>
                      <a:r>
                        <a:rPr lang="en-US" sz="1600" dirty="0" err="1" smtClean="0">
                          <a:solidFill>
                            <a:srgbClr val="002060"/>
                          </a:solidFill>
                          <a:latin typeface="Arial" pitchFamily="34" charset="0"/>
                          <a:cs typeface="Arial" pitchFamily="34" charset="0"/>
                        </a:rPr>
                        <a:t>berilgan</a:t>
                      </a:r>
                      <a:r>
                        <a:rPr lang="en-US" sz="1600" dirty="0" smtClean="0">
                          <a:solidFill>
                            <a:srgbClr val="002060"/>
                          </a:solidFill>
                          <a:latin typeface="Arial" pitchFamily="34" charset="0"/>
                          <a:cs typeface="Arial" pitchFamily="34" charset="0"/>
                        </a:rPr>
                        <a:t>  </a:t>
                      </a:r>
                      <a:r>
                        <a:rPr lang="en-US" sz="1600" dirty="0" err="1" smtClean="0">
                          <a:solidFill>
                            <a:srgbClr val="002060"/>
                          </a:solidFill>
                          <a:latin typeface="Arial" pitchFamily="34" charset="0"/>
                          <a:cs typeface="Arial" pitchFamily="34" charset="0"/>
                        </a:rPr>
                        <a:t>sana</a:t>
                      </a:r>
                      <a:endParaRPr lang="ru-RU" sz="1600"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dirty="0" err="1">
                          <a:solidFill>
                            <a:srgbClr val="002060"/>
                          </a:solidFill>
                          <a:latin typeface="Arial" pitchFamily="34" charset="0"/>
                          <a:cs typeface="Arial" pitchFamily="34" charset="0"/>
                        </a:rPr>
                        <a:t>Buyurtmani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kim</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tomonidan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qabul</a:t>
                      </a:r>
                      <a:r>
                        <a:rPr lang="en-US" sz="1600" dirty="0">
                          <a:solidFill>
                            <a:srgbClr val="002060"/>
                          </a:solidFill>
                          <a:latin typeface="Arial" pitchFamily="34" charset="0"/>
                          <a:cs typeface="Arial" pitchFamily="34" charset="0"/>
                        </a:rPr>
                        <a:t> </a:t>
                      </a:r>
                      <a:r>
                        <a:rPr lang="en-US" sz="1600" dirty="0" err="1" smtClean="0">
                          <a:solidFill>
                            <a:srgbClr val="002060"/>
                          </a:solidFill>
                          <a:latin typeface="Arial" pitchFamily="34" charset="0"/>
                          <a:cs typeface="Arial" pitchFamily="34" charset="0"/>
                        </a:rPr>
                        <a:t>qilingamligi</a:t>
                      </a:r>
                      <a:r>
                        <a:rPr lang="uz-Cyrl-UZ" sz="1600" dirty="0" smtClean="0">
                          <a:solidFill>
                            <a:srgbClr val="002060"/>
                          </a:solidFill>
                          <a:latin typeface="Arial" pitchFamily="34" charset="0"/>
                          <a:cs typeface="Arial" pitchFamily="34" charset="0"/>
                        </a:rPr>
                        <a:t>.</a:t>
                      </a:r>
                      <a:endParaRPr lang="ru-RU" sz="1600"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ctr"/>
                      <a:r>
                        <a:rPr lang="en-US" dirty="0" smtClean="0"/>
                        <a:t>1.</a:t>
                      </a:r>
                      <a:endParaRPr lang="ru-RU" dirty="0"/>
                    </a:p>
                  </a:txBody>
                  <a:tcPr/>
                </a:tc>
                <a:tc>
                  <a:txBody>
                    <a:bodyPr/>
                    <a:lstStyle/>
                    <a:p>
                      <a:pPr algn="ctr"/>
                      <a:r>
                        <a:rPr lang="en-US" dirty="0" err="1" smtClean="0">
                          <a:latin typeface="Arial" pitchFamily="34" charset="0"/>
                          <a:cs typeface="Arial" pitchFamily="34" charset="0"/>
                        </a:rPr>
                        <a:t>Urotropin</a:t>
                      </a:r>
                      <a:endParaRPr lang="ru-RU" dirty="0">
                        <a:latin typeface="Arial" pitchFamily="34" charset="0"/>
                        <a:cs typeface="Arial" pitchFamily="34" charset="0"/>
                      </a:endParaRPr>
                    </a:p>
                  </a:txBody>
                  <a:tcPr/>
                </a:tc>
                <a:tc>
                  <a:txBody>
                    <a:bodyPr/>
                    <a:lstStyle/>
                    <a:p>
                      <a:pPr algn="ctr"/>
                      <a:r>
                        <a:rPr lang="en-US" baseline="0" dirty="0" smtClean="0">
                          <a:latin typeface="Arial" pitchFamily="34" charset="0"/>
                          <a:cs typeface="Arial" pitchFamily="34" charset="0"/>
                        </a:rPr>
                        <a:t>1 </a:t>
                      </a:r>
                      <a:r>
                        <a:rPr lang="en-US" baseline="0" dirty="0" err="1" smtClean="0">
                          <a:latin typeface="Arial" pitchFamily="34" charset="0"/>
                          <a:cs typeface="Arial" pitchFamily="34" charset="0"/>
                        </a:rPr>
                        <a:t>dona</a:t>
                      </a:r>
                      <a:endParaRPr lang="ru-RU" dirty="0">
                        <a:latin typeface="Arial" pitchFamily="34" charset="0"/>
                        <a:cs typeface="Arial" pitchFamily="34" charset="0"/>
                      </a:endParaRPr>
                    </a:p>
                  </a:txBody>
                  <a:tcPr/>
                </a:tc>
                <a:tc>
                  <a:txBody>
                    <a:bodyPr/>
                    <a:lstStyle/>
                    <a:p>
                      <a:pPr algn="ctr"/>
                      <a:r>
                        <a:rPr lang="uz-Cyrl-UZ" dirty="0" smtClean="0">
                          <a:latin typeface="Arial" pitchFamily="34" charset="0"/>
                          <a:cs typeface="Arial" pitchFamily="34" charset="0"/>
                        </a:rPr>
                        <a:t>9</a:t>
                      </a:r>
                      <a:endParaRPr lang="ru-RU" dirty="0">
                        <a:latin typeface="Arial" pitchFamily="34" charset="0"/>
                        <a:cs typeface="Arial" pitchFamily="34" charset="0"/>
                      </a:endParaRPr>
                    </a:p>
                  </a:txBody>
                  <a:tcPr/>
                </a:tc>
                <a:tc>
                  <a:txBody>
                    <a:bodyPr/>
                    <a:lstStyle/>
                    <a:p>
                      <a:pPr algn="ctr">
                        <a:spcAft>
                          <a:spcPts val="0"/>
                        </a:spcAft>
                      </a:pPr>
                      <a:r>
                        <a:rPr lang="en-US" sz="1600" dirty="0" err="1" smtClean="0">
                          <a:solidFill>
                            <a:srgbClr val="002060"/>
                          </a:solidFill>
                          <a:latin typeface="Arial" pitchFamily="34" charset="0"/>
                          <a:ea typeface="Times New Roman"/>
                          <a:cs typeface="Arial" pitchFamily="34" charset="0"/>
                        </a:rPr>
                        <a:t>Amaliy</a:t>
                      </a:r>
                      <a:r>
                        <a:rPr lang="en-US" sz="1600" dirty="0" smtClean="0">
                          <a:solidFill>
                            <a:srgbClr val="002060"/>
                          </a:solidFill>
                          <a:latin typeface="Arial" pitchFamily="34" charset="0"/>
                          <a:ea typeface="Times New Roman"/>
                          <a:cs typeface="Arial" pitchFamily="34" charset="0"/>
                        </a:rPr>
                        <a:t> </a:t>
                      </a:r>
                      <a:r>
                        <a:rPr lang="en-US" sz="1600" dirty="0" err="1" smtClean="0">
                          <a:solidFill>
                            <a:srgbClr val="002060"/>
                          </a:solidFill>
                          <a:latin typeface="Arial" pitchFamily="34" charset="0"/>
                          <a:ea typeface="Times New Roman"/>
                          <a:cs typeface="Arial" pitchFamily="34" charset="0"/>
                        </a:rPr>
                        <a:t>mashg’ulot</a:t>
                      </a:r>
                      <a:r>
                        <a:rPr lang="uz-Cyrl-UZ" sz="1600" dirty="0" smtClean="0">
                          <a:solidFill>
                            <a:srgbClr val="002060"/>
                          </a:solidFill>
                          <a:latin typeface="Arial" pitchFamily="34" charset="0"/>
                          <a:ea typeface="Times New Roman"/>
                          <a:cs typeface="Arial" pitchFamily="34" charset="0"/>
                        </a:rPr>
                        <a:t> №3</a:t>
                      </a:r>
                      <a:endParaRPr lang="ru-RU" sz="1600" dirty="0">
                        <a:solidFill>
                          <a:srgbClr val="002060"/>
                        </a:solidFill>
                        <a:latin typeface="Arial" pitchFamily="34" charset="0"/>
                        <a:ea typeface="Times New Roman"/>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10. 03</a:t>
                      </a:r>
                      <a:r>
                        <a:rPr lang="uz-Cyrl-UZ" sz="1600" dirty="0" smtClean="0">
                          <a:latin typeface="Arial" pitchFamily="34" charset="0"/>
                          <a:cs typeface="Arial" pitchFamily="34" charset="0"/>
                        </a:rPr>
                        <a:t>.</a:t>
                      </a:r>
                      <a:r>
                        <a:rPr lang="en-US" sz="1600" dirty="0" smtClean="0">
                          <a:latin typeface="Arial" pitchFamily="34" charset="0"/>
                          <a:cs typeface="Arial" pitchFamily="34" charset="0"/>
                        </a:rPr>
                        <a:t>2017y</a:t>
                      </a:r>
                      <a:endParaRPr lang="ru-RU" sz="1600" dirty="0" smtClean="0">
                        <a:latin typeface="Arial" pitchFamily="34" charset="0"/>
                        <a:cs typeface="Arial" pitchFamily="34" charset="0"/>
                      </a:endParaRPr>
                    </a:p>
                    <a:p>
                      <a:pPr algn="ctr"/>
                      <a:endParaRPr lang="ru-RU" sz="1600" dirty="0">
                        <a:latin typeface="Arial" pitchFamily="34" charset="0"/>
                        <a:cs typeface="Arial" pitchFamily="34" charset="0"/>
                      </a:endParaRPr>
                    </a:p>
                  </a:txBody>
                  <a:tcPr/>
                </a:tc>
                <a:tc>
                  <a:txBody>
                    <a:bodyPr/>
                    <a:lstStyle/>
                    <a:p>
                      <a:pPr algn="ctr"/>
                      <a:r>
                        <a:rPr lang="en-US" dirty="0" err="1" smtClean="0">
                          <a:latin typeface="Arial" pitchFamily="34" charset="0"/>
                          <a:cs typeface="Arial" pitchFamily="34" charset="0"/>
                        </a:rPr>
                        <a:t>Berdiqulova</a:t>
                      </a:r>
                      <a:r>
                        <a:rPr lang="en-US" dirty="0" smtClean="0">
                          <a:latin typeface="Arial" pitchFamily="34" charset="0"/>
                          <a:cs typeface="Arial" pitchFamily="34" charset="0"/>
                        </a:rPr>
                        <a:t> F.Q</a:t>
                      </a:r>
                      <a:endParaRPr lang="ru-RU" dirty="0">
                        <a:latin typeface="Arial" pitchFamily="34" charset="0"/>
                        <a:cs typeface="Arial" pitchFamily="34" charset="0"/>
                      </a:endParaRPr>
                    </a:p>
                  </a:txBody>
                  <a:tcPr/>
                </a:tc>
              </a:tr>
              <a:tr h="370840">
                <a:tc>
                  <a:txBody>
                    <a:bodyPr/>
                    <a:lstStyle/>
                    <a:p>
                      <a:pPr algn="ctr"/>
                      <a:r>
                        <a:rPr lang="en-US" dirty="0" smtClean="0"/>
                        <a:t>2.</a:t>
                      </a:r>
                      <a:endParaRPr lang="ru-RU" dirty="0"/>
                    </a:p>
                  </a:txBody>
                  <a:tcPr/>
                </a:tc>
                <a:tc>
                  <a:txBody>
                    <a:bodyPr/>
                    <a:lstStyle/>
                    <a:p>
                      <a:pPr algn="ctr"/>
                      <a:r>
                        <a:rPr kumimoji="0" lang="en-US" sz="1800" kern="1200" dirty="0" smtClean="0">
                          <a:solidFill>
                            <a:schemeClr val="dk1"/>
                          </a:solidFill>
                          <a:latin typeface="Arial" pitchFamily="34" charset="0"/>
                          <a:ea typeface="+mn-ea"/>
                          <a:cs typeface="Arial" pitchFamily="34" charset="0"/>
                        </a:rPr>
                        <a:t>H</a:t>
                      </a:r>
                      <a:r>
                        <a:rPr kumimoji="0" lang="en-US" sz="1800" kern="1200" baseline="-25000" dirty="0" smtClean="0">
                          <a:solidFill>
                            <a:schemeClr val="dk1"/>
                          </a:solidFill>
                          <a:latin typeface="Arial" pitchFamily="34" charset="0"/>
                          <a:ea typeface="+mn-ea"/>
                          <a:cs typeface="Arial" pitchFamily="34" charset="0"/>
                        </a:rPr>
                        <a:t>2</a:t>
                      </a:r>
                      <a:r>
                        <a:rPr kumimoji="0" lang="en-US" sz="1800" kern="1200" dirty="0" smtClean="0">
                          <a:solidFill>
                            <a:schemeClr val="dk1"/>
                          </a:solidFill>
                          <a:latin typeface="Arial" pitchFamily="34" charset="0"/>
                          <a:ea typeface="+mn-ea"/>
                          <a:cs typeface="Arial" pitchFamily="34" charset="0"/>
                        </a:rPr>
                        <a:t>SO</a:t>
                      </a:r>
                      <a:r>
                        <a:rPr kumimoji="0" lang="en-US" sz="1800" kern="1200" baseline="-25000" dirty="0" smtClean="0">
                          <a:solidFill>
                            <a:schemeClr val="dk1"/>
                          </a:solidFill>
                          <a:latin typeface="Arial" pitchFamily="34" charset="0"/>
                          <a:ea typeface="+mn-ea"/>
                          <a:cs typeface="Arial" pitchFamily="34" charset="0"/>
                        </a:rPr>
                        <a:t>4</a:t>
                      </a:r>
                      <a:endParaRPr kumimoji="0" lang="ru-RU" sz="1800" kern="1200" dirty="0">
                        <a:solidFill>
                          <a:schemeClr val="dk1"/>
                        </a:solidFill>
                        <a:latin typeface="Arial" pitchFamily="34" charset="0"/>
                        <a:ea typeface="+mn-ea"/>
                        <a:cs typeface="Arial" pitchFamily="34" charset="0"/>
                      </a:endParaRPr>
                    </a:p>
                  </a:txBody>
                  <a:tcPr/>
                </a:tc>
                <a:tc>
                  <a:txBody>
                    <a:bodyPr/>
                    <a:lstStyle/>
                    <a:p>
                      <a:pPr algn="ctr"/>
                      <a:r>
                        <a:rPr lang="en-US" dirty="0" smtClean="0">
                          <a:latin typeface="Arial" pitchFamily="34" charset="0"/>
                          <a:cs typeface="Arial" pitchFamily="34" charset="0"/>
                        </a:rPr>
                        <a:t>6-9</a:t>
                      </a:r>
                      <a:r>
                        <a:rPr lang="en-US" baseline="0" dirty="0" smtClean="0">
                          <a:latin typeface="Arial" pitchFamily="34" charset="0"/>
                          <a:cs typeface="Arial" pitchFamily="34" charset="0"/>
                        </a:rPr>
                        <a:t> ml</a:t>
                      </a:r>
                      <a:endParaRPr lang="ru-RU" dirty="0">
                        <a:latin typeface="Arial" pitchFamily="34" charset="0"/>
                        <a:cs typeface="Arial" pitchFamily="34" charset="0"/>
                      </a:endParaRPr>
                    </a:p>
                  </a:txBody>
                  <a:tcPr/>
                </a:tc>
                <a:tc>
                  <a:txBody>
                    <a:bodyPr/>
                    <a:lstStyle/>
                    <a:p>
                      <a:pPr algn="ctr"/>
                      <a:r>
                        <a:rPr lang="uz-Cyrl-UZ" dirty="0" smtClean="0">
                          <a:latin typeface="Arial" pitchFamily="34" charset="0"/>
                          <a:cs typeface="Arial" pitchFamily="34" charset="0"/>
                        </a:rPr>
                        <a:t>9</a:t>
                      </a:r>
                      <a:endParaRPr lang="ru-RU" dirty="0">
                        <a:latin typeface="Arial" pitchFamily="34" charset="0"/>
                        <a:cs typeface="Arial" pitchFamily="34" charset="0"/>
                      </a:endParaRPr>
                    </a:p>
                  </a:txBody>
                  <a:tcPr/>
                </a:tc>
                <a:tc>
                  <a:txBody>
                    <a:bodyPr/>
                    <a:lstStyle/>
                    <a:p>
                      <a:pPr algn="ctr">
                        <a:spcAft>
                          <a:spcPts val="0"/>
                        </a:spcAft>
                      </a:pPr>
                      <a:r>
                        <a:rPr lang="en-US" sz="1600" dirty="0" err="1" smtClean="0">
                          <a:solidFill>
                            <a:srgbClr val="002060"/>
                          </a:solidFill>
                          <a:latin typeface="Arial" pitchFamily="34" charset="0"/>
                          <a:ea typeface="Times New Roman"/>
                          <a:cs typeface="Arial" pitchFamily="34" charset="0"/>
                        </a:rPr>
                        <a:t>Amaliy</a:t>
                      </a:r>
                      <a:r>
                        <a:rPr lang="en-US" sz="1600" dirty="0" smtClean="0">
                          <a:solidFill>
                            <a:srgbClr val="002060"/>
                          </a:solidFill>
                          <a:latin typeface="Arial" pitchFamily="34" charset="0"/>
                          <a:ea typeface="Times New Roman"/>
                          <a:cs typeface="Arial" pitchFamily="34" charset="0"/>
                        </a:rPr>
                        <a:t> </a:t>
                      </a:r>
                      <a:r>
                        <a:rPr lang="en-US" sz="1600" dirty="0" err="1" smtClean="0">
                          <a:solidFill>
                            <a:srgbClr val="002060"/>
                          </a:solidFill>
                          <a:latin typeface="Arial" pitchFamily="34" charset="0"/>
                          <a:ea typeface="Times New Roman"/>
                          <a:cs typeface="Arial" pitchFamily="34" charset="0"/>
                        </a:rPr>
                        <a:t>mashg’ulot</a:t>
                      </a:r>
                      <a:r>
                        <a:rPr lang="uz-Cyrl-UZ" sz="1600" dirty="0" smtClean="0">
                          <a:solidFill>
                            <a:srgbClr val="002060"/>
                          </a:solidFill>
                          <a:latin typeface="Arial" pitchFamily="34" charset="0"/>
                          <a:ea typeface="Times New Roman"/>
                          <a:cs typeface="Arial" pitchFamily="34" charset="0"/>
                        </a:rPr>
                        <a:t> №3</a:t>
                      </a:r>
                      <a:endParaRPr lang="ru-RU" sz="1600" dirty="0">
                        <a:solidFill>
                          <a:srgbClr val="002060"/>
                        </a:solidFill>
                        <a:latin typeface="Arial" pitchFamily="34" charset="0"/>
                        <a:ea typeface="Times New Roman"/>
                        <a:cs typeface="Arial" pitchFamily="34" charset="0"/>
                      </a:endParaRPr>
                    </a:p>
                  </a:txBody>
                  <a:tcPr/>
                </a:tc>
                <a:tc>
                  <a:txBody>
                    <a:bodyPr/>
                    <a:lstStyle/>
                    <a:p>
                      <a:pPr algn="ctr"/>
                      <a:r>
                        <a:rPr lang="en-US" sz="1600" dirty="0" smtClean="0">
                          <a:latin typeface="Arial" pitchFamily="34" charset="0"/>
                          <a:cs typeface="Arial" pitchFamily="34" charset="0"/>
                        </a:rPr>
                        <a:t>10. 03</a:t>
                      </a:r>
                      <a:r>
                        <a:rPr lang="uz-Cyrl-UZ" sz="1600" dirty="0" smtClean="0">
                          <a:latin typeface="Arial" pitchFamily="34" charset="0"/>
                          <a:cs typeface="Arial" pitchFamily="34" charset="0"/>
                        </a:rPr>
                        <a:t>.</a:t>
                      </a:r>
                      <a:r>
                        <a:rPr lang="en-US" sz="1600" dirty="0" smtClean="0">
                          <a:latin typeface="Arial" pitchFamily="34" charset="0"/>
                          <a:cs typeface="Arial" pitchFamily="34" charset="0"/>
                        </a:rPr>
                        <a:t>2017y</a:t>
                      </a:r>
                      <a:endParaRPr lang="ru-RU" sz="1600" dirty="0">
                        <a:latin typeface="Arial" pitchFamily="34" charset="0"/>
                        <a:cs typeface="Arial" pitchFamily="34" charset="0"/>
                      </a:endParaRPr>
                    </a:p>
                  </a:txBody>
                  <a:tcPr/>
                </a:tc>
                <a:tc>
                  <a:txBody>
                    <a:bodyPr/>
                    <a:lstStyle/>
                    <a:p>
                      <a:pPr algn="ctr"/>
                      <a:r>
                        <a:rPr lang="en-US" dirty="0" err="1" smtClean="0">
                          <a:latin typeface="Arial" pitchFamily="34" charset="0"/>
                          <a:cs typeface="Arial" pitchFamily="34" charset="0"/>
                        </a:rPr>
                        <a:t>Berdiqulova</a:t>
                      </a:r>
                      <a:r>
                        <a:rPr lang="en-US" dirty="0" smtClean="0">
                          <a:latin typeface="Arial" pitchFamily="34" charset="0"/>
                          <a:cs typeface="Arial" pitchFamily="34" charset="0"/>
                        </a:rPr>
                        <a:t> F.Q</a:t>
                      </a:r>
                      <a:endParaRPr lang="ru-RU" dirty="0">
                        <a:latin typeface="Arial" pitchFamily="34" charset="0"/>
                        <a:cs typeface="Arial" pitchFamily="34" charset="0"/>
                      </a:endParaRPr>
                    </a:p>
                  </a:txBody>
                  <a:tcPr/>
                </a:tc>
              </a:tr>
              <a:tr h="370840">
                <a:tc>
                  <a:txBody>
                    <a:bodyPr/>
                    <a:lstStyle/>
                    <a:p>
                      <a:pPr algn="ctr"/>
                      <a:r>
                        <a:rPr lang="en-US" dirty="0" smtClean="0"/>
                        <a:t>3</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latin typeface="Arial" pitchFamily="34" charset="0"/>
                          <a:ea typeface="+mn-ea"/>
                          <a:cs typeface="Arial" pitchFamily="34" charset="0"/>
                        </a:rPr>
                        <a:t>C</a:t>
                      </a:r>
                      <a:r>
                        <a:rPr kumimoji="0" lang="en-US" sz="1800" kern="1200" baseline="-25000" dirty="0" smtClean="0">
                          <a:solidFill>
                            <a:schemeClr val="dk1"/>
                          </a:solidFill>
                          <a:latin typeface="Arial" pitchFamily="34" charset="0"/>
                          <a:ea typeface="+mn-ea"/>
                          <a:cs typeface="Arial" pitchFamily="34" charset="0"/>
                        </a:rPr>
                        <a:t>2</a:t>
                      </a:r>
                      <a:r>
                        <a:rPr kumimoji="0" lang="en-US" sz="1800" kern="1200" dirty="0" smtClean="0">
                          <a:solidFill>
                            <a:schemeClr val="dk1"/>
                          </a:solidFill>
                          <a:latin typeface="Arial" pitchFamily="34" charset="0"/>
                          <a:ea typeface="+mn-ea"/>
                          <a:cs typeface="Arial" pitchFamily="34" charset="0"/>
                        </a:rPr>
                        <a:t>H</a:t>
                      </a:r>
                      <a:r>
                        <a:rPr kumimoji="0" lang="en-US" sz="1800" kern="1200" baseline="-25000" dirty="0" smtClean="0">
                          <a:solidFill>
                            <a:schemeClr val="dk1"/>
                          </a:solidFill>
                          <a:latin typeface="Arial" pitchFamily="34" charset="0"/>
                          <a:ea typeface="+mn-ea"/>
                          <a:cs typeface="Arial" pitchFamily="34" charset="0"/>
                        </a:rPr>
                        <a:t>5</a:t>
                      </a:r>
                      <a:r>
                        <a:rPr kumimoji="0" lang="en-US" sz="1800" kern="1200" dirty="0" smtClean="0">
                          <a:solidFill>
                            <a:schemeClr val="dk1"/>
                          </a:solidFill>
                          <a:latin typeface="Arial" pitchFamily="34" charset="0"/>
                          <a:ea typeface="+mn-ea"/>
                          <a:cs typeface="Arial" pitchFamily="34" charset="0"/>
                        </a:rPr>
                        <a:t>OH</a:t>
                      </a:r>
                      <a:endParaRPr kumimoji="0" lang="ru-RU" sz="1800" kern="1200" dirty="0" smtClean="0">
                        <a:solidFill>
                          <a:schemeClr val="dk1"/>
                        </a:solidFill>
                        <a:latin typeface="Arial" pitchFamily="34" charset="0"/>
                        <a:ea typeface="+mn-ea"/>
                        <a:cs typeface="Arial" pitchFamily="34" charset="0"/>
                      </a:endParaRPr>
                    </a:p>
                    <a:p>
                      <a:pPr algn="ctr"/>
                      <a:endParaRPr lang="ru-RU"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2-3 ml</a:t>
                      </a:r>
                      <a:endParaRPr lang="ru-RU" dirty="0">
                        <a:latin typeface="Arial" pitchFamily="34" charset="0"/>
                        <a:cs typeface="Arial" pitchFamily="34" charset="0"/>
                      </a:endParaRPr>
                    </a:p>
                  </a:txBody>
                  <a:tcPr/>
                </a:tc>
                <a:tc>
                  <a:txBody>
                    <a:bodyPr/>
                    <a:lstStyle/>
                    <a:p>
                      <a:pPr algn="ctr"/>
                      <a:r>
                        <a:rPr lang="uz-Cyrl-UZ" dirty="0" smtClean="0">
                          <a:latin typeface="Arial" pitchFamily="34" charset="0"/>
                          <a:cs typeface="Arial" pitchFamily="34" charset="0"/>
                        </a:rPr>
                        <a:t>9</a:t>
                      </a:r>
                      <a:endParaRPr lang="ru-RU" dirty="0">
                        <a:latin typeface="Arial" pitchFamily="34" charset="0"/>
                        <a:cs typeface="Arial" pitchFamily="34" charset="0"/>
                      </a:endParaRPr>
                    </a:p>
                  </a:txBody>
                  <a:tcPr/>
                </a:tc>
                <a:tc>
                  <a:txBody>
                    <a:bodyPr/>
                    <a:lstStyle/>
                    <a:p>
                      <a:pPr algn="ctr">
                        <a:spcAft>
                          <a:spcPts val="0"/>
                        </a:spcAft>
                      </a:pPr>
                      <a:r>
                        <a:rPr lang="en-US" sz="1600" dirty="0" err="1" smtClean="0">
                          <a:solidFill>
                            <a:srgbClr val="002060"/>
                          </a:solidFill>
                          <a:latin typeface="Arial" pitchFamily="34" charset="0"/>
                          <a:ea typeface="Times New Roman"/>
                          <a:cs typeface="Arial" pitchFamily="34" charset="0"/>
                        </a:rPr>
                        <a:t>Amaliy</a:t>
                      </a:r>
                      <a:r>
                        <a:rPr lang="en-US" sz="1600" dirty="0" smtClean="0">
                          <a:solidFill>
                            <a:srgbClr val="002060"/>
                          </a:solidFill>
                          <a:latin typeface="Arial" pitchFamily="34" charset="0"/>
                          <a:ea typeface="Times New Roman"/>
                          <a:cs typeface="Arial" pitchFamily="34" charset="0"/>
                        </a:rPr>
                        <a:t> </a:t>
                      </a:r>
                      <a:r>
                        <a:rPr lang="en-US" sz="1600" dirty="0" err="1" smtClean="0">
                          <a:solidFill>
                            <a:srgbClr val="002060"/>
                          </a:solidFill>
                          <a:latin typeface="Arial" pitchFamily="34" charset="0"/>
                          <a:ea typeface="Times New Roman"/>
                          <a:cs typeface="Arial" pitchFamily="34" charset="0"/>
                        </a:rPr>
                        <a:t>mashg’ulot</a:t>
                      </a:r>
                      <a:r>
                        <a:rPr lang="uz-Cyrl-UZ" sz="1600" dirty="0" smtClean="0">
                          <a:solidFill>
                            <a:srgbClr val="002060"/>
                          </a:solidFill>
                          <a:latin typeface="Arial" pitchFamily="34" charset="0"/>
                          <a:ea typeface="Times New Roman"/>
                          <a:cs typeface="Arial" pitchFamily="34" charset="0"/>
                        </a:rPr>
                        <a:t> №3</a:t>
                      </a:r>
                      <a:endParaRPr lang="ru-RU" sz="1600" dirty="0">
                        <a:solidFill>
                          <a:srgbClr val="002060"/>
                        </a:solidFill>
                        <a:latin typeface="Arial" pitchFamily="34" charset="0"/>
                        <a:ea typeface="Times New Roman"/>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10. 03</a:t>
                      </a:r>
                      <a:r>
                        <a:rPr lang="uz-Cyrl-UZ" sz="1600" dirty="0" smtClean="0">
                          <a:latin typeface="Arial" pitchFamily="34" charset="0"/>
                          <a:cs typeface="Arial" pitchFamily="34" charset="0"/>
                        </a:rPr>
                        <a:t>.</a:t>
                      </a:r>
                      <a:r>
                        <a:rPr lang="en-US" sz="1600" dirty="0" smtClean="0">
                          <a:latin typeface="Arial" pitchFamily="34" charset="0"/>
                          <a:cs typeface="Arial" pitchFamily="34" charset="0"/>
                        </a:rPr>
                        <a:t>2017y</a:t>
                      </a:r>
                      <a:endParaRPr lang="ru-RU" sz="1600" dirty="0" smtClean="0">
                        <a:latin typeface="Arial" pitchFamily="34" charset="0"/>
                        <a:cs typeface="Arial" pitchFamily="34" charset="0"/>
                      </a:endParaRPr>
                    </a:p>
                    <a:p>
                      <a:pPr algn="ctr"/>
                      <a:endParaRPr lang="ru-RU" sz="16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latin typeface="Arial" pitchFamily="34" charset="0"/>
                          <a:cs typeface="Arial" pitchFamily="34" charset="0"/>
                        </a:rPr>
                        <a:t>Berdiqulova</a:t>
                      </a:r>
                      <a:r>
                        <a:rPr lang="en-US" dirty="0" smtClean="0">
                          <a:latin typeface="Arial" pitchFamily="34" charset="0"/>
                          <a:cs typeface="Arial" pitchFamily="34" charset="0"/>
                        </a:rPr>
                        <a:t> F.Q</a:t>
                      </a:r>
                      <a:endParaRPr lang="ru-RU" dirty="0" smtClean="0">
                        <a:latin typeface="Arial" pitchFamily="34" charset="0"/>
                        <a:cs typeface="Arial" pitchFamily="34" charset="0"/>
                      </a:endParaRPr>
                    </a:p>
                    <a:p>
                      <a:pPr algn="ctr"/>
                      <a:endParaRPr lang="ru-RU" dirty="0">
                        <a:latin typeface="Arial" pitchFamily="34" charset="0"/>
                        <a:cs typeface="Arial" pitchFamily="34" charset="0"/>
                      </a:endParaRPr>
                    </a:p>
                  </a:txBody>
                  <a:tcPr/>
                </a:tc>
              </a:tr>
              <a:tr h="370840">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c>
                  <a:txBody>
                    <a:bodyPr/>
                    <a:lstStyle/>
                    <a:p>
                      <a:pPr algn="ctr"/>
                      <a:r>
                        <a:rPr lang="uz-Cyrl-UZ" dirty="0" smtClean="0"/>
                        <a:t>-</a:t>
                      </a:r>
                      <a:endParaRPr lang="ru-RU" dirty="0"/>
                    </a:p>
                  </a:txBody>
                  <a:tcPr/>
                </a:tc>
              </a:tr>
              <a:tr h="37084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37084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37084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37084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tr>
            </a:tbl>
          </a:graphicData>
        </a:graphic>
      </p:graphicFrame>
      <p:pic>
        <p:nvPicPr>
          <p:cNvPr id="8" name="Picture 2"/>
          <p:cNvPicPr>
            <a:picLocks noChangeAspect="1" noChangeArrowheads="1"/>
          </p:cNvPicPr>
          <p:nvPr/>
        </p:nvPicPr>
        <p:blipFill>
          <a:blip r:embed="rId3"/>
          <a:srcRect/>
          <a:stretch>
            <a:fillRect/>
          </a:stretch>
        </p:blipFill>
        <p:spPr bwMode="auto">
          <a:xfrm>
            <a:off x="7104978" y="6572296"/>
            <a:ext cx="1896178" cy="3571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pic>
        <p:nvPicPr>
          <p:cNvPr id="30722" name="Picture 2"/>
          <p:cNvPicPr>
            <a:picLocks noChangeAspect="1" noChangeArrowheads="1"/>
          </p:cNvPicPr>
          <p:nvPr/>
        </p:nvPicPr>
        <p:blipFill>
          <a:blip r:embed="rId3"/>
          <a:srcRect/>
          <a:stretch>
            <a:fillRect/>
          </a:stretch>
        </p:blipFill>
        <p:spPr bwMode="auto">
          <a:xfrm>
            <a:off x="6500826" y="6429420"/>
            <a:ext cx="2654700" cy="500042"/>
          </a:xfrm>
          <a:prstGeom prst="rect">
            <a:avLst/>
          </a:prstGeom>
          <a:noFill/>
          <a:ln w="9525">
            <a:noFill/>
            <a:miter lim="800000"/>
            <a:headEnd/>
            <a:tailEnd/>
          </a:ln>
          <a:effectLst/>
        </p:spPr>
      </p:pic>
      <p:sp>
        <p:nvSpPr>
          <p:cNvPr id="8" name="Прямоугольник 7"/>
          <p:cNvSpPr/>
          <p:nvPr/>
        </p:nvSpPr>
        <p:spPr>
          <a:xfrm>
            <a:off x="1000100" y="285728"/>
            <a:ext cx="7215270" cy="6215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endParaRPr lang="en-US" dirty="0" smtClean="0">
              <a:solidFill>
                <a:schemeClr val="tx1"/>
              </a:solidFill>
              <a:latin typeface="Arial" pitchFamily="34" charset="0"/>
              <a:ea typeface="Times New Roman" pitchFamily="18" charset="0"/>
            </a:endParaRPr>
          </a:p>
          <a:p>
            <a:pPr algn="ctr"/>
            <a:r>
              <a:rPr lang="en-US" dirty="0" smtClean="0">
                <a:solidFill>
                  <a:schemeClr val="tx1"/>
                </a:solidFill>
                <a:latin typeface="Arial" pitchFamily="34" charset="0"/>
                <a:ea typeface="Times New Roman" pitchFamily="18" charset="0"/>
              </a:rPr>
              <a:t>             </a:t>
            </a:r>
            <a:r>
              <a:rPr lang="ru-RU" dirty="0" smtClean="0">
                <a:solidFill>
                  <a:schemeClr val="tx1"/>
                </a:solidFill>
                <a:latin typeface="Arial" pitchFamily="34" charset="0"/>
                <a:ea typeface="Times New Roman" pitchFamily="18" charset="0"/>
              </a:rPr>
              <a:t>201</a:t>
            </a:r>
            <a:r>
              <a:rPr lang="en-US" dirty="0" smtClean="0">
                <a:solidFill>
                  <a:schemeClr val="tx1"/>
                </a:solidFill>
                <a:latin typeface="Arial" pitchFamily="34" charset="0"/>
                <a:ea typeface="Times New Roman" pitchFamily="18" charset="0"/>
              </a:rPr>
              <a:t>6</a:t>
            </a:r>
            <a:r>
              <a:rPr lang="ru-RU" dirty="0" smtClean="0">
                <a:solidFill>
                  <a:schemeClr val="tx1"/>
                </a:solidFill>
                <a:latin typeface="Arial" pitchFamily="34" charset="0"/>
                <a:ea typeface="Times New Roman" pitchFamily="18" charset="0"/>
              </a:rPr>
              <a:t>-201</a:t>
            </a:r>
            <a:r>
              <a:rPr lang="en-US" dirty="0" smtClean="0">
                <a:solidFill>
                  <a:schemeClr val="tx1"/>
                </a:solidFill>
                <a:latin typeface="Arial" pitchFamily="34" charset="0"/>
                <a:ea typeface="Times New Roman" pitchFamily="18" charset="0"/>
              </a:rPr>
              <a:t>7</a:t>
            </a:r>
            <a:r>
              <a:rPr lang="ru-RU" dirty="0" smtClean="0">
                <a:solidFill>
                  <a:schemeClr val="tx1"/>
                </a:solidFill>
                <a:latin typeface="Arial" pitchFamily="34" charset="0"/>
                <a:ea typeface="Times New Roman" pitchFamily="18" charset="0"/>
              </a:rPr>
              <a:t> </a:t>
            </a:r>
            <a:r>
              <a:rPr lang="en-US" dirty="0" err="1" smtClean="0">
                <a:solidFill>
                  <a:schemeClr val="tx1"/>
                </a:solidFill>
                <a:latin typeface="Arial" pitchFamily="34" charset="0"/>
                <a:ea typeface="Times New Roman" pitchFamily="18" charset="0"/>
              </a:rPr>
              <a:t>o’quv</a:t>
            </a:r>
            <a:r>
              <a:rPr lang="en-US" dirty="0" smtClean="0">
                <a:solidFill>
                  <a:schemeClr val="tx1"/>
                </a:solidFill>
                <a:latin typeface="Arial" pitchFamily="34" charset="0"/>
                <a:ea typeface="Times New Roman" pitchFamily="18" charset="0"/>
              </a:rPr>
              <a:t> </a:t>
            </a:r>
            <a:r>
              <a:rPr lang="en-US" dirty="0" err="1" smtClean="0">
                <a:solidFill>
                  <a:schemeClr val="tx1"/>
                </a:solidFill>
                <a:latin typeface="Arial" pitchFamily="34" charset="0"/>
                <a:ea typeface="Times New Roman" pitchFamily="18" charset="0"/>
              </a:rPr>
              <a:t>yili</a:t>
            </a:r>
            <a:r>
              <a:rPr lang="en-US" dirty="0" smtClean="0">
                <a:solidFill>
                  <a:schemeClr val="tx1"/>
                </a:solidFill>
                <a:latin typeface="Arial" pitchFamily="34" charset="0"/>
                <a:ea typeface="Times New Roman" pitchFamily="18" charset="0"/>
              </a:rPr>
              <a:t> </a:t>
            </a:r>
            <a:r>
              <a:rPr lang="en-US" dirty="0" err="1" smtClean="0">
                <a:solidFill>
                  <a:schemeClr val="tx1"/>
                </a:solidFill>
                <a:latin typeface="Arial" pitchFamily="34" charset="0"/>
                <a:ea typeface="Times New Roman" pitchFamily="18" charset="0"/>
              </a:rPr>
              <a:t>ushun</a:t>
            </a:r>
            <a:endParaRPr lang="ru-RU" dirty="0"/>
          </a:p>
        </p:txBody>
      </p:sp>
      <p:sp>
        <p:nvSpPr>
          <p:cNvPr id="9" name="Прямоугольник 8"/>
          <p:cNvSpPr/>
          <p:nvPr/>
        </p:nvSpPr>
        <p:spPr>
          <a:xfrm>
            <a:off x="1857356" y="642918"/>
            <a:ext cx="6000776" cy="1477328"/>
          </a:xfrm>
          <a:prstGeom prst="rect">
            <a:avLst/>
          </a:prstGeom>
        </p:spPr>
        <p:txBody>
          <a:bodyPr wrap="square">
            <a:spAutoFit/>
          </a:bodyPr>
          <a:lstStyle/>
          <a:p>
            <a:pPr lvl="0" algn="ctr" fontAlgn="base">
              <a:spcBef>
                <a:spcPct val="0"/>
              </a:spcBef>
              <a:spcAft>
                <a:spcPct val="0"/>
              </a:spcAft>
            </a:pPr>
            <a:r>
              <a:rPr lang="en-US" sz="1600" b="1" dirty="0" smtClean="0">
                <a:latin typeface="Arial" pitchFamily="34" charset="0"/>
              </a:rPr>
              <a:t>TOSHKENT VILOYATI BO’KA TUMANI </a:t>
            </a:r>
          </a:p>
          <a:p>
            <a:pPr lvl="0" algn="ctr" fontAlgn="base">
              <a:spcBef>
                <a:spcPct val="0"/>
              </a:spcBef>
              <a:spcAft>
                <a:spcPct val="0"/>
              </a:spcAft>
            </a:pPr>
            <a:r>
              <a:rPr lang="en-US" sz="1600" b="1" dirty="0" smtClean="0">
                <a:latin typeface="Arial" pitchFamily="34" charset="0"/>
              </a:rPr>
              <a:t>XTMFMTTEB </a:t>
            </a:r>
            <a:r>
              <a:rPr lang="en-US" sz="1600" b="1" dirty="0" err="1" smtClean="0">
                <a:latin typeface="Arial" pitchFamily="34" charset="0"/>
              </a:rPr>
              <a:t>ga</a:t>
            </a:r>
            <a:r>
              <a:rPr lang="en-US" sz="1600" b="1" dirty="0" smtClean="0">
                <a:latin typeface="Arial" pitchFamily="34" charset="0"/>
              </a:rPr>
              <a:t> </a:t>
            </a:r>
            <a:r>
              <a:rPr lang="en-US" sz="1600" b="1" dirty="0" err="1" smtClean="0">
                <a:latin typeface="Arial" pitchFamily="34" charset="0"/>
              </a:rPr>
              <a:t>qarashli</a:t>
            </a:r>
            <a:endParaRPr lang="ru-RU" sz="1100" dirty="0" smtClean="0">
              <a:latin typeface="Arial" pitchFamily="34" charset="0"/>
            </a:endParaRPr>
          </a:p>
          <a:p>
            <a:pPr lvl="0" algn="ctr" eaLnBrk="0" fontAlgn="base" hangingPunct="0">
              <a:spcBef>
                <a:spcPct val="0"/>
              </a:spcBef>
              <a:spcAft>
                <a:spcPct val="0"/>
              </a:spcAft>
            </a:pPr>
            <a:r>
              <a:rPr lang="en-US" sz="1600" b="1" dirty="0" smtClean="0">
                <a:latin typeface="Arial" pitchFamily="34" charset="0"/>
                <a:ea typeface="Times New Roman" pitchFamily="18" charset="0"/>
              </a:rPr>
              <a:t>-</a:t>
            </a:r>
            <a:r>
              <a:rPr lang="en-US" sz="1600" b="1" dirty="0" err="1" smtClean="0">
                <a:latin typeface="Arial" pitchFamily="34" charset="0"/>
                <a:ea typeface="Times New Roman" pitchFamily="18" charset="0"/>
              </a:rPr>
              <a:t>sonli</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umumta’lim</a:t>
            </a:r>
            <a:r>
              <a:rPr lang="en-US" sz="1600" b="1" dirty="0" smtClean="0">
                <a:latin typeface="Arial" pitchFamily="34" charset="0"/>
                <a:ea typeface="Times New Roman" pitchFamily="18" charset="0"/>
              </a:rPr>
              <a:t> </a:t>
            </a:r>
            <a:r>
              <a:rPr lang="en-US" sz="1600" b="1" dirty="0" err="1" smtClean="0">
                <a:latin typeface="Arial" pitchFamily="34" charset="0"/>
                <a:ea typeface="Times New Roman" pitchFamily="18" charset="0"/>
              </a:rPr>
              <a:t>maktabi</a:t>
            </a:r>
            <a:endParaRPr lang="ru-RU" sz="1100" dirty="0" smtClean="0">
              <a:latin typeface="Arial" pitchFamily="34" charset="0"/>
            </a:endParaRPr>
          </a:p>
          <a:p>
            <a:pPr lvl="0" algn="ctr" eaLnBrk="0" fontAlgn="base" hangingPunct="0">
              <a:spcBef>
                <a:spcPct val="0"/>
              </a:spcBef>
              <a:spcAft>
                <a:spcPct val="0"/>
              </a:spcAft>
            </a:pPr>
            <a:r>
              <a:rPr lang="en-US" sz="2400" b="1" dirty="0" err="1" smtClean="0">
                <a:latin typeface="Arial" pitchFamily="34" charset="0"/>
                <a:ea typeface="Times New Roman" pitchFamily="18" charset="0"/>
              </a:rPr>
              <a:t>Kimyo</a:t>
            </a:r>
            <a:r>
              <a:rPr lang="en-US" sz="2400" b="1" dirty="0" smtClean="0">
                <a:latin typeface="Arial" pitchFamily="34" charset="0"/>
                <a:ea typeface="Times New Roman" pitchFamily="18" charset="0"/>
              </a:rPr>
              <a:t> </a:t>
            </a:r>
            <a:r>
              <a:rPr lang="en-US" b="1" dirty="0" err="1" smtClean="0">
                <a:latin typeface="Arial" pitchFamily="34" charset="0"/>
                <a:ea typeface="Times New Roman" pitchFamily="18" charset="0"/>
              </a:rPr>
              <a:t>xonasi</a:t>
            </a:r>
            <a:endParaRPr lang="ru-RU" sz="1100" dirty="0" smtClean="0">
              <a:latin typeface="Arial" pitchFamily="34" charset="0"/>
            </a:endParaRPr>
          </a:p>
          <a:p>
            <a:pPr lvl="0" algn="ctr" eaLnBrk="0" fontAlgn="base" hangingPunct="0">
              <a:spcBef>
                <a:spcPct val="0"/>
              </a:spcBef>
              <a:spcAft>
                <a:spcPct val="0"/>
              </a:spcAft>
            </a:pPr>
            <a:r>
              <a:rPr lang="en-US" b="1" dirty="0" smtClean="0">
                <a:latin typeface="Arial" pitchFamily="34" charset="0"/>
                <a:ea typeface="Times New Roman" pitchFamily="18" charset="0"/>
              </a:rPr>
              <a:t> </a:t>
            </a:r>
            <a:endParaRPr lang="ru-RU" dirty="0" smtClean="0">
              <a:latin typeface="Arial" pitchFamily="34" charset="0"/>
            </a:endParaRPr>
          </a:p>
        </p:txBody>
      </p:sp>
      <p:sp>
        <p:nvSpPr>
          <p:cNvPr id="15361" name="WordArt 1"/>
          <p:cNvSpPr>
            <a:spLocks noChangeArrowheads="1" noChangeShapeType="1" noTextEdit="1"/>
          </p:cNvSpPr>
          <p:nvPr/>
        </p:nvSpPr>
        <p:spPr bwMode="auto">
          <a:xfrm>
            <a:off x="3286116" y="2285992"/>
            <a:ext cx="3324225" cy="981075"/>
          </a:xfrm>
          <a:prstGeom prst="rect">
            <a:avLst/>
          </a:prstGeom>
        </p:spPr>
        <p:txBody>
          <a:bodyPr wrap="none" fromWordArt="1">
            <a:prstTxWarp prst="textPlain">
              <a:avLst>
                <a:gd name="adj" fmla="val 50000"/>
              </a:avLst>
            </a:prstTxWarp>
          </a:bodyPr>
          <a:lstStyle/>
          <a:p>
            <a:pPr algn="ctr" rtl="0"/>
            <a:r>
              <a:rPr lang="en-US" sz="3600" kern="10" spc="0" dirty="0" smtClean="0">
                <a:ln w="9525">
                  <a:solidFill>
                    <a:srgbClr val="000000"/>
                  </a:solidFill>
                  <a:round/>
                  <a:headEnd/>
                  <a:tailEnd/>
                </a:ln>
                <a:solidFill>
                  <a:srgbClr val="00FF00"/>
                </a:solidFill>
                <a:effectLst/>
                <a:latin typeface="Arial"/>
                <a:cs typeface="Arial"/>
              </a:rPr>
              <a:t>PASPORTI</a:t>
            </a:r>
            <a:endParaRPr lang="ru-RU" sz="3600" kern="10" spc="0" dirty="0">
              <a:ln w="9525">
                <a:solidFill>
                  <a:srgbClr val="000000"/>
                </a:solidFill>
                <a:round/>
                <a:headEnd/>
                <a:tailEnd/>
              </a:ln>
              <a:solidFill>
                <a:srgbClr val="00FF00"/>
              </a:solidFill>
              <a:effectLst/>
              <a:latin typeface="Arial"/>
              <a:cs typeface="Arial"/>
            </a:endParaRPr>
          </a:p>
        </p:txBody>
      </p:sp>
      <p:sp>
        <p:nvSpPr>
          <p:cNvPr id="15362" name="Rectangle 2"/>
          <p:cNvSpPr>
            <a:spLocks noChangeArrowheads="1"/>
          </p:cNvSpPr>
          <p:nvPr/>
        </p:nvSpPr>
        <p:spPr bwMode="auto">
          <a:xfrm>
            <a:off x="0" y="0"/>
            <a:ext cx="22794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2" name="Рисунок 11" descr="chemistry"/>
          <p:cNvPicPr/>
          <p:nvPr/>
        </p:nvPicPr>
        <p:blipFill>
          <a:blip r:embed="rId4">
            <a:extLst/>
          </a:blip>
          <a:srcRect/>
          <a:stretch>
            <a:fillRect/>
          </a:stretch>
        </p:blipFill>
        <p:spPr bwMode="auto">
          <a:xfrm>
            <a:off x="4071934" y="3429000"/>
            <a:ext cx="1661181" cy="1652477"/>
          </a:xfrm>
          <a:prstGeom prst="rect">
            <a:avLst/>
          </a:prstGeom>
          <a:ln>
            <a:noFill/>
          </a:ln>
          <a:effectLst>
            <a:softEdge rad="112500"/>
          </a:effectLst>
        </p:spPr>
      </p:pic>
    </p:spTree>
  </p:cSld>
  <p:clrMapOvr>
    <a:masterClrMapping/>
  </p:clrMapOvr>
  <p:transition spd="med" advClick="0">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5" name="Picture 2"/>
          <p:cNvPicPr>
            <a:picLocks noChangeAspect="1" noChangeArrowheads="1"/>
          </p:cNvPicPr>
          <p:nvPr/>
        </p:nvPicPr>
        <p:blipFill>
          <a:blip r:embed="rId2"/>
          <a:srcRect/>
          <a:stretch>
            <a:fillRect/>
          </a:stretch>
        </p:blipFill>
        <p:spPr bwMode="auto">
          <a:xfrm>
            <a:off x="0" y="-27747"/>
            <a:ext cx="9144000" cy="7315200"/>
          </a:xfrm>
          <a:prstGeom prst="rect">
            <a:avLst/>
          </a:prstGeom>
          <a:noFill/>
          <a:ln w="9525">
            <a:noFill/>
            <a:miter lim="800000"/>
            <a:headEnd/>
            <a:tailEnd/>
          </a:ln>
          <a:effectLst/>
        </p:spPr>
      </p:pic>
      <p:sp>
        <p:nvSpPr>
          <p:cNvPr id="4" name="Content Placeholder 2"/>
          <p:cNvSpPr>
            <a:spLocks noGrp="1"/>
          </p:cNvSpPr>
          <p:nvPr>
            <p:ph idx="1"/>
          </p:nvPr>
        </p:nvSpPr>
        <p:spPr>
          <a:xfrm>
            <a:off x="1435608" y="945177"/>
            <a:ext cx="7384864" cy="4800600"/>
          </a:xfrm>
        </p:spPr>
        <p:txBody>
          <a:bodyPr>
            <a:normAutofit/>
          </a:bodyPr>
          <a:lstStyle/>
          <a:p>
            <a:endParaRPr lang="ru-RU" sz="2400" dirty="0">
              <a:solidFill>
                <a:srgbClr val="002060"/>
              </a:solidFill>
              <a:latin typeface="Arial" panose="020B0604020202020204" pitchFamily="34" charset="0"/>
              <a:cs typeface="Arial" panose="020B0604020202020204" pitchFamily="34" charset="0"/>
            </a:endParaRPr>
          </a:p>
          <a:p>
            <a:pPr algn="just"/>
            <a:r>
              <a:rPr lang="uz-Cyrl-UZ" sz="2800" dirty="0">
                <a:solidFill>
                  <a:srgbClr val="002060"/>
                </a:solidFill>
                <a:latin typeface="Arial" panose="020B0604020202020204" pitchFamily="34" charset="0"/>
                <a:cs typeface="Arial" panose="020B0604020202020204" pitchFamily="34" charset="0"/>
              </a:rPr>
              <a:t>Кимё хонасинининг иккинчи қисми, ўқув жараёнини амалга оширадиган хона ҳисобланади. Бунда ўқитувчи дарс олиб борадиган катта столда намойиш қилинадиган тажрибалар ўтказилади. У </a:t>
            </a:r>
            <a:r>
              <a:rPr lang="uz-Cyrl-UZ" sz="2800" dirty="0" smtClean="0">
                <a:solidFill>
                  <a:srgbClr val="002060"/>
                </a:solidFill>
                <a:latin typeface="Arial" panose="020B0604020202020204" pitchFamily="34" charset="0"/>
                <a:cs typeface="Arial" panose="020B0604020202020204" pitchFamily="34" charset="0"/>
              </a:rPr>
              <a:t>сув, электр </a:t>
            </a:r>
            <a:r>
              <a:rPr lang="uz-Cyrl-UZ" sz="2800" dirty="0">
                <a:solidFill>
                  <a:srgbClr val="002060"/>
                </a:solidFill>
                <a:latin typeface="Arial" panose="020B0604020202020204" pitchFamily="34" charset="0"/>
                <a:cs typeface="Arial" panose="020B0604020202020204" pitchFamily="34" charset="0"/>
              </a:rPr>
              <a:t>тармоқлари билан таъминланган бўлади ва унинг ён томонига мўрили шкаф ўрнатилиши керак.</a:t>
            </a:r>
            <a:endParaRPr lang="ru-RU" sz="2800" dirty="0">
              <a:solidFill>
                <a:srgbClr val="002060"/>
              </a:solidFill>
              <a:latin typeface="Arial" panose="020B0604020202020204" pitchFamily="34" charset="0"/>
              <a:cs typeface="Arial" panose="020B0604020202020204" pitchFamily="34" charset="0"/>
            </a:endParaRPr>
          </a:p>
          <a:p>
            <a:endParaRPr lang="ru-RU" sz="2400" dirty="0">
              <a:solidFill>
                <a:srgbClr val="00206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a:srcRect/>
          <a:stretch>
            <a:fillRect/>
          </a:stretch>
        </p:blipFill>
        <p:spPr bwMode="auto">
          <a:xfrm>
            <a:off x="6877546" y="6716865"/>
            <a:ext cx="2266454" cy="426911"/>
          </a:xfrm>
          <a:prstGeom prst="rect">
            <a:avLst/>
          </a:prstGeom>
          <a:noFill/>
          <a:ln w="9525">
            <a:noFill/>
            <a:miter lim="800000"/>
            <a:headEnd/>
            <a:tailEnd/>
          </a:ln>
          <a:effectLst/>
        </p:spPr>
      </p:pic>
    </p:spTree>
    <p:extLst>
      <p:ext uri="{BB962C8B-B14F-4D97-AF65-F5344CB8AC3E}">
        <p14:creationId xmlns:p14="http://schemas.microsoft.com/office/powerpoint/2010/main" val="842253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7072338"/>
          </a:xfrm>
          <a:prstGeom prst="rect">
            <a:avLst/>
          </a:prstGeom>
          <a:noFill/>
          <a:ln w="9525">
            <a:noFill/>
            <a:miter lim="800000"/>
            <a:headEnd/>
            <a:tailEnd/>
          </a:ln>
          <a:effectLst/>
        </p:spPr>
      </p:pic>
      <p:pic>
        <p:nvPicPr>
          <p:cNvPr id="31746" name="Picture 2"/>
          <p:cNvPicPr>
            <a:picLocks noChangeAspect="1" noChangeArrowheads="1"/>
          </p:cNvPicPr>
          <p:nvPr/>
        </p:nvPicPr>
        <p:blipFill>
          <a:blip r:embed="rId3"/>
          <a:srcRect/>
          <a:stretch>
            <a:fillRect/>
          </a:stretch>
        </p:blipFill>
        <p:spPr bwMode="auto">
          <a:xfrm>
            <a:off x="6715140" y="6357958"/>
            <a:ext cx="2357454" cy="444052"/>
          </a:xfrm>
          <a:prstGeom prst="rect">
            <a:avLst/>
          </a:prstGeom>
          <a:noFill/>
          <a:ln w="9525">
            <a:noFill/>
            <a:miter lim="800000"/>
            <a:headEnd/>
            <a:tailEnd/>
          </a:ln>
          <a:effectLst/>
        </p:spPr>
      </p:pic>
      <p:graphicFrame>
        <p:nvGraphicFramePr>
          <p:cNvPr id="7" name="Содержимое 6"/>
          <p:cNvGraphicFramePr>
            <a:graphicFrameLocks noGrp="1"/>
          </p:cNvGraphicFramePr>
          <p:nvPr>
            <p:ph idx="1"/>
          </p:nvPr>
        </p:nvGraphicFramePr>
        <p:xfrm>
          <a:off x="285720" y="202270"/>
          <a:ext cx="8428043" cy="6441440"/>
        </p:xfrm>
        <a:graphic>
          <a:graphicData uri="http://schemas.openxmlformats.org/drawingml/2006/table">
            <a:tbl>
              <a:tblPr firstRow="1" bandRow="1">
                <a:tableStyleId>{5C22544A-7EE6-4342-B048-85BDC9FD1C3A}</a:tableStyleId>
              </a:tblPr>
              <a:tblGrid>
                <a:gridCol w="500065"/>
                <a:gridCol w="4357719"/>
                <a:gridCol w="1000132"/>
                <a:gridCol w="898806"/>
                <a:gridCol w="1671321"/>
              </a:tblGrid>
              <a:tr h="370840">
                <a:tc>
                  <a:txBody>
                    <a:bodyPr/>
                    <a:lstStyle/>
                    <a:p>
                      <a:pPr algn="ctr">
                        <a:spcAft>
                          <a:spcPts val="0"/>
                        </a:spcAft>
                      </a:pPr>
                      <a:r>
                        <a:rPr lang="ru-RU" sz="1400" b="1" dirty="0">
                          <a:solidFill>
                            <a:schemeClr val="bg1"/>
                          </a:solidFill>
                          <a:latin typeface="Arial" pitchFamily="34" charset="0"/>
                          <a:ea typeface="Times New Roman"/>
                          <a:cs typeface="Arial" pitchFamily="34" charset="0"/>
                        </a:rPr>
                        <a:t>№</a:t>
                      </a:r>
                    </a:p>
                  </a:txBody>
                  <a:tcPr marL="68580" marR="68580" marT="0" marB="0"/>
                </a:tc>
                <a:tc>
                  <a:txBody>
                    <a:bodyPr/>
                    <a:lstStyle/>
                    <a:p>
                      <a:pPr algn="ctr">
                        <a:spcAft>
                          <a:spcPts val="0"/>
                        </a:spcAft>
                      </a:pPr>
                      <a:r>
                        <a:rPr lang="en-US" sz="1400" b="1" dirty="0" err="1">
                          <a:solidFill>
                            <a:schemeClr val="bg1"/>
                          </a:solidFill>
                          <a:latin typeface="Arial" pitchFamily="34" charset="0"/>
                          <a:ea typeface="Times New Roman"/>
                          <a:cs typeface="Arial" pitchFamily="34" charset="0"/>
                        </a:rPr>
                        <a:t>Mahsulot</a:t>
                      </a:r>
                      <a:r>
                        <a:rPr lang="en-US" sz="1400" b="1" dirty="0">
                          <a:solidFill>
                            <a:schemeClr val="bg1"/>
                          </a:solidFill>
                          <a:latin typeface="Arial" pitchFamily="34" charset="0"/>
                          <a:ea typeface="Times New Roman"/>
                          <a:cs typeface="Arial" pitchFamily="34" charset="0"/>
                        </a:rPr>
                        <a:t> </a:t>
                      </a:r>
                      <a:r>
                        <a:rPr lang="en-US" sz="1400" b="1" dirty="0" err="1">
                          <a:solidFill>
                            <a:schemeClr val="bg1"/>
                          </a:solidFill>
                          <a:latin typeface="Arial" pitchFamily="34" charset="0"/>
                          <a:ea typeface="Times New Roman"/>
                          <a:cs typeface="Arial" pitchFamily="34" charset="0"/>
                        </a:rPr>
                        <a:t>nomi</a:t>
                      </a:r>
                      <a:endParaRPr lang="ru-RU" sz="1400" b="1" dirty="0">
                        <a:solidFill>
                          <a:schemeClr val="bg1"/>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a:solidFill>
                            <a:schemeClr val="bg1"/>
                          </a:solidFill>
                          <a:latin typeface="Arial" pitchFamily="34" charset="0"/>
                          <a:ea typeface="Times New Roman"/>
                          <a:cs typeface="Arial" pitchFamily="34" charset="0"/>
                        </a:rPr>
                        <a:t>O’lchov birligi</a:t>
                      </a:r>
                      <a:endParaRPr lang="ru-RU" sz="1400" b="1">
                        <a:solidFill>
                          <a:schemeClr val="bg1"/>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dirty="0" err="1">
                          <a:solidFill>
                            <a:schemeClr val="bg1"/>
                          </a:solidFill>
                          <a:latin typeface="Arial" pitchFamily="34" charset="0"/>
                          <a:ea typeface="Times New Roman"/>
                          <a:cs typeface="Arial" pitchFamily="34" charset="0"/>
                        </a:rPr>
                        <a:t>Soni</a:t>
                      </a:r>
                      <a:endParaRPr lang="ru-RU" sz="1400" b="1" dirty="0">
                        <a:solidFill>
                          <a:schemeClr val="bg1"/>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dirty="0" err="1">
                          <a:solidFill>
                            <a:schemeClr val="bg1"/>
                          </a:solidFill>
                          <a:latin typeface="Arial" pitchFamily="34" charset="0"/>
                          <a:ea typeface="Times New Roman"/>
                          <a:cs typeface="Arial" pitchFamily="34" charset="0"/>
                        </a:rPr>
                        <a:t>Qayd</a:t>
                      </a:r>
                      <a:r>
                        <a:rPr lang="en-US" sz="1400" b="1" dirty="0">
                          <a:solidFill>
                            <a:schemeClr val="bg1"/>
                          </a:solidFill>
                          <a:latin typeface="Arial" pitchFamily="34" charset="0"/>
                          <a:ea typeface="Times New Roman"/>
                          <a:cs typeface="Arial" pitchFamily="34" charset="0"/>
                        </a:rPr>
                        <a:t> </a:t>
                      </a:r>
                      <a:r>
                        <a:rPr lang="en-US" sz="1400" b="1" dirty="0" err="1">
                          <a:solidFill>
                            <a:schemeClr val="bg1"/>
                          </a:solidFill>
                          <a:latin typeface="Arial" pitchFamily="34" charset="0"/>
                          <a:ea typeface="Times New Roman"/>
                          <a:cs typeface="Arial" pitchFamily="34" charset="0"/>
                        </a:rPr>
                        <a:t>raqami</a:t>
                      </a:r>
                      <a:r>
                        <a:rPr lang="en-US" sz="1400" b="1" dirty="0">
                          <a:solidFill>
                            <a:schemeClr val="bg1"/>
                          </a:solidFill>
                          <a:latin typeface="Arial" pitchFamily="34" charset="0"/>
                          <a:ea typeface="Times New Roman"/>
                          <a:cs typeface="Arial" pitchFamily="34" charset="0"/>
                        </a:rPr>
                        <a:t> (</a:t>
                      </a:r>
                      <a:r>
                        <a:rPr lang="en-US" sz="1400" b="1" dirty="0" err="1">
                          <a:solidFill>
                            <a:schemeClr val="bg1"/>
                          </a:solidFill>
                          <a:latin typeface="Arial" pitchFamily="34" charset="0"/>
                          <a:ea typeface="Times New Roman"/>
                          <a:cs typeface="Arial" pitchFamily="34" charset="0"/>
                        </a:rPr>
                        <a:t>inventar</a:t>
                      </a:r>
                      <a:r>
                        <a:rPr lang="en-US" sz="1400" b="1" dirty="0">
                          <a:solidFill>
                            <a:schemeClr val="bg1"/>
                          </a:solidFill>
                          <a:latin typeface="Arial" pitchFamily="34" charset="0"/>
                          <a:ea typeface="Times New Roman"/>
                          <a:cs typeface="Arial" pitchFamily="34" charset="0"/>
                        </a:rPr>
                        <a:t> </a:t>
                      </a:r>
                      <a:r>
                        <a:rPr lang="en-US" sz="1400" b="1" dirty="0" err="1">
                          <a:solidFill>
                            <a:schemeClr val="bg1"/>
                          </a:solidFill>
                          <a:latin typeface="Arial" pitchFamily="34" charset="0"/>
                          <a:ea typeface="Times New Roman"/>
                          <a:cs typeface="Arial" pitchFamily="34" charset="0"/>
                        </a:rPr>
                        <a:t>raqami</a:t>
                      </a:r>
                      <a:r>
                        <a:rPr lang="en-US" sz="1400" b="1" dirty="0">
                          <a:solidFill>
                            <a:schemeClr val="bg1"/>
                          </a:solidFill>
                          <a:latin typeface="Arial" pitchFamily="34" charset="0"/>
                          <a:ea typeface="Times New Roman"/>
                          <a:cs typeface="Arial" pitchFamily="34" charset="0"/>
                        </a:rPr>
                        <a:t>)</a:t>
                      </a:r>
                      <a:endParaRPr lang="ru-RU" sz="1400" b="1" dirty="0">
                        <a:solidFill>
                          <a:schemeClr val="bg1"/>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1</a:t>
                      </a:r>
                    </a:p>
                  </a:txBody>
                  <a:tcPr marL="68580" marR="68580" marT="0" marB="0"/>
                </a:tc>
                <a:tc>
                  <a:txBody>
                    <a:bodyPr/>
                    <a:lstStyle/>
                    <a:p>
                      <a:pPr algn="l">
                        <a:spcAft>
                          <a:spcPts val="0"/>
                        </a:spcAft>
                        <a:tabLst>
                          <a:tab pos="1662430" algn="l"/>
                        </a:tabLst>
                      </a:pPr>
                      <a:r>
                        <a:rPr lang="en-US" sz="1400" b="1" dirty="0">
                          <a:solidFill>
                            <a:srgbClr val="002060"/>
                          </a:solidFill>
                          <a:latin typeface="Arial" pitchFamily="34" charset="0"/>
                          <a:ea typeface="Times New Roman"/>
                          <a:cs typeface="Arial" pitchFamily="34" charset="0"/>
                        </a:rPr>
                        <a:t>O</a:t>
                      </a:r>
                      <a:r>
                        <a:rPr lang="ru-RU" sz="1400" b="1" dirty="0">
                          <a:solidFill>
                            <a:srgbClr val="002060"/>
                          </a:solidFill>
                          <a:latin typeface="Arial" pitchFamily="34" charset="0"/>
                          <a:ea typeface="Times New Roman"/>
                          <a:cs typeface="Arial" pitchFamily="34" charset="0"/>
                        </a:rPr>
                        <a:t>’</a:t>
                      </a:r>
                      <a:r>
                        <a:rPr lang="en-US" sz="1400" b="1" dirty="0" err="1">
                          <a:solidFill>
                            <a:srgbClr val="002060"/>
                          </a:solidFill>
                          <a:latin typeface="Arial" pitchFamily="34" charset="0"/>
                          <a:ea typeface="Times New Roman"/>
                          <a:cs typeface="Arial" pitchFamily="34" charset="0"/>
                        </a:rPr>
                        <a:t>qituvchi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stoli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1</a:t>
                      </a: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a:t>
                      </a:r>
                      <a:r>
                        <a:rPr lang="ru-RU" sz="1400" b="1" dirty="0" smtClean="0">
                          <a:solidFill>
                            <a:srgbClr val="002060"/>
                          </a:solidFill>
                          <a:latin typeface="Arial" pitchFamily="34" charset="0"/>
                          <a:ea typeface="Times New Roman"/>
                          <a:cs typeface="Arial" pitchFamily="34" charset="0"/>
                        </a:rPr>
                        <a:t>-01</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2</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O’qituvchi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stuli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2</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INNK-02-03</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3</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O’quvchilar</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partasi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15</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INNK-04-18</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4</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O’quvchilar</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stuli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a:solidFill>
                            <a:srgbClr val="002060"/>
                          </a:solidFill>
                          <a:latin typeface="Arial" pitchFamily="34" charset="0"/>
                          <a:ea typeface="Times New Roman"/>
                          <a:cs typeface="Arial" pitchFamily="34" charset="0"/>
                        </a:rPr>
                        <a:t>Dona </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30</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INNK-19-48</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5</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Namoyish</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stoli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INNK-49</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6</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Shkaf</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ko’rgazmali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qurollar</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uchun</a:t>
                      </a:r>
                      <a:r>
                        <a:rPr lang="en-US" sz="1400" b="1" dirty="0">
                          <a:solidFill>
                            <a:srgbClr val="002060"/>
                          </a:solidFill>
                          <a:latin typeface="Arial" pitchFamily="34" charset="0"/>
                          <a:ea typeface="Times New Roman"/>
                          <a:cs typeface="Arial" pitchFamily="34" charset="0"/>
                        </a:rPr>
                        <a:t>) </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2</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INNK-50-51</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7</a:t>
                      </a: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Shkaf (o’quv qurollari uchun)</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INNK-52</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8</a:t>
                      </a:r>
                    </a:p>
                  </a:txBody>
                  <a:tcPr marL="68580" marR="68580" marT="0" marB="0"/>
                </a:tc>
                <a:tc>
                  <a:txBody>
                    <a:bodyPr/>
                    <a:lstStyle/>
                    <a:p>
                      <a:pPr algn="l">
                        <a:spcAft>
                          <a:spcPts val="0"/>
                        </a:spcAft>
                        <a:tabLst>
                          <a:tab pos="1662430" algn="l"/>
                        </a:tabLst>
                      </a:pPr>
                      <a:r>
                        <a:rPr lang="en-US" sz="1400" b="1" dirty="0" err="1">
                          <a:solidFill>
                            <a:srgbClr val="002060"/>
                          </a:solidFill>
                          <a:latin typeface="Arial" pitchFamily="34" charset="0"/>
                          <a:ea typeface="Times New Roman"/>
                          <a:cs typeface="Arial" pitchFamily="34" charset="0"/>
                        </a:rPr>
                        <a:t>Shkaf</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kimyoviy</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reaksiyalarni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o’tkazish</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uchun</a:t>
                      </a:r>
                      <a:r>
                        <a:rPr lang="en-US" sz="1400" b="1" dirty="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INNK-53</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ru-RU" sz="1400" b="1">
                          <a:solidFill>
                            <a:srgbClr val="002060"/>
                          </a:solidFill>
                          <a:latin typeface="Arial" pitchFamily="34" charset="0"/>
                          <a:ea typeface="Times New Roman"/>
                          <a:cs typeface="Arial" pitchFamily="34" charset="0"/>
                        </a:rPr>
                        <a:t>9</a:t>
                      </a: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O’quv doskasi</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a:solidFill>
                            <a:srgbClr val="002060"/>
                          </a:solidFill>
                          <a:latin typeface="Arial" pitchFamily="34" charset="0"/>
                          <a:ea typeface="Times New Roman"/>
                          <a:cs typeface="Arial" pitchFamily="34" charset="0"/>
                        </a:rPr>
                        <a:t>1</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INNK-54</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10</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Magnit doska</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tabLst>
                          <a:tab pos="1662430" algn="l"/>
                        </a:tabLst>
                      </a:pPr>
                      <a:r>
                        <a:rPr lang="en-US" sz="1400" b="1" dirty="0" smtClean="0">
                          <a:solidFill>
                            <a:srgbClr val="002060"/>
                          </a:solidFill>
                          <a:latin typeface="Arial" pitchFamily="34" charset="0"/>
                          <a:ea typeface="Times New Roman"/>
                          <a:cs typeface="Arial" pitchFamily="34" charset="0"/>
                        </a:rPr>
                        <a:t>INNK-55</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gridSpan="5">
                  <a:txBody>
                    <a:bodyPr/>
                    <a:lstStyle/>
                    <a:p>
                      <a:pPr algn="ctr"/>
                      <a:r>
                        <a:rPr kumimoji="0" lang="en-US" sz="2000" b="1" kern="1200" dirty="0" err="1" smtClean="0">
                          <a:solidFill>
                            <a:srgbClr val="002060"/>
                          </a:solidFill>
                          <a:latin typeface="Arial" pitchFamily="34" charset="0"/>
                          <a:ea typeface="+mn-ea"/>
                          <a:cs typeface="Arial" pitchFamily="34" charset="0"/>
                        </a:rPr>
                        <a:t>Kimyo</a:t>
                      </a:r>
                      <a:r>
                        <a:rPr kumimoji="0" lang="en-US" sz="2000" b="1" kern="1200" dirty="0" smtClean="0">
                          <a:solidFill>
                            <a:srgbClr val="002060"/>
                          </a:solidFill>
                          <a:latin typeface="Arial" pitchFamily="34" charset="0"/>
                          <a:ea typeface="+mn-ea"/>
                          <a:cs typeface="Arial" pitchFamily="34" charset="0"/>
                        </a:rPr>
                        <a:t> </a:t>
                      </a:r>
                      <a:r>
                        <a:rPr kumimoji="0" lang="en-US" sz="2000" b="1" kern="1200" dirty="0" err="1" smtClean="0">
                          <a:solidFill>
                            <a:srgbClr val="002060"/>
                          </a:solidFill>
                          <a:latin typeface="Arial" pitchFamily="34" charset="0"/>
                          <a:ea typeface="+mn-ea"/>
                          <a:cs typeface="Arial" pitchFamily="34" charset="0"/>
                        </a:rPr>
                        <a:t>o’quv-laboratoriya</a:t>
                      </a:r>
                      <a:r>
                        <a:rPr kumimoji="0" lang="en-US" sz="2000" b="1" kern="1200" dirty="0" smtClean="0">
                          <a:solidFill>
                            <a:srgbClr val="002060"/>
                          </a:solidFill>
                          <a:latin typeface="Arial" pitchFamily="34" charset="0"/>
                          <a:ea typeface="+mn-ea"/>
                          <a:cs typeface="Arial" pitchFamily="34" charset="0"/>
                        </a:rPr>
                        <a:t> </a:t>
                      </a:r>
                      <a:r>
                        <a:rPr kumimoji="0" lang="en-US" sz="2000" b="1" kern="1200" dirty="0" err="1" smtClean="0">
                          <a:solidFill>
                            <a:srgbClr val="002060"/>
                          </a:solidFill>
                          <a:latin typeface="Arial" pitchFamily="34" charset="0"/>
                          <a:ea typeface="+mn-ea"/>
                          <a:cs typeface="Arial" pitchFamily="34" charset="0"/>
                        </a:rPr>
                        <a:t>jihozlari</a:t>
                      </a:r>
                      <a:endParaRPr lang="ru-RU" sz="2000" b="1" dirty="0">
                        <a:solidFill>
                          <a:srgbClr val="002060"/>
                        </a:solidFill>
                        <a:latin typeface="Arial" pitchFamily="34" charset="0"/>
                        <a:cs typeface="Arial" pitchFamily="34"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r>
              <a:tr h="370840">
                <a:tc>
                  <a:txBody>
                    <a:bodyPr/>
                    <a:lstStyle/>
                    <a:p>
                      <a:pPr algn="l">
                        <a:spcAft>
                          <a:spcPts val="0"/>
                        </a:spcAft>
                      </a:pPr>
                      <a:r>
                        <a:rPr lang="en-US" sz="1400" b="1">
                          <a:solidFill>
                            <a:srgbClr val="002060"/>
                          </a:solidFill>
                          <a:latin typeface="Arial" pitchFamily="34" charset="0"/>
                          <a:ea typeface="Times New Roman"/>
                          <a:cs typeface="Arial" pitchFamily="34" charset="0"/>
                        </a:rPr>
                        <a:t>11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err="1">
                          <a:solidFill>
                            <a:srgbClr val="002060"/>
                          </a:solidFill>
                          <a:latin typeface="Arial" pitchFamily="34" charset="0"/>
                          <a:ea typeface="Times New Roman"/>
                          <a:cs typeface="Arial" pitchFamily="34" charset="0"/>
                        </a:rPr>
                        <a:t>Kimyo</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xonasi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uskunalarini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elektor</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bilan</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taminlagich</a:t>
                      </a:r>
                      <a:r>
                        <a:rPr lang="en-US" sz="1400" b="1" dirty="0">
                          <a:solidFill>
                            <a:srgbClr val="002060"/>
                          </a:solidFill>
                          <a:latin typeface="Arial" pitchFamily="34" charset="0"/>
                          <a:ea typeface="Times New Roman"/>
                          <a:cs typeface="Arial" pitchFamily="34" charset="0"/>
                        </a:rPr>
                        <a:t> (</a:t>
                      </a:r>
                      <a:r>
                        <a:rPr lang="ru-RU" sz="1400" b="1" dirty="0">
                          <a:solidFill>
                            <a:srgbClr val="002060"/>
                          </a:solidFill>
                          <a:latin typeface="Arial" pitchFamily="34" charset="0"/>
                          <a:ea typeface="Times New Roman"/>
                          <a:cs typeface="Arial" pitchFamily="34" charset="0"/>
                        </a:rPr>
                        <a:t>КЭХ</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komplekti</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err="1">
                          <a:solidFill>
                            <a:srgbClr val="002060"/>
                          </a:solidFill>
                          <a:latin typeface="Arial" pitchFamily="34" charset="0"/>
                          <a:ea typeface="Times New Roman"/>
                          <a:cs typeface="Arial" pitchFamily="34" charset="0"/>
                        </a:rPr>
                        <a:t>Komplekt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a:solidFill>
                            <a:srgbClr val="002060"/>
                          </a:solidFill>
                          <a:latin typeface="Arial" pitchFamily="34" charset="0"/>
                          <a:ea typeface="Times New Roman"/>
                          <a:cs typeface="Arial" pitchFamily="34" charset="0"/>
                        </a:rPr>
                        <a:t>1</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K-1</a:t>
                      </a:r>
                      <a:endParaRPr lang="ru-RU" sz="1400" b="1">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pPr>
                      <a:r>
                        <a:rPr lang="en-US" sz="1400" b="1">
                          <a:solidFill>
                            <a:srgbClr val="002060"/>
                          </a:solidFill>
                          <a:latin typeface="Arial" pitchFamily="34" charset="0"/>
                          <a:ea typeface="Times New Roman"/>
                          <a:cs typeface="Arial" pitchFamily="34" charset="0"/>
                        </a:rPr>
                        <a:t>12</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err="1">
                          <a:solidFill>
                            <a:srgbClr val="002060"/>
                          </a:solidFill>
                          <a:latin typeface="Arial" pitchFamily="34" charset="0"/>
                          <a:ea typeface="Times New Roman"/>
                          <a:cs typeface="Arial" pitchFamily="34" charset="0"/>
                        </a:rPr>
                        <a:t>Elementlarning</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davriy</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sistemasi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devoriy</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jadval</a:t>
                      </a:r>
                      <a:r>
                        <a:rPr lang="en-US" sz="1400" b="1" dirty="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a:solidFill>
                            <a:srgbClr val="002060"/>
                          </a:solidFill>
                          <a:latin typeface="Arial" pitchFamily="34" charset="0"/>
                          <a:ea typeface="Times New Roman"/>
                          <a:cs typeface="Arial" pitchFamily="34" charset="0"/>
                        </a:rPr>
                        <a:t>K-2</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pPr>
                      <a:r>
                        <a:rPr lang="en-US" sz="1400" b="1">
                          <a:solidFill>
                            <a:srgbClr val="002060"/>
                          </a:solidFill>
                          <a:latin typeface="Arial" pitchFamily="34" charset="0"/>
                          <a:ea typeface="Times New Roman"/>
                          <a:cs typeface="Arial" pitchFamily="34" charset="0"/>
                        </a:rPr>
                        <a:t>13</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err="1">
                          <a:solidFill>
                            <a:srgbClr val="002060"/>
                          </a:solidFill>
                          <a:latin typeface="Arial" pitchFamily="34" charset="0"/>
                          <a:ea typeface="Times New Roman"/>
                          <a:cs typeface="Arial" pitchFamily="34" charset="0"/>
                        </a:rPr>
                        <a:t>Slindrli</a:t>
                      </a:r>
                      <a:r>
                        <a:rPr lang="en-US" sz="1400" b="1" dirty="0">
                          <a:solidFill>
                            <a:srgbClr val="002060"/>
                          </a:solidFill>
                          <a:latin typeface="Arial" pitchFamily="34" charset="0"/>
                          <a:ea typeface="Times New Roman"/>
                          <a:cs typeface="Arial" pitchFamily="34" charset="0"/>
                        </a:rPr>
                        <a:t> </a:t>
                      </a:r>
                      <a:r>
                        <a:rPr lang="en-US" sz="1400" b="1" dirty="0" err="1">
                          <a:solidFill>
                            <a:srgbClr val="002060"/>
                          </a:solidFill>
                          <a:latin typeface="Arial" pitchFamily="34" charset="0"/>
                          <a:ea typeface="Times New Roman"/>
                          <a:cs typeface="Arial" pitchFamily="34" charset="0"/>
                        </a:rPr>
                        <a:t>Areometr</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Komplekt</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5</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a:solidFill>
                            <a:srgbClr val="002060"/>
                          </a:solidFill>
                          <a:latin typeface="Arial" pitchFamily="34" charset="0"/>
                          <a:ea typeface="Times New Roman"/>
                          <a:cs typeface="Arial" pitchFamily="34" charset="0"/>
                        </a:rPr>
                        <a:t>K-3</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spcAft>
                          <a:spcPts val="0"/>
                        </a:spcAft>
                      </a:pPr>
                      <a:r>
                        <a:rPr lang="en-US" sz="1400" b="1" dirty="0">
                          <a:solidFill>
                            <a:srgbClr val="002060"/>
                          </a:solidFill>
                          <a:latin typeface="Arial" pitchFamily="34" charset="0"/>
                          <a:ea typeface="Times New Roman"/>
                          <a:cs typeface="Arial" pitchFamily="34" charset="0"/>
                        </a:rPr>
                        <a:t>14</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“Domen pechi” barel’ef modeli</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Dona </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a:solidFill>
                            <a:srgbClr val="002060"/>
                          </a:solidFill>
                          <a:latin typeface="Arial" pitchFamily="34" charset="0"/>
                          <a:ea typeface="Times New Roman"/>
                          <a:cs typeface="Arial" pitchFamily="34" charset="0"/>
                        </a:rPr>
                        <a:t>1</a:t>
                      </a:r>
                      <a:endParaRPr lang="ru-RU" sz="1400" b="1">
                        <a:solidFill>
                          <a:srgbClr val="002060"/>
                        </a:solidFill>
                        <a:latin typeface="Arial" pitchFamily="34" charset="0"/>
                        <a:ea typeface="Times New Roman"/>
                        <a:cs typeface="Arial" pitchFamily="34" charset="0"/>
                      </a:endParaRPr>
                    </a:p>
                  </a:txBody>
                  <a:tcPr marL="68580" marR="68580" marT="0" marB="0"/>
                </a:tc>
                <a:tc>
                  <a:txBody>
                    <a:bodyPr/>
                    <a:lstStyle/>
                    <a:p>
                      <a:pPr algn="l">
                        <a:spcAft>
                          <a:spcPts val="0"/>
                        </a:spcAft>
                      </a:pPr>
                      <a:r>
                        <a:rPr lang="en-US" sz="1400" b="1" dirty="0">
                          <a:solidFill>
                            <a:srgbClr val="002060"/>
                          </a:solidFill>
                          <a:latin typeface="Arial" pitchFamily="34" charset="0"/>
                          <a:ea typeface="Times New Roman"/>
                          <a:cs typeface="Arial" pitchFamily="34" charset="0"/>
                        </a:rPr>
                        <a:t>K-4</a:t>
                      </a:r>
                      <a:endParaRPr lang="ru-RU" sz="1400" b="1" dirty="0">
                        <a:solidFill>
                          <a:srgbClr val="002060"/>
                        </a:solidFill>
                        <a:latin typeface="Arial" pitchFamily="34" charset="0"/>
                        <a:ea typeface="Times New Roman"/>
                        <a:cs typeface="Arial" pitchFamily="34" charset="0"/>
                      </a:endParaRPr>
                    </a:p>
                  </a:txBody>
                  <a:tcPr marL="68580" marR="68580" marT="0" marB="0"/>
                </a:tc>
              </a:tr>
              <a:tr h="370840">
                <a:tc>
                  <a:txBody>
                    <a:bodyPr/>
                    <a:lstStyle/>
                    <a:p>
                      <a:pPr algn="l"/>
                      <a:r>
                        <a:rPr kumimoji="0" lang="en-US" sz="1400" b="1" kern="1200" dirty="0" smtClean="0">
                          <a:solidFill>
                            <a:srgbClr val="002060"/>
                          </a:solidFill>
                          <a:latin typeface="Arial" pitchFamily="34" charset="0"/>
                          <a:ea typeface="+mn-ea"/>
                          <a:cs typeface="Arial" pitchFamily="34" charset="0"/>
                        </a:rPr>
                        <a:t>15</a:t>
                      </a:r>
                      <a:endParaRPr lang="ru-RU" sz="1400" b="1" dirty="0">
                        <a:solidFill>
                          <a:srgbClr val="002060"/>
                        </a:solidFill>
                        <a:latin typeface="Arial" pitchFamily="34" charset="0"/>
                        <a:cs typeface="Arial" pitchFamily="34" charset="0"/>
                      </a:endParaRPr>
                    </a:p>
                  </a:txBody>
                  <a:tcPr/>
                </a:tc>
                <a:tc>
                  <a:txBody>
                    <a:bodyPr/>
                    <a:lstStyle/>
                    <a:p>
                      <a:pPr algn="ctr">
                        <a:spcAft>
                          <a:spcPts val="0"/>
                        </a:spcAft>
                      </a:pPr>
                      <a:r>
                        <a:rPr lang="en-US" sz="1400" b="1" dirty="0" smtClean="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dirty="0" smtClean="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dirty="0" smtClean="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c>
                  <a:txBody>
                    <a:bodyPr/>
                    <a:lstStyle/>
                    <a:p>
                      <a:pPr algn="ctr">
                        <a:spcAft>
                          <a:spcPts val="0"/>
                        </a:spcAft>
                      </a:pPr>
                      <a:r>
                        <a:rPr lang="en-US" sz="1400" b="1" dirty="0" smtClean="0">
                          <a:solidFill>
                            <a:srgbClr val="002060"/>
                          </a:solidFill>
                          <a:latin typeface="Arial" pitchFamily="34" charset="0"/>
                          <a:ea typeface="Times New Roman"/>
                          <a:cs typeface="Arial" pitchFamily="34" charset="0"/>
                        </a:rPr>
                        <a:t>-</a:t>
                      </a:r>
                      <a:endParaRPr lang="ru-RU" sz="1400" b="1" dirty="0">
                        <a:solidFill>
                          <a:srgbClr val="002060"/>
                        </a:solidFill>
                        <a:latin typeface="Arial" pitchFamily="34" charset="0"/>
                        <a:ea typeface="Times New Roman"/>
                        <a:cs typeface="Arial" pitchFamily="34" charset="0"/>
                      </a:endParaRPr>
                    </a:p>
                  </a:txBody>
                  <a:tcPr marL="68580" marR="68580" marT="0" marB="0"/>
                </a:tc>
              </a:tr>
            </a:tbl>
          </a:graphicData>
        </a:graphic>
      </p:graphicFrame>
    </p:spTree>
  </p:cSld>
  <p:clrMapOvr>
    <a:masterClrMapping/>
  </p:clrMapOvr>
  <p:transition spd="med" advClick="0">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aphicFrame>
        <p:nvGraphicFramePr>
          <p:cNvPr id="6" name="Содержимое 5"/>
          <p:cNvGraphicFramePr>
            <a:graphicFrameLocks noGrp="1"/>
          </p:cNvGraphicFramePr>
          <p:nvPr>
            <p:ph idx="1"/>
          </p:nvPr>
        </p:nvGraphicFramePr>
        <p:xfrm>
          <a:off x="1435100" y="1447800"/>
          <a:ext cx="7499349" cy="2966720"/>
        </p:xfrm>
        <a:graphic>
          <a:graphicData uri="http://schemas.openxmlformats.org/drawingml/2006/table">
            <a:tbl>
              <a:tblPr firstRow="1" bandRow="1">
                <a:tableStyleId>{5C22544A-7EE6-4342-B048-85BDC9FD1C3A}</a:tableStyleId>
              </a:tblPr>
              <a:tblGrid>
                <a:gridCol w="2499783"/>
                <a:gridCol w="2499783"/>
                <a:gridCol w="2499783"/>
              </a:tblGrid>
              <a:tr h="370840">
                <a:tc>
                  <a:txBody>
                    <a:bodyPr/>
                    <a:lstStyle/>
                    <a:p>
                      <a:endParaRPr lang="ru-RU" dirty="0"/>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r>
            </a:tbl>
          </a:graphicData>
        </a:graphic>
      </p:graphicFrame>
      <p:pic>
        <p:nvPicPr>
          <p:cNvPr id="4" name="Picture 2"/>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graphicFrame>
        <p:nvGraphicFramePr>
          <p:cNvPr id="7" name="Таблица 6"/>
          <p:cNvGraphicFramePr>
            <a:graphicFrameLocks noGrp="1"/>
          </p:cNvGraphicFramePr>
          <p:nvPr/>
        </p:nvGraphicFramePr>
        <p:xfrm>
          <a:off x="357157" y="785792"/>
          <a:ext cx="8429686" cy="6172376"/>
        </p:xfrm>
        <a:graphic>
          <a:graphicData uri="http://schemas.openxmlformats.org/drawingml/2006/table">
            <a:tbl>
              <a:tblPr firstRow="1" bandRow="1">
                <a:tableStyleId>{5C22544A-7EE6-4342-B048-85BDC9FD1C3A}</a:tableStyleId>
              </a:tblPr>
              <a:tblGrid>
                <a:gridCol w="500067"/>
                <a:gridCol w="5000660"/>
                <a:gridCol w="1428760"/>
                <a:gridCol w="1500199"/>
              </a:tblGrid>
              <a:tr h="610102">
                <a:tc>
                  <a:txBody>
                    <a:bodyPr/>
                    <a:lstStyle/>
                    <a:p>
                      <a:pPr algn="ctr">
                        <a:spcAft>
                          <a:spcPts val="0"/>
                        </a:spcAft>
                      </a:pPr>
                      <a:r>
                        <a:rPr lang="en-US" sz="20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2000" b="1" dirty="0" err="1" smtClean="0">
                          <a:latin typeface="Arial" pitchFamily="34" charset="0"/>
                          <a:ea typeface="Times New Roman"/>
                          <a:cs typeface="Arial" pitchFamily="34" charset="0"/>
                        </a:rPr>
                        <a:t>Rejalashtirilgan</a:t>
                      </a:r>
                      <a:r>
                        <a:rPr lang="en-US" sz="2000" b="1" dirty="0" smtClean="0">
                          <a:latin typeface="Arial" pitchFamily="34" charset="0"/>
                          <a:ea typeface="Times New Roman"/>
                          <a:cs typeface="Arial" pitchFamily="34" charset="0"/>
                        </a:rPr>
                        <a:t>  </a:t>
                      </a:r>
                      <a:endParaRPr lang="ru-RU" sz="1400" dirty="0">
                        <a:latin typeface="Arial" pitchFamily="34" charset="0"/>
                        <a:ea typeface="Times New Roman"/>
                        <a:cs typeface="Arial" pitchFamily="34" charset="0"/>
                      </a:endParaRPr>
                    </a:p>
                    <a:p>
                      <a:pPr algn="ctr">
                        <a:spcAft>
                          <a:spcPts val="0"/>
                        </a:spcAft>
                      </a:pPr>
                      <a:r>
                        <a:rPr lang="en-US" sz="2000" b="1" dirty="0">
                          <a:latin typeface="Arial" pitchFamily="34" charset="0"/>
                          <a:ea typeface="Times New Roman"/>
                          <a:cs typeface="Arial" pitchFamily="34" charset="0"/>
                        </a:rPr>
                        <a:t> </a:t>
                      </a:r>
                      <a:r>
                        <a:rPr lang="en-US" sz="2000" b="1" dirty="0" err="1" smtClean="0">
                          <a:latin typeface="Arial" pitchFamily="34" charset="0"/>
                          <a:ea typeface="Times New Roman"/>
                          <a:cs typeface="Arial" pitchFamily="34" charset="0"/>
                        </a:rPr>
                        <a:t>vazifalar</a:t>
                      </a:r>
                      <a:r>
                        <a:rPr lang="en-US" sz="2000" b="1" dirty="0" smtClean="0">
                          <a:latin typeface="Arial" pitchFamily="34" charset="0"/>
                          <a:ea typeface="Times New Roman"/>
                          <a:cs typeface="Arial" pitchFamily="34" charset="0"/>
                        </a:rPr>
                        <a:t> </a:t>
                      </a:r>
                      <a:r>
                        <a:rPr lang="en-US" sz="2000" b="1" dirty="0" err="1">
                          <a:latin typeface="Arial" pitchFamily="34" charset="0"/>
                          <a:ea typeface="Times New Roman"/>
                          <a:cs typeface="Arial" pitchFamily="34" charset="0"/>
                        </a:rPr>
                        <a:t>mazmuni</a:t>
                      </a:r>
                      <a:r>
                        <a:rPr lang="en-US" sz="20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2000" b="1">
                          <a:latin typeface="Arial" pitchFamily="34" charset="0"/>
                          <a:ea typeface="Times New Roman"/>
                          <a:cs typeface="Arial" pitchFamily="34" charset="0"/>
                        </a:rPr>
                        <a:t>Bajarilish</a:t>
                      </a:r>
                      <a:endParaRPr lang="ru-RU" sz="1400">
                        <a:latin typeface="Arial" pitchFamily="34" charset="0"/>
                        <a:ea typeface="Times New Roman"/>
                        <a:cs typeface="Arial" pitchFamily="34" charset="0"/>
                      </a:endParaRPr>
                    </a:p>
                    <a:p>
                      <a:pPr algn="ctr">
                        <a:spcAft>
                          <a:spcPts val="0"/>
                        </a:spcAft>
                      </a:pPr>
                      <a:r>
                        <a:rPr lang="en-US" sz="2000" b="1">
                          <a:latin typeface="Arial" pitchFamily="34" charset="0"/>
                          <a:ea typeface="Times New Roman"/>
                          <a:cs typeface="Arial" pitchFamily="34" charset="0"/>
                        </a:rPr>
                        <a:t>muddati.</a:t>
                      </a:r>
                      <a:endParaRPr lang="ru-RU" sz="1400">
                        <a:latin typeface="Arial" pitchFamily="34" charset="0"/>
                        <a:ea typeface="Times New Roman"/>
                        <a:cs typeface="Arial" pitchFamily="34" charset="0"/>
                      </a:endParaRPr>
                    </a:p>
                  </a:txBody>
                  <a:tcPr marL="68580" marR="68580" marT="0" marB="0"/>
                </a:tc>
                <a:tc>
                  <a:txBody>
                    <a:bodyPr/>
                    <a:lstStyle/>
                    <a:p>
                      <a:pPr algn="ctr">
                        <a:spcAft>
                          <a:spcPts val="0"/>
                        </a:spcAft>
                      </a:pPr>
                      <a:r>
                        <a:rPr lang="en-US" sz="2000" b="1">
                          <a:latin typeface="Arial" pitchFamily="34" charset="0"/>
                          <a:ea typeface="Times New Roman"/>
                          <a:cs typeface="Arial" pitchFamily="34" charset="0"/>
                        </a:rPr>
                        <a:t>Bajaruvchi shaxs.</a:t>
                      </a:r>
                      <a:endParaRPr lang="ru-RU" sz="1400">
                        <a:latin typeface="Arial" pitchFamily="34" charset="0"/>
                        <a:ea typeface="Times New Roman"/>
                        <a:cs typeface="Arial" pitchFamily="34" charset="0"/>
                      </a:endParaRPr>
                    </a:p>
                  </a:txBody>
                  <a:tcPr marL="68580" marR="68580" marT="0" marB="0"/>
                </a:tc>
              </a:tr>
              <a:tr h="711786">
                <a:tc>
                  <a:txBody>
                    <a:bodyPr/>
                    <a:lstStyle/>
                    <a:p>
                      <a:pPr algn="ctr">
                        <a:spcAft>
                          <a:spcPts val="0"/>
                        </a:spcAft>
                      </a:pPr>
                      <a:r>
                        <a:rPr lang="en-US" sz="2000" b="1" dirty="0">
                          <a:latin typeface="Arial" pitchFamily="34" charset="0"/>
                          <a:ea typeface="Times New Roman"/>
                          <a:cs typeface="Arial" pitchFamily="34" charset="0"/>
                        </a:rPr>
                        <a:t>1</a:t>
                      </a:r>
                      <a:endParaRPr lang="ru-RU" sz="1400" dirty="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smtClean="0">
                          <a:latin typeface="Arial" pitchFamily="34" charset="0"/>
                          <a:ea typeface="Times New Roman"/>
                          <a:cs typeface="Arial" pitchFamily="34" charset="0"/>
                        </a:rPr>
                        <a:t>Kimyo</a:t>
                      </a:r>
                      <a:r>
                        <a:rPr lang="en-US" sz="1600" b="1" dirty="0" smtClean="0">
                          <a:latin typeface="Arial" pitchFamily="34" charset="0"/>
                          <a:ea typeface="Times New Roman"/>
                          <a:cs typeface="Arial" pitchFamily="34" charset="0"/>
                        </a:rPr>
                        <a:t> </a:t>
                      </a:r>
                      <a:r>
                        <a:rPr lang="en-US" sz="1600" b="1" dirty="0" err="1" smtClean="0">
                          <a:latin typeface="Arial" pitchFamily="34" charset="0"/>
                          <a:ea typeface="Times New Roman"/>
                          <a:cs typeface="Arial" pitchFamily="34" charset="0"/>
                        </a:rPr>
                        <a:t>xonasi</a:t>
                      </a:r>
                      <a:r>
                        <a:rPr lang="en-US" sz="1600" b="1" dirty="0" smtClean="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rejasini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tuzish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xonaning</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tartibini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belgilash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xonaga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oid</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hujjatlarni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tartibga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solish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a:latin typeface="Arial" pitchFamily="34" charset="0"/>
                          <a:ea typeface="Times New Roman"/>
                          <a:cs typeface="Arial" pitchFamily="34" charset="0"/>
                        </a:rPr>
                        <a:t>Avgust.</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a:t>
                      </a:r>
                      <a:endParaRPr lang="ru-RU" sz="1400">
                        <a:latin typeface="Arial" pitchFamily="34" charset="0"/>
                        <a:ea typeface="Times New Roman"/>
                        <a:cs typeface="Arial" pitchFamily="34" charset="0"/>
                      </a:endParaRPr>
                    </a:p>
                  </a:txBody>
                  <a:tcPr marL="68580" marR="68580" marT="0" marB="0"/>
                </a:tc>
              </a:tr>
              <a:tr h="474524">
                <a:tc>
                  <a:txBody>
                    <a:bodyPr/>
                    <a:lstStyle/>
                    <a:p>
                      <a:pPr algn="ctr">
                        <a:spcAft>
                          <a:spcPts val="0"/>
                        </a:spcAft>
                      </a:pPr>
                      <a:r>
                        <a:rPr lang="en-US" sz="2000" b="1">
                          <a:latin typeface="Arial" pitchFamily="34" charset="0"/>
                          <a:ea typeface="Times New Roman"/>
                          <a:cs typeface="Arial" pitchFamily="34" charset="0"/>
                        </a:rPr>
                        <a:t>2</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smtClean="0">
                          <a:latin typeface="Arial" pitchFamily="34" charset="0"/>
                          <a:ea typeface="Times New Roman"/>
                          <a:cs typeface="Arial" pitchFamily="34" charset="0"/>
                        </a:rPr>
                        <a:t>Kimyo</a:t>
                      </a:r>
                      <a:r>
                        <a:rPr lang="en-US" sz="1600" b="1" dirty="0" smtClean="0">
                          <a:latin typeface="Arial" pitchFamily="34" charset="0"/>
                          <a:ea typeface="Times New Roman"/>
                          <a:cs typeface="Arial" pitchFamily="34" charset="0"/>
                        </a:rPr>
                        <a:t> </a:t>
                      </a:r>
                      <a:r>
                        <a:rPr lang="en-US" sz="1600" b="1" dirty="0" err="1" smtClean="0">
                          <a:latin typeface="Arial" pitchFamily="34" charset="0"/>
                          <a:ea typeface="Times New Roman"/>
                          <a:cs typeface="Arial" pitchFamily="34" charset="0"/>
                        </a:rPr>
                        <a:t>xonasidagi</a:t>
                      </a:r>
                      <a:r>
                        <a:rPr lang="en-US" sz="1600" b="1" dirty="0" smtClean="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o’quv</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jihozlar</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korgazmali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qurollar</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royxatini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tuzish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a:latin typeface="Arial" pitchFamily="34" charset="0"/>
                          <a:ea typeface="Times New Roman"/>
                          <a:cs typeface="Arial" pitchFamily="34" charset="0"/>
                        </a:rPr>
                        <a:t>Sentabr.</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a:t>
                      </a:r>
                      <a:endParaRPr lang="ru-RU" sz="1400">
                        <a:latin typeface="Arial" pitchFamily="34" charset="0"/>
                        <a:ea typeface="Times New Roman"/>
                        <a:cs typeface="Arial" pitchFamily="34" charset="0"/>
                      </a:endParaRPr>
                    </a:p>
                  </a:txBody>
                  <a:tcPr marL="68580" marR="68580" marT="0" marB="0"/>
                </a:tc>
              </a:tr>
              <a:tr h="711786">
                <a:tc>
                  <a:txBody>
                    <a:bodyPr/>
                    <a:lstStyle/>
                    <a:p>
                      <a:pPr algn="ctr">
                        <a:spcAft>
                          <a:spcPts val="0"/>
                        </a:spcAft>
                      </a:pPr>
                      <a:r>
                        <a:rPr lang="en-US" sz="2000" b="1">
                          <a:latin typeface="Arial" pitchFamily="34" charset="0"/>
                          <a:ea typeface="Times New Roman"/>
                          <a:cs typeface="Arial" pitchFamily="34" charset="0"/>
                        </a:rPr>
                        <a:t>3</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smtClean="0">
                          <a:latin typeface="Arial" pitchFamily="34" charset="0"/>
                          <a:ea typeface="Times New Roman"/>
                          <a:cs typeface="Arial" pitchFamily="34" charset="0"/>
                        </a:rPr>
                        <a:t>Kimyo</a:t>
                      </a:r>
                      <a:r>
                        <a:rPr lang="en-US" sz="1600" b="1" dirty="0" smtClean="0">
                          <a:latin typeface="Arial" pitchFamily="34" charset="0"/>
                          <a:ea typeface="Times New Roman"/>
                          <a:cs typeface="Arial" pitchFamily="34" charset="0"/>
                        </a:rPr>
                        <a:t> </a:t>
                      </a:r>
                      <a:r>
                        <a:rPr lang="en-US" sz="1600" b="1" dirty="0" err="1" smtClean="0">
                          <a:latin typeface="Arial" pitchFamily="34" charset="0"/>
                          <a:ea typeface="Times New Roman"/>
                          <a:cs typeface="Arial" pitchFamily="34" charset="0"/>
                        </a:rPr>
                        <a:t>xonasida</a:t>
                      </a:r>
                      <a:r>
                        <a:rPr lang="en-US" sz="1600" b="1" dirty="0" smtClean="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xavfsizlik</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texnikasi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xonadan</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foydalanish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qoidalariga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rioya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qilgan</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holda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ishni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tashkil</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etish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a:latin typeface="Arial" pitchFamily="34" charset="0"/>
                          <a:ea typeface="Times New Roman"/>
                          <a:cs typeface="Arial" pitchFamily="34" charset="0"/>
                        </a:rPr>
                        <a:t>Yil davomida.</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endParaRPr lang="ru-RU" sz="1400">
                        <a:latin typeface="Arial" pitchFamily="34" charset="0"/>
                        <a:ea typeface="Times New Roman"/>
                        <a:cs typeface="Arial" pitchFamily="34" charset="0"/>
                      </a:endParaRPr>
                    </a:p>
                  </a:txBody>
                  <a:tcPr marL="68580" marR="68580" marT="0" marB="0"/>
                </a:tc>
              </a:tr>
              <a:tr h="949048">
                <a:tc>
                  <a:txBody>
                    <a:bodyPr/>
                    <a:lstStyle/>
                    <a:p>
                      <a:pPr algn="ctr">
                        <a:spcAft>
                          <a:spcPts val="0"/>
                        </a:spcAft>
                      </a:pPr>
                      <a:r>
                        <a:rPr lang="en-US" sz="2000" b="1">
                          <a:latin typeface="Arial" pitchFamily="34" charset="0"/>
                          <a:ea typeface="Times New Roman"/>
                          <a:cs typeface="Arial" pitchFamily="34" charset="0"/>
                        </a:rPr>
                        <a:t>4</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a:latin typeface="Arial" pitchFamily="34" charset="0"/>
                          <a:ea typeface="Times New Roman"/>
                          <a:cs typeface="Arial" pitchFamily="34" charset="0"/>
                        </a:rPr>
                        <a:t>O’quv</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rejasi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o’quv</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jadvali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asosida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amaliy</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mashg’ulot</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laboratoriya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ishlarini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o’tkazishga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muntazam</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ravishda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oldindan</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xozirlik</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ko’rish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dirty="0" err="1">
                          <a:latin typeface="Arial" pitchFamily="34" charset="0"/>
                          <a:ea typeface="Times New Roman"/>
                          <a:cs typeface="Arial" pitchFamily="34" charset="0"/>
                        </a:rPr>
                        <a:t>Yil</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davomida</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a:t>
                      </a:r>
                      <a:endParaRPr lang="ru-RU" sz="1400">
                        <a:latin typeface="Arial" pitchFamily="34" charset="0"/>
                        <a:ea typeface="Times New Roman"/>
                        <a:cs typeface="Arial" pitchFamily="34" charset="0"/>
                      </a:endParaRPr>
                    </a:p>
                  </a:txBody>
                  <a:tcPr marL="68580" marR="68580" marT="0" marB="0"/>
                </a:tc>
              </a:tr>
              <a:tr h="474524">
                <a:tc>
                  <a:txBody>
                    <a:bodyPr/>
                    <a:lstStyle/>
                    <a:p>
                      <a:pPr algn="ctr">
                        <a:spcAft>
                          <a:spcPts val="0"/>
                        </a:spcAft>
                      </a:pPr>
                      <a:r>
                        <a:rPr lang="en-US" sz="2000" b="1">
                          <a:latin typeface="Arial" pitchFamily="34" charset="0"/>
                          <a:ea typeface="Times New Roman"/>
                          <a:cs typeface="Arial" pitchFamily="34" charset="0"/>
                        </a:rPr>
                        <a:t>5</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Asbob-uskuna va ko’rgazmali qurollarni joylashtirish.</a:t>
                      </a:r>
                      <a:endParaRPr lang="ru-RU" sz="140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dirty="0" err="1">
                          <a:latin typeface="Arial" pitchFamily="34" charset="0"/>
                          <a:ea typeface="Times New Roman"/>
                          <a:cs typeface="Arial" pitchFamily="34" charset="0"/>
                        </a:rPr>
                        <a:t>Yil</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davomida</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spcAft>
                          <a:spcPts val="0"/>
                        </a:spcAft>
                      </a:pPr>
                      <a:endParaRPr lang="ru-RU" sz="1400">
                        <a:latin typeface="Arial" pitchFamily="34" charset="0"/>
                        <a:ea typeface="Times New Roman"/>
                        <a:cs typeface="Arial" pitchFamily="34" charset="0"/>
                      </a:endParaRPr>
                    </a:p>
                  </a:txBody>
                  <a:tcPr marL="68580" marR="68580" marT="0" marB="0"/>
                </a:tc>
              </a:tr>
              <a:tr h="711786">
                <a:tc>
                  <a:txBody>
                    <a:bodyPr/>
                    <a:lstStyle/>
                    <a:p>
                      <a:pPr algn="ctr">
                        <a:spcAft>
                          <a:spcPts val="0"/>
                        </a:spcAft>
                      </a:pPr>
                      <a:r>
                        <a:rPr lang="en-US" sz="2000" b="1">
                          <a:latin typeface="Arial" pitchFamily="34" charset="0"/>
                          <a:ea typeface="Times New Roman"/>
                          <a:cs typeface="Arial" pitchFamily="34" charset="0"/>
                        </a:rPr>
                        <a:t>6</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Dars davomida sarflangan reaktiv va foydalanilgan asboblarni ro’yzatga olib borish.</a:t>
                      </a:r>
                      <a:endParaRPr lang="ru-RU" sz="140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dirty="0" err="1">
                          <a:latin typeface="Arial" pitchFamily="34" charset="0"/>
                          <a:ea typeface="Times New Roman"/>
                          <a:cs typeface="Arial" pitchFamily="34" charset="0"/>
                        </a:rPr>
                        <a:t>Yil</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davomida</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spcAft>
                          <a:spcPts val="0"/>
                        </a:spcAft>
                      </a:pPr>
                      <a:r>
                        <a:rPr lang="en-US" sz="1600" b="1">
                          <a:latin typeface="Arial" pitchFamily="34" charset="0"/>
                          <a:ea typeface="Times New Roman"/>
                          <a:cs typeface="Arial" pitchFamily="34" charset="0"/>
                        </a:rPr>
                        <a:t>.</a:t>
                      </a:r>
                      <a:endParaRPr lang="ru-RU" sz="1400">
                        <a:latin typeface="Arial" pitchFamily="34" charset="0"/>
                        <a:ea typeface="Times New Roman"/>
                        <a:cs typeface="Arial" pitchFamily="34" charset="0"/>
                      </a:endParaRPr>
                    </a:p>
                  </a:txBody>
                  <a:tcPr marL="68580" marR="68580" marT="0" marB="0"/>
                </a:tc>
              </a:tr>
              <a:tr h="711786">
                <a:tc>
                  <a:txBody>
                    <a:bodyPr/>
                    <a:lstStyle/>
                    <a:p>
                      <a:pPr algn="ctr">
                        <a:spcAft>
                          <a:spcPts val="0"/>
                        </a:spcAft>
                      </a:pPr>
                      <a:r>
                        <a:rPr lang="en-US" sz="2000" b="1">
                          <a:latin typeface="Arial" pitchFamily="34" charset="0"/>
                          <a:ea typeface="Times New Roman"/>
                          <a:cs typeface="Arial" pitchFamily="34" charset="0"/>
                        </a:rPr>
                        <a:t>7</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smtClean="0">
                          <a:latin typeface="Arial" pitchFamily="34" charset="0"/>
                          <a:ea typeface="Times New Roman"/>
                          <a:cs typeface="Arial" pitchFamily="34" charset="0"/>
                        </a:rPr>
                        <a:t>Kimyoxonasidan</a:t>
                      </a:r>
                      <a:r>
                        <a:rPr lang="en-US" sz="1600" b="1" dirty="0" smtClean="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foydalanish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xavfsizlik</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texnikasi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qoidalarini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ko’rinadigan</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joyga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ilib</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qo’yish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dirty="0" err="1">
                          <a:latin typeface="Arial" pitchFamily="34" charset="0"/>
                          <a:ea typeface="Times New Roman"/>
                          <a:cs typeface="Arial" pitchFamily="34" charset="0"/>
                        </a:rPr>
                        <a:t>Sentabr</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r>
              <a:tr h="711786">
                <a:tc>
                  <a:txBody>
                    <a:bodyPr/>
                    <a:lstStyle/>
                    <a:p>
                      <a:pPr algn="ctr">
                        <a:spcAft>
                          <a:spcPts val="0"/>
                        </a:spcAft>
                      </a:pPr>
                      <a:r>
                        <a:rPr lang="en-US" sz="2000" b="1">
                          <a:latin typeface="Arial" pitchFamily="34" charset="0"/>
                          <a:ea typeface="Times New Roman"/>
                          <a:cs typeface="Arial" pitchFamily="34" charset="0"/>
                        </a:rPr>
                        <a:t>8</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r>
                        <a:rPr lang="en-US" sz="1600" b="1" dirty="0" err="1">
                          <a:latin typeface="Arial" pitchFamily="34" charset="0"/>
                          <a:ea typeface="Times New Roman"/>
                          <a:cs typeface="Arial" pitchFamily="34" charset="0"/>
                        </a:rPr>
                        <a:t>Yangi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va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qiziqarli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uslub</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bo’yicha</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mashg’ulotlar</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o’tkazish</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metodikasini</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o’zlashtirib</a:t>
                      </a:r>
                      <a:r>
                        <a:rPr lang="en-US" sz="1600" b="1" dirty="0">
                          <a:latin typeface="Arial" pitchFamily="34" charset="0"/>
                          <a:ea typeface="Times New Roman"/>
                          <a:cs typeface="Arial" pitchFamily="34" charset="0"/>
                        </a:rPr>
                        <a:t> </a:t>
                      </a:r>
                      <a:r>
                        <a:rPr lang="en-US" sz="1600" b="1" dirty="0" err="1">
                          <a:latin typeface="Arial" pitchFamily="34" charset="0"/>
                          <a:ea typeface="Times New Roman"/>
                          <a:cs typeface="Arial" pitchFamily="34" charset="0"/>
                        </a:rPr>
                        <a:t>botish</a:t>
                      </a:r>
                      <a:r>
                        <a:rPr lang="en-US" sz="1600" b="1" dirty="0">
                          <a:latin typeface="Arial" pitchFamily="34" charset="0"/>
                          <a:ea typeface="Times New Roman"/>
                          <a:cs typeface="Arial" pitchFamily="34" charset="0"/>
                        </a:rPr>
                        <a:t>.</a:t>
                      </a:r>
                      <a:endParaRPr lang="ru-RU" sz="1400" dirty="0">
                        <a:latin typeface="Arial" pitchFamily="34" charset="0"/>
                        <a:ea typeface="Times New Roman"/>
                        <a:cs typeface="Arial" pitchFamily="34" charset="0"/>
                      </a:endParaRPr>
                    </a:p>
                  </a:txBody>
                  <a:tcPr marL="68580" marR="68580" marT="0" marB="0"/>
                </a:tc>
                <a:tc>
                  <a:txBody>
                    <a:bodyPr/>
                    <a:lstStyle/>
                    <a:p>
                      <a:pPr algn="ctr">
                        <a:spcAft>
                          <a:spcPts val="0"/>
                        </a:spcAft>
                      </a:pPr>
                      <a:r>
                        <a:rPr lang="en-US" sz="1600" b="1">
                          <a:latin typeface="Arial" pitchFamily="34" charset="0"/>
                          <a:ea typeface="Times New Roman"/>
                          <a:cs typeface="Arial" pitchFamily="34" charset="0"/>
                        </a:rPr>
                        <a:t>Sentabr</a:t>
                      </a:r>
                      <a:endParaRPr lang="ru-RU" sz="1400">
                        <a:latin typeface="Arial" pitchFamily="34" charset="0"/>
                        <a:ea typeface="Times New Roman"/>
                        <a:cs typeface="Arial" pitchFamily="34" charset="0"/>
                      </a:endParaRPr>
                    </a:p>
                    <a:p>
                      <a:pPr algn="ctr">
                        <a:spcAft>
                          <a:spcPts val="0"/>
                        </a:spcAft>
                      </a:pPr>
                      <a:r>
                        <a:rPr lang="en-US" sz="1600" b="1">
                          <a:latin typeface="Arial" pitchFamily="34" charset="0"/>
                          <a:ea typeface="Times New Roman"/>
                          <a:cs typeface="Arial" pitchFamily="34" charset="0"/>
                        </a:rPr>
                        <a:t>Yanvar</a:t>
                      </a:r>
                      <a:endParaRPr lang="ru-RU" sz="1400">
                        <a:latin typeface="Arial" pitchFamily="34" charset="0"/>
                        <a:ea typeface="Times New Roman"/>
                        <a:cs typeface="Arial" pitchFamily="34" charset="0"/>
                      </a:endParaRPr>
                    </a:p>
                    <a:p>
                      <a:pPr algn="ctr">
                        <a:spcAft>
                          <a:spcPts val="0"/>
                        </a:spcAft>
                      </a:pPr>
                      <a:r>
                        <a:rPr lang="en-US" sz="1600" b="1">
                          <a:latin typeface="Arial" pitchFamily="34" charset="0"/>
                          <a:ea typeface="Times New Roman"/>
                          <a:cs typeface="Arial" pitchFamily="34" charset="0"/>
                        </a:rPr>
                        <a:t>Mart </a:t>
                      </a:r>
                      <a:endParaRPr lang="ru-RU" sz="1400">
                        <a:latin typeface="Arial" pitchFamily="34" charset="0"/>
                        <a:ea typeface="Times New Roman"/>
                        <a:cs typeface="Arial" pitchFamily="34" charset="0"/>
                      </a:endParaRPr>
                    </a:p>
                  </a:txBody>
                  <a:tcPr marL="68580" marR="68580" marT="0" marB="0"/>
                </a:tc>
                <a:tc>
                  <a:txBody>
                    <a:bodyPr/>
                    <a:lstStyle/>
                    <a:p>
                      <a:pPr>
                        <a:spcAft>
                          <a:spcPts val="0"/>
                        </a:spcAft>
                      </a:pPr>
                      <a:endParaRPr lang="ru-RU" sz="1400" dirty="0">
                        <a:latin typeface="Arial" pitchFamily="34" charset="0"/>
                        <a:ea typeface="Times New Roman"/>
                        <a:cs typeface="Arial" pitchFamily="34" charset="0"/>
                      </a:endParaRPr>
                    </a:p>
                  </a:txBody>
                  <a:tcPr marL="68580" marR="68580" marT="0" marB="0"/>
                </a:tc>
              </a:tr>
            </a:tbl>
          </a:graphicData>
        </a:graphic>
      </p:graphicFrame>
      <p:sp>
        <p:nvSpPr>
          <p:cNvPr id="13313" name="Rectangle 1"/>
          <p:cNvSpPr>
            <a:spLocks noChangeArrowheads="1"/>
          </p:cNvSpPr>
          <p:nvPr/>
        </p:nvSpPr>
        <p:spPr bwMode="auto">
          <a:xfrm>
            <a:off x="0" y="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Kimyo</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o’quv-laboratoriya</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xonasining</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Times New Roman" pitchFamily="18" charset="0"/>
              </a:rPr>
              <a:t>2016-2017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o’quv</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yili</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uchun</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yillik</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ish</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800" b="1" i="0" u="none" strike="noStrike" cap="none" normalizeH="0" baseline="0" dirty="0" err="1" smtClean="0">
                <a:ln>
                  <a:noFill/>
                </a:ln>
                <a:solidFill>
                  <a:schemeClr val="tx1"/>
                </a:solidFill>
                <a:effectLst/>
                <a:latin typeface="Arial" pitchFamily="34" charset="0"/>
                <a:ea typeface="Times New Roman" pitchFamily="18" charset="0"/>
              </a:rPr>
              <a:t>rejasi</a:t>
            </a:r>
            <a:r>
              <a:rPr kumimoji="0" lang="en-US" sz="18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7315200"/>
          </a:xfrm>
          <a:prstGeom prst="rect">
            <a:avLst/>
          </a:prstGeom>
          <a:noFill/>
          <a:ln w="9525">
            <a:noFill/>
            <a:miter lim="800000"/>
            <a:headEnd/>
            <a:tailEnd/>
          </a:ln>
          <a:effectLst/>
        </p:spPr>
      </p:pic>
      <p:sp>
        <p:nvSpPr>
          <p:cNvPr id="3" name="Содержимое 2"/>
          <p:cNvSpPr>
            <a:spLocks noGrp="1"/>
          </p:cNvSpPr>
          <p:nvPr>
            <p:ph idx="1"/>
          </p:nvPr>
        </p:nvSpPr>
        <p:spPr>
          <a:xfrm>
            <a:off x="357158" y="1447800"/>
            <a:ext cx="8576530" cy="4800600"/>
          </a:xfrm>
        </p:spPr>
        <p:txBody>
          <a:bodyPr>
            <a:normAutofit/>
          </a:bodyPr>
          <a:lstStyle/>
          <a:p>
            <a:pPr algn="ctr">
              <a:buNone/>
            </a:pPr>
            <a:r>
              <a:rPr lang="uz-Cyrl-UZ"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Эътиборингиз учун</a:t>
            </a:r>
          </a:p>
          <a:p>
            <a:pPr algn="ctr">
              <a:buNone/>
            </a:pPr>
            <a:r>
              <a:rPr lang="uz-Cyrl-UZ"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раҳмат!</a:t>
            </a:r>
            <a:endParaRPr lang="ru-RU" sz="7200" dirty="0">
              <a:latin typeface="Arial" pitchFamily="34" charset="0"/>
              <a:cs typeface="Arial" pitchFamily="34" charset="0"/>
            </a:endParaRPr>
          </a:p>
        </p:txBody>
      </p:sp>
      <p:pic>
        <p:nvPicPr>
          <p:cNvPr id="33794" name="Picture 2"/>
          <p:cNvPicPr>
            <a:picLocks noChangeAspect="1" noChangeArrowheads="1"/>
          </p:cNvPicPr>
          <p:nvPr/>
        </p:nvPicPr>
        <p:blipFill>
          <a:blip r:embed="rId4"/>
          <a:srcRect/>
          <a:stretch>
            <a:fillRect/>
          </a:stretch>
        </p:blipFill>
        <p:spPr bwMode="auto">
          <a:xfrm>
            <a:off x="6929454" y="6502445"/>
            <a:ext cx="2143140" cy="569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4"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5" name="Content Placeholder 2"/>
          <p:cNvSpPr>
            <a:spLocks noGrp="1"/>
          </p:cNvSpPr>
          <p:nvPr>
            <p:ph idx="1"/>
          </p:nvPr>
        </p:nvSpPr>
        <p:spPr/>
        <p:txBody>
          <a:bodyPr/>
          <a:lstStyle/>
          <a:p>
            <a:r>
              <a:rPr lang="uz-Cyrl-UZ" dirty="0"/>
              <a:t>Кимё хонасида ёнғиндан сақланишнинг ҳамма воситалари бўлиши зарур.</a:t>
            </a:r>
            <a:endParaRPr lang="ru-RU" dirty="0"/>
          </a:p>
          <a:p>
            <a:r>
              <a:rPr lang="uz-Cyrl-UZ" dirty="0"/>
              <a:t>Лаборатория ва амалий машғулотларни ўқувчилар ҳалат, махсус бош </a:t>
            </a:r>
            <a:r>
              <a:rPr lang="uz-Cyrl-UZ" dirty="0" smtClean="0"/>
              <a:t>кийим ва ҳимоя кўзойнакларни </a:t>
            </a:r>
            <a:r>
              <a:rPr lang="uz-Cyrl-UZ" dirty="0"/>
              <a:t>кийиб бажаришлари шарт.   </a:t>
            </a:r>
            <a:endParaRPr lang="ru-RU" dirty="0"/>
          </a:p>
          <a:p>
            <a:endParaRPr lang="ru-RU" dirty="0"/>
          </a:p>
        </p:txBody>
      </p:sp>
      <p:pic>
        <p:nvPicPr>
          <p:cNvPr id="6" name="Picture 2"/>
          <p:cNvPicPr>
            <a:picLocks noChangeAspect="1" noChangeArrowheads="1"/>
          </p:cNvPicPr>
          <p:nvPr/>
        </p:nvPicPr>
        <p:blipFill>
          <a:blip r:embed="rId3"/>
          <a:srcRect/>
          <a:stretch>
            <a:fillRect/>
          </a:stretch>
        </p:blipFill>
        <p:spPr bwMode="auto">
          <a:xfrm>
            <a:off x="6877546" y="6716865"/>
            <a:ext cx="2266454" cy="426911"/>
          </a:xfrm>
          <a:prstGeom prst="rect">
            <a:avLst/>
          </a:prstGeom>
          <a:noFill/>
          <a:ln w="9525">
            <a:noFill/>
            <a:miter lim="800000"/>
            <a:headEnd/>
            <a:tailEnd/>
          </a:ln>
          <a:effectLst/>
        </p:spPr>
      </p:pic>
    </p:spTree>
    <p:extLst>
      <p:ext uri="{BB962C8B-B14F-4D97-AF65-F5344CB8AC3E}">
        <p14:creationId xmlns:p14="http://schemas.microsoft.com/office/powerpoint/2010/main" val="3373105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2"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a:xfrm>
            <a:off x="928630" y="428604"/>
            <a:ext cx="7901014" cy="725470"/>
          </a:xfrm>
        </p:spPr>
        <p:txBody>
          <a:bodyPr>
            <a:noAutofit/>
          </a:bodyPr>
          <a:lstStyle/>
          <a:p>
            <a:r>
              <a:rPr lang="uz-Cyrl-UZ" sz="2800" b="1" dirty="0" smtClean="0">
                <a:solidFill>
                  <a:srgbClr val="002060"/>
                </a:solidFill>
                <a:latin typeface="Arial" pitchFamily="34" charset="0"/>
                <a:cs typeface="Arial" pitchFamily="34" charset="0"/>
              </a:rPr>
              <a:t>1. Кимё ўқув-лаборатория хонасидаги ўқув жиҳозларини жойлашиш тартиби:</a:t>
            </a:r>
            <a:r>
              <a:rPr lang="ru-RU" sz="3600" dirty="0" smtClean="0">
                <a:solidFill>
                  <a:srgbClr val="002060"/>
                </a:solidFill>
                <a:latin typeface="Arial" pitchFamily="34" charset="0"/>
                <a:cs typeface="Arial" pitchFamily="34" charset="0"/>
              </a:rPr>
              <a:t/>
            </a:r>
            <a:br>
              <a:rPr lang="ru-RU" sz="3600" dirty="0" smtClean="0">
                <a:solidFill>
                  <a:srgbClr val="002060"/>
                </a:solidFill>
                <a:latin typeface="Arial" pitchFamily="34" charset="0"/>
                <a:cs typeface="Arial" pitchFamily="34" charset="0"/>
              </a:rPr>
            </a:br>
            <a:endParaRPr lang="ru-RU" sz="3600" dirty="0">
              <a:solidFill>
                <a:srgbClr val="002060"/>
              </a:solidFill>
              <a:latin typeface="Arial" pitchFamily="34" charset="0"/>
              <a:cs typeface="Arial" pitchFamily="34" charset="0"/>
            </a:endParaRPr>
          </a:p>
        </p:txBody>
      </p:sp>
      <p:pic>
        <p:nvPicPr>
          <p:cNvPr id="6"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86190"/>
            <a:ext cx="3708220" cy="2398769"/>
          </a:xfrm>
          <a:prstGeom prst="rect">
            <a:avLst/>
          </a:prstGeom>
          <a:noFill/>
          <a:ln w="9525">
            <a:solidFill>
              <a:srgbClr val="3EA4EA"/>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a:srcRect/>
          <a:stretch>
            <a:fillRect/>
          </a:stretch>
        </p:blipFill>
        <p:spPr bwMode="auto">
          <a:xfrm>
            <a:off x="6857984" y="6215082"/>
            <a:ext cx="2286016" cy="430596"/>
          </a:xfrm>
          <a:prstGeom prst="rect">
            <a:avLst/>
          </a:prstGeom>
          <a:noFill/>
          <a:ln w="9525">
            <a:noFill/>
            <a:miter lim="800000"/>
            <a:headEnd/>
            <a:tailEnd/>
          </a:ln>
          <a:effectLst/>
        </p:spPr>
      </p:pic>
      <p:sp>
        <p:nvSpPr>
          <p:cNvPr id="3" name="Содержимое 2"/>
          <p:cNvSpPr>
            <a:spLocks noGrp="1"/>
          </p:cNvSpPr>
          <p:nvPr>
            <p:ph idx="1"/>
          </p:nvPr>
        </p:nvSpPr>
        <p:spPr>
          <a:xfrm>
            <a:off x="571440" y="928670"/>
            <a:ext cx="8572528" cy="5429288"/>
          </a:xfrm>
        </p:spPr>
        <p:txBody>
          <a:bodyPr>
            <a:noAutofit/>
          </a:bodyPr>
          <a:lstStyle/>
          <a:p>
            <a:r>
              <a:rPr lang="uz-Cyrl-UZ" sz="2400" b="1" dirty="0">
                <a:solidFill>
                  <a:srgbClr val="28F440"/>
                </a:solidFill>
                <a:latin typeface="Arial" pitchFamily="34" charset="0"/>
                <a:cs typeface="Arial" pitchFamily="34" charset="0"/>
              </a:rPr>
              <a:t>	</a:t>
            </a:r>
            <a:r>
              <a:rPr lang="uz-Cyrl-UZ" sz="2400" b="1" dirty="0" smtClean="0">
                <a:solidFill>
                  <a:srgbClr val="0BD723"/>
                </a:solidFill>
                <a:latin typeface="Arial" pitchFamily="34" charset="0"/>
                <a:cs typeface="Arial" pitchFamily="34" charset="0"/>
              </a:rPr>
              <a:t>Кимё </a:t>
            </a:r>
            <a:r>
              <a:rPr lang="uz-Cyrl-UZ" sz="2400" b="1" dirty="0">
                <a:solidFill>
                  <a:srgbClr val="0BD723"/>
                </a:solidFill>
                <a:latin typeface="Arial" pitchFamily="34" charset="0"/>
                <a:cs typeface="Arial" pitchFamily="34" charset="0"/>
              </a:rPr>
              <a:t>ўқув-лаборатория хонаси техник хужжатларининг мослик сертификати  ва  санитария-гигиена сертификати бўлган, Давлат меъёрларига мос махсус мебеллар комплекти билан жиҳозланган бўлиши шарт.</a:t>
            </a:r>
            <a:endParaRPr lang="ru-RU" sz="2400" b="1" dirty="0">
              <a:solidFill>
                <a:srgbClr val="0BD723"/>
              </a:solidFill>
              <a:latin typeface="Arial" pitchFamily="34" charset="0"/>
              <a:cs typeface="Arial" pitchFamily="34" charset="0"/>
            </a:endParaRPr>
          </a:p>
          <a:p>
            <a:pPr algn="ctr">
              <a:buNone/>
            </a:pPr>
            <a:r>
              <a:rPr lang="ru-RU" sz="2400" b="1" dirty="0" err="1">
                <a:solidFill>
                  <a:srgbClr val="002060"/>
                </a:solidFill>
                <a:latin typeface="Arial" pitchFamily="34" charset="0"/>
                <a:cs typeface="Arial" pitchFamily="34" charset="0"/>
              </a:rPr>
              <a:t>Хонада</a:t>
            </a:r>
            <a:r>
              <a:rPr lang="ru-RU" sz="2400" b="1" dirty="0">
                <a:solidFill>
                  <a:srgbClr val="002060"/>
                </a:solidFill>
                <a:latin typeface="Arial" pitchFamily="34" charset="0"/>
                <a:cs typeface="Arial" pitchFamily="34" charset="0"/>
              </a:rPr>
              <a:t>:</a:t>
            </a:r>
          </a:p>
          <a:p>
            <a:pPr lvl="0" algn="r"/>
            <a:r>
              <a:rPr lang="ru-RU" sz="2400" b="1" dirty="0" err="1">
                <a:solidFill>
                  <a:srgbClr val="002060"/>
                </a:solidFill>
                <a:latin typeface="Arial" pitchFamily="34" charset="0"/>
                <a:cs typeface="Arial" pitchFamily="34" charset="0"/>
              </a:rPr>
              <a:t>ўқитувчи иш</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жойини</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ташкил</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этувчи</a:t>
            </a:r>
            <a:r>
              <a:rPr lang="ru-RU" sz="2400" b="1" dirty="0">
                <a:solidFill>
                  <a:srgbClr val="002060"/>
                </a:solidFill>
                <a:latin typeface="Arial" pitchFamily="34" charset="0"/>
                <a:cs typeface="Arial" pitchFamily="34" charset="0"/>
              </a:rPr>
              <a:t>;</a:t>
            </a:r>
          </a:p>
          <a:p>
            <a:pPr lvl="0" algn="r"/>
            <a:r>
              <a:rPr lang="ru-RU" sz="2400" b="1" dirty="0" err="1">
                <a:solidFill>
                  <a:srgbClr val="002060"/>
                </a:solidFill>
                <a:latin typeface="Arial" pitchFamily="34" charset="0"/>
                <a:cs typeface="Arial" pitchFamily="34" charset="0"/>
              </a:rPr>
              <a:t>ўқувчи иш</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жойини</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ташкил</a:t>
            </a:r>
            <a:r>
              <a:rPr lang="ru-RU" sz="2400" b="1" dirty="0">
                <a:solidFill>
                  <a:srgbClr val="002060"/>
                </a:solidFill>
                <a:latin typeface="Arial" pitchFamily="34" charset="0"/>
                <a:cs typeface="Arial" pitchFamily="34" charset="0"/>
              </a:rPr>
              <a:t> </a:t>
            </a:r>
            <a:r>
              <a:rPr lang="ru-RU" sz="2400" b="1" dirty="0" err="1" smtClean="0">
                <a:solidFill>
                  <a:srgbClr val="002060"/>
                </a:solidFill>
                <a:latin typeface="Arial" pitchFamily="34" charset="0"/>
                <a:cs typeface="Arial" pitchFamily="34" charset="0"/>
              </a:rPr>
              <a:t>этувчи</a:t>
            </a:r>
            <a:r>
              <a:rPr lang="ru-RU" sz="2400" b="1" dirty="0" smtClean="0">
                <a:solidFill>
                  <a:srgbClr val="002060"/>
                </a:solidFill>
                <a:latin typeface="Arial" pitchFamily="34" charset="0"/>
                <a:cs typeface="Arial" pitchFamily="34" charset="0"/>
              </a:rPr>
              <a:t>;</a:t>
            </a:r>
          </a:p>
          <a:p>
            <a:pPr marL="2613025" indent="-3175" algn="r"/>
            <a:r>
              <a:rPr lang="ru-RU" sz="2400" b="1" dirty="0" smtClean="0">
                <a:solidFill>
                  <a:srgbClr val="002060"/>
                </a:solidFill>
                <a:latin typeface="Arial" pitchFamily="34" charset="0"/>
                <a:cs typeface="Arial" pitchFamily="34" charset="0"/>
              </a:rPr>
              <a:t>  </a:t>
            </a:r>
            <a:r>
              <a:rPr lang="ru-RU" sz="2400" b="1" dirty="0" err="1" smtClean="0">
                <a:solidFill>
                  <a:srgbClr val="002060"/>
                </a:solidFill>
                <a:latin typeface="Arial" pitchFamily="34" charset="0"/>
                <a:cs typeface="Arial" pitchFamily="34" charset="0"/>
              </a:rPr>
              <a:t>ўқув</a:t>
            </a:r>
            <a:r>
              <a:rPr lang="uz-Cyrl-UZ" sz="2400" b="1" dirty="0" smtClean="0">
                <a:solidFill>
                  <a:srgbClr val="002060"/>
                </a:solidFill>
                <a:latin typeface="Arial" pitchFamily="34" charset="0"/>
                <a:cs typeface="Arial" pitchFamily="34" charset="0"/>
              </a:rPr>
              <a:t>-</a:t>
            </a:r>
            <a:r>
              <a:rPr lang="ru-RU" sz="2400" b="1" dirty="0" err="1" smtClean="0">
                <a:solidFill>
                  <a:srgbClr val="002060"/>
                </a:solidFill>
                <a:latin typeface="Arial" pitchFamily="34" charset="0"/>
                <a:cs typeface="Arial" pitchFamily="34" charset="0"/>
              </a:rPr>
              <a:t>кўргазмали</a:t>
            </a:r>
            <a:r>
              <a:rPr lang="ru-RU" sz="2400" b="1" dirty="0" smtClean="0">
                <a:solidFill>
                  <a:srgbClr val="002060"/>
                </a:solidFill>
                <a:latin typeface="Arial" pitchFamily="34" charset="0"/>
                <a:cs typeface="Arial" pitchFamily="34" charset="0"/>
              </a:rPr>
              <a:t> </a:t>
            </a:r>
            <a:r>
              <a:rPr lang="ru-RU" sz="2400" b="1" dirty="0" err="1" smtClean="0">
                <a:solidFill>
                  <a:srgbClr val="002060"/>
                </a:solidFill>
                <a:latin typeface="Arial" pitchFamily="34" charset="0"/>
                <a:cs typeface="Arial" pitchFamily="34" charset="0"/>
              </a:rPr>
              <a:t>қуролларни</a:t>
            </a:r>
            <a:r>
              <a:rPr lang="uz-Cyrl-UZ" sz="2400" b="1" dirty="0" smtClean="0">
                <a:solidFill>
                  <a:srgbClr val="002060"/>
                </a:solidFill>
                <a:latin typeface="Arial" pitchFamily="34" charset="0"/>
                <a:cs typeface="Arial" pitchFamily="34" charset="0"/>
              </a:rPr>
              <a:t> ва  </a:t>
            </a:r>
          </a:p>
          <a:p>
            <a:pPr marL="2613025" indent="-3175" algn="r">
              <a:buNone/>
            </a:pPr>
            <a:r>
              <a:rPr lang="uz-Cyrl-UZ" sz="2400" b="1" dirty="0" smtClean="0">
                <a:solidFill>
                  <a:srgbClr val="002060"/>
                </a:solidFill>
                <a:latin typeface="Arial" pitchFamily="34" charset="0"/>
                <a:cs typeface="Arial" pitchFamily="34" charset="0"/>
              </a:rPr>
              <a:t> ўқув-лаборатория асбоб-ускунала-</a:t>
            </a:r>
          </a:p>
          <a:p>
            <a:pPr marL="2613025" indent="-3175" algn="r">
              <a:buNone/>
            </a:pPr>
            <a:r>
              <a:rPr lang="uz-Cyrl-UZ" sz="2400" b="1" dirty="0" smtClean="0">
                <a:solidFill>
                  <a:srgbClr val="002060"/>
                </a:solidFill>
                <a:latin typeface="Arial" pitchFamily="34" charset="0"/>
                <a:cs typeface="Arial" pitchFamily="34" charset="0"/>
              </a:rPr>
              <a:t>рини </a:t>
            </a:r>
            <a:r>
              <a:rPr lang="ru-RU" sz="2400" b="1" dirty="0" err="1" smtClean="0">
                <a:solidFill>
                  <a:srgbClr val="002060"/>
                </a:solidFill>
                <a:latin typeface="Arial" pitchFamily="34" charset="0"/>
                <a:cs typeface="Arial" pitchFamily="34" charset="0"/>
              </a:rPr>
              <a:t>сақлаш имконини</a:t>
            </a:r>
            <a:r>
              <a:rPr lang="ru-RU" sz="2400" b="1" dirty="0" smtClean="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берувчи</a:t>
            </a:r>
            <a:r>
              <a:rPr lang="ru-RU" sz="2400" b="1" dirty="0">
                <a:solidFill>
                  <a:srgbClr val="002060"/>
                </a:solidFill>
                <a:latin typeface="Arial" pitchFamily="34" charset="0"/>
                <a:cs typeface="Arial" pitchFamily="34" charset="0"/>
              </a:rPr>
              <a:t>;</a:t>
            </a:r>
          </a:p>
          <a:p>
            <a:pPr lvl="0" algn="r"/>
            <a:r>
              <a:rPr lang="uz-Cyrl-UZ" sz="2400" b="1" dirty="0" smtClean="0">
                <a:solidFill>
                  <a:srgbClr val="002060"/>
                </a:solidFill>
                <a:latin typeface="Arial" pitchFamily="34" charset="0"/>
                <a:cs typeface="Arial" pitchFamily="34" charset="0"/>
              </a:rPr>
              <a:t>техник </a:t>
            </a:r>
            <a:r>
              <a:rPr lang="ru-RU" sz="2400" b="1" dirty="0" err="1">
                <a:solidFill>
                  <a:srgbClr val="002060"/>
                </a:solidFill>
                <a:latin typeface="Arial" pitchFamily="34" charset="0"/>
                <a:cs typeface="Arial" pitchFamily="34" charset="0"/>
              </a:rPr>
              <a:t>воситалар</a:t>
            </a:r>
            <a:r>
              <a:rPr lang="uz-Cyrl-UZ" sz="2400" b="1" dirty="0">
                <a:solidFill>
                  <a:srgbClr val="002060"/>
                </a:solidFill>
                <a:latin typeface="Arial" pitchFamily="34" charset="0"/>
                <a:cs typeface="Arial" pitchFamily="34" charset="0"/>
              </a:rPr>
              <a:t>и</a:t>
            </a:r>
            <a:r>
              <a:rPr lang="ru-RU" sz="2400" b="1" dirty="0">
                <a:solidFill>
                  <a:srgbClr val="002060"/>
                </a:solidFill>
                <a:latin typeface="Arial" pitchFamily="34" charset="0"/>
                <a:cs typeface="Arial" pitchFamily="34" charset="0"/>
              </a:rPr>
              <a:t>ни </a:t>
            </a:r>
            <a:r>
              <a:rPr lang="ru-RU" sz="2400" b="1" dirty="0" err="1" smtClean="0">
                <a:solidFill>
                  <a:srgbClr val="002060"/>
                </a:solidFill>
                <a:latin typeface="Arial" pitchFamily="34" charset="0"/>
                <a:cs typeface="Arial" pitchFamily="34" charset="0"/>
              </a:rPr>
              <a:t>сақловчи</a:t>
            </a:r>
            <a:endParaRPr lang="ru-RU" sz="2400" b="1" dirty="0" smtClean="0">
              <a:solidFill>
                <a:srgbClr val="002060"/>
              </a:solidFill>
              <a:latin typeface="Arial" pitchFamily="34" charset="0"/>
              <a:cs typeface="Arial" pitchFamily="34" charset="0"/>
            </a:endParaRPr>
          </a:p>
          <a:p>
            <a:pPr lvl="0" algn="r">
              <a:buNone/>
            </a:pPr>
            <a:r>
              <a:rPr lang="ru-RU" sz="2400" b="1" dirty="0" smtClean="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мебел</a:t>
            </a:r>
            <a:r>
              <a:rPr lang="ru-RU" sz="2400" b="1" dirty="0">
                <a:solidFill>
                  <a:srgbClr val="002060"/>
                </a:solidFill>
                <a:latin typeface="Arial" pitchFamily="34" charset="0"/>
                <a:cs typeface="Arial" pitchFamily="34" charset="0"/>
              </a:rPr>
              <a:t> </a:t>
            </a:r>
            <a:r>
              <a:rPr lang="ru-RU" sz="2400" b="1" dirty="0" err="1" smtClean="0">
                <a:solidFill>
                  <a:srgbClr val="002060"/>
                </a:solidFill>
                <a:latin typeface="Arial" pitchFamily="34" charset="0"/>
                <a:cs typeface="Arial" pitchFamily="34" charset="0"/>
              </a:rPr>
              <a:t>ва</a:t>
            </a:r>
            <a:r>
              <a:rPr lang="ru-RU" sz="2400" b="1" dirty="0" smtClean="0">
                <a:solidFill>
                  <a:srgbClr val="002060"/>
                </a:solidFill>
                <a:latin typeface="Arial" pitchFamily="34" charset="0"/>
                <a:cs typeface="Arial" pitchFamily="34" charset="0"/>
              </a:rPr>
              <a:t> </a:t>
            </a:r>
            <a:r>
              <a:rPr lang="ru-RU" sz="2400" b="1" dirty="0" err="1" smtClean="0">
                <a:solidFill>
                  <a:srgbClr val="002060"/>
                </a:solidFill>
                <a:latin typeface="Arial" pitchFamily="34" charset="0"/>
                <a:cs typeface="Arial" pitchFamily="34" charset="0"/>
              </a:rPr>
              <a:t>жиҳозлар </a:t>
            </a:r>
            <a:r>
              <a:rPr lang="ru-RU" sz="2400" b="1" dirty="0" err="1">
                <a:solidFill>
                  <a:srgbClr val="002060"/>
                </a:solidFill>
                <a:latin typeface="Arial" pitchFamily="34" charset="0"/>
                <a:cs typeface="Arial" pitchFamily="34" charset="0"/>
              </a:rPr>
              <a:t>бўлиши</a:t>
            </a:r>
            <a:r>
              <a:rPr lang="ru-RU" sz="2400" b="1" dirty="0">
                <a:solidFill>
                  <a:srgbClr val="002060"/>
                </a:solidFill>
                <a:latin typeface="Arial" pitchFamily="34" charset="0"/>
                <a:cs typeface="Arial" pitchFamily="34" charset="0"/>
              </a:rPr>
              <a:t> </a:t>
            </a:r>
            <a:r>
              <a:rPr lang="ru-RU" sz="2400" b="1" dirty="0" err="1">
                <a:solidFill>
                  <a:srgbClr val="002060"/>
                </a:solidFill>
                <a:latin typeface="Arial" pitchFamily="34" charset="0"/>
                <a:cs typeface="Arial" pitchFamily="34" charset="0"/>
              </a:rPr>
              <a:t>лозим</a:t>
            </a:r>
            <a:r>
              <a:rPr lang="ru-RU" sz="2400" b="1" dirty="0">
                <a:solidFill>
                  <a:srgbClr val="002060"/>
                </a:solidFill>
                <a:latin typeface="Arial" pitchFamily="34" charset="0"/>
                <a:cs typeface="Arial" pitchFamily="34" charset="0"/>
              </a:rPr>
              <a:t>.</a:t>
            </a:r>
          </a:p>
        </p:txBody>
      </p:sp>
    </p:spTree>
  </p:cSld>
  <p:clrMapOvr>
    <a:masterClrMapping/>
  </p:clrMapOvr>
  <p:transition spd="med" advClick="0">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08315" cy="7143776"/>
          </a:xfrm>
          <a:prstGeom prst="rect">
            <a:avLst/>
          </a:prstGeom>
          <a:noFill/>
          <a:ln w="9525">
            <a:noFill/>
            <a:miter lim="800000"/>
            <a:headEnd/>
            <a:tailEnd/>
          </a:ln>
          <a:effectLst/>
        </p:spPr>
      </p:pic>
      <p:sp>
        <p:nvSpPr>
          <p:cNvPr id="6" name="Прямоугольник 5"/>
          <p:cNvSpPr/>
          <p:nvPr/>
        </p:nvSpPr>
        <p:spPr>
          <a:xfrm>
            <a:off x="928662" y="0"/>
            <a:ext cx="6929486" cy="1000108"/>
          </a:xfrm>
          <a:prstGeom prst="rect">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Кимё </a:t>
            </a:r>
            <a:r>
              <a:rPr lang="ru-RU"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фани</a:t>
            </a:r>
            <a:r>
              <a:rPr lang="ru-RU"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хонаси</a:t>
            </a:r>
            <a:endParaRPr lang="ru-RU"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2"/>
          <p:cNvPicPr>
            <a:picLocks noChangeAspect="1" noChangeArrowheads="1"/>
          </p:cNvPicPr>
          <p:nvPr/>
        </p:nvPicPr>
        <p:blipFill>
          <a:blip r:embed="rId3"/>
          <a:srcRect/>
          <a:stretch>
            <a:fillRect/>
          </a:stretch>
        </p:blipFill>
        <p:spPr bwMode="auto">
          <a:xfrm>
            <a:off x="4756791" y="3571828"/>
            <a:ext cx="4387209" cy="3286172"/>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4"/>
          <a:srcRect/>
          <a:stretch>
            <a:fillRect/>
          </a:stretch>
        </p:blipFill>
        <p:spPr bwMode="auto">
          <a:xfrm>
            <a:off x="0" y="1071546"/>
            <a:ext cx="4643438" cy="341431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0" name="Picture 2"/>
          <p:cNvPicPr>
            <a:picLocks noGrp="1" noChangeAspect="1" noChangeArrowheads="1"/>
          </p:cNvPicPr>
          <p:nvPr>
            <p:ph idx="1"/>
          </p:nvPr>
        </p:nvPicPr>
        <p:blipFill>
          <a:blip r:embed="rId3"/>
          <a:srcRect/>
          <a:stretch>
            <a:fillRect/>
          </a:stretch>
        </p:blipFill>
        <p:spPr bwMode="auto">
          <a:xfrm>
            <a:off x="2285984" y="500042"/>
            <a:ext cx="6400800" cy="4800600"/>
          </a:xfrm>
          <a:prstGeom prst="rect">
            <a:avLst/>
          </a:prstGeom>
          <a:ln w="190500" cap="sq">
            <a:solidFill>
              <a:srgbClr val="92D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p:cNvPicPr>
            <a:picLocks noChangeAspect="1" noChangeArrowheads="1"/>
          </p:cNvPicPr>
          <p:nvPr/>
        </p:nvPicPr>
        <p:blipFill>
          <a:blip r:embed="rId4"/>
          <a:srcRect/>
          <a:stretch>
            <a:fillRect/>
          </a:stretch>
        </p:blipFill>
        <p:spPr bwMode="auto">
          <a:xfrm>
            <a:off x="6858016" y="6215082"/>
            <a:ext cx="2285984" cy="430590"/>
          </a:xfrm>
          <a:prstGeom prst="rect">
            <a:avLst/>
          </a:prstGeom>
          <a:noFill/>
          <a:ln w="9525">
            <a:noFill/>
            <a:miter lim="800000"/>
            <a:headEnd/>
            <a:tailEnd/>
          </a:ln>
          <a:effectLst/>
        </p:spPr>
      </p:pic>
    </p:spTree>
  </p:cSld>
  <p:clrMapOvr>
    <a:masterClrMapping/>
  </p:clrMapOvr>
  <p:transition spd="med" advClick="0">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928794" y="0"/>
            <a:ext cx="5715040" cy="714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a:solidFill>
                  <a:srgbClr val="92D050"/>
                </a:solidFill>
              </a:ln>
            </a:endParaRPr>
          </a:p>
        </p:txBody>
      </p:sp>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srcRect/>
          <a:stretch>
            <a:fillRect/>
          </a:stretch>
        </p:blipFill>
        <p:spPr bwMode="auto">
          <a:xfrm>
            <a:off x="0" y="0"/>
            <a:ext cx="9144000" cy="7072338"/>
          </a:xfrm>
          <a:prstGeom prst="rect">
            <a:avLst/>
          </a:prstGeom>
          <a:ln>
            <a:noFill/>
          </a:ln>
          <a:effectLst>
            <a:outerShdw blurRad="292100" dist="139700" dir="2700000" algn="tl" rotWithShape="0">
              <a:srgbClr val="333333">
                <a:alpha val="65000"/>
              </a:srgbClr>
            </a:outerShdw>
          </a:effectLst>
        </p:spPr>
      </p:pic>
      <p:pic>
        <p:nvPicPr>
          <p:cNvPr id="15362" name="Picture 2"/>
          <p:cNvPicPr>
            <a:picLocks noChangeAspect="1" noChangeArrowheads="1"/>
          </p:cNvPicPr>
          <p:nvPr/>
        </p:nvPicPr>
        <p:blipFill>
          <a:blip r:embed="rId3"/>
          <a:srcRect/>
          <a:stretch>
            <a:fillRect/>
          </a:stretch>
        </p:blipFill>
        <p:spPr bwMode="auto">
          <a:xfrm>
            <a:off x="0" y="785818"/>
            <a:ext cx="4983376" cy="3000372"/>
          </a:xfrm>
          <a:prstGeom prst="rect">
            <a:avLst/>
          </a:prstGeom>
          <a:ln>
            <a:noFill/>
          </a:ln>
          <a:effectLst>
            <a:outerShdw blurRad="292100" dist="139700" dir="2700000" algn="tl" rotWithShape="0">
              <a:srgbClr val="333333">
                <a:alpha val="65000"/>
              </a:srgbClr>
            </a:outerShdw>
          </a:effectLst>
        </p:spPr>
      </p:pic>
      <p:pic>
        <p:nvPicPr>
          <p:cNvPr id="15363" name="Picture 3"/>
          <p:cNvPicPr>
            <a:picLocks noChangeAspect="1" noChangeArrowheads="1"/>
          </p:cNvPicPr>
          <p:nvPr/>
        </p:nvPicPr>
        <p:blipFill>
          <a:blip r:embed="rId4"/>
          <a:srcRect/>
          <a:stretch>
            <a:fillRect/>
          </a:stretch>
        </p:blipFill>
        <p:spPr bwMode="auto">
          <a:xfrm>
            <a:off x="4857752" y="816553"/>
            <a:ext cx="4286248" cy="2969637"/>
          </a:xfrm>
          <a:prstGeom prst="rect">
            <a:avLst/>
          </a:prstGeom>
          <a:ln>
            <a:noFill/>
          </a:ln>
          <a:effectLst>
            <a:outerShdw blurRad="292100" dist="139700" dir="2700000" algn="tl" rotWithShape="0">
              <a:srgbClr val="333333">
                <a:alpha val="65000"/>
              </a:srgbClr>
            </a:outerShdw>
          </a:effectLst>
        </p:spPr>
      </p:pic>
      <p:pic>
        <p:nvPicPr>
          <p:cNvPr id="15364" name="Picture 4"/>
          <p:cNvPicPr>
            <a:picLocks noChangeAspect="1" noChangeArrowheads="1"/>
          </p:cNvPicPr>
          <p:nvPr/>
        </p:nvPicPr>
        <p:blipFill>
          <a:blip r:embed="rId5"/>
          <a:srcRect/>
          <a:stretch>
            <a:fillRect/>
          </a:stretch>
        </p:blipFill>
        <p:spPr bwMode="auto">
          <a:xfrm>
            <a:off x="4089241" y="3714776"/>
            <a:ext cx="5054759" cy="3357562"/>
          </a:xfrm>
          <a:prstGeom prst="rect">
            <a:avLst/>
          </a:prstGeom>
          <a:ln>
            <a:noFill/>
          </a:ln>
          <a:effectLst>
            <a:softEdge rad="112500"/>
          </a:effectLst>
        </p:spPr>
      </p:pic>
      <p:sp>
        <p:nvSpPr>
          <p:cNvPr id="8" name="TextBox 7"/>
          <p:cNvSpPr txBox="1"/>
          <p:nvPr/>
        </p:nvSpPr>
        <p:spPr>
          <a:xfrm>
            <a:off x="2000232" y="0"/>
            <a:ext cx="5357850" cy="707886"/>
          </a:xfrm>
          <a:prstGeom prst="rect">
            <a:avLst/>
          </a:prstGeom>
          <a:solidFill>
            <a:srgbClr val="92D050"/>
          </a:solidFill>
        </p:spPr>
        <p:txBody>
          <a:bodyPr wrap="square" rtlCol="0">
            <a:spAutoFit/>
          </a:bodyPr>
          <a:lstStyle/>
          <a:p>
            <a:pPr algn="ctr"/>
            <a:r>
              <a:rPr lang="ru-RU"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Намойиш</a:t>
            </a:r>
            <a:r>
              <a:rPr lang="ru-RU"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столи</a:t>
            </a:r>
            <a:r>
              <a:rPr lang="ru-RU"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endParaRPr lang="ru-RU"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spd="med" advClick="0">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6512497</TotalTime>
  <Words>1928</Words>
  <Application>Microsoft Office PowerPoint</Application>
  <PresentationFormat>Экран (4:3)</PresentationFormat>
  <Paragraphs>433</Paragraphs>
  <Slides>42</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Солнцестояние</vt:lpstr>
      <vt:lpstr>Презентация PowerPoint</vt:lpstr>
      <vt:lpstr>Презентация PowerPoint</vt:lpstr>
      <vt:lpstr>Презентация PowerPoint</vt:lpstr>
      <vt:lpstr>Презентация PowerPoint</vt:lpstr>
      <vt:lpstr>Презентация PowerPoint</vt:lpstr>
      <vt:lpstr>1. Кимё ўқув-лаборатория хонасидаги ўқув жиҳозларини жойлашиш тартиби: </vt:lpstr>
      <vt:lpstr>Презентация PowerPoint</vt:lpstr>
      <vt:lpstr>Презентация PowerPoint</vt:lpstr>
      <vt:lpstr>Презентация PowerPoint</vt:lpstr>
      <vt:lpstr>Презентация PowerPoint</vt:lpstr>
      <vt:lpstr> Мўрили шкаф</vt:lpstr>
      <vt:lpstr>Презентация PowerPoint</vt:lpstr>
      <vt:lpstr>Электр таъминоти</vt:lpstr>
      <vt:lpstr>Лаборатория хонаси шкафлари</vt:lpstr>
      <vt:lpstr>Презентация PowerPoint</vt:lpstr>
      <vt:lpstr>Темир шкаф</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Кўргазмаларнинг сақланиши.</vt:lpstr>
      <vt:lpstr>Презентация PowerPoint</vt:lpstr>
      <vt:lpstr>Презентация PowerPoint</vt:lpstr>
      <vt:lpstr>Презентация PowerPoint</vt:lpstr>
      <vt:lpstr>Презентация PowerPoint</vt:lpstr>
      <vt:lpstr>Фан хонасидаги асосий жадвал ва плакатлар</vt:lpstr>
      <vt:lpstr>Кимё хонасининг асосий жадвал ва кўргазмаларининг жойланиш ҳолати.</vt:lpstr>
      <vt:lpstr>Презентация PowerPoint</vt:lpstr>
      <vt:lpstr>Презентация PowerPoint</vt:lpstr>
      <vt:lpstr>Презентация PowerPoint</vt:lpstr>
      <vt:lpstr>Презентация PowerPoint</vt:lpstr>
      <vt:lpstr>-  (Birinchi yarim yillik uchun.) </vt:lpstr>
      <vt:lpstr>Презентация PowerPoint</vt:lpstr>
      <vt:lpstr>-  (Birinchi yarim yillik uchun.) </vt:lpstr>
      <vt:lpstr>Презентация PowerPoint</vt:lpstr>
      <vt:lpstr>-  (Birinchi yarim yillik uchun.) </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194</cp:revision>
  <dcterms:created xsi:type="dcterms:W3CDTF">2017-04-24T08:08:34Z</dcterms:created>
  <dcterms:modified xsi:type="dcterms:W3CDTF">2017-06-02T08:14:46Z</dcterms:modified>
</cp:coreProperties>
</file>