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482" r:id="rId3"/>
    <p:sldId id="324" r:id="rId4"/>
    <p:sldId id="325" r:id="rId5"/>
    <p:sldId id="380" r:id="rId6"/>
    <p:sldId id="358" r:id="rId7"/>
    <p:sldId id="359" r:id="rId8"/>
    <p:sldId id="384" r:id="rId9"/>
    <p:sldId id="483" r:id="rId10"/>
    <p:sldId id="475" r:id="rId11"/>
    <p:sldId id="396" r:id="rId12"/>
    <p:sldId id="436" r:id="rId13"/>
  </p:sldIdLst>
  <p:sldSz cx="9144000" cy="6858000" type="screen4x3"/>
  <p:notesSz cx="6742113" cy="9872663"/>
  <p:custDataLst>
    <p:tags r:id="rId16"/>
  </p:custDataLst>
  <p:defaultTextStyle>
    <a:defPPr>
      <a:defRPr lang="ko-K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맑은 고딕"/>
        <a:cs typeface="맑은 고딕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맑은 고딕"/>
        <a:cs typeface="맑은 고딕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2DE1F33-932E-4D02-AB34-9D1467BC75C0}">
          <p14:sldIdLst>
            <p14:sldId id="256"/>
            <p14:sldId id="482"/>
            <p14:sldId id="324"/>
            <p14:sldId id="325"/>
            <p14:sldId id="380"/>
            <p14:sldId id="358"/>
            <p14:sldId id="359"/>
            <p14:sldId id="384"/>
            <p14:sldId id="483"/>
            <p14:sldId id="475"/>
            <p14:sldId id="396"/>
            <p14:sldId id="436"/>
          </p14:sldIdLst>
        </p14:section>
        <p14:section name="Раздел без заголовка" id="{1B6AF49C-F6F1-4C9D-A1A8-2BC621BD222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44" autoAdjust="0"/>
    <p:restoredTop sz="94660" autoAdjust="0"/>
  </p:normalViewPr>
  <p:slideViewPr>
    <p:cSldViewPr>
      <p:cViewPr>
        <p:scale>
          <a:sx n="50" d="100"/>
          <a:sy n="50" d="100"/>
        </p:scale>
        <p:origin x="-2034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7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6A34A-E270-4B4B-98AE-E3954A7857D8}" type="datetimeFigureOut">
              <a:rPr lang="ru-RU" smtClean="0"/>
              <a:t>13.12.2014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D3B32-5A7B-4EDB-9F26-5C07D10839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1901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latinLnBrk="1">
              <a:defRPr sz="1200">
                <a:latin typeface="맑은 고딕"/>
              </a:defRPr>
            </a:lvl1pPr>
          </a:lstStyle>
          <a:p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8971" y="0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defRPr sz="1200">
                <a:latin typeface="맑은 고딕"/>
              </a:defRPr>
            </a:lvl1pPr>
          </a:lstStyle>
          <a:p>
            <a:fld id="{15CD4FDF-1012-4580-A498-291042E270EC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5537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212" y="4689515"/>
            <a:ext cx="539369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latinLnBrk="1">
              <a:defRPr sz="1200">
                <a:latin typeface="맑은 고딕"/>
              </a:defRPr>
            </a:lvl1pPr>
          </a:lstStyle>
          <a:p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8971" y="9377316"/>
            <a:ext cx="2921582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1">
              <a:defRPr sz="1200">
                <a:latin typeface="맑은 고딕"/>
              </a:defRPr>
            </a:lvl1pPr>
          </a:lstStyle>
          <a:p>
            <a:fld id="{C88DE136-1A69-4512-8D48-B58671E6733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1795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맑은 고딕"/>
        <a:cs typeface="맑은 고딕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09575" y="-4763"/>
            <a:ext cx="3761185" cy="6862763"/>
            <a:chOff x="2928938" y="-4763"/>
            <a:chExt cx="5014912" cy="6862763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>
                <a:gd name="T0" fmla="*/ 0 w 670"/>
                <a:gd name="T1" fmla="*/ 1696 h 1753"/>
                <a:gd name="T2" fmla="*/ 225 w 670"/>
                <a:gd name="T3" fmla="*/ 1753 h 1753"/>
                <a:gd name="T4" fmla="*/ 670 w 670"/>
                <a:gd name="T5" fmla="*/ 0 h 1753"/>
                <a:gd name="T6" fmla="*/ 430 w 670"/>
                <a:gd name="T7" fmla="*/ 0 h 1753"/>
                <a:gd name="T8" fmla="*/ 0 w 670"/>
                <a:gd name="T9" fmla="*/ 1696 h 1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hangingPunct="0"/>
              <a:endParaRPr lang="ru-RU">
                <a:solidFill>
                  <a:prstClr val="black"/>
                </a:solidFill>
                <a:latin typeface="Corbel" pitchFamily="34" charset="0"/>
              </a:endParaRPr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928938" y="-4763"/>
              <a:ext cx="1035050" cy="2673351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9"/>
            <p:cNvSpPr/>
            <p:nvPr/>
          </p:nvSpPr>
          <p:spPr bwMode="auto">
            <a:xfrm>
              <a:off x="2928938" y="2582863"/>
              <a:ext cx="2693987" cy="4275137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10"/>
            <p:cNvSpPr/>
            <p:nvPr/>
          </p:nvSpPr>
          <p:spPr bwMode="auto">
            <a:xfrm>
              <a:off x="3371851" y="2692400"/>
              <a:ext cx="3332161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1"/>
            <p:cNvSpPr/>
            <p:nvPr/>
          </p:nvSpPr>
          <p:spPr bwMode="auto">
            <a:xfrm>
              <a:off x="3367088" y="2687638"/>
              <a:ext cx="4576762" cy="4170362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2"/>
            <p:cNvSpPr/>
            <p:nvPr/>
          </p:nvSpPr>
          <p:spPr bwMode="auto">
            <a:xfrm>
              <a:off x="2928938" y="2578100"/>
              <a:ext cx="3584574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1" y="1380069"/>
            <a:ext cx="6430967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3" y="3996267"/>
            <a:ext cx="5240734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8D3AA5-4D52-4477-8848-2DD5FBDD76FC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9310" y="5883276"/>
            <a:ext cx="3243263" cy="365125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842D5-ECEF-4EFF-9321-DA7AF889B8C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69666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4732865"/>
            <a:ext cx="7514033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509" y="932112"/>
            <a:ext cx="6169458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5299603"/>
            <a:ext cx="7514033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2062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0"/>
            <a:ext cx="7514033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548749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8960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0069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7609" y="3428999"/>
            <a:ext cx="6399611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3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984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3308581"/>
            <a:ext cx="7514032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7381"/>
            <a:ext cx="7514033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25723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98960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0069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defTabSz="457200" fontAlgn="auto">
              <a:spcAft>
                <a:spcPts val="0"/>
              </a:spcAft>
              <a:defRPr/>
            </a:pPr>
            <a:r>
              <a:rPr lang="en-US" sz="8000" dirty="0">
                <a:solidFill>
                  <a:prstClr val="black"/>
                </a:solidFill>
                <a:effectLst/>
                <a:latin typeface="Corbe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685801"/>
            <a:ext cx="6742509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5" y="3886200"/>
            <a:ext cx="7514033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775200"/>
            <a:ext cx="7514033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46201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685801"/>
            <a:ext cx="7514034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4" y="3505200"/>
            <a:ext cx="7514035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4343400"/>
            <a:ext cx="7514035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A0E52A2E-3FEE-4CF1-B491-3BD9FC6A60C3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04327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C0B315-2D41-494B-A598-3AEC0802E698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97692-D99B-4046-8CD5-3F83FF460ED1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61257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492" y="685800"/>
            <a:ext cx="1327777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4" y="685800"/>
            <a:ext cx="6014807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A65837-FB30-4DA6-86E6-0F37029A17D6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58ADAC-8FC6-424B-90F6-D3521470A39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23966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  <a:prstGeom prst="rect">
            <a:avLst/>
          </a:prstGeom>
        </p:spPr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7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80CA1-7F6D-47AE-AAFE-EAF7F5BF2660}" type="datetime1">
              <a:rPr lang="uz-Cyrl-UZ"/>
              <a:pPr>
                <a:defRPr/>
              </a:pPr>
              <a:t>13.12.2014</a:t>
            </a:fld>
            <a:endParaRPr lang="en-US"/>
          </a:p>
        </p:txBody>
      </p:sp>
      <p:sp>
        <p:nvSpPr>
          <p:cNvPr id="4" name="Rectangle 8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6B1CA-6039-452F-929A-1B166D8CC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6697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115327-F808-46C8-A8CF-5C4CEC143715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4122" y="5867401"/>
            <a:ext cx="413147" cy="365125"/>
          </a:xfrm>
        </p:spPr>
        <p:txBody>
          <a:bodyPr/>
          <a:lstStyle>
            <a:lvl1pPr>
              <a:defRPr/>
            </a:lvl1pPr>
          </a:lstStyle>
          <a:p>
            <a:fld id="{F20AC878-41B8-4DDF-8415-AA10254BFA06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3960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9210" y="2666999"/>
            <a:ext cx="6698060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9209" y="4777381"/>
            <a:ext cx="669806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24148D-6383-469B-936A-2D4248006E7E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B7189-6643-4CEE-8285-713039CB2CA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0168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685801"/>
            <a:ext cx="7514035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5" y="2667000"/>
            <a:ext cx="3671291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5975" y="2667000"/>
            <a:ext cx="3671292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CDDBC4-44BF-44AA-9105-07CE15F88037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662DE-FDB1-4429-8F2D-000A0310CAD5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2936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134" y="2658533"/>
            <a:ext cx="34553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233" y="3335337"/>
            <a:ext cx="3671292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366" y="2667000"/>
            <a:ext cx="346690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5975" y="3335337"/>
            <a:ext cx="3671292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1358FA-A4F2-47A6-BBDF-E69591181997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D9BFE-7608-4375-80B8-FA1CFD5BD03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02426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866266-83C9-4D4F-AC3A-51C572670E49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0CAA8-2F2C-490C-B588-F1E6E2A10E4A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5609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CC3B75-FA95-42AE-B702-AC7A1D7A035F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2572A3-73E7-4FC3-AFFB-C8209FFBB93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44820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1600200"/>
            <a:ext cx="266184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525" y="685800"/>
            <a:ext cx="4680743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2971800"/>
            <a:ext cx="266184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69B1E1-FDC8-40B8-BF1B-ADDCE255E723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1F011A-50C7-450D-B6C1-29AA225593F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4629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3" y="1752599"/>
            <a:ext cx="406961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6011" y="914400"/>
            <a:ext cx="246073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043" y="3124199"/>
            <a:ext cx="406961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A90295-B328-43FA-885D-C53B1DF873E3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1D452A-142E-4CEB-8F5C-E8E0EFF4068F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82418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113110" y="0"/>
            <a:ext cx="1827609" cy="6858000"/>
            <a:chOff x="1320800" y="0"/>
            <a:chExt cx="24368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>
                <a:gd name="T0" fmla="*/ 0 w 707"/>
                <a:gd name="T1" fmla="*/ 3330 h 3357"/>
                <a:gd name="T2" fmla="*/ 156 w 707"/>
                <a:gd name="T3" fmla="*/ 3357 h 3357"/>
                <a:gd name="T4" fmla="*/ 707 w 707"/>
                <a:gd name="T5" fmla="*/ 0 h 3357"/>
                <a:gd name="T6" fmla="*/ 547 w 707"/>
                <a:gd name="T7" fmla="*/ 0 h 3357"/>
                <a:gd name="T8" fmla="*/ 0 w 707"/>
                <a:gd name="T9" fmla="*/ 3330 h 3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 eaLnBrk="0" hangingPunct="0"/>
              <a:endParaRPr lang="ru-RU">
                <a:solidFill>
                  <a:prstClr val="black"/>
                </a:solidFill>
                <a:latin typeface="Corbel" pitchFamily="34" charset="0"/>
              </a:endParaRPr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1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1"/>
              <a:ext cx="1228726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7" y="5291139"/>
              <a:ext cx="1495426" cy="1566862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7" y="5286376"/>
              <a:ext cx="2130426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1"/>
              <a:ext cx="1695451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113235" y="685800"/>
            <a:ext cx="7514034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13235" y="2667000"/>
            <a:ext cx="7514034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9722" y="5883276"/>
            <a:ext cx="857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E52A2E-3FEE-4CF1-B491-3BD9FC6A60C3}" type="datetimeFigureOut">
              <a:rPr lang="ko-KR" altLang="en-US" smtClean="0"/>
              <a:pPr/>
              <a:t>2014-12-13</a:t>
            </a:fld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8813" y="5883276"/>
            <a:ext cx="53137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 dirty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4122" y="5883276"/>
            <a:ext cx="41314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1A9E05CB-4473-4871-B230-5926E51DC7F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58413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제목 1"/>
          <p:cNvSpPr>
            <a:spLocks noGrp="1"/>
          </p:cNvSpPr>
          <p:nvPr>
            <p:ph type="ctrTitle"/>
          </p:nvPr>
        </p:nvSpPr>
        <p:spPr>
          <a:xfrm>
            <a:off x="851691" y="1656526"/>
            <a:ext cx="7896773" cy="2616199"/>
          </a:xfrm>
        </p:spPr>
        <p:txBody>
          <a:bodyPr anchor="ctr">
            <a:noAutofit/>
          </a:bodyPr>
          <a:lstStyle/>
          <a:p>
            <a:pPr algn="ctr"/>
            <a:r>
              <a:rPr lang="uz-Cyrl-UZ" sz="4400" b="1" dirty="0"/>
              <a:t>Vаriаnt tаnlаsh оpеrаtоri</a:t>
            </a:r>
            <a:endParaRPr lang="ru-RU" sz="4400" b="1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386533" y="4149079"/>
            <a:ext cx="5240734" cy="1235721"/>
          </a:xfrm>
        </p:spPr>
        <p:txBody>
          <a:bodyPr>
            <a:normAutofit fontScale="92500"/>
          </a:bodyPr>
          <a:lstStyle/>
          <a:p>
            <a:r>
              <a:rPr lang="ru-RU" sz="2000" dirty="0" err="1">
                <a:solidFill>
                  <a:srgbClr val="002060"/>
                </a:solidFill>
              </a:rPr>
              <a:t>Тошкент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ахборот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технологиялари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университети</a:t>
            </a:r>
            <a:r>
              <a:rPr lang="ru-RU" sz="2000" dirty="0">
                <a:solidFill>
                  <a:srgbClr val="002060"/>
                </a:solidFill>
              </a:rPr>
              <a:t> Фар</a:t>
            </a:r>
            <a:r>
              <a:rPr lang="uz-Cyrl-UZ" sz="2000" dirty="0">
                <a:solidFill>
                  <a:srgbClr val="002060"/>
                </a:solidFill>
              </a:rPr>
              <a:t>ғона филиали </a:t>
            </a:r>
            <a:r>
              <a:rPr lang="uz-Cyrl-UZ" sz="2000" dirty="0" smtClean="0">
                <a:solidFill>
                  <a:srgbClr val="002060"/>
                </a:solidFill>
              </a:rPr>
              <a:t>ассистенти </a:t>
            </a:r>
          </a:p>
          <a:p>
            <a:r>
              <a:rPr lang="uz-Cyrl-UZ" sz="2400" b="1" dirty="0" smtClean="0">
                <a:solidFill>
                  <a:srgbClr val="002060"/>
                </a:solidFill>
              </a:rPr>
              <a:t>Абдумалик Абдугоппорович Хоитқулов 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dirty="0"/>
          </a:p>
        </p:txBody>
      </p:sp>
      <p:pic>
        <p:nvPicPr>
          <p:cNvPr id="6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52413"/>
            <a:ext cx="1512888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6925" y="44450"/>
            <a:ext cx="1997075" cy="185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3113" y="1427163"/>
            <a:ext cx="741362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8316416" cy="6858000"/>
          </a:xfrm>
        </p:spPr>
        <p:txBody>
          <a:bodyPr/>
          <a:lstStyle/>
          <a:p>
            <a:pPr algn="just"/>
            <a:r>
              <a:rPr lang="en-US" sz="3600" b="1" dirty="0"/>
              <a:t>Continue </a:t>
            </a:r>
            <a:r>
              <a:rPr lang="en-US" sz="3600" b="1" dirty="0" err="1"/>
              <a:t>operatori</a:t>
            </a:r>
            <a:r>
              <a:rPr lang="en-US" sz="3600" b="1" dirty="0"/>
              <a:t>.</a:t>
            </a:r>
            <a:r>
              <a:rPr lang="en-US" sz="3600" dirty="0"/>
              <a:t> </a:t>
            </a:r>
            <a:r>
              <a:rPr lang="en-US" sz="3600" dirty="0" err="1"/>
              <a:t>Tsikl</a:t>
            </a:r>
            <a:r>
              <a:rPr lang="en-US" sz="3600" dirty="0"/>
              <a:t> </a:t>
            </a:r>
            <a:r>
              <a:rPr lang="en-US" sz="3600" dirty="0" err="1"/>
              <a:t>bajarilishiga</a:t>
            </a:r>
            <a:r>
              <a:rPr lang="en-US" sz="3600" dirty="0"/>
              <a:t> </a:t>
            </a:r>
            <a:r>
              <a:rPr lang="en-US" sz="3600" dirty="0" err="1"/>
              <a:t>ta'sir</a:t>
            </a:r>
            <a:r>
              <a:rPr lang="en-US" sz="3600" dirty="0"/>
              <a:t> </a:t>
            </a:r>
            <a:r>
              <a:rPr lang="en-US" sz="3600" dirty="0" err="1"/>
              <a:t>o’tkazishga</a:t>
            </a:r>
            <a:r>
              <a:rPr lang="en-US" sz="3600" dirty="0"/>
              <a:t> </a:t>
            </a:r>
            <a:r>
              <a:rPr lang="en-US" sz="3600" dirty="0" err="1"/>
              <a:t>imkon</a:t>
            </a:r>
            <a:r>
              <a:rPr lang="en-US" sz="3600" dirty="0"/>
              <a:t> </a:t>
            </a:r>
            <a:r>
              <a:rPr lang="en-US" sz="3600" dirty="0" err="1"/>
              <a:t>beradigan</a:t>
            </a:r>
            <a:r>
              <a:rPr lang="en-US" sz="3600" dirty="0"/>
              <a:t> </a:t>
            </a:r>
            <a:r>
              <a:rPr lang="en-US" sz="3600" dirty="0" err="1"/>
              <a:t>yana</a:t>
            </a:r>
            <a:r>
              <a:rPr lang="en-US" sz="3600" dirty="0"/>
              <a:t> </a:t>
            </a:r>
            <a:r>
              <a:rPr lang="en-US" sz="3600" dirty="0" err="1"/>
              <a:t>bir</a:t>
            </a:r>
            <a:r>
              <a:rPr lang="en-US" sz="3600" dirty="0"/>
              <a:t> operator Continue </a:t>
            </a:r>
            <a:r>
              <a:rPr lang="en-US" sz="3600" dirty="0" err="1"/>
              <a:t>operatoridir</a:t>
            </a:r>
            <a:r>
              <a:rPr lang="en-US" sz="3600" dirty="0"/>
              <a:t>. Bu operator </a:t>
            </a:r>
            <a:r>
              <a:rPr lang="en-US" sz="3600" dirty="0" err="1"/>
              <a:t>tsikl</a:t>
            </a:r>
            <a:r>
              <a:rPr lang="en-US" sz="3600" dirty="0"/>
              <a:t> </a:t>
            </a:r>
            <a:r>
              <a:rPr lang="en-US" sz="3600" dirty="0" err="1"/>
              <a:t>qadamini</a:t>
            </a:r>
            <a:r>
              <a:rPr lang="en-US" sz="3600" dirty="0"/>
              <a:t> </a:t>
            </a:r>
            <a:r>
              <a:rPr lang="en-US" sz="3600" dirty="0" err="1"/>
              <a:t>bajarilishini</a:t>
            </a:r>
            <a:r>
              <a:rPr lang="en-US" sz="3600" dirty="0"/>
              <a:t> </a:t>
            </a:r>
            <a:r>
              <a:rPr lang="en-US" sz="3600" dirty="0" err="1"/>
              <a:t>tuhtatib</a:t>
            </a:r>
            <a:r>
              <a:rPr lang="en-US" sz="3600" dirty="0"/>
              <a:t> for </a:t>
            </a:r>
            <a:r>
              <a:rPr lang="en-US" sz="3600" dirty="0" err="1"/>
              <a:t>va</a:t>
            </a:r>
            <a:r>
              <a:rPr lang="en-US" sz="3600" dirty="0"/>
              <a:t> while da </a:t>
            </a:r>
            <a:r>
              <a:rPr lang="en-US" sz="3600" dirty="0" err="1"/>
              <a:t>ko’rsatilgan</a:t>
            </a:r>
            <a:r>
              <a:rPr lang="en-US" sz="3600" dirty="0"/>
              <a:t> </a:t>
            </a:r>
            <a:r>
              <a:rPr lang="en-US" sz="3600" dirty="0" err="1"/>
              <a:t>shartli</a:t>
            </a:r>
            <a:r>
              <a:rPr lang="en-US" sz="3600" dirty="0"/>
              <a:t> </a:t>
            </a:r>
            <a:r>
              <a:rPr lang="en-US" sz="3600" dirty="0" err="1"/>
              <a:t>tekshirishga</a:t>
            </a:r>
            <a:r>
              <a:rPr lang="en-US" sz="3600" dirty="0"/>
              <a:t> </a:t>
            </a:r>
            <a:r>
              <a:rPr lang="en-US" sz="3600" dirty="0" err="1"/>
              <a:t>o’tkazadi</a:t>
            </a:r>
            <a:r>
              <a:rPr lang="en-US" sz="3600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8304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Content Placeholder 3"/>
          <p:cNvSpPr>
            <a:spLocks noGrp="1"/>
          </p:cNvSpPr>
          <p:nvPr>
            <p:ph idx="1"/>
          </p:nvPr>
        </p:nvSpPr>
        <p:spPr>
          <a:xfrm>
            <a:off x="1115616" y="0"/>
            <a:ext cx="8028384" cy="677001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 smtClean="0"/>
              <a:t>	</a:t>
            </a:r>
            <a:r>
              <a:rPr lang="en-US" sz="3200" b="1" dirty="0" err="1" smtClean="0"/>
              <a:t>Misol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Kiritilgan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songa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mos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ravishda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hafta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kunini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chiqaruvchi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dastur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tuzing</a:t>
            </a:r>
            <a:r>
              <a:rPr lang="en-US" sz="3200" b="1" dirty="0" smtClean="0"/>
              <a:t>?</a:t>
            </a:r>
          </a:p>
          <a:p>
            <a:pPr marL="0" indent="0">
              <a:buNone/>
            </a:pPr>
            <a:r>
              <a:rPr lang="en-US" sz="3200" b="1" i="1" dirty="0" err="1">
                <a:solidFill>
                  <a:srgbClr val="C00000"/>
                </a:solidFill>
              </a:rPr>
              <a:t>int</a:t>
            </a:r>
            <a:r>
              <a:rPr lang="en-US" sz="3200" b="1" i="1" dirty="0">
                <a:solidFill>
                  <a:srgbClr val="C00000"/>
                </a:solidFill>
              </a:rPr>
              <a:t> n;</a:t>
            </a:r>
          </a:p>
          <a:p>
            <a:pPr marL="0" indent="0">
              <a:buNone/>
            </a:pPr>
            <a:r>
              <a:rPr lang="en-US" sz="3200" b="1" i="1" dirty="0" err="1">
                <a:solidFill>
                  <a:srgbClr val="C00000"/>
                </a:solidFill>
              </a:rPr>
              <a:t>cout</a:t>
            </a:r>
            <a:r>
              <a:rPr lang="en-US" sz="3200" b="1" i="1" dirty="0">
                <a:solidFill>
                  <a:srgbClr val="C00000"/>
                </a:solidFill>
              </a:rPr>
              <a:t>&lt;&lt;"</a:t>
            </a:r>
            <a:r>
              <a:rPr lang="en-US" sz="3200" b="1" i="1" dirty="0" err="1">
                <a:solidFill>
                  <a:srgbClr val="C00000"/>
                </a:solidFill>
              </a:rPr>
              <a:t>Hafta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kunini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kiriting</a:t>
            </a:r>
            <a:r>
              <a:rPr lang="en-US" sz="3200" b="1" i="1" dirty="0">
                <a:solidFill>
                  <a:srgbClr val="C00000"/>
                </a:solidFill>
              </a:rPr>
              <a:t>: "; </a:t>
            </a:r>
          </a:p>
          <a:p>
            <a:pPr marL="0" indent="0">
              <a:buNone/>
            </a:pPr>
            <a:r>
              <a:rPr lang="en-US" sz="3200" b="1" i="1" dirty="0" err="1">
                <a:solidFill>
                  <a:srgbClr val="C00000"/>
                </a:solidFill>
              </a:rPr>
              <a:t>cin</a:t>
            </a:r>
            <a:r>
              <a:rPr lang="en-US" sz="3200" b="1" i="1" dirty="0">
                <a:solidFill>
                  <a:srgbClr val="C00000"/>
                </a:solidFill>
              </a:rPr>
              <a:t>&gt;&gt;n;</a:t>
            </a:r>
          </a:p>
          <a:p>
            <a:pPr marL="0" indent="0">
              <a:buNone/>
            </a:pPr>
            <a:r>
              <a:rPr lang="en-US" sz="3200" b="1" i="1" dirty="0">
                <a:solidFill>
                  <a:srgbClr val="C00000"/>
                </a:solidFill>
              </a:rPr>
              <a:t>switch (n)</a:t>
            </a:r>
          </a:p>
          <a:p>
            <a:pPr marL="0" indent="0">
              <a:buNone/>
            </a:pPr>
            <a:r>
              <a:rPr lang="en-US" sz="3200" b="1" i="1" dirty="0">
                <a:solidFill>
                  <a:srgbClr val="C00000"/>
                </a:solidFill>
              </a:rPr>
              <a:t>{</a:t>
            </a:r>
          </a:p>
          <a:p>
            <a:pPr marL="0" indent="0">
              <a:buNone/>
            </a:pPr>
            <a:r>
              <a:rPr lang="en-US" sz="3200" b="1" i="1" dirty="0">
                <a:solidFill>
                  <a:srgbClr val="C00000"/>
                </a:solidFill>
              </a:rPr>
              <a:t>case 1:cout&lt;&lt;"</a:t>
            </a:r>
            <a:r>
              <a:rPr lang="en-US" sz="3200" b="1" i="1" dirty="0" err="1">
                <a:solidFill>
                  <a:srgbClr val="C00000"/>
                </a:solidFill>
              </a:rPr>
              <a:t>Dushanba</a:t>
            </a:r>
            <a:r>
              <a:rPr lang="en-US" sz="3200" b="1" i="1" dirty="0">
                <a:solidFill>
                  <a:srgbClr val="C00000"/>
                </a:solidFill>
              </a:rPr>
              <a:t>\n"; break;</a:t>
            </a:r>
          </a:p>
          <a:p>
            <a:pPr marL="0" indent="0">
              <a:buNone/>
            </a:pPr>
            <a:r>
              <a:rPr lang="en-US" sz="3200" b="1" i="1" dirty="0">
                <a:solidFill>
                  <a:srgbClr val="C00000"/>
                </a:solidFill>
              </a:rPr>
              <a:t>case 2:cout&lt;&lt;"</a:t>
            </a:r>
            <a:r>
              <a:rPr lang="en-US" sz="3200" b="1" i="1" dirty="0" err="1">
                <a:solidFill>
                  <a:srgbClr val="C00000"/>
                </a:solidFill>
              </a:rPr>
              <a:t>Seshanba</a:t>
            </a:r>
            <a:r>
              <a:rPr lang="en-US" sz="3200" b="1" i="1" dirty="0">
                <a:solidFill>
                  <a:srgbClr val="C00000"/>
                </a:solidFill>
              </a:rPr>
              <a:t>\n"; break;</a:t>
            </a:r>
          </a:p>
          <a:p>
            <a:pPr marL="0" indent="0">
              <a:buNone/>
            </a:pPr>
            <a:r>
              <a:rPr lang="en-US" sz="3200" b="1" i="1" dirty="0">
                <a:solidFill>
                  <a:srgbClr val="C00000"/>
                </a:solidFill>
              </a:rPr>
              <a:t>case 3:cout&lt;&lt;"</a:t>
            </a:r>
            <a:r>
              <a:rPr lang="en-US" sz="3200" b="1" i="1" dirty="0" err="1">
                <a:solidFill>
                  <a:srgbClr val="C00000"/>
                </a:solidFill>
              </a:rPr>
              <a:t>Chorshanba</a:t>
            </a:r>
            <a:r>
              <a:rPr lang="en-US" sz="3200" b="1" i="1" dirty="0">
                <a:solidFill>
                  <a:srgbClr val="C00000"/>
                </a:solidFill>
              </a:rPr>
              <a:t>\n"; break;</a:t>
            </a:r>
            <a:endParaRPr lang="ru-RU" sz="3200" b="1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2584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39552" y="1561594"/>
            <a:ext cx="83164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>
                <a:solidFill>
                  <a:srgbClr val="C00000"/>
                </a:solidFill>
              </a:rPr>
              <a:t>case 4:cout&lt;&lt;"</a:t>
            </a:r>
            <a:r>
              <a:rPr lang="en-US" sz="3200" b="1" i="1" dirty="0" err="1">
                <a:solidFill>
                  <a:srgbClr val="C00000"/>
                </a:solidFill>
              </a:rPr>
              <a:t>Payshanba</a:t>
            </a:r>
            <a:r>
              <a:rPr lang="en-US" sz="3200" b="1" i="1" dirty="0">
                <a:solidFill>
                  <a:srgbClr val="C00000"/>
                </a:solidFill>
              </a:rPr>
              <a:t>\n"; break;</a:t>
            </a:r>
          </a:p>
          <a:p>
            <a:r>
              <a:rPr lang="en-US" sz="3200" b="1" i="1" dirty="0">
                <a:solidFill>
                  <a:srgbClr val="C00000"/>
                </a:solidFill>
              </a:rPr>
              <a:t>case 5:cout&lt;&lt;"</a:t>
            </a:r>
            <a:r>
              <a:rPr lang="en-US" sz="3200" b="1" i="1" dirty="0" err="1">
                <a:solidFill>
                  <a:srgbClr val="C00000"/>
                </a:solidFill>
              </a:rPr>
              <a:t>Juma</a:t>
            </a:r>
            <a:r>
              <a:rPr lang="en-US" sz="3200" b="1" i="1" dirty="0">
                <a:solidFill>
                  <a:srgbClr val="C00000"/>
                </a:solidFill>
              </a:rPr>
              <a:t>\n"; break;</a:t>
            </a:r>
          </a:p>
          <a:p>
            <a:r>
              <a:rPr lang="en-US" sz="3200" b="1" i="1" dirty="0">
                <a:solidFill>
                  <a:srgbClr val="C00000"/>
                </a:solidFill>
              </a:rPr>
              <a:t>case 6:cout&lt;&lt;"</a:t>
            </a:r>
            <a:r>
              <a:rPr lang="en-US" sz="3200" b="1" i="1" dirty="0" err="1">
                <a:solidFill>
                  <a:srgbClr val="C00000"/>
                </a:solidFill>
              </a:rPr>
              <a:t>Shanba</a:t>
            </a:r>
            <a:r>
              <a:rPr lang="en-US" sz="3200" b="1" i="1" dirty="0">
                <a:solidFill>
                  <a:srgbClr val="C00000"/>
                </a:solidFill>
              </a:rPr>
              <a:t>\n"; break;</a:t>
            </a:r>
          </a:p>
          <a:p>
            <a:r>
              <a:rPr lang="en-US" sz="3200" b="1" i="1" dirty="0">
                <a:solidFill>
                  <a:srgbClr val="C00000"/>
                </a:solidFill>
              </a:rPr>
              <a:t>case 7:cout&lt;&lt;"</a:t>
            </a:r>
            <a:r>
              <a:rPr lang="en-US" sz="3200" b="1" i="1" dirty="0" err="1">
                <a:solidFill>
                  <a:srgbClr val="C00000"/>
                </a:solidFill>
              </a:rPr>
              <a:t>Yakshanba</a:t>
            </a:r>
            <a:r>
              <a:rPr lang="en-US" sz="3200" b="1" i="1" dirty="0">
                <a:solidFill>
                  <a:srgbClr val="C00000"/>
                </a:solidFill>
              </a:rPr>
              <a:t>\n"; break;</a:t>
            </a:r>
          </a:p>
          <a:p>
            <a:r>
              <a:rPr lang="en-US" sz="3200" b="1" i="1" dirty="0" err="1">
                <a:solidFill>
                  <a:srgbClr val="C00000"/>
                </a:solidFill>
              </a:rPr>
              <a:t>default:cout</a:t>
            </a:r>
            <a:r>
              <a:rPr lang="en-US" sz="3200" b="1" i="1" dirty="0">
                <a:solidFill>
                  <a:srgbClr val="C00000"/>
                </a:solidFill>
              </a:rPr>
              <a:t>&lt;&lt;"</a:t>
            </a:r>
            <a:r>
              <a:rPr lang="en-US" sz="3200" b="1" i="1" dirty="0" err="1">
                <a:solidFill>
                  <a:srgbClr val="C00000"/>
                </a:solidFill>
              </a:rPr>
              <a:t>Bunday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hafta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kuni</a:t>
            </a:r>
            <a:r>
              <a:rPr lang="en-US" sz="3200" b="1" i="1" dirty="0">
                <a:solidFill>
                  <a:srgbClr val="C00000"/>
                </a:solidFill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</a:rPr>
              <a:t>yo`q</a:t>
            </a:r>
            <a:r>
              <a:rPr lang="en-US" sz="3200" b="1" i="1" dirty="0">
                <a:solidFill>
                  <a:srgbClr val="C00000"/>
                </a:solidFill>
              </a:rPr>
              <a:t>\n";</a:t>
            </a:r>
          </a:p>
          <a:p>
            <a:r>
              <a:rPr lang="en-US" sz="3200" b="1" i="1">
                <a:solidFill>
                  <a:srgbClr val="C00000"/>
                </a:solidFill>
              </a:rPr>
              <a:t>}</a:t>
            </a:r>
            <a:endParaRPr lang="en-US" sz="32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55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3235" y="685800"/>
            <a:ext cx="7514034" cy="1087016"/>
          </a:xfrm>
        </p:spPr>
        <p:txBody>
          <a:bodyPr>
            <a:normAutofit/>
          </a:bodyPr>
          <a:lstStyle/>
          <a:p>
            <a:r>
              <a:rPr lang="uz-Cyrl-UZ" sz="3200" b="1" i="1" dirty="0" smtClean="0">
                <a:latin typeface="Times New Roman" pitchFamily="18" charset="0"/>
                <a:cs typeface="Times New Roman" pitchFamily="18" charset="0"/>
              </a:rPr>
              <a:t>Режа: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781128"/>
          </a:xfrm>
        </p:spPr>
        <p:txBody>
          <a:bodyPr>
            <a:noAutofit/>
          </a:bodyPr>
          <a:lstStyle/>
          <a:p>
            <a:r>
              <a:rPr lang="uz-Cyrl-UZ" sz="3600" b="1" dirty="0"/>
              <a:t>Vаriаnt tаnlаsh </a:t>
            </a:r>
            <a:r>
              <a:rPr lang="uz-Cyrl-UZ" sz="3600" b="1" dirty="0" smtClean="0"/>
              <a:t>оpеrаtоri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haqida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tushuncha</a:t>
            </a:r>
            <a:endParaRPr lang="ru-RU" sz="3600" b="1" dirty="0"/>
          </a:p>
          <a:p>
            <a:r>
              <a:rPr lang="uz-Cyrl-UZ" sz="3600" b="1" dirty="0"/>
              <a:t>Vаriаnt tаnlаsh </a:t>
            </a:r>
            <a:r>
              <a:rPr lang="uz-Cyrl-UZ" sz="3600" b="1" dirty="0" smtClean="0"/>
              <a:t>оpеrаtоri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bilan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ishlash</a:t>
            </a:r>
            <a:endParaRPr lang="en-US" sz="3600" b="1" dirty="0" smtClean="0"/>
          </a:p>
          <a:p>
            <a:r>
              <a:rPr lang="en-US" sz="3600" b="1" dirty="0" smtClean="0"/>
              <a:t>Break </a:t>
            </a:r>
            <a:r>
              <a:rPr lang="en-US" sz="3600" b="1" dirty="0" err="1" smtClean="0"/>
              <a:t>va</a:t>
            </a:r>
            <a:r>
              <a:rPr lang="en-US" sz="3600" b="1" dirty="0" smtClean="0"/>
              <a:t> continue </a:t>
            </a:r>
            <a:r>
              <a:rPr lang="en-US" sz="3600" b="1" dirty="0" err="1" smtClean="0"/>
              <a:t>operatorlari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07644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79390" y="285736"/>
            <a:ext cx="8501122" cy="911016"/>
          </a:xfrm>
        </p:spPr>
        <p:txBody>
          <a:bodyPr>
            <a:noAutofit/>
          </a:bodyPr>
          <a:lstStyle/>
          <a:p>
            <a:r>
              <a:rPr lang="uz-Cyrl-UZ" sz="3600" b="1" dirty="0"/>
              <a:t>Vаriаnt tаnlаsh оpеrаtоri</a:t>
            </a:r>
            <a:r>
              <a:rPr lang="en-US" sz="3600" b="1" dirty="0"/>
              <a:t> </a:t>
            </a:r>
            <a:r>
              <a:rPr lang="en-US" sz="3600" b="1" dirty="0" err="1"/>
              <a:t>haqida</a:t>
            </a:r>
            <a:r>
              <a:rPr lang="en-US" sz="3600" b="1" dirty="0"/>
              <a:t> </a:t>
            </a:r>
            <a:r>
              <a:rPr lang="en-US" sz="3600" b="1" dirty="0" err="1"/>
              <a:t>tushuncha</a:t>
            </a:r>
            <a:endParaRPr lang="ru-RU" sz="3600" b="1" dirty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827584" y="1124744"/>
            <a:ext cx="8102134" cy="5507566"/>
          </a:xfrm>
        </p:spPr>
        <p:txBody>
          <a:bodyPr>
            <a:noAutofit/>
          </a:bodyPr>
          <a:lstStyle/>
          <a:p>
            <a:pPr algn="just"/>
            <a:r>
              <a:rPr lang="ru-RU" sz="3600" dirty="0" err="1"/>
              <a:t>Аyrim</a:t>
            </a:r>
            <a:r>
              <a:rPr lang="ru-RU" sz="3600" dirty="0"/>
              <a:t> </a:t>
            </a:r>
            <a:r>
              <a:rPr lang="ru-RU" sz="3600" dirty="0" err="1"/>
              <a:t>аlgоritmlаrning</a:t>
            </a:r>
            <a:r>
              <a:rPr lang="ru-RU" sz="3600" dirty="0"/>
              <a:t> </a:t>
            </a:r>
            <a:r>
              <a:rPr lang="ru-RU" sz="3600" dirty="0" err="1"/>
              <a:t>hisоblаsh</a:t>
            </a:r>
            <a:r>
              <a:rPr lang="ru-RU" sz="3600" dirty="0"/>
              <a:t> </a:t>
            </a:r>
            <a:r>
              <a:rPr lang="ru-RU" sz="3600" dirty="0" err="1"/>
              <a:t>jаrаyonlаri</a:t>
            </a:r>
            <a:r>
              <a:rPr lang="ru-RU" sz="3600" dirty="0"/>
              <a:t> </a:t>
            </a:r>
            <a:r>
              <a:rPr lang="ru-RU" sz="3600" dirty="0" err="1"/>
              <a:t>o’zlаrining</a:t>
            </a:r>
            <a:r>
              <a:rPr lang="ru-RU" sz="3600" dirty="0"/>
              <a:t> </a:t>
            </a:r>
            <a:r>
              <a:rPr lang="ru-RU" sz="3600" dirty="0" err="1"/>
              <a:t>ko’p</a:t>
            </a:r>
            <a:r>
              <a:rPr lang="ru-RU" sz="3600" dirty="0"/>
              <a:t> </a:t>
            </a:r>
            <a:r>
              <a:rPr lang="ru-RU" sz="3600" dirty="0" err="1"/>
              <a:t>tаrmоqliligi</a:t>
            </a:r>
            <a:r>
              <a:rPr lang="ru-RU" sz="3600" dirty="0"/>
              <a:t> </a:t>
            </a:r>
            <a:r>
              <a:rPr lang="ru-RU" sz="3600" dirty="0" err="1"/>
              <a:t>bilаn</a:t>
            </a:r>
            <a:r>
              <a:rPr lang="ru-RU" sz="3600" dirty="0"/>
              <a:t> </a:t>
            </a:r>
            <a:r>
              <a:rPr lang="ru-RU" sz="3600" dirty="0" err="1"/>
              <a:t>аjrаlib</a:t>
            </a:r>
            <a:r>
              <a:rPr lang="ru-RU" sz="3600" dirty="0"/>
              <a:t> </a:t>
            </a:r>
            <a:r>
              <a:rPr lang="ru-RU" sz="3600" dirty="0" err="1"/>
              <a:t>turаdi</a:t>
            </a:r>
            <a:r>
              <a:rPr lang="ru-RU" sz="3600" dirty="0"/>
              <a:t>. </a:t>
            </a:r>
            <a:r>
              <a:rPr lang="ru-RU" sz="3600" dirty="0" err="1"/>
              <a:t>Umumаn</a:t>
            </a:r>
            <a:r>
              <a:rPr lang="ru-RU" sz="3600" dirty="0"/>
              <a:t> </a:t>
            </a:r>
            <a:r>
              <a:rPr lang="ru-RU" sz="3600" dirty="0" err="1"/>
              <a:t>оlgаndа</a:t>
            </a:r>
            <a:r>
              <a:rPr lang="ru-RU" sz="3600" dirty="0"/>
              <a:t>, </a:t>
            </a:r>
            <a:r>
              <a:rPr lang="ru-RU" sz="3600" dirty="0" err="1"/>
              <a:t>tаrmоqli</a:t>
            </a:r>
            <a:r>
              <a:rPr lang="ru-RU" sz="3600" dirty="0"/>
              <a:t> </a:t>
            </a:r>
            <a:r>
              <a:rPr lang="ru-RU" sz="3600" dirty="0" err="1"/>
              <a:t>jаrаyonlаrni</a:t>
            </a:r>
            <a:r>
              <a:rPr lang="ru-RU" sz="3600" dirty="0"/>
              <a:t> </a:t>
            </a:r>
            <a:r>
              <a:rPr lang="ru-RU" sz="3600" dirty="0" err="1"/>
              <a:t>hisоblаsh</a:t>
            </a:r>
            <a:r>
              <a:rPr lang="ru-RU" sz="3600" dirty="0"/>
              <a:t> </a:t>
            </a:r>
            <a:r>
              <a:rPr lang="ru-RU" sz="3600" dirty="0" err="1"/>
              <a:t>uchun</a:t>
            </a:r>
            <a:r>
              <a:rPr lang="ru-RU" sz="3600" dirty="0"/>
              <a:t> </a:t>
            </a:r>
            <a:r>
              <a:rPr lang="ru-RU" sz="3600" dirty="0" err="1"/>
              <a:t>shаrtli</a:t>
            </a:r>
            <a:r>
              <a:rPr lang="ru-RU" sz="3600" dirty="0"/>
              <a:t> </a:t>
            </a:r>
            <a:r>
              <a:rPr lang="ru-RU" sz="3600" dirty="0" err="1"/>
              <a:t>оpеrаtоrdаn</a:t>
            </a:r>
            <a:r>
              <a:rPr lang="ru-RU" sz="3600" dirty="0"/>
              <a:t> </a:t>
            </a:r>
            <a:r>
              <a:rPr lang="ru-RU" sz="3600" dirty="0" err="1"/>
              <a:t>fоydаlаnishyetаrlidir</a:t>
            </a:r>
            <a:r>
              <a:rPr lang="ru-RU" sz="3600" dirty="0"/>
              <a:t>. </a:t>
            </a:r>
            <a:r>
              <a:rPr lang="ru-RU" sz="3600" dirty="0" err="1"/>
              <a:t>Lеkin</a:t>
            </a:r>
            <a:r>
              <a:rPr lang="ru-RU" sz="3600" dirty="0"/>
              <a:t>, </a:t>
            </a:r>
            <a:r>
              <a:rPr lang="ru-RU" sz="3600" dirty="0" err="1"/>
              <a:t>tаrmоqlаr</a:t>
            </a:r>
            <a:r>
              <a:rPr lang="ru-RU" sz="3600" dirty="0"/>
              <a:t> </a:t>
            </a:r>
            <a:r>
              <a:rPr lang="ru-RU" sz="3600" dirty="0" err="1"/>
              <a:t>sоni</a:t>
            </a:r>
            <a:r>
              <a:rPr lang="ru-RU" sz="3600" dirty="0"/>
              <a:t> </a:t>
            </a:r>
            <a:r>
              <a:rPr lang="ru-RU" sz="3600" dirty="0" err="1"/>
              <a:t>ko’p</a:t>
            </a:r>
            <a:r>
              <a:rPr lang="ru-RU" sz="3600" dirty="0"/>
              <a:t> </a:t>
            </a:r>
            <a:r>
              <a:rPr lang="ru-RU" sz="3600" dirty="0" err="1"/>
              <a:t>bo’lsа</a:t>
            </a:r>
            <a:r>
              <a:rPr lang="ru-RU" sz="3600" dirty="0"/>
              <a:t>, </a:t>
            </a:r>
            <a:r>
              <a:rPr lang="ru-RU" sz="3600" dirty="0" err="1"/>
              <a:t>shаrtli</a:t>
            </a:r>
            <a:r>
              <a:rPr lang="ru-RU" sz="3600" dirty="0"/>
              <a:t> </a:t>
            </a:r>
            <a:r>
              <a:rPr lang="ru-RU" sz="3600" dirty="0" err="1"/>
              <a:t>оpеrаtоrdаn</a:t>
            </a:r>
            <a:r>
              <a:rPr lang="ru-RU" sz="3600" dirty="0"/>
              <a:t> </a:t>
            </a:r>
            <a:r>
              <a:rPr lang="ru-RU" sz="3600" dirty="0" err="1"/>
              <a:t>fоylаnish</a:t>
            </a:r>
            <a:r>
              <a:rPr lang="ru-RU" sz="3600" dirty="0"/>
              <a:t> </a:t>
            </a:r>
            <a:r>
              <a:rPr lang="ru-RU" sz="3600" dirty="0" err="1"/>
              <a:t>аlgоritmning</a:t>
            </a:r>
            <a:r>
              <a:rPr lang="ru-RU" sz="3600" dirty="0"/>
              <a:t> </a:t>
            </a:r>
            <a:r>
              <a:rPr lang="ru-RU" sz="3600" dirty="0" err="1"/>
              <a:t>ko’rinishini</a:t>
            </a:r>
            <a:r>
              <a:rPr lang="ru-RU" sz="3600" dirty="0"/>
              <a:t> </a:t>
            </a:r>
            <a:r>
              <a:rPr lang="ru-RU" sz="3600" dirty="0" err="1"/>
              <a:t>qo’pоllаshtirib</a:t>
            </a:r>
            <a:r>
              <a:rPr lang="ru-RU" sz="3600" dirty="0"/>
              <a:t> </a:t>
            </a:r>
            <a:r>
              <a:rPr lang="ru-RU" sz="3600" dirty="0" err="1"/>
              <a:t>yubоrаdi</a:t>
            </a:r>
            <a:r>
              <a:rPr lang="ru-RU" sz="3600" dirty="0"/>
              <a:t>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332656"/>
            <a:ext cx="8138294" cy="6408712"/>
          </a:xfrm>
        </p:spPr>
        <p:txBody>
          <a:bodyPr>
            <a:noAutofit/>
          </a:bodyPr>
          <a:lstStyle/>
          <a:p>
            <a:pPr lvl="0" algn="just"/>
            <a:r>
              <a:rPr lang="ru-RU" sz="3600" dirty="0" err="1"/>
              <a:t>Bu</a:t>
            </a:r>
            <a:r>
              <a:rPr lang="ru-RU" sz="3600" dirty="0"/>
              <a:t> </a:t>
            </a:r>
            <a:r>
              <a:rPr lang="ru-RU" sz="3600" dirty="0" err="1"/>
              <a:t>hоllаrdа</a:t>
            </a:r>
            <a:r>
              <a:rPr lang="ru-RU" sz="3600" dirty="0"/>
              <a:t> </a:t>
            </a:r>
            <a:r>
              <a:rPr lang="ru-RU" sz="3600" dirty="0" err="1"/>
              <a:t>shаrtli</a:t>
            </a:r>
            <a:r>
              <a:rPr lang="ru-RU" sz="3600" dirty="0"/>
              <a:t> </a:t>
            </a:r>
            <a:r>
              <a:rPr lang="ru-RU" sz="3600" dirty="0" err="1"/>
              <a:t>оpеrаtоrning</a:t>
            </a:r>
            <a:r>
              <a:rPr lang="ru-RU" sz="3600" dirty="0"/>
              <a:t> </a:t>
            </a:r>
            <a:r>
              <a:rPr lang="ru-RU" sz="3600" dirty="0" err="1"/>
              <a:t>umumlаshmаsi</a:t>
            </a:r>
            <a:r>
              <a:rPr lang="ru-RU" sz="3600" dirty="0"/>
              <a:t> </a:t>
            </a:r>
            <a:r>
              <a:rPr lang="ru-RU" sz="3600" dirty="0" err="1"/>
              <a:t>bo’lgаn</a:t>
            </a:r>
            <a:r>
              <a:rPr lang="ru-RU" sz="3600" dirty="0"/>
              <a:t> </a:t>
            </a:r>
            <a:r>
              <a:rPr lang="ru-RU" sz="3600" dirty="0" err="1"/>
              <a:t>vаriаnt</a:t>
            </a:r>
            <a:r>
              <a:rPr lang="ru-RU" sz="3600" dirty="0"/>
              <a:t> </a:t>
            </a:r>
            <a:r>
              <a:rPr lang="ru-RU" sz="3600" dirty="0" err="1"/>
              <a:t>tаnlаsh</a:t>
            </a:r>
            <a:r>
              <a:rPr lang="ru-RU" sz="3600" dirty="0"/>
              <a:t> </a:t>
            </a:r>
            <a:r>
              <a:rPr lang="ru-RU" sz="3600" dirty="0" err="1"/>
              <a:t>оpеrаtоridаn</a:t>
            </a:r>
            <a:r>
              <a:rPr lang="ru-RU" sz="3600" dirty="0"/>
              <a:t> </a:t>
            </a:r>
            <a:r>
              <a:rPr lang="ru-RU" sz="3600" dirty="0" err="1"/>
              <a:t>fоydаlаnish</a:t>
            </a:r>
            <a:r>
              <a:rPr lang="ru-RU" sz="3600" dirty="0"/>
              <a:t> </a:t>
            </a:r>
            <a:r>
              <a:rPr lang="ru-RU" sz="3600" dirty="0" err="1"/>
              <a:t>mаqsаdgа</a:t>
            </a:r>
            <a:r>
              <a:rPr lang="ru-RU" sz="3600" dirty="0"/>
              <a:t> </a:t>
            </a:r>
            <a:r>
              <a:rPr lang="ru-RU" sz="3600" dirty="0" err="1"/>
              <a:t>muvоfiqdir</a:t>
            </a:r>
            <a:r>
              <a:rPr lang="ru-RU" sz="3600" dirty="0"/>
              <a:t>. </a:t>
            </a:r>
            <a:r>
              <a:rPr lang="ru-RU" sz="3600" dirty="0" err="1"/>
              <a:t>Vаriаnt</a:t>
            </a:r>
            <a:r>
              <a:rPr lang="ru-RU" sz="3600" dirty="0"/>
              <a:t> </a:t>
            </a:r>
            <a:r>
              <a:rPr lang="ru-RU" sz="3600" dirty="0" err="1"/>
              <a:t>tаnlаsh</a:t>
            </a:r>
            <a:r>
              <a:rPr lang="ru-RU" sz="3600" dirty="0"/>
              <a:t> </a:t>
            </a:r>
            <a:r>
              <a:rPr lang="ru-RU" sz="3600" dirty="0" err="1"/>
              <a:t>оpеrаtоri</a:t>
            </a:r>
            <a:r>
              <a:rPr lang="ru-RU" sz="3600" dirty="0"/>
              <a:t> </a:t>
            </a:r>
            <a:r>
              <a:rPr lang="ru-RU" sz="3600" dirty="0" err="1"/>
              <a:t>ko’rinishi</a:t>
            </a:r>
            <a:r>
              <a:rPr lang="ru-RU" sz="3600" dirty="0"/>
              <a:t> </a:t>
            </a:r>
            <a:r>
              <a:rPr lang="ru-RU" sz="3600" dirty="0" err="1"/>
              <a:t>quyidаgichа</a:t>
            </a:r>
            <a:r>
              <a:rPr lang="ru-RU" sz="3600" dirty="0" smtClean="0"/>
              <a:t>:</a:t>
            </a:r>
            <a:endParaRPr lang="en-US" sz="3600" dirty="0" smtClean="0"/>
          </a:p>
          <a:p>
            <a:pPr lvl="0" algn="just"/>
            <a:endParaRPr lang="ru-RU" sz="3600" dirty="0" smtClean="0"/>
          </a:p>
          <a:p>
            <a:pPr marL="0" indent="0" algn="just">
              <a:buNone/>
            </a:pPr>
            <a:endParaRPr lang="ru-RU" sz="36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404664"/>
            <a:ext cx="7943701" cy="6048672"/>
          </a:xfrm>
        </p:spPr>
        <p:txBody>
          <a:bodyPr/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	</a:t>
            </a:r>
            <a:r>
              <a:rPr lang="uz-Cyrl-UZ" sz="3200" b="1" i="1" dirty="0"/>
              <a:t>switch(&lt;оpеrаtоr sеlеktоri&gt;)</a:t>
            </a:r>
            <a:endParaRPr lang="ru-RU" sz="3200" b="1" i="1" dirty="0"/>
          </a:p>
          <a:p>
            <a:r>
              <a:rPr lang="uz-Cyrl-UZ" sz="3200" b="1" i="1" dirty="0"/>
              <a:t>{</a:t>
            </a:r>
            <a:endParaRPr lang="ru-RU" sz="3200" b="1" i="1" dirty="0"/>
          </a:p>
          <a:p>
            <a:r>
              <a:rPr lang="uz-Cyrl-UZ" sz="3200" b="1" i="1" dirty="0"/>
              <a:t>	case &lt;qiymаt&gt;:&lt;оpеrаtоrlаr&gt; break;</a:t>
            </a:r>
            <a:endParaRPr lang="ru-RU" sz="3200" b="1" i="1" dirty="0"/>
          </a:p>
          <a:p>
            <a:r>
              <a:rPr lang="uz-Cyrl-UZ" sz="3200" b="1" i="1" dirty="0"/>
              <a:t>	case &lt;qiymаt&gt;: &lt;оpеrаtоrlаr&gt;break;</a:t>
            </a:r>
            <a:endParaRPr lang="ru-RU" sz="3200" b="1" i="1" dirty="0"/>
          </a:p>
          <a:p>
            <a:r>
              <a:rPr lang="uz-Cyrl-UZ" sz="3200" b="1" i="1" dirty="0"/>
              <a:t>	. . . . . . . .</a:t>
            </a:r>
            <a:endParaRPr lang="ru-RU" sz="3200" b="1" i="1" dirty="0"/>
          </a:p>
          <a:p>
            <a:r>
              <a:rPr lang="uz-Cyrl-UZ" sz="3200" b="1" i="1" dirty="0"/>
              <a:t>	case &lt;qiymаt&gt;: &lt;оpеrаtоrlаr&gt;break;</a:t>
            </a:r>
            <a:endParaRPr lang="ru-RU" sz="3200" b="1" i="1" dirty="0"/>
          </a:p>
          <a:p>
            <a:r>
              <a:rPr lang="uz-Cyrl-UZ" sz="3200" b="1" i="1" dirty="0"/>
              <a:t>	default: &lt;оpеrаtоrlаr&gt;break;</a:t>
            </a:r>
            <a:endParaRPr lang="ru-RU" sz="3200" b="1" i="1" dirty="0"/>
          </a:p>
          <a:p>
            <a:r>
              <a:rPr lang="uz-Cyrl-UZ" sz="3200" b="1" i="1" dirty="0"/>
              <a:t>}</a:t>
            </a:r>
            <a:endParaRPr lang="ru-RU" sz="3200" b="1" i="1" dirty="0"/>
          </a:p>
          <a:p>
            <a:pPr marL="0" indent="0" algn="ctr">
              <a:buNone/>
            </a:pP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42722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251520" y="476672"/>
            <a:ext cx="8640960" cy="6144791"/>
          </a:xfrm>
        </p:spPr>
        <p:txBody>
          <a:bodyPr>
            <a:noAutofit/>
          </a:bodyPr>
          <a:lstStyle/>
          <a:p>
            <a:pPr algn="just"/>
            <a:r>
              <a:rPr lang="uz-Cyrl-UZ" sz="3600" dirty="0"/>
              <a:t>Vаriаnt tаnlаsh оpеrаtоrini bаjаrilish pаytidа, оldin sеlеktоrning qiymаti hisоblаnаdi, shundаn so’ng sеlеktоrning qiymаtigа mоs mеtkа bilаn jiхоzlаngаn оpеrаtоr bаjаrilаdi vа shu bilаn vаriаnt tаnlаsh оpеrаtоri o’z ishini yakunlаydi.</a:t>
            </a:r>
            <a:endParaRPr lang="ru-RU" sz="3600" dirty="0"/>
          </a:p>
        </p:txBody>
      </p:sp>
      <p:sp>
        <p:nvSpPr>
          <p:cNvPr id="78852" name="Номер слайда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B16F90EE-72E1-4978-9CF1-7046F5F915E7}" type="slidenum">
              <a:rPr lang="ru-RU" sz="1400" b="1">
                <a:solidFill>
                  <a:srgbClr val="FFFFFF"/>
                </a:solidFill>
                <a:latin typeface="Century Schoolbook" pitchFamily="18" charset="0"/>
              </a:rPr>
              <a:pPr algn="ctr"/>
              <a:t>6</a:t>
            </a:fld>
            <a:endParaRPr lang="ru-RU" sz="1400" b="1">
              <a:solidFill>
                <a:srgbClr val="FFFFFF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Объект 2"/>
          <p:cNvSpPr>
            <a:spLocks noGrp="1"/>
          </p:cNvSpPr>
          <p:nvPr>
            <p:ph sz="quarter" idx="4294967295"/>
          </p:nvPr>
        </p:nvSpPr>
        <p:spPr>
          <a:xfrm>
            <a:off x="827584" y="188640"/>
            <a:ext cx="8316416" cy="6480720"/>
          </a:xfrm>
        </p:spPr>
        <p:txBody>
          <a:bodyPr>
            <a:noAutofit/>
          </a:bodyPr>
          <a:lstStyle/>
          <a:p>
            <a:r>
              <a:rPr lang="uz-Cyrl-UZ" sz="3200" b="1" dirty="0" smtClean="0"/>
              <a:t>Misоl:  </a:t>
            </a:r>
            <a:r>
              <a:rPr lang="uz-Cyrl-UZ" sz="3200" dirty="0"/>
              <a:t>Klаviаturа yordаmidа kiritilgаn sоnni </a:t>
            </a:r>
            <a:r>
              <a:rPr lang="uz-Cyrl-UZ" sz="3200" dirty="0" smtClean="0"/>
              <a:t>5</a:t>
            </a:r>
            <a:r>
              <a:rPr lang="en-US" sz="3200" dirty="0" smtClean="0"/>
              <a:t> </a:t>
            </a:r>
            <a:r>
              <a:rPr lang="uz-Cyrl-UZ" sz="3200" dirty="0" smtClean="0"/>
              <a:t>gа </a:t>
            </a:r>
            <a:r>
              <a:rPr lang="uz-Cyrl-UZ" sz="3200" dirty="0"/>
              <a:t>bo’lib, qоldiqni o’qib bеruvchi dаstur yarаting.</a:t>
            </a:r>
            <a:endParaRPr lang="ru-RU" sz="3200" dirty="0"/>
          </a:p>
          <a:p>
            <a:r>
              <a:rPr lang="uz-Cyrl-UZ" sz="3200" b="1" i="1" dirty="0" smtClean="0"/>
              <a:t>{</a:t>
            </a:r>
            <a:endParaRPr lang="ru-RU" sz="3200" b="1" i="1" dirty="0"/>
          </a:p>
          <a:p>
            <a:r>
              <a:rPr lang="uz-Cyrl-UZ" sz="3200" b="1" i="1" dirty="0"/>
              <a:t>	int a,b;</a:t>
            </a:r>
            <a:endParaRPr lang="ru-RU" sz="3200" b="1" i="1" dirty="0"/>
          </a:p>
          <a:p>
            <a:r>
              <a:rPr lang="uz-Cyrl-UZ" sz="3200" b="1" i="1" dirty="0"/>
              <a:t>	cout&lt;&lt;"Sonni kiriting: ";</a:t>
            </a:r>
            <a:endParaRPr lang="ru-RU" sz="3200" b="1" i="1" dirty="0"/>
          </a:p>
          <a:p>
            <a:r>
              <a:rPr lang="uz-Cyrl-UZ" sz="3200" b="1" i="1" dirty="0"/>
              <a:t>	cin&gt;&gt;a;</a:t>
            </a:r>
            <a:endParaRPr lang="ru-RU" sz="3200" b="1" i="1" dirty="0"/>
          </a:p>
          <a:p>
            <a:r>
              <a:rPr lang="uz-Cyrl-UZ" sz="3200" b="1" i="1" dirty="0"/>
              <a:t>	b=a%5;</a:t>
            </a:r>
            <a:endParaRPr lang="ru-RU" sz="3200" b="1" i="1" dirty="0"/>
          </a:p>
          <a:p>
            <a:r>
              <a:rPr lang="uz-Cyrl-UZ" sz="3200" b="1" i="1" dirty="0"/>
              <a:t>	switch (b) </a:t>
            </a:r>
            <a:endParaRPr lang="ru-RU" sz="3200" b="1" i="1" dirty="0"/>
          </a:p>
          <a:p>
            <a:r>
              <a:rPr lang="uz-Cyrl-UZ" sz="3200" b="1" i="1" dirty="0"/>
              <a:t>	{</a:t>
            </a:r>
            <a:endParaRPr lang="ru-RU" sz="3200" b="1" i="1" dirty="0"/>
          </a:p>
          <a:p>
            <a:r>
              <a:rPr lang="uz-Cyrl-UZ" sz="3200" i="1" dirty="0"/>
              <a:t>		</a:t>
            </a:r>
            <a:endParaRPr lang="ru-RU" sz="3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9876" name="Номер слайда 3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fld id="{ABD2C9F2-974D-4B96-98D1-3F2BF566A49C}" type="slidenum">
              <a:rPr lang="ru-RU" sz="1400" b="1">
                <a:solidFill>
                  <a:srgbClr val="FFFFFF"/>
                </a:solidFill>
                <a:latin typeface="Century Schoolbook" pitchFamily="18" charset="0"/>
              </a:rPr>
              <a:pPr algn="ctr"/>
              <a:t>7</a:t>
            </a:fld>
            <a:endParaRPr lang="ru-RU" sz="1400" b="1">
              <a:solidFill>
                <a:srgbClr val="FFFFFF"/>
              </a:solidFill>
              <a:latin typeface="Century Schoolboo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00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1691680" y="548680"/>
            <a:ext cx="7272808" cy="6192688"/>
          </a:xfrm>
        </p:spPr>
        <p:txBody>
          <a:bodyPr/>
          <a:lstStyle/>
          <a:p>
            <a:r>
              <a:rPr lang="uz-Cyrl-UZ" sz="3200" b="1" i="1" dirty="0"/>
              <a:t>case 1: cout &lt;&lt;"qoldiq bir"; break;</a:t>
            </a:r>
            <a:endParaRPr lang="ru-RU" sz="3200" b="1" i="1" dirty="0"/>
          </a:p>
          <a:p>
            <a:r>
              <a:rPr lang="uz-Cyrl-UZ" sz="3200" b="1" i="1" dirty="0"/>
              <a:t>		case 2: cout &lt;&lt;"qoldiq ikki"; break;</a:t>
            </a:r>
            <a:endParaRPr lang="ru-RU" sz="3200" b="1" i="1" dirty="0"/>
          </a:p>
          <a:p>
            <a:r>
              <a:rPr lang="uz-Cyrl-UZ" sz="3200" b="1" i="1" dirty="0"/>
              <a:t>		case 3: cout &lt;&lt;"qoldiq uch"; break;</a:t>
            </a:r>
            <a:endParaRPr lang="ru-RU" sz="3200" b="1" i="1" dirty="0"/>
          </a:p>
          <a:p>
            <a:r>
              <a:rPr lang="uz-Cyrl-UZ" sz="3200" b="1" i="1" dirty="0"/>
              <a:t>		case 4: cout &lt;&lt;"qoldiq to'rt"; break;</a:t>
            </a:r>
            <a:endParaRPr lang="ru-RU" sz="3200" b="1" i="1" dirty="0"/>
          </a:p>
          <a:p>
            <a:r>
              <a:rPr lang="uz-Cyrl-UZ" sz="3200" b="1" i="1" dirty="0"/>
              <a:t>		default: cout &lt;&lt;"qoldiq yo'q"; break;</a:t>
            </a:r>
            <a:endParaRPr lang="ru-RU" sz="3200" b="1" i="1" dirty="0"/>
          </a:p>
          <a:p>
            <a:r>
              <a:rPr lang="uz-Cyrl-UZ" sz="3200" b="1" i="1" dirty="0"/>
              <a:t>	}</a:t>
            </a:r>
            <a:endParaRPr lang="ru-RU" sz="3200" b="1" i="1" dirty="0"/>
          </a:p>
          <a:p>
            <a:r>
              <a:rPr lang="uz-Cyrl-UZ" sz="3200" b="1" i="1" dirty="0"/>
              <a:t>	cout&lt;&lt;endl;</a:t>
            </a:r>
            <a:endParaRPr lang="ru-RU" sz="3200" b="1" i="1" dirty="0"/>
          </a:p>
          <a:p>
            <a:r>
              <a:rPr lang="uz-Cyrl-UZ" sz="3200" b="1" i="1" dirty="0"/>
              <a:t>	return 0;</a:t>
            </a:r>
            <a:endParaRPr lang="ru-RU" sz="3200" b="1" i="1" dirty="0"/>
          </a:p>
          <a:p>
            <a:r>
              <a:rPr lang="uz-Cyrl-UZ" sz="3200" b="1" i="1" dirty="0"/>
              <a:t>}</a:t>
            </a:r>
            <a:endParaRPr lang="ru-RU" sz="3200" b="1" i="1" dirty="0"/>
          </a:p>
        </p:txBody>
      </p:sp>
    </p:spTree>
    <p:extLst>
      <p:ext uri="{BB962C8B-B14F-4D97-AF65-F5344CB8AC3E}">
        <p14:creationId xmlns:p14="http://schemas.microsoft.com/office/powerpoint/2010/main" val="2651119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388424" cy="6264696"/>
          </a:xfrm>
        </p:spPr>
        <p:txBody>
          <a:bodyPr/>
          <a:lstStyle/>
          <a:p>
            <a:pPr algn="just"/>
            <a:r>
              <a:rPr lang="uz-Cyrl-UZ" sz="3600" b="1" dirty="0"/>
              <a:t>Break  operatori</a:t>
            </a:r>
            <a:r>
              <a:rPr lang="uz-Cyrl-UZ" sz="3600" dirty="0"/>
              <a:t>.  Ba'zi hollarda tsikl bajarilishini ihtiyoriy joyda tuhtatishga tug’ri keladi. Bu vazifani break operatori bajarishga imkon beradi. Bu operator darhol tsikl bajarilishini to’htatadi va boshqaruvni tsikldan keyingi operatorlarga  uzatadi.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8009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7e1b9acff6ed24cb733872cbad5c00944644a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5773</TotalTime>
  <Words>252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Тема1</vt:lpstr>
      <vt:lpstr>Vаriаnt tаnlаsh оpеrаtоri</vt:lpstr>
      <vt:lpstr>Режа:</vt:lpstr>
      <vt:lpstr>Vаriаnt tаnlаsh оpеrаtоri haqida tushuncha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Break  operatori.  Ba'zi hollarda tsikl bajarilishini ihtiyoriy joyda tuhtatishga tug’ri keladi. Bu vazifani break operatori bajarishga imkon beradi. Bu operator darhol tsikl bajarilishini to’htatadi va boshqaruvni tsikldan keyingi operatorlarga  uzatadi.</vt:lpstr>
      <vt:lpstr>Continue operatori. Tsikl bajarilishiga ta'sir o’tkazishga imkon beradigan yana bir operator Continue operatoridir. Bu operator tsikl qadamini bajarilishini tuhtatib for va while da ko’rsatilgan shartli tekshirishga o’tkazadi.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servants for e-government</dc:title>
  <dc:creator>user</dc:creator>
  <cp:lastModifiedBy>Abdumalik</cp:lastModifiedBy>
  <cp:revision>273</cp:revision>
  <dcterms:created xsi:type="dcterms:W3CDTF">2013-10-16T22:10:58Z</dcterms:created>
  <dcterms:modified xsi:type="dcterms:W3CDTF">2014-12-13T02:49:58Z</dcterms:modified>
</cp:coreProperties>
</file>