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88" r:id="rId7"/>
    <p:sldId id="261" r:id="rId8"/>
    <p:sldId id="262" r:id="rId9"/>
    <p:sldId id="263" r:id="rId10"/>
    <p:sldId id="264" r:id="rId11"/>
    <p:sldId id="278" r:id="rId12"/>
    <p:sldId id="279" r:id="rId13"/>
    <p:sldId id="265" r:id="rId14"/>
    <p:sldId id="277" r:id="rId15"/>
    <p:sldId id="266" r:id="rId16"/>
    <p:sldId id="283" r:id="rId17"/>
    <p:sldId id="268" r:id="rId18"/>
    <p:sldId id="287" r:id="rId19"/>
    <p:sldId id="267" r:id="rId20"/>
    <p:sldId id="269" r:id="rId21"/>
    <p:sldId id="275" r:id="rId22"/>
    <p:sldId id="270" r:id="rId23"/>
    <p:sldId id="273" r:id="rId24"/>
    <p:sldId id="281" r:id="rId25"/>
    <p:sldId id="271" r:id="rId26"/>
    <p:sldId id="272"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9" d="100"/>
          <a:sy n="89" d="100"/>
        </p:scale>
        <p:origin x="-9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980D87D1-5921-4FFA-B4F7-DA1169244C76}" type="datetimeFigureOut">
              <a:rPr lang="ru-RU"/>
              <a:pPr>
                <a:defRPr/>
              </a:pPr>
              <a:t>08.01.2015</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0CC2BFE8-E063-499B-8208-CE726C87D66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F77F663-A977-4A90-84D0-AD6D707F5675}" type="datetimeFigureOut">
              <a:rPr lang="ru-RU"/>
              <a:pPr>
                <a:defRPr/>
              </a:pPr>
              <a:t>08.01.2015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71A6CE0-2450-43FD-8531-C8BB5ADD6B8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A05DB57-8A1A-4E65-8449-4F84FADF98C8}" type="datetimeFigureOut">
              <a:rPr lang="ru-RU"/>
              <a:pPr>
                <a:defRPr/>
              </a:pPr>
              <a:t>08.01.2015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49EEDB0-0C91-49C1-8F91-9404861685C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228600"/>
            <a:ext cx="6400800" cy="1219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2438400" y="1600200"/>
            <a:ext cx="31242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5715000" y="1600200"/>
            <a:ext cx="3124200" cy="4495800"/>
          </a:xfrm>
        </p:spPr>
        <p:txBody>
          <a:bodyPr>
            <a:normAutofit/>
          </a:bodyPr>
          <a:lstStyle/>
          <a:p>
            <a:pPr lvl="0"/>
            <a:endParaRPr lang="ru-RU" noProof="0" smtClean="0"/>
          </a:p>
        </p:txBody>
      </p:sp>
      <p:sp>
        <p:nvSpPr>
          <p:cNvPr id="5" name="Rectangle 7"/>
          <p:cNvSpPr>
            <a:spLocks noGrp="1" noChangeArrowheads="1"/>
          </p:cNvSpPr>
          <p:nvPr>
            <p:ph type="dt" sz="half" idx="10"/>
          </p:nvPr>
        </p:nvSpPr>
        <p:spPr/>
        <p:txBody>
          <a:bodyPr/>
          <a:lstStyle>
            <a:lvl1pPr>
              <a:defRPr/>
            </a:lvl1pPr>
          </a:lstStyle>
          <a:p>
            <a:pPr>
              <a:defRPr/>
            </a:pPr>
            <a:endParaRPr lang="ru-RU"/>
          </a:p>
        </p:txBody>
      </p:sp>
      <p:sp>
        <p:nvSpPr>
          <p:cNvPr id="6" name="Rectangle 8"/>
          <p:cNvSpPr>
            <a:spLocks noGrp="1" noChangeArrowheads="1"/>
          </p:cNvSpPr>
          <p:nvPr>
            <p:ph type="ftr" sz="quarter" idx="11"/>
          </p:nvPr>
        </p:nvSpPr>
        <p:spPr/>
        <p:txBody>
          <a:bodyPr/>
          <a:lstStyle>
            <a:lvl1pPr>
              <a:defRPr/>
            </a:lvl1pPr>
          </a:lstStyle>
          <a:p>
            <a:pPr>
              <a:defRPr/>
            </a:pPr>
            <a:endParaRPr lang="ru-RU"/>
          </a:p>
        </p:txBody>
      </p:sp>
      <p:sp>
        <p:nvSpPr>
          <p:cNvPr id="7" name="Rectangle 9"/>
          <p:cNvSpPr>
            <a:spLocks noGrp="1" noChangeArrowheads="1"/>
          </p:cNvSpPr>
          <p:nvPr>
            <p:ph type="sldNum" sz="quarter" idx="12"/>
          </p:nvPr>
        </p:nvSpPr>
        <p:spPr/>
        <p:txBody>
          <a:bodyPr/>
          <a:lstStyle>
            <a:lvl1pPr>
              <a:defRPr/>
            </a:lvl1pPr>
          </a:lstStyle>
          <a:p>
            <a:pPr>
              <a:defRPr/>
            </a:pPr>
            <a:fld id="{F5D0334A-A4EC-495F-8063-CF5A7B31DA27}" type="slidenum">
              <a:rPr lang="ru-RU"/>
              <a:pPr>
                <a:defRPr/>
              </a:pPr>
              <a:t>‹#›</a:t>
            </a:fld>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7FD47D0-0C65-4943-8B4F-5AC7A9468B83}" type="datetimeFigureOut">
              <a:rPr lang="ru-RU"/>
              <a:pPr>
                <a:defRPr/>
              </a:pPr>
              <a:t>08.01.2015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4879C28-A239-448D-B4FA-97EF199221D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B16997A-BF6F-4421-B9FF-0B791A228607}" type="datetimeFigureOut">
              <a:rPr lang="ru-RU"/>
              <a:pPr>
                <a:defRPr/>
              </a:pPr>
              <a:t>08.01.2015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D343C2-192A-4CC3-9181-3283BEDF2E4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BEEC761E-9DD9-4E66-80D7-74A63449CCCD}" type="datetimeFigureOut">
              <a:rPr lang="ru-RU"/>
              <a:pPr>
                <a:defRPr/>
              </a:pPr>
              <a:t>08.01.2015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5F6FC65-2373-4918-B87C-DE830A50850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15A1FD5F-B1F9-4233-8970-32A20015AD8F}" type="datetimeFigureOut">
              <a:rPr lang="ru-RU"/>
              <a:pPr>
                <a:defRPr/>
              </a:pPr>
              <a:t>08.01.2015</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44D87E99-06E3-4BFC-BABA-A728D1A57A7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A4CA269E-9E80-46BC-ADC6-7792C46DB8D2}" type="datetimeFigureOut">
              <a:rPr lang="ru-RU"/>
              <a:pPr>
                <a:defRPr/>
              </a:pPr>
              <a:t>08.01.2015</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60EF7C57-4925-4E33-802E-E879EA47315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737155D9-3E76-4821-8632-503990310883}" type="datetimeFigureOut">
              <a:rPr lang="ru-RU"/>
              <a:pPr>
                <a:defRPr/>
              </a:pPr>
              <a:t>08.01.2015</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5E9621AF-B663-442C-B4FF-FB8691C3D92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1C86398-97B7-4947-8B7D-AE624148727D}" type="datetimeFigureOut">
              <a:rPr lang="ru-RU"/>
              <a:pPr>
                <a:defRPr/>
              </a:pPr>
              <a:t>08.01.2015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BE9CF2D6-5C34-4254-BA67-05240542AF6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ADB34002-18D7-4FB4-8F04-62F5F9C8A6C9}" type="datetimeFigureOut">
              <a:rPr lang="ru-RU"/>
              <a:pPr>
                <a:defRPr/>
              </a:pPr>
              <a:t>08.01.2015</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C3496788-26FD-46C8-9B7F-B29EB3EA6E5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E033F77B-9C3C-4E7D-9B01-6FFDF7D70B6E}" type="datetimeFigureOut">
              <a:rPr lang="ru-RU"/>
              <a:pPr>
                <a:defRPr/>
              </a:pPr>
              <a:t>08.01.2015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F3ACBE03-6D0F-4184-9427-A7290D29C9DF}"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57" r:id="rId1"/>
    <p:sldLayoutId id="2147483756" r:id="rId2"/>
    <p:sldLayoutId id="2147483758" r:id="rId3"/>
    <p:sldLayoutId id="2147483755" r:id="rId4"/>
    <p:sldLayoutId id="2147483754" r:id="rId5"/>
    <p:sldLayoutId id="2147483753" r:id="rId6"/>
    <p:sldLayoutId id="2147483752" r:id="rId7"/>
    <p:sldLayoutId id="2147483751" r:id="rId8"/>
    <p:sldLayoutId id="2147483759" r:id="rId9"/>
    <p:sldLayoutId id="2147483750" r:id="rId10"/>
    <p:sldLayoutId id="2147483749" r:id="rId11"/>
    <p:sldLayoutId id="2147483760" r:id="rId12"/>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defRPr>
      </a:lvl2pPr>
      <a:lvl3pPr algn="l" rtl="0" fontAlgn="base">
        <a:spcBef>
          <a:spcPct val="0"/>
        </a:spcBef>
        <a:spcAft>
          <a:spcPct val="0"/>
        </a:spcAft>
        <a:defRPr sz="5000">
          <a:solidFill>
            <a:schemeClr val="tx2"/>
          </a:solidFill>
          <a:latin typeface="Arial" charset="0"/>
        </a:defRPr>
      </a:lvl3pPr>
      <a:lvl4pPr algn="l" rtl="0" fontAlgn="base">
        <a:spcBef>
          <a:spcPct val="0"/>
        </a:spcBef>
        <a:spcAft>
          <a:spcPct val="0"/>
        </a:spcAft>
        <a:defRPr sz="5000">
          <a:solidFill>
            <a:schemeClr val="tx2"/>
          </a:solidFill>
          <a:latin typeface="Arial" charset="0"/>
        </a:defRPr>
      </a:lvl4pPr>
      <a:lvl5pPr algn="l" rtl="0" fontAlgn="base">
        <a:spcBef>
          <a:spcPct val="0"/>
        </a:spcBef>
        <a:spcAft>
          <a:spcPct val="0"/>
        </a:spcAft>
        <a:defRPr sz="5000">
          <a:solidFill>
            <a:schemeClr val="tx2"/>
          </a:solidFill>
          <a:latin typeface="Arial" charset="0"/>
        </a:defRPr>
      </a:lvl5pPr>
      <a:lvl6pPr marL="457200" algn="l" rtl="0" fontAlgn="base">
        <a:spcBef>
          <a:spcPct val="0"/>
        </a:spcBef>
        <a:spcAft>
          <a:spcPct val="0"/>
        </a:spcAft>
        <a:defRPr sz="5000">
          <a:solidFill>
            <a:schemeClr val="tx2"/>
          </a:solidFill>
          <a:latin typeface="Arial" charset="0"/>
        </a:defRPr>
      </a:lvl6pPr>
      <a:lvl7pPr marL="914400" algn="l" rtl="0" fontAlgn="base">
        <a:spcBef>
          <a:spcPct val="0"/>
        </a:spcBef>
        <a:spcAft>
          <a:spcPct val="0"/>
        </a:spcAft>
        <a:defRPr sz="5000">
          <a:solidFill>
            <a:schemeClr val="tx2"/>
          </a:solidFill>
          <a:latin typeface="Arial" charset="0"/>
        </a:defRPr>
      </a:lvl7pPr>
      <a:lvl8pPr marL="1371600" algn="l" rtl="0" fontAlgn="base">
        <a:spcBef>
          <a:spcPct val="0"/>
        </a:spcBef>
        <a:spcAft>
          <a:spcPct val="0"/>
        </a:spcAft>
        <a:defRPr sz="5000">
          <a:solidFill>
            <a:schemeClr val="tx2"/>
          </a:solidFill>
          <a:latin typeface="Arial" charset="0"/>
        </a:defRPr>
      </a:lvl8pPr>
      <a:lvl9pPr marL="1828800" algn="l" rtl="0" fontAlgn="base">
        <a:spcBef>
          <a:spcPct val="0"/>
        </a:spcBef>
        <a:spcAft>
          <a:spcPct val="0"/>
        </a:spcAft>
        <a:defRPr sz="5000">
          <a:solidFill>
            <a:schemeClr val="tx2"/>
          </a:solidFill>
          <a:latin typeface="Arial" charset="0"/>
        </a:defRPr>
      </a:lvl9pPr>
    </p:titleStyle>
    <p:bodyStyle>
      <a:lvl1pPr marL="273050" indent="-273050" algn="l" rtl="0" fontAlgn="base">
        <a:spcBef>
          <a:spcPct val="20000"/>
        </a:spcBef>
        <a:spcAft>
          <a:spcPct val="0"/>
        </a:spcAft>
        <a:buClr>
          <a:srgbClr val="DE6C36"/>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DE6C36"/>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9B639"/>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0544" y="214290"/>
            <a:ext cx="8062912" cy="3286148"/>
          </a:xfrm>
        </p:spPr>
        <p:txBody>
          <a:bodyPr>
            <a:normAutofit fontScale="90000"/>
          </a:bodyPr>
          <a:lstStyle/>
          <a:p>
            <a:pPr fontAlgn="auto">
              <a:spcAft>
                <a:spcPts val="0"/>
              </a:spcAft>
              <a:defRPr/>
            </a:pP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err="1" smtClean="0"/>
              <a:t>Табиатдаги</a:t>
            </a:r>
            <a:r>
              <a:rPr lang="ru-RU" dirty="0" smtClean="0"/>
              <a:t> </a:t>
            </a:r>
            <a:r>
              <a:rPr lang="ru-RU" dirty="0" err="1" smtClean="0"/>
              <a:t>биологик</a:t>
            </a:r>
            <a:r>
              <a:rPr lang="ru-RU" dirty="0" smtClean="0"/>
              <a:t> </a:t>
            </a:r>
            <a:r>
              <a:rPr lang="ru-RU" dirty="0" err="1" smtClean="0"/>
              <a:t>мувозанат</a:t>
            </a:r>
            <a:r>
              <a:rPr lang="ru-RU" dirty="0" smtClean="0"/>
              <a:t> </a:t>
            </a:r>
            <a:r>
              <a:rPr lang="ru-RU" dirty="0" err="1" smtClean="0"/>
              <a:t>ва</a:t>
            </a:r>
            <a:r>
              <a:rPr lang="ru-RU" dirty="0" smtClean="0"/>
              <a:t> уни</a:t>
            </a:r>
            <a:r>
              <a:rPr lang="uz-Cyrl-UZ" dirty="0" smtClean="0"/>
              <a:t>нг</a:t>
            </a:r>
            <a:r>
              <a:rPr lang="ru-RU" dirty="0" smtClean="0"/>
              <a:t> а</a:t>
            </a:r>
            <a:r>
              <a:rPr lang="uz-Cyrl-UZ" dirty="0" smtClean="0"/>
              <a:t>ҳ</a:t>
            </a:r>
            <a:r>
              <a:rPr lang="ru-RU" dirty="0" err="1" smtClean="0"/>
              <a:t>амияти</a:t>
            </a:r>
            <a:r>
              <a:rPr lang="ru-RU" dirty="0" smtClean="0"/>
              <a:t> </a:t>
            </a:r>
            <a:endParaRPr lang="ru-RU" dirty="0"/>
          </a:p>
        </p:txBody>
      </p:sp>
      <p:sp>
        <p:nvSpPr>
          <p:cNvPr id="14338" name="Подзаголовок 3"/>
          <p:cNvSpPr>
            <a:spLocks noGrp="1"/>
          </p:cNvSpPr>
          <p:nvPr>
            <p:ph type="subTitle" idx="1"/>
          </p:nvPr>
        </p:nvSpPr>
        <p:spPr>
          <a:xfrm>
            <a:off x="533400" y="3228975"/>
            <a:ext cx="7854950" cy="1752600"/>
          </a:xfrm>
        </p:spPr>
        <p:txBody>
          <a:bodyPr/>
          <a:lstStyle/>
          <a:p>
            <a:pPr marR="0"/>
            <a:endParaRPr lang="ru-RU" smtClean="0"/>
          </a:p>
          <a:p>
            <a:pPr marR="0"/>
            <a:endParaRPr lang="ru-RU" smtClean="0"/>
          </a:p>
          <a:p>
            <a:pPr marR="0"/>
            <a:r>
              <a:rPr lang="ru-RU" sz="4000" smtClean="0"/>
              <a:t>Тузувчи: Х.Т. Тухтаева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28625" y="1046163"/>
            <a:ext cx="8358188" cy="3786187"/>
          </a:xfrm>
          <a:prstGeom prst="rect">
            <a:avLst/>
          </a:prstGeom>
          <a:noFill/>
          <a:ln w="9525">
            <a:noFill/>
            <a:miter lim="800000"/>
            <a:headEnd/>
            <a:tailEnd/>
          </a:ln>
        </p:spPr>
        <p:txBody>
          <a:bodyPr anchor="ctr">
            <a:spAutoFit/>
          </a:bodyPr>
          <a:lstStyle/>
          <a:p>
            <a:pPr algn="just"/>
            <a:r>
              <a:rPr lang="uz-Cyrl-UZ" altLang="zh-CN" sz="4000">
                <a:solidFill>
                  <a:srgbClr val="FF0000"/>
                </a:solidFill>
                <a:cs typeface="Times New Roman" pitchFamily="18" charset="0"/>
              </a:rPr>
              <a:t>в) табиий ва айниқса сунъий омилларнинг салбий таъсирларини бартараф қилувчи тадбир-чораларни кенг миқёсда амалга ошириш (давлат ва маҳалла даражасида);</a:t>
            </a:r>
            <a:endParaRPr lang="uz-Cyrl-UZ" altLang="zh-CN" sz="4000">
              <a:cs typeface="宋体"/>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Grp="1" noChangeArrowheads="1"/>
          </p:cNvSpPr>
          <p:nvPr>
            <p:ph type="title"/>
          </p:nvPr>
        </p:nvSpPr>
        <p:spPr/>
        <p:txBody>
          <a:bodyPr>
            <a:normAutofit fontScale="90000"/>
          </a:bodyPr>
          <a:lstStyle/>
          <a:p>
            <a:pPr algn="ctr" fontAlgn="auto">
              <a:spcAft>
                <a:spcPts val="0"/>
              </a:spcAft>
              <a:defRPr/>
            </a:pPr>
            <a:r>
              <a:rPr lang="ru-RU" b="1" smtClean="0"/>
              <a:t>Лос-Анжелесда смог</a:t>
            </a:r>
            <a:r>
              <a:rPr lang="ru-RU" smtClean="0"/>
              <a:t> </a:t>
            </a:r>
          </a:p>
        </p:txBody>
      </p:sp>
      <p:sp>
        <p:nvSpPr>
          <p:cNvPr id="25602" name="Rectangle 5"/>
          <p:cNvSpPr>
            <a:spLocks noGrp="1" noChangeArrowheads="1"/>
          </p:cNvSpPr>
          <p:nvPr>
            <p:ph type="body" sz="half" idx="1"/>
          </p:nvPr>
        </p:nvSpPr>
        <p:spPr/>
        <p:txBody>
          <a:bodyPr/>
          <a:lstStyle/>
          <a:p>
            <a:endParaRPr lang="ru-RU" sz="2800" smtClean="0"/>
          </a:p>
        </p:txBody>
      </p:sp>
      <p:pic>
        <p:nvPicPr>
          <p:cNvPr id="25603" name="Picture 7" descr="w10007"/>
          <p:cNvPicPr>
            <a:picLocks noGrp="1" noChangeAspect="1" noChangeArrowheads="1"/>
          </p:cNvPicPr>
          <p:nvPr>
            <p:ph sz="half" idx="2"/>
          </p:nvPr>
        </p:nvPicPr>
        <p:blipFill>
          <a:blip r:embed="rId2"/>
          <a:srcRect/>
          <a:stretch>
            <a:fillRect/>
          </a:stretch>
        </p:blipFill>
        <p:spPr>
          <a:xfrm>
            <a:off x="285750" y="1557338"/>
            <a:ext cx="8553450" cy="5300662"/>
          </a:xfr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57188" y="1285875"/>
            <a:ext cx="8501062" cy="3786188"/>
          </a:xfrm>
          <a:prstGeom prst="rect">
            <a:avLst/>
          </a:prstGeom>
          <a:noFill/>
          <a:ln w="9525">
            <a:noFill/>
            <a:miter lim="800000"/>
            <a:headEnd/>
            <a:tailEnd/>
          </a:ln>
        </p:spPr>
        <p:txBody>
          <a:bodyPr anchor="ctr">
            <a:spAutoFit/>
          </a:bodyPr>
          <a:lstStyle/>
          <a:p>
            <a:pPr algn="just"/>
            <a:r>
              <a:rPr lang="uz-Cyrl-UZ" altLang="zh-CN" sz="4000">
                <a:solidFill>
                  <a:srgbClr val="FF0000"/>
                </a:solidFill>
                <a:cs typeface="Times New Roman" pitchFamily="18" charset="0"/>
              </a:rPr>
              <a:t>г) атмосфера ҳавоси ва сув ресурсларининг ифлосланишига ва заҳарланишига йўл кўймаслик тадбирларини мавжуд қонун ва меъёрий ҳужжатлар асосида кенг миқёсда амалга ошириш;</a:t>
            </a:r>
            <a:endParaRPr lang="uz-Cyrl-UZ" altLang="zh-CN" sz="4000">
              <a:cs typeface="宋体"/>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357188"/>
            <a:ext cx="8229600" cy="1490662"/>
          </a:xfrm>
        </p:spPr>
        <p:txBody>
          <a:bodyPr/>
          <a:lstStyle/>
          <a:p>
            <a:pPr algn="ctr"/>
            <a:r>
              <a:rPr lang="uz-Cyrl-UZ" sz="3200" b="1" smtClean="0"/>
              <a:t>Нефть конларида ёнадиган</a:t>
            </a:r>
            <a:br>
              <a:rPr lang="uz-Cyrl-UZ" sz="3200" b="1" smtClean="0"/>
            </a:br>
            <a:r>
              <a:rPr lang="uz-Cyrl-UZ" sz="3200" b="1" smtClean="0"/>
              <a:t>газ машъалалари</a:t>
            </a:r>
            <a:r>
              <a:rPr lang="ru-RU" sz="3200" smtClean="0"/>
              <a:t> </a:t>
            </a:r>
          </a:p>
        </p:txBody>
      </p:sp>
      <p:pic>
        <p:nvPicPr>
          <p:cNvPr id="27650" name="Picture 4" descr="4"/>
          <p:cNvPicPr>
            <a:picLocks noGrp="1" noChangeAspect="1" noChangeArrowheads="1"/>
          </p:cNvPicPr>
          <p:nvPr>
            <p:ph type="body" idx="1"/>
          </p:nvPr>
        </p:nvPicPr>
        <p:blipFill>
          <a:blip r:embed="rId2"/>
          <a:srcRect/>
          <a:stretch>
            <a:fillRect/>
          </a:stretch>
        </p:blipFill>
        <p:spPr>
          <a:xfrm>
            <a:off x="0" y="1773238"/>
            <a:ext cx="9144000" cy="5084762"/>
          </a:xfr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28625" y="1046163"/>
            <a:ext cx="8358188" cy="4402137"/>
          </a:xfrm>
          <a:prstGeom prst="rect">
            <a:avLst/>
          </a:prstGeom>
          <a:noFill/>
          <a:ln w="9525">
            <a:noFill/>
            <a:miter lim="800000"/>
            <a:headEnd/>
            <a:tailEnd/>
          </a:ln>
        </p:spPr>
        <p:txBody>
          <a:bodyPr anchor="ctr">
            <a:spAutoFit/>
          </a:bodyPr>
          <a:lstStyle/>
          <a:p>
            <a:pPr algn="just"/>
            <a:r>
              <a:rPr lang="uz-Cyrl-UZ" altLang="zh-CN" sz="4000">
                <a:solidFill>
                  <a:srgbClr val="FF0000"/>
                </a:solidFill>
                <a:cs typeface="Times New Roman" pitchFamily="18" charset="0"/>
              </a:rPr>
              <a:t>д) маҳаллий ва глобал мониторинг фаолиятини кучайтириш, табиат ресурс-ларидан оқилона фойдаланиш ва уларни мухофаза қилиш қонун қоидаларига тулиқ риоя қилишга эришиш; </a:t>
            </a:r>
            <a:endParaRPr lang="uz-Cyrl-UZ" altLang="zh-CN" sz="4000">
              <a:cs typeface="宋体"/>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775" cy="1828800"/>
          </a:xfrm>
        </p:spPr>
        <p:txBody>
          <a:bodyPr/>
          <a:lstStyle/>
          <a:p>
            <a:pPr fontAlgn="auto">
              <a:spcAft>
                <a:spcPts val="0"/>
              </a:spcAft>
              <a:defRPr/>
            </a:pPr>
            <a:endParaRPr lang="ru-RU" dirty="0"/>
          </a:p>
        </p:txBody>
      </p:sp>
      <p:sp>
        <p:nvSpPr>
          <p:cNvPr id="29698" name="Подзаголовок 2"/>
          <p:cNvSpPr>
            <a:spLocks noGrp="1"/>
          </p:cNvSpPr>
          <p:nvPr>
            <p:ph type="subTitle" idx="1"/>
          </p:nvPr>
        </p:nvSpPr>
        <p:spPr>
          <a:xfrm>
            <a:off x="533400" y="3228975"/>
            <a:ext cx="7854950" cy="1752600"/>
          </a:xfrm>
        </p:spPr>
        <p:txBody>
          <a:bodyPr/>
          <a:lstStyle/>
          <a:p>
            <a:pPr marR="0"/>
            <a:endParaRPr lang="ru-RU" smtClean="0"/>
          </a:p>
        </p:txBody>
      </p:sp>
      <p:pic>
        <p:nvPicPr>
          <p:cNvPr id="29699" name="Picture 2" descr="G:\02.05.2012\1\8.jpg"/>
          <p:cNvPicPr>
            <a:picLocks noChangeAspect="1" noChangeArrowheads="1"/>
          </p:cNvPicPr>
          <p:nvPr/>
        </p:nvPicPr>
        <p:blipFill>
          <a:blip r:embed="rId2"/>
          <a:srcRect/>
          <a:stretch>
            <a:fillRect/>
          </a:stretch>
        </p:blipFill>
        <p:spPr bwMode="auto">
          <a:xfrm>
            <a:off x="-95250" y="0"/>
            <a:ext cx="923925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1"/>
          <p:cNvSpPr>
            <a:spLocks noChangeArrowheads="1"/>
          </p:cNvSpPr>
          <p:nvPr/>
        </p:nvSpPr>
        <p:spPr bwMode="auto">
          <a:xfrm>
            <a:off x="357188" y="1285875"/>
            <a:ext cx="8501062" cy="2554288"/>
          </a:xfrm>
          <a:prstGeom prst="rect">
            <a:avLst/>
          </a:prstGeom>
          <a:noFill/>
          <a:ln w="9525">
            <a:noFill/>
            <a:miter lim="800000"/>
            <a:headEnd/>
            <a:tailEnd/>
          </a:ln>
        </p:spPr>
        <p:txBody>
          <a:bodyPr>
            <a:spAutoFit/>
          </a:bodyPr>
          <a:lstStyle/>
          <a:p>
            <a:pPr algn="just" eaLnBrk="0" hangingPunct="0"/>
            <a:r>
              <a:rPr lang="uz-Cyrl-UZ" altLang="zh-CN" sz="4000">
                <a:solidFill>
                  <a:srgbClr val="FF0000"/>
                </a:solidFill>
                <a:cs typeface="Times New Roman" pitchFamily="18" charset="0"/>
              </a:rPr>
              <a:t>ж) аҳоли орасида экологик маданиятни ривожлантириш бўйича кенг тарғибот ишлар олиб бориш ва ҳ.к.</a:t>
            </a:r>
            <a:endParaRPr lang="uz-Cyrl-UZ" altLang="zh-CN" sz="4000">
              <a:cs typeface="宋体"/>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395288" y="404813"/>
            <a:ext cx="8280400" cy="5721350"/>
          </a:xfrm>
        </p:spPr>
        <p:txBody>
          <a:bodyPr/>
          <a:lstStyle/>
          <a:p>
            <a:pPr>
              <a:lnSpc>
                <a:spcPct val="80000"/>
              </a:lnSpc>
              <a:buFontTx/>
              <a:buNone/>
            </a:pPr>
            <a:endParaRPr lang="ru-RU" sz="2400" b="1" smtClean="0">
              <a:solidFill>
                <a:srgbClr val="FF0000"/>
              </a:solidFill>
              <a:cs typeface="Times New Roman" pitchFamily="18" charset="0"/>
            </a:endParaRPr>
          </a:p>
          <a:p>
            <a:pPr>
              <a:lnSpc>
                <a:spcPct val="80000"/>
              </a:lnSpc>
              <a:buFontTx/>
              <a:buNone/>
            </a:pPr>
            <a:r>
              <a:rPr lang="ru-RU" sz="2400" b="1" smtClean="0">
                <a:solidFill>
                  <a:srgbClr val="FF3399"/>
                </a:solidFill>
                <a:cs typeface="Times New Roman" pitchFamily="18" charset="0"/>
              </a:rPr>
              <a:t>УЧРАШУВЛАР, БРИФИНГЛАР, КОНФЕРЕНЦИЯЛАР:</a:t>
            </a:r>
          </a:p>
          <a:p>
            <a:pPr>
              <a:lnSpc>
                <a:spcPct val="80000"/>
              </a:lnSpc>
              <a:buFontTx/>
              <a:buNone/>
            </a:pPr>
            <a:endParaRPr lang="ru-RU" sz="2400" b="1" smtClean="0">
              <a:solidFill>
                <a:srgbClr val="FF3399"/>
              </a:solidFill>
              <a:cs typeface="Times New Roman" pitchFamily="18" charset="0"/>
            </a:endParaRPr>
          </a:p>
          <a:p>
            <a:pPr>
              <a:lnSpc>
                <a:spcPct val="80000"/>
              </a:lnSpc>
              <a:buFontTx/>
              <a:buNone/>
            </a:pPr>
            <a:r>
              <a:rPr lang="ru-RU" sz="2400" b="1" smtClean="0">
                <a:solidFill>
                  <a:srgbClr val="FF3399"/>
                </a:solidFill>
                <a:cs typeface="Times New Roman" pitchFamily="18" charset="0"/>
              </a:rPr>
              <a:t>НИМАЛАРНИ   БИЛАМИЗ?!</a:t>
            </a:r>
          </a:p>
          <a:p>
            <a:pPr>
              <a:lnSpc>
                <a:spcPct val="80000"/>
              </a:lnSpc>
              <a:buFontTx/>
              <a:buNone/>
            </a:pPr>
            <a:endParaRPr lang="ru-RU" sz="2400" b="1" smtClean="0">
              <a:solidFill>
                <a:srgbClr val="FF3399"/>
              </a:solidFill>
              <a:cs typeface="Times New Roman" pitchFamily="18" charset="0"/>
            </a:endParaRPr>
          </a:p>
          <a:p>
            <a:pPr>
              <a:lnSpc>
                <a:spcPct val="80000"/>
              </a:lnSpc>
              <a:buFontTx/>
              <a:buNone/>
            </a:pPr>
            <a:r>
              <a:rPr lang="ru-RU" sz="2400" b="1" smtClean="0">
                <a:solidFill>
                  <a:srgbClr val="FF3399"/>
                </a:solidFill>
                <a:cs typeface="Times New Roman" pitchFamily="18" charset="0"/>
              </a:rPr>
              <a:t>НИМАЛАРНИ БИЛМАЙМИЗ?!</a:t>
            </a:r>
            <a:endParaRPr lang="uz-Cyrl-UZ" sz="2400" b="1" smtClean="0">
              <a:solidFill>
                <a:srgbClr val="FF3399"/>
              </a:solidFill>
              <a:cs typeface="Times New Roman" pitchFamily="18" charset="0"/>
            </a:endParaRPr>
          </a:p>
          <a:p>
            <a:pPr>
              <a:lnSpc>
                <a:spcPct val="80000"/>
              </a:lnSpc>
            </a:pPr>
            <a:endParaRPr lang="uz-Cyrl-UZ" sz="2400" b="1" smtClean="0">
              <a:cs typeface="Times New Roman" pitchFamily="18" charset="0"/>
            </a:endParaRPr>
          </a:p>
          <a:p>
            <a:pPr>
              <a:lnSpc>
                <a:spcPct val="80000"/>
              </a:lnSpc>
            </a:pPr>
            <a:endParaRPr lang="en-US" sz="2400" b="1" smtClean="0"/>
          </a:p>
        </p:txBody>
      </p:sp>
      <p:pic>
        <p:nvPicPr>
          <p:cNvPr id="31746" name="Picture 7" descr="DSC_0260"/>
          <p:cNvPicPr>
            <a:picLocks noChangeAspect="1" noChangeArrowheads="1"/>
          </p:cNvPicPr>
          <p:nvPr/>
        </p:nvPicPr>
        <p:blipFill>
          <a:blip r:embed="rId2"/>
          <a:srcRect/>
          <a:stretch>
            <a:fillRect/>
          </a:stretch>
        </p:blipFill>
        <p:spPr bwMode="auto">
          <a:xfrm>
            <a:off x="571500" y="3071813"/>
            <a:ext cx="4537075" cy="3071812"/>
          </a:xfrm>
          <a:prstGeom prst="rect">
            <a:avLst/>
          </a:prstGeom>
          <a:noFill/>
          <a:ln w="9525">
            <a:noFill/>
            <a:miter lim="800000"/>
            <a:headEnd/>
            <a:tailEnd/>
          </a:ln>
        </p:spPr>
      </p:pic>
      <p:pic>
        <p:nvPicPr>
          <p:cNvPr id="31747" name="Picture 6" descr="P1030073"/>
          <p:cNvPicPr>
            <a:picLocks noChangeAspect="1" noChangeArrowheads="1"/>
          </p:cNvPicPr>
          <p:nvPr/>
        </p:nvPicPr>
        <p:blipFill>
          <a:blip r:embed="rId3"/>
          <a:srcRect/>
          <a:stretch>
            <a:fillRect/>
          </a:stretch>
        </p:blipFill>
        <p:spPr bwMode="auto">
          <a:xfrm>
            <a:off x="5286375" y="1928813"/>
            <a:ext cx="3527425" cy="3857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blinds(horizontal)">
                                      <p:cBhvr>
                                        <p:cTn id="7" dur="500"/>
                                        <p:tgtEl>
                                          <p:spTgt spid="307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4">
                                            <p:txEl>
                                              <p:pRg st="3" end="3"/>
                                            </p:txEl>
                                          </p:spTgt>
                                        </p:tgtEl>
                                        <p:attrNameLst>
                                          <p:attrName>style.visibility</p:attrName>
                                        </p:attrNameLst>
                                      </p:cBhvr>
                                      <p:to>
                                        <p:strVal val="visible"/>
                                      </p:to>
                                    </p:set>
                                    <p:animEffect transition="in" filter="blinds(horizontal)">
                                      <p:cBhvr>
                                        <p:cTn id="10" dur="500"/>
                                        <p:tgtEl>
                                          <p:spTgt spid="307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4">
                                            <p:txEl>
                                              <p:pRg st="5" end="5"/>
                                            </p:txEl>
                                          </p:spTgt>
                                        </p:tgtEl>
                                        <p:attrNameLst>
                                          <p:attrName>style.visibility</p:attrName>
                                        </p:attrNameLst>
                                      </p:cBhvr>
                                      <p:to>
                                        <p:strVal val="visible"/>
                                      </p:to>
                                    </p:set>
                                    <p:animEffect transition="in" filter="blinds(horizontal)">
                                      <p:cBhvr>
                                        <p:cTn id="13" dur="500"/>
                                        <p:tgtEl>
                                          <p:spTgt spid="30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000125"/>
            <a:ext cx="9144000" cy="3786188"/>
          </a:xfrm>
          <a:prstGeom prst="rect">
            <a:avLst/>
          </a:prstGeom>
          <a:noFill/>
          <a:ln w="9525">
            <a:noFill/>
            <a:miter lim="800000"/>
            <a:headEnd/>
            <a:tailEnd/>
          </a:ln>
        </p:spPr>
        <p:txBody>
          <a:bodyPr anchor="ctr">
            <a:spAutoFit/>
          </a:bodyPr>
          <a:lstStyle/>
          <a:p>
            <a:pPr algn="just"/>
            <a:r>
              <a:rPr lang="uz-Cyrl-UZ" altLang="zh-CN" sz="4000">
                <a:solidFill>
                  <a:srgbClr val="FF0000"/>
                </a:solidFill>
                <a:cs typeface="Times New Roman" pitchFamily="18" charset="0"/>
              </a:rPr>
              <a:t>е) маориф ва Олий таълим вазирликлари мактабларда, ўқув юртларида ва олийгоҳларда бўлажак мутахассисларга етук экологик билим ҳамда таълим беришга эътиборни кучайтириш;</a:t>
            </a:r>
            <a:endParaRPr lang="ru-RU" altLang="zh-CN" sz="4000">
              <a:cs typeface="宋体"/>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946928"/>
          </a:xfrm>
        </p:spPr>
        <p:txBody>
          <a:bodyPr/>
          <a:lstStyle/>
          <a:p>
            <a:pPr fontAlgn="auto">
              <a:spcAft>
                <a:spcPts val="0"/>
              </a:spcAft>
              <a:defRPr/>
            </a:pPr>
            <a:r>
              <a:rPr lang="ru-RU" dirty="0" smtClean="0"/>
              <a:t>Режа: </a:t>
            </a:r>
            <a:endParaRPr lang="ru-RU" dirty="0"/>
          </a:p>
        </p:txBody>
      </p:sp>
      <p:sp>
        <p:nvSpPr>
          <p:cNvPr id="15362" name="Прямоугольник 2"/>
          <p:cNvSpPr>
            <a:spLocks noChangeArrowheads="1"/>
          </p:cNvSpPr>
          <p:nvPr/>
        </p:nvSpPr>
        <p:spPr bwMode="auto">
          <a:xfrm>
            <a:off x="0" y="714375"/>
            <a:ext cx="9144000" cy="6402388"/>
          </a:xfrm>
          <a:prstGeom prst="rect">
            <a:avLst/>
          </a:prstGeom>
          <a:noFill/>
          <a:ln w="9525">
            <a:noFill/>
            <a:miter lim="800000"/>
            <a:headEnd/>
            <a:tailEnd/>
          </a:ln>
        </p:spPr>
        <p:txBody>
          <a:bodyPr>
            <a:spAutoFit/>
          </a:bodyPr>
          <a:lstStyle/>
          <a:p>
            <a:r>
              <a:rPr lang="ru-RU">
                <a:latin typeface="Times New Roman" pitchFamily="18" charset="0"/>
              </a:rPr>
              <a:t/>
            </a:r>
            <a:br>
              <a:rPr lang="ru-RU">
                <a:latin typeface="Times New Roman" pitchFamily="18" charset="0"/>
              </a:rPr>
            </a:br>
            <a:r>
              <a:rPr lang="ru-RU" sz="2800">
                <a:latin typeface="Times New Roman" pitchFamily="18" charset="0"/>
              </a:rPr>
              <a:t>1.Табиатдаги биологик мувозанат, уни</a:t>
            </a:r>
            <a:r>
              <a:rPr lang="uz-Cyrl-UZ" sz="2800">
                <a:latin typeface="Times New Roman" pitchFamily="18" charset="0"/>
              </a:rPr>
              <a:t>нг</a:t>
            </a:r>
            <a:r>
              <a:rPr lang="ru-RU" sz="2800">
                <a:latin typeface="Times New Roman" pitchFamily="18" charset="0"/>
              </a:rPr>
              <a:t> аҳамияти</a:t>
            </a:r>
            <a:r>
              <a:rPr lang="uz-Cyrl-UZ" sz="2800">
                <a:latin typeface="Times New Roman" pitchFamily="18" charset="0"/>
              </a:rPr>
              <a:t>.</a:t>
            </a:r>
            <a:r>
              <a:rPr lang="ru-RU" sz="2800">
                <a:latin typeface="Times New Roman" pitchFamily="18" charset="0"/>
              </a:rPr>
              <a:t/>
            </a:r>
            <a:br>
              <a:rPr lang="ru-RU" sz="2800">
                <a:latin typeface="Times New Roman" pitchFamily="18" charset="0"/>
              </a:rPr>
            </a:br>
            <a:r>
              <a:rPr lang="ru-RU" sz="2800">
                <a:latin typeface="Times New Roman" pitchFamily="18" charset="0"/>
              </a:rPr>
              <a:t>2.Биологик мувозанат бузилишини</a:t>
            </a:r>
            <a:r>
              <a:rPr lang="uz-Cyrl-UZ" sz="2800">
                <a:latin typeface="Times New Roman" pitchFamily="18" charset="0"/>
              </a:rPr>
              <a:t>нг</a:t>
            </a:r>
            <a:r>
              <a:rPr lang="ru-RU" sz="2800">
                <a:latin typeface="Times New Roman" pitchFamily="18" charset="0"/>
              </a:rPr>
              <a:t> асосий сабаблари</a:t>
            </a:r>
            <a:r>
              <a:rPr lang="uz-Cyrl-UZ" sz="2800">
                <a:latin typeface="Times New Roman" pitchFamily="18" charset="0"/>
              </a:rPr>
              <a:t>.</a:t>
            </a:r>
            <a:r>
              <a:rPr lang="ru-RU" sz="2800">
                <a:latin typeface="Times New Roman" pitchFamily="18" charset="0"/>
              </a:rPr>
              <a:t/>
            </a:r>
            <a:br>
              <a:rPr lang="ru-RU" sz="2800">
                <a:latin typeface="Times New Roman" pitchFamily="18" charset="0"/>
              </a:rPr>
            </a:br>
            <a:r>
              <a:rPr lang="ru-RU" sz="2800">
                <a:latin typeface="Times New Roman" pitchFamily="18" charset="0"/>
              </a:rPr>
              <a:t>3.Биологик мувозанат бузилишини</a:t>
            </a:r>
            <a:r>
              <a:rPr lang="uz-Cyrl-UZ" sz="2800">
                <a:latin typeface="Times New Roman" pitchFamily="18" charset="0"/>
              </a:rPr>
              <a:t>нг</a:t>
            </a:r>
            <a:r>
              <a:rPr lang="ru-RU" sz="2800">
                <a:latin typeface="Times New Roman" pitchFamily="18" charset="0"/>
              </a:rPr>
              <a:t> о</a:t>
            </a:r>
            <a:r>
              <a:rPr lang="uz-Cyrl-UZ" sz="2800">
                <a:latin typeface="Times New Roman" pitchFamily="18" charset="0"/>
              </a:rPr>
              <a:t>қ</a:t>
            </a:r>
            <a:r>
              <a:rPr lang="ru-RU" sz="2800">
                <a:latin typeface="Times New Roman" pitchFamily="18" charset="0"/>
              </a:rPr>
              <a:t>ибатлари</a:t>
            </a:r>
            <a:r>
              <a:rPr lang="uz-Cyrl-UZ" sz="2800">
                <a:latin typeface="Times New Roman" pitchFamily="18" charset="0"/>
              </a:rPr>
              <a:t>.</a:t>
            </a:r>
            <a:r>
              <a:rPr lang="ru-RU" sz="2800">
                <a:latin typeface="Times New Roman" pitchFamily="18" charset="0"/>
              </a:rPr>
              <a:t/>
            </a:r>
            <a:br>
              <a:rPr lang="ru-RU" sz="2800">
                <a:latin typeface="Times New Roman" pitchFamily="18" charset="0"/>
              </a:rPr>
            </a:br>
            <a:r>
              <a:rPr lang="ru-RU" sz="2800">
                <a:latin typeface="Times New Roman" pitchFamily="18" charset="0"/>
              </a:rPr>
              <a:t>4.Биологик мувозанатни тиклаш йўллари ва аҳамияти.</a:t>
            </a:r>
            <a:br>
              <a:rPr lang="ru-RU" sz="2800">
                <a:latin typeface="Times New Roman" pitchFamily="18" charset="0"/>
              </a:rPr>
            </a:br>
            <a:r>
              <a:rPr lang="ru-RU" sz="2800">
                <a:latin typeface="Times New Roman" pitchFamily="18" charset="0"/>
              </a:rPr>
              <a:t>5.Экологик муаммо тушунчаси, уни</a:t>
            </a:r>
            <a:r>
              <a:rPr lang="uz-Cyrl-UZ" sz="2800">
                <a:latin typeface="Times New Roman" pitchFamily="18" charset="0"/>
              </a:rPr>
              <a:t>нг</a:t>
            </a:r>
            <a:r>
              <a:rPr lang="ru-RU" sz="2800">
                <a:latin typeface="Times New Roman" pitchFamily="18" charset="0"/>
              </a:rPr>
              <a:t> турлари.</a:t>
            </a:r>
            <a:br>
              <a:rPr lang="ru-RU" sz="2800">
                <a:latin typeface="Times New Roman" pitchFamily="18" charset="0"/>
              </a:rPr>
            </a:br>
            <a:r>
              <a:rPr lang="uz-Cyrl-UZ" sz="2800">
                <a:latin typeface="Times New Roman" pitchFamily="18" charset="0"/>
              </a:rPr>
              <a:t> </a:t>
            </a:r>
            <a:r>
              <a:rPr lang="ru-RU" sz="2800">
                <a:latin typeface="Times New Roman" pitchFamily="18" charset="0"/>
              </a:rPr>
              <a:t/>
            </a:r>
            <a:br>
              <a:rPr lang="ru-RU" sz="2800">
                <a:latin typeface="Times New Roman" pitchFamily="18" charset="0"/>
              </a:rPr>
            </a:br>
            <a:r>
              <a:rPr lang="ru-RU" sz="2800">
                <a:latin typeface="Times New Roman" pitchFamily="18" charset="0"/>
              </a:rPr>
              <a:t>Адабиётлар:</a:t>
            </a:r>
            <a:br>
              <a:rPr lang="ru-RU" sz="2800">
                <a:latin typeface="Times New Roman" pitchFamily="18" charset="0"/>
              </a:rPr>
            </a:br>
            <a:r>
              <a:rPr lang="ru-RU" sz="2800">
                <a:latin typeface="Times New Roman" pitchFamily="18" charset="0"/>
              </a:rPr>
              <a:t> Султонов П.С. «Экология ва атроф</a:t>
            </a:r>
            <a:r>
              <a:rPr lang="uz-Cyrl-UZ" sz="2800">
                <a:latin typeface="Times New Roman" pitchFamily="18" charset="0"/>
              </a:rPr>
              <a:t> м</a:t>
            </a:r>
            <a:r>
              <a:rPr lang="ru-RU" sz="2800">
                <a:latin typeface="Times New Roman" pitchFamily="18" charset="0"/>
              </a:rPr>
              <a:t>у</a:t>
            </a:r>
            <a:r>
              <a:rPr lang="uz-Cyrl-UZ" sz="2800">
                <a:latin typeface="Times New Roman" pitchFamily="18" charset="0"/>
              </a:rPr>
              <a:t>ҳ</a:t>
            </a:r>
            <a:r>
              <a:rPr lang="ru-RU" sz="2800">
                <a:latin typeface="Times New Roman" pitchFamily="18" charset="0"/>
              </a:rPr>
              <a:t>ит му</a:t>
            </a:r>
            <a:r>
              <a:rPr lang="uz-Cyrl-UZ" sz="2800">
                <a:latin typeface="Times New Roman" pitchFamily="18" charset="0"/>
              </a:rPr>
              <a:t>ҳ</a:t>
            </a:r>
            <a:r>
              <a:rPr lang="ru-RU" sz="2800">
                <a:latin typeface="Times New Roman" pitchFamily="18" charset="0"/>
              </a:rPr>
              <a:t>офазаси асослари», 5-10 бетлар</a:t>
            </a:r>
            <a:r>
              <a:rPr lang="uz-Cyrl-UZ" sz="2800">
                <a:latin typeface="Times New Roman" pitchFamily="18" charset="0"/>
              </a:rPr>
              <a:t>.</a:t>
            </a:r>
            <a:r>
              <a:rPr lang="ru-RU" sz="2800">
                <a:latin typeface="Times New Roman" pitchFamily="18" charset="0"/>
              </a:rPr>
              <a:t/>
            </a:r>
            <a:br>
              <a:rPr lang="ru-RU" sz="2800">
                <a:latin typeface="Times New Roman" pitchFamily="18" charset="0"/>
              </a:rPr>
            </a:br>
            <a:r>
              <a:rPr lang="ru-RU" sz="2800">
                <a:latin typeface="Times New Roman" pitchFamily="18" charset="0"/>
              </a:rPr>
              <a:t>Валиев Х.И. «Экология» фанидан маърузалар матни, </a:t>
            </a:r>
            <a:r>
              <a:rPr lang="uz-Cyrl-UZ" sz="2800">
                <a:latin typeface="Times New Roman" pitchFamily="18" charset="0"/>
              </a:rPr>
              <a:t>2</a:t>
            </a:r>
            <a:r>
              <a:rPr lang="ru-RU" sz="2800">
                <a:latin typeface="Times New Roman" pitchFamily="18" charset="0"/>
              </a:rPr>
              <a:t> маъруза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305800" cy="1143008"/>
          </a:xfrm>
        </p:spPr>
        <p:txBody>
          <a:bodyPr>
            <a:normAutofit fontScale="90000"/>
          </a:bodyPr>
          <a:lstStyle/>
          <a:p>
            <a:pPr fontAlgn="auto">
              <a:spcAft>
                <a:spcPts val="0"/>
              </a:spcAft>
              <a:defRPr/>
            </a:pPr>
            <a:r>
              <a:rPr lang="uz-Cyrl-UZ" altLang="zh-CN" sz="5400" b="1" dirty="0" smtClean="0">
                <a:solidFill>
                  <a:schemeClr val="tx1"/>
                </a:solidFill>
                <a:ea typeface="Times New Roman" pitchFamily="18" charset="0"/>
              </a:rPr>
              <a:t>Экологик муаммо </a:t>
            </a:r>
            <a:r>
              <a:rPr lang="uz-Cyrl-UZ" altLang="zh-CN" sz="5400" dirty="0" smtClean="0">
                <a:solidFill>
                  <a:schemeClr val="tx1"/>
                </a:solidFill>
                <a:ea typeface="Times New Roman" pitchFamily="18" charset="0"/>
              </a:rPr>
              <a:t>деганда</a:t>
            </a:r>
            <a:endParaRPr lang="ru-RU" dirty="0"/>
          </a:p>
        </p:txBody>
      </p:sp>
      <p:sp>
        <p:nvSpPr>
          <p:cNvPr id="34818" name="Rectangle 1"/>
          <p:cNvSpPr>
            <a:spLocks noChangeArrowheads="1"/>
          </p:cNvSpPr>
          <p:nvPr/>
        </p:nvSpPr>
        <p:spPr bwMode="auto">
          <a:xfrm>
            <a:off x="0" y="1785938"/>
            <a:ext cx="9144000" cy="4524375"/>
          </a:xfrm>
          <a:prstGeom prst="rect">
            <a:avLst/>
          </a:prstGeom>
          <a:noFill/>
          <a:ln w="9525">
            <a:noFill/>
            <a:miter lim="800000"/>
            <a:headEnd/>
            <a:tailEnd/>
          </a:ln>
        </p:spPr>
        <p:txBody>
          <a:bodyPr anchor="ctr">
            <a:spAutoFit/>
          </a:bodyPr>
          <a:lstStyle/>
          <a:p>
            <a:pPr indent="342900" algn="just"/>
            <a:r>
              <a:rPr lang="uz-Cyrl-UZ" altLang="zh-CN" sz="3200">
                <a:cs typeface="Times New Roman" pitchFamily="18" charset="0"/>
              </a:rPr>
              <a:t>инсоннинг табиатга кўрсатаётган таъсири натижасида табиатнинг инсонга акс таъсири, яъни унинг иқтисодиётда, ҳаётда, хужалик аҳамиятига молик бўлган жараёнлар, табиий ҳодисалар билан боғлик (табиий стихияли талофатлар, иклимнинг ўзгариши, хайвонларнинг ялпи кўчиб  кетиши ёки кирилиши ва бошқа ҳар қандай ҳодисалар тушинилади). </a:t>
            </a:r>
            <a:endParaRPr lang="uz-Cyrl-UZ" altLang="zh-CN" sz="3200">
              <a:cs typeface="宋体"/>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mtClean="0"/>
              <a:t> </a:t>
            </a:r>
            <a:endParaRPr lang="ru-RU" smtClean="0"/>
          </a:p>
        </p:txBody>
      </p:sp>
      <p:sp>
        <p:nvSpPr>
          <p:cNvPr id="35842" name="Rectangle 3"/>
          <p:cNvSpPr>
            <a:spLocks noGrp="1" noChangeArrowheads="1"/>
          </p:cNvSpPr>
          <p:nvPr>
            <p:ph idx="1"/>
          </p:nvPr>
        </p:nvSpPr>
        <p:spPr/>
        <p:txBody>
          <a:bodyPr/>
          <a:lstStyle/>
          <a:p>
            <a:pPr>
              <a:buFontTx/>
              <a:buNone/>
            </a:pPr>
            <a:r>
              <a:rPr lang="en-US" smtClean="0"/>
              <a:t>  </a:t>
            </a:r>
            <a:endParaRPr lang="ru-RU" smtClean="0"/>
          </a:p>
        </p:txBody>
      </p:sp>
      <p:pic>
        <p:nvPicPr>
          <p:cNvPr id="35843" name="Picture 4" descr="kollaj"/>
          <p:cNvPicPr>
            <a:picLocks noChangeAspect="1" noChangeArrowheads="1"/>
          </p:cNvPicPr>
          <p:nvPr/>
        </p:nvPicPr>
        <p:blipFill>
          <a:blip r:embed="rId2"/>
          <a:srcRect/>
          <a:stretch>
            <a:fillRect/>
          </a:stretch>
        </p:blipFill>
        <p:spPr bwMode="auto">
          <a:xfrm>
            <a:off x="0" y="4763"/>
            <a:ext cx="9144000" cy="6848475"/>
          </a:xfrm>
          <a:prstGeom prst="rect">
            <a:avLst/>
          </a:prstGeom>
          <a:noFill/>
          <a:ln w="9525">
            <a:noFill/>
            <a:miter lim="800000"/>
            <a:headEnd/>
            <a:tailEnd/>
          </a:ln>
        </p:spPr>
      </p:pic>
      <p:pic>
        <p:nvPicPr>
          <p:cNvPr id="35844" name="Picture 4" descr="kollaj"/>
          <p:cNvPicPr>
            <a:picLocks noChangeAspect="1" noChangeArrowheads="1"/>
          </p:cNvPicPr>
          <p:nvPr/>
        </p:nvPicPr>
        <p:blipFill>
          <a:blip r:embed="rId2"/>
          <a:srcRect/>
          <a:stretch>
            <a:fillRect/>
          </a:stretch>
        </p:blipFill>
        <p:spPr bwMode="auto">
          <a:xfrm>
            <a:off x="-71438" y="142875"/>
            <a:ext cx="9144001" cy="6848475"/>
          </a:xfrm>
          <a:prstGeom prst="rect">
            <a:avLst/>
          </a:prstGeom>
          <a:noFill/>
          <a:ln w="9525">
            <a:noFill/>
            <a:miter lim="800000"/>
            <a:headEnd/>
            <a:tailEnd/>
          </a:ln>
        </p:spPr>
      </p:pic>
      <p:pic>
        <p:nvPicPr>
          <p:cNvPr id="35845" name="Picture 4" descr="kollaj"/>
          <p:cNvPicPr>
            <a:picLocks noChangeAspect="1" noChangeArrowheads="1"/>
          </p:cNvPicPr>
          <p:nvPr/>
        </p:nvPicPr>
        <p:blipFill>
          <a:blip r:embed="rId2"/>
          <a:srcRect/>
          <a:stretch>
            <a:fillRect/>
          </a:stretch>
        </p:blipFill>
        <p:spPr bwMode="auto">
          <a:xfrm>
            <a:off x="0" y="142875"/>
            <a:ext cx="9144000"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1846263"/>
            <a:ext cx="9144000" cy="3786187"/>
          </a:xfrm>
          <a:prstGeom prst="rect">
            <a:avLst/>
          </a:prstGeom>
          <a:noFill/>
          <a:ln w="9525">
            <a:noFill/>
            <a:miter lim="800000"/>
            <a:headEnd/>
            <a:tailEnd/>
          </a:ln>
        </p:spPr>
        <p:txBody>
          <a:bodyPr anchor="ctr">
            <a:spAutoFit/>
          </a:bodyPr>
          <a:lstStyle/>
          <a:p>
            <a:pPr indent="342900" algn="just"/>
            <a:r>
              <a:rPr lang="uz-Cyrl-UZ" altLang="zh-CN" sz="4000">
                <a:cs typeface="Times New Roman" pitchFamily="18" charset="0"/>
              </a:rPr>
              <a:t>Бундай муаммоларни таъсир доирасига, кўламига қараб шартли равишда </a:t>
            </a:r>
            <a:r>
              <a:rPr lang="uz-Cyrl-UZ" altLang="zh-CN" sz="4000">
                <a:solidFill>
                  <a:schemeClr val="accent2"/>
                </a:solidFill>
                <a:cs typeface="Times New Roman" pitchFamily="18" charset="0"/>
              </a:rPr>
              <a:t>умумсайёравий ёки умумбашарий,</a:t>
            </a:r>
            <a:r>
              <a:rPr lang="uz-Cyrl-UZ" altLang="zh-CN" sz="4000">
                <a:cs typeface="Times New Roman" pitchFamily="18" charset="0"/>
              </a:rPr>
              <a:t> </a:t>
            </a:r>
            <a:r>
              <a:rPr lang="uz-Cyrl-UZ" altLang="zh-CN" sz="4000">
                <a:solidFill>
                  <a:srgbClr val="0070C0"/>
                </a:solidFill>
                <a:cs typeface="Times New Roman" pitchFamily="18" charset="0"/>
              </a:rPr>
              <a:t>минтақавий</a:t>
            </a:r>
            <a:r>
              <a:rPr lang="uz-Cyrl-UZ" altLang="zh-CN" sz="4000">
                <a:cs typeface="Times New Roman" pitchFamily="18" charset="0"/>
              </a:rPr>
              <a:t> ва </a:t>
            </a:r>
            <a:r>
              <a:rPr lang="uz-Cyrl-UZ" altLang="zh-CN" sz="4000">
                <a:solidFill>
                  <a:srgbClr val="C00000"/>
                </a:solidFill>
                <a:cs typeface="Times New Roman" pitchFamily="18" charset="0"/>
              </a:rPr>
              <a:t>маҳаллий</a:t>
            </a:r>
            <a:r>
              <a:rPr lang="uz-Cyrl-UZ" altLang="zh-CN" sz="4000">
                <a:cs typeface="Times New Roman" pitchFamily="18" charset="0"/>
              </a:rPr>
              <a:t> муаммоларга бўлиш мумкин.</a:t>
            </a:r>
            <a:endParaRPr lang="uz-Cyrl-UZ" altLang="zh-CN" sz="4000">
              <a:cs typeface="宋体"/>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1292225"/>
            <a:ext cx="9144000" cy="4524375"/>
          </a:xfrm>
          <a:prstGeom prst="rect">
            <a:avLst/>
          </a:prstGeom>
          <a:noFill/>
          <a:ln w="9525">
            <a:noFill/>
            <a:miter lim="800000"/>
            <a:headEnd/>
            <a:tailEnd/>
          </a:ln>
        </p:spPr>
        <p:txBody>
          <a:bodyPr anchor="ctr">
            <a:spAutoFit/>
          </a:bodyPr>
          <a:lstStyle/>
          <a:p>
            <a:pPr indent="342900" algn="just"/>
            <a:r>
              <a:rPr lang="uz-Cyrl-UZ" altLang="zh-CN" sz="3600" b="1">
                <a:cs typeface="Times New Roman" pitchFamily="18" charset="0"/>
              </a:rPr>
              <a:t>Умумсайёравий </a:t>
            </a:r>
            <a:r>
              <a:rPr lang="uz-Cyrl-UZ" altLang="zh-CN" sz="3600">
                <a:cs typeface="Times New Roman" pitchFamily="18" charset="0"/>
              </a:rPr>
              <a:t>экологик муаммолар сифатида аҳолининг шиддатли тарзда тартибсиз кўпайиб бориши,  урбанизация жараёнлари, Озон қобиғининг емирилиши, иқлим ўзгариши, ҳаво, сув, тупрокларнинг ифлосланиши билан боғлик бўлган муаммоларни санаб ўтиш мумкин.</a:t>
            </a:r>
            <a:endParaRPr lang="uz-Cyrl-UZ" altLang="zh-CN" sz="3600">
              <a:cs typeface="宋体"/>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title"/>
          </p:nvPr>
        </p:nvSpPr>
        <p:spPr/>
        <p:txBody>
          <a:bodyPr>
            <a:normAutofit fontScale="90000"/>
          </a:bodyPr>
          <a:lstStyle/>
          <a:p>
            <a:pPr algn="ctr" fontAlgn="auto">
              <a:spcAft>
                <a:spcPts val="0"/>
              </a:spcAft>
              <a:defRPr/>
            </a:pPr>
            <a:r>
              <a:rPr lang="ru-RU" b="1" smtClean="0"/>
              <a:t>Антарктида устидаги </a:t>
            </a:r>
            <a:r>
              <a:rPr lang="uz-Cyrl-UZ" b="1" smtClean="0"/>
              <a:t/>
            </a:r>
            <a:br>
              <a:rPr lang="uz-Cyrl-UZ" b="1" smtClean="0"/>
            </a:br>
            <a:r>
              <a:rPr lang="uz-Cyrl-UZ" b="1" smtClean="0"/>
              <a:t>«Озон туйнуги»</a:t>
            </a:r>
            <a:endParaRPr lang="ru-RU" b="1" smtClean="0"/>
          </a:p>
        </p:txBody>
      </p:sp>
      <p:sp>
        <p:nvSpPr>
          <p:cNvPr id="38914" name="Rectangle 5"/>
          <p:cNvSpPr>
            <a:spLocks noGrp="1" noChangeArrowheads="1"/>
          </p:cNvSpPr>
          <p:nvPr>
            <p:ph type="body" sz="half" idx="1"/>
          </p:nvPr>
        </p:nvSpPr>
        <p:spPr/>
        <p:txBody>
          <a:bodyPr/>
          <a:lstStyle/>
          <a:p>
            <a:endParaRPr lang="ru-RU" sz="2800" smtClean="0"/>
          </a:p>
        </p:txBody>
      </p:sp>
      <p:pic>
        <p:nvPicPr>
          <p:cNvPr id="38915" name="Picture 7" descr="w10008"/>
          <p:cNvPicPr>
            <a:picLocks noGrp="1" noChangeAspect="1" noChangeArrowheads="1"/>
          </p:cNvPicPr>
          <p:nvPr>
            <p:ph sz="half" idx="2"/>
          </p:nvPr>
        </p:nvPicPr>
        <p:blipFill>
          <a:blip r:embed="rId2"/>
          <a:srcRect/>
          <a:stretch>
            <a:fillRect/>
          </a:stretch>
        </p:blipFill>
        <p:spPr>
          <a:xfrm>
            <a:off x="0" y="1557338"/>
            <a:ext cx="9144000" cy="5086350"/>
          </a:xfrm>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1292225"/>
            <a:ext cx="9144000" cy="4524375"/>
          </a:xfrm>
          <a:prstGeom prst="rect">
            <a:avLst/>
          </a:prstGeom>
          <a:noFill/>
          <a:ln w="9525">
            <a:noFill/>
            <a:miter lim="800000"/>
            <a:headEnd/>
            <a:tailEnd/>
          </a:ln>
        </p:spPr>
        <p:txBody>
          <a:bodyPr anchor="ctr">
            <a:spAutoFit/>
          </a:bodyPr>
          <a:lstStyle/>
          <a:p>
            <a:pPr indent="342900" algn="just"/>
            <a:r>
              <a:rPr lang="uz-Cyrl-UZ" altLang="zh-CN" sz="3200" b="1">
                <a:cs typeface="Times New Roman" pitchFamily="18" charset="0"/>
              </a:rPr>
              <a:t>Минтақавий </a:t>
            </a:r>
            <a:r>
              <a:rPr lang="uz-Cyrl-UZ" altLang="zh-CN" sz="3200">
                <a:cs typeface="Times New Roman" pitchFamily="18" charset="0"/>
              </a:rPr>
              <a:t>экологик муаммолар таъсир кўламига кўра сайёрамизнинг алоҳида ҳудудлари ёки давлатларига ҳос бўлган муаммолардир. Масалан, Марказий Осиёдаги Орол муаммоси, Африканинг баъзи ҳудудлардаги қурғоқчилик ва қаҳатчилик, Ғарбий Европа ва Америкадаги баъзи кучли индустрлашган ҳудудларга ҳос муаммолар минтақавий экологик муаммолардир.</a:t>
            </a:r>
            <a:endParaRPr lang="uz-Cyrl-UZ" altLang="zh-CN" sz="3200">
              <a:cs typeface="宋体"/>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923925"/>
            <a:ext cx="9144000" cy="4400550"/>
          </a:xfrm>
          <a:prstGeom prst="rect">
            <a:avLst/>
          </a:prstGeom>
          <a:noFill/>
          <a:ln w="9525">
            <a:noFill/>
            <a:miter lim="800000"/>
            <a:headEnd/>
            <a:tailEnd/>
          </a:ln>
        </p:spPr>
        <p:txBody>
          <a:bodyPr anchor="ctr">
            <a:spAutoFit/>
          </a:bodyPr>
          <a:lstStyle/>
          <a:p>
            <a:pPr indent="342900" algn="just"/>
            <a:r>
              <a:rPr lang="uz-Cyrl-UZ" altLang="zh-CN" sz="4000" b="1">
                <a:cs typeface="Times New Roman" pitchFamily="18" charset="0"/>
              </a:rPr>
              <a:t>Маҳаллий</a:t>
            </a:r>
            <a:r>
              <a:rPr lang="uz-Cyrl-UZ" altLang="zh-CN" sz="4000">
                <a:cs typeface="Times New Roman" pitchFamily="18" charset="0"/>
              </a:rPr>
              <a:t> экологик муаммолар  таъсир кўламига кўра нисбатан кичикроқ худудларда намоён бўладилар. Булар алоҳида торроқ ҳудудларга, масалан, шаҳар, туман ёки айрим ишлаб чиқариш минтақасига ҳос муаммолардир. </a:t>
            </a:r>
            <a:endParaRPr lang="uz-Cyrl-UZ" altLang="zh-CN" sz="4000">
              <a:cs typeface="宋体"/>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ЭКОЛОГИК МУВОЗАНАТ</a:t>
            </a:r>
            <a:endParaRPr lang="ru-RU" dirty="0"/>
          </a:p>
        </p:txBody>
      </p:sp>
      <p:sp>
        <p:nvSpPr>
          <p:cNvPr id="16386" name="Прямоугольник 2"/>
          <p:cNvSpPr>
            <a:spLocks noChangeArrowheads="1"/>
          </p:cNvSpPr>
          <p:nvPr/>
        </p:nvSpPr>
        <p:spPr bwMode="auto">
          <a:xfrm>
            <a:off x="214313" y="1785938"/>
            <a:ext cx="8572500" cy="4032250"/>
          </a:xfrm>
          <a:prstGeom prst="rect">
            <a:avLst/>
          </a:prstGeom>
          <a:noFill/>
          <a:ln w="9525">
            <a:noFill/>
            <a:miter lim="800000"/>
            <a:headEnd/>
            <a:tailEnd/>
          </a:ln>
        </p:spPr>
        <p:txBody>
          <a:bodyPr>
            <a:spAutoFit/>
          </a:bodyPr>
          <a:lstStyle/>
          <a:p>
            <a:pPr algn="just"/>
            <a:r>
              <a:rPr lang="ru-RU" sz="3200">
                <a:latin typeface="Times New Roman" pitchFamily="18" charset="0"/>
                <a:cs typeface="Times New Roman" pitchFamily="18" charset="0"/>
              </a:rPr>
              <a:t>Табиатни ташқил этувчи таркибий қисмлар ҳаво, сув, тоғ жинслари, ўсимлик ва хайвонлар орасида ва табиатдаги турли модда ва энергия алмашинуви жараёнларида узоқ геологик даврлар мобайнида ўзига ҳос баркарорлик ҳолати юзага келган. Табиатдаг</a:t>
            </a:r>
            <a:r>
              <a:rPr lang="uz-Cyrl-UZ" sz="3200">
                <a:latin typeface="Times New Roman" pitchFamily="18" charset="0"/>
                <a:cs typeface="Times New Roman" pitchFamily="18" charset="0"/>
              </a:rPr>
              <a:t>и</a:t>
            </a:r>
            <a:r>
              <a:rPr lang="ru-RU" sz="3200">
                <a:latin typeface="Times New Roman" pitchFamily="18" charset="0"/>
                <a:cs typeface="Times New Roman" pitchFamily="18" charset="0"/>
              </a:rPr>
              <a:t> мана шу бар</a:t>
            </a:r>
            <a:r>
              <a:rPr lang="uz-Cyrl-UZ" sz="3200">
                <a:latin typeface="Times New Roman" pitchFamily="18" charset="0"/>
                <a:cs typeface="Times New Roman" pitchFamily="18" charset="0"/>
              </a:rPr>
              <a:t>қ</a:t>
            </a:r>
            <a:r>
              <a:rPr lang="ru-RU" sz="3200">
                <a:latin typeface="Times New Roman" pitchFamily="18" charset="0"/>
                <a:cs typeface="Times New Roman" pitchFamily="18" charset="0"/>
              </a:rPr>
              <a:t>арорлик </a:t>
            </a:r>
            <a:r>
              <a:rPr lang="ru-RU" sz="3200" b="1">
                <a:latin typeface="Times New Roman" pitchFamily="18" charset="0"/>
                <a:cs typeface="Times New Roman" pitchFamily="18" charset="0"/>
              </a:rPr>
              <a:t>Табиий ёки экологик мувозанат дейилади</a:t>
            </a:r>
            <a:r>
              <a:rPr lang="ru-RU" sz="3200">
                <a:latin typeface="Times New Roman" pitchFamily="18" charset="0"/>
                <a:cs typeface="Times New Roman"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888888888888888888888888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763000" cy="1571612"/>
          </a:xfrm>
        </p:spPr>
        <p:txBody>
          <a:bodyPr>
            <a:normAutofit fontScale="90000"/>
          </a:bodyPr>
          <a:lstStyle/>
          <a:p>
            <a:pPr algn="ctr" fontAlgn="auto">
              <a:spcAft>
                <a:spcPts val="0"/>
              </a:spcAft>
              <a:defRPr/>
            </a:pPr>
            <a:r>
              <a:rPr lang="ru-RU" dirty="0" err="1" smtClean="0"/>
              <a:t>Экологик</a:t>
            </a:r>
            <a:r>
              <a:rPr lang="ru-RU" dirty="0" smtClean="0"/>
              <a:t> </a:t>
            </a:r>
            <a:r>
              <a:rPr lang="ru-RU" dirty="0" err="1" smtClean="0"/>
              <a:t>мувозанат</a:t>
            </a:r>
            <a:r>
              <a:rPr lang="en-US" dirty="0" smtClean="0"/>
              <a:t> </a:t>
            </a:r>
            <a:r>
              <a:rPr lang="en-US" dirty="0" err="1" smtClean="0"/>
              <a:t>бузилишнинг</a:t>
            </a:r>
            <a:r>
              <a:rPr lang="en-US" dirty="0" smtClean="0"/>
              <a:t> </a:t>
            </a:r>
            <a:r>
              <a:rPr lang="en-US" dirty="0" err="1" smtClean="0"/>
              <a:t>асосий</a:t>
            </a:r>
            <a:r>
              <a:rPr lang="en-US" dirty="0" smtClean="0"/>
              <a:t> </a:t>
            </a:r>
            <a:r>
              <a:rPr lang="en-US" dirty="0" err="1" smtClean="0"/>
              <a:t>сабаблари</a:t>
            </a:r>
            <a:endParaRPr lang="ru-RU" dirty="0"/>
          </a:p>
        </p:txBody>
      </p:sp>
      <p:sp>
        <p:nvSpPr>
          <p:cNvPr id="18434" name="Rectangle 1"/>
          <p:cNvSpPr>
            <a:spLocks noChangeArrowheads="1"/>
          </p:cNvSpPr>
          <p:nvPr/>
        </p:nvSpPr>
        <p:spPr bwMode="auto">
          <a:xfrm>
            <a:off x="285750" y="1714500"/>
            <a:ext cx="8429625" cy="4894263"/>
          </a:xfrm>
          <a:prstGeom prst="rect">
            <a:avLst/>
          </a:prstGeom>
          <a:noFill/>
          <a:ln w="9525">
            <a:noFill/>
            <a:miter lim="800000"/>
            <a:headEnd/>
            <a:tailEnd/>
          </a:ln>
        </p:spPr>
        <p:txBody>
          <a:bodyPr anchor="ctr">
            <a:spAutoFit/>
          </a:bodyPr>
          <a:lstStyle/>
          <a:p>
            <a:pPr algn="just">
              <a:buFontTx/>
              <a:buChar char="•"/>
            </a:pPr>
            <a:r>
              <a:rPr lang="ru-RU" sz="2400" b="1">
                <a:cs typeface="Times New Roman" pitchFamily="18" charset="0"/>
              </a:rPr>
              <a:t>Планета</a:t>
            </a:r>
            <a:r>
              <a:rPr lang="en-US" sz="2400" b="1">
                <a:cs typeface="Times New Roman" pitchFamily="18" charset="0"/>
              </a:rPr>
              <a:t> </a:t>
            </a:r>
            <a:r>
              <a:rPr lang="ru-RU" sz="2400" b="1">
                <a:cs typeface="Times New Roman" pitchFamily="18" charset="0"/>
              </a:rPr>
              <a:t>аҳолиси</a:t>
            </a:r>
            <a:r>
              <a:rPr lang="en-US" sz="2400" b="1">
                <a:cs typeface="Times New Roman" pitchFamily="18" charset="0"/>
              </a:rPr>
              <a:t> </a:t>
            </a:r>
            <a:r>
              <a:rPr lang="ru-RU" sz="2400" b="1">
                <a:cs typeface="Times New Roman" pitchFamily="18" charset="0"/>
              </a:rPr>
              <a:t>сонини</a:t>
            </a:r>
            <a:r>
              <a:rPr lang="uz-Cyrl-UZ" sz="2400" b="1">
                <a:cs typeface="Times New Roman" pitchFamily="18" charset="0"/>
              </a:rPr>
              <a:t>нг </a:t>
            </a:r>
            <a:r>
              <a:rPr lang="ru-RU" sz="2400" b="1">
                <a:cs typeface="Times New Roman" pitchFamily="18" charset="0"/>
              </a:rPr>
              <a:t>тез</a:t>
            </a:r>
            <a:r>
              <a:rPr lang="en-US" sz="2400" b="1">
                <a:cs typeface="Times New Roman" pitchFamily="18" charset="0"/>
              </a:rPr>
              <a:t> </a:t>
            </a:r>
            <a:r>
              <a:rPr lang="ru-RU" sz="2400" b="1">
                <a:cs typeface="Times New Roman" pitchFamily="18" charset="0"/>
              </a:rPr>
              <a:t>суръатларда</a:t>
            </a:r>
            <a:r>
              <a:rPr lang="en-US" sz="2400" b="1">
                <a:cs typeface="Times New Roman" pitchFamily="18" charset="0"/>
              </a:rPr>
              <a:t> </a:t>
            </a:r>
            <a:r>
              <a:rPr lang="ru-RU" sz="2400" b="1">
                <a:cs typeface="Times New Roman" pitchFamily="18" charset="0"/>
              </a:rPr>
              <a:t>кўпайиб</a:t>
            </a:r>
            <a:r>
              <a:rPr lang="en-US" sz="2400" b="1">
                <a:cs typeface="Times New Roman" pitchFamily="18" charset="0"/>
              </a:rPr>
              <a:t> </a:t>
            </a:r>
            <a:r>
              <a:rPr lang="ru-RU" sz="2400" b="1">
                <a:cs typeface="Times New Roman" pitchFamily="18" charset="0"/>
              </a:rPr>
              <a:t>бораётганлиги</a:t>
            </a:r>
            <a:r>
              <a:rPr lang="en-US" sz="2400" b="1">
                <a:cs typeface="Times New Roman" pitchFamily="18" charset="0"/>
              </a:rPr>
              <a:t>, </a:t>
            </a:r>
            <a:r>
              <a:rPr lang="ru-RU" sz="2400" b="1">
                <a:cs typeface="Times New Roman" pitchFamily="18" charset="0"/>
              </a:rPr>
              <a:t>яъни</a:t>
            </a:r>
            <a:r>
              <a:rPr lang="en-US" sz="2400" b="1">
                <a:cs typeface="Times New Roman" pitchFamily="18" charset="0"/>
              </a:rPr>
              <a:t> </a:t>
            </a:r>
            <a:r>
              <a:rPr lang="ru-RU" sz="2400" b="1">
                <a:cs typeface="Times New Roman" pitchFamily="18" charset="0"/>
              </a:rPr>
              <a:t>демографик</a:t>
            </a:r>
            <a:r>
              <a:rPr lang="en-US" sz="2400" b="1">
                <a:cs typeface="Times New Roman" pitchFamily="18" charset="0"/>
              </a:rPr>
              <a:t> </a:t>
            </a:r>
            <a:r>
              <a:rPr lang="ru-RU" sz="2400" b="1">
                <a:cs typeface="Times New Roman" pitchFamily="18" charset="0"/>
              </a:rPr>
              <a:t>портлашни</a:t>
            </a:r>
            <a:r>
              <a:rPr lang="uz-Cyrl-UZ" sz="2400" b="1">
                <a:cs typeface="Times New Roman" pitchFamily="18" charset="0"/>
              </a:rPr>
              <a:t>нг </a:t>
            </a:r>
            <a:r>
              <a:rPr lang="ru-RU" sz="2400" b="1">
                <a:cs typeface="Times New Roman" pitchFamily="18" charset="0"/>
              </a:rPr>
              <a:t>юз</a:t>
            </a:r>
            <a:r>
              <a:rPr lang="en-US" sz="2400" b="1">
                <a:cs typeface="Times New Roman" pitchFamily="18" charset="0"/>
              </a:rPr>
              <a:t> </a:t>
            </a:r>
            <a:r>
              <a:rPr lang="ru-RU" sz="2400" b="1">
                <a:cs typeface="Times New Roman" pitchFamily="18" charset="0"/>
              </a:rPr>
              <a:t>бераётганлиги</a:t>
            </a:r>
            <a:r>
              <a:rPr lang="en-US" sz="2400" b="1">
                <a:cs typeface="Times New Roman" pitchFamily="18" charset="0"/>
              </a:rPr>
              <a:t>. </a:t>
            </a:r>
            <a:endParaRPr lang="ru-RU" sz="2400" b="1">
              <a:cs typeface="Times New Roman" pitchFamily="18" charset="0"/>
            </a:endParaRPr>
          </a:p>
          <a:p>
            <a:pPr algn="just">
              <a:buFontTx/>
              <a:buChar char="•"/>
            </a:pPr>
            <a:r>
              <a:rPr lang="ru-RU" sz="2400" b="1">
                <a:cs typeface="Times New Roman" pitchFamily="18" charset="0"/>
              </a:rPr>
              <a:t>Урбанизация</a:t>
            </a:r>
            <a:r>
              <a:rPr lang="en-US" sz="2400" b="1">
                <a:cs typeface="Times New Roman" pitchFamily="18" charset="0"/>
              </a:rPr>
              <a:t> </a:t>
            </a:r>
            <a:r>
              <a:rPr lang="ru-RU" sz="2400" b="1">
                <a:cs typeface="Times New Roman" pitchFamily="18" charset="0"/>
              </a:rPr>
              <a:t>ривожланаётганлиги</a:t>
            </a:r>
            <a:r>
              <a:rPr lang="en-US" sz="2400" b="1">
                <a:cs typeface="Times New Roman" pitchFamily="18" charset="0"/>
              </a:rPr>
              <a:t>, </a:t>
            </a:r>
            <a:endParaRPr lang="ru-RU" sz="2400" b="1"/>
          </a:p>
          <a:p>
            <a:pPr algn="just" eaLnBrk="0" hangingPunct="0">
              <a:buFontTx/>
              <a:buChar char="•"/>
            </a:pPr>
            <a:r>
              <a:rPr lang="ru-RU" sz="2400" b="1">
                <a:cs typeface="Times New Roman" pitchFamily="18" charset="0"/>
              </a:rPr>
              <a:t>Илмий- техника тара</a:t>
            </a:r>
            <a:r>
              <a:rPr lang="uz-Cyrl-UZ" sz="2400" b="1">
                <a:cs typeface="Times New Roman" pitchFamily="18" charset="0"/>
              </a:rPr>
              <a:t>ққ</a:t>
            </a:r>
            <a:r>
              <a:rPr lang="ru-RU" sz="2400" b="1">
                <a:cs typeface="Times New Roman" pitchFamily="18" charset="0"/>
              </a:rPr>
              <a:t>иётини</a:t>
            </a:r>
            <a:r>
              <a:rPr lang="uz-Cyrl-UZ" sz="2400" b="1">
                <a:cs typeface="Times New Roman" pitchFamily="18" charset="0"/>
              </a:rPr>
              <a:t>нг</a:t>
            </a:r>
            <a:r>
              <a:rPr lang="ru-RU" sz="2400" b="1">
                <a:cs typeface="Times New Roman" pitchFamily="18" charset="0"/>
              </a:rPr>
              <a:t> ин</a:t>
            </a:r>
            <a:r>
              <a:rPr lang="uz-Cyrl-UZ" sz="2400" b="1">
                <a:cs typeface="Times New Roman" pitchFamily="18" charset="0"/>
              </a:rPr>
              <a:t>қ</a:t>
            </a:r>
            <a:r>
              <a:rPr lang="ru-RU" sz="2400" b="1">
                <a:cs typeface="Times New Roman" pitchFamily="18" charset="0"/>
              </a:rPr>
              <a:t>илобий тарзда ривожланаётганлиги. Бу жараён натижасида табиатга кучли салбий к</a:t>
            </a:r>
            <a:r>
              <a:rPr lang="uz-Cyrl-UZ" sz="2400" b="1">
                <a:cs typeface="Times New Roman" pitchFamily="18" charset="0"/>
              </a:rPr>
              <a:t>ў</a:t>
            </a:r>
            <a:r>
              <a:rPr lang="ru-RU" sz="2400" b="1">
                <a:cs typeface="Times New Roman" pitchFamily="18" charset="0"/>
              </a:rPr>
              <a:t>рсатилмо</a:t>
            </a:r>
            <a:r>
              <a:rPr lang="uz-Cyrl-UZ" sz="2400" b="1">
                <a:cs typeface="Times New Roman" pitchFamily="18" charset="0"/>
              </a:rPr>
              <a:t>қ</a:t>
            </a:r>
            <a:r>
              <a:rPr lang="ru-RU" sz="2400" b="1">
                <a:cs typeface="Times New Roman" pitchFamily="18" charset="0"/>
              </a:rPr>
              <a:t>да (янги моддалар, бирикмалар кашф этилмо</a:t>
            </a:r>
            <a:r>
              <a:rPr lang="uz-Cyrl-UZ" sz="2400" b="1">
                <a:cs typeface="Times New Roman" pitchFamily="18" charset="0"/>
              </a:rPr>
              <a:t>қ</a:t>
            </a:r>
            <a:r>
              <a:rPr lang="ru-RU" sz="2400" b="1">
                <a:cs typeface="Times New Roman" pitchFamily="18" charset="0"/>
              </a:rPr>
              <a:t>да</a:t>
            </a:r>
            <a:r>
              <a:rPr lang="uz-Cyrl-UZ" sz="2400" b="1">
                <a:cs typeface="Times New Roman" pitchFamily="18" charset="0"/>
              </a:rPr>
              <a:t>).</a:t>
            </a:r>
            <a:endParaRPr lang="ru-RU" sz="2400" b="1"/>
          </a:p>
          <a:p>
            <a:pPr algn="just" eaLnBrk="0" hangingPunct="0">
              <a:buFontTx/>
              <a:buChar char="•"/>
            </a:pPr>
            <a:r>
              <a:rPr lang="ru-RU" sz="2400" b="1">
                <a:cs typeface="Times New Roman" pitchFamily="18" charset="0"/>
              </a:rPr>
              <a:t>Атроф-мухитни табиий ва айниқса сунъий омиллар таъсирида ифлосланаётганлиги. </a:t>
            </a:r>
          </a:p>
          <a:p>
            <a:pPr algn="just" eaLnBrk="0" hangingPunct="0">
              <a:buFontTx/>
              <a:buChar char="•"/>
            </a:pPr>
            <a:r>
              <a:rPr lang="ru-RU" sz="2400" b="1">
                <a:cs typeface="Times New Roman" pitchFamily="18" charset="0"/>
              </a:rPr>
              <a:t> Табиий ресурлардан о</a:t>
            </a:r>
            <a:r>
              <a:rPr lang="uz-Cyrl-UZ" sz="2400" b="1">
                <a:cs typeface="Times New Roman" pitchFamily="18" charset="0"/>
              </a:rPr>
              <a:t>қ</a:t>
            </a:r>
            <a:r>
              <a:rPr lang="ru-RU" sz="2400" b="1">
                <a:cs typeface="Times New Roman" pitchFamily="18" charset="0"/>
              </a:rPr>
              <a:t>илона фойдалан</a:t>
            </a:r>
            <a:r>
              <a:rPr lang="uz-Cyrl-UZ" sz="2400" b="1">
                <a:cs typeface="Times New Roman" pitchFamily="18" charset="0"/>
              </a:rPr>
              <a:t>маслик</a:t>
            </a:r>
            <a:r>
              <a:rPr lang="ru-RU" sz="2400" b="1">
                <a:cs typeface="Times New Roman" pitchFamily="18" charset="0"/>
              </a:rPr>
              <a:t> уларни</a:t>
            </a:r>
            <a:r>
              <a:rPr lang="uz-Cyrl-UZ" sz="2400" b="1">
                <a:cs typeface="Times New Roman" pitchFamily="18" charset="0"/>
              </a:rPr>
              <a:t>нг</a:t>
            </a:r>
            <a:r>
              <a:rPr lang="ru-RU" sz="2400" b="1">
                <a:cs typeface="Times New Roman" pitchFamily="18" charset="0"/>
              </a:rPr>
              <a:t> камайиб 	ёки умуман йу</a:t>
            </a:r>
            <a:r>
              <a:rPr lang="uz-Cyrl-UZ" sz="2400" b="1">
                <a:cs typeface="Times New Roman" pitchFamily="18" charset="0"/>
              </a:rPr>
              <a:t>қ</a:t>
            </a:r>
            <a:r>
              <a:rPr lang="ru-RU" sz="2400" b="1">
                <a:cs typeface="Times New Roman" pitchFamily="18" charset="0"/>
              </a:rPr>
              <a:t>олиб кетишига сабаб бўлмокда. </a:t>
            </a:r>
            <a:endParaRPr lang="ru-RU" sz="24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pic>
        <p:nvPicPr>
          <p:cNvPr id="19458" name="Picture 1" descr="s10001"/>
          <p:cNvPicPr>
            <a:picLocks noChangeAspect="1" noChangeArrowheads="1"/>
          </p:cNvPicPr>
          <p:nvPr/>
        </p:nvPicPr>
        <p:blipFill>
          <a:blip r:embed="rId2"/>
          <a:srcRect/>
          <a:stretch>
            <a:fillRect/>
          </a:stretch>
        </p:blipFill>
        <p:spPr bwMode="auto">
          <a:xfrm>
            <a:off x="0" y="0"/>
            <a:ext cx="9144000" cy="4429125"/>
          </a:xfrm>
          <a:prstGeom prst="rect">
            <a:avLst/>
          </a:prstGeom>
          <a:noFill/>
          <a:ln w="9525">
            <a:noFill/>
            <a:miter lim="800000"/>
            <a:headEnd/>
            <a:tailEnd/>
          </a:ln>
        </p:spPr>
      </p:pic>
      <p:sp>
        <p:nvSpPr>
          <p:cNvPr id="19459" name="Rectangle 3"/>
          <p:cNvSpPr>
            <a:spLocks noChangeArrowheads="1"/>
          </p:cNvSpPr>
          <p:nvPr/>
        </p:nvSpPr>
        <p:spPr bwMode="auto">
          <a:xfrm>
            <a:off x="0" y="4286250"/>
            <a:ext cx="9501188" cy="1816100"/>
          </a:xfrm>
          <a:prstGeom prst="rect">
            <a:avLst/>
          </a:prstGeom>
          <a:noFill/>
          <a:ln w="9525">
            <a:noFill/>
            <a:miter lim="800000"/>
            <a:headEnd/>
            <a:tailEnd/>
          </a:ln>
        </p:spPr>
        <p:txBody>
          <a:bodyPr anchor="ctr">
            <a:spAutoFit/>
          </a:bodyPr>
          <a:lstStyle/>
          <a:p>
            <a:pPr algn="ctr"/>
            <a:endParaRPr lang="ru-RU" sz="1600" b="1">
              <a:latin typeface="BalticaUzbek"/>
              <a:cs typeface="Times New Roman" pitchFamily="18" charset="0"/>
            </a:endParaRPr>
          </a:p>
          <a:p>
            <a:pPr algn="ctr"/>
            <a:r>
              <a:rPr lang="ru-RU" sz="2400" b="1">
                <a:latin typeface="BalticaUzbek"/>
                <a:cs typeface="Times New Roman" pitchFamily="18" charset="0"/>
              </a:rPr>
              <a:t>Демографик портлаш</a:t>
            </a:r>
            <a:endParaRPr lang="ru-RU" sz="2400"/>
          </a:p>
          <a:p>
            <a:pPr algn="ctr" eaLnBrk="0" hangingPunct="0"/>
            <a:r>
              <a:rPr lang="ru-RU" sz="2400" b="1">
                <a:latin typeface="BalticaUzbek"/>
                <a:cs typeface="Times New Roman" pitchFamily="18" charset="0"/>
              </a:rPr>
              <a:t>Дунё регионлари ҳиссаси: 1-Шимолий Америка; 2- Лотин Америкаси; 3- Австралия ва Океания;  4-Африка; 5-Россия ва МДҲ; 6-Ҳиндистон; 7-Хитой; 8- Осиёнинг қолган қисми  </a:t>
            </a:r>
            <a:endParaRPr lang="ru-RU"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305800" cy="2357454"/>
          </a:xfrm>
        </p:spPr>
        <p:txBody>
          <a:bodyPr>
            <a:normAutofit fontScale="90000"/>
          </a:bodyPr>
          <a:lstStyle/>
          <a:p>
            <a:pPr algn="ctr" fontAlgn="auto">
              <a:spcAft>
                <a:spcPts val="0"/>
              </a:spcAft>
              <a:defRPr/>
            </a:pP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r>
              <a:rPr lang="ru-RU" sz="4400" dirty="0" err="1" smtClean="0"/>
              <a:t>Биологик</a:t>
            </a:r>
            <a:r>
              <a:rPr lang="ru-RU" sz="4400" dirty="0" smtClean="0"/>
              <a:t> </a:t>
            </a:r>
            <a:r>
              <a:rPr lang="ru-RU" sz="4400" dirty="0" err="1" smtClean="0"/>
              <a:t>мувозанатни</a:t>
            </a:r>
            <a:r>
              <a:rPr lang="ru-RU" sz="4400" dirty="0" smtClean="0"/>
              <a:t> </a:t>
            </a:r>
            <a:r>
              <a:rPr lang="ru-RU" sz="4400" dirty="0" err="1" smtClean="0"/>
              <a:t>тиклашни</a:t>
            </a:r>
            <a:r>
              <a:rPr lang="uz-Cyrl-UZ" sz="4400" dirty="0" smtClean="0"/>
              <a:t>нг қў</a:t>
            </a:r>
            <a:r>
              <a:rPr lang="ru-RU" sz="4400" dirty="0" err="1" smtClean="0"/>
              <a:t>йидаги</a:t>
            </a:r>
            <a:r>
              <a:rPr lang="ru-RU" sz="4400" dirty="0" smtClean="0"/>
              <a:t> </a:t>
            </a:r>
            <a:r>
              <a:rPr lang="ru-RU" sz="4400" dirty="0" err="1" smtClean="0"/>
              <a:t>йўллари</a:t>
            </a:r>
            <a:r>
              <a:rPr lang="ru-RU" sz="4400" dirty="0" smtClean="0"/>
              <a:t> </a:t>
            </a:r>
            <a:r>
              <a:rPr lang="ru-RU" sz="4400" dirty="0" err="1" smtClean="0"/>
              <a:t>мавжуд</a:t>
            </a:r>
            <a:r>
              <a:rPr lang="uz-Cyrl-UZ" sz="4400" dirty="0" smtClean="0"/>
              <a:t>:</a:t>
            </a:r>
            <a:r>
              <a:rPr lang="ru-RU" dirty="0" smtClean="0"/>
              <a:t/>
            </a:r>
            <a:br>
              <a:rPr lang="ru-RU" dirty="0" smtClean="0"/>
            </a:b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1046163"/>
            <a:ext cx="9144000" cy="2554287"/>
          </a:xfrm>
          <a:prstGeom prst="rect">
            <a:avLst/>
          </a:prstGeom>
          <a:noFill/>
          <a:ln w="9525">
            <a:noFill/>
            <a:miter lim="800000"/>
            <a:headEnd/>
            <a:tailEnd/>
          </a:ln>
        </p:spPr>
        <p:txBody>
          <a:bodyPr anchor="ctr">
            <a:spAutoFit/>
          </a:bodyPr>
          <a:lstStyle/>
          <a:p>
            <a:pPr algn="just"/>
            <a:r>
              <a:rPr lang="uz-Cyrl-UZ" altLang="zh-CN" sz="4000">
                <a:solidFill>
                  <a:srgbClr val="FF0000"/>
                </a:solidFill>
                <a:cs typeface="Times New Roman" pitchFamily="18" charset="0"/>
              </a:rPr>
              <a:t>а) табиатдаги биологик мувозанатни тиклашни ундаги жонли ва жонсиз қисмлар орасидаги боғланишларни тиклашдан бошлаш зарур;    </a:t>
            </a:r>
            <a:endParaRPr lang="uz-Cyrl-UZ" altLang="zh-CN" sz="4000">
              <a:cs typeface="宋体"/>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714375" y="285750"/>
            <a:ext cx="7858125" cy="6248400"/>
          </a:xfrm>
          <a:prstGeom prst="rect">
            <a:avLst/>
          </a:prstGeom>
          <a:noFill/>
          <a:ln w="9525">
            <a:noFill/>
            <a:miter lim="800000"/>
            <a:headEnd/>
            <a:tailEnd/>
          </a:ln>
        </p:spPr>
        <p:txBody>
          <a:bodyPr anchor="ctr">
            <a:spAutoFit/>
          </a:bodyPr>
          <a:lstStyle/>
          <a:p>
            <a:pPr algn="just"/>
            <a:r>
              <a:rPr lang="uz-Cyrl-UZ" altLang="zh-CN" sz="4000">
                <a:solidFill>
                  <a:srgbClr val="FF0000"/>
                </a:solidFill>
                <a:cs typeface="Times New Roman" pitchFamily="18" charset="0"/>
              </a:rPr>
              <a:t>б) табиат ресурсларидан фойдаланишни окилоналаштиришни йўлга қўйиш, асосан тугамайдиган табиий ресурслардан фойдаланишга аҳамият бериш зарур, чиқиндиларни қайта ишлаш технологияларни ва чикиндиларни хомашё шаклида ишлатишни кенг жорий килиш;</a:t>
            </a:r>
            <a:endParaRPr lang="uz-Cyrl-UZ" altLang="zh-CN" sz="4000">
              <a:cs typeface="宋体"/>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Flow</Template>
  <TotalTime>54</TotalTime>
  <Words>500</Words>
  <PresentationFormat>Экран (4:3)</PresentationFormat>
  <Paragraphs>36</Paragraphs>
  <Slides>26</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5</vt:i4>
      </vt:variant>
      <vt:variant>
        <vt:lpstr>Заголовки слайдов</vt:lpstr>
      </vt:variant>
      <vt:variant>
        <vt:i4>26</vt:i4>
      </vt:variant>
    </vt:vector>
  </HeadingPairs>
  <TitlesOfParts>
    <vt:vector size="39" baseType="lpstr">
      <vt:lpstr>Times New Roman</vt:lpstr>
      <vt:lpstr>Arial</vt:lpstr>
      <vt:lpstr>Wingdings 2</vt:lpstr>
      <vt:lpstr>Calibri</vt:lpstr>
      <vt:lpstr>Book Antiqua</vt:lpstr>
      <vt:lpstr>BalticaUzbek</vt:lpstr>
      <vt:lpstr>宋体</vt:lpstr>
      <vt:lpstr>Lucida Sans</vt:lpstr>
      <vt:lpstr>Поток</vt:lpstr>
      <vt:lpstr>Поток</vt:lpstr>
      <vt:lpstr>Поток</vt:lpstr>
      <vt:lpstr>Поток</vt: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Лос-Анжелесда смог </vt:lpstr>
      <vt:lpstr>Слайд 13</vt:lpstr>
      <vt:lpstr>Нефть конларида ёнадиган газ машъалалари </vt:lpstr>
      <vt:lpstr>Слайд 15</vt:lpstr>
      <vt:lpstr>Слайд 16</vt:lpstr>
      <vt:lpstr>Слайд 17</vt:lpstr>
      <vt:lpstr>Слайд 18</vt:lpstr>
      <vt:lpstr>Слайд 19</vt:lpstr>
      <vt:lpstr>Слайд 20</vt:lpstr>
      <vt:lpstr> </vt:lpstr>
      <vt:lpstr>Слайд 22</vt:lpstr>
      <vt:lpstr>Слайд 23</vt:lpstr>
      <vt:lpstr>Антарктида устидаги  «Озон туйнуги»</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Табиатдаги биологик мувозанат ва унинг аҳамияти   .</dc:title>
  <cp:lastModifiedBy>Kafedra</cp:lastModifiedBy>
  <cp:revision>11</cp:revision>
  <dcterms:modified xsi:type="dcterms:W3CDTF">2015-01-08T10:09:54Z</dcterms:modified>
</cp:coreProperties>
</file>