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6" r:id="rId3"/>
    <p:sldId id="259" r:id="rId4"/>
    <p:sldId id="258" r:id="rId5"/>
    <p:sldId id="260" r:id="rId6"/>
    <p:sldId id="261" r:id="rId7"/>
    <p:sldId id="262" r:id="rId8"/>
    <p:sldId id="263" r:id="rId9"/>
    <p:sldId id="268" r:id="rId10"/>
    <p:sldId id="273" r:id="rId11"/>
    <p:sldId id="274" r:id="rId12"/>
    <p:sldId id="275"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99FF"/>
    <a:srgbClr val="FF33CC"/>
    <a:srgbClr val="3603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61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E935B237-22A7-4760-9066-A00635C42E67}" type="datetimeFigureOut">
              <a:rPr lang="ru-RU" smtClean="0"/>
              <a:t>25.02.2014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9AF74505-74B1-4A3D-9ED3-1A78421EFF05}"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935B237-22A7-4760-9066-A00635C42E67}" type="datetimeFigureOut">
              <a:rPr lang="ru-RU" smtClean="0"/>
              <a:t>25.02.2014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F74505-74B1-4A3D-9ED3-1A78421EFF0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935B237-22A7-4760-9066-A00635C42E67}" type="datetimeFigureOut">
              <a:rPr lang="ru-RU" smtClean="0"/>
              <a:t>25.02.2014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F74505-74B1-4A3D-9ED3-1A78421EFF0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E935B237-22A7-4760-9066-A00635C42E67}" type="datetimeFigureOut">
              <a:rPr lang="ru-RU" smtClean="0"/>
              <a:t>25.02.2014</a:t>
            </a:fld>
            <a:endParaRPr lang="ru-RU"/>
          </a:p>
        </p:txBody>
      </p:sp>
      <p:sp>
        <p:nvSpPr>
          <p:cNvPr id="9" name="Номер слайда 8"/>
          <p:cNvSpPr>
            <a:spLocks noGrp="1"/>
          </p:cNvSpPr>
          <p:nvPr>
            <p:ph type="sldNum" sz="quarter" idx="15"/>
          </p:nvPr>
        </p:nvSpPr>
        <p:spPr/>
        <p:txBody>
          <a:bodyPr rtlCol="0"/>
          <a:lstStyle/>
          <a:p>
            <a:fld id="{9AF74505-74B1-4A3D-9ED3-1A78421EFF05}"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E935B237-22A7-4760-9066-A00635C42E67}" type="datetimeFigureOut">
              <a:rPr lang="ru-RU" smtClean="0"/>
              <a:t>25.02.2014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9AF74505-74B1-4A3D-9ED3-1A78421EFF05}"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E935B237-22A7-4760-9066-A00635C42E67}" type="datetimeFigureOut">
              <a:rPr lang="ru-RU" smtClean="0"/>
              <a:t>25.02.2014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F74505-74B1-4A3D-9ED3-1A78421EFF05}"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E935B237-22A7-4760-9066-A00635C42E67}" type="datetimeFigureOut">
              <a:rPr lang="ru-RU" smtClean="0"/>
              <a:t>25.02.2014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F74505-74B1-4A3D-9ED3-1A78421EFF05}"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E935B237-22A7-4760-9066-A00635C42E67}" type="datetimeFigureOut">
              <a:rPr lang="ru-RU" smtClean="0"/>
              <a:t>25.02.2014</a:t>
            </a:fld>
            <a:endParaRPr lang="ru-RU"/>
          </a:p>
        </p:txBody>
      </p:sp>
      <p:sp>
        <p:nvSpPr>
          <p:cNvPr id="7" name="Номер слайда 6"/>
          <p:cNvSpPr>
            <a:spLocks noGrp="1"/>
          </p:cNvSpPr>
          <p:nvPr>
            <p:ph type="sldNum" sz="quarter" idx="11"/>
          </p:nvPr>
        </p:nvSpPr>
        <p:spPr/>
        <p:txBody>
          <a:bodyPr rtlCol="0"/>
          <a:lstStyle/>
          <a:p>
            <a:fld id="{9AF74505-74B1-4A3D-9ED3-1A78421EFF05}"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35B237-22A7-4760-9066-A00635C42E67}" type="datetimeFigureOut">
              <a:rPr lang="ru-RU" smtClean="0"/>
              <a:t>25.02.2014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F74505-74B1-4A3D-9ED3-1A78421EFF0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E935B237-22A7-4760-9066-A00635C42E67}" type="datetimeFigureOut">
              <a:rPr lang="ru-RU" smtClean="0"/>
              <a:t>25.02.2014</a:t>
            </a:fld>
            <a:endParaRPr lang="ru-RU"/>
          </a:p>
        </p:txBody>
      </p:sp>
      <p:sp>
        <p:nvSpPr>
          <p:cNvPr id="22" name="Номер слайда 21"/>
          <p:cNvSpPr>
            <a:spLocks noGrp="1"/>
          </p:cNvSpPr>
          <p:nvPr>
            <p:ph type="sldNum" sz="quarter" idx="15"/>
          </p:nvPr>
        </p:nvSpPr>
        <p:spPr/>
        <p:txBody>
          <a:bodyPr rtlCol="0"/>
          <a:lstStyle/>
          <a:p>
            <a:fld id="{9AF74505-74B1-4A3D-9ED3-1A78421EFF05}"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E935B237-22A7-4760-9066-A00635C42E67}" type="datetimeFigureOut">
              <a:rPr lang="ru-RU" smtClean="0"/>
              <a:t>25.02.2014</a:t>
            </a:fld>
            <a:endParaRPr lang="ru-RU"/>
          </a:p>
        </p:txBody>
      </p:sp>
      <p:sp>
        <p:nvSpPr>
          <p:cNvPr id="18" name="Номер слайда 17"/>
          <p:cNvSpPr>
            <a:spLocks noGrp="1"/>
          </p:cNvSpPr>
          <p:nvPr>
            <p:ph type="sldNum" sz="quarter" idx="11"/>
          </p:nvPr>
        </p:nvSpPr>
        <p:spPr/>
        <p:txBody>
          <a:bodyPr rtlCol="0"/>
          <a:lstStyle/>
          <a:p>
            <a:fld id="{9AF74505-74B1-4A3D-9ED3-1A78421EFF05}"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935B237-22A7-4760-9066-A00635C42E67}" type="datetimeFigureOut">
              <a:rPr lang="ru-RU" smtClean="0"/>
              <a:t>25.02.2014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AF74505-74B1-4A3D-9ED3-1A78421EFF0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81000" y="357166"/>
            <a:ext cx="8458200" cy="5718621"/>
          </a:xfrm>
        </p:spPr>
        <p:txBody>
          <a:bodyPr>
            <a:normAutofit/>
          </a:bodyPr>
          <a:lstStyle/>
          <a:p>
            <a:r>
              <a:rPr lang="en-US" sz="6000" dirty="0" smtClean="0">
                <a:solidFill>
                  <a:srgbClr val="7030A0"/>
                </a:solidFill>
              </a:rPr>
              <a:t>Lesson Plan</a:t>
            </a:r>
            <a:r>
              <a:rPr lang="en-US" sz="3200" dirty="0" smtClean="0">
                <a:solidFill>
                  <a:srgbClr val="7030A0"/>
                </a:solidFill>
              </a:rPr>
              <a:t/>
            </a:r>
            <a:br>
              <a:rPr lang="en-US" sz="3200" dirty="0" smtClean="0">
                <a:solidFill>
                  <a:srgbClr val="7030A0"/>
                </a:solidFill>
              </a:rPr>
            </a:br>
            <a:r>
              <a:rPr lang="en-US" sz="3200" dirty="0" smtClean="0">
                <a:solidFill>
                  <a:srgbClr val="7030A0"/>
                </a:solidFill>
              </a:rPr>
              <a:t/>
            </a:r>
            <a:br>
              <a:rPr lang="en-US" sz="3200" dirty="0" smtClean="0">
                <a:solidFill>
                  <a:srgbClr val="7030A0"/>
                </a:solidFill>
              </a:rPr>
            </a:br>
            <a:r>
              <a:rPr lang="en-US" sz="3200" dirty="0" smtClean="0">
                <a:solidFill>
                  <a:srgbClr val="7030A0"/>
                </a:solidFill>
              </a:rPr>
              <a:t/>
            </a:r>
            <a:br>
              <a:rPr lang="en-US" sz="3200" dirty="0" smtClean="0">
                <a:solidFill>
                  <a:srgbClr val="7030A0"/>
                </a:solidFill>
              </a:rPr>
            </a:br>
            <a:r>
              <a:rPr lang="en-US" dirty="0" smtClean="0">
                <a:latin typeface="Times New Roman" pitchFamily="18" charset="0"/>
                <a:cs typeface="Times New Roman" pitchFamily="18" charset="0"/>
              </a:rPr>
              <a:t>Date: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Grade 9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Theme: </a:t>
            </a:r>
            <a:br>
              <a:rPr lang="en-US" dirty="0" smtClean="0">
                <a:latin typeface="Times New Roman" pitchFamily="18" charset="0"/>
                <a:cs typeface="Times New Roman" pitchFamily="18" charset="0"/>
              </a:rPr>
            </a:br>
            <a:r>
              <a:rPr lang="en-US" dirty="0" smtClean="0"/>
              <a:t/>
            </a:r>
            <a:br>
              <a:rPr lang="en-US" dirty="0" smtClean="0"/>
            </a:br>
            <a:r>
              <a:rPr lang="en-US" dirty="0" smtClean="0">
                <a:solidFill>
                  <a:srgbClr val="FF0000"/>
                </a:solidFill>
                <a:latin typeface="Baskerville Old Face" pitchFamily="18" charset="0"/>
              </a:rPr>
              <a:t>Unit 3 Lesson 4 Education System in Wales and England</a:t>
            </a:r>
            <a:br>
              <a:rPr lang="en-US" dirty="0" smtClean="0">
                <a:solidFill>
                  <a:srgbClr val="FF0000"/>
                </a:solidFill>
                <a:latin typeface="Baskerville Old Face" pitchFamily="18" charset="0"/>
              </a:rPr>
            </a:br>
            <a:endParaRPr lang="ru-RU"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1868478"/>
          </a:xfrm>
        </p:spPr>
        <p:txBody>
          <a:bodyPr>
            <a:normAutofit fontScale="90000"/>
          </a:bodyPr>
          <a:lstStyle/>
          <a:p>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
            </a:r>
            <a:br>
              <a:rPr lang="en-US" dirty="0" smtClean="0">
                <a:solidFill>
                  <a:srgbClr val="FF0000"/>
                </a:solidFill>
                <a:latin typeface="Algerian" pitchFamily="82" charset="0"/>
              </a:rPr>
            </a:br>
            <a:r>
              <a:rPr lang="en-US" dirty="0" smtClean="0">
                <a:solidFill>
                  <a:srgbClr val="FF0000"/>
                </a:solidFill>
                <a:latin typeface="Algerian" pitchFamily="82" charset="0"/>
              </a:rPr>
              <a:t>Activity Play “Bingo”</a:t>
            </a:r>
            <a:br>
              <a:rPr lang="en-US" dirty="0" smtClean="0">
                <a:solidFill>
                  <a:srgbClr val="FF0000"/>
                </a:solidFill>
                <a:latin typeface="Algerian" pitchFamily="82" charset="0"/>
              </a:rPr>
            </a:br>
            <a:r>
              <a:rPr lang="en-US" dirty="0" smtClean="0">
                <a:solidFill>
                  <a:srgbClr val="FF0000"/>
                </a:solidFill>
                <a:latin typeface="Algerian" pitchFamily="82" charset="0"/>
              </a:rPr>
              <a:t>Objective: to remember ages of pupils in England and Wales</a:t>
            </a:r>
            <a:endParaRPr lang="ru-RU" dirty="0">
              <a:solidFill>
                <a:srgbClr val="FF0000"/>
              </a:solidFill>
            </a:endParaRPr>
          </a:p>
        </p:txBody>
      </p:sp>
      <p:graphicFrame>
        <p:nvGraphicFramePr>
          <p:cNvPr id="5" name="Таблица 4"/>
          <p:cNvGraphicFramePr>
            <a:graphicFrameLocks noGrp="1"/>
          </p:cNvGraphicFramePr>
          <p:nvPr/>
        </p:nvGraphicFramePr>
        <p:xfrm>
          <a:off x="1357290" y="2786058"/>
          <a:ext cx="5810247" cy="731520"/>
        </p:xfrm>
        <a:graphic>
          <a:graphicData uri="http://schemas.openxmlformats.org/drawingml/2006/table">
            <a:tbl>
              <a:tblPr firstRow="1" bandRow="1">
                <a:tableStyleId>{0E3FDE45-AF77-4B5C-9715-49D594BDF05E}</a:tableStyleId>
              </a:tblPr>
              <a:tblGrid>
                <a:gridCol w="1936749"/>
                <a:gridCol w="1936749"/>
                <a:gridCol w="1936749"/>
              </a:tblGrid>
              <a:tr h="335121">
                <a:tc>
                  <a:txBody>
                    <a:bodyPr/>
                    <a:lstStyle/>
                    <a:p>
                      <a:r>
                        <a:rPr lang="en-US" dirty="0" smtClean="0"/>
                        <a:t>5</a:t>
                      </a:r>
                      <a:endParaRPr lang="ru-RU" dirty="0"/>
                    </a:p>
                  </a:txBody>
                  <a:tcPr/>
                </a:tc>
                <a:tc>
                  <a:txBody>
                    <a:bodyPr/>
                    <a:lstStyle/>
                    <a:p>
                      <a:r>
                        <a:rPr lang="en-US" dirty="0" smtClean="0"/>
                        <a:t>7</a:t>
                      </a:r>
                      <a:endParaRPr lang="ru-RU" dirty="0"/>
                    </a:p>
                  </a:txBody>
                  <a:tcPr/>
                </a:tc>
                <a:tc>
                  <a:txBody>
                    <a:bodyPr/>
                    <a:lstStyle/>
                    <a:p>
                      <a:r>
                        <a:rPr lang="en-US" dirty="0" smtClean="0"/>
                        <a:t>9</a:t>
                      </a:r>
                      <a:endParaRPr lang="ru-RU" dirty="0"/>
                    </a:p>
                  </a:txBody>
                  <a:tcPr/>
                </a:tc>
              </a:tr>
              <a:tr h="335121">
                <a:tc>
                  <a:txBody>
                    <a:bodyPr/>
                    <a:lstStyle/>
                    <a:p>
                      <a:r>
                        <a:rPr lang="en-US" dirty="0" smtClean="0"/>
                        <a:t>11</a:t>
                      </a:r>
                      <a:endParaRPr lang="ru-RU" dirty="0"/>
                    </a:p>
                  </a:txBody>
                  <a:tcPr/>
                </a:tc>
                <a:tc>
                  <a:txBody>
                    <a:bodyPr/>
                    <a:lstStyle/>
                    <a:p>
                      <a:r>
                        <a:rPr lang="en-US" dirty="0" smtClean="0"/>
                        <a:t>18</a:t>
                      </a:r>
                      <a:endParaRPr lang="ru-RU" dirty="0"/>
                    </a:p>
                  </a:txBody>
                  <a:tcPr/>
                </a:tc>
                <a:tc>
                  <a:txBody>
                    <a:bodyPr/>
                    <a:lstStyle/>
                    <a:p>
                      <a:r>
                        <a:rPr lang="en-US" dirty="0" smtClean="0"/>
                        <a:t>12</a:t>
                      </a:r>
                      <a:endParaRPr lang="ru-RU"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latin typeface="Times New Roman" pitchFamily="18" charset="0"/>
                <a:cs typeface="Times New Roman" pitchFamily="18" charset="0"/>
              </a:rPr>
              <a:t>Strengthening:</a:t>
            </a:r>
            <a:endParaRPr lang="ru-RU" dirty="0">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r>
              <a:rPr lang="en-US" dirty="0" smtClean="0">
                <a:latin typeface="Times New Roman" pitchFamily="18" charset="0"/>
                <a:cs typeface="Times New Roman" pitchFamily="18" charset="0"/>
              </a:rPr>
              <a:t>What types of primary schools are there?</a:t>
            </a:r>
          </a:p>
          <a:p>
            <a:r>
              <a:rPr lang="en-US" dirty="0" smtClean="0">
                <a:latin typeface="Times New Roman" pitchFamily="18" charset="0"/>
                <a:cs typeface="Times New Roman" pitchFamily="18" charset="0"/>
              </a:rPr>
              <a:t>What is the difference between comprehensive school and grammar schools?</a:t>
            </a:r>
          </a:p>
          <a:p>
            <a:r>
              <a:rPr lang="en-US" dirty="0" smtClean="0">
                <a:latin typeface="Times New Roman" pitchFamily="18" charset="0"/>
                <a:cs typeface="Times New Roman" pitchFamily="18" charset="0"/>
              </a:rPr>
              <a:t>Is there any Boarding schools in England?</a:t>
            </a:r>
          </a:p>
          <a:p>
            <a:r>
              <a:rPr lang="en-US" dirty="0" smtClean="0">
                <a:latin typeface="Times New Roman" pitchFamily="18" charset="0"/>
                <a:cs typeface="Times New Roman" pitchFamily="18" charset="0"/>
              </a:rPr>
              <a:t>Where do pupils of England live in holidays</a:t>
            </a:r>
            <a:r>
              <a:rPr lang="en-US" dirty="0" smtClean="0"/>
              <a:t>?</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457200"/>
            <a:ext cx="8686800" cy="5472130"/>
          </a:xfrm>
        </p:spPr>
        <p:txBody>
          <a:bodyPr>
            <a:normAutofit fontScale="90000"/>
          </a:bodyPr>
          <a:lstStyle/>
          <a:p>
            <a:pPr algn="ctr"/>
            <a:r>
              <a:rPr lang="en-US" dirty="0" smtClean="0">
                <a:solidFill>
                  <a:srgbClr val="FF0000"/>
                </a:solidFill>
                <a:latin typeface="Baskerville Old Face" pitchFamily="18" charset="0"/>
              </a:rPr>
              <a:t/>
            </a:r>
            <a:br>
              <a:rPr lang="en-US" dirty="0" smtClean="0">
                <a:solidFill>
                  <a:srgbClr val="FF0000"/>
                </a:solidFill>
                <a:latin typeface="Baskerville Old Face" pitchFamily="18" charset="0"/>
              </a:rPr>
            </a:br>
            <a:r>
              <a:rPr lang="en-US" dirty="0" smtClean="0">
                <a:solidFill>
                  <a:srgbClr val="FF0000"/>
                </a:solidFill>
                <a:latin typeface="Baskerville Old Face" pitchFamily="18" charset="0"/>
              </a:rPr>
              <a:t/>
            </a:r>
            <a:br>
              <a:rPr lang="en-US" dirty="0" smtClean="0">
                <a:solidFill>
                  <a:srgbClr val="FF0000"/>
                </a:solidFill>
                <a:latin typeface="Baskerville Old Face" pitchFamily="18" charset="0"/>
              </a:rPr>
            </a:br>
            <a:r>
              <a:rPr lang="en-US" dirty="0" smtClean="0">
                <a:solidFill>
                  <a:srgbClr val="FF0000"/>
                </a:solidFill>
                <a:latin typeface="Baskerville Old Face" pitchFamily="18" charset="0"/>
              </a:rPr>
              <a:t>Homework: </a:t>
            </a:r>
            <a:r>
              <a:rPr lang="en-US" dirty="0" smtClean="0">
                <a:latin typeface="Baskerville Old Face" pitchFamily="18" charset="0"/>
              </a:rPr>
              <a:t/>
            </a:r>
            <a:br>
              <a:rPr lang="en-US" dirty="0" smtClean="0">
                <a:latin typeface="Baskerville Old Face" pitchFamily="18" charset="0"/>
              </a:rPr>
            </a:br>
            <a:r>
              <a:rPr lang="en-US" dirty="0" smtClean="0">
                <a:latin typeface="Baskerville Old Face" pitchFamily="18" charset="0"/>
              </a:rPr>
              <a:t>to write essay and find information about Education </a:t>
            </a:r>
            <a:r>
              <a:rPr lang="en-US" dirty="0" smtClean="0">
                <a:latin typeface="Baskerville Old Face" pitchFamily="18" charset="0"/>
              </a:rPr>
              <a:t>of </a:t>
            </a:r>
            <a:r>
              <a:rPr lang="en-US" dirty="0" smtClean="0">
                <a:latin typeface="Baskerville Old Face" pitchFamily="18" charset="0"/>
              </a:rPr>
              <a:t>England and Wales </a:t>
            </a:r>
            <a:br>
              <a:rPr lang="en-US" dirty="0" smtClean="0">
                <a:latin typeface="Baskerville Old Face" pitchFamily="18" charset="0"/>
              </a:rPr>
            </a:br>
            <a:r>
              <a:rPr lang="en-US" dirty="0" smtClean="0">
                <a:latin typeface="Baskerville Old Face" pitchFamily="18" charset="0"/>
              </a:rPr>
              <a:t/>
            </a:r>
            <a:br>
              <a:rPr lang="en-US" dirty="0" smtClean="0">
                <a:latin typeface="Baskerville Old Face" pitchFamily="18" charset="0"/>
              </a:rPr>
            </a:br>
            <a:r>
              <a:rPr lang="en-US" dirty="0" smtClean="0">
                <a:solidFill>
                  <a:srgbClr val="FF0000"/>
                </a:solidFill>
                <a:latin typeface="Baskerville Old Face" pitchFamily="18" charset="0"/>
              </a:rPr>
              <a:t>Marking: …</a:t>
            </a:r>
            <a:r>
              <a:rPr lang="en-US" dirty="0" smtClean="0">
                <a:latin typeface="Baskerville Old Face" pitchFamily="18" charset="0"/>
              </a:rPr>
              <a:t/>
            </a:r>
            <a:br>
              <a:rPr lang="en-US" dirty="0" smtClean="0">
                <a:latin typeface="Baskerville Old Face" pitchFamily="18" charset="0"/>
              </a:rPr>
            </a:br>
            <a:r>
              <a:rPr lang="en-US" dirty="0" smtClean="0">
                <a:latin typeface="Baskerville Old Face" pitchFamily="18" charset="0"/>
              </a:rPr>
              <a:t/>
            </a:r>
            <a:br>
              <a:rPr lang="en-US" dirty="0" smtClean="0">
                <a:latin typeface="Baskerville Old Face" pitchFamily="18" charset="0"/>
              </a:rPr>
            </a:br>
            <a:r>
              <a:rPr lang="en-US" dirty="0" smtClean="0">
                <a:solidFill>
                  <a:srgbClr val="002060"/>
                </a:solidFill>
                <a:latin typeface="Bauhaus 93" pitchFamily="82" charset="0"/>
              </a:rPr>
              <a:t>Thanks for attention, I think </a:t>
            </a:r>
            <a:r>
              <a:rPr lang="en-US" smtClean="0">
                <a:solidFill>
                  <a:srgbClr val="002060"/>
                </a:solidFill>
                <a:latin typeface="Bauhaus 93" pitchFamily="82" charset="0"/>
              </a:rPr>
              <a:t>you </a:t>
            </a:r>
            <a:r>
              <a:rPr lang="en-US" smtClean="0">
                <a:solidFill>
                  <a:srgbClr val="002060"/>
                </a:solidFill>
                <a:latin typeface="Bauhaus 93" pitchFamily="82" charset="0"/>
              </a:rPr>
              <a:t>have learned </a:t>
            </a:r>
            <a:r>
              <a:rPr lang="en-US" dirty="0" smtClean="0">
                <a:solidFill>
                  <a:srgbClr val="002060"/>
                </a:solidFill>
                <a:latin typeface="Bauhaus 93" pitchFamily="82" charset="0"/>
              </a:rPr>
              <a:t>necessary information!</a:t>
            </a:r>
            <a:br>
              <a:rPr lang="en-US" dirty="0" smtClean="0">
                <a:solidFill>
                  <a:srgbClr val="002060"/>
                </a:solidFill>
                <a:latin typeface="Bauhaus 93" pitchFamily="82" charset="0"/>
              </a:rPr>
            </a:br>
            <a:r>
              <a:rPr lang="en-US" dirty="0" smtClean="0">
                <a:solidFill>
                  <a:srgbClr val="002060"/>
                </a:solidFill>
                <a:latin typeface="Bauhaus 93" pitchFamily="82" charset="0"/>
              </a:rPr>
              <a:t/>
            </a:r>
            <a:br>
              <a:rPr lang="en-US" dirty="0" smtClean="0">
                <a:solidFill>
                  <a:srgbClr val="002060"/>
                </a:solidFill>
                <a:latin typeface="Bauhaus 93" pitchFamily="82" charset="0"/>
              </a:rPr>
            </a:br>
            <a:r>
              <a:rPr lang="en-US" dirty="0" smtClean="0">
                <a:solidFill>
                  <a:srgbClr val="0000FF"/>
                </a:solidFill>
                <a:latin typeface="Bauhaus 93" pitchFamily="82" charset="0"/>
              </a:rPr>
              <a:t>Done by teacher: </a:t>
            </a:r>
            <a:r>
              <a:rPr lang="en-US" dirty="0" err="1" smtClean="0">
                <a:solidFill>
                  <a:srgbClr val="0000FF"/>
                </a:solidFill>
                <a:latin typeface="Bauhaus 93" pitchFamily="82" charset="0"/>
              </a:rPr>
              <a:t>Aslonova</a:t>
            </a:r>
            <a:r>
              <a:rPr lang="en-US" dirty="0" smtClean="0">
                <a:solidFill>
                  <a:srgbClr val="0000FF"/>
                </a:solidFill>
                <a:latin typeface="Bauhaus 93" pitchFamily="82" charset="0"/>
              </a:rPr>
              <a:t> </a:t>
            </a:r>
            <a:r>
              <a:rPr lang="en-US" dirty="0" err="1" smtClean="0">
                <a:solidFill>
                  <a:srgbClr val="0000FF"/>
                </a:solidFill>
                <a:latin typeface="Bauhaus 93" pitchFamily="82" charset="0"/>
              </a:rPr>
              <a:t>Nafisa</a:t>
            </a:r>
            <a:r>
              <a:rPr lang="en-US" dirty="0" smtClean="0">
                <a:solidFill>
                  <a:srgbClr val="0000FF"/>
                </a:solidFill>
                <a:latin typeface="Bauhaus 93" pitchFamily="82" charset="0"/>
              </a:rPr>
              <a:t>  </a:t>
            </a:r>
            <a:r>
              <a:rPr lang="en-US" dirty="0" err="1" smtClean="0">
                <a:solidFill>
                  <a:srgbClr val="0000FF"/>
                </a:solidFill>
                <a:latin typeface="Bauhaus 93" pitchFamily="82" charset="0"/>
              </a:rPr>
              <a:t>Muxammadovna</a:t>
            </a:r>
            <a:r>
              <a:rPr lang="en-US" dirty="0" smtClean="0">
                <a:solidFill>
                  <a:srgbClr val="0000FF"/>
                </a:solidFill>
                <a:latin typeface="Bauhaus 93" pitchFamily="82" charset="0"/>
              </a:rPr>
              <a:t/>
            </a:r>
            <a:br>
              <a:rPr lang="en-US" dirty="0" smtClean="0">
                <a:solidFill>
                  <a:srgbClr val="0000FF"/>
                </a:solidFill>
                <a:latin typeface="Bauhaus 93" pitchFamily="82" charset="0"/>
              </a:rPr>
            </a:br>
            <a:r>
              <a:rPr lang="en-US" dirty="0" smtClean="0">
                <a:solidFill>
                  <a:srgbClr val="0000FF"/>
                </a:solidFill>
                <a:latin typeface="Bauhaus 93" pitchFamily="82" charset="0"/>
              </a:rPr>
              <a:t>( Bukhara region School </a:t>
            </a:r>
            <a:r>
              <a:rPr lang="en-US" dirty="0" smtClean="0">
                <a:solidFill>
                  <a:srgbClr val="0000FF"/>
                </a:solidFill>
                <a:latin typeface="Bauhaus 93" pitchFamily="82" charset="0"/>
              </a:rPr>
              <a:t>N49)</a:t>
            </a:r>
            <a:r>
              <a:rPr lang="en-US" dirty="0" smtClean="0">
                <a:solidFill>
                  <a:srgbClr val="0000FF"/>
                </a:solidFill>
                <a:latin typeface="Baskerville Old Face" pitchFamily="18" charset="0"/>
              </a:rPr>
              <a:t/>
            </a:r>
            <a:br>
              <a:rPr lang="en-US" dirty="0" smtClean="0">
                <a:solidFill>
                  <a:srgbClr val="0000FF"/>
                </a:solidFill>
                <a:latin typeface="Baskerville Old Face" pitchFamily="18" charset="0"/>
              </a:rPr>
            </a:br>
            <a:r>
              <a:rPr lang="en-US" dirty="0" smtClean="0">
                <a:latin typeface="Baskerville Old Face" pitchFamily="18" charset="0"/>
              </a:rPr>
              <a:t/>
            </a:r>
            <a:br>
              <a:rPr lang="en-US" dirty="0" smtClean="0">
                <a:latin typeface="Baskerville Old Face" pitchFamily="18" charset="0"/>
              </a:rPr>
            </a:b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latin typeface="Baskerville Old Face" pitchFamily="18" charset="0"/>
              </a:rPr>
              <a:t>Vocabulary and structure:</a:t>
            </a:r>
            <a:br>
              <a:rPr lang="en-US" dirty="0" smtClean="0">
                <a:latin typeface="Baskerville Old Face" pitchFamily="18" charset="0"/>
              </a:rPr>
            </a:br>
            <a:endParaRPr lang="ru-RU" dirty="0"/>
          </a:p>
        </p:txBody>
      </p:sp>
      <p:sp>
        <p:nvSpPr>
          <p:cNvPr id="3" name="Содержимое 2"/>
          <p:cNvSpPr>
            <a:spLocks noGrp="1"/>
          </p:cNvSpPr>
          <p:nvPr>
            <p:ph sz="quarter" idx="1"/>
          </p:nvPr>
        </p:nvSpPr>
        <p:spPr/>
        <p:txBody>
          <a:bodyPr/>
          <a:lstStyle/>
          <a:p>
            <a:r>
              <a:rPr lang="en-US" dirty="0" smtClean="0">
                <a:latin typeface="Times New Roman" pitchFamily="18" charset="0"/>
                <a:cs typeface="Times New Roman" pitchFamily="18" charset="0"/>
              </a:rPr>
              <a:t>Nursery </a:t>
            </a:r>
          </a:p>
          <a:p>
            <a:r>
              <a:rPr lang="en-US" dirty="0" smtClean="0">
                <a:latin typeface="Times New Roman" pitchFamily="18" charset="0"/>
                <a:cs typeface="Times New Roman" pitchFamily="18" charset="0"/>
              </a:rPr>
              <a:t>Primary</a:t>
            </a:r>
          </a:p>
          <a:p>
            <a:r>
              <a:rPr lang="en-US" dirty="0" smtClean="0">
                <a:latin typeface="Times New Roman" pitchFamily="18" charset="0"/>
                <a:cs typeface="Times New Roman" pitchFamily="18" charset="0"/>
              </a:rPr>
              <a:t>Infant </a:t>
            </a:r>
          </a:p>
          <a:p>
            <a:r>
              <a:rPr lang="en-US" dirty="0" smtClean="0">
                <a:latin typeface="Times New Roman" pitchFamily="18" charset="0"/>
                <a:cs typeface="Times New Roman" pitchFamily="18" charset="0"/>
              </a:rPr>
              <a:t>Junior</a:t>
            </a:r>
          </a:p>
          <a:p>
            <a:r>
              <a:rPr lang="en-US" dirty="0" smtClean="0">
                <a:latin typeface="Times New Roman" pitchFamily="18" charset="0"/>
                <a:cs typeface="Times New Roman" pitchFamily="18" charset="0"/>
              </a:rPr>
              <a:t>Comprehensive</a:t>
            </a:r>
          </a:p>
          <a:p>
            <a:r>
              <a:rPr lang="en-US" dirty="0" smtClean="0">
                <a:latin typeface="Times New Roman" pitchFamily="18" charset="0"/>
                <a:cs typeface="Times New Roman" pitchFamily="18" charset="0"/>
              </a:rPr>
              <a:t>Middle schools</a:t>
            </a:r>
          </a:p>
          <a:p>
            <a:r>
              <a:rPr lang="en-US" dirty="0" smtClean="0">
                <a:latin typeface="Times New Roman" pitchFamily="18" charset="0"/>
                <a:cs typeface="Times New Roman" pitchFamily="18" charset="0"/>
              </a:rPr>
              <a:t>Boarding schools</a:t>
            </a:r>
          </a:p>
          <a:p>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857232"/>
            <a:ext cx="8686800" cy="3929090"/>
          </a:xfrm>
        </p:spPr>
        <p:txBody>
          <a:bodyPr>
            <a:normAutofit fontScale="90000"/>
          </a:bodyPr>
          <a:lstStyle/>
          <a:p>
            <a:r>
              <a:rPr lang="en-US" dirty="0" smtClean="0">
                <a:solidFill>
                  <a:srgbClr val="FF0000"/>
                </a:solidFill>
              </a:rPr>
              <a:t>Activity 1 Make phrases with the word “School” and guess the meaning</a:t>
            </a:r>
            <a:br>
              <a:rPr lang="en-US" dirty="0" smtClean="0">
                <a:solidFill>
                  <a:srgbClr val="FF0000"/>
                </a:solidFill>
              </a:rPr>
            </a:br>
            <a:r>
              <a:rPr lang="en-US" dirty="0" smtClean="0">
                <a:solidFill>
                  <a:srgbClr val="92D050"/>
                </a:solidFill>
              </a:rPr>
              <a:t>nursery </a:t>
            </a:r>
            <a:br>
              <a:rPr lang="en-US" dirty="0" smtClean="0">
                <a:solidFill>
                  <a:srgbClr val="92D050"/>
                </a:solidFill>
              </a:rPr>
            </a:br>
            <a:r>
              <a:rPr lang="en-US" dirty="0" smtClean="0">
                <a:solidFill>
                  <a:srgbClr val="92D050"/>
                </a:solidFill>
              </a:rPr>
              <a:t>primary </a:t>
            </a:r>
            <a:br>
              <a:rPr lang="en-US" dirty="0" smtClean="0">
                <a:solidFill>
                  <a:srgbClr val="92D050"/>
                </a:solidFill>
              </a:rPr>
            </a:br>
            <a:r>
              <a:rPr lang="en-US" dirty="0" smtClean="0">
                <a:solidFill>
                  <a:srgbClr val="92D050"/>
                </a:solidFill>
              </a:rPr>
              <a:t>infant </a:t>
            </a:r>
            <a:br>
              <a:rPr lang="en-US" dirty="0" smtClean="0">
                <a:solidFill>
                  <a:srgbClr val="92D050"/>
                </a:solidFill>
              </a:rPr>
            </a:br>
            <a:r>
              <a:rPr lang="en-US" dirty="0" smtClean="0">
                <a:solidFill>
                  <a:srgbClr val="92D050"/>
                </a:solidFill>
              </a:rPr>
              <a:t>junior </a:t>
            </a:r>
            <a:br>
              <a:rPr lang="en-US" dirty="0" smtClean="0">
                <a:solidFill>
                  <a:srgbClr val="92D050"/>
                </a:solidFill>
              </a:rPr>
            </a:br>
            <a:r>
              <a:rPr lang="en-US" dirty="0" smtClean="0">
                <a:solidFill>
                  <a:srgbClr val="92D050"/>
                </a:solidFill>
              </a:rPr>
              <a:t>comprehensive</a:t>
            </a:r>
            <a:br>
              <a:rPr lang="en-US" dirty="0" smtClean="0">
                <a:solidFill>
                  <a:srgbClr val="92D050"/>
                </a:solidFill>
              </a:rPr>
            </a:br>
            <a:r>
              <a:rPr lang="en-US" dirty="0" smtClean="0">
                <a:solidFill>
                  <a:schemeClr val="tx1"/>
                </a:solidFill>
              </a:rPr>
              <a:t>E.G. nursery school</a:t>
            </a:r>
            <a:r>
              <a:rPr lang="en-US" dirty="0" smtClean="0"/>
              <a:t/>
            </a:r>
            <a:br>
              <a:rPr lang="en-US" dirty="0" smtClean="0"/>
            </a:b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14290"/>
            <a:ext cx="8777318" cy="1285884"/>
          </a:xfrm>
        </p:spPr>
        <p:txBody>
          <a:bodyPr>
            <a:noAutofit/>
          </a:bodyPr>
          <a:lstStyle/>
          <a:p>
            <a:r>
              <a:rPr lang="en-US" sz="2000" dirty="0" smtClean="0">
                <a:solidFill>
                  <a:srgbClr val="FF0000"/>
                </a:solidFill>
                <a:latin typeface="Baskerville Old Face" pitchFamily="18" charset="0"/>
              </a:rPr>
              <a:t>Activity 2</a:t>
            </a:r>
            <a:br>
              <a:rPr lang="en-US" sz="2000" dirty="0" smtClean="0">
                <a:solidFill>
                  <a:srgbClr val="FF0000"/>
                </a:solidFill>
                <a:latin typeface="Baskerville Old Face" pitchFamily="18" charset="0"/>
              </a:rPr>
            </a:br>
            <a:r>
              <a:rPr lang="en-US" sz="2000" dirty="0" smtClean="0">
                <a:solidFill>
                  <a:srgbClr val="FF0000"/>
                </a:solidFill>
                <a:latin typeface="Baskerville Old Face" pitchFamily="18" charset="0"/>
              </a:rPr>
              <a:t>Now I shall divide you into  4 groups. There are 16 cards that are cut down. You should choose one of them and find your group. Then you will translate text that I give.</a:t>
            </a:r>
            <a:endParaRPr lang="ru-RU" sz="2000" dirty="0">
              <a:solidFill>
                <a:srgbClr val="FF0000"/>
              </a:solidFill>
            </a:endParaRPr>
          </a:p>
        </p:txBody>
      </p:sp>
      <p:sp>
        <p:nvSpPr>
          <p:cNvPr id="3" name="Содержимое 2"/>
          <p:cNvSpPr>
            <a:spLocks noGrp="1"/>
          </p:cNvSpPr>
          <p:nvPr>
            <p:ph sz="quarter" idx="1"/>
          </p:nvPr>
        </p:nvSpPr>
        <p:spPr/>
        <p:txBody>
          <a:bodyPr>
            <a:normAutofit fontScale="92500" lnSpcReduction="10000"/>
          </a:bodyPr>
          <a:lstStyle/>
          <a:p>
            <a:r>
              <a:rPr lang="en-US" dirty="0" smtClean="0">
                <a:latin typeface="Times New Roman" pitchFamily="18" charset="0"/>
                <a:cs typeface="Times New Roman" pitchFamily="18" charset="0"/>
              </a:rPr>
              <a:t>1-group There are four types of schools in the English and Welsh education system  - nursery, primary, secondary and private schools. Scotland has its own education system, which is different. Children start school at the age of five, but there is some free nursery – school education before that age. The state nursery schools are not for all. </a:t>
            </a:r>
          </a:p>
          <a:p>
            <a:r>
              <a:rPr lang="en-US" dirty="0" smtClean="0">
                <a:latin typeface="Times New Roman" pitchFamily="18" charset="0"/>
                <a:cs typeface="Times New Roman" pitchFamily="18" charset="0"/>
              </a:rPr>
              <a:t>2- group They are for some families, for example for families with only one parent. In most areas there are private nursery schools. Parents who want their children to go to nursery school pay for their children under  years old to go to these private nursery schools.</a:t>
            </a:r>
            <a:r>
              <a:rPr lang="en-US" dirty="0" smtClean="0"/>
              <a:t> Primary school is divided into infant school (pupils from 5 to 7 years old) and junior school (from 8 to 11 years old). In some areas there are middle schools instead of junior schools, which take pupils from 9 to 12 years old. </a:t>
            </a:r>
            <a:endParaRPr lang="en-US"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457200" y="285750"/>
            <a:ext cx="8686800" cy="6072188"/>
          </a:xfrm>
        </p:spPr>
        <p:txBody>
          <a:bodyPr>
            <a:noAutofit/>
          </a:bodyPr>
          <a:lstStyle/>
          <a:p>
            <a:r>
              <a:rPr lang="en-US" sz="2700" dirty="0" smtClean="0">
                <a:latin typeface="Times New Roman" pitchFamily="18" charset="0"/>
                <a:cs typeface="Times New Roman" pitchFamily="18" charset="0"/>
              </a:rPr>
              <a:t>3- group Primary schools have from 50-200 pupils.</a:t>
            </a:r>
          </a:p>
          <a:p>
            <a:r>
              <a:rPr lang="en-US" sz="2700" dirty="0" smtClean="0">
                <a:latin typeface="Times New Roman" pitchFamily="18" charset="0"/>
                <a:cs typeface="Times New Roman" pitchFamily="18" charset="0"/>
              </a:rPr>
              <a:t>Secondary schools are usually much larger than primary schools and most children – over 80 per cent -  to go a comprehensive school at the age of 11. These schools are for all. Pupils do not need to pass an exam to go these schools. These schools are large. They have from 1,200 – 2,500 pupils. </a:t>
            </a:r>
          </a:p>
          <a:p>
            <a:r>
              <a:rPr lang="en-US" sz="2700" dirty="0" smtClean="0">
                <a:latin typeface="Times New Roman" pitchFamily="18" charset="0"/>
                <a:cs typeface="Times New Roman" pitchFamily="18" charset="0"/>
              </a:rPr>
              <a:t>4- group  School lasts all day in UK, so there is only one shift. In some areas there are grammar schools. Pupils must pass special exams to go to these schools.</a:t>
            </a:r>
          </a:p>
          <a:p>
            <a:r>
              <a:rPr lang="en-US" sz="2700" dirty="0" smtClean="0">
                <a:latin typeface="Times New Roman" pitchFamily="18" charset="0"/>
                <a:cs typeface="Times New Roman" pitchFamily="18" charset="0"/>
              </a:rPr>
              <a:t>Some parents prefer private education. In England and Wales, private schools are called public schools. They are very expensive. Only 5 percent of the school population goes to public schools.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rgbClr val="FF0000"/>
                </a:solidFill>
                <a:latin typeface="Algerian" pitchFamily="82" charset="0"/>
              </a:rPr>
              <a:t>Activity … Play “Questions” </a:t>
            </a:r>
            <a:br>
              <a:rPr lang="en-US" dirty="0" smtClean="0">
                <a:solidFill>
                  <a:srgbClr val="FF0000"/>
                </a:solidFill>
                <a:latin typeface="Algerian" pitchFamily="82" charset="0"/>
              </a:rPr>
            </a:br>
            <a:r>
              <a:rPr lang="en-US" dirty="0" smtClean="0">
                <a:solidFill>
                  <a:srgbClr val="FF0000"/>
                </a:solidFill>
                <a:latin typeface="Algerian" pitchFamily="82" charset="0"/>
              </a:rPr>
              <a:t>Objective: to </a:t>
            </a:r>
            <a:r>
              <a:rPr lang="en-US" dirty="0" err="1" smtClean="0">
                <a:solidFill>
                  <a:srgbClr val="FF0000"/>
                </a:solidFill>
                <a:latin typeface="Algerian" pitchFamily="82" charset="0"/>
              </a:rPr>
              <a:t>practise</a:t>
            </a:r>
            <a:r>
              <a:rPr lang="en-US" dirty="0" smtClean="0">
                <a:solidFill>
                  <a:srgbClr val="FF0000"/>
                </a:solidFill>
                <a:latin typeface="Algerian" pitchFamily="82" charset="0"/>
              </a:rPr>
              <a:t> asking and Answering the questions</a:t>
            </a:r>
            <a:endParaRPr lang="ru-RU" dirty="0">
              <a:solidFill>
                <a:srgbClr val="FF0000"/>
              </a:solidFill>
            </a:endParaRPr>
          </a:p>
        </p:txBody>
      </p:sp>
      <p:sp>
        <p:nvSpPr>
          <p:cNvPr id="3" name="Содержимое 2"/>
          <p:cNvSpPr>
            <a:spLocks noGrp="1"/>
          </p:cNvSpPr>
          <p:nvPr>
            <p:ph sz="quarter" idx="1"/>
          </p:nvPr>
        </p:nvSpPr>
        <p:spPr/>
        <p:txBody>
          <a:bodyPr>
            <a:normAutofit/>
          </a:bodyPr>
          <a:lstStyle/>
          <a:p>
            <a:r>
              <a:rPr lang="en-US" dirty="0" smtClean="0"/>
              <a:t>1. What types of schools are there in England and Wales?</a:t>
            </a:r>
          </a:p>
          <a:p>
            <a:r>
              <a:rPr lang="en-US" dirty="0" smtClean="0"/>
              <a:t>2. What age do children go to school in England and Wales?</a:t>
            </a:r>
          </a:p>
          <a:p>
            <a:r>
              <a:rPr lang="en-US" dirty="0" smtClean="0"/>
              <a:t>3.What types of primary schools are there?</a:t>
            </a:r>
          </a:p>
          <a:p>
            <a:r>
              <a:rPr lang="en-US" dirty="0" smtClean="0"/>
              <a:t>4.What is difference between comprehensive schools and grammar schools?</a:t>
            </a:r>
          </a:p>
          <a:p>
            <a:r>
              <a:rPr lang="en-US" dirty="0" smtClean="0"/>
              <a:t>5.What are private schools called in England and Wales?</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latin typeface="Baskerville Old Face" pitchFamily="18" charset="0"/>
              </a:rPr>
              <a:t>Activity</a:t>
            </a:r>
            <a:r>
              <a:rPr lang="en-US" dirty="0" smtClean="0"/>
              <a:t> Copy and complete the table</a:t>
            </a:r>
            <a:br>
              <a:rPr lang="en-US" dirty="0" smtClean="0"/>
            </a:br>
            <a:endParaRPr lang="ru-RU" dirty="0"/>
          </a:p>
        </p:txBody>
      </p:sp>
      <p:sp>
        <p:nvSpPr>
          <p:cNvPr id="3" name="Содержимое 2"/>
          <p:cNvSpPr>
            <a:spLocks noGrp="1"/>
          </p:cNvSpPr>
          <p:nvPr>
            <p:ph sz="quarter" idx="1"/>
          </p:nvPr>
        </p:nvSpPr>
        <p:spPr/>
        <p:txBody>
          <a:bodyPr/>
          <a:lstStyle/>
          <a:p>
            <a:r>
              <a:rPr lang="en-US" dirty="0" smtClean="0"/>
              <a:t>Objectives: to </a:t>
            </a:r>
            <a:r>
              <a:rPr lang="en-US" dirty="0" err="1" smtClean="0"/>
              <a:t>practise</a:t>
            </a:r>
            <a:r>
              <a:rPr lang="en-US" dirty="0" smtClean="0"/>
              <a:t> ages of pupils in schools</a:t>
            </a:r>
            <a:endParaRPr lang="ru-RU" dirty="0"/>
          </a:p>
        </p:txBody>
      </p:sp>
      <p:graphicFrame>
        <p:nvGraphicFramePr>
          <p:cNvPr id="4" name="Таблица 3"/>
          <p:cNvGraphicFramePr>
            <a:graphicFrameLocks noGrp="1"/>
          </p:cNvGraphicFramePr>
          <p:nvPr/>
        </p:nvGraphicFramePr>
        <p:xfrm>
          <a:off x="571472" y="2928934"/>
          <a:ext cx="6096000" cy="22250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dirty="0" smtClean="0"/>
                        <a:t>Types</a:t>
                      </a:r>
                      <a:r>
                        <a:rPr lang="en-US" baseline="0" dirty="0" smtClean="0"/>
                        <a:t> of schools</a:t>
                      </a:r>
                      <a:endParaRPr lang="ru-RU" dirty="0"/>
                    </a:p>
                  </a:txBody>
                  <a:tcPr/>
                </a:tc>
                <a:tc>
                  <a:txBody>
                    <a:bodyPr/>
                    <a:lstStyle/>
                    <a:p>
                      <a:pPr algn="ctr"/>
                      <a:r>
                        <a:rPr lang="en-US" dirty="0" smtClean="0"/>
                        <a:t>Age</a:t>
                      </a:r>
                      <a:endParaRPr lang="ru-RU" dirty="0"/>
                    </a:p>
                  </a:txBody>
                  <a:tcPr/>
                </a:tc>
              </a:tr>
              <a:tr h="370840">
                <a:tc>
                  <a:txBody>
                    <a:bodyPr/>
                    <a:lstStyle/>
                    <a:p>
                      <a:pPr algn="ctr"/>
                      <a:r>
                        <a:rPr lang="en-US" dirty="0" smtClean="0"/>
                        <a:t>Nursery</a:t>
                      </a:r>
                    </a:p>
                  </a:txBody>
                  <a:tcPr/>
                </a:tc>
                <a:tc>
                  <a:txBody>
                    <a:bodyPr/>
                    <a:lstStyle/>
                    <a:p>
                      <a:endParaRPr lang="ru-RU"/>
                    </a:p>
                  </a:txBody>
                  <a:tcPr/>
                </a:tc>
              </a:tr>
              <a:tr h="370840">
                <a:tc>
                  <a:txBody>
                    <a:bodyPr/>
                    <a:lstStyle/>
                    <a:p>
                      <a:pPr algn="ctr"/>
                      <a:r>
                        <a:rPr lang="en-US" dirty="0" smtClean="0"/>
                        <a:t>Infant</a:t>
                      </a:r>
                      <a:endParaRPr lang="ru-RU" dirty="0"/>
                    </a:p>
                  </a:txBody>
                  <a:tcPr/>
                </a:tc>
                <a:tc>
                  <a:txBody>
                    <a:bodyPr/>
                    <a:lstStyle/>
                    <a:p>
                      <a:endParaRPr lang="ru-RU"/>
                    </a:p>
                  </a:txBody>
                  <a:tcPr/>
                </a:tc>
              </a:tr>
              <a:tr h="370840">
                <a:tc>
                  <a:txBody>
                    <a:bodyPr/>
                    <a:lstStyle/>
                    <a:p>
                      <a:pPr algn="ctr"/>
                      <a:r>
                        <a:rPr lang="en-US" dirty="0" smtClean="0"/>
                        <a:t>Junior</a:t>
                      </a:r>
                      <a:endParaRPr lang="ru-RU" dirty="0"/>
                    </a:p>
                  </a:txBody>
                  <a:tcPr/>
                </a:tc>
                <a:tc>
                  <a:txBody>
                    <a:bodyPr/>
                    <a:lstStyle/>
                    <a:p>
                      <a:endParaRPr lang="ru-RU"/>
                    </a:p>
                  </a:txBody>
                  <a:tcPr/>
                </a:tc>
              </a:tr>
              <a:tr h="370840">
                <a:tc>
                  <a:txBody>
                    <a:bodyPr/>
                    <a:lstStyle/>
                    <a:p>
                      <a:pPr algn="ctr"/>
                      <a:r>
                        <a:rPr lang="en-US" dirty="0" smtClean="0"/>
                        <a:t>Comprehensive</a:t>
                      </a:r>
                      <a:endParaRPr lang="ru-RU" dirty="0"/>
                    </a:p>
                  </a:txBody>
                  <a:tcPr/>
                </a:tc>
                <a:tc>
                  <a:txBody>
                    <a:bodyPr/>
                    <a:lstStyle/>
                    <a:p>
                      <a:endParaRPr lang="ru-RU" dirty="0"/>
                    </a:p>
                  </a:txBody>
                  <a:tcPr/>
                </a:tc>
              </a:tr>
              <a:tr h="370840">
                <a:tc>
                  <a:txBody>
                    <a:bodyPr/>
                    <a:lstStyle/>
                    <a:p>
                      <a:pPr algn="ctr"/>
                      <a:r>
                        <a:rPr lang="en-US" dirty="0" smtClean="0"/>
                        <a:t>Private</a:t>
                      </a:r>
                      <a:endParaRPr lang="ru-RU" dirty="0"/>
                    </a:p>
                  </a:txBody>
                  <a:tcPr/>
                </a:tc>
                <a:tc>
                  <a:txBody>
                    <a:bodyPr/>
                    <a:lstStyle/>
                    <a:p>
                      <a:endParaRPr lang="ru-RU"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85728"/>
            <a:ext cx="8705880" cy="1285884"/>
          </a:xfrm>
        </p:spPr>
        <p:txBody>
          <a:bodyPr>
            <a:normAutofit fontScale="90000"/>
          </a:bodyPr>
          <a:lstStyle/>
          <a:p>
            <a:r>
              <a:rPr lang="en-US" sz="2200" dirty="0" smtClean="0">
                <a:latin typeface="Times New Roman" pitchFamily="18" charset="0"/>
                <a:cs typeface="Times New Roman" pitchFamily="18" charset="0"/>
              </a:rPr>
              <a:t>Activity </a:t>
            </a:r>
            <a:br>
              <a:rPr lang="en-US" sz="2200" dirty="0" smtClean="0">
                <a:latin typeface="Times New Roman" pitchFamily="18" charset="0"/>
                <a:cs typeface="Times New Roman" pitchFamily="18" charset="0"/>
              </a:rPr>
            </a:br>
            <a:r>
              <a:rPr lang="en-US" sz="2200" dirty="0" smtClean="0">
                <a:latin typeface="Times New Roman" pitchFamily="18" charset="0"/>
                <a:cs typeface="Times New Roman" pitchFamily="18" charset="0"/>
              </a:rPr>
              <a:t> Find similarities and differences in education between Uzbekistan, the </a:t>
            </a:r>
            <a:r>
              <a:rPr lang="en-US" sz="2200" dirty="0" err="1" smtClean="0">
                <a:latin typeface="Times New Roman" pitchFamily="18" charset="0"/>
                <a:cs typeface="Times New Roman" pitchFamily="18" charset="0"/>
              </a:rPr>
              <a:t>Usa</a:t>
            </a:r>
            <a:r>
              <a:rPr lang="en-US" sz="2200" dirty="0" smtClean="0">
                <a:latin typeface="Times New Roman" pitchFamily="18" charset="0"/>
                <a:cs typeface="Times New Roman" pitchFamily="18" charset="0"/>
              </a:rPr>
              <a:t> and England and Wales. Use ‘is different  from’ and ‘is the same as’ and ‘is not the same as</a:t>
            </a:r>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r>
              <a:rPr lang="en-US" dirty="0" smtClean="0">
                <a:latin typeface="Times New Roman" pitchFamily="18" charset="0"/>
                <a:cs typeface="Times New Roman" pitchFamily="18" charset="0"/>
              </a:rPr>
              <a:t>E.g. Kindergarten in the USA is different from kindergarten in Uzbekistan and in England and Wales. Children in the USA go to kindergarten when they are 5 years old, and in Uzbekistan children under 6 years old can go to kindergarten. Nursery school in England and Wales is a little different but the same as kindergarten in Uzbekistan. Children under 5 years old can go to nursery school.</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solidFill>
                  <a:srgbClr val="FF0000"/>
                </a:solidFill>
                <a:latin typeface="Baskerville Old Face" pitchFamily="18" charset="0"/>
              </a:rPr>
              <a:t>Remember</a:t>
            </a:r>
            <a:endParaRPr lang="ru-RU" dirty="0">
              <a:solidFill>
                <a:srgbClr val="FF0000"/>
              </a:solidFill>
            </a:endParaRPr>
          </a:p>
        </p:txBody>
      </p:sp>
      <p:sp>
        <p:nvSpPr>
          <p:cNvPr id="3" name="Содержимое 2"/>
          <p:cNvSpPr>
            <a:spLocks noGrp="1"/>
          </p:cNvSpPr>
          <p:nvPr>
            <p:ph sz="quarter" idx="1"/>
          </p:nvPr>
        </p:nvSpPr>
        <p:spPr>
          <a:xfrm>
            <a:off x="304800" y="1554162"/>
            <a:ext cx="8686800" cy="5018110"/>
          </a:xfrm>
        </p:spPr>
        <p:txBody>
          <a:bodyPr>
            <a:normAutofit/>
          </a:bodyPr>
          <a:lstStyle/>
          <a:p>
            <a:r>
              <a:rPr lang="en-US" dirty="0" smtClean="0">
                <a:solidFill>
                  <a:srgbClr val="0000FF"/>
                </a:solidFill>
                <a:latin typeface="Times New Roman" pitchFamily="18" charset="0"/>
                <a:cs typeface="Times New Roman" pitchFamily="18" charset="0"/>
              </a:rPr>
              <a:t>Adding extra information – use a comma and which. Formal and mostly in writing. </a:t>
            </a:r>
          </a:p>
          <a:p>
            <a:r>
              <a:rPr lang="en-US" dirty="0" smtClean="0">
                <a:solidFill>
                  <a:srgbClr val="0000FF"/>
                </a:solidFill>
                <a:latin typeface="Times New Roman" pitchFamily="18" charset="0"/>
                <a:cs typeface="Times New Roman" pitchFamily="18" charset="0"/>
              </a:rPr>
              <a:t>E.g. About 90 per cent of all children in the USA attend public school, which is free.</a:t>
            </a:r>
          </a:p>
          <a:p>
            <a:r>
              <a:rPr lang="en-US" dirty="0" smtClean="0">
                <a:solidFill>
                  <a:srgbClr val="0000FF"/>
                </a:solidFill>
                <a:latin typeface="Times New Roman" pitchFamily="18" charset="0"/>
                <a:cs typeface="Times New Roman" pitchFamily="18" charset="0"/>
              </a:rPr>
              <a:t>Telling us which person/thing/place/time – no comma and </a:t>
            </a:r>
            <a:r>
              <a:rPr lang="en-US" dirty="0" smtClean="0">
                <a:solidFill>
                  <a:srgbClr val="FF0000"/>
                </a:solidFill>
                <a:latin typeface="Times New Roman" pitchFamily="18" charset="0"/>
                <a:cs typeface="Times New Roman" pitchFamily="18" charset="0"/>
              </a:rPr>
              <a:t>who/which</a:t>
            </a:r>
            <a:r>
              <a:rPr lang="en-US" dirty="0" smtClean="0">
                <a:solidFill>
                  <a:srgbClr val="0000FF"/>
                </a:solidFill>
                <a:latin typeface="Times New Roman" pitchFamily="18" charset="0"/>
                <a:cs typeface="Times New Roman" pitchFamily="18" charset="0"/>
              </a:rPr>
              <a:t> or that/</a:t>
            </a:r>
            <a:r>
              <a:rPr lang="en-US" dirty="0" smtClean="0">
                <a:solidFill>
                  <a:srgbClr val="FF0000"/>
                </a:solidFill>
                <a:latin typeface="Times New Roman" pitchFamily="18" charset="0"/>
                <a:cs typeface="Times New Roman" pitchFamily="18" charset="0"/>
              </a:rPr>
              <a:t>where/when</a:t>
            </a:r>
            <a:r>
              <a:rPr lang="en-US" dirty="0" smtClean="0">
                <a:solidFill>
                  <a:srgbClr val="0000FF"/>
                </a:solidFill>
                <a:latin typeface="Times New Roman" pitchFamily="18" charset="0"/>
                <a:cs typeface="Times New Roman" pitchFamily="18" charset="0"/>
              </a:rPr>
              <a:t>.</a:t>
            </a:r>
          </a:p>
          <a:p>
            <a:r>
              <a:rPr lang="en-US" dirty="0" smtClean="0">
                <a:solidFill>
                  <a:srgbClr val="0000FF"/>
                </a:solidFill>
                <a:latin typeface="Times New Roman" pitchFamily="18" charset="0"/>
                <a:cs typeface="Times New Roman" pitchFamily="18" charset="0"/>
              </a:rPr>
              <a:t>Use in speech.</a:t>
            </a:r>
          </a:p>
          <a:p>
            <a:r>
              <a:rPr lang="en-US" dirty="0" smtClean="0">
                <a:solidFill>
                  <a:srgbClr val="0000FF"/>
                </a:solidFill>
                <a:latin typeface="Times New Roman" pitchFamily="18" charset="0"/>
                <a:cs typeface="Times New Roman" pitchFamily="18" charset="0"/>
              </a:rPr>
              <a:t>Where’s the pupil who needs a copy of the textbook?</a:t>
            </a:r>
          </a:p>
          <a:p>
            <a:r>
              <a:rPr lang="en-US" dirty="0" smtClean="0">
                <a:solidFill>
                  <a:srgbClr val="0000FF"/>
                </a:solidFill>
                <a:latin typeface="Times New Roman" pitchFamily="18" charset="0"/>
                <a:cs typeface="Times New Roman" pitchFamily="18" charset="0"/>
              </a:rPr>
              <a:t>Referring to a whole sentence – which.</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150</TotalTime>
  <Words>613</Words>
  <Application>Microsoft Office PowerPoint</Application>
  <PresentationFormat>Экран (4:3)</PresentationFormat>
  <Paragraphs>54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Эркер</vt:lpstr>
      <vt:lpstr>Lesson Plan   Date:  Grade 9  Theme:   Unit 3 Lesson 4 Education System in Wales and England </vt:lpstr>
      <vt:lpstr>Vocabulary and structure: </vt:lpstr>
      <vt:lpstr>Activity 1 Make phrases with the word “School” and guess the meaning nursery  primary  infant  junior  comprehensive E.G. nursery school </vt:lpstr>
      <vt:lpstr>Activity 2 Now I shall divide you into  4 groups. There are 16 cards that are cut down. You should choose one of them and find your group. Then you will translate text that I give.</vt:lpstr>
      <vt:lpstr>Презентация PowerPoint</vt:lpstr>
      <vt:lpstr>Activity … Play “Questions”  Objective: to practise asking and Answering the questions</vt:lpstr>
      <vt:lpstr>Activity Copy and complete the table </vt:lpstr>
      <vt:lpstr>Activity   Find similarities and differences in education between Uzbekistan, the Usa and England and Wales. Use ‘is different  from’ and ‘is the same as’ and ‘is not the same as’ </vt:lpstr>
      <vt:lpstr>Remember</vt:lpstr>
      <vt:lpstr>                      Activity Play “Bingo” Objective: to remember ages of pupils in England and Wales</vt:lpstr>
      <vt:lpstr>Strengthening:</vt:lpstr>
      <vt:lpstr>  Homework:  to write essay and find information about Education of England and Wales   Marking: …  Thanks for attention, I think you have learned necessary information!  Done by teacher: Aslonova Nafisa  Muxammadovna ( Bukhara region School N49)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eSys</dc:creator>
  <cp:lastModifiedBy>Graciliska</cp:lastModifiedBy>
  <cp:revision>63</cp:revision>
  <dcterms:created xsi:type="dcterms:W3CDTF">2014-01-30T06:54:23Z</dcterms:created>
  <dcterms:modified xsi:type="dcterms:W3CDTF">2014-02-25T14:06:49Z</dcterms:modified>
</cp:coreProperties>
</file>