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56" r:id="rId3"/>
    <p:sldId id="257" r:id="rId4"/>
    <p:sldId id="258" r:id="rId5"/>
    <p:sldId id="259" r:id="rId6"/>
    <p:sldId id="260" r:id="rId7"/>
    <p:sldId id="263" r:id="rId8"/>
    <p:sldId id="275" r:id="rId9"/>
    <p:sldId id="264" r:id="rId10"/>
    <p:sldId id="266" r:id="rId11"/>
    <p:sldId id="267" r:id="rId12"/>
    <p:sldId id="268" r:id="rId13"/>
    <p:sldId id="276" r:id="rId14"/>
    <p:sldId id="277" r:id="rId15"/>
    <p:sldId id="281" r:id="rId16"/>
    <p:sldId id="28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22" autoAdjust="0"/>
  </p:normalViewPr>
  <p:slideViewPr>
    <p:cSldViewPr>
      <p:cViewPr varScale="1">
        <p:scale>
          <a:sx n="67" d="100"/>
          <a:sy n="67" d="100"/>
        </p:scale>
        <p:origin x="-13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418C-8DFE-418E-85F7-2BA85B7A5D4E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FE6C1DE-C156-4274-AB62-5BC00E9DDF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418C-8DFE-418E-85F7-2BA85B7A5D4E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1DE-C156-4274-AB62-5BC00E9DDF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418C-8DFE-418E-85F7-2BA85B7A5D4E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1DE-C156-4274-AB62-5BC00E9DDF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418C-8DFE-418E-85F7-2BA85B7A5D4E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FE6C1DE-C156-4274-AB62-5BC00E9DDF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418C-8DFE-418E-85F7-2BA85B7A5D4E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1DE-C156-4274-AB62-5BC00E9DDF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418C-8DFE-418E-85F7-2BA85B7A5D4E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1DE-C156-4274-AB62-5BC00E9DDF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418C-8DFE-418E-85F7-2BA85B7A5D4E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FE6C1DE-C156-4274-AB62-5BC00E9DDF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418C-8DFE-418E-85F7-2BA85B7A5D4E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1DE-C156-4274-AB62-5BC00E9DDF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418C-8DFE-418E-85F7-2BA85B7A5D4E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1DE-C156-4274-AB62-5BC00E9DDF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418C-8DFE-418E-85F7-2BA85B7A5D4E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1DE-C156-4274-AB62-5BC00E9DDF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2418C-8DFE-418E-85F7-2BA85B7A5D4E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6C1DE-C156-4274-AB62-5BC00E9DDF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2418C-8DFE-418E-85F7-2BA85B7A5D4E}" type="datetimeFigureOut">
              <a:rPr lang="ru-RU" smtClean="0"/>
              <a:pPr/>
              <a:t>11.01.2016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FE6C1DE-C156-4274-AB62-5BC00E9DDF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uz-Cyrl-UZ" sz="2000" dirty="0" smtClean="0"/>
              <a:t>Тошкент автомобиль-йўллар институти</a:t>
            </a:r>
            <a:br>
              <a:rPr lang="uz-Cyrl-UZ" sz="2000" dirty="0" smtClean="0"/>
            </a:br>
            <a:r>
              <a:rPr lang="uz-Cyrl-UZ" sz="2000" dirty="0" smtClean="0"/>
              <a:t>“Кўприклар ва транспорт тоннеллари” кафедраси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54162"/>
            <a:ext cx="8686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z-Cyrl-UZ" b="1" dirty="0" smtClean="0"/>
              <a:t>ҚУРИЛИШ </a:t>
            </a:r>
            <a:r>
              <a:rPr lang="uz-Cyrl-UZ" b="1" dirty="0" smtClean="0"/>
              <a:t>МЕХАНИКАСИ</a:t>
            </a:r>
          </a:p>
          <a:p>
            <a:pPr marL="0" indent="0" algn="ctr">
              <a:buNone/>
            </a:pPr>
            <a:r>
              <a:rPr lang="uz-Cyrl-UZ" dirty="0" smtClean="0"/>
              <a:t>фанидан маърузалар матни</a:t>
            </a:r>
          </a:p>
          <a:p>
            <a:pPr marL="0" indent="0" algn="ctr">
              <a:buNone/>
            </a:pPr>
            <a:endParaRPr lang="uz-Cyrl-UZ" dirty="0" smtClean="0"/>
          </a:p>
          <a:p>
            <a:pPr algn="ctr">
              <a:buNone/>
            </a:pPr>
            <a:r>
              <a:rPr lang="uz-Cyrl-UZ" sz="2600" dirty="0" smtClean="0"/>
              <a:t>5340600 “Транспорт иншоотларининг </a:t>
            </a:r>
            <a:r>
              <a:rPr lang="uz-Cyrl-UZ" sz="2600" dirty="0" smtClean="0"/>
              <a:t>эксплуатацияси”</a:t>
            </a:r>
          </a:p>
          <a:p>
            <a:pPr algn="ctr">
              <a:buNone/>
            </a:pPr>
            <a:r>
              <a:rPr lang="uz-Cyrl-UZ" sz="2600" dirty="0" smtClean="0"/>
              <a:t>5340800 </a:t>
            </a:r>
            <a:r>
              <a:rPr lang="uz-Cyrl-UZ" sz="2600" dirty="0" smtClean="0"/>
              <a:t>“Автомобил йўллари ва аэродромлар” </a:t>
            </a:r>
            <a:r>
              <a:rPr lang="uz-Cyrl-UZ" sz="2600" dirty="0" smtClean="0"/>
              <a:t> </a:t>
            </a:r>
            <a:r>
              <a:rPr lang="uz-Cyrl-UZ" sz="2600" dirty="0" smtClean="0"/>
              <a:t>бакалавриат таълим йўналишлари </a:t>
            </a:r>
            <a:r>
              <a:rPr lang="uz-Cyrl-UZ" sz="2600" dirty="0" smtClean="0"/>
              <a:t>талабалари учун</a:t>
            </a:r>
          </a:p>
          <a:p>
            <a:pPr algn="ctr">
              <a:buNone/>
            </a:pPr>
            <a:endParaRPr lang="uz-Cyrl-UZ" dirty="0" smtClean="0"/>
          </a:p>
          <a:p>
            <a:pPr algn="ctr">
              <a:buNone/>
            </a:pPr>
            <a:r>
              <a:rPr lang="uz-Cyrl-UZ" sz="2200" dirty="0" smtClean="0"/>
              <a:t>Тошкент, 2015 й.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6480175"/>
          </a:xfrm>
          <a:prstGeom prst="rect">
            <a:avLst/>
          </a:prstGeom>
          <a:noFill/>
          <a:ln w="76200" cmpd="tri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srgbClr val="990000"/>
              </a:solidFill>
            </a:endParaRPr>
          </a:p>
        </p:txBody>
      </p:sp>
      <p:pic>
        <p:nvPicPr>
          <p:cNvPr id="45063" name="Picture 7" descr="Burj Khalifa-30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50" y="260350"/>
            <a:ext cx="8569325" cy="6343650"/>
          </a:xfrm>
          <a:prstGeom prst="rect">
            <a:avLst/>
          </a:prstGeom>
          <a:noFill/>
        </p:spPr>
      </p:pic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611188" y="517525"/>
            <a:ext cx="3384550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"/>
              </a:spcBef>
              <a:spcAft>
                <a:spcPct val="5000"/>
              </a:spcAft>
            </a:pPr>
            <a:r>
              <a:rPr lang="en-US" sz="2800" b="1">
                <a:solidFill>
                  <a:srgbClr val="993300"/>
                </a:solidFill>
                <a:latin typeface="Times New Roman" pitchFamily="18" charset="0"/>
              </a:rPr>
              <a:t>BURJ  KHALIFA </a:t>
            </a:r>
          </a:p>
          <a:p>
            <a:pPr>
              <a:lnSpc>
                <a:spcPct val="90000"/>
              </a:lnSpc>
              <a:spcBef>
                <a:spcPct val="5000"/>
              </a:spcBef>
              <a:spcAft>
                <a:spcPct val="5000"/>
              </a:spcAft>
            </a:pPr>
            <a:r>
              <a:rPr lang="en-US" sz="2800" b="1">
                <a:solidFill>
                  <a:srgbClr val="993300"/>
                </a:solidFill>
                <a:latin typeface="Times New Roman" pitchFamily="18" charset="0"/>
              </a:rPr>
              <a:t>(Dubai)     </a:t>
            </a:r>
          </a:p>
          <a:p>
            <a:pPr>
              <a:lnSpc>
                <a:spcPct val="90000"/>
              </a:lnSpc>
              <a:spcBef>
                <a:spcPct val="5000"/>
              </a:spcBef>
              <a:spcAft>
                <a:spcPct val="5000"/>
              </a:spcAft>
            </a:pPr>
            <a:r>
              <a:rPr lang="en-US" sz="2800" b="1">
                <a:solidFill>
                  <a:srgbClr val="993300"/>
                </a:solidFill>
                <a:latin typeface="Times New Roman" pitchFamily="18" charset="0"/>
              </a:rPr>
              <a:t>H= 800 m</a:t>
            </a:r>
            <a:endParaRPr lang="ru-RU" sz="2800" b="1">
              <a:solidFill>
                <a:srgbClr val="99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6480175"/>
          </a:xfrm>
          <a:prstGeom prst="rect">
            <a:avLst/>
          </a:prstGeom>
          <a:noFill/>
          <a:ln w="76200" cmpd="tri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srgbClr val="990000"/>
              </a:solidFill>
            </a:endParaRPr>
          </a:p>
        </p:txBody>
      </p:sp>
      <p:pic>
        <p:nvPicPr>
          <p:cNvPr id="35847" name="Picture 7" descr="Fot1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1013" y="474663"/>
            <a:ext cx="8183562" cy="5945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79388" y="188913"/>
            <a:ext cx="8785225" cy="6480175"/>
          </a:xfrm>
          <a:prstGeom prst="rect">
            <a:avLst/>
          </a:prstGeom>
          <a:noFill/>
          <a:ln w="76200" cmpd="tri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srgbClr val="990000"/>
              </a:solidFill>
            </a:endParaRPr>
          </a:p>
        </p:txBody>
      </p:sp>
      <p:pic>
        <p:nvPicPr>
          <p:cNvPr id="27658" name="Picture 10" descr="Fot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5613" y="358775"/>
            <a:ext cx="3816350" cy="6145213"/>
          </a:xfrm>
          <a:prstGeom prst="rect">
            <a:avLst/>
          </a:prstGeom>
          <a:noFill/>
        </p:spPr>
      </p:pic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2195513" y="260350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FF25"/>
                </a:solidFill>
                <a:latin typeface="Times New Roman" pitchFamily="18" charset="0"/>
              </a:rPr>
              <a:t>Wembley Stadium</a:t>
            </a:r>
            <a:endParaRPr lang="ru-RU" b="1">
              <a:solidFill>
                <a:srgbClr val="FFFF25"/>
              </a:solidFill>
              <a:latin typeface="Times New Roman" pitchFamily="18" charset="0"/>
            </a:endParaRPr>
          </a:p>
        </p:txBody>
      </p:sp>
      <p:pic>
        <p:nvPicPr>
          <p:cNvPr id="27660" name="Picture 12" descr="Fot1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6763" y="346075"/>
            <a:ext cx="4105275" cy="6159500"/>
          </a:xfrm>
          <a:prstGeom prst="rect">
            <a:avLst/>
          </a:prstGeom>
          <a:noFill/>
        </p:spPr>
      </p:pic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4525963" y="461963"/>
            <a:ext cx="12239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75000"/>
              </a:lnSpc>
              <a:spcBef>
                <a:spcPct val="5000"/>
              </a:spcBef>
            </a:pPr>
            <a:r>
              <a:rPr lang="en-US" b="1">
                <a:solidFill>
                  <a:srgbClr val="FFFF47"/>
                </a:solidFill>
                <a:latin typeface="Times New Roman" pitchFamily="18" charset="0"/>
              </a:rPr>
              <a:t>Glasgow’s</a:t>
            </a:r>
          </a:p>
          <a:p>
            <a:pPr algn="l">
              <a:lnSpc>
                <a:spcPct val="75000"/>
              </a:lnSpc>
              <a:spcBef>
                <a:spcPct val="5000"/>
              </a:spcBef>
            </a:pPr>
            <a:r>
              <a:rPr lang="en-US" b="1">
                <a:solidFill>
                  <a:srgbClr val="FFFF47"/>
                </a:solidFill>
                <a:latin typeface="Times New Roman" pitchFamily="18" charset="0"/>
              </a:rPr>
              <a:t>Clyde Arc</a:t>
            </a:r>
            <a:endParaRPr lang="ru-RU" b="1">
              <a:solidFill>
                <a:srgbClr val="FFFF47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err="1" smtClean="0"/>
              <a:t>Қурилиш механикаси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фанининг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қисқача ривожланиш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тарихи</a:t>
            </a:r>
            <a:r>
              <a:rPr lang="ru-RU" sz="2800" b="1" dirty="0" smtClean="0"/>
              <a:t>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/>
              <a:t> </a:t>
            </a:r>
            <a:endParaRPr lang="ru-RU" dirty="0" smtClean="0"/>
          </a:p>
          <a:p>
            <a:pPr algn="just"/>
            <a:r>
              <a:rPr lang="ru-RU" dirty="0" err="1" smtClean="0"/>
              <a:t>Қурилиш механикаси</a:t>
            </a:r>
            <a:r>
              <a:rPr lang="ru-RU" dirty="0" smtClean="0"/>
              <a:t> </a:t>
            </a:r>
            <a:r>
              <a:rPr lang="ru-RU" dirty="0" err="1" smtClean="0"/>
              <a:t>фанининг</a:t>
            </a:r>
            <a:r>
              <a:rPr lang="ru-RU" dirty="0" smtClean="0"/>
              <a:t> </a:t>
            </a:r>
            <a:r>
              <a:rPr lang="ru-RU" dirty="0" err="1" smtClean="0"/>
              <a:t>дастлабки</a:t>
            </a:r>
            <a:r>
              <a:rPr lang="ru-RU" dirty="0" smtClean="0"/>
              <a:t> </a:t>
            </a:r>
            <a:r>
              <a:rPr lang="ru-RU" dirty="0" err="1" smtClean="0"/>
              <a:t>ривожланиш</a:t>
            </a:r>
            <a:r>
              <a:rPr lang="ru-RU" dirty="0" smtClean="0"/>
              <a:t> </a:t>
            </a:r>
            <a:r>
              <a:rPr lang="ru-RU" dirty="0" err="1" smtClean="0"/>
              <a:t>даврида</a:t>
            </a:r>
            <a:r>
              <a:rPr lang="ru-RU" dirty="0" smtClean="0"/>
              <a:t> </a:t>
            </a:r>
            <a:r>
              <a:rPr lang="ru-RU" dirty="0" err="1" smtClean="0"/>
              <a:t>мустақил фан</a:t>
            </a:r>
            <a:r>
              <a:rPr lang="ru-RU" dirty="0" smtClean="0"/>
              <a:t> </a:t>
            </a:r>
            <a:r>
              <a:rPr lang="ru-RU" dirty="0" err="1" smtClean="0"/>
              <a:t>бўлмай</a:t>
            </a:r>
            <a:r>
              <a:rPr lang="ru-RU" dirty="0" smtClean="0"/>
              <a:t>, </a:t>
            </a:r>
            <a:r>
              <a:rPr lang="ru-RU" dirty="0" err="1" smtClean="0"/>
              <a:t>умумий</a:t>
            </a:r>
            <a:r>
              <a:rPr lang="ru-RU" dirty="0" smtClean="0"/>
              <a:t> </a:t>
            </a:r>
            <a:r>
              <a:rPr lang="ru-RU" dirty="0" err="1" smtClean="0"/>
              <a:t>механиканинг</a:t>
            </a:r>
            <a:r>
              <a:rPr lang="ru-RU" dirty="0" smtClean="0"/>
              <a:t> </a:t>
            </a:r>
            <a:r>
              <a:rPr lang="ru-RU" dirty="0" err="1" smtClean="0"/>
              <a:t>таркибий</a:t>
            </a:r>
            <a:r>
              <a:rPr lang="ru-RU" dirty="0" smtClean="0"/>
              <a:t> </a:t>
            </a:r>
            <a:r>
              <a:rPr lang="ru-RU" dirty="0" err="1" smtClean="0"/>
              <a:t>қисмларидан бири</a:t>
            </a:r>
            <a:r>
              <a:rPr lang="ru-RU" dirty="0" smtClean="0"/>
              <a:t> </a:t>
            </a:r>
            <a:r>
              <a:rPr lang="ru-RU" dirty="0" err="1" smtClean="0"/>
              <a:t>сифатида</a:t>
            </a:r>
            <a:r>
              <a:rPr lang="ru-RU" dirty="0" smtClean="0"/>
              <a:t> </a:t>
            </a:r>
            <a:r>
              <a:rPr lang="ru-RU" dirty="0" err="1" smtClean="0"/>
              <a:t>ривожланган</a:t>
            </a:r>
            <a:r>
              <a:rPr lang="ru-RU" dirty="0" smtClean="0"/>
              <a:t>. Механика </a:t>
            </a:r>
            <a:r>
              <a:rPr lang="ru-RU" dirty="0" err="1" smtClean="0"/>
              <a:t>фанининг</a:t>
            </a:r>
            <a:r>
              <a:rPr lang="ru-RU" dirty="0" smtClean="0"/>
              <a:t> </a:t>
            </a:r>
            <a:r>
              <a:rPr lang="ru-RU" dirty="0" err="1" smtClean="0"/>
              <a:t>назарий</a:t>
            </a:r>
            <a:r>
              <a:rPr lang="ru-RU" dirty="0" smtClean="0"/>
              <a:t> </a:t>
            </a:r>
            <a:r>
              <a:rPr lang="ru-RU" dirty="0" err="1" smtClean="0"/>
              <a:t>асослари</a:t>
            </a:r>
            <a:r>
              <a:rPr lang="ru-RU" dirty="0" smtClean="0"/>
              <a:t> </a:t>
            </a:r>
            <a:r>
              <a:rPr lang="ru-RU" dirty="0" err="1" smtClean="0"/>
              <a:t>дастлаб</a:t>
            </a:r>
            <a:r>
              <a:rPr lang="ru-RU" dirty="0" smtClean="0"/>
              <a:t> </a:t>
            </a:r>
            <a:r>
              <a:rPr lang="ru-RU" dirty="0" err="1" smtClean="0"/>
              <a:t>қадимги Юнонистон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Мисрда</a:t>
            </a:r>
            <a:r>
              <a:rPr lang="ru-RU" dirty="0" smtClean="0"/>
              <a:t> </a:t>
            </a:r>
            <a:r>
              <a:rPr lang="ru-RU" dirty="0" err="1" smtClean="0"/>
              <a:t>пайдо</a:t>
            </a:r>
            <a:r>
              <a:rPr lang="ru-RU" dirty="0" smtClean="0"/>
              <a:t> </a:t>
            </a:r>
            <a:r>
              <a:rPr lang="ru-RU" dirty="0" err="1" smtClean="0"/>
              <a:t>бўлган</a:t>
            </a:r>
            <a:r>
              <a:rPr lang="ru-RU" dirty="0" smtClean="0"/>
              <a:t>. Механика </a:t>
            </a:r>
            <a:r>
              <a:rPr lang="ru-RU" dirty="0" err="1" smtClean="0"/>
              <a:t>сўзини</a:t>
            </a:r>
            <a:r>
              <a:rPr lang="ru-RU" dirty="0" smtClean="0"/>
              <a:t> </a:t>
            </a:r>
            <a:r>
              <a:rPr lang="ru-RU" dirty="0" err="1" smtClean="0"/>
              <a:t>илмий</a:t>
            </a:r>
            <a:r>
              <a:rPr lang="ru-RU" dirty="0" smtClean="0"/>
              <a:t> </a:t>
            </a:r>
            <a:r>
              <a:rPr lang="ru-RU" dirty="0" err="1" smtClean="0"/>
              <a:t>атама</a:t>
            </a:r>
            <a:r>
              <a:rPr lang="ru-RU" dirty="0" smtClean="0"/>
              <a:t> </a:t>
            </a:r>
            <a:r>
              <a:rPr lang="ru-RU" dirty="0" err="1" smtClean="0"/>
              <a:t>сифатида</a:t>
            </a:r>
            <a:r>
              <a:rPr lang="ru-RU" dirty="0" smtClean="0"/>
              <a:t> фанга </a:t>
            </a:r>
            <a:r>
              <a:rPr lang="ru-RU" dirty="0" err="1" smtClean="0"/>
              <a:t>биринчи</a:t>
            </a:r>
            <a:r>
              <a:rPr lang="ru-RU" dirty="0" smtClean="0"/>
              <a:t> </a:t>
            </a:r>
            <a:r>
              <a:rPr lang="ru-RU" dirty="0" err="1" smtClean="0"/>
              <a:t>бўлиб</a:t>
            </a:r>
            <a:r>
              <a:rPr lang="ru-RU" dirty="0" smtClean="0"/>
              <a:t> </a:t>
            </a:r>
            <a:r>
              <a:rPr lang="ru-RU" dirty="0" err="1" smtClean="0"/>
              <a:t>киритган</a:t>
            </a:r>
            <a:r>
              <a:rPr lang="ru-RU" dirty="0" smtClean="0"/>
              <a:t> </a:t>
            </a:r>
            <a:r>
              <a:rPr lang="ru-RU" dirty="0" err="1" smtClean="0"/>
              <a:t>олим</a:t>
            </a:r>
            <a:r>
              <a:rPr lang="ru-RU" dirty="0" smtClean="0"/>
              <a:t>, </a:t>
            </a:r>
            <a:r>
              <a:rPr lang="ru-RU" dirty="0" err="1" smtClean="0"/>
              <a:t>эрамиздан</a:t>
            </a:r>
            <a:r>
              <a:rPr lang="ru-RU" dirty="0" smtClean="0"/>
              <a:t> 384-322 </a:t>
            </a:r>
            <a:r>
              <a:rPr lang="ru-RU" dirty="0" err="1" smtClean="0"/>
              <a:t>йиллар</a:t>
            </a:r>
            <a:r>
              <a:rPr lang="ru-RU" dirty="0" smtClean="0"/>
              <a:t> </a:t>
            </a:r>
            <a:r>
              <a:rPr lang="ru-RU" dirty="0" err="1" smtClean="0"/>
              <a:t>илгари</a:t>
            </a:r>
            <a:r>
              <a:rPr lang="ru-RU" dirty="0" smtClean="0"/>
              <a:t> </a:t>
            </a:r>
            <a:r>
              <a:rPr lang="ru-RU" dirty="0" err="1" smtClean="0"/>
              <a:t>яшаб</a:t>
            </a:r>
            <a:r>
              <a:rPr lang="ru-RU" dirty="0" smtClean="0"/>
              <a:t> </a:t>
            </a:r>
            <a:r>
              <a:rPr lang="ru-RU" dirty="0" err="1" smtClean="0"/>
              <a:t>ўтган</a:t>
            </a:r>
            <a:r>
              <a:rPr lang="ru-RU" dirty="0" smtClean="0"/>
              <a:t>  </a:t>
            </a:r>
            <a:r>
              <a:rPr lang="ru-RU" dirty="0" err="1" smtClean="0"/>
              <a:t>Юнонистонлик</a:t>
            </a:r>
            <a:r>
              <a:rPr lang="ru-RU" dirty="0" smtClean="0"/>
              <a:t> </a:t>
            </a:r>
            <a:r>
              <a:rPr lang="ru-RU" dirty="0" err="1" smtClean="0"/>
              <a:t>машҳур файласуф</a:t>
            </a:r>
            <a:r>
              <a:rPr lang="ru-RU" dirty="0" smtClean="0"/>
              <a:t> Аристотель (</a:t>
            </a:r>
            <a:r>
              <a:rPr lang="ru-RU" dirty="0" err="1" smtClean="0"/>
              <a:t>Арасту</a:t>
            </a:r>
            <a:r>
              <a:rPr lang="ru-RU" dirty="0" smtClean="0"/>
              <a:t>) </a:t>
            </a:r>
            <a:r>
              <a:rPr lang="ru-RU" dirty="0" err="1" smtClean="0"/>
              <a:t>ҳисобланади</a:t>
            </a:r>
            <a:r>
              <a:rPr lang="ru-RU" dirty="0" smtClean="0"/>
              <a:t>. </a:t>
            </a:r>
            <a:r>
              <a:rPr lang="ru-RU" dirty="0" err="1" smtClean="0"/>
              <a:t>Механиканинг</a:t>
            </a:r>
            <a:r>
              <a:rPr lang="ru-RU" dirty="0" smtClean="0"/>
              <a:t> </a:t>
            </a:r>
            <a:r>
              <a:rPr lang="ru-RU" dirty="0" err="1" smtClean="0"/>
              <a:t>хилма-хил</a:t>
            </a:r>
            <a:r>
              <a:rPr lang="ru-RU" dirty="0" smtClean="0"/>
              <a:t> </a:t>
            </a:r>
            <a:r>
              <a:rPr lang="ru-RU" dirty="0" err="1" smtClean="0"/>
              <a:t>масалаларини</a:t>
            </a:r>
            <a:r>
              <a:rPr lang="ru-RU" dirty="0" smtClean="0"/>
              <a:t> </a:t>
            </a:r>
            <a:r>
              <a:rPr lang="ru-RU" dirty="0" err="1" smtClean="0"/>
              <a:t>ҳал зтишда</a:t>
            </a:r>
            <a:r>
              <a:rPr lang="ru-RU" dirty="0" smtClean="0"/>
              <a:t> </a:t>
            </a:r>
            <a:r>
              <a:rPr lang="ru-RU" dirty="0" err="1" smtClean="0"/>
              <a:t>қадимги замон</a:t>
            </a:r>
            <a:r>
              <a:rPr lang="ru-RU" dirty="0" smtClean="0"/>
              <a:t> </a:t>
            </a:r>
            <a:r>
              <a:rPr lang="ru-RU" dirty="0" err="1" smtClean="0"/>
              <a:t>олимларидан</a:t>
            </a:r>
            <a:r>
              <a:rPr lang="ru-RU" dirty="0" smtClean="0"/>
              <a:t> Архимед, Герон, Платон, </a:t>
            </a:r>
            <a:r>
              <a:rPr lang="ru-RU" dirty="0" err="1" smtClean="0"/>
              <a:t>Птоломей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бошқаларнинг хизматлари</a:t>
            </a:r>
            <a:r>
              <a:rPr lang="ru-RU" dirty="0" smtClean="0"/>
              <a:t> </a:t>
            </a:r>
            <a:r>
              <a:rPr lang="ru-RU" dirty="0" err="1" smtClean="0"/>
              <a:t>бениҳоя каттадир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err="1" smtClean="0"/>
              <a:t>Шарқ мамлакатларида</a:t>
            </a:r>
            <a:r>
              <a:rPr lang="ru-RU" dirty="0" smtClean="0"/>
              <a:t> механика </a:t>
            </a:r>
            <a:r>
              <a:rPr lang="ru-RU" dirty="0" err="1" smtClean="0"/>
              <a:t>фани</a:t>
            </a:r>
            <a:r>
              <a:rPr lang="ru-RU" dirty="0" smtClean="0"/>
              <a:t> </a:t>
            </a:r>
            <a:r>
              <a:rPr lang="en-US" dirty="0" smtClean="0"/>
              <a:t>IX</a:t>
            </a:r>
            <a:r>
              <a:rPr lang="ru-RU" dirty="0" smtClean="0"/>
              <a:t> </a:t>
            </a:r>
            <a:r>
              <a:rPr lang="ru-RU" dirty="0" err="1" smtClean="0"/>
              <a:t>асрдан</a:t>
            </a:r>
            <a:r>
              <a:rPr lang="ru-RU" dirty="0" smtClean="0"/>
              <a:t> </a:t>
            </a:r>
            <a:r>
              <a:rPr lang="ru-RU" dirty="0" err="1" smtClean="0"/>
              <a:t>бошлаб</a:t>
            </a:r>
            <a:r>
              <a:rPr lang="ru-RU" dirty="0" smtClean="0"/>
              <a:t> </a:t>
            </a:r>
            <a:r>
              <a:rPr lang="ru-RU" dirty="0" err="1" smtClean="0"/>
              <a:t>ривожлана</a:t>
            </a:r>
            <a:r>
              <a:rPr lang="ru-RU" dirty="0" smtClean="0"/>
              <a:t>    </a:t>
            </a:r>
            <a:r>
              <a:rPr lang="ru-RU" dirty="0" err="1" smtClean="0"/>
              <a:t>бошлади</a:t>
            </a:r>
            <a:r>
              <a:rPr lang="ru-RU" dirty="0" smtClean="0"/>
              <a:t>. </a:t>
            </a:r>
            <a:r>
              <a:rPr lang="ru-RU" dirty="0" err="1" smtClean="0"/>
              <a:t>Қадимги </a:t>
            </a:r>
            <a:r>
              <a:rPr lang="ru-RU" dirty="0" smtClean="0"/>
              <a:t>Юнон </a:t>
            </a:r>
            <a:r>
              <a:rPr lang="ru-RU" dirty="0" err="1" smtClean="0"/>
              <a:t>олимларининг</a:t>
            </a:r>
            <a:r>
              <a:rPr lang="ru-RU" dirty="0" smtClean="0"/>
              <a:t> </a:t>
            </a:r>
            <a:r>
              <a:rPr lang="ru-RU" dirty="0" err="1" smtClean="0"/>
              <a:t>асарларини</a:t>
            </a:r>
            <a:r>
              <a:rPr lang="ru-RU" dirty="0" smtClean="0"/>
              <a:t> </a:t>
            </a:r>
            <a:r>
              <a:rPr lang="ru-RU" dirty="0" err="1" smtClean="0"/>
              <a:t>ижодий</a:t>
            </a:r>
            <a:r>
              <a:rPr lang="ru-RU" dirty="0" smtClean="0"/>
              <a:t> </a:t>
            </a:r>
            <a:r>
              <a:rPr lang="ru-RU" dirty="0" err="1" smtClean="0"/>
              <a:t>ўрганиб</a:t>
            </a:r>
            <a:r>
              <a:rPr lang="ru-RU" dirty="0" smtClean="0"/>
              <a:t>, </a:t>
            </a:r>
            <a:r>
              <a:rPr lang="ru-RU" dirty="0" err="1" smtClean="0"/>
              <a:t>машҳур ватандошимиз</a:t>
            </a:r>
            <a:r>
              <a:rPr lang="ru-RU" dirty="0" smtClean="0"/>
              <a:t> Абу Али ибн </a:t>
            </a:r>
            <a:r>
              <a:rPr lang="ru-RU" dirty="0" err="1" smtClean="0"/>
              <a:t>Сино</a:t>
            </a:r>
            <a:r>
              <a:rPr lang="ru-RU" dirty="0" smtClean="0"/>
              <a:t> </a:t>
            </a:r>
            <a:r>
              <a:rPr lang="ru-RU" dirty="0" err="1" smtClean="0"/>
              <a:t>ўзининг</a:t>
            </a:r>
            <a:r>
              <a:rPr lang="ru-RU" dirty="0" smtClean="0"/>
              <a:t> «</a:t>
            </a:r>
            <a:r>
              <a:rPr lang="ru-RU" dirty="0" err="1" smtClean="0"/>
              <a:t>Донишнома</a:t>
            </a:r>
            <a:r>
              <a:rPr lang="ru-RU" dirty="0" smtClean="0"/>
              <a:t>» </a:t>
            </a:r>
            <a:r>
              <a:rPr lang="ru-RU" dirty="0" err="1" smtClean="0"/>
              <a:t>асарида</a:t>
            </a:r>
            <a:r>
              <a:rPr lang="ru-RU" dirty="0" smtClean="0"/>
              <a:t> </a:t>
            </a:r>
            <a:r>
              <a:rPr lang="ru-RU" dirty="0" err="1" smtClean="0"/>
              <a:t>юкларни</a:t>
            </a:r>
            <a:r>
              <a:rPr lang="ru-RU" dirty="0" smtClean="0"/>
              <a:t> </a:t>
            </a:r>
            <a:r>
              <a:rPr lang="ru-RU" dirty="0" err="1" smtClean="0"/>
              <a:t>кўтарадиган</a:t>
            </a:r>
            <a:r>
              <a:rPr lang="ru-RU" dirty="0" smtClean="0"/>
              <a:t> </a:t>
            </a:r>
            <a:r>
              <a:rPr lang="ru-RU" dirty="0" err="1" smtClean="0"/>
              <a:t>ускуналар</a:t>
            </a:r>
            <a:r>
              <a:rPr lang="ru-RU" dirty="0" smtClean="0"/>
              <a:t> </a:t>
            </a:r>
            <a:r>
              <a:rPr lang="ru-RU" dirty="0" err="1" smtClean="0"/>
              <a:t>ҳақида фикрларни</a:t>
            </a:r>
            <a:r>
              <a:rPr lang="ru-RU" dirty="0" smtClean="0"/>
              <a:t> </a:t>
            </a:r>
            <a:r>
              <a:rPr lang="ru-RU" dirty="0" err="1" smtClean="0"/>
              <a:t>айтади</a:t>
            </a:r>
            <a:r>
              <a:rPr lang="ru-RU" dirty="0" smtClean="0"/>
              <a:t>. Ал </a:t>
            </a:r>
            <a:r>
              <a:rPr lang="ru-RU" dirty="0" err="1" smtClean="0"/>
              <a:t>Хоразмий</a:t>
            </a:r>
            <a:r>
              <a:rPr lang="ru-RU" dirty="0" smtClean="0"/>
              <a:t> «</a:t>
            </a:r>
            <a:r>
              <a:rPr lang="ru-RU" dirty="0" err="1" smtClean="0"/>
              <a:t>Фанлар</a:t>
            </a:r>
            <a:r>
              <a:rPr lang="ru-RU" dirty="0" smtClean="0"/>
              <a:t> </a:t>
            </a:r>
            <a:r>
              <a:rPr lang="ru-RU" dirty="0" err="1" smtClean="0"/>
              <a:t>калити</a:t>
            </a:r>
            <a:r>
              <a:rPr lang="ru-RU" dirty="0" smtClean="0"/>
              <a:t>» </a:t>
            </a:r>
            <a:r>
              <a:rPr lang="ru-RU" dirty="0" err="1" smtClean="0"/>
              <a:t>асарида</a:t>
            </a:r>
            <a:r>
              <a:rPr lang="ru-RU" dirty="0" smtClean="0"/>
              <a:t> механика </a:t>
            </a:r>
            <a:r>
              <a:rPr lang="ru-RU" dirty="0" err="1" smtClean="0"/>
              <a:t>фани</a:t>
            </a:r>
            <a:r>
              <a:rPr lang="ru-RU" dirty="0" smtClean="0"/>
              <a:t> </a:t>
            </a:r>
            <a:r>
              <a:rPr lang="ru-RU" dirty="0" err="1" smtClean="0"/>
              <a:t>тўғрисида ғояларни  илгари</a:t>
            </a:r>
            <a:r>
              <a:rPr lang="ru-RU" dirty="0" smtClean="0"/>
              <a:t> </a:t>
            </a:r>
            <a:r>
              <a:rPr lang="ru-RU" dirty="0" err="1" smtClean="0"/>
              <a:t>суради</a:t>
            </a:r>
            <a:r>
              <a:rPr lang="ru-RU" dirty="0" smtClean="0"/>
              <a:t>. </a:t>
            </a:r>
            <a:r>
              <a:rPr lang="ru-RU" dirty="0" err="1" smtClean="0"/>
              <a:t>Шарқнинг машҳур олимларидан</a:t>
            </a:r>
            <a:r>
              <a:rPr lang="ru-RU" dirty="0" smtClean="0"/>
              <a:t> Абу </a:t>
            </a:r>
            <a:r>
              <a:rPr lang="ru-RU" dirty="0" err="1" smtClean="0"/>
              <a:t>Райҳон Беруний</a:t>
            </a:r>
            <a:r>
              <a:rPr lang="ru-RU" dirty="0" smtClean="0"/>
              <a:t>, Абу </a:t>
            </a:r>
            <a:r>
              <a:rPr lang="ru-RU" dirty="0" err="1" smtClean="0"/>
              <a:t>Абдуллоҳ </a:t>
            </a:r>
            <a:r>
              <a:rPr lang="ru-RU" dirty="0" smtClean="0"/>
              <a:t>ал </a:t>
            </a:r>
            <a:r>
              <a:rPr lang="ru-RU" dirty="0" err="1" smtClean="0"/>
              <a:t>Хоразмий</a:t>
            </a:r>
            <a:r>
              <a:rPr lang="ru-RU" dirty="0" smtClean="0"/>
              <a:t>, </a:t>
            </a:r>
            <a:r>
              <a:rPr lang="ru-RU" dirty="0" err="1" smtClean="0"/>
              <a:t>Умар</a:t>
            </a:r>
            <a:r>
              <a:rPr lang="ru-RU" dirty="0" smtClean="0"/>
              <a:t> </a:t>
            </a:r>
            <a:r>
              <a:rPr lang="ru-RU" dirty="0" err="1" smtClean="0"/>
              <a:t>Хайём</a:t>
            </a:r>
            <a:r>
              <a:rPr lang="ru-RU" dirty="0" smtClean="0"/>
              <a:t>, </a:t>
            </a:r>
            <a:r>
              <a:rPr lang="ru-RU" dirty="0" err="1" smtClean="0"/>
              <a:t>Форобий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бошқалар </a:t>
            </a:r>
            <a:r>
              <a:rPr lang="ru-RU" dirty="0" smtClean="0"/>
              <a:t>механика </a:t>
            </a:r>
            <a:r>
              <a:rPr lang="ru-RU" dirty="0" err="1" smtClean="0"/>
              <a:t>фанининг</a:t>
            </a:r>
            <a:r>
              <a:rPr lang="ru-RU" dirty="0" smtClean="0"/>
              <a:t> </a:t>
            </a:r>
            <a:r>
              <a:rPr lang="ru-RU" dirty="0" err="1" smtClean="0"/>
              <a:t>ривожланишида</a:t>
            </a:r>
            <a:r>
              <a:rPr lang="ru-RU" dirty="0" smtClean="0"/>
              <a:t> </a:t>
            </a:r>
            <a:r>
              <a:rPr lang="ru-RU" dirty="0" err="1" smtClean="0"/>
              <a:t>муносиб</a:t>
            </a:r>
            <a:r>
              <a:rPr lang="ru-RU" dirty="0" smtClean="0"/>
              <a:t> </a:t>
            </a:r>
            <a:r>
              <a:rPr lang="ru-RU" dirty="0" err="1" smtClean="0"/>
              <a:t>ҳисса қўшганлар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err="1" smtClean="0"/>
              <a:t>Қурилиш механикаси</a:t>
            </a:r>
            <a:r>
              <a:rPr lang="ru-RU" dirty="0" smtClean="0"/>
              <a:t> </a:t>
            </a:r>
            <a:r>
              <a:rPr lang="ru-RU" dirty="0" err="1" smtClean="0"/>
              <a:t>фанини</a:t>
            </a:r>
            <a:r>
              <a:rPr lang="ru-RU" dirty="0" smtClean="0"/>
              <a:t> </a:t>
            </a:r>
            <a:r>
              <a:rPr lang="ru-RU" dirty="0" err="1" smtClean="0"/>
              <a:t>ривожланишига</a:t>
            </a:r>
            <a:r>
              <a:rPr lang="ru-RU" dirty="0" smtClean="0"/>
              <a:t> </a:t>
            </a:r>
            <a:r>
              <a:rPr lang="ru-RU" dirty="0" err="1" smtClean="0"/>
              <a:t>ўзбекистонлик</a:t>
            </a:r>
            <a:r>
              <a:rPr lang="ru-RU" dirty="0" smtClean="0"/>
              <a:t> </a:t>
            </a:r>
            <a:r>
              <a:rPr lang="ru-RU" dirty="0" err="1" smtClean="0"/>
              <a:t>олимлардан</a:t>
            </a:r>
            <a:r>
              <a:rPr lang="ru-RU" dirty="0" smtClean="0"/>
              <a:t> </a:t>
            </a:r>
            <a:r>
              <a:rPr lang="ru-RU" dirty="0" err="1" smtClean="0"/>
              <a:t>академиклар</a:t>
            </a:r>
            <a:r>
              <a:rPr lang="ru-RU" dirty="0" smtClean="0"/>
              <a:t> М. Т. </a:t>
            </a:r>
            <a:r>
              <a:rPr lang="ru-RU" dirty="0" err="1" smtClean="0"/>
              <a:t>Ўрозбоев</a:t>
            </a:r>
            <a:r>
              <a:rPr lang="ru-RU" dirty="0" smtClean="0"/>
              <a:t>, Х. А. </a:t>
            </a:r>
            <a:r>
              <a:rPr lang="ru-RU" dirty="0" err="1" smtClean="0"/>
              <a:t>Раҳматуллин, </a:t>
            </a:r>
            <a:r>
              <a:rPr lang="ru-RU" dirty="0" smtClean="0"/>
              <a:t>В. Қ. </a:t>
            </a:r>
            <a:r>
              <a:rPr lang="ru-RU" dirty="0" err="1" smtClean="0"/>
              <a:t>Қобулов, </a:t>
            </a:r>
            <a:r>
              <a:rPr lang="ru-RU" dirty="0" smtClean="0"/>
              <a:t>Т. Р. Рашидов, Т. Ш. </a:t>
            </a:r>
            <a:r>
              <a:rPr lang="ru-RU" dirty="0" err="1" smtClean="0"/>
              <a:t>Ширинқулов ва</a:t>
            </a:r>
            <a:r>
              <a:rPr lang="ru-RU" dirty="0" smtClean="0"/>
              <a:t> </a:t>
            </a:r>
            <a:r>
              <a:rPr lang="ru-RU" dirty="0" err="1" smtClean="0"/>
              <a:t>бошқалар ўзларининг</a:t>
            </a:r>
            <a:r>
              <a:rPr lang="ru-RU" dirty="0" smtClean="0"/>
              <a:t> </a:t>
            </a:r>
            <a:r>
              <a:rPr lang="ru-RU" dirty="0" err="1" smtClean="0"/>
              <a:t>муносиб</a:t>
            </a:r>
            <a:r>
              <a:rPr lang="ru-RU" dirty="0" smtClean="0"/>
              <a:t> </a:t>
            </a:r>
            <a:r>
              <a:rPr lang="ru-RU" dirty="0" err="1" smtClean="0"/>
              <a:t>ҳиссаларини қўшдилар.</a:t>
            </a:r>
            <a:r>
              <a:rPr lang="ru-RU" dirty="0" smtClean="0"/>
              <a:t> Академик М. Т. </a:t>
            </a:r>
            <a:r>
              <a:rPr lang="ru-RU" dirty="0" err="1" smtClean="0"/>
              <a:t>Ўрозбоев</a:t>
            </a:r>
            <a:r>
              <a:rPr lang="ru-RU" dirty="0" smtClean="0"/>
              <a:t> </a:t>
            </a:r>
            <a:r>
              <a:rPr lang="ru-RU" dirty="0" err="1" smtClean="0"/>
              <a:t>ўзбек</a:t>
            </a:r>
            <a:r>
              <a:rPr lang="ru-RU" dirty="0" smtClean="0"/>
              <a:t> </a:t>
            </a:r>
            <a:r>
              <a:rPr lang="ru-RU" dirty="0" err="1" smtClean="0"/>
              <a:t>механикларининг</a:t>
            </a:r>
            <a:r>
              <a:rPr lang="ru-RU" dirty="0" smtClean="0"/>
              <a:t> </a:t>
            </a:r>
            <a:r>
              <a:rPr lang="ru-RU" dirty="0" err="1" smtClean="0"/>
              <a:t>отаси</a:t>
            </a:r>
            <a:r>
              <a:rPr lang="ru-RU" dirty="0" smtClean="0"/>
              <a:t> </a:t>
            </a:r>
            <a:r>
              <a:rPr lang="ru-RU" dirty="0" err="1" smtClean="0"/>
              <a:t>ҳисобланиб, иншоотлар</a:t>
            </a:r>
            <a:r>
              <a:rPr lang="ru-RU" dirty="0" smtClean="0"/>
              <a:t> сейсмик </a:t>
            </a:r>
            <a:r>
              <a:rPr lang="ru-RU" dirty="0" err="1" smtClean="0"/>
              <a:t>мустаҳкамлиги назариясини</a:t>
            </a:r>
            <a:r>
              <a:rPr lang="ru-RU" dirty="0" smtClean="0"/>
              <a:t> </a:t>
            </a:r>
            <a:r>
              <a:rPr lang="ru-RU" dirty="0" err="1" smtClean="0"/>
              <a:t>яратилишида</a:t>
            </a:r>
            <a:r>
              <a:rPr lang="ru-RU" dirty="0" smtClean="0"/>
              <a:t> </a:t>
            </a:r>
            <a:r>
              <a:rPr lang="ru-RU" dirty="0" err="1" smtClean="0"/>
              <a:t>муносиб</a:t>
            </a:r>
            <a:r>
              <a:rPr lang="ru-RU" dirty="0" smtClean="0"/>
              <a:t> </a:t>
            </a:r>
            <a:r>
              <a:rPr lang="ru-RU" dirty="0" err="1" smtClean="0"/>
              <a:t>ҳисса қўшган ва</a:t>
            </a:r>
            <a:r>
              <a:rPr lang="ru-RU" dirty="0" smtClean="0"/>
              <a:t> </a:t>
            </a:r>
            <a:r>
              <a:rPr lang="ru-RU" dirty="0" err="1" smtClean="0"/>
              <a:t>биринчи</a:t>
            </a:r>
            <a:r>
              <a:rPr lang="ru-RU" dirty="0" smtClean="0"/>
              <a:t> </a:t>
            </a:r>
            <a:r>
              <a:rPr lang="ru-RU" dirty="0" err="1" smtClean="0"/>
              <a:t>бўлиб</a:t>
            </a:r>
            <a:r>
              <a:rPr lang="ru-RU" dirty="0" smtClean="0"/>
              <a:t> </a:t>
            </a:r>
            <a:r>
              <a:rPr lang="ru-RU" dirty="0" err="1" smtClean="0"/>
              <a:t>ўзбек</a:t>
            </a:r>
            <a:r>
              <a:rPr lang="ru-RU" dirty="0" smtClean="0"/>
              <a:t> </a:t>
            </a:r>
            <a:r>
              <a:rPr lang="ru-RU" dirty="0" err="1" smtClean="0"/>
              <a:t>тилида</a:t>
            </a:r>
            <a:r>
              <a:rPr lang="ru-RU" dirty="0" smtClean="0"/>
              <a:t> </a:t>
            </a:r>
            <a:r>
              <a:rPr lang="ru-RU" dirty="0" err="1" smtClean="0"/>
              <a:t>назарий</a:t>
            </a:r>
            <a:r>
              <a:rPr lang="ru-RU" dirty="0" smtClean="0"/>
              <a:t> механика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материаллар</a:t>
            </a:r>
            <a:r>
              <a:rPr lang="ru-RU" dirty="0" smtClean="0"/>
              <a:t> </a:t>
            </a:r>
            <a:r>
              <a:rPr lang="ru-RU" dirty="0" err="1" smtClean="0"/>
              <a:t>қаршилиги курсларидан</a:t>
            </a:r>
            <a:r>
              <a:rPr lang="ru-RU" dirty="0" smtClean="0"/>
              <a:t> </a:t>
            </a:r>
            <a:r>
              <a:rPr lang="ru-RU" dirty="0" err="1" smtClean="0"/>
              <a:t>ўзбек</a:t>
            </a:r>
            <a:r>
              <a:rPr lang="ru-RU" dirty="0" smtClean="0"/>
              <a:t> </a:t>
            </a:r>
            <a:r>
              <a:rPr lang="ru-RU" dirty="0" err="1" smtClean="0"/>
              <a:t>тилида</a:t>
            </a:r>
            <a:r>
              <a:rPr lang="ru-RU" dirty="0" smtClean="0"/>
              <a:t> </a:t>
            </a:r>
            <a:r>
              <a:rPr lang="ru-RU" dirty="0" err="1" smtClean="0"/>
              <a:t>дарслик</a:t>
            </a:r>
            <a:r>
              <a:rPr lang="ru-RU" dirty="0" smtClean="0"/>
              <a:t> </a:t>
            </a:r>
            <a:r>
              <a:rPr lang="ru-RU" dirty="0" err="1" smtClean="0"/>
              <a:t>яратган</a:t>
            </a:r>
            <a:r>
              <a:rPr lang="ru-RU" dirty="0" smtClean="0"/>
              <a:t>. Академик Х. А. </a:t>
            </a:r>
            <a:r>
              <a:rPr lang="ru-RU" dirty="0" err="1" smtClean="0"/>
              <a:t>Раҳматуллин </a:t>
            </a:r>
            <a:r>
              <a:rPr lang="ru-RU" dirty="0" smtClean="0"/>
              <a:t>эластик </a:t>
            </a:r>
            <a:r>
              <a:rPr lang="ru-RU" dirty="0" err="1" smtClean="0"/>
              <a:t>ва</a:t>
            </a:r>
            <a:r>
              <a:rPr lang="ru-RU" dirty="0" smtClean="0"/>
              <a:t> эластик-пластик </a:t>
            </a:r>
            <a:r>
              <a:rPr lang="ru-RU" dirty="0" err="1" smtClean="0"/>
              <a:t>муҳитларда тўлқин тарқалишини </a:t>
            </a:r>
            <a:r>
              <a:rPr lang="ru-RU" dirty="0" smtClean="0"/>
              <a:t>динамик </a:t>
            </a:r>
            <a:r>
              <a:rPr lang="ru-RU" dirty="0" err="1" smtClean="0"/>
              <a:t>назарияларини</a:t>
            </a:r>
            <a:r>
              <a:rPr lang="ru-RU" dirty="0" smtClean="0"/>
              <a:t> </a:t>
            </a:r>
            <a:r>
              <a:rPr lang="ru-RU" dirty="0" err="1" smtClean="0"/>
              <a:t>яратиб</a:t>
            </a:r>
            <a:r>
              <a:rPr lang="ru-RU" dirty="0" smtClean="0"/>
              <a:t>, Москва </a:t>
            </a:r>
            <a:r>
              <a:rPr lang="ru-RU" dirty="0" err="1" smtClean="0"/>
              <a:t>Давлат</a:t>
            </a:r>
            <a:r>
              <a:rPr lang="ru-RU" dirty="0" smtClean="0"/>
              <a:t> </a:t>
            </a:r>
            <a:r>
              <a:rPr lang="ru-RU" dirty="0" err="1" smtClean="0"/>
              <a:t>Университети</a:t>
            </a:r>
            <a:r>
              <a:rPr lang="ru-RU" dirty="0" smtClean="0"/>
              <a:t> </a:t>
            </a:r>
            <a:r>
              <a:rPr lang="ru-RU" dirty="0" err="1" smtClean="0"/>
              <a:t>талабаларига</a:t>
            </a:r>
            <a:r>
              <a:rPr lang="ru-RU" dirty="0" smtClean="0"/>
              <a:t> </a:t>
            </a:r>
            <a:r>
              <a:rPr lang="ru-RU" dirty="0" err="1" smtClean="0"/>
              <a:t>дарс</a:t>
            </a:r>
            <a:r>
              <a:rPr lang="ru-RU" dirty="0" smtClean="0"/>
              <a:t> </a:t>
            </a:r>
            <a:r>
              <a:rPr lang="ru-RU" dirty="0" err="1" smtClean="0"/>
              <a:t>берган</a:t>
            </a:r>
            <a:r>
              <a:rPr lang="ru-RU" dirty="0" smtClean="0"/>
              <a:t>. </a:t>
            </a:r>
            <a:r>
              <a:rPr lang="ru-RU" dirty="0" err="1" smtClean="0"/>
              <a:t>Ўзбекистонда</a:t>
            </a:r>
            <a:r>
              <a:rPr lang="ru-RU" dirty="0" smtClean="0"/>
              <a:t> </a:t>
            </a:r>
            <a:r>
              <a:rPr lang="ru-RU" dirty="0" err="1" smtClean="0"/>
              <a:t>кибернитиканинг</a:t>
            </a:r>
            <a:r>
              <a:rPr lang="ru-RU" dirty="0" smtClean="0"/>
              <a:t> </a:t>
            </a:r>
            <a:r>
              <a:rPr lang="ru-RU" dirty="0" err="1" smtClean="0"/>
              <a:t>тараққиётига муносиб</a:t>
            </a:r>
            <a:r>
              <a:rPr lang="ru-RU" dirty="0" smtClean="0"/>
              <a:t> </a:t>
            </a:r>
            <a:r>
              <a:rPr lang="ru-RU" dirty="0" err="1" smtClean="0"/>
              <a:t>ҳисса қўшган </a:t>
            </a:r>
            <a:r>
              <a:rPr lang="ru-RU" dirty="0" smtClean="0"/>
              <a:t>академик </a:t>
            </a:r>
            <a:r>
              <a:rPr lang="ru-RU" dirty="0" err="1" smtClean="0"/>
              <a:t>олим</a:t>
            </a:r>
            <a:r>
              <a:rPr lang="ru-RU" dirty="0" smtClean="0"/>
              <a:t> В. Қ. </a:t>
            </a:r>
            <a:r>
              <a:rPr lang="ru-RU" dirty="0" err="1" smtClean="0"/>
              <a:t>Қобулов, яхлит</a:t>
            </a:r>
            <a:r>
              <a:rPr lang="ru-RU" dirty="0" smtClean="0"/>
              <a:t> </a:t>
            </a:r>
            <a:r>
              <a:rPr lang="ru-RU" dirty="0" err="1" smtClean="0"/>
              <a:t>муҳитлар механикасини</a:t>
            </a:r>
            <a:r>
              <a:rPr lang="ru-RU" dirty="0" smtClean="0"/>
              <a:t> </a:t>
            </a:r>
            <a:r>
              <a:rPr lang="ru-RU" dirty="0" err="1" smtClean="0"/>
              <a:t>алгоритмлаш</a:t>
            </a:r>
            <a:r>
              <a:rPr lang="ru-RU" dirty="0" smtClean="0"/>
              <a:t>, автоматик </a:t>
            </a:r>
            <a:r>
              <a:rPr lang="ru-RU" dirty="0" err="1" smtClean="0"/>
              <a:t>бошқарув системасини</a:t>
            </a:r>
            <a:r>
              <a:rPr lang="ru-RU" dirty="0" smtClean="0"/>
              <a:t> </a:t>
            </a:r>
            <a:r>
              <a:rPr lang="ru-RU" dirty="0" err="1" smtClean="0"/>
              <a:t>яратишда</a:t>
            </a:r>
            <a:r>
              <a:rPr lang="ru-RU" dirty="0" smtClean="0"/>
              <a:t>, </a:t>
            </a:r>
            <a:r>
              <a:rPr lang="ru-RU" dirty="0" err="1" smtClean="0"/>
              <a:t>иншоотларни</a:t>
            </a:r>
            <a:r>
              <a:rPr lang="ru-RU" dirty="0" smtClean="0"/>
              <a:t> </a:t>
            </a:r>
            <a:r>
              <a:rPr lang="ru-RU" dirty="0" err="1" smtClean="0"/>
              <a:t>ҳисоблашда ЭҲМдан фойдаланиш</a:t>
            </a:r>
            <a:r>
              <a:rPr lang="ru-RU" dirty="0" smtClean="0"/>
              <a:t> </a:t>
            </a:r>
            <a:r>
              <a:rPr lang="ru-RU" dirty="0" err="1" smtClean="0"/>
              <a:t>соҳасида самарали</a:t>
            </a:r>
            <a:r>
              <a:rPr lang="ru-RU" dirty="0" smtClean="0"/>
              <a:t> </a:t>
            </a:r>
            <a:r>
              <a:rPr lang="ru-RU" dirty="0" err="1" smtClean="0"/>
              <a:t>ишлар</a:t>
            </a:r>
            <a:r>
              <a:rPr lang="ru-RU" dirty="0" smtClean="0"/>
              <a:t>  </a:t>
            </a:r>
            <a:r>
              <a:rPr lang="ru-RU" dirty="0" err="1" smtClean="0"/>
              <a:t>олиб</a:t>
            </a:r>
            <a:r>
              <a:rPr lang="ru-RU" dirty="0" smtClean="0"/>
              <a:t> </a:t>
            </a:r>
            <a:r>
              <a:rPr lang="ru-RU" dirty="0" err="1" smtClean="0"/>
              <a:t>борган</a:t>
            </a:r>
            <a:r>
              <a:rPr lang="ru-RU" dirty="0" smtClean="0"/>
              <a:t>. Академик Т. Р. Рашидов ер ости </a:t>
            </a:r>
            <a:r>
              <a:rPr lang="ru-RU" dirty="0" err="1" smtClean="0"/>
              <a:t>иншоотлари</a:t>
            </a:r>
            <a:r>
              <a:rPr lang="ru-RU" dirty="0" smtClean="0"/>
              <a:t> сейсмик </a:t>
            </a:r>
            <a:r>
              <a:rPr lang="ru-RU" dirty="0" err="1" smtClean="0"/>
              <a:t>мустаҳкамлиги назариясини</a:t>
            </a:r>
            <a:r>
              <a:rPr lang="ru-RU" dirty="0" smtClean="0"/>
              <a:t> </a:t>
            </a:r>
            <a:r>
              <a:rPr lang="ru-RU" dirty="0" err="1" smtClean="0"/>
              <a:t>яратишда</a:t>
            </a:r>
            <a:r>
              <a:rPr lang="ru-RU" dirty="0" smtClean="0"/>
              <a:t> </a:t>
            </a:r>
            <a:r>
              <a:rPr lang="ru-RU" dirty="0" err="1" smtClean="0"/>
              <a:t>улкан</a:t>
            </a:r>
            <a:r>
              <a:rPr lang="ru-RU" dirty="0" smtClean="0"/>
              <a:t> </a:t>
            </a:r>
            <a:r>
              <a:rPr lang="ru-RU" dirty="0" err="1" smtClean="0"/>
              <a:t>ишларни</a:t>
            </a:r>
            <a:r>
              <a:rPr lang="ru-RU" dirty="0" smtClean="0"/>
              <a:t> </a:t>
            </a:r>
            <a:r>
              <a:rPr lang="ru-RU" dirty="0" err="1" smtClean="0"/>
              <a:t>амалга</a:t>
            </a:r>
            <a:r>
              <a:rPr lang="ru-RU" dirty="0" smtClean="0"/>
              <a:t> </a:t>
            </a:r>
            <a:r>
              <a:rPr lang="ru-RU" dirty="0" err="1" smtClean="0"/>
              <a:t>оширган</a:t>
            </a:r>
            <a:r>
              <a:rPr lang="ru-RU" dirty="0" smtClean="0"/>
              <a:t>. Академик Т. Ш. </a:t>
            </a:r>
            <a:r>
              <a:rPr lang="ru-RU" dirty="0" err="1" smtClean="0"/>
              <a:t>Ширинқуловнинг замин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пойдеворлар</a:t>
            </a:r>
            <a:r>
              <a:rPr lang="ru-RU" dirty="0" smtClean="0"/>
              <a:t> </a:t>
            </a:r>
            <a:r>
              <a:rPr lang="ru-RU" dirty="0" err="1" smtClean="0"/>
              <a:t>соҳасида олиб</a:t>
            </a:r>
            <a:r>
              <a:rPr lang="ru-RU" dirty="0" smtClean="0"/>
              <a:t> </a:t>
            </a:r>
            <a:r>
              <a:rPr lang="ru-RU" dirty="0" err="1" smtClean="0"/>
              <a:t>борган</a:t>
            </a:r>
            <a:r>
              <a:rPr lang="ru-RU" dirty="0" smtClean="0"/>
              <a:t> </a:t>
            </a:r>
            <a:r>
              <a:rPr lang="ru-RU" dirty="0" err="1" smtClean="0"/>
              <a:t>илмий</a:t>
            </a:r>
            <a:r>
              <a:rPr lang="ru-RU" dirty="0" smtClean="0"/>
              <a:t> </a:t>
            </a:r>
            <a:r>
              <a:rPr lang="ru-RU" dirty="0" err="1" smtClean="0"/>
              <a:t>тадқиқот ишлари</a:t>
            </a:r>
            <a:r>
              <a:rPr lang="ru-RU" dirty="0" smtClean="0"/>
              <a:t> </a:t>
            </a:r>
            <a:r>
              <a:rPr lang="ru-RU" dirty="0" err="1" smtClean="0"/>
              <a:t>кўп</a:t>
            </a:r>
            <a:r>
              <a:rPr lang="ru-RU" dirty="0" smtClean="0"/>
              <a:t> </a:t>
            </a:r>
            <a:r>
              <a:rPr lang="ru-RU" dirty="0" err="1" smtClean="0"/>
              <a:t>давлатларда</a:t>
            </a:r>
            <a:r>
              <a:rPr lang="ru-RU" dirty="0" smtClean="0"/>
              <a:t> тан </a:t>
            </a:r>
            <a:r>
              <a:rPr lang="ru-RU" dirty="0" err="1" smtClean="0"/>
              <a:t>олинган</a:t>
            </a:r>
            <a:r>
              <a:rPr lang="ru-RU" dirty="0" smtClean="0"/>
              <a:t>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 err="1" smtClean="0"/>
              <a:t>Маърузани</a:t>
            </a:r>
            <a:r>
              <a:rPr lang="ru-RU" b="1" dirty="0" smtClean="0"/>
              <a:t> </a:t>
            </a:r>
            <a:r>
              <a:rPr lang="ru-RU" b="1" dirty="0" err="1" smtClean="0"/>
              <a:t>мустахкамлаш</a:t>
            </a:r>
            <a:r>
              <a:rPr lang="ru-RU" b="1" dirty="0" smtClean="0"/>
              <a:t> </a:t>
            </a:r>
            <a:r>
              <a:rPr lang="ru-RU" b="1" dirty="0" err="1" smtClean="0"/>
              <a:t>учун</a:t>
            </a:r>
            <a:r>
              <a:rPr lang="ru-RU" b="1" dirty="0" smtClean="0"/>
              <a:t> </a:t>
            </a:r>
            <a:r>
              <a:rPr lang="ru-RU" b="1" dirty="0" err="1" smtClean="0"/>
              <a:t>саволлар</a:t>
            </a:r>
            <a:r>
              <a:rPr lang="ru-RU" b="1" dirty="0" smtClean="0"/>
              <a:t>.</a:t>
            </a:r>
            <a:endParaRPr lang="ru-RU" dirty="0" smtClean="0"/>
          </a:p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dirty="0" smtClean="0"/>
              <a:t>1. </a:t>
            </a:r>
            <a:r>
              <a:rPr lang="ru-RU" dirty="0" err="1" smtClean="0"/>
              <a:t>Қурилиш механикаси</a:t>
            </a:r>
            <a:r>
              <a:rPr lang="ru-RU" dirty="0" smtClean="0"/>
              <a:t> </a:t>
            </a:r>
            <a:r>
              <a:rPr lang="ru-RU" dirty="0" err="1" smtClean="0"/>
              <a:t>фани</a:t>
            </a:r>
            <a:r>
              <a:rPr lang="ru-RU" dirty="0" smtClean="0"/>
              <a:t> </a:t>
            </a:r>
            <a:r>
              <a:rPr lang="ru-RU" dirty="0" err="1" smtClean="0"/>
              <a:t>нимани</a:t>
            </a:r>
            <a:r>
              <a:rPr lang="ru-RU" dirty="0" smtClean="0"/>
              <a:t> </a:t>
            </a:r>
            <a:r>
              <a:rPr lang="ru-RU" dirty="0" err="1" smtClean="0"/>
              <a:t>ўрганади</a:t>
            </a:r>
            <a:r>
              <a:rPr lang="ru-RU" dirty="0" smtClean="0"/>
              <a:t>?</a:t>
            </a:r>
          </a:p>
          <a:p>
            <a:r>
              <a:rPr lang="ru-RU" dirty="0" smtClean="0"/>
              <a:t>2. </a:t>
            </a:r>
            <a:r>
              <a:rPr lang="ru-RU" dirty="0" err="1" smtClean="0"/>
              <a:t>Иншоотларни</a:t>
            </a:r>
            <a:r>
              <a:rPr lang="ru-RU" dirty="0" smtClean="0"/>
              <a:t> </a:t>
            </a:r>
            <a:r>
              <a:rPr lang="ru-RU" dirty="0" err="1" smtClean="0"/>
              <a:t>мустаҳкамликк</a:t>
            </a:r>
            <a:r>
              <a:rPr lang="ru-RU" b="1" dirty="0" err="1" smtClean="0"/>
              <a:t>а</a:t>
            </a:r>
            <a:r>
              <a:rPr lang="ru-RU" dirty="0" err="1" smtClean="0"/>
              <a:t> ҳисоблашдан мақсад нима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3. </a:t>
            </a:r>
            <a:r>
              <a:rPr lang="ru-RU" dirty="0" err="1" smtClean="0"/>
              <a:t>Иншоотларни</a:t>
            </a:r>
            <a:r>
              <a:rPr lang="ru-RU" dirty="0" smtClean="0"/>
              <a:t> </a:t>
            </a:r>
            <a:r>
              <a:rPr lang="ru-RU" dirty="0" err="1" smtClean="0"/>
              <a:t>бикрликк</a:t>
            </a:r>
            <a:r>
              <a:rPr lang="ru-RU" b="1" dirty="0" err="1" smtClean="0"/>
              <a:t>а</a:t>
            </a:r>
            <a:r>
              <a:rPr lang="ru-RU" dirty="0" smtClean="0"/>
              <a:t> </a:t>
            </a:r>
            <a:r>
              <a:rPr lang="ru-RU" dirty="0" err="1" smtClean="0"/>
              <a:t>ҳисоблашдан мақсад нима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4. </a:t>
            </a:r>
            <a:r>
              <a:rPr lang="ru-RU" dirty="0" err="1" smtClean="0"/>
              <a:t>Иншоотларни</a:t>
            </a:r>
            <a:r>
              <a:rPr lang="ru-RU" dirty="0" smtClean="0"/>
              <a:t> </a:t>
            </a:r>
            <a:r>
              <a:rPr lang="ru-RU" dirty="0" err="1" smtClean="0"/>
              <a:t>устуворликк</a:t>
            </a:r>
            <a:r>
              <a:rPr lang="ru-RU" b="1" dirty="0" err="1" smtClean="0"/>
              <a:t>а</a:t>
            </a:r>
            <a:r>
              <a:rPr lang="ru-RU" dirty="0" smtClean="0"/>
              <a:t> </a:t>
            </a:r>
            <a:r>
              <a:rPr lang="ru-RU" dirty="0" err="1" smtClean="0"/>
              <a:t>ҳисоблашдан мақсад нима</a:t>
            </a:r>
            <a:r>
              <a:rPr lang="ru-RU" dirty="0" smtClean="0"/>
              <a:t>?</a:t>
            </a:r>
          </a:p>
          <a:p>
            <a:r>
              <a:rPr lang="ru-RU" dirty="0" smtClean="0"/>
              <a:t>5. </a:t>
            </a:r>
            <a:r>
              <a:rPr lang="ru-RU" dirty="0" err="1" smtClean="0"/>
              <a:t>Иншоотлар</a:t>
            </a:r>
            <a:r>
              <a:rPr lang="ru-RU" dirty="0" smtClean="0"/>
              <a:t> </a:t>
            </a:r>
            <a:r>
              <a:rPr lang="ru-RU" dirty="0" err="1" smtClean="0"/>
              <a:t>статикаси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иншоотлар</a:t>
            </a:r>
            <a:r>
              <a:rPr lang="ru-RU" dirty="0" smtClean="0"/>
              <a:t> </a:t>
            </a:r>
            <a:r>
              <a:rPr lang="ru-RU" dirty="0" err="1" smtClean="0"/>
              <a:t>динамикаси</a:t>
            </a:r>
            <a:r>
              <a:rPr lang="ru-RU" dirty="0" smtClean="0"/>
              <a:t> </a:t>
            </a:r>
            <a:r>
              <a:rPr lang="ru-RU" dirty="0" err="1" smtClean="0"/>
              <a:t>деганда</a:t>
            </a:r>
            <a:r>
              <a:rPr lang="ru-RU" dirty="0" smtClean="0"/>
              <a:t> </a:t>
            </a:r>
            <a:r>
              <a:rPr lang="ru-RU" dirty="0" err="1" smtClean="0"/>
              <a:t>нимани</a:t>
            </a:r>
            <a:r>
              <a:rPr lang="ru-RU" dirty="0" smtClean="0"/>
              <a:t>     </a:t>
            </a:r>
            <a:r>
              <a:rPr lang="ru-RU" dirty="0" err="1" smtClean="0"/>
              <a:t>тушунасиз</a:t>
            </a:r>
            <a:r>
              <a:rPr lang="ru-RU" dirty="0" smtClean="0"/>
              <a:t>?</a:t>
            </a:r>
          </a:p>
          <a:p>
            <a:r>
              <a:rPr lang="ru-RU" dirty="0" smtClean="0"/>
              <a:t>6. </a:t>
            </a:r>
            <a:r>
              <a:rPr lang="ru-RU" dirty="0" err="1" smtClean="0"/>
              <a:t>Қандай ташқи юкларни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ички</a:t>
            </a:r>
            <a:r>
              <a:rPr lang="ru-RU" dirty="0" smtClean="0"/>
              <a:t> </a:t>
            </a:r>
            <a:r>
              <a:rPr lang="ru-RU" dirty="0" err="1" smtClean="0"/>
              <a:t>зўриқиш кучларини</a:t>
            </a:r>
            <a:r>
              <a:rPr lang="ru-RU" dirty="0" smtClean="0"/>
              <a:t> </a:t>
            </a:r>
            <a:r>
              <a:rPr lang="ru-RU" dirty="0" err="1" smtClean="0"/>
              <a:t>биласиз</a:t>
            </a:r>
            <a:r>
              <a:rPr lang="ru-RU" dirty="0" smtClean="0"/>
              <a:t>?</a:t>
            </a:r>
          </a:p>
          <a:p>
            <a:r>
              <a:rPr lang="ru-RU" dirty="0" smtClean="0"/>
              <a:t>7. </a:t>
            </a:r>
            <a:r>
              <a:rPr lang="ru-RU" dirty="0" err="1" smtClean="0"/>
              <a:t>Қурилиш механикасининг</a:t>
            </a:r>
            <a:r>
              <a:rPr lang="ru-RU" dirty="0" smtClean="0"/>
              <a:t> </a:t>
            </a:r>
            <a:r>
              <a:rPr lang="ru-RU" dirty="0" err="1" smtClean="0"/>
              <a:t>фанининг</a:t>
            </a:r>
            <a:r>
              <a:rPr lang="ru-RU" dirty="0" smtClean="0"/>
              <a:t> </a:t>
            </a:r>
            <a:r>
              <a:rPr lang="ru-RU" dirty="0" err="1" smtClean="0"/>
              <a:t>асосий</a:t>
            </a:r>
            <a:r>
              <a:rPr lang="ru-RU" dirty="0" smtClean="0"/>
              <a:t> </a:t>
            </a:r>
            <a:r>
              <a:rPr lang="ru-RU" dirty="0" err="1" smtClean="0"/>
              <a:t>вазифалари</a:t>
            </a:r>
            <a:r>
              <a:rPr lang="ru-RU" dirty="0" smtClean="0"/>
              <a:t> </a:t>
            </a:r>
            <a:r>
              <a:rPr lang="ru-RU" dirty="0" err="1" smtClean="0"/>
              <a:t>нималардан</a:t>
            </a:r>
            <a:r>
              <a:rPr lang="ru-RU" dirty="0" smtClean="0"/>
              <a:t> </a:t>
            </a:r>
            <a:r>
              <a:rPr lang="ru-RU" dirty="0" err="1" smtClean="0"/>
              <a:t>иборат</a:t>
            </a:r>
            <a:r>
              <a:rPr lang="ru-RU" dirty="0" smtClean="0"/>
              <a:t>?</a:t>
            </a:r>
          </a:p>
          <a:p>
            <a:r>
              <a:rPr lang="ru-RU" dirty="0" smtClean="0"/>
              <a:t>8. </a:t>
            </a:r>
            <a:r>
              <a:rPr lang="ru-RU" dirty="0" err="1" smtClean="0"/>
              <a:t>Қурилиш механикаси</a:t>
            </a:r>
            <a:r>
              <a:rPr lang="ru-RU" dirty="0" smtClean="0"/>
              <a:t> </a:t>
            </a:r>
            <a:r>
              <a:rPr lang="ru-RU" dirty="0" err="1" smtClean="0"/>
              <a:t>фани</a:t>
            </a:r>
            <a:r>
              <a:rPr lang="ru-RU" dirty="0" smtClean="0"/>
              <a:t> </a:t>
            </a:r>
            <a:r>
              <a:rPr lang="ru-RU" dirty="0" err="1" smtClean="0"/>
              <a:t>қандай масалаларни</a:t>
            </a:r>
            <a:r>
              <a:rPr lang="ru-RU" dirty="0" smtClean="0"/>
              <a:t> </a:t>
            </a:r>
            <a:r>
              <a:rPr lang="ru-RU" dirty="0" err="1" smtClean="0"/>
              <a:t>ўрганади</a:t>
            </a:r>
            <a:r>
              <a:rPr lang="ru-RU" dirty="0" smtClean="0"/>
              <a:t>?</a:t>
            </a:r>
          </a:p>
          <a:p>
            <a:r>
              <a:rPr lang="ru-RU" dirty="0" smtClean="0"/>
              <a:t>9. </a:t>
            </a:r>
            <a:r>
              <a:rPr lang="ru-RU" dirty="0" err="1" smtClean="0"/>
              <a:t>Қурилиш механикаси</a:t>
            </a:r>
            <a:r>
              <a:rPr lang="ru-RU" dirty="0" smtClean="0"/>
              <a:t> </a:t>
            </a:r>
            <a:r>
              <a:rPr lang="ru-RU" dirty="0" err="1" smtClean="0"/>
              <a:t>фанини</a:t>
            </a:r>
            <a:r>
              <a:rPr lang="ru-RU" dirty="0" smtClean="0"/>
              <a:t> </a:t>
            </a:r>
            <a:r>
              <a:rPr lang="ru-RU" dirty="0" err="1" smtClean="0"/>
              <a:t>қисқача ривожланиш</a:t>
            </a:r>
            <a:r>
              <a:rPr lang="ru-RU" dirty="0" smtClean="0"/>
              <a:t> </a:t>
            </a:r>
            <a:r>
              <a:rPr lang="ru-RU" dirty="0" err="1" smtClean="0"/>
              <a:t>тарихини</a:t>
            </a:r>
            <a:r>
              <a:rPr lang="ru-RU" dirty="0" smtClean="0"/>
              <a:t> </a:t>
            </a:r>
            <a:r>
              <a:rPr lang="ru-RU" dirty="0" err="1" smtClean="0"/>
              <a:t>айтинг</a:t>
            </a:r>
            <a:r>
              <a:rPr lang="ru-RU" dirty="0" smtClean="0"/>
              <a:t>?</a:t>
            </a:r>
          </a:p>
          <a:p>
            <a:r>
              <a:rPr lang="ru-RU" dirty="0" smtClean="0"/>
              <a:t>10. </a:t>
            </a:r>
            <a:r>
              <a:rPr lang="ru-RU" dirty="0" err="1" smtClean="0"/>
              <a:t>Қурилиш механикаси</a:t>
            </a:r>
            <a:r>
              <a:rPr lang="ru-RU" dirty="0" smtClean="0"/>
              <a:t> </a:t>
            </a:r>
            <a:r>
              <a:rPr lang="ru-RU" dirty="0" err="1" smtClean="0"/>
              <a:t>фанини</a:t>
            </a:r>
            <a:r>
              <a:rPr lang="ru-RU" dirty="0" smtClean="0"/>
              <a:t> </a:t>
            </a:r>
            <a:r>
              <a:rPr lang="ru-RU" dirty="0" err="1" smtClean="0"/>
              <a:t>ривожланишида</a:t>
            </a:r>
            <a:r>
              <a:rPr lang="ru-RU" dirty="0" smtClean="0"/>
              <a:t> </a:t>
            </a:r>
            <a:r>
              <a:rPr lang="ru-RU" dirty="0" err="1" smtClean="0"/>
              <a:t>ҳисса қўшган ўзбек</a:t>
            </a:r>
            <a:r>
              <a:rPr lang="ru-RU" dirty="0" smtClean="0"/>
              <a:t> </a:t>
            </a:r>
            <a:r>
              <a:rPr lang="ru-RU" dirty="0" err="1" smtClean="0"/>
              <a:t>олимларини</a:t>
            </a:r>
            <a:r>
              <a:rPr lang="ru-RU" dirty="0" smtClean="0"/>
              <a:t> </a:t>
            </a:r>
            <a:r>
              <a:rPr lang="ru-RU" dirty="0" err="1" smtClean="0"/>
              <a:t>айтинг</a:t>
            </a:r>
            <a:r>
              <a:rPr lang="ru-RU" dirty="0" smtClean="0"/>
              <a:t>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uz-Cyrl-UZ" sz="3600" dirty="0" smtClean="0"/>
              <a:t>Кириш</a:t>
            </a:r>
            <a:endParaRPr lang="ru-RU" sz="36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2800" b="1" dirty="0"/>
              <a:t>Режа:</a:t>
            </a:r>
            <a:endParaRPr lang="ru-RU" sz="2800" dirty="0"/>
          </a:p>
          <a:p>
            <a:r>
              <a:rPr lang="ru-RU" sz="2800" b="1" dirty="0"/>
              <a:t> </a:t>
            </a:r>
            <a:endParaRPr lang="ru-RU" sz="2800" dirty="0"/>
          </a:p>
          <a:p>
            <a:r>
              <a:rPr lang="ru-RU" sz="2800" b="1" dirty="0"/>
              <a:t>1. </a:t>
            </a:r>
            <a:r>
              <a:rPr lang="ru-RU" sz="2800" b="1" dirty="0" err="1"/>
              <a:t>Қурилиш механикаси</a:t>
            </a:r>
            <a:r>
              <a:rPr lang="ru-RU" sz="2800" b="1" dirty="0"/>
              <a:t> </a:t>
            </a:r>
            <a:r>
              <a:rPr lang="ru-RU" sz="2800" b="1" dirty="0" err="1"/>
              <a:t>фанининг</a:t>
            </a:r>
            <a:r>
              <a:rPr lang="ru-RU" sz="2800" b="1" dirty="0"/>
              <a:t> </a:t>
            </a:r>
            <a:r>
              <a:rPr lang="ru-RU" sz="2800" b="1" dirty="0" err="1"/>
              <a:t>моҳияти, мақсади ва</a:t>
            </a:r>
            <a:r>
              <a:rPr lang="ru-RU" sz="2800" b="1" dirty="0"/>
              <a:t> </a:t>
            </a:r>
            <a:r>
              <a:rPr lang="ru-RU" sz="2800" b="1" dirty="0" err="1"/>
              <a:t>унинг</a:t>
            </a:r>
            <a:r>
              <a:rPr lang="ru-RU" sz="2800" b="1" dirty="0"/>
              <a:t> </a:t>
            </a:r>
            <a:r>
              <a:rPr lang="ru-RU" sz="2800" b="1" dirty="0" err="1"/>
              <a:t>вазифалари</a:t>
            </a:r>
            <a:r>
              <a:rPr lang="ru-RU" sz="2800" b="1" dirty="0"/>
              <a:t>.</a:t>
            </a:r>
            <a:endParaRPr lang="ru-RU" sz="2800" dirty="0"/>
          </a:p>
          <a:p>
            <a:r>
              <a:rPr lang="ru-RU" sz="2800" b="1" dirty="0"/>
              <a:t>2. </a:t>
            </a:r>
            <a:r>
              <a:rPr lang="ru-RU" sz="2800" b="1" dirty="0" err="1"/>
              <a:t>Қурилиш механикаси</a:t>
            </a:r>
            <a:r>
              <a:rPr lang="ru-RU" sz="2800" b="1" dirty="0"/>
              <a:t> </a:t>
            </a:r>
            <a:r>
              <a:rPr lang="ru-RU" sz="2800" b="1" dirty="0" err="1"/>
              <a:t>фанининг</a:t>
            </a:r>
            <a:r>
              <a:rPr lang="ru-RU" sz="2800" b="1" dirty="0"/>
              <a:t> </a:t>
            </a:r>
            <a:r>
              <a:rPr lang="ru-RU" sz="2800" b="1" dirty="0" err="1"/>
              <a:t>масалалари</a:t>
            </a:r>
            <a:r>
              <a:rPr lang="ru-RU" sz="2800" b="1" dirty="0"/>
              <a:t>.</a:t>
            </a:r>
            <a:endParaRPr lang="ru-RU" sz="2800" dirty="0"/>
          </a:p>
          <a:p>
            <a:r>
              <a:rPr lang="ru-RU" sz="2800" b="1" dirty="0"/>
              <a:t>3. </a:t>
            </a:r>
            <a:r>
              <a:rPr lang="ru-RU" sz="2800" b="1" dirty="0" err="1"/>
              <a:t>Қурилиш механикаси</a:t>
            </a:r>
            <a:r>
              <a:rPr lang="ru-RU" sz="2800" b="1" dirty="0"/>
              <a:t> </a:t>
            </a:r>
            <a:r>
              <a:rPr lang="ru-RU" sz="2800" b="1" dirty="0" err="1"/>
              <a:t>фанининг</a:t>
            </a:r>
            <a:r>
              <a:rPr lang="ru-RU" sz="2800" b="1" dirty="0"/>
              <a:t> </a:t>
            </a:r>
            <a:r>
              <a:rPr lang="ru-RU" sz="2800" b="1" dirty="0" err="1"/>
              <a:t>қисқача ривожланиш</a:t>
            </a:r>
            <a:r>
              <a:rPr lang="ru-RU" sz="2800" b="1" dirty="0"/>
              <a:t> </a:t>
            </a:r>
            <a:r>
              <a:rPr lang="ru-RU" sz="2800" b="1" dirty="0" err="1"/>
              <a:t>тарихи</a:t>
            </a:r>
            <a:r>
              <a:rPr lang="ru-RU" sz="2800" b="1" dirty="0"/>
              <a:t>.</a:t>
            </a:r>
            <a:endParaRPr lang="ru-RU" sz="2800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Cyrl-UZ" dirty="0" smtClean="0"/>
              <a:t>Тавсия этиладиган адабиётлар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err="1"/>
              <a:t>Асосий</a:t>
            </a:r>
            <a:r>
              <a:rPr lang="uz-Cyrl-UZ" b="1" dirty="0"/>
              <a:t> адабиётлар </a:t>
            </a:r>
            <a:r>
              <a:rPr lang="ru-RU" b="1" dirty="0" err="1"/>
              <a:t>руйхати</a:t>
            </a:r>
            <a:r>
              <a:rPr lang="ru-RU" b="1" dirty="0" smtClean="0"/>
              <a:t>:</a:t>
            </a:r>
          </a:p>
          <a:p>
            <a:pPr algn="ctr">
              <a:buNone/>
            </a:pPr>
            <a:endParaRPr lang="ru-RU" dirty="0"/>
          </a:p>
          <a:p>
            <a:pPr lvl="0">
              <a:buNone/>
            </a:pPr>
            <a:r>
              <a:rPr lang="uz-Cyrl-UZ" dirty="0" smtClean="0"/>
              <a:t>1. Х.Ш.Тўраев</a:t>
            </a:r>
            <a:r>
              <a:rPr lang="uz-Cyrl-UZ" dirty="0"/>
              <a:t>, М.Х.Исматов, Ф.Х.Юлдашев, Б.К.Жавлиев “Қурилиш механикаси назарий асослари ва амалий масалалар”, Тошкент: “Молия”, 2002. </a:t>
            </a:r>
            <a:endParaRPr lang="ru-RU" dirty="0"/>
          </a:p>
          <a:p>
            <a:pPr lvl="0">
              <a:buNone/>
            </a:pPr>
            <a:r>
              <a:rPr lang="ru-RU" dirty="0" smtClean="0"/>
              <a:t>2. Строительная </a:t>
            </a:r>
            <a:r>
              <a:rPr lang="ru-RU" dirty="0"/>
              <a:t>механика. Под ред. </a:t>
            </a:r>
            <a:r>
              <a:rPr lang="ru-RU" dirty="0" err="1"/>
              <a:t>А.В.Даркова</a:t>
            </a:r>
            <a:r>
              <a:rPr lang="ru-RU" dirty="0"/>
              <a:t>. М.: </a:t>
            </a:r>
            <a:r>
              <a:rPr lang="ru-RU" dirty="0" err="1"/>
              <a:t>Высш.школа</a:t>
            </a:r>
            <a:r>
              <a:rPr lang="ru-RU" dirty="0"/>
              <a:t> 1976. - 600 с. </a:t>
            </a:r>
          </a:p>
          <a:p>
            <a:pPr lvl="0">
              <a:buNone/>
            </a:pPr>
            <a:r>
              <a:rPr lang="uz-Cyrl-UZ" dirty="0" smtClean="0"/>
              <a:t>3. Э.А.Одилхўжаев</a:t>
            </a:r>
            <a:r>
              <a:rPr lang="uz-Cyrl-UZ" dirty="0"/>
              <a:t>, Т.Г.Ғуломов, Т.К.Абдукомилов "Қурилиш механикаси", Тошкент: "Ўқитувчи", 1985. - 272 б.</a:t>
            </a:r>
            <a:endParaRPr lang="ru-RU" dirty="0"/>
          </a:p>
          <a:p>
            <a:pPr lvl="0">
              <a:buNone/>
            </a:pPr>
            <a:r>
              <a:rPr lang="uz-Cyrl-UZ" dirty="0" smtClean="0"/>
              <a:t>4. Э.А.Одилхўжаев</a:t>
            </a:r>
            <a:r>
              <a:rPr lang="uz-Cyrl-UZ" dirty="0"/>
              <a:t>, Т.Г.Ғуломов, Т.К.Абдукомилов "Қурилиш механикасидан мисол ва масалалар", Тошкент: "Ўқитувчи", 1974. - 438 б.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Cyrl-UZ" b="1" dirty="0" smtClean="0"/>
              <a:t>Қ</a:t>
            </a:r>
            <a:r>
              <a:rPr lang="ru-RU" b="1" dirty="0" err="1" smtClean="0"/>
              <a:t>ўшимча</a:t>
            </a:r>
            <a:r>
              <a:rPr lang="ru-RU" b="1" dirty="0" smtClean="0"/>
              <a:t> </a:t>
            </a:r>
            <a:r>
              <a:rPr lang="ru-RU" b="1" dirty="0" err="1" smtClean="0"/>
              <a:t>адабиётлар</a:t>
            </a:r>
            <a:r>
              <a:rPr lang="uz-Cyrl-UZ" b="1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uz-Cyrl-UZ" sz="2000" dirty="0"/>
              <a:t>К.С.Абдурашидов, Б.А.Хабилов, Н.Ж.Тўйчиев, А.Ф.Рахимбоев “Қурилиш механикаси”, Тошкент. Ўзбекистон, 1999, 384 бет.</a:t>
            </a:r>
            <a:endParaRPr lang="ru-RU" sz="2000" dirty="0"/>
          </a:p>
          <a:p>
            <a:pPr marL="457200" lvl="0" indent="-457200">
              <a:buFont typeface="+mj-lt"/>
              <a:buAutoNum type="arabicPeriod"/>
            </a:pPr>
            <a:r>
              <a:rPr lang="uz-Cyrl-UZ" sz="2000" dirty="0"/>
              <a:t>М.М.Мирсаидов, П.Ж.Маткаримов,  Т.З.Султанов "Қурилиш механикаси" фанидан маърузалар т</a:t>
            </a:r>
            <a:r>
              <a:rPr lang="uk-UA" sz="2000" dirty="0"/>
              <a:t>ў</a:t>
            </a:r>
            <a:r>
              <a:rPr lang="uz-Cyrl-UZ" sz="2000" dirty="0"/>
              <a:t>плами -Т.;ТИ</a:t>
            </a:r>
            <a:r>
              <a:rPr lang="uk-UA" sz="2000" dirty="0"/>
              <a:t>Қ</a:t>
            </a:r>
            <a:r>
              <a:rPr lang="uz-Cyrl-UZ" sz="2000" dirty="0"/>
              <a:t>ХМИИ, 2000, 96 б.  </a:t>
            </a:r>
            <a:endParaRPr lang="ru-RU" sz="2000" dirty="0"/>
          </a:p>
          <a:p>
            <a:pPr marL="457200" lvl="0" indent="-457200">
              <a:buFont typeface="+mj-lt"/>
              <a:buAutoNum type="arabicPeriod"/>
            </a:pPr>
            <a:r>
              <a:rPr lang="ru-RU" sz="2000" dirty="0"/>
              <a:t>Строительная механика в примерах и задач. </a:t>
            </a:r>
            <a:r>
              <a:rPr lang="ru-RU" sz="2000" dirty="0" err="1"/>
              <a:t>М.:Стройиздат</a:t>
            </a:r>
            <a:r>
              <a:rPr lang="ru-RU" sz="2000" dirty="0"/>
              <a:t>, 1968. 387 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err="1"/>
              <a:t>Ржаницын</a:t>
            </a:r>
            <a:r>
              <a:rPr lang="ru-RU" sz="2000" dirty="0"/>
              <a:t> А.Р. Строительная механика. -М.: </a:t>
            </a:r>
            <a:r>
              <a:rPr lang="ru-RU" sz="2000" dirty="0" err="1"/>
              <a:t>Высш.школа</a:t>
            </a:r>
            <a:r>
              <a:rPr lang="ru-RU" sz="2000" dirty="0"/>
              <a:t>, 1991, 439 с. 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err="1"/>
              <a:t>Довнар</a:t>
            </a:r>
            <a:r>
              <a:rPr lang="ru-RU" sz="2000" dirty="0"/>
              <a:t> Е.П., Коршун Л.И. Строительная механика. - Минск: </a:t>
            </a:r>
            <a:r>
              <a:rPr lang="ru-RU" sz="2000" dirty="0" err="1"/>
              <a:t>Высш</a:t>
            </a:r>
            <a:r>
              <a:rPr lang="ru-RU" sz="2000" dirty="0"/>
              <a:t>. школа, 1986, 310 с.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err="1"/>
              <a:t>Дарков</a:t>
            </a:r>
            <a:r>
              <a:rPr lang="ru-RU" sz="2000" dirty="0"/>
              <a:t> А.В., Шапошников Н.Н. Строительная механика. -М.: Высшая школа, 1986,-607 с. 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/>
              <a:t>Смирнов В.А. и др. </a:t>
            </a:r>
            <a:r>
              <a:rPr lang="ru-RU" sz="2000" dirty="0" err="1"/>
              <a:t>Строител</a:t>
            </a:r>
            <a:r>
              <a:rPr lang="uz-Cyrl-UZ" sz="2000" dirty="0"/>
              <a:t>ь</a:t>
            </a:r>
            <a:r>
              <a:rPr lang="ru-RU" sz="2000" dirty="0" err="1"/>
              <a:t>ная</a:t>
            </a:r>
            <a:r>
              <a:rPr lang="ru-RU" sz="2000" dirty="0"/>
              <a:t> механика. -М.: </a:t>
            </a:r>
            <a:r>
              <a:rPr lang="ru-RU" sz="2000" dirty="0" err="1"/>
              <a:t>Стройиздат</a:t>
            </a:r>
            <a:r>
              <a:rPr lang="ru-RU" sz="2000" dirty="0"/>
              <a:t>, 1984, 208 с.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/>
              <a:t>Строительная механика. Программы и решения задач на ЭВМ. </a:t>
            </a:r>
            <a:r>
              <a:rPr lang="ru-RU" sz="2000" dirty="0" err="1"/>
              <a:t>Р.П.Каркаус</a:t>
            </a:r>
            <a:r>
              <a:rPr lang="ru-RU" sz="2000" dirty="0"/>
              <a:t> и др. М.: </a:t>
            </a:r>
            <a:r>
              <a:rPr lang="ru-RU" sz="2000" dirty="0" err="1"/>
              <a:t>Стройиздат</a:t>
            </a:r>
            <a:r>
              <a:rPr lang="ru-RU" sz="2000" dirty="0"/>
              <a:t>, 1990, 360 с.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err="1"/>
              <a:t>Чирас</a:t>
            </a:r>
            <a:r>
              <a:rPr lang="ru-RU" sz="2000" dirty="0"/>
              <a:t> А.А. Строительная механика. Теория и алгоритмы. -М.: </a:t>
            </a:r>
            <a:r>
              <a:rPr lang="ru-RU" sz="2000" dirty="0" err="1"/>
              <a:t>Стройиздат</a:t>
            </a:r>
            <a:r>
              <a:rPr lang="ru-RU" sz="2000" dirty="0"/>
              <a:t>, 1989, 255 с.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/>
              <a:t>Строительная механика. Стержневые системы. Под ред. А.Ф.Смирнова. -М.: </a:t>
            </a:r>
            <a:r>
              <a:rPr lang="ru-RU" sz="2000" dirty="0" err="1"/>
              <a:t>Стройиздат</a:t>
            </a:r>
            <a:r>
              <a:rPr lang="ru-RU" sz="2000" dirty="0"/>
              <a:t>, 1981. 512 с.</a:t>
            </a:r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Cyrl-UZ" sz="3200" b="1" dirty="0"/>
              <a:t>Фан бўйича услубий кўрсатмалар рўйхати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uz-Cyrl-UZ" sz="2400" dirty="0"/>
              <a:t>М.М.Мирсаидов, Т.З.Султанов "Статик аниқмас рамаларни кўчишлар усули билан хисоблаш" мавзусидаги услубий кўрсатма -Т.;ТИ</a:t>
            </a:r>
            <a:r>
              <a:rPr lang="uk-UA" sz="2400" dirty="0"/>
              <a:t>Қ</a:t>
            </a:r>
            <a:r>
              <a:rPr lang="uz-Cyrl-UZ" sz="2400" dirty="0"/>
              <a:t>ХМИИ, 2001, 28 б.</a:t>
            </a:r>
            <a:endParaRPr lang="ru-RU" sz="2400" dirty="0"/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/>
              <a:t>М.М.Мирсаидов</a:t>
            </a:r>
            <a:r>
              <a:rPr lang="ru-RU" sz="2400" dirty="0"/>
              <a:t>, А.М.Годованников, </a:t>
            </a:r>
            <a:r>
              <a:rPr lang="ru-RU" sz="2400" dirty="0" err="1"/>
              <a:t>Д.У.Усманов</a:t>
            </a:r>
            <a:r>
              <a:rPr lang="ru-RU" sz="2400" dirty="0"/>
              <a:t> "Курс лекции по предмету Строительная механика", -Т.; ТИИИМСХ, 2001, 51 с.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err="1" smtClean="0"/>
              <a:t>Қурилиш механикаси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фанининг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моҳияти, мақсади ва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унинг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вазифалари</a:t>
            </a:r>
            <a:r>
              <a:rPr lang="ru-RU" sz="3200" b="1" dirty="0" smtClean="0"/>
              <a:t>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uz-Cyrl-UZ" dirty="0" smtClean="0"/>
              <a:t>		Қурилиш механикаси - конструкция ва иншоотларнинг мустаҳкамлиги, бикрлиги ва устиворлигини ҳисоблаш принциплари ҳамда методлари тўғрисидаги фандир, унда иншоотларнинг мустаҳкамлигини ҳисоблаш билан бирга уларнинг ташқи кучларга чидамли бўлишини таъминлаш масаласи текширилади.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ланшет-фото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188913"/>
            <a:ext cx="2160587" cy="2160587"/>
          </a:xfrm>
          <a:prstGeom prst="rect">
            <a:avLst/>
          </a:prstGeom>
          <a:noFill/>
        </p:spPr>
      </p:pic>
      <p:pic>
        <p:nvPicPr>
          <p:cNvPr id="10243" name="Picture 3" descr="Планшет-фото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2565400"/>
            <a:ext cx="1463675" cy="2016125"/>
          </a:xfrm>
          <a:prstGeom prst="rect">
            <a:avLst/>
          </a:prstGeom>
          <a:noFill/>
        </p:spPr>
      </p:pic>
      <p:pic>
        <p:nvPicPr>
          <p:cNvPr id="10244" name="Picture 4" descr="Илл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9388" y="4724400"/>
            <a:ext cx="1493837" cy="1871663"/>
          </a:xfrm>
          <a:prstGeom prst="rect">
            <a:avLst/>
          </a:prstGeom>
          <a:noFill/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-57150" y="3159125"/>
            <a:ext cx="110013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0" y="4149725"/>
            <a:ext cx="898525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8" name="Oval 8"/>
          <p:cNvSpPr>
            <a:spLocks noChangeArrowheads="1"/>
          </p:cNvSpPr>
          <p:nvPr/>
        </p:nvSpPr>
        <p:spPr bwMode="auto">
          <a:xfrm>
            <a:off x="2916238" y="3141663"/>
            <a:ext cx="2663825" cy="1800225"/>
          </a:xfrm>
          <a:prstGeom prst="ellipse">
            <a:avLst/>
          </a:prstGeom>
          <a:solidFill>
            <a:srgbClr val="00CC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9" name="WordArt 9"/>
          <p:cNvSpPr>
            <a:spLocks noChangeArrowheads="1" noChangeShapeType="1" noTextEdit="1"/>
          </p:cNvSpPr>
          <p:nvPr/>
        </p:nvSpPr>
        <p:spPr bwMode="auto">
          <a:xfrm>
            <a:off x="3319463" y="3448050"/>
            <a:ext cx="1868487" cy="9366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965941"/>
              </a:avLst>
            </a:prstTxWarp>
          </a:bodyPr>
          <a:lstStyle/>
          <a:p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ҚУРИЛИШ</a:t>
            </a:r>
            <a:endParaRPr lang="ru-RU" sz="32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3398838" y="3721596"/>
            <a:ext cx="17684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2000" b="1" dirty="0" err="1" smtClean="0">
                <a:ea typeface="Times New Roman" pitchFamily="18" charset="0"/>
                <a:cs typeface="Arial" pitchFamily="34" charset="0"/>
              </a:rPr>
              <a:t>механикаси</a:t>
            </a:r>
            <a:endParaRPr lang="ru-RU" sz="2000" dirty="0"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251" name="WordArt 11"/>
          <p:cNvSpPr>
            <a:spLocks noChangeArrowheads="1" noChangeShapeType="1" noTextEdit="1"/>
          </p:cNvSpPr>
          <p:nvPr/>
        </p:nvSpPr>
        <p:spPr bwMode="auto">
          <a:xfrm>
            <a:off x="3103563" y="3884613"/>
            <a:ext cx="2244725" cy="79692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24954"/>
              </a:avLst>
            </a:prstTxWarp>
          </a:bodyPr>
          <a:lstStyle/>
          <a:p>
            <a:r>
              <a:rPr lang="ru-RU" sz="12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   </a:t>
            </a:r>
            <a:r>
              <a:rPr lang="ru-RU" sz="12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Стерженли</a:t>
            </a:r>
            <a:r>
              <a:rPr lang="ru-RU" sz="1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     </a:t>
            </a:r>
            <a:r>
              <a:rPr lang="ru-RU" sz="12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Пластинали</a:t>
            </a:r>
            <a:r>
              <a:rPr lang="ru-RU" sz="1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   </a:t>
            </a:r>
            <a:r>
              <a:rPr lang="ru-RU" sz="12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Комбинациялашган</a:t>
            </a:r>
            <a:endParaRPr lang="ru-RU" sz="12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ru-RU" sz="1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с   </a:t>
            </a:r>
            <a:r>
              <a:rPr lang="ru-RU" sz="12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ва</a:t>
            </a:r>
            <a:r>
              <a:rPr lang="ru-RU" sz="1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    </a:t>
            </a:r>
            <a:r>
              <a:rPr lang="ru-RU" sz="12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қобиқлардан    ташкил</a:t>
            </a:r>
            <a:r>
              <a:rPr lang="ru-RU" sz="1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ru-RU" sz="12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топган</a:t>
            </a:r>
            <a:r>
              <a:rPr lang="ru-RU" sz="12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    </a:t>
            </a:r>
            <a:r>
              <a:rPr lang="ru-RU" sz="12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"/>
                <a:cs typeface="Arial"/>
              </a:rPr>
              <a:t>системалар</a:t>
            </a:r>
            <a:endParaRPr lang="ru-RU" sz="12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252" name="Oval 12"/>
          <p:cNvSpPr>
            <a:spLocks noChangeArrowheads="1"/>
          </p:cNvSpPr>
          <p:nvPr/>
        </p:nvSpPr>
        <p:spPr bwMode="auto">
          <a:xfrm>
            <a:off x="4716463" y="2092325"/>
            <a:ext cx="1223962" cy="557213"/>
          </a:xfrm>
          <a:prstGeom prst="ellipse">
            <a:avLst/>
          </a:prstGeom>
          <a:solidFill>
            <a:srgbClr val="00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3" name="Oval 13"/>
          <p:cNvSpPr>
            <a:spLocks noChangeArrowheads="1"/>
          </p:cNvSpPr>
          <p:nvPr/>
        </p:nvSpPr>
        <p:spPr bwMode="auto">
          <a:xfrm>
            <a:off x="3419475" y="5732463"/>
            <a:ext cx="1368425" cy="720725"/>
          </a:xfrm>
          <a:prstGeom prst="ellipse">
            <a:avLst/>
          </a:prstGeom>
          <a:solidFill>
            <a:srgbClr val="00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4" name="Oval 14"/>
          <p:cNvSpPr>
            <a:spLocks noChangeArrowheads="1"/>
          </p:cNvSpPr>
          <p:nvPr/>
        </p:nvSpPr>
        <p:spPr bwMode="auto">
          <a:xfrm>
            <a:off x="1835150" y="5394325"/>
            <a:ext cx="1511300" cy="774700"/>
          </a:xfrm>
          <a:prstGeom prst="ellipse">
            <a:avLst/>
          </a:prstGeom>
          <a:solidFill>
            <a:srgbClr val="00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4729163" y="2208213"/>
            <a:ext cx="126841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1400" b="1">
                <a:cs typeface="Times New Roman" pitchFamily="18" charset="0"/>
              </a:rPr>
              <a:t>Математика</a:t>
            </a:r>
            <a:endParaRPr lang="ru-RU" sz="1400"/>
          </a:p>
        </p:txBody>
      </p:sp>
      <p:sp>
        <p:nvSpPr>
          <p:cNvPr id="10256" name="AutoShape 16"/>
          <p:cNvSpPr>
            <a:spLocks noChangeArrowheads="1"/>
          </p:cNvSpPr>
          <p:nvPr/>
        </p:nvSpPr>
        <p:spPr bwMode="auto">
          <a:xfrm>
            <a:off x="1692275" y="2781300"/>
            <a:ext cx="5688013" cy="2449513"/>
          </a:xfrm>
          <a:prstGeom prst="rightArrowCallout">
            <a:avLst>
              <a:gd name="adj1" fmla="val 7713"/>
              <a:gd name="adj2" fmla="val 11116"/>
              <a:gd name="adj3" fmla="val 13030"/>
              <a:gd name="adj4" fmla="val 73347"/>
            </a:avLst>
          </a:prstGeom>
          <a:noFill/>
          <a:ln w="19050">
            <a:solidFill>
              <a:srgbClr val="0000FF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7" name="AutoShape 17"/>
          <p:cNvSpPr>
            <a:spLocks noChangeArrowheads="1"/>
          </p:cNvSpPr>
          <p:nvPr/>
        </p:nvSpPr>
        <p:spPr bwMode="auto">
          <a:xfrm>
            <a:off x="6192838" y="2611438"/>
            <a:ext cx="1258887" cy="8350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6156325" y="2632075"/>
            <a:ext cx="1368425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200" b="1" dirty="0" err="1" smtClean="0">
                <a:latin typeface="Arial Narrow" pitchFamily="34" charset="0"/>
                <a:cs typeface="Arial" pitchFamily="34" charset="0"/>
              </a:rPr>
              <a:t>Қурилиш</a:t>
            </a:r>
            <a:endParaRPr lang="ru-RU" sz="1200" b="1" dirty="0" smtClean="0">
              <a:latin typeface="Arial Narrow" pitchFamily="34" charset="0"/>
              <a:cs typeface="Arial" pitchFamily="34" charset="0"/>
            </a:endParaRPr>
          </a:p>
          <a:p>
            <a:r>
              <a:rPr lang="ru-RU" sz="1200" b="1" dirty="0" err="1" smtClean="0">
                <a:latin typeface="Arial Narrow" pitchFamily="34" charset="0"/>
                <a:cs typeface="Arial" pitchFamily="34" charset="0"/>
              </a:rPr>
              <a:t>конструкциялари</a:t>
            </a:r>
            <a:endParaRPr lang="ru-RU" sz="1200" b="1" dirty="0">
              <a:latin typeface="Arial Narrow" pitchFamily="34" charset="0"/>
              <a:cs typeface="Arial" pitchFamily="34" charset="0"/>
            </a:endParaRPr>
          </a:p>
          <a:p>
            <a:pPr algn="l" eaLnBrk="0" hangingPunct="0"/>
            <a:endParaRPr lang="ru-RU" sz="1000" dirty="0">
              <a:latin typeface="Arial Narrow" pitchFamily="34" charset="0"/>
            </a:endParaRPr>
          </a:p>
        </p:txBody>
      </p:sp>
      <p:sp>
        <p:nvSpPr>
          <p:cNvPr id="10259" name="AutoShape 19"/>
          <p:cNvSpPr>
            <a:spLocks noChangeArrowheads="1"/>
          </p:cNvSpPr>
          <p:nvPr/>
        </p:nvSpPr>
        <p:spPr bwMode="auto">
          <a:xfrm>
            <a:off x="6227763" y="4437063"/>
            <a:ext cx="1258887" cy="504825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60" name="AutoShape 20"/>
          <p:cNvSpPr>
            <a:spLocks noChangeArrowheads="1"/>
          </p:cNvSpPr>
          <p:nvPr/>
        </p:nvSpPr>
        <p:spPr bwMode="auto">
          <a:xfrm>
            <a:off x="6227763" y="5097463"/>
            <a:ext cx="1266825" cy="633412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6169025" y="4449763"/>
            <a:ext cx="13684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200" b="1" dirty="0" err="1" smtClean="0">
                <a:cs typeface="Arial" pitchFamily="34" charset="0"/>
              </a:rPr>
              <a:t>Қурилиш машиналари</a:t>
            </a:r>
            <a:endParaRPr lang="ru-RU" sz="1200" dirty="0"/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253163" y="5084763"/>
            <a:ext cx="1415181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050" b="1" dirty="0" err="1" smtClean="0">
                <a:latin typeface="Arial Narrow" pitchFamily="34" charset="0"/>
              </a:rPr>
              <a:t>Бинолар</a:t>
            </a:r>
            <a:r>
              <a:rPr lang="ru-RU" sz="1050" b="1" dirty="0" smtClean="0">
                <a:latin typeface="Arial Narrow" pitchFamily="34" charset="0"/>
              </a:rPr>
              <a:t> </a:t>
            </a:r>
            <a:r>
              <a:rPr lang="ru-RU" sz="1050" b="1" dirty="0" err="1" smtClean="0">
                <a:latin typeface="Arial Narrow" pitchFamily="34" charset="0"/>
              </a:rPr>
              <a:t>ва</a:t>
            </a:r>
            <a:r>
              <a:rPr lang="ru-RU" sz="1050" b="1" dirty="0" smtClean="0">
                <a:latin typeface="Arial Narrow" pitchFamily="34" charset="0"/>
              </a:rPr>
              <a:t> </a:t>
            </a:r>
            <a:r>
              <a:rPr lang="ru-RU" sz="1050" b="1" dirty="0" err="1" smtClean="0">
                <a:latin typeface="Arial Narrow" pitchFamily="34" charset="0"/>
              </a:rPr>
              <a:t>инженерлик</a:t>
            </a:r>
            <a:endParaRPr lang="ru-RU" sz="1050" b="1" dirty="0">
              <a:latin typeface="Arial Narrow" pitchFamily="34" charset="0"/>
            </a:endParaRPr>
          </a:p>
          <a:p>
            <a:r>
              <a:rPr lang="uz-Cyrl-UZ" sz="1050" b="1" dirty="0" smtClean="0"/>
              <a:t>конструкциялари</a:t>
            </a:r>
            <a:endParaRPr lang="ru-RU" sz="1050" b="1" dirty="0"/>
          </a:p>
        </p:txBody>
      </p:sp>
      <p:sp>
        <p:nvSpPr>
          <p:cNvPr id="10263" name="AutoShape 23"/>
          <p:cNvSpPr>
            <a:spLocks noChangeArrowheads="1"/>
          </p:cNvSpPr>
          <p:nvPr/>
        </p:nvSpPr>
        <p:spPr bwMode="auto">
          <a:xfrm>
            <a:off x="7408863" y="3611563"/>
            <a:ext cx="1584325" cy="800100"/>
          </a:xfrm>
          <a:prstGeom prst="hexagon">
            <a:avLst>
              <a:gd name="adj" fmla="val 25128"/>
              <a:gd name="vf" fmla="val 115470"/>
            </a:avLst>
          </a:prstGeom>
          <a:solidFill>
            <a:srgbClr val="FF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7369175" y="3622675"/>
            <a:ext cx="165576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000" b="1" dirty="0" err="1" smtClean="0">
                <a:solidFill>
                  <a:srgbClr val="FFFFFF"/>
                </a:solidFill>
                <a:latin typeface="Arial Narrow" pitchFamily="34" charset="0"/>
              </a:rPr>
              <a:t>Мутахассис</a:t>
            </a:r>
            <a:endParaRPr lang="ru-RU" sz="2000" b="1" dirty="0">
              <a:solidFill>
                <a:srgbClr val="FFFFFF"/>
              </a:solidFill>
              <a:latin typeface="Arial Narrow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FFFFFF"/>
                </a:solidFill>
                <a:latin typeface="Arial Narrow" pitchFamily="34" charset="0"/>
              </a:rPr>
              <a:t>модели</a:t>
            </a:r>
            <a:endParaRPr lang="ru-RU" sz="2000" b="1" dirty="0">
              <a:solidFill>
                <a:srgbClr val="FFFFFF"/>
              </a:solidFill>
              <a:latin typeface="Arial Narrow" pitchFamily="34" charset="0"/>
            </a:endParaRPr>
          </a:p>
        </p:txBody>
      </p:sp>
      <p:sp>
        <p:nvSpPr>
          <p:cNvPr id="10265" name="Line 25"/>
          <p:cNvSpPr>
            <a:spLocks noChangeShapeType="1"/>
          </p:cNvSpPr>
          <p:nvPr/>
        </p:nvSpPr>
        <p:spPr bwMode="auto">
          <a:xfrm flipH="1">
            <a:off x="4603750" y="2593975"/>
            <a:ext cx="360363" cy="5572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6" name="Line 26"/>
          <p:cNvSpPr>
            <a:spLocks noChangeShapeType="1"/>
          </p:cNvSpPr>
          <p:nvPr/>
        </p:nvSpPr>
        <p:spPr bwMode="auto">
          <a:xfrm>
            <a:off x="4154488" y="2582863"/>
            <a:ext cx="73025" cy="54292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7" name="Line 27"/>
          <p:cNvSpPr>
            <a:spLocks noChangeShapeType="1"/>
          </p:cNvSpPr>
          <p:nvPr/>
        </p:nvSpPr>
        <p:spPr bwMode="auto">
          <a:xfrm>
            <a:off x="3348038" y="2700338"/>
            <a:ext cx="417512" cy="4841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8" name="Line 28"/>
          <p:cNvSpPr>
            <a:spLocks noChangeShapeType="1"/>
          </p:cNvSpPr>
          <p:nvPr/>
        </p:nvSpPr>
        <p:spPr bwMode="auto">
          <a:xfrm flipH="1" flipV="1">
            <a:off x="4067175" y="4941888"/>
            <a:ext cx="0" cy="79216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69" name="Line 29"/>
          <p:cNvSpPr>
            <a:spLocks noChangeShapeType="1"/>
          </p:cNvSpPr>
          <p:nvPr/>
        </p:nvSpPr>
        <p:spPr bwMode="auto">
          <a:xfrm flipV="1">
            <a:off x="2987675" y="4810125"/>
            <a:ext cx="569913" cy="6350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70" name="Line 30"/>
          <p:cNvSpPr>
            <a:spLocks noChangeShapeType="1"/>
          </p:cNvSpPr>
          <p:nvPr/>
        </p:nvSpPr>
        <p:spPr bwMode="auto">
          <a:xfrm flipV="1">
            <a:off x="5173663" y="2898775"/>
            <a:ext cx="1008062" cy="4714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71" name="Line 31"/>
          <p:cNvSpPr>
            <a:spLocks noChangeShapeType="1"/>
          </p:cNvSpPr>
          <p:nvPr/>
        </p:nvSpPr>
        <p:spPr bwMode="auto">
          <a:xfrm>
            <a:off x="5546725" y="4222750"/>
            <a:ext cx="684213" cy="395288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72" name="Line 32"/>
          <p:cNvSpPr>
            <a:spLocks noChangeShapeType="1"/>
          </p:cNvSpPr>
          <p:nvPr/>
        </p:nvSpPr>
        <p:spPr bwMode="auto">
          <a:xfrm>
            <a:off x="5335588" y="4557713"/>
            <a:ext cx="892175" cy="6127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273" name="Line 33"/>
          <p:cNvSpPr>
            <a:spLocks noChangeShapeType="1"/>
          </p:cNvSpPr>
          <p:nvPr/>
        </p:nvSpPr>
        <p:spPr bwMode="auto">
          <a:xfrm flipH="1">
            <a:off x="5295900" y="3043238"/>
            <a:ext cx="885825" cy="431800"/>
          </a:xfrm>
          <a:prstGeom prst="line">
            <a:avLst/>
          </a:prstGeom>
          <a:noFill/>
          <a:ln w="19050">
            <a:solidFill>
              <a:srgbClr val="000000"/>
            </a:solidFill>
            <a:prstDash val="sysDot"/>
            <a:round/>
            <a:headEnd/>
            <a:tailEnd type="arrow" w="med" len="sm"/>
          </a:ln>
        </p:spPr>
        <p:txBody>
          <a:bodyPr/>
          <a:lstStyle/>
          <a:p>
            <a:endParaRPr lang="ru-RU"/>
          </a:p>
        </p:txBody>
      </p:sp>
      <p:sp>
        <p:nvSpPr>
          <p:cNvPr id="10274" name="Line 34"/>
          <p:cNvSpPr>
            <a:spLocks noChangeShapeType="1"/>
          </p:cNvSpPr>
          <p:nvPr/>
        </p:nvSpPr>
        <p:spPr bwMode="auto">
          <a:xfrm flipH="1" flipV="1">
            <a:off x="5499100" y="4365625"/>
            <a:ext cx="738188" cy="431800"/>
          </a:xfrm>
          <a:prstGeom prst="line">
            <a:avLst/>
          </a:prstGeom>
          <a:noFill/>
          <a:ln w="19050">
            <a:solidFill>
              <a:srgbClr val="000000"/>
            </a:solidFill>
            <a:prstDash val="sysDot"/>
            <a:round/>
            <a:headEnd/>
            <a:tailEnd type="arrow" w="med" len="sm"/>
          </a:ln>
        </p:spPr>
        <p:txBody>
          <a:bodyPr/>
          <a:lstStyle/>
          <a:p>
            <a:endParaRPr lang="ru-RU"/>
          </a:p>
        </p:txBody>
      </p:sp>
      <p:sp>
        <p:nvSpPr>
          <p:cNvPr id="10275" name="Line 35"/>
          <p:cNvSpPr>
            <a:spLocks noChangeShapeType="1"/>
          </p:cNvSpPr>
          <p:nvPr/>
        </p:nvSpPr>
        <p:spPr bwMode="auto">
          <a:xfrm flipH="1" flipV="1">
            <a:off x="5219700" y="4678363"/>
            <a:ext cx="1008063" cy="720725"/>
          </a:xfrm>
          <a:prstGeom prst="line">
            <a:avLst/>
          </a:prstGeom>
          <a:noFill/>
          <a:ln w="19050">
            <a:solidFill>
              <a:srgbClr val="000000"/>
            </a:solidFill>
            <a:prstDash val="sysDot"/>
            <a:round/>
            <a:headEnd/>
            <a:tailEnd type="arrow" w="med" len="sm"/>
          </a:ln>
        </p:spPr>
        <p:txBody>
          <a:bodyPr/>
          <a:lstStyle/>
          <a:p>
            <a:endParaRPr lang="ru-RU"/>
          </a:p>
        </p:txBody>
      </p:sp>
      <p:sp>
        <p:nvSpPr>
          <p:cNvPr id="10276" name="Rectangle 36"/>
          <p:cNvSpPr>
            <a:spLocks noChangeArrowheads="1"/>
          </p:cNvSpPr>
          <p:nvPr/>
        </p:nvSpPr>
        <p:spPr bwMode="auto">
          <a:xfrm>
            <a:off x="107950" y="8699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endParaRPr lang="ru-RU"/>
          </a:p>
        </p:txBody>
      </p:sp>
      <p:sp>
        <p:nvSpPr>
          <p:cNvPr id="10277" name="Rectangle 37"/>
          <p:cNvSpPr>
            <a:spLocks noChangeArrowheads="1"/>
          </p:cNvSpPr>
          <p:nvPr/>
        </p:nvSpPr>
        <p:spPr bwMode="auto">
          <a:xfrm>
            <a:off x="2598738" y="404813"/>
            <a:ext cx="614997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dirty="0" smtClean="0">
                <a:solidFill>
                  <a:srgbClr val="990000"/>
                </a:solidFill>
                <a:latin typeface="Xenia-Bold" pitchFamily="2" charset="0"/>
              </a:rPr>
              <a:t>ҚУРИЛИШ МЕХАНИКАСИ ФАНИНИНГ МАСАЛАЛАРИ ВА УНИНГ БОШҚА УМУМИНЖЕНЕЛИК ФАНЛАРИ БИЛАН БОҒЛИҚЛИГИ</a:t>
            </a:r>
            <a:endParaRPr lang="ru-RU" sz="2400" b="1" dirty="0">
              <a:solidFill>
                <a:srgbClr val="990000"/>
              </a:solidFill>
              <a:latin typeface="Xenia-Bold" pitchFamily="2" charset="0"/>
            </a:endParaRPr>
          </a:p>
        </p:txBody>
      </p:sp>
      <p:sp>
        <p:nvSpPr>
          <p:cNvPr id="10278" name="Rectangle 38"/>
          <p:cNvSpPr>
            <a:spLocks noChangeArrowheads="1"/>
          </p:cNvSpPr>
          <p:nvPr/>
        </p:nvSpPr>
        <p:spPr bwMode="auto">
          <a:xfrm>
            <a:off x="4629150" y="249713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79" name="Rectangle 39"/>
          <p:cNvSpPr>
            <a:spLocks noChangeArrowheads="1"/>
          </p:cNvSpPr>
          <p:nvPr/>
        </p:nvSpPr>
        <p:spPr bwMode="auto">
          <a:xfrm>
            <a:off x="4629150" y="3468688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80" name="Oval 40"/>
          <p:cNvSpPr>
            <a:spLocks noChangeArrowheads="1"/>
          </p:cNvSpPr>
          <p:nvPr/>
        </p:nvSpPr>
        <p:spPr bwMode="auto">
          <a:xfrm>
            <a:off x="3733800" y="2020888"/>
            <a:ext cx="935038" cy="557212"/>
          </a:xfrm>
          <a:prstGeom prst="ellipse">
            <a:avLst/>
          </a:prstGeom>
          <a:solidFill>
            <a:srgbClr val="00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81" name="Oval 41"/>
          <p:cNvSpPr>
            <a:spLocks noChangeArrowheads="1"/>
          </p:cNvSpPr>
          <p:nvPr/>
        </p:nvSpPr>
        <p:spPr bwMode="auto">
          <a:xfrm>
            <a:off x="2484438" y="2151063"/>
            <a:ext cx="1223962" cy="576262"/>
          </a:xfrm>
          <a:prstGeom prst="ellipse">
            <a:avLst/>
          </a:prstGeom>
          <a:solidFill>
            <a:srgbClr val="00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82" name="Text Box 42"/>
          <p:cNvSpPr txBox="1">
            <a:spLocks noChangeArrowheads="1"/>
          </p:cNvSpPr>
          <p:nvPr/>
        </p:nvSpPr>
        <p:spPr bwMode="auto">
          <a:xfrm>
            <a:off x="3798888" y="2127250"/>
            <a:ext cx="84455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1400" b="1">
                <a:ea typeface="Times New Roman" pitchFamily="18" charset="0"/>
                <a:cs typeface="Arial" pitchFamily="34" charset="0"/>
              </a:rPr>
              <a:t>Физика</a:t>
            </a:r>
            <a:endParaRPr lang="ru-RU" sz="1400"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0283" name="Text Box 43"/>
          <p:cNvSpPr txBox="1">
            <a:spLocks noChangeArrowheads="1"/>
          </p:cNvSpPr>
          <p:nvPr/>
        </p:nvSpPr>
        <p:spPr bwMode="auto">
          <a:xfrm>
            <a:off x="2482850" y="2232025"/>
            <a:ext cx="13684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 err="1" smtClean="0">
                <a:latin typeface="Times New Roman" pitchFamily="18" charset="0"/>
              </a:rPr>
              <a:t>Назарий</a:t>
            </a:r>
            <a:endParaRPr lang="ru-RU" sz="1200" b="1" dirty="0">
              <a:latin typeface="Times New Roman" pitchFamily="18" charset="0"/>
            </a:endParaRPr>
          </a:p>
          <a:p>
            <a:pPr algn="ctr" eaLnBrk="0" hangingPunct="0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    механика</a:t>
            </a:r>
            <a:endParaRPr lang="ru-RU" sz="1200" dirty="0">
              <a:latin typeface="Times New Roman" pitchFamily="18" charset="0"/>
            </a:endParaRPr>
          </a:p>
        </p:txBody>
      </p:sp>
      <p:sp>
        <p:nvSpPr>
          <p:cNvPr id="10284" name="Text Box 44"/>
          <p:cNvSpPr txBox="1">
            <a:spLocks noChangeArrowheads="1"/>
          </p:cNvSpPr>
          <p:nvPr/>
        </p:nvSpPr>
        <p:spPr bwMode="auto">
          <a:xfrm>
            <a:off x="3419475" y="5876925"/>
            <a:ext cx="13684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1200" b="1" dirty="0" smtClean="0">
                <a:latin typeface="Times New Roman" pitchFamily="18" charset="0"/>
              </a:rPr>
              <a:t>   </a:t>
            </a:r>
            <a:r>
              <a:rPr lang="ru-RU" sz="1200" b="1" dirty="0" err="1" smtClean="0">
                <a:latin typeface="Times New Roman" pitchFamily="18" charset="0"/>
              </a:rPr>
              <a:t>Системалар</a:t>
            </a:r>
            <a:endParaRPr lang="ru-RU" sz="1200" b="1" dirty="0">
              <a:latin typeface="Times New Roman" pitchFamily="18" charset="0"/>
            </a:endParaRPr>
          </a:p>
          <a:p>
            <a:r>
              <a:rPr lang="ru-RU" sz="1200" b="1" dirty="0" smtClean="0">
                <a:latin typeface="Times New Roman" pitchFamily="18" charset="0"/>
              </a:rPr>
              <a:t>       </a:t>
            </a:r>
            <a:r>
              <a:rPr lang="ru-RU" sz="1200" b="1" dirty="0" err="1" smtClean="0">
                <a:latin typeface="Times New Roman" pitchFamily="18" charset="0"/>
              </a:rPr>
              <a:t>таҳлили</a:t>
            </a:r>
            <a:endParaRPr lang="ru-RU" sz="1200" dirty="0">
              <a:latin typeface="Times New Roman" pitchFamily="18" charset="0"/>
            </a:endParaRPr>
          </a:p>
        </p:txBody>
      </p:sp>
      <p:sp>
        <p:nvSpPr>
          <p:cNvPr id="10285" name="Text Box 45"/>
          <p:cNvSpPr txBox="1">
            <a:spLocks noChangeArrowheads="1"/>
          </p:cNvSpPr>
          <p:nvPr/>
        </p:nvSpPr>
        <p:spPr bwMode="auto">
          <a:xfrm>
            <a:off x="1835150" y="5464175"/>
            <a:ext cx="15271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>
                <a:latin typeface="Times New Roman" pitchFamily="18" charset="0"/>
              </a:rPr>
              <a:t>Информатика</a:t>
            </a:r>
          </a:p>
          <a:p>
            <a:pPr algn="ctr"/>
            <a:r>
              <a:rPr lang="ru-RU" sz="1200" b="1" dirty="0" err="1" smtClean="0">
                <a:latin typeface="Times New Roman" pitchFamily="18" charset="0"/>
              </a:rPr>
              <a:t>ва</a:t>
            </a:r>
            <a:r>
              <a:rPr lang="ru-RU" sz="1200" b="1" dirty="0" smtClean="0">
                <a:latin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</a:rPr>
              <a:t>ҳисоблаш</a:t>
            </a:r>
            <a:endParaRPr lang="ru-RU" sz="1200" b="1" dirty="0">
              <a:latin typeface="Times New Roman" pitchFamily="18" charset="0"/>
            </a:endParaRPr>
          </a:p>
          <a:p>
            <a:pPr algn="ctr"/>
            <a:r>
              <a:rPr lang="ru-RU" sz="1200" b="1" dirty="0" err="1" smtClean="0">
                <a:latin typeface="Times New Roman" pitchFamily="18" charset="0"/>
              </a:rPr>
              <a:t>техникаси</a:t>
            </a:r>
            <a:endParaRPr lang="ru-RU" sz="1200" dirty="0">
              <a:latin typeface="Times New Roman" pitchFamily="18" charset="0"/>
            </a:endParaRPr>
          </a:p>
        </p:txBody>
      </p:sp>
      <p:sp>
        <p:nvSpPr>
          <p:cNvPr id="10286" name="Oval 46"/>
          <p:cNvSpPr>
            <a:spLocks noChangeArrowheads="1"/>
          </p:cNvSpPr>
          <p:nvPr/>
        </p:nvSpPr>
        <p:spPr bwMode="auto">
          <a:xfrm>
            <a:off x="1741488" y="2947988"/>
            <a:ext cx="1541462" cy="1157287"/>
          </a:xfrm>
          <a:prstGeom prst="ellipse">
            <a:avLst/>
          </a:prstGeom>
          <a:solidFill>
            <a:srgbClr val="0099FF">
              <a:alpha val="30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87" name="Text Box 47"/>
          <p:cNvSpPr txBox="1">
            <a:spLocks noChangeArrowheads="1"/>
          </p:cNvSpPr>
          <p:nvPr/>
        </p:nvSpPr>
        <p:spPr bwMode="auto">
          <a:xfrm>
            <a:off x="1711325" y="3232150"/>
            <a:ext cx="15843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материаллар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қаршилиги</a:t>
            </a:r>
            <a:endParaRPr lang="ru-RU" sz="1400" dirty="0">
              <a:latin typeface="Times New Roman" pitchFamily="18" charset="0"/>
            </a:endParaRPr>
          </a:p>
        </p:txBody>
      </p:sp>
      <p:sp>
        <p:nvSpPr>
          <p:cNvPr id="10288" name="Oval 48"/>
          <p:cNvSpPr>
            <a:spLocks noChangeArrowheads="1"/>
          </p:cNvSpPr>
          <p:nvPr/>
        </p:nvSpPr>
        <p:spPr bwMode="auto">
          <a:xfrm>
            <a:off x="1735138" y="3933825"/>
            <a:ext cx="1541462" cy="1223963"/>
          </a:xfrm>
          <a:prstGeom prst="ellipse">
            <a:avLst/>
          </a:prstGeom>
          <a:solidFill>
            <a:srgbClr val="0099FF">
              <a:alpha val="39999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89" name="Text Box 49"/>
          <p:cNvSpPr txBox="1">
            <a:spLocks noChangeArrowheads="1"/>
          </p:cNvSpPr>
          <p:nvPr/>
        </p:nvSpPr>
        <p:spPr bwMode="auto">
          <a:xfrm>
            <a:off x="1758950" y="4078288"/>
            <a:ext cx="15128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sz="1400" b="1" dirty="0" smtClean="0">
                <a:latin typeface="Arial Narrow" pitchFamily="34" charset="0"/>
                <a:cs typeface="Times New Roman" pitchFamily="18" charset="0"/>
              </a:rPr>
              <a:t> </a:t>
            </a:r>
            <a:endParaRPr lang="ru-RU" sz="1400" dirty="0"/>
          </a:p>
          <a:p>
            <a:pPr algn="ctr" eaLnBrk="0" hangingPunct="0"/>
            <a:r>
              <a:rPr lang="ru-RU" sz="1400" b="1" dirty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Arial Narrow" pitchFamily="34" charset="0"/>
                <a:cs typeface="Times New Roman" pitchFamily="18" charset="0"/>
              </a:rPr>
              <a:t>Эластиклик</a:t>
            </a:r>
            <a:r>
              <a:rPr lang="ru-RU" sz="1400" b="1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Arial Narrow" pitchFamily="34" charset="0"/>
                <a:cs typeface="Times New Roman" pitchFamily="18" charset="0"/>
              </a:rPr>
              <a:t>ва</a:t>
            </a:r>
            <a:r>
              <a:rPr lang="ru-RU" sz="1400" b="1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Arial Narrow" pitchFamily="34" charset="0"/>
                <a:cs typeface="Times New Roman" pitchFamily="18" charset="0"/>
              </a:rPr>
              <a:t>пластиклик</a:t>
            </a:r>
            <a:r>
              <a:rPr lang="ru-RU" sz="1400" b="1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Arial Narrow" pitchFamily="34" charset="0"/>
                <a:cs typeface="Times New Roman" pitchFamily="18" charset="0"/>
              </a:rPr>
              <a:t>назарияси</a:t>
            </a:r>
            <a:endParaRPr lang="ru-RU" sz="1400" dirty="0"/>
          </a:p>
        </p:txBody>
      </p:sp>
      <p:sp>
        <p:nvSpPr>
          <p:cNvPr id="10290" name="Rectangle 50"/>
          <p:cNvSpPr>
            <a:spLocks noChangeArrowheads="1"/>
          </p:cNvSpPr>
          <p:nvPr/>
        </p:nvSpPr>
        <p:spPr bwMode="auto">
          <a:xfrm>
            <a:off x="100013" y="115888"/>
            <a:ext cx="8964612" cy="6642100"/>
          </a:xfrm>
          <a:prstGeom prst="rect">
            <a:avLst/>
          </a:prstGeom>
          <a:noFill/>
          <a:ln w="76200" cmpd="tri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1000"/>
                                        <p:tgtEl>
                                          <p:spTgt spid="10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1000"/>
                                        <p:tgtEl>
                                          <p:spTgt spid="10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1000"/>
                                        <p:tgtEl>
                                          <p:spTgt spid="10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6" dur="1000"/>
                                        <p:tgtEl>
                                          <p:spTgt spid="10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10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1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10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000"/>
                            </p:stCondLst>
                            <p:childTnLst>
                              <p:par>
                                <p:cTn id="10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0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1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10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1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10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9000"/>
                            </p:stCondLst>
                            <p:childTnLst>
                              <p:par>
                                <p:cTn id="1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10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7" dur="10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2" dur="10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7" dur="10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2" dur="10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000"/>
                            </p:stCondLst>
                            <p:childTnLst>
                              <p:par>
                                <p:cTn id="17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6" dur="10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000"/>
                            </p:stCondLst>
                            <p:childTnLst>
                              <p:par>
                                <p:cTn id="17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0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0"/>
                            </p:stCondLst>
                            <p:childTnLst>
                              <p:par>
                                <p:cTn id="18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1" dur="1000"/>
                                        <p:tgtEl>
                                          <p:spTgt spid="1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6" dur="2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1" dur="10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4" dur="10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nimBg="1"/>
      <p:bldP spid="10249" grpId="0" animBg="1"/>
      <p:bldP spid="10250" grpId="0"/>
      <p:bldP spid="10251" grpId="0" animBg="1"/>
      <p:bldP spid="10252" grpId="0" animBg="1"/>
      <p:bldP spid="10253" grpId="0" animBg="1"/>
      <p:bldP spid="10254" grpId="0" animBg="1"/>
      <p:bldP spid="10255" grpId="0"/>
      <p:bldP spid="10256" grpId="0" animBg="1"/>
      <p:bldP spid="10257" grpId="0" animBg="1"/>
      <p:bldP spid="10258" grpId="0"/>
      <p:bldP spid="10259" grpId="0" animBg="1"/>
      <p:bldP spid="10260" grpId="0" animBg="1"/>
      <p:bldP spid="10261" grpId="0"/>
      <p:bldP spid="10262" grpId="0"/>
      <p:bldP spid="10263" grpId="0" animBg="1"/>
      <p:bldP spid="10264" grpId="0"/>
      <p:bldP spid="10265" grpId="0" animBg="1"/>
      <p:bldP spid="10266" grpId="0" animBg="1"/>
      <p:bldP spid="10267" grpId="0" animBg="1"/>
      <p:bldP spid="10268" grpId="0" animBg="1"/>
      <p:bldP spid="10269" grpId="0" animBg="1"/>
      <p:bldP spid="10270" grpId="0" animBg="1"/>
      <p:bldP spid="10271" grpId="0" animBg="1"/>
      <p:bldP spid="10272" grpId="0" animBg="1"/>
      <p:bldP spid="10273" grpId="0" animBg="1"/>
      <p:bldP spid="10274" grpId="0" animBg="1"/>
      <p:bldP spid="10275" grpId="0" animBg="1"/>
      <p:bldP spid="10277" grpId="0"/>
      <p:bldP spid="10280" grpId="0" animBg="1"/>
      <p:bldP spid="10281" grpId="0" animBg="1"/>
      <p:bldP spid="10282" grpId="0"/>
      <p:bldP spid="10283" grpId="0"/>
      <p:bldP spid="10284" grpId="0"/>
      <p:bldP spid="10285" grpId="0"/>
      <p:bldP spid="10286" grpId="0" animBg="1"/>
      <p:bldP spid="10287" grpId="0"/>
      <p:bldP spid="10288" grpId="0" animBg="1"/>
      <p:bldP spid="1028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79388" y="188913"/>
            <a:ext cx="8785225" cy="6480175"/>
          </a:xfrm>
          <a:prstGeom prst="rect">
            <a:avLst/>
          </a:prstGeom>
          <a:noFill/>
          <a:ln w="76200" cmpd="tri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srgbClr val="990000"/>
              </a:solidFill>
            </a:endParaRPr>
          </a:p>
        </p:txBody>
      </p:sp>
      <p:pic>
        <p:nvPicPr>
          <p:cNvPr id="4" name="Picture 2" descr="hooverdam54 &amp;Kcy;&amp;acy;&amp;kcy; &amp;scy;&amp;tcy;&amp;rcy;&amp;ocy;&amp;icy;&amp;lcy;&amp;acy;&amp;scy;&amp;softcy; &amp;pcy;&amp;lcy;&amp;ocy;&amp;tcy;&amp;icy;&amp;ncy;&amp;acy; &amp;Gcy;&amp;ucy;&amp;vcy;&amp;iecy;&amp;rcy;&amp;acy;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620688"/>
            <a:ext cx="8688710" cy="599978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188640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Гувер </a:t>
            </a:r>
            <a:r>
              <a:rPr lang="ru-RU" dirty="0" err="1" smtClean="0"/>
              <a:t>тўғони ва</a:t>
            </a:r>
            <a:r>
              <a:rPr lang="ru-RU" dirty="0" smtClean="0"/>
              <a:t> </a:t>
            </a:r>
            <a:r>
              <a:rPr lang="ru-RU" dirty="0" err="1" smtClean="0"/>
              <a:t>қурилаётган кўприкнинг</a:t>
            </a:r>
            <a:r>
              <a:rPr lang="ru-RU" dirty="0" smtClean="0"/>
              <a:t> </a:t>
            </a:r>
            <a:r>
              <a:rPr lang="ru-RU" dirty="0" err="1" smtClean="0"/>
              <a:t>юқоридан олинган</a:t>
            </a:r>
            <a:r>
              <a:rPr lang="ru-RU" dirty="0" smtClean="0"/>
              <a:t> </a:t>
            </a:r>
            <a:r>
              <a:rPr lang="ru-RU" dirty="0" err="1" smtClean="0"/>
              <a:t>сурати</a:t>
            </a:r>
            <a:r>
              <a:rPr lang="ru-RU" dirty="0" smtClean="0"/>
              <a:t>.   Аризона.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179388" y="188913"/>
            <a:ext cx="8785225" cy="6480175"/>
          </a:xfrm>
          <a:prstGeom prst="rect">
            <a:avLst/>
          </a:prstGeom>
          <a:noFill/>
          <a:ln w="76200" cmpd="tri">
            <a:solidFill>
              <a:srgbClr val="99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srgbClr val="990000"/>
              </a:solidFill>
            </a:endParaRPr>
          </a:p>
        </p:txBody>
      </p:sp>
      <p:pic>
        <p:nvPicPr>
          <p:cNvPr id="33797" name="Picture 5" descr="Фото1р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9725" y="354013"/>
            <a:ext cx="8447088" cy="6169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181</TotalTime>
  <Words>744</Words>
  <Application>Microsoft Office PowerPoint</Application>
  <PresentationFormat>Экран (4:3)</PresentationFormat>
  <Paragraphs>85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Тошкент автомобиль-йўллар институти “Кўприклар ва транспорт тоннеллари” кафедраси</vt:lpstr>
      <vt:lpstr>Кириш</vt:lpstr>
      <vt:lpstr>Тавсия этиладиган адабиётлар</vt:lpstr>
      <vt:lpstr>Қўшимча адабиётлар: </vt:lpstr>
      <vt:lpstr>Фан бўйича услубий кўрсатмалар рўйхати </vt:lpstr>
      <vt:lpstr>Қурилиш механикаси фанининг моҳияти, мақсади ва унинг вазифалари.</vt:lpstr>
      <vt:lpstr>Слайд 7</vt:lpstr>
      <vt:lpstr>Слайд 8</vt:lpstr>
      <vt:lpstr>Слайд 9</vt:lpstr>
      <vt:lpstr>Слайд 10</vt:lpstr>
      <vt:lpstr>Слайд 11</vt:lpstr>
      <vt:lpstr>Слайд 12</vt:lpstr>
      <vt:lpstr>Қурилиш механикаси фанининг қисқача ривожланиш тарихи. 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Фаннинг номи:ҚУРИЛИШ МЕХАНИКАСИ</dc:title>
  <dc:creator>user</dc:creator>
  <cp:lastModifiedBy>Admin</cp:lastModifiedBy>
  <cp:revision>16</cp:revision>
  <dcterms:created xsi:type="dcterms:W3CDTF">2013-01-13T06:41:41Z</dcterms:created>
  <dcterms:modified xsi:type="dcterms:W3CDTF">2016-01-11T08:03:25Z</dcterms:modified>
</cp:coreProperties>
</file>