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71" r:id="rId13"/>
    <p:sldId id="272" r:id="rId14"/>
    <p:sldId id="274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77200D-91CD-428B-BF79-031E2B5D299F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63A683C-04B2-45F7-B578-47F9209F5B1A}">
      <dgm:prSet/>
      <dgm:spPr>
        <a:solidFill>
          <a:schemeClr val="bg1"/>
        </a:solidFill>
      </dgm:spPr>
      <dgm:t>
        <a:bodyPr/>
        <a:lstStyle/>
        <a:p>
          <a:pPr rtl="0"/>
          <a:r>
            <a:rPr lang="ru-RU" dirty="0" smtClean="0"/>
            <a:t>фа</a:t>
          </a:r>
          <a:r>
            <a:rPr lang="ru-RU" dirty="0" smtClean="0">
              <a:solidFill>
                <a:schemeClr val="tx1"/>
              </a:solidFill>
            </a:rPr>
            <a:t> банковский счет является счетом по учету денежных средств;;</a:t>
          </a:r>
          <a:endParaRPr lang="ru-RU" b="1" dirty="0">
            <a:solidFill>
              <a:schemeClr val="tx1"/>
            </a:solidFill>
          </a:endParaRPr>
        </a:p>
      </dgm:t>
    </dgm:pt>
    <dgm:pt modelId="{9651312E-088E-4FB7-9233-BF0BFA0B47E0}" type="sibTrans" cxnId="{AD1520E3-8316-4031-86D1-14A7B2EB35D5}">
      <dgm:prSet/>
      <dgm:spPr/>
      <dgm:t>
        <a:bodyPr/>
        <a:lstStyle/>
        <a:p>
          <a:endParaRPr lang="ru-RU"/>
        </a:p>
      </dgm:t>
    </dgm:pt>
    <dgm:pt modelId="{CAD3218E-00A6-47BF-ADA6-3983AD602E32}" type="parTrans" cxnId="{AD1520E3-8316-4031-86D1-14A7B2EB35D5}">
      <dgm:prSet/>
      <dgm:spPr/>
      <dgm:t>
        <a:bodyPr/>
        <a:lstStyle/>
        <a:p>
          <a:endParaRPr lang="ru-RU"/>
        </a:p>
      </dgm:t>
    </dgm:pt>
    <dgm:pt modelId="{AB4C3D02-4229-483C-8A9C-0160A24EA067}">
      <dgm:prSet/>
      <dgm:spPr>
        <a:solidFill>
          <a:schemeClr val="bg1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 банковский счет открывается и ведется в банках;;</a:t>
          </a:r>
          <a:endParaRPr lang="ru-RU" dirty="0">
            <a:solidFill>
              <a:schemeClr val="tx1"/>
            </a:solidFill>
          </a:endParaRPr>
        </a:p>
      </dgm:t>
    </dgm:pt>
    <dgm:pt modelId="{4CBB9747-DCED-4938-8FA2-815927128044}" type="parTrans" cxnId="{33662347-6CB6-4ADC-868C-DB41561E6572}">
      <dgm:prSet/>
      <dgm:spPr/>
      <dgm:t>
        <a:bodyPr/>
        <a:lstStyle/>
        <a:p>
          <a:endParaRPr lang="ru-RU"/>
        </a:p>
      </dgm:t>
    </dgm:pt>
    <dgm:pt modelId="{63FCE4CC-5B1D-4DCB-93B0-69FC7670A152}" type="sibTrans" cxnId="{33662347-6CB6-4ADC-868C-DB41561E6572}">
      <dgm:prSet/>
      <dgm:spPr/>
      <dgm:t>
        <a:bodyPr/>
        <a:lstStyle/>
        <a:p>
          <a:endParaRPr lang="ru-RU"/>
        </a:p>
      </dgm:t>
    </dgm:pt>
    <dgm:pt modelId="{F180D7BB-534A-4260-816F-4F9C5B988809}">
      <dgm:prSet/>
      <dgm:spPr>
        <a:solidFill>
          <a:schemeClr val="bg1"/>
        </a:solidFill>
      </dgm:spPr>
      <dgm:t>
        <a:bodyPr/>
        <a:lstStyle/>
        <a:p>
          <a:r>
            <a:rPr lang="ru-RU" dirty="0" smtClean="0"/>
            <a:t>в </a:t>
          </a:r>
          <a:r>
            <a:rPr lang="ru-RU" dirty="0" smtClean="0">
              <a:solidFill>
                <a:schemeClr val="tx1"/>
              </a:solidFill>
            </a:rPr>
            <a:t>банковский счет является составной частью предмета договора;</a:t>
          </a:r>
          <a:endParaRPr lang="ru-RU" dirty="0">
            <a:solidFill>
              <a:schemeClr val="tx1"/>
            </a:solidFill>
          </a:endParaRPr>
        </a:p>
      </dgm:t>
    </dgm:pt>
    <dgm:pt modelId="{FB1155A1-F8AD-43EA-814A-00C72FE63949}" type="parTrans" cxnId="{2B4E1678-979E-43BE-9593-A510D0C5BEB9}">
      <dgm:prSet/>
      <dgm:spPr/>
      <dgm:t>
        <a:bodyPr/>
        <a:lstStyle/>
        <a:p>
          <a:endParaRPr lang="ru-RU"/>
        </a:p>
      </dgm:t>
    </dgm:pt>
    <dgm:pt modelId="{889E5C7C-895E-49BE-B77E-7C2A164921F1}" type="sibTrans" cxnId="{2B4E1678-979E-43BE-9593-A510D0C5BEB9}">
      <dgm:prSet/>
      <dgm:spPr/>
      <dgm:t>
        <a:bodyPr/>
        <a:lstStyle/>
        <a:p>
          <a:endParaRPr lang="ru-RU"/>
        </a:p>
      </dgm:t>
    </dgm:pt>
    <dgm:pt modelId="{5A833983-0289-4C8D-92CC-1698ECC972A9}">
      <dgm:prSet/>
      <dgm:spPr>
        <a:solidFill>
          <a:schemeClr val="bg1"/>
        </a:solidFill>
      </dgm:spPr>
      <dgm:t>
        <a:bodyPr/>
        <a:lstStyle/>
        <a:p>
          <a:r>
            <a:rPr lang="ru-RU" dirty="0" smtClean="0"/>
            <a:t>г) </a:t>
          </a:r>
          <a:r>
            <a:rPr lang="ru-RU" dirty="0" smtClean="0">
              <a:solidFill>
                <a:schemeClr val="tx1"/>
              </a:solidFill>
            </a:rPr>
            <a:t>банковский счет предназначен для отражения обязательств банка перед клиентом.</a:t>
          </a:r>
          <a:endParaRPr lang="ru-RU" dirty="0">
            <a:solidFill>
              <a:schemeClr val="tx1"/>
            </a:solidFill>
          </a:endParaRPr>
        </a:p>
      </dgm:t>
    </dgm:pt>
    <dgm:pt modelId="{A1912BC2-24ED-4344-B17D-0A84F3E34CCF}" type="parTrans" cxnId="{50715D81-733C-4521-B448-FF7326FBCBDB}">
      <dgm:prSet/>
      <dgm:spPr/>
      <dgm:t>
        <a:bodyPr/>
        <a:lstStyle/>
        <a:p>
          <a:endParaRPr lang="ru-RU"/>
        </a:p>
      </dgm:t>
    </dgm:pt>
    <dgm:pt modelId="{09B58D44-DF30-4D22-81E0-72136FCF271C}" type="sibTrans" cxnId="{50715D81-733C-4521-B448-FF7326FBCBDB}">
      <dgm:prSet/>
      <dgm:spPr/>
      <dgm:t>
        <a:bodyPr/>
        <a:lstStyle/>
        <a:p>
          <a:endParaRPr lang="ru-RU"/>
        </a:p>
      </dgm:t>
    </dgm:pt>
    <dgm:pt modelId="{D0E9B6F5-DEA3-451E-B979-19D9A4BB96B8}" type="pres">
      <dgm:prSet presAssocID="{BB77200D-91CD-428B-BF79-031E2B5D29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CF6838-20F0-4EBE-B80D-A06DDF0C6BA6}" type="pres">
      <dgm:prSet presAssocID="{963A683C-04B2-45F7-B578-47F9209F5B1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9F2435-9CB2-4FE7-8C26-769DA2993C15}" type="pres">
      <dgm:prSet presAssocID="{9651312E-088E-4FB7-9233-BF0BFA0B47E0}" presName="spacer" presStyleCnt="0"/>
      <dgm:spPr/>
    </dgm:pt>
    <dgm:pt modelId="{310ED8BD-FA68-45B6-81FC-E6CA5B651F61}" type="pres">
      <dgm:prSet presAssocID="{AB4C3D02-4229-483C-8A9C-0160A24EA0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B36C04-7757-4838-98C4-0CE504DB9ACE}" type="pres">
      <dgm:prSet presAssocID="{63FCE4CC-5B1D-4DCB-93B0-69FC7670A152}" presName="spacer" presStyleCnt="0"/>
      <dgm:spPr/>
    </dgm:pt>
    <dgm:pt modelId="{52E88E42-8DBD-4ED9-92C7-B6159C1D35A5}" type="pres">
      <dgm:prSet presAssocID="{F180D7BB-534A-4260-816F-4F9C5B98880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F6C851-04B3-41DB-9E86-E9B15500DD5C}" type="pres">
      <dgm:prSet presAssocID="{889E5C7C-895E-49BE-B77E-7C2A164921F1}" presName="spacer" presStyleCnt="0"/>
      <dgm:spPr/>
    </dgm:pt>
    <dgm:pt modelId="{FCED6AB3-0422-4259-9615-BF80D2B441F3}" type="pres">
      <dgm:prSet presAssocID="{5A833983-0289-4C8D-92CC-1698ECC972A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4E1678-979E-43BE-9593-A510D0C5BEB9}" srcId="{BB77200D-91CD-428B-BF79-031E2B5D299F}" destId="{F180D7BB-534A-4260-816F-4F9C5B988809}" srcOrd="2" destOrd="0" parTransId="{FB1155A1-F8AD-43EA-814A-00C72FE63949}" sibTransId="{889E5C7C-895E-49BE-B77E-7C2A164921F1}"/>
    <dgm:cxn modelId="{33662347-6CB6-4ADC-868C-DB41561E6572}" srcId="{BB77200D-91CD-428B-BF79-031E2B5D299F}" destId="{AB4C3D02-4229-483C-8A9C-0160A24EA067}" srcOrd="1" destOrd="0" parTransId="{4CBB9747-DCED-4938-8FA2-815927128044}" sibTransId="{63FCE4CC-5B1D-4DCB-93B0-69FC7670A152}"/>
    <dgm:cxn modelId="{0FFC2737-E0D2-468B-AA43-132FAB1B01DD}" type="presOf" srcId="{5A833983-0289-4C8D-92CC-1698ECC972A9}" destId="{FCED6AB3-0422-4259-9615-BF80D2B441F3}" srcOrd="0" destOrd="0" presId="urn:microsoft.com/office/officeart/2005/8/layout/vList2"/>
    <dgm:cxn modelId="{63000A85-9B4F-46E7-AB20-B7692C7DDFBB}" type="presOf" srcId="{AB4C3D02-4229-483C-8A9C-0160A24EA067}" destId="{310ED8BD-FA68-45B6-81FC-E6CA5B651F61}" srcOrd="0" destOrd="0" presId="urn:microsoft.com/office/officeart/2005/8/layout/vList2"/>
    <dgm:cxn modelId="{50715D81-733C-4521-B448-FF7326FBCBDB}" srcId="{BB77200D-91CD-428B-BF79-031E2B5D299F}" destId="{5A833983-0289-4C8D-92CC-1698ECC972A9}" srcOrd="3" destOrd="0" parTransId="{A1912BC2-24ED-4344-B17D-0A84F3E34CCF}" sibTransId="{09B58D44-DF30-4D22-81E0-72136FCF271C}"/>
    <dgm:cxn modelId="{BBE2C869-86BC-4891-BEC3-CE63A6FDD4F9}" type="presOf" srcId="{BB77200D-91CD-428B-BF79-031E2B5D299F}" destId="{D0E9B6F5-DEA3-451E-B979-19D9A4BB96B8}" srcOrd="0" destOrd="0" presId="urn:microsoft.com/office/officeart/2005/8/layout/vList2"/>
    <dgm:cxn modelId="{D497213F-5113-48F8-B210-1D69DE1D4A72}" type="presOf" srcId="{F180D7BB-534A-4260-816F-4F9C5B988809}" destId="{52E88E42-8DBD-4ED9-92C7-B6159C1D35A5}" srcOrd="0" destOrd="0" presId="urn:microsoft.com/office/officeart/2005/8/layout/vList2"/>
    <dgm:cxn modelId="{AD1520E3-8316-4031-86D1-14A7B2EB35D5}" srcId="{BB77200D-91CD-428B-BF79-031E2B5D299F}" destId="{963A683C-04B2-45F7-B578-47F9209F5B1A}" srcOrd="0" destOrd="0" parTransId="{CAD3218E-00A6-47BF-ADA6-3983AD602E32}" sibTransId="{9651312E-088E-4FB7-9233-BF0BFA0B47E0}"/>
    <dgm:cxn modelId="{EB601209-A992-4F52-A988-A099E65D3128}" type="presOf" srcId="{963A683C-04B2-45F7-B578-47F9209F5B1A}" destId="{F3CF6838-20F0-4EBE-B80D-A06DDF0C6BA6}" srcOrd="0" destOrd="0" presId="urn:microsoft.com/office/officeart/2005/8/layout/vList2"/>
    <dgm:cxn modelId="{CA61F205-D13A-49D2-A301-45AF084C74A8}" type="presParOf" srcId="{D0E9B6F5-DEA3-451E-B979-19D9A4BB96B8}" destId="{F3CF6838-20F0-4EBE-B80D-A06DDF0C6BA6}" srcOrd="0" destOrd="0" presId="urn:microsoft.com/office/officeart/2005/8/layout/vList2"/>
    <dgm:cxn modelId="{CCC7F6D5-3B6D-470A-9E96-6A8546929299}" type="presParOf" srcId="{D0E9B6F5-DEA3-451E-B979-19D9A4BB96B8}" destId="{389F2435-9CB2-4FE7-8C26-769DA2993C15}" srcOrd="1" destOrd="0" presId="urn:microsoft.com/office/officeart/2005/8/layout/vList2"/>
    <dgm:cxn modelId="{AFDBFC9B-3922-4B6D-93CE-F8BDF846FB02}" type="presParOf" srcId="{D0E9B6F5-DEA3-451E-B979-19D9A4BB96B8}" destId="{310ED8BD-FA68-45B6-81FC-E6CA5B651F61}" srcOrd="2" destOrd="0" presId="urn:microsoft.com/office/officeart/2005/8/layout/vList2"/>
    <dgm:cxn modelId="{22B540D7-B737-4011-B2C6-3B4603AF0CD1}" type="presParOf" srcId="{D0E9B6F5-DEA3-451E-B979-19D9A4BB96B8}" destId="{E0B36C04-7757-4838-98C4-0CE504DB9ACE}" srcOrd="3" destOrd="0" presId="urn:microsoft.com/office/officeart/2005/8/layout/vList2"/>
    <dgm:cxn modelId="{CCFA1E44-DEBC-4ECD-9BD3-F2507D62D424}" type="presParOf" srcId="{D0E9B6F5-DEA3-451E-B979-19D9A4BB96B8}" destId="{52E88E42-8DBD-4ED9-92C7-B6159C1D35A5}" srcOrd="4" destOrd="0" presId="urn:microsoft.com/office/officeart/2005/8/layout/vList2"/>
    <dgm:cxn modelId="{D1AF39CD-6C58-4273-8FE0-E85FA438F9C5}" type="presParOf" srcId="{D0E9B6F5-DEA3-451E-B979-19D9A4BB96B8}" destId="{57F6C851-04B3-41DB-9E86-E9B15500DD5C}" srcOrd="5" destOrd="0" presId="urn:microsoft.com/office/officeart/2005/8/layout/vList2"/>
    <dgm:cxn modelId="{0F2C5BFF-A21E-4876-ACC4-53B3C1C14166}" type="presParOf" srcId="{D0E9B6F5-DEA3-451E-B979-19D9A4BB96B8}" destId="{FCED6AB3-0422-4259-9615-BF80D2B441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F6838-20F0-4EBE-B80D-A06DDF0C6BA6}">
      <dsp:nvSpPr>
        <dsp:cNvPr id="0" name=""/>
        <dsp:cNvSpPr/>
      </dsp:nvSpPr>
      <dsp:spPr>
        <a:xfrm>
          <a:off x="0" y="82101"/>
          <a:ext cx="8229600" cy="103428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фа</a:t>
          </a:r>
          <a:r>
            <a:rPr lang="ru-RU" sz="2600" kern="1200" dirty="0" smtClean="0">
              <a:solidFill>
                <a:schemeClr val="tx1"/>
              </a:solidFill>
            </a:rPr>
            <a:t> банковский счет является счетом по учету денежных средств;;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50489" y="132590"/>
        <a:ext cx="8128622" cy="933302"/>
      </dsp:txXfrm>
    </dsp:sp>
    <dsp:sp modelId="{310ED8BD-FA68-45B6-81FC-E6CA5B651F61}">
      <dsp:nvSpPr>
        <dsp:cNvPr id="0" name=""/>
        <dsp:cNvSpPr/>
      </dsp:nvSpPr>
      <dsp:spPr>
        <a:xfrm>
          <a:off x="0" y="1191261"/>
          <a:ext cx="8229600" cy="103428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chemeClr val="tx1"/>
              </a:solidFill>
            </a:rPr>
            <a:t> банковский счет открывается и ведется в банках;;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50489" y="1241750"/>
        <a:ext cx="8128622" cy="933302"/>
      </dsp:txXfrm>
    </dsp:sp>
    <dsp:sp modelId="{52E88E42-8DBD-4ED9-92C7-B6159C1D35A5}">
      <dsp:nvSpPr>
        <dsp:cNvPr id="0" name=""/>
        <dsp:cNvSpPr/>
      </dsp:nvSpPr>
      <dsp:spPr>
        <a:xfrm>
          <a:off x="0" y="2300421"/>
          <a:ext cx="8229600" cy="103428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 </a:t>
          </a:r>
          <a:r>
            <a:rPr lang="ru-RU" sz="2600" kern="1200" dirty="0" smtClean="0">
              <a:solidFill>
                <a:schemeClr val="tx1"/>
              </a:solidFill>
            </a:rPr>
            <a:t>банковский счет является составной частью предмета договора;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50489" y="2350910"/>
        <a:ext cx="8128622" cy="933302"/>
      </dsp:txXfrm>
    </dsp:sp>
    <dsp:sp modelId="{FCED6AB3-0422-4259-9615-BF80D2B441F3}">
      <dsp:nvSpPr>
        <dsp:cNvPr id="0" name=""/>
        <dsp:cNvSpPr/>
      </dsp:nvSpPr>
      <dsp:spPr>
        <a:xfrm>
          <a:off x="0" y="3409581"/>
          <a:ext cx="8229600" cy="103428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г) </a:t>
          </a:r>
          <a:r>
            <a:rPr lang="ru-RU" sz="2600" kern="1200" dirty="0" smtClean="0">
              <a:solidFill>
                <a:schemeClr val="tx1"/>
              </a:solidFill>
            </a:rPr>
            <a:t>банковский счет предназначен для отражения обязательств банка перед клиентом.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50489" y="3460070"/>
        <a:ext cx="8128622" cy="93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6DF79-3A3D-4716-9447-C255809488F5}" type="datetimeFigureOut">
              <a:rPr lang="en-US"/>
              <a:pPr>
                <a:defRPr/>
              </a:pPr>
              <a:t>10/3/2016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841FF-627F-4E5D-865D-A7EC054F1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74214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773238"/>
            <a:ext cx="6048375" cy="23034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/>
              <a:t>ПРАВОВОЕ РЕГУЛИРОВАНИЕ БАНКОВСКИХ СЧЕТОВ</a:t>
            </a:r>
            <a:endParaRPr lang="ru-RU" dirty="0"/>
          </a:p>
        </p:txBody>
      </p:sp>
      <p:pic>
        <p:nvPicPr>
          <p:cNvPr id="21509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838" y="0"/>
            <a:ext cx="30781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66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/>
          <p:cNvSpPr>
            <a:spLocks noGrp="1"/>
          </p:cNvSpPr>
          <p:nvPr>
            <p:ph sz="quarter" idx="1"/>
          </p:nvPr>
        </p:nvSpPr>
        <p:spPr>
          <a:xfrm>
            <a:off x="323850" y="1124744"/>
            <a:ext cx="8424863" cy="5472906"/>
          </a:xfrm>
        </p:spPr>
        <p:txBody>
          <a:bodyPr/>
          <a:lstStyle/>
          <a:p>
            <a:r>
              <a:rPr lang="ru-RU" sz="2400" dirty="0" smtClean="0"/>
              <a:t>Договор банковского счета, может быть, расторгнут по заявлению владельца счета в любое время. </a:t>
            </a:r>
          </a:p>
          <a:p>
            <a:r>
              <a:rPr lang="ru-RU" sz="2400" dirty="0" smtClean="0"/>
              <a:t>По требованию банка договор банковского счета, может быть, расторгнут через суд в следующих случаях:</a:t>
            </a:r>
          </a:p>
          <a:p>
            <a:r>
              <a:rPr lang="ru-RU" sz="2400" dirty="0" smtClean="0"/>
              <a:t>1) когда сумма денежных средств, хранящихся на счете клиента, окажется ниже минимального размера, предусмотренного банковскими правилами или договором, если такая сумма не будет восстановлена в течение месяца со дня предупреждения банком об этом клиента;</a:t>
            </a:r>
          </a:p>
          <a:p>
            <a:r>
              <a:rPr lang="ru-RU" sz="2400" dirty="0" smtClean="0"/>
              <a:t>2) при отсутствии операций по счету в течение одного года, если иной срок не установлен договором банковского счета.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0387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141212"/>
              </p:ext>
            </p:extLst>
          </p:nvPr>
        </p:nvGraphicFramePr>
        <p:xfrm>
          <a:off x="395535" y="548679"/>
          <a:ext cx="8370640" cy="590465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4185320"/>
                <a:gridCol w="4185320"/>
              </a:tblGrid>
              <a:tr h="626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Имзолар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намуналари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муҳр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изи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қўйилган</a:t>
                      </a: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‎ВАРАҚЧА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328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Ҳисобварақ эгаси_________________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БАНК БЕЛГИСИ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6264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________________________________</a:t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‎________________________________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Имзолар намуналарини қабул қилишга рухсат‎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626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</a:rPr>
                        <a:t>(</a:t>
                      </a:r>
                      <a:r>
                        <a:rPr lang="ru-RU" sz="1200" baseline="30000" dirty="0" err="1">
                          <a:effectLst/>
                        </a:rPr>
                        <a:t>тўлиқ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номи</a:t>
                      </a:r>
                      <a:r>
                        <a:rPr lang="ru-RU" sz="1200" baseline="30000" dirty="0">
                          <a:effectLst/>
                        </a:rPr>
                        <a:t>)‎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Бош бухгалтер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‎ёки унинг ўринбосари _____________‎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32872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‏Манзили________________________‎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aseline="30000">
                          <a:effectLst/>
                        </a:rPr>
                        <a:t>(имзо)‎ 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3287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Сана: 20__ йил «___» ____________.‎‎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924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Юқори ташкилотининг номи _______‎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‎‎БОШҚА БЕЛГИЛАР‎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328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>
                          <a:effectLst/>
                        </a:rPr>
                        <a:t>(вазирлик, идора, марказий муассаса ва бошқ.)‎</a:t>
                      </a: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________________________________‎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‎________________________________‏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‎________________________________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</a:tr>
              <a:tr h="328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________________________________.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75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Ҳисобварақ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бўйича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операциялар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бажарилаётганда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маълум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қилинаётган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имзолар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муҳр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намуналарини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шарт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деб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ҳисоблашингизни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сўраймиз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9525" marT="9525" marB="95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случаях неосуществления предприятиями финансово-хозяйственной деятельности с проведением денежных операций по банковским счетам в течение шести месяцев (торговыми и торгово-посредническими  в течение трех месяцев),  за исключением дехканских и фермерских хозяйств, банки обязаны закрывать счета предприятий. В течение трех рабочих дней с даты закрытия счетов они представляют информацию в налоговый орган по месту его постановки на учет.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5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841526"/>
              </p:ext>
            </p:extLst>
          </p:nvPr>
        </p:nvGraphicFramePr>
        <p:xfrm>
          <a:off x="612775" y="548682"/>
          <a:ext cx="8153400" cy="5976661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4281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Тескари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томони</a:t>
                      </a:r>
                      <a:r>
                        <a:rPr lang="ru-RU" sz="1200" dirty="0">
                          <a:effectLst/>
                        </a:rPr>
                        <a:t>‎‎‎‎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</a:tr>
              <a:tr h="34281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‎‎____________________________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‎‎Ҳисобварақ рақами __________________‎‎________‎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329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</a:rPr>
                        <a:t>‎(</a:t>
                      </a:r>
                      <a:r>
                        <a:rPr lang="ru-RU" sz="1200" baseline="30000" dirty="0" err="1">
                          <a:effectLst/>
                        </a:rPr>
                        <a:t>хўжалик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юритувчи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субъектнинг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номи</a:t>
                      </a:r>
                      <a:r>
                        <a:rPr lang="ru-RU" sz="1200" baseline="30000" dirty="0">
                          <a:effectLst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‎‎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</a:tr>
              <a:tr h="6532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Лавозими‎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Фамилияси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исми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отасининг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исми</a:t>
                      </a:r>
                      <a:r>
                        <a:rPr lang="ru-RU" sz="1200" dirty="0">
                          <a:effectLst/>
                        </a:rPr>
                        <a:t>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Имзо намуналари‎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 anchor="ctr"/>
                </a:tc>
                <a:tc rowSpan="2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Биринчи ёки иккинчи имзо ҳуқуқидан вақтинча фойдаланувчи мансабдор шахслар ваколат муддатлари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Биринчи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имзо</a:t>
                      </a:r>
                      <a:r>
                        <a:rPr lang="ru-RU" sz="1200" dirty="0">
                          <a:effectLst/>
                        </a:rPr>
                        <a:t>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Иккинчи имзо‎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Муҳр изи намунаси‎ ‎‎‎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gridSpan="2">
                  <a:txBody>
                    <a:bodyPr/>
                    <a:lstStyle/>
                    <a:p>
                      <a:endParaRPr lang="ru-RU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42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‎Ваколат ва имзоларни тасдиқлаган хўжалик юритувчи субъект муҳрининг ўрни ‎‎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‎‎Хўжалик юритувчи 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‎субъектнинг раҳбари_________________________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>
                          <a:effectLst/>
                        </a:rPr>
                        <a:t>(имзо)‎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3293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‎‎Устав (низом) асосида фаолият юритувчи раҳбарнинг ваколатлари ва имзосини тасдиқлайман ___________________________________________________________‎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‎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</a:rPr>
                        <a:t>‎‎(</a:t>
                      </a:r>
                      <a:r>
                        <a:rPr lang="ru-RU" sz="1200" baseline="30000" dirty="0" err="1">
                          <a:effectLst/>
                        </a:rPr>
                        <a:t>юқори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ташкилот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раҳбари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ёки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раҳбар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ўринбосарининг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лавозими</a:t>
                      </a:r>
                      <a:r>
                        <a:rPr lang="ru-RU" sz="1200" baseline="30000" dirty="0">
                          <a:effectLst/>
                        </a:rPr>
                        <a:t>, Ф.И.О. </a:t>
                      </a:r>
                      <a:r>
                        <a:rPr lang="ru-RU" sz="1200" baseline="30000" dirty="0" err="1">
                          <a:effectLst/>
                        </a:rPr>
                        <a:t>ва</a:t>
                      </a:r>
                      <a:r>
                        <a:rPr lang="ru-RU" sz="1200" baseline="30000" dirty="0">
                          <a:effectLst/>
                        </a:rPr>
                        <a:t> </a:t>
                      </a:r>
                      <a:r>
                        <a:rPr lang="ru-RU" sz="1200" baseline="30000" dirty="0" err="1">
                          <a:effectLst/>
                        </a:rPr>
                        <a:t>имзоси</a:t>
                      </a:r>
                      <a:r>
                        <a:rPr lang="ru-RU" sz="1200" baseline="30000" dirty="0">
                          <a:effectLst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9050" marR="952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8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/>
          <p:cNvSpPr>
            <a:spLocks noGrp="1"/>
          </p:cNvSpPr>
          <p:nvPr>
            <p:ph sz="quarter" idx="1"/>
          </p:nvPr>
        </p:nvSpPr>
        <p:spPr>
          <a:xfrm>
            <a:off x="323850" y="1124744"/>
            <a:ext cx="8424863" cy="5472906"/>
          </a:xfrm>
        </p:spPr>
        <p:txBody>
          <a:bodyPr/>
          <a:lstStyle/>
          <a:p>
            <a:pPr algn="ctr"/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uz-Cyrl-UZ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/>
              <a:t>В случаях неосуществления предприятиями финансово-хозяйственной деятельности с проведением денежных операций по банковским счетам в течение шести месяцев (торговыми и торгово-посредническими  в течение трех месяцев),  за исключением дехканских и фермерских хозяйств, банки обязаны закрывать счета предприятий. В течение трех рабочих дней с даты закрытия счетов они представляют информацию в налоговый орган по месту его постановки на учет.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16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Заголовок 1"/>
          <p:cNvSpPr txBox="1">
            <a:spLocks/>
          </p:cNvSpPr>
          <p:nvPr/>
        </p:nvSpPr>
        <p:spPr bwMode="auto">
          <a:xfrm>
            <a:off x="827088" y="2500317"/>
            <a:ext cx="55308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dirty="0" smtClean="0"/>
              <a:t>Спасибо за внимание!!!</a:t>
            </a:r>
            <a:endParaRPr lang="ru-RU" altLang="ru-RU" sz="4400" dirty="0"/>
          </a:p>
        </p:txBody>
      </p:sp>
    </p:spTree>
    <p:extLst>
      <p:ext uri="{BB962C8B-B14F-4D97-AF65-F5344CB8AC3E}">
        <p14:creationId xmlns:p14="http://schemas.microsoft.com/office/powerpoint/2010/main" val="14199118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ru-RU" altLang="ru-RU" dirty="0" smtClean="0"/>
              <a:t>План:</a:t>
            </a:r>
          </a:p>
        </p:txBody>
      </p:sp>
      <p:sp>
        <p:nvSpPr>
          <p:cNvPr id="22531" name="Объект 2"/>
          <p:cNvSpPr>
            <a:spLocks noGrp="1"/>
          </p:cNvSpPr>
          <p:nvPr>
            <p:ph sz="quarter" idx="1"/>
          </p:nvPr>
        </p:nvSpPr>
        <p:spPr>
          <a:xfrm>
            <a:off x="612775" y="1052736"/>
            <a:ext cx="8153400" cy="532859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endParaRPr lang="en-US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Понятие и виды банковских счетов</a:t>
            </a: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Открыть депозитные счета до востребования в национальной валюте.</a:t>
            </a:r>
            <a:endParaRPr lang="uz-Cyrl-UZ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uz-Cyrl-UZ" altLang="ru-RU" sz="3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Открыть депозитные счета до востребования в иностранной валюте .</a:t>
            </a:r>
            <a:endParaRPr lang="uz-Cyrl-UZ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Открыть ссуд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z-Cyrl-UZ" altLang="ru-RU" sz="3000" dirty="0" smtClean="0">
                <a:latin typeface="Times New Roman" pitchFamily="18" charset="0"/>
                <a:cs typeface="Times New Roman" pitchFamily="18" charset="0"/>
              </a:rPr>
              <a:t>счета.</a:t>
            </a:r>
          </a:p>
          <a:p>
            <a:pPr algn="just">
              <a:lnSpc>
                <a:spcPct val="80000"/>
              </a:lnSpc>
              <a:tabLst>
                <a:tab pos="725488" algn="l"/>
              </a:tabLst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750330" cy="514353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Банковский счет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отношения, возникающие между банком и клиентом в результате заключения договора банковского счета, по которому банк обязуется принимать и зачислять поступающие на счет клиента (владельца счета) денежные средства, выполнять распоряжения клиента о перечислении и выдаче соответствующих сумм со счета и проведении других операций по счету.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ru-RU" sz="2800" dirty="0" smtClean="0"/>
              <a:t>Исходя из данного определения, можно выделить следующие признаки банковского счета</a:t>
            </a:r>
            <a:r>
              <a:rPr lang="ru-RU" altLang="ru-RU" sz="2800" b="1" dirty="0" smtClean="0"/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530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68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57158" y="500042"/>
            <a:ext cx="8318728" cy="578647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Институт банковского счета представляет собой совокупность правовых норм, регулирующих общественные отношения, связанные с открытием, функционированием и закрытием банковских счетов. Институт банковского счета является комплексным образованием: в него включены нормы, как частного, так и публичного права. Частноправовые нормы регулируют отношения между банком, открывающим и обслуживающим банковские счета, и его клиентами — «владельцами» этих счетов. Публично-правовые нормы регулируют отношения, связанные с осуществлением государственного регулирования (в частности, банковского, налогового, валютного контроля и т. д.).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70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428596" y="571480"/>
            <a:ext cx="8103844" cy="592935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Правовой институт банковского счета включает в себя: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а) совокупность правовых норм, регламентирующих правовую природу, содержание и цели банковского счета, а также связанные с ним права и обязанности различных лиц, систему правоотношений, возникающих в связи  с банковским счетом;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договор банковского счета, понимаемый в соответствии с общими и специальными нормами гражданского права как соглашение об установлении гражданских прав и обязанностей клиента и банка;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реально складывающиеся правоотношения между сторонами договора банковского счета, а также банком и государством, клиентом и государством, а также осуществляемые по счету операции.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13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428596" y="571480"/>
            <a:ext cx="8008212" cy="585791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соответствии с Инструкцией о банковских счетах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нашей стране банковские счета подразделяются на следующие виды: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а) депозитные счета до востребования (основные и вторичные);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б) сберегательные депозитные счета;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в) срочные депозитные счета;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г) другие виды депозитных счетов (бессрочные беспроцентные депозиты по аккредитивам и т.п.);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ссудные счета.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571472" y="2420888"/>
            <a:ext cx="7960967" cy="3579880"/>
          </a:xfrm>
          <a:prstGeom prst="round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 smtClean="0"/>
              <a:t>Действующее законодательство предоставляет право юридическим и физическим лицам самостоятельно выбирать банки для своего расчетного и кассового обслуживания. Они могут открывать депозитные счета до востребования и другие виды депозитных счетов в национальной и иностранной валютах в одном или нескольких банках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8-конечная звезда 10"/>
          <p:cNvSpPr/>
          <p:nvPr/>
        </p:nvSpPr>
        <p:spPr>
          <a:xfrm>
            <a:off x="4932363" y="268288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z-Cyrl-UZ" sz="6000" dirty="0"/>
              <a:t>2</a:t>
            </a:r>
            <a:endParaRPr lang="ru-RU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997" y="268288"/>
            <a:ext cx="7920037" cy="1081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депозитные счета до востребования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5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20891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открытия банковских счетов, виды которых были указаны выше, урегулирован Инструкцией о банковских счетах, открываемых в банках Республики Узбекистан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открытия депозитных счетов до востребования в национальной валюте субъектами предпринимательства (как с образованием, так и без образования юридического лица) в банк представляются следующие документы:</a:t>
            </a:r>
          </a:p>
          <a:p>
            <a:r>
              <a:rPr lang="ru-RU" dirty="0" smtClean="0"/>
              <a:t>а) заявление на открытие счета;</a:t>
            </a:r>
          </a:p>
          <a:p>
            <a:r>
              <a:rPr lang="ru-RU" dirty="0" smtClean="0"/>
              <a:t>б) копия свидетельства о государственной регистрации;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31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857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Волна</vt:lpstr>
      <vt:lpstr>ПРАВОВОЕ РЕГУЛИРОВАНИЕ БАНКОВСКИХ СЧЕТОВ</vt:lpstr>
      <vt:lpstr>План:</vt:lpstr>
      <vt:lpstr>Банковский счет – это отношения, возникающие между банком и клиентом в результате заключения договора банковского счета, по которому банк обязуется принимать и зачислять поступающие на счет клиента (владельца счета) денежные средства, выполнять распоряжения клиента о перечислении и выдаче соответствующих сумм со счета и проведении других операций по счету.</vt:lpstr>
      <vt:lpstr>Исходя из данного определения, можно выделить следующие признаки банковского счета: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 ҳисобварақларини ҳуқуқий тартибга солиш</dc:title>
  <dc:creator>Администратор</dc:creator>
  <cp:lastModifiedBy>Admin</cp:lastModifiedBy>
  <cp:revision>11</cp:revision>
  <dcterms:created xsi:type="dcterms:W3CDTF">2013-10-07T07:22:52Z</dcterms:created>
  <dcterms:modified xsi:type="dcterms:W3CDTF">2016-10-03T10:31:06Z</dcterms:modified>
</cp:coreProperties>
</file>