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57" r:id="rId3"/>
    <p:sldId id="258" r:id="rId4"/>
    <p:sldId id="271"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46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9B3BA6-FF7B-4353-8A25-AEA8232160E1}" type="doc">
      <dgm:prSet loTypeId="urn:microsoft.com/office/officeart/2005/8/layout/hList7" loCatId="relationship" qsTypeId="urn:microsoft.com/office/officeart/2005/8/quickstyle/simple1#1" qsCatId="simple" csTypeId="urn:microsoft.com/office/officeart/2005/8/colors/accent1_2#1" csCatId="accent1" phldr="1"/>
      <dgm:spPr/>
    </dgm:pt>
    <dgm:pt modelId="{D494698E-AEB5-4663-BFEB-F41E1B2B5E8C}">
      <dgm:prSet phldrT="[Текст]"/>
      <dgm:spPr/>
      <dgm:t>
        <a:bodyPr/>
        <a:lstStyle/>
        <a:p>
          <a:r>
            <a:rPr lang="ru-RU" b="1" dirty="0" err="1" smtClean="0"/>
            <a:t>Мажбуриятлар</a:t>
          </a:r>
          <a:r>
            <a:rPr lang="ru-RU" b="1" dirty="0" smtClean="0"/>
            <a:t> </a:t>
          </a:r>
          <a:r>
            <a:rPr lang="ru-RU" b="1" dirty="0" err="1" smtClean="0"/>
            <a:t>қайтарма</a:t>
          </a:r>
          <a:r>
            <a:rPr lang="ru-RU" b="1" dirty="0" smtClean="0"/>
            <a:t> </a:t>
          </a:r>
          <a:r>
            <a:rPr lang="ru-RU" b="1" dirty="0" err="1" smtClean="0"/>
            <a:t>бўлиши</a:t>
          </a:r>
          <a:r>
            <a:rPr lang="ru-RU" b="1" dirty="0" smtClean="0"/>
            <a:t>, </a:t>
          </a:r>
          <a:r>
            <a:rPr lang="ru-RU" b="1" dirty="0" err="1" smtClean="0"/>
            <a:t>яъни</a:t>
          </a:r>
          <a:r>
            <a:rPr lang="ru-RU" b="1" dirty="0" smtClean="0"/>
            <a:t> </a:t>
          </a:r>
          <a:r>
            <a:rPr lang="ru-RU" b="1" dirty="0" err="1" smtClean="0"/>
            <a:t>кредиторлар</a:t>
          </a:r>
          <a:r>
            <a:rPr lang="ru-RU" b="1" dirty="0" smtClean="0"/>
            <a:t> </a:t>
          </a:r>
          <a:r>
            <a:rPr lang="ru-RU" b="1" dirty="0" err="1" smtClean="0"/>
            <a:t>бир-бири­га</a:t>
          </a:r>
          <a:r>
            <a:rPr lang="ru-RU" b="1" dirty="0" smtClean="0"/>
            <a:t> </a:t>
          </a:r>
          <a:r>
            <a:rPr lang="ru-RU" b="1" dirty="0" err="1" smtClean="0"/>
            <a:t>нисбатан</a:t>
          </a:r>
          <a:r>
            <a:rPr lang="ru-RU" b="1" dirty="0" smtClean="0"/>
            <a:t> </a:t>
          </a:r>
          <a:r>
            <a:rPr lang="ru-RU" b="1" dirty="0" err="1" smtClean="0"/>
            <a:t>қарздор</a:t>
          </a:r>
          <a:r>
            <a:rPr lang="ru-RU" b="1" dirty="0" smtClean="0"/>
            <a:t> </a:t>
          </a:r>
          <a:r>
            <a:rPr lang="ru-RU" b="1" dirty="0" err="1" smtClean="0"/>
            <a:t>бўлиши</a:t>
          </a:r>
          <a:r>
            <a:rPr lang="ru-RU" b="1" dirty="0" smtClean="0"/>
            <a:t> </a:t>
          </a:r>
          <a:r>
            <a:rPr lang="ru-RU" b="1" dirty="0" err="1" smtClean="0"/>
            <a:t>керак</a:t>
          </a:r>
          <a:r>
            <a:rPr lang="ru-RU" b="1" dirty="0" smtClean="0"/>
            <a:t>. </a:t>
          </a:r>
          <a:endParaRPr lang="ru-RU" b="1" dirty="0"/>
        </a:p>
      </dgm:t>
    </dgm:pt>
    <dgm:pt modelId="{76E947D5-C73A-4722-A167-325E1DB53BE8}" type="parTrans" cxnId="{E95A9D4E-7D02-4C96-A0F8-3841549E6DCC}">
      <dgm:prSet/>
      <dgm:spPr/>
      <dgm:t>
        <a:bodyPr/>
        <a:lstStyle/>
        <a:p>
          <a:endParaRPr lang="ru-RU"/>
        </a:p>
      </dgm:t>
    </dgm:pt>
    <dgm:pt modelId="{9E7E0383-4E76-4707-973D-AB8051021137}" type="sibTrans" cxnId="{E95A9D4E-7D02-4C96-A0F8-3841549E6DCC}">
      <dgm:prSet/>
      <dgm:spPr/>
      <dgm:t>
        <a:bodyPr/>
        <a:lstStyle/>
        <a:p>
          <a:endParaRPr lang="ru-RU"/>
        </a:p>
      </dgm:t>
    </dgm:pt>
    <dgm:pt modelId="{1F7F12BB-F133-4DE4-9E4F-A779D7FBF026}">
      <dgm:prSet phldrT="[Текст]"/>
      <dgm:spPr/>
      <dgm:t>
        <a:bodyPr/>
        <a:lstStyle/>
        <a:p>
          <a:r>
            <a:rPr lang="uz-Cyrl-UZ" b="1" dirty="0" smtClean="0"/>
            <a:t>Қарама-қарши талаб бир хилда, талаб қилинадиган нарсанинг аломатлари ҳам шу турда бўлиши керак.</a:t>
          </a:r>
          <a:endParaRPr lang="ru-RU" b="1" dirty="0"/>
        </a:p>
      </dgm:t>
    </dgm:pt>
    <dgm:pt modelId="{FC45EFDE-7F14-48FF-91F2-D3D49935B8B7}" type="parTrans" cxnId="{C6D16689-98D3-4835-B610-915C4EDF82E6}">
      <dgm:prSet/>
      <dgm:spPr/>
      <dgm:t>
        <a:bodyPr/>
        <a:lstStyle/>
        <a:p>
          <a:endParaRPr lang="ru-RU"/>
        </a:p>
      </dgm:t>
    </dgm:pt>
    <dgm:pt modelId="{D9718770-4CD2-418F-92EA-45F6CDA356A9}" type="sibTrans" cxnId="{C6D16689-98D3-4835-B610-915C4EDF82E6}">
      <dgm:prSet/>
      <dgm:spPr/>
      <dgm:t>
        <a:bodyPr/>
        <a:lstStyle/>
        <a:p>
          <a:endParaRPr lang="ru-RU"/>
        </a:p>
      </dgm:t>
    </dgm:pt>
    <dgm:pt modelId="{F437DD8E-BB1D-478D-A0AD-CD03EB7302ED}">
      <dgm:prSet phldrT="[Текст]"/>
      <dgm:spPr/>
      <dgm:t>
        <a:bodyPr/>
        <a:lstStyle/>
        <a:p>
          <a:r>
            <a:rPr lang="uz-Cyrl-UZ" b="1" dirty="0" smtClean="0"/>
            <a:t>Бир хилдаги қарама-қарши талабни ҳисобга ўтказишда уларни бажариш муддатлари тўлган бўлиши керак.</a:t>
          </a:r>
          <a:endParaRPr lang="ru-RU" b="1" dirty="0"/>
        </a:p>
      </dgm:t>
    </dgm:pt>
    <dgm:pt modelId="{2656B9AA-FEC8-43B3-BBA8-A6CA20B7E013}" type="parTrans" cxnId="{AAC12578-18A6-42D1-858B-01FA577439BA}">
      <dgm:prSet/>
      <dgm:spPr/>
      <dgm:t>
        <a:bodyPr/>
        <a:lstStyle/>
        <a:p>
          <a:endParaRPr lang="ru-RU"/>
        </a:p>
      </dgm:t>
    </dgm:pt>
    <dgm:pt modelId="{6F95D7B0-D5E8-4DC0-A016-891BDEC8771A}" type="sibTrans" cxnId="{AAC12578-18A6-42D1-858B-01FA577439BA}">
      <dgm:prSet/>
      <dgm:spPr/>
      <dgm:t>
        <a:bodyPr/>
        <a:lstStyle/>
        <a:p>
          <a:endParaRPr lang="ru-RU"/>
        </a:p>
      </dgm:t>
    </dgm:pt>
    <dgm:pt modelId="{B93399CB-CE33-4418-9601-7C9F8D548E6A}" type="pres">
      <dgm:prSet presAssocID="{2C9B3BA6-FF7B-4353-8A25-AEA8232160E1}" presName="Name0" presStyleCnt="0">
        <dgm:presLayoutVars>
          <dgm:dir/>
          <dgm:resizeHandles val="exact"/>
        </dgm:presLayoutVars>
      </dgm:prSet>
      <dgm:spPr/>
    </dgm:pt>
    <dgm:pt modelId="{B39C40F2-4E1C-4FD2-95B6-5507C80A62DE}" type="pres">
      <dgm:prSet presAssocID="{2C9B3BA6-FF7B-4353-8A25-AEA8232160E1}" presName="fgShape" presStyleLbl="fgShp" presStyleIdx="0" presStyleCnt="1"/>
      <dgm:spPr/>
    </dgm:pt>
    <dgm:pt modelId="{29F841A7-7A99-4DD2-A8DE-FDCD5C7A808F}" type="pres">
      <dgm:prSet presAssocID="{2C9B3BA6-FF7B-4353-8A25-AEA8232160E1}" presName="linComp" presStyleCnt="0"/>
      <dgm:spPr/>
    </dgm:pt>
    <dgm:pt modelId="{531D4851-6967-428E-81E3-05F00C2C38C0}" type="pres">
      <dgm:prSet presAssocID="{D494698E-AEB5-4663-BFEB-F41E1B2B5E8C}" presName="compNode" presStyleCnt="0"/>
      <dgm:spPr/>
    </dgm:pt>
    <dgm:pt modelId="{1A9BAE36-105B-4963-99E0-5F472A8A9E6C}" type="pres">
      <dgm:prSet presAssocID="{D494698E-AEB5-4663-BFEB-F41E1B2B5E8C}" presName="bkgdShape" presStyleLbl="node1" presStyleIdx="0" presStyleCnt="3"/>
      <dgm:spPr/>
      <dgm:t>
        <a:bodyPr/>
        <a:lstStyle/>
        <a:p>
          <a:endParaRPr lang="ru-RU"/>
        </a:p>
      </dgm:t>
    </dgm:pt>
    <dgm:pt modelId="{68367FDF-5B74-45AA-9360-A33CCDCBD117}" type="pres">
      <dgm:prSet presAssocID="{D494698E-AEB5-4663-BFEB-F41E1B2B5E8C}" presName="nodeTx" presStyleLbl="node1" presStyleIdx="0" presStyleCnt="3">
        <dgm:presLayoutVars>
          <dgm:bulletEnabled val="1"/>
        </dgm:presLayoutVars>
      </dgm:prSet>
      <dgm:spPr/>
      <dgm:t>
        <a:bodyPr/>
        <a:lstStyle/>
        <a:p>
          <a:endParaRPr lang="ru-RU"/>
        </a:p>
      </dgm:t>
    </dgm:pt>
    <dgm:pt modelId="{5F608BBF-BDA4-41B4-AAA8-CC085D8ABF13}" type="pres">
      <dgm:prSet presAssocID="{D494698E-AEB5-4663-BFEB-F41E1B2B5E8C}" presName="invisiNode" presStyleLbl="node1" presStyleIdx="0" presStyleCnt="3"/>
      <dgm:spPr/>
    </dgm:pt>
    <dgm:pt modelId="{8C4BCFD8-DE57-409A-8DCF-0E5048A5E530}" type="pres">
      <dgm:prSet presAssocID="{D494698E-AEB5-4663-BFEB-F41E1B2B5E8C}" presName="imagNode" presStyleLbl="fgImgPlace1" presStyleIdx="0" presStyleCnt="3"/>
      <dgm:spPr>
        <a:blipFill>
          <a:blip xmlns:r="http://schemas.openxmlformats.org/officeDocument/2006/relationships" r:embed="rId1">
            <a:extLst>
              <a:ext uri="{28A0092B-C50C-407E-A947-70E740481C1C}"/>
            </a:extLst>
          </a:blip>
          <a:srcRect/>
          <a:stretch>
            <a:fillRect l="-25000" r="-25000"/>
          </a:stretch>
        </a:blipFill>
      </dgm:spPr>
    </dgm:pt>
    <dgm:pt modelId="{55CB08A8-2DFC-47DE-8810-0D33F2F1C236}" type="pres">
      <dgm:prSet presAssocID="{9E7E0383-4E76-4707-973D-AB8051021137}" presName="sibTrans" presStyleLbl="sibTrans2D1" presStyleIdx="0" presStyleCnt="0"/>
      <dgm:spPr/>
      <dgm:t>
        <a:bodyPr/>
        <a:lstStyle/>
        <a:p>
          <a:endParaRPr lang="ru-RU"/>
        </a:p>
      </dgm:t>
    </dgm:pt>
    <dgm:pt modelId="{2AEF5590-BBCA-4706-9E61-04F38D44DFAE}" type="pres">
      <dgm:prSet presAssocID="{1F7F12BB-F133-4DE4-9E4F-A779D7FBF026}" presName="compNode" presStyleCnt="0"/>
      <dgm:spPr/>
    </dgm:pt>
    <dgm:pt modelId="{78107C90-C015-4A6F-AB20-168E4C277A93}" type="pres">
      <dgm:prSet presAssocID="{1F7F12BB-F133-4DE4-9E4F-A779D7FBF026}" presName="bkgdShape" presStyleLbl="node1" presStyleIdx="1" presStyleCnt="3"/>
      <dgm:spPr/>
      <dgm:t>
        <a:bodyPr/>
        <a:lstStyle/>
        <a:p>
          <a:endParaRPr lang="ru-RU"/>
        </a:p>
      </dgm:t>
    </dgm:pt>
    <dgm:pt modelId="{EF5EBBA0-8C69-44D3-A735-CCD4680AADD2}" type="pres">
      <dgm:prSet presAssocID="{1F7F12BB-F133-4DE4-9E4F-A779D7FBF026}" presName="nodeTx" presStyleLbl="node1" presStyleIdx="1" presStyleCnt="3">
        <dgm:presLayoutVars>
          <dgm:bulletEnabled val="1"/>
        </dgm:presLayoutVars>
      </dgm:prSet>
      <dgm:spPr/>
      <dgm:t>
        <a:bodyPr/>
        <a:lstStyle/>
        <a:p>
          <a:endParaRPr lang="ru-RU"/>
        </a:p>
      </dgm:t>
    </dgm:pt>
    <dgm:pt modelId="{493FBE87-C748-45B6-AEFA-71E1E86B2AFA}" type="pres">
      <dgm:prSet presAssocID="{1F7F12BB-F133-4DE4-9E4F-A779D7FBF026}" presName="invisiNode" presStyleLbl="node1" presStyleIdx="1" presStyleCnt="3"/>
      <dgm:spPr/>
    </dgm:pt>
    <dgm:pt modelId="{581E866A-8793-4C71-959D-96015A400B09}" type="pres">
      <dgm:prSet presAssocID="{1F7F12BB-F133-4DE4-9E4F-A779D7FBF026}" presName="imagNode" presStyleLbl="fgImgPlace1" presStyleIdx="1" presStyleCnt="3"/>
      <dgm:spPr>
        <a:blipFill>
          <a:blip xmlns:r="http://schemas.openxmlformats.org/officeDocument/2006/relationships" r:embed="rId2">
            <a:extLst>
              <a:ext uri="{28A0092B-C50C-407E-A947-70E740481C1C}"/>
            </a:extLst>
          </a:blip>
          <a:srcRect/>
          <a:stretch>
            <a:fillRect l="-7000" r="-7000"/>
          </a:stretch>
        </a:blipFill>
      </dgm:spPr>
    </dgm:pt>
    <dgm:pt modelId="{C6C41D7A-DE48-43AE-B1CF-4B6B455D60A4}" type="pres">
      <dgm:prSet presAssocID="{D9718770-4CD2-418F-92EA-45F6CDA356A9}" presName="sibTrans" presStyleLbl="sibTrans2D1" presStyleIdx="0" presStyleCnt="0"/>
      <dgm:spPr/>
      <dgm:t>
        <a:bodyPr/>
        <a:lstStyle/>
        <a:p>
          <a:endParaRPr lang="ru-RU"/>
        </a:p>
      </dgm:t>
    </dgm:pt>
    <dgm:pt modelId="{6C7C4915-64CF-427F-BABB-839A56C2B9F1}" type="pres">
      <dgm:prSet presAssocID="{F437DD8E-BB1D-478D-A0AD-CD03EB7302ED}" presName="compNode" presStyleCnt="0"/>
      <dgm:spPr/>
    </dgm:pt>
    <dgm:pt modelId="{C57B1301-1D69-4DE3-9290-F1634BA4E3BE}" type="pres">
      <dgm:prSet presAssocID="{F437DD8E-BB1D-478D-A0AD-CD03EB7302ED}" presName="bkgdShape" presStyleLbl="node1" presStyleIdx="2" presStyleCnt="3"/>
      <dgm:spPr/>
      <dgm:t>
        <a:bodyPr/>
        <a:lstStyle/>
        <a:p>
          <a:endParaRPr lang="ru-RU"/>
        </a:p>
      </dgm:t>
    </dgm:pt>
    <dgm:pt modelId="{D8D40002-FF5B-4E04-B807-071333926398}" type="pres">
      <dgm:prSet presAssocID="{F437DD8E-BB1D-478D-A0AD-CD03EB7302ED}" presName="nodeTx" presStyleLbl="node1" presStyleIdx="2" presStyleCnt="3">
        <dgm:presLayoutVars>
          <dgm:bulletEnabled val="1"/>
        </dgm:presLayoutVars>
      </dgm:prSet>
      <dgm:spPr/>
      <dgm:t>
        <a:bodyPr/>
        <a:lstStyle/>
        <a:p>
          <a:endParaRPr lang="ru-RU"/>
        </a:p>
      </dgm:t>
    </dgm:pt>
    <dgm:pt modelId="{AD6A0A08-2F47-476C-ABE2-ED868CA8593A}" type="pres">
      <dgm:prSet presAssocID="{F437DD8E-BB1D-478D-A0AD-CD03EB7302ED}" presName="invisiNode" presStyleLbl="node1" presStyleIdx="2" presStyleCnt="3"/>
      <dgm:spPr/>
    </dgm:pt>
    <dgm:pt modelId="{BF19AAD1-AD8D-4BF9-8A9C-5A97FA063732}" type="pres">
      <dgm:prSet presAssocID="{F437DD8E-BB1D-478D-A0AD-CD03EB7302ED}" presName="imagNode" presStyleLbl="fgImgPlace1" presStyleIdx="2" presStyleCnt="3"/>
      <dgm:spPr>
        <a:blipFill>
          <a:blip xmlns:r="http://schemas.openxmlformats.org/officeDocument/2006/relationships" r:embed="rId3">
            <a:extLst>
              <a:ext uri="{28A0092B-C50C-407E-A947-70E740481C1C}"/>
            </a:extLst>
          </a:blip>
          <a:srcRect/>
          <a:stretch>
            <a:fillRect l="-14000" r="-14000"/>
          </a:stretch>
        </a:blipFill>
      </dgm:spPr>
    </dgm:pt>
  </dgm:ptLst>
  <dgm:cxnLst>
    <dgm:cxn modelId="{AAC12578-18A6-42D1-858B-01FA577439BA}" srcId="{2C9B3BA6-FF7B-4353-8A25-AEA8232160E1}" destId="{F437DD8E-BB1D-478D-A0AD-CD03EB7302ED}" srcOrd="2" destOrd="0" parTransId="{2656B9AA-FEC8-43B3-BBA8-A6CA20B7E013}" sibTransId="{6F95D7B0-D5E8-4DC0-A016-891BDEC8771A}"/>
    <dgm:cxn modelId="{4C5C8472-5DD6-4384-B460-A5B28103F984}" type="presOf" srcId="{F437DD8E-BB1D-478D-A0AD-CD03EB7302ED}" destId="{D8D40002-FF5B-4E04-B807-071333926398}" srcOrd="1" destOrd="0" presId="urn:microsoft.com/office/officeart/2005/8/layout/hList7"/>
    <dgm:cxn modelId="{29AA3A5D-6B87-4D0F-8052-4C6A2A77BEC1}" type="presOf" srcId="{D9718770-4CD2-418F-92EA-45F6CDA356A9}" destId="{C6C41D7A-DE48-43AE-B1CF-4B6B455D60A4}" srcOrd="0" destOrd="0" presId="urn:microsoft.com/office/officeart/2005/8/layout/hList7"/>
    <dgm:cxn modelId="{666A2214-3481-4F23-B930-10D218F6D76B}" type="presOf" srcId="{D494698E-AEB5-4663-BFEB-F41E1B2B5E8C}" destId="{68367FDF-5B74-45AA-9360-A33CCDCBD117}" srcOrd="1" destOrd="0" presId="urn:microsoft.com/office/officeart/2005/8/layout/hList7"/>
    <dgm:cxn modelId="{25B3EF76-A6AA-4E63-9F2D-48249A36FED7}" type="presOf" srcId="{D494698E-AEB5-4663-BFEB-F41E1B2B5E8C}" destId="{1A9BAE36-105B-4963-99E0-5F472A8A9E6C}" srcOrd="0" destOrd="0" presId="urn:microsoft.com/office/officeart/2005/8/layout/hList7"/>
    <dgm:cxn modelId="{C6D16689-98D3-4835-B610-915C4EDF82E6}" srcId="{2C9B3BA6-FF7B-4353-8A25-AEA8232160E1}" destId="{1F7F12BB-F133-4DE4-9E4F-A779D7FBF026}" srcOrd="1" destOrd="0" parTransId="{FC45EFDE-7F14-48FF-91F2-D3D49935B8B7}" sibTransId="{D9718770-4CD2-418F-92EA-45F6CDA356A9}"/>
    <dgm:cxn modelId="{A48EA3FF-C4C5-447C-B797-F55EB9AA8E1A}" type="presOf" srcId="{F437DD8E-BB1D-478D-A0AD-CD03EB7302ED}" destId="{C57B1301-1D69-4DE3-9290-F1634BA4E3BE}" srcOrd="0" destOrd="0" presId="urn:microsoft.com/office/officeart/2005/8/layout/hList7"/>
    <dgm:cxn modelId="{47C3436F-4A3D-44B0-8893-71AF9A4D47FB}" type="presOf" srcId="{1F7F12BB-F133-4DE4-9E4F-A779D7FBF026}" destId="{78107C90-C015-4A6F-AB20-168E4C277A93}" srcOrd="0" destOrd="0" presId="urn:microsoft.com/office/officeart/2005/8/layout/hList7"/>
    <dgm:cxn modelId="{8F1A954C-4B7F-4041-A2E0-E714ED2E0DF1}" type="presOf" srcId="{2C9B3BA6-FF7B-4353-8A25-AEA8232160E1}" destId="{B93399CB-CE33-4418-9601-7C9F8D548E6A}" srcOrd="0" destOrd="0" presId="urn:microsoft.com/office/officeart/2005/8/layout/hList7"/>
    <dgm:cxn modelId="{E95A9D4E-7D02-4C96-A0F8-3841549E6DCC}" srcId="{2C9B3BA6-FF7B-4353-8A25-AEA8232160E1}" destId="{D494698E-AEB5-4663-BFEB-F41E1B2B5E8C}" srcOrd="0" destOrd="0" parTransId="{76E947D5-C73A-4722-A167-325E1DB53BE8}" sibTransId="{9E7E0383-4E76-4707-973D-AB8051021137}"/>
    <dgm:cxn modelId="{68CD2626-5145-4B79-905D-30D3199070FC}" type="presOf" srcId="{9E7E0383-4E76-4707-973D-AB8051021137}" destId="{55CB08A8-2DFC-47DE-8810-0D33F2F1C236}" srcOrd="0" destOrd="0" presId="urn:microsoft.com/office/officeart/2005/8/layout/hList7"/>
    <dgm:cxn modelId="{D880EF82-7BD1-4380-9F88-1D6477252915}" type="presOf" srcId="{1F7F12BB-F133-4DE4-9E4F-A779D7FBF026}" destId="{EF5EBBA0-8C69-44D3-A735-CCD4680AADD2}" srcOrd="1" destOrd="0" presId="urn:microsoft.com/office/officeart/2005/8/layout/hList7"/>
    <dgm:cxn modelId="{C6E98398-DF12-4572-BC63-FAFDA47C6373}" type="presParOf" srcId="{B93399CB-CE33-4418-9601-7C9F8D548E6A}" destId="{B39C40F2-4E1C-4FD2-95B6-5507C80A62DE}" srcOrd="0" destOrd="0" presId="urn:microsoft.com/office/officeart/2005/8/layout/hList7"/>
    <dgm:cxn modelId="{1D7F0941-F0FB-4D50-BC3D-0BA77A916672}" type="presParOf" srcId="{B93399CB-CE33-4418-9601-7C9F8D548E6A}" destId="{29F841A7-7A99-4DD2-A8DE-FDCD5C7A808F}" srcOrd="1" destOrd="0" presId="urn:microsoft.com/office/officeart/2005/8/layout/hList7"/>
    <dgm:cxn modelId="{D110679D-F6BE-442E-8139-22826832B875}" type="presParOf" srcId="{29F841A7-7A99-4DD2-A8DE-FDCD5C7A808F}" destId="{531D4851-6967-428E-81E3-05F00C2C38C0}" srcOrd="0" destOrd="0" presId="urn:microsoft.com/office/officeart/2005/8/layout/hList7"/>
    <dgm:cxn modelId="{EA83DD57-450F-4819-A6EA-8B0C8E36FF81}" type="presParOf" srcId="{531D4851-6967-428E-81E3-05F00C2C38C0}" destId="{1A9BAE36-105B-4963-99E0-5F472A8A9E6C}" srcOrd="0" destOrd="0" presId="urn:microsoft.com/office/officeart/2005/8/layout/hList7"/>
    <dgm:cxn modelId="{FBC26D68-30DB-463A-8992-4977628F22DA}" type="presParOf" srcId="{531D4851-6967-428E-81E3-05F00C2C38C0}" destId="{68367FDF-5B74-45AA-9360-A33CCDCBD117}" srcOrd="1" destOrd="0" presId="urn:microsoft.com/office/officeart/2005/8/layout/hList7"/>
    <dgm:cxn modelId="{9669274C-D69F-4B72-8627-9A8CEF09D3E8}" type="presParOf" srcId="{531D4851-6967-428E-81E3-05F00C2C38C0}" destId="{5F608BBF-BDA4-41B4-AAA8-CC085D8ABF13}" srcOrd="2" destOrd="0" presId="urn:microsoft.com/office/officeart/2005/8/layout/hList7"/>
    <dgm:cxn modelId="{67B3C705-0EA1-41C5-9C7E-3B6DEE4A0C12}" type="presParOf" srcId="{531D4851-6967-428E-81E3-05F00C2C38C0}" destId="{8C4BCFD8-DE57-409A-8DCF-0E5048A5E530}" srcOrd="3" destOrd="0" presId="urn:microsoft.com/office/officeart/2005/8/layout/hList7"/>
    <dgm:cxn modelId="{8D7E0DD8-87A1-48B7-AFE2-D897EEC4A706}" type="presParOf" srcId="{29F841A7-7A99-4DD2-A8DE-FDCD5C7A808F}" destId="{55CB08A8-2DFC-47DE-8810-0D33F2F1C236}" srcOrd="1" destOrd="0" presId="urn:microsoft.com/office/officeart/2005/8/layout/hList7"/>
    <dgm:cxn modelId="{FE83A508-9FAD-438E-AFA5-469C8258975E}" type="presParOf" srcId="{29F841A7-7A99-4DD2-A8DE-FDCD5C7A808F}" destId="{2AEF5590-BBCA-4706-9E61-04F38D44DFAE}" srcOrd="2" destOrd="0" presId="urn:microsoft.com/office/officeart/2005/8/layout/hList7"/>
    <dgm:cxn modelId="{75636DB2-4416-4168-A2FD-22D836430729}" type="presParOf" srcId="{2AEF5590-BBCA-4706-9E61-04F38D44DFAE}" destId="{78107C90-C015-4A6F-AB20-168E4C277A93}" srcOrd="0" destOrd="0" presId="urn:microsoft.com/office/officeart/2005/8/layout/hList7"/>
    <dgm:cxn modelId="{D9D8A8E6-D659-4819-8AB2-BE5BD6F4BDF1}" type="presParOf" srcId="{2AEF5590-BBCA-4706-9E61-04F38D44DFAE}" destId="{EF5EBBA0-8C69-44D3-A735-CCD4680AADD2}" srcOrd="1" destOrd="0" presId="urn:microsoft.com/office/officeart/2005/8/layout/hList7"/>
    <dgm:cxn modelId="{1705D625-6DC9-4646-AFB6-E709790ECA96}" type="presParOf" srcId="{2AEF5590-BBCA-4706-9E61-04F38D44DFAE}" destId="{493FBE87-C748-45B6-AEFA-71E1E86B2AFA}" srcOrd="2" destOrd="0" presId="urn:microsoft.com/office/officeart/2005/8/layout/hList7"/>
    <dgm:cxn modelId="{A34B06FF-29B8-42BB-8518-FCA5DF15113C}" type="presParOf" srcId="{2AEF5590-BBCA-4706-9E61-04F38D44DFAE}" destId="{581E866A-8793-4C71-959D-96015A400B09}" srcOrd="3" destOrd="0" presId="urn:microsoft.com/office/officeart/2005/8/layout/hList7"/>
    <dgm:cxn modelId="{6338EBED-0420-46F2-857F-AC113C8695C5}" type="presParOf" srcId="{29F841A7-7A99-4DD2-A8DE-FDCD5C7A808F}" destId="{C6C41D7A-DE48-43AE-B1CF-4B6B455D60A4}" srcOrd="3" destOrd="0" presId="urn:microsoft.com/office/officeart/2005/8/layout/hList7"/>
    <dgm:cxn modelId="{F5AD0D71-9DC1-45A1-910A-1EE89BC69F54}" type="presParOf" srcId="{29F841A7-7A99-4DD2-A8DE-FDCD5C7A808F}" destId="{6C7C4915-64CF-427F-BABB-839A56C2B9F1}" srcOrd="4" destOrd="0" presId="urn:microsoft.com/office/officeart/2005/8/layout/hList7"/>
    <dgm:cxn modelId="{D9665C8D-EB3A-426C-A7FA-1BF47E205CF6}" type="presParOf" srcId="{6C7C4915-64CF-427F-BABB-839A56C2B9F1}" destId="{C57B1301-1D69-4DE3-9290-F1634BA4E3BE}" srcOrd="0" destOrd="0" presId="urn:microsoft.com/office/officeart/2005/8/layout/hList7"/>
    <dgm:cxn modelId="{FD67E94B-F39C-4965-8298-59EF8CE21B73}" type="presParOf" srcId="{6C7C4915-64CF-427F-BABB-839A56C2B9F1}" destId="{D8D40002-FF5B-4E04-B807-071333926398}" srcOrd="1" destOrd="0" presId="urn:microsoft.com/office/officeart/2005/8/layout/hList7"/>
    <dgm:cxn modelId="{9EC87601-700A-4FF1-8F59-58DA8C0B97B1}" type="presParOf" srcId="{6C7C4915-64CF-427F-BABB-839A56C2B9F1}" destId="{AD6A0A08-2F47-476C-ABE2-ED868CA8593A}" srcOrd="2" destOrd="0" presId="urn:microsoft.com/office/officeart/2005/8/layout/hList7"/>
    <dgm:cxn modelId="{17F29E22-8394-4631-958E-BD6F22718C12}" type="presParOf" srcId="{6C7C4915-64CF-427F-BABB-839A56C2B9F1}" destId="{BF19AAD1-AD8D-4BF9-8A9C-5A97FA063732}" srcOrd="3" destOrd="0" presId="urn:microsoft.com/office/officeart/2005/8/layout/hList7"/>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EEF3D23-7DE4-4932-BF91-228B944B3F6D}" type="datetimeFigureOut">
              <a:rPr lang="ru-RU"/>
              <a:pPr>
                <a:defRPr/>
              </a:pPr>
              <a:t>08.05.2013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46E7B66-639A-4DC0-B403-78A28100929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7411"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47ABB0-9012-4056-94F8-9ECC6101E67C}" type="slidenum">
              <a:rPr lang="ru-RU"/>
              <a:pPr fontAlgn="base">
                <a:spcBef>
                  <a:spcPct val="0"/>
                </a:spcBef>
                <a:spcAft>
                  <a:spcPct val="0"/>
                </a:spcAft>
                <a:defRPr/>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7"/>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6"/>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1BB5FCC6-1E9C-4095-96B4-58B803BC0A58}" type="datetimeFigureOut">
              <a:rPr lang="ru-RU"/>
              <a:pPr>
                <a:defRPr/>
              </a:pPr>
              <a:t>08.05.2013</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F2327122-E45A-4D53-A204-E3859573C4F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B8FFA29F-2D9D-4068-86E3-41EA40C6AEB6}" type="datetimeFigureOut">
              <a:rPr lang="ru-RU"/>
              <a:pPr>
                <a:defRPr/>
              </a:pPr>
              <a:t>08.05.2013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50FC8F-31FF-4841-BB49-3D464319008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7C7A4206-15D1-48C0-B8F9-6C62BD6475E2}" type="datetimeFigureOut">
              <a:rPr lang="ru-RU"/>
              <a:pPr>
                <a:defRPr/>
              </a:pPr>
              <a:t>08.05.2013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D848870-3255-4F47-B525-8CED8ACABC8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2772B93E-61BA-4064-B62E-7FD7FFB66E4C}" type="datetimeFigureOut">
              <a:rPr lang="ru-RU"/>
              <a:pPr>
                <a:defRPr/>
              </a:pPr>
              <a:t>08.05.2013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A524B8F-4CEF-4518-9E5F-B7599E94453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0"/>
          </p:nvPr>
        </p:nvSpPr>
        <p:spPr/>
        <p:txBody>
          <a:bodyPr/>
          <a:lstStyle>
            <a:lvl1pPr>
              <a:defRPr/>
            </a:lvl1pPr>
          </a:lstStyle>
          <a:p>
            <a:pPr>
              <a:defRPr/>
            </a:pPr>
            <a:fld id="{0E873C9B-0AE5-4C77-B27B-1B22D1D51A48}" type="datetimeFigureOut">
              <a:rPr lang="ru-RU"/>
              <a:pPr>
                <a:defRPr/>
              </a:pPr>
              <a:t>08.05.2013</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2F06B0D0-9850-4EF1-9781-B5FC8B9AB0B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fld id="{75440E76-72A3-41FA-9758-0CFB4326A4D7}" type="datetimeFigureOut">
              <a:rPr lang="ru-RU"/>
              <a:pPr>
                <a:defRPr/>
              </a:pPr>
              <a:t>08.05.2013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56131A0-0851-4894-B3AA-CCB595B6617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10"/>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6"/>
          <p:cNvSpPr>
            <a:spLocks noGrp="1"/>
          </p:cNvSpPr>
          <p:nvPr>
            <p:ph type="dt" sz="half" idx="10"/>
          </p:nvPr>
        </p:nvSpPr>
        <p:spPr/>
        <p:txBody>
          <a:bodyPr/>
          <a:lstStyle>
            <a:lvl1pPr>
              <a:defRPr/>
            </a:lvl1pPr>
          </a:lstStyle>
          <a:p>
            <a:pPr>
              <a:defRPr/>
            </a:pPr>
            <a:fld id="{4E525903-9682-446A-B498-43423483E085}" type="datetimeFigureOut">
              <a:rPr lang="ru-RU"/>
              <a:pPr>
                <a:defRPr/>
              </a:pPr>
              <a:t>08.05.2013</a:t>
            </a:fld>
            <a:endParaRPr lang="ru-RU"/>
          </a:p>
        </p:txBody>
      </p:sp>
      <p:sp>
        <p:nvSpPr>
          <p:cNvPr id="10" name="Footer Placeholder 7"/>
          <p:cNvSpPr>
            <a:spLocks noGrp="1"/>
          </p:cNvSpPr>
          <p:nvPr>
            <p:ph type="ftr" sz="quarter" idx="11"/>
          </p:nvPr>
        </p:nvSpPr>
        <p:spPr/>
        <p:txBody>
          <a:bodyPr/>
          <a:lstStyle>
            <a:lvl1pPr>
              <a:defRPr/>
            </a:lvl1pPr>
          </a:lstStyle>
          <a:p>
            <a:pPr>
              <a:defRPr/>
            </a:pPr>
            <a:endParaRPr lang="ru-RU"/>
          </a:p>
        </p:txBody>
      </p:sp>
      <p:sp>
        <p:nvSpPr>
          <p:cNvPr id="11" name="Slide Number Placeholder 8"/>
          <p:cNvSpPr>
            <a:spLocks noGrp="1"/>
          </p:cNvSpPr>
          <p:nvPr>
            <p:ph type="sldNum" sz="quarter" idx="12"/>
          </p:nvPr>
        </p:nvSpPr>
        <p:spPr/>
        <p:txBody>
          <a:bodyPr/>
          <a:lstStyle>
            <a:lvl1pPr>
              <a:defRPr/>
            </a:lvl1pPr>
          </a:lstStyle>
          <a:p>
            <a:pPr>
              <a:defRPr/>
            </a:pPr>
            <a:fld id="{602922E0-E78A-40C2-8C64-10DF0364665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3D00948B-BC73-42F9-941D-A90D2148E085}" type="datetimeFigureOut">
              <a:rPr lang="ru-RU"/>
              <a:pPr>
                <a:defRPr/>
              </a:pPr>
              <a:t>08.05.2013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B0F81177-3096-4072-9D9F-5A0A032597F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5448DA-7D8C-4EA8-992D-78F82BD25399}" type="datetimeFigureOut">
              <a:rPr lang="ru-RU"/>
              <a:pPr>
                <a:defRPr/>
              </a:pPr>
              <a:t>08.05.2013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2110DDB5-8F4B-442E-88B7-51055707329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9"/>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5873DD2A-F76A-417A-B9A1-EACD79F449B9}" type="datetimeFigureOut">
              <a:rPr lang="ru-RU"/>
              <a:pPr>
                <a:defRPr/>
              </a:pPr>
              <a:t>08.05.2013</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2212378D-54BA-408C-A6BA-F07258E2D08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79E21B59-E8AB-4BCF-A72B-136380C63A6C}" type="datetimeFigureOut">
              <a:rPr lang="ru-RU"/>
              <a:pPr>
                <a:defRPr/>
              </a:pPr>
              <a:t>08.05.2013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675A57E-F6CC-4EC6-AEB7-449207851FF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762000" y="685800"/>
            <a:ext cx="75438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tx2">
                    <a:lumMod val="90000"/>
                    <a:lumOff val="10000"/>
                  </a:schemeClr>
                </a:solidFill>
                <a:latin typeface="+mn-lt"/>
              </a:defRPr>
            </a:lvl1pPr>
          </a:lstStyle>
          <a:p>
            <a:pPr>
              <a:defRPr/>
            </a:pPr>
            <a:fld id="{95D0566E-0E40-40D4-A97D-22BD0D5217E2}" type="datetimeFigureOut">
              <a:rPr lang="ru-RU"/>
              <a:pPr>
                <a:defRPr/>
              </a:pPr>
              <a:t>08.05.2013</a:t>
            </a:fld>
            <a:endParaRPr lang="ru-RU"/>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2">
                    <a:lumMod val="90000"/>
                    <a:lumOff val="1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fontAlgn="auto">
              <a:spcBef>
                <a:spcPts val="0"/>
              </a:spcBef>
              <a:spcAft>
                <a:spcPts val="0"/>
              </a:spcAft>
              <a:defRPr sz="2400">
                <a:solidFill>
                  <a:schemeClr val="tx1">
                    <a:lumMod val="85000"/>
                    <a:lumOff val="15000"/>
                  </a:schemeClr>
                </a:solidFill>
                <a:latin typeface="+mj-lt"/>
              </a:defRPr>
            </a:lvl1pPr>
          </a:lstStyle>
          <a:p>
            <a:pPr>
              <a:defRPr/>
            </a:pPr>
            <a:fld id="{CE41BC99-AA4C-409D-B9BA-E063322AD80D}" type="slidenum">
              <a:rPr lang="ru-RU"/>
              <a:pPr>
                <a:defRPr/>
              </a:pPr>
              <a:t>‹#›</a:t>
            </a:fld>
            <a:endParaRPr lang="ru-RU"/>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44" r:id="rId1"/>
    <p:sldLayoutId id="2147483743" r:id="rId2"/>
    <p:sldLayoutId id="2147483745" r:id="rId3"/>
    <p:sldLayoutId id="2147483742" r:id="rId4"/>
    <p:sldLayoutId id="2147483746" r:id="rId5"/>
    <p:sldLayoutId id="2147483741" r:id="rId6"/>
    <p:sldLayoutId id="2147483740" r:id="rId7"/>
    <p:sldLayoutId id="2147483747" r:id="rId8"/>
    <p:sldLayoutId id="2147483739" r:id="rId9"/>
    <p:sldLayoutId id="2147483738" r:id="rId10"/>
    <p:sldLayoutId id="2147483737" r:id="rId11"/>
  </p:sldLayoutIdLst>
  <p:txStyles>
    <p:title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lstStyle/>
          <a:p>
            <a:pPr algn="ctr" eaLnBrk="1" fontAlgn="auto" hangingPunct="1">
              <a:spcAft>
                <a:spcPts val="0"/>
              </a:spcAft>
              <a:defRPr/>
            </a:pPr>
            <a:r>
              <a:rPr lang="uz-Cyrl-UZ" sz="4800" b="1" dirty="0">
                <a:solidFill>
                  <a:srgbClr val="002060"/>
                </a:solidFill>
                <a:latin typeface="+mn-lt"/>
              </a:rPr>
              <a:t>МАЖБУРИЯТЛАРНИНГ БЕКОР БЎЛИШИ</a:t>
            </a:r>
            <a:endParaRPr lang="ru-RU" sz="4800" b="1" dirty="0">
              <a:solidFill>
                <a:srgbClr val="002060"/>
              </a:solidFill>
              <a:latin typeface="+mn-lt"/>
            </a:endParaRPr>
          </a:p>
        </p:txBody>
      </p:sp>
      <p:sp>
        <p:nvSpPr>
          <p:cNvPr id="14338" name="Подзаголовок 2"/>
          <p:cNvSpPr>
            <a:spLocks noGrp="1"/>
          </p:cNvSpPr>
          <p:nvPr>
            <p:ph type="subTitle" idx="1"/>
          </p:nvPr>
        </p:nvSpPr>
        <p:spPr>
          <a:xfrm>
            <a:off x="1458913" y="5229225"/>
            <a:ext cx="6858000" cy="720725"/>
          </a:xfrm>
        </p:spPr>
        <p:txBody>
          <a:bodyPr/>
          <a:lstStyle/>
          <a:p>
            <a:pPr algn="r" eaLnBrk="1" hangingPunct="1">
              <a:lnSpc>
                <a:spcPct val="90000"/>
              </a:lnSpc>
            </a:pPr>
            <a:endParaRPr lang="uz-Cyrl-UZ" sz="2000" b="1" smtClean="0">
              <a:solidFill>
                <a:srgbClr val="002060"/>
              </a:solidFill>
            </a:endParaRPr>
          </a:p>
          <a:p>
            <a:pPr algn="r" eaLnBrk="1" hangingPunct="1">
              <a:lnSpc>
                <a:spcPct val="90000"/>
              </a:lnSpc>
            </a:pPr>
            <a:r>
              <a:rPr lang="ru-RU" sz="2000" b="1" smtClean="0">
                <a:solidFill>
                  <a:srgbClr val="002060"/>
                </a:solidFill>
                <a:latin typeface="Arial" charset="0"/>
              </a:rPr>
              <a:t>Доцент</a:t>
            </a:r>
            <a:r>
              <a:rPr lang="uz-Cyrl-UZ" sz="2000" b="1" smtClean="0">
                <a:solidFill>
                  <a:srgbClr val="002060"/>
                </a:solidFill>
              </a:rPr>
              <a:t>: </a:t>
            </a:r>
            <a:r>
              <a:rPr lang="ru-RU" sz="2000" b="1" smtClean="0">
                <a:solidFill>
                  <a:srgbClr val="002060"/>
                </a:solidFill>
                <a:latin typeface="Arial" charset="0"/>
              </a:rPr>
              <a:t>   </a:t>
            </a:r>
            <a:r>
              <a:rPr lang="uz-Cyrl-UZ" sz="2000" b="1" smtClean="0">
                <a:solidFill>
                  <a:srgbClr val="002060"/>
                </a:solidFill>
              </a:rPr>
              <a:t>Топилдиев В.</a:t>
            </a:r>
            <a:r>
              <a:rPr lang="ru-RU" sz="2000" b="1" smtClean="0">
                <a:solidFill>
                  <a:srgbClr val="002060"/>
                </a:solidFill>
                <a:latin typeface="Arial" charset="0"/>
              </a:rPr>
              <a:t>Р.</a:t>
            </a:r>
          </a:p>
        </p:txBody>
      </p:sp>
      <p:sp>
        <p:nvSpPr>
          <p:cNvPr id="4" name="Подзаголовок 2"/>
          <p:cNvSpPr txBox="1">
            <a:spLocks/>
          </p:cNvSpPr>
          <p:nvPr/>
        </p:nvSpPr>
        <p:spPr>
          <a:xfrm>
            <a:off x="1027113" y="476250"/>
            <a:ext cx="6858000" cy="720725"/>
          </a:xfrm>
          <a:prstGeom prst="rect">
            <a:avLst/>
          </a:prstGeom>
        </p:spPr>
        <p:txBody>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fontAlgn="auto">
              <a:spcAft>
                <a:spcPts val="0"/>
              </a:spcAft>
              <a:defRPr/>
            </a:pPr>
            <a:r>
              <a:rPr lang="uz-Cyrl-UZ" sz="1600" b="1" dirty="0">
                <a:solidFill>
                  <a:schemeClr val="bg1"/>
                </a:solidFill>
              </a:rPr>
              <a:t>ЎЗБЕКИСТОН РЕСПУБЛИКАСИ</a:t>
            </a:r>
            <a:endParaRPr lang="ru-RU" sz="1600" dirty="0">
              <a:solidFill>
                <a:schemeClr val="bg1"/>
              </a:solidFill>
            </a:endParaRPr>
          </a:p>
          <a:p>
            <a:pPr algn="ctr" fontAlgn="auto">
              <a:spcAft>
                <a:spcPts val="0"/>
              </a:spcAft>
              <a:defRPr/>
            </a:pPr>
            <a:r>
              <a:rPr lang="uz-Cyrl-UZ" sz="1600" b="1" dirty="0">
                <a:solidFill>
                  <a:schemeClr val="bg1"/>
                </a:solidFill>
              </a:rPr>
              <a:t>ОЛИЙ ВА ЎРТА МАХСУС ТАЪЛИМ ВАЗИРЛИГИ</a:t>
            </a:r>
            <a:endParaRPr lang="ru-RU" sz="1600" dirty="0">
              <a:solidFill>
                <a:schemeClr val="bg1"/>
              </a:solidFill>
            </a:endParaRPr>
          </a:p>
          <a:p>
            <a:pPr algn="ctr" fontAlgn="auto">
              <a:spcAft>
                <a:spcPts val="0"/>
              </a:spcAft>
              <a:defRPr/>
            </a:pPr>
            <a:r>
              <a:rPr lang="uz-Cyrl-UZ" sz="1600" b="1" dirty="0">
                <a:solidFill>
                  <a:schemeClr val="bg1"/>
                </a:solidFill>
              </a:rPr>
              <a:t> </a:t>
            </a:r>
            <a:endParaRPr lang="ru-RU" sz="1600" dirty="0">
              <a:solidFill>
                <a:schemeClr val="bg1"/>
              </a:solidFill>
            </a:endParaRPr>
          </a:p>
          <a:p>
            <a:pPr algn="ctr" fontAlgn="auto">
              <a:spcAft>
                <a:spcPts val="0"/>
              </a:spcAft>
              <a:defRPr/>
            </a:pPr>
            <a:r>
              <a:rPr lang="uz-Cyrl-UZ" sz="1600" b="1" cap="all" dirty="0">
                <a:solidFill>
                  <a:schemeClr val="bg1"/>
                </a:solidFill>
              </a:rPr>
              <a:t> </a:t>
            </a:r>
            <a:r>
              <a:rPr lang="uz-Cyrl-UZ" sz="1600" b="1" cap="all" dirty="0" smtClean="0">
                <a:solidFill>
                  <a:schemeClr val="bg1"/>
                </a:solidFill>
              </a:rPr>
              <a:t>МИРЗО </a:t>
            </a:r>
            <a:r>
              <a:rPr lang="uz-Cyrl-UZ" sz="1600" b="1" cap="all" dirty="0">
                <a:solidFill>
                  <a:schemeClr val="bg1"/>
                </a:solidFill>
              </a:rPr>
              <a:t>УЛУҒБЕК НОМИДАГИ</a:t>
            </a:r>
            <a:endParaRPr lang="ru-RU" sz="1600" dirty="0">
              <a:solidFill>
                <a:schemeClr val="bg1"/>
              </a:solidFill>
            </a:endParaRPr>
          </a:p>
          <a:p>
            <a:pPr algn="ctr" fontAlgn="auto">
              <a:spcAft>
                <a:spcPts val="0"/>
              </a:spcAft>
              <a:defRPr/>
            </a:pPr>
            <a:r>
              <a:rPr lang="uz-Cyrl-UZ" sz="1600" b="1" cap="all" dirty="0">
                <a:solidFill>
                  <a:schemeClr val="bg1"/>
                </a:solidFill>
              </a:rPr>
              <a:t>ЎЗБЕКИСТОН МИЛЛИЙ УНИВЕРСИТЕТИ</a:t>
            </a:r>
            <a:endParaRPr lang="ru-RU" sz="1600" dirty="0">
              <a:solidFill>
                <a:schemeClr val="bg1"/>
              </a:solidFill>
            </a:endParaRPr>
          </a:p>
          <a:p>
            <a:pPr algn="ctr" fontAlgn="auto">
              <a:spcAft>
                <a:spcPts val="0"/>
              </a:spcAft>
              <a:defRPr/>
            </a:pPr>
            <a:r>
              <a:rPr lang="uz-Cyrl-UZ" sz="1600" b="1" cap="all" dirty="0">
                <a:solidFill>
                  <a:schemeClr val="bg1"/>
                </a:solidFill>
              </a:rPr>
              <a:t> </a:t>
            </a:r>
            <a:endParaRPr lang="ru-RU" sz="1600" dirty="0">
              <a:solidFill>
                <a:schemeClr val="bg1"/>
              </a:solidFill>
            </a:endParaRPr>
          </a:p>
          <a:p>
            <a:pPr algn="ctr" fontAlgn="auto">
              <a:spcAft>
                <a:spcPts val="0"/>
              </a:spcAft>
              <a:defRPr/>
            </a:pPr>
            <a:r>
              <a:rPr lang="uz-Cyrl-UZ" sz="1600" b="1" cap="all" dirty="0">
                <a:solidFill>
                  <a:schemeClr val="bg1"/>
                </a:solidFill>
              </a:rPr>
              <a:t>ҲУҚУҚШУНОСЛИК</a:t>
            </a:r>
            <a:r>
              <a:rPr lang="ru-RU" sz="1600" b="1" cap="all" dirty="0">
                <a:solidFill>
                  <a:schemeClr val="bg1"/>
                </a:solidFill>
              </a:rPr>
              <a:t> </a:t>
            </a:r>
            <a:r>
              <a:rPr lang="ru-RU" sz="1600" b="1" cap="all" dirty="0" err="1">
                <a:solidFill>
                  <a:schemeClr val="bg1"/>
                </a:solidFill>
              </a:rPr>
              <a:t>факул</a:t>
            </a:r>
            <a:r>
              <a:rPr lang="uz-Cyrl-UZ" sz="1600" b="1" cap="all" dirty="0">
                <a:solidFill>
                  <a:schemeClr val="bg1"/>
                </a:solidFill>
              </a:rPr>
              <a:t>Ь</a:t>
            </a:r>
            <a:r>
              <a:rPr lang="ru-RU" sz="1600" b="1" cap="all" dirty="0">
                <a:solidFill>
                  <a:schemeClr val="bg1"/>
                </a:solidFill>
              </a:rPr>
              <a:t>тети</a:t>
            </a:r>
            <a:endParaRPr lang="ru-RU" sz="1600" b="1"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одним скругленным углом 3"/>
          <p:cNvSpPr/>
          <p:nvPr/>
        </p:nvSpPr>
        <p:spPr>
          <a:xfrm>
            <a:off x="827088" y="476250"/>
            <a:ext cx="7489825" cy="1223963"/>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err="1"/>
              <a:t>Қонун</a:t>
            </a:r>
            <a:r>
              <a:rPr lang="ru-RU" b="1" dirty="0"/>
              <a:t> </a:t>
            </a:r>
            <a:r>
              <a:rPr lang="ru-RU" b="1" dirty="0" err="1"/>
              <a:t>муқобил</a:t>
            </a:r>
            <a:r>
              <a:rPr lang="ru-RU" b="1" dirty="0"/>
              <a:t> (</a:t>
            </a:r>
            <a:r>
              <a:rPr lang="ru-RU" b="1" dirty="0" err="1"/>
              <a:t>қарши</a:t>
            </a:r>
            <a:r>
              <a:rPr lang="ru-RU" b="1" dirty="0"/>
              <a:t>) </a:t>
            </a:r>
            <a:r>
              <a:rPr lang="ru-RU" b="1" dirty="0" err="1"/>
              <a:t>талаб</a:t>
            </a:r>
            <a:r>
              <a:rPr lang="ru-RU" b="1" dirty="0"/>
              <a:t> </a:t>
            </a:r>
            <a:r>
              <a:rPr lang="ru-RU" b="1" dirty="0" err="1"/>
              <a:t>ҳисоби</a:t>
            </a:r>
            <a:r>
              <a:rPr lang="ru-RU" b="1" dirty="0"/>
              <a:t> </a:t>
            </a:r>
            <a:r>
              <a:rPr lang="ru-RU" b="1" dirty="0" err="1"/>
              <a:t>йўли</a:t>
            </a:r>
            <a:r>
              <a:rPr lang="ru-RU" b="1" dirty="0"/>
              <a:t> </a:t>
            </a:r>
            <a:r>
              <a:rPr lang="ru-RU" b="1" dirty="0" err="1"/>
              <a:t>билан</a:t>
            </a:r>
            <a:r>
              <a:rPr lang="ru-RU" b="1" dirty="0"/>
              <a:t> </a:t>
            </a:r>
            <a:r>
              <a:rPr lang="ru-RU" b="1" dirty="0" err="1"/>
              <a:t>мажбурият­ларнинг</a:t>
            </a:r>
            <a:r>
              <a:rPr lang="ru-RU" b="1" dirty="0"/>
              <a:t> </a:t>
            </a:r>
            <a:r>
              <a:rPr lang="ru-RU" b="1" dirty="0" err="1"/>
              <a:t>бекор</a:t>
            </a:r>
            <a:r>
              <a:rPr lang="ru-RU" b="1" dirty="0"/>
              <a:t> </a:t>
            </a:r>
            <a:r>
              <a:rPr lang="ru-RU" b="1" dirty="0" err="1"/>
              <a:t>бўлиши</a:t>
            </a:r>
            <a:r>
              <a:rPr lang="ru-RU" b="1" dirty="0"/>
              <a:t> </a:t>
            </a:r>
            <a:r>
              <a:rPr lang="ru-RU" b="1" dirty="0" err="1"/>
              <a:t>учун</a:t>
            </a:r>
            <a:r>
              <a:rPr lang="ru-RU" b="1" dirty="0"/>
              <a:t> </a:t>
            </a:r>
            <a:r>
              <a:rPr lang="ru-RU" b="1" dirty="0" err="1"/>
              <a:t>қуйидаги</a:t>
            </a:r>
            <a:r>
              <a:rPr lang="ru-RU" b="1" dirty="0"/>
              <a:t> </a:t>
            </a:r>
            <a:r>
              <a:rPr lang="ru-RU" b="1" dirty="0" err="1"/>
              <a:t>уч</a:t>
            </a:r>
            <a:r>
              <a:rPr lang="ru-RU" b="1" dirty="0"/>
              <a:t> </a:t>
            </a:r>
            <a:r>
              <a:rPr lang="ru-RU" b="1" dirty="0" err="1"/>
              <a:t>талабни</a:t>
            </a:r>
            <a:r>
              <a:rPr lang="ru-RU" b="1" dirty="0"/>
              <a:t> </a:t>
            </a:r>
            <a:r>
              <a:rPr lang="ru-RU" b="1" dirty="0" err="1"/>
              <a:t>қўяди</a:t>
            </a:r>
            <a:r>
              <a:rPr lang="ru-RU" b="1" dirty="0"/>
              <a:t>:</a:t>
            </a:r>
          </a:p>
        </p:txBody>
      </p:sp>
      <p:graphicFrame>
        <p:nvGraphicFramePr>
          <p:cNvPr id="6" name="Схема 5"/>
          <p:cNvGraphicFramePr/>
          <p:nvPr/>
        </p:nvGraphicFramePr>
        <p:xfrm>
          <a:off x="816766" y="1772816"/>
          <a:ext cx="749965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827584" y="620688"/>
            <a:ext cx="3960440" cy="2952328"/>
          </a:xfrm>
          <a:prstGeom prst="round2DiagRect">
            <a:avLst/>
          </a:prstGeom>
        </p:spPr>
        <p:style>
          <a:lnRef idx="1">
            <a:schemeClr val="accent6"/>
          </a:lnRef>
          <a:fillRef idx="3">
            <a:schemeClr val="accent6"/>
          </a:fillRef>
          <a:effectRef idx="2">
            <a:schemeClr val="accent6"/>
          </a:effectRef>
          <a:fontRef idx="minor">
            <a:schemeClr val="lt1"/>
          </a:fontRef>
        </p:style>
        <p:txBody>
          <a:bodyPr anchor="ctr"/>
          <a:lstStyle/>
          <a:p>
            <a:pPr algn="just" fontAlgn="auto" hangingPunct="0">
              <a:spcBef>
                <a:spcPts val="0"/>
              </a:spcBef>
              <a:spcAft>
                <a:spcPts val="0"/>
              </a:spcAft>
              <a:defRPr/>
            </a:pPr>
            <a:r>
              <a:rPr lang="uz-Cyrl-UZ" b="1" dirty="0"/>
              <a:t>Қарздор билан кредитор бир шахс бўлиб қолганида </a:t>
            </a:r>
            <a:r>
              <a:rPr lang="en-US" b="1" dirty="0"/>
              <a:t> </a:t>
            </a:r>
            <a:r>
              <a:rPr lang="uz-Cyrl-UZ" b="1" dirty="0"/>
              <a:t>мажбуриятнинг бекор бўлади. Маълумки, ҳар қандай шахс ўзига ўзи ҳам қарздор, ҳам кредитор бўлиши мумкин эмас. Бундай кредитор ва қарздорнинг бир шахс бўлиб қолиши кўпинча мерос олишда учрайди.</a:t>
            </a:r>
            <a:endParaRPr lang="ru-RU" b="1" dirty="0"/>
          </a:p>
        </p:txBody>
      </p:sp>
      <p:pic>
        <p:nvPicPr>
          <p:cNvPr id="7170" name="Picture 2" descr="C:\Documents and Settings\referat1\Рабочий стол\Новая папка (3)\business_meet_paris.jpg"/>
          <p:cNvPicPr>
            <a:picLocks noChangeAspect="1" noChangeArrowheads="1"/>
          </p:cNvPicPr>
          <p:nvPr/>
        </p:nvPicPr>
        <p:blipFill>
          <a:blip r:embed="rId2">
            <a:extLst>
              <a:ext uri="{28A0092B-C50C-407E-A947-70E740481C1C}"/>
            </a:extLst>
          </a:blip>
          <a:srcRect/>
          <a:stretch>
            <a:fillRect/>
          </a:stretch>
        </p:blipFill>
        <p:spPr bwMode="auto">
          <a:xfrm>
            <a:off x="4932040" y="692696"/>
            <a:ext cx="3556000" cy="5089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1" name="Picture 3" descr="C:\Documents and Settings\referat1\Рабочий стол\Новая папка (3)\business_meeting.jpg"/>
          <p:cNvPicPr>
            <a:picLocks noChangeAspect="1" noChangeArrowheads="1"/>
          </p:cNvPicPr>
          <p:nvPr/>
        </p:nvPicPr>
        <p:blipFill>
          <a:blip r:embed="rId3"/>
          <a:srcRect/>
          <a:stretch>
            <a:fillRect/>
          </a:stretch>
        </p:blipFill>
        <p:spPr bwMode="auto">
          <a:xfrm>
            <a:off x="1223963" y="3733800"/>
            <a:ext cx="3168650" cy="2106613"/>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Группа 16"/>
          <p:cNvGrpSpPr>
            <a:grpSpLocks/>
          </p:cNvGrpSpPr>
          <p:nvPr/>
        </p:nvGrpSpPr>
        <p:grpSpPr bwMode="auto">
          <a:xfrm>
            <a:off x="900113" y="404813"/>
            <a:ext cx="7559675" cy="5832475"/>
            <a:chOff x="899592" y="404664"/>
            <a:chExt cx="7560840" cy="5832648"/>
          </a:xfrm>
        </p:grpSpPr>
        <p:cxnSp>
          <p:nvCxnSpPr>
            <p:cNvPr id="11" name="Прямая со стрелкой 10"/>
            <p:cNvCxnSpPr/>
            <p:nvPr/>
          </p:nvCxnSpPr>
          <p:spPr>
            <a:xfrm>
              <a:off x="4241794" y="3789314"/>
              <a:ext cx="474736"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 name="Овал 3"/>
            <p:cNvSpPr/>
            <p:nvPr/>
          </p:nvSpPr>
          <p:spPr>
            <a:xfrm>
              <a:off x="899592" y="1592796"/>
              <a:ext cx="3528392" cy="3312368"/>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hangingPunct="0">
                <a:spcBef>
                  <a:spcPts val="0"/>
                </a:spcBef>
                <a:spcAft>
                  <a:spcPts val="0"/>
                </a:spcAft>
                <a:defRPr/>
              </a:pPr>
              <a:r>
                <a:rPr lang="uz-Cyrl-UZ" b="1" dirty="0"/>
                <a:t>Тарафларнинг келишуви бўйича ва қарздорни қарздан </a:t>
              </a:r>
              <a:endParaRPr lang="ru-RU" dirty="0"/>
            </a:p>
            <a:p>
              <a:pPr algn="ctr" fontAlgn="auto">
                <a:spcBef>
                  <a:spcPts val="0"/>
                </a:spcBef>
                <a:spcAft>
                  <a:spcPts val="0"/>
                </a:spcAft>
                <a:defRPr/>
              </a:pPr>
              <a:r>
                <a:rPr lang="uz-Cyrl-UZ" b="1" dirty="0"/>
                <a:t>воз кечиши бўйича мажбуриятнинг бекор бўлиши</a:t>
              </a:r>
              <a:endParaRPr lang="ru-RU" dirty="0"/>
            </a:p>
          </p:txBody>
        </p:sp>
        <p:sp>
          <p:nvSpPr>
            <p:cNvPr id="6" name="Скругленный прямоугольник 5"/>
            <p:cNvSpPr/>
            <p:nvPr/>
          </p:nvSpPr>
          <p:spPr>
            <a:xfrm>
              <a:off x="4716016" y="404664"/>
              <a:ext cx="3744416" cy="237626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uz-Cyrl-UZ" sz="1400" b="1" dirty="0"/>
                <a:t>Тарафларнинг келишувига мувофиқ мажбуриятларнинг бекор қилинишида бундай келишув бажарилмаган мажбуриятларни келгу­сида бажаришдан озод қилишга қаратилган бўлади ва ҳар икки тараф мажбуриятни бажаришга ҳали киришмаган вақтда ёки мажбурият­нинг бир қисми бажарилган пайтда юз беради.</a:t>
              </a:r>
              <a:endParaRPr lang="ru-RU" sz="1400" b="1" dirty="0"/>
            </a:p>
          </p:txBody>
        </p:sp>
        <p:sp>
          <p:nvSpPr>
            <p:cNvPr id="7" name="Скругленный прямоугольник 6"/>
            <p:cNvSpPr/>
            <p:nvPr/>
          </p:nvSpPr>
          <p:spPr>
            <a:xfrm>
              <a:off x="4716016" y="3009461"/>
              <a:ext cx="3744416" cy="149965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uz-Cyrl-UZ" sz="1400" b="1" dirty="0"/>
                <a:t>Тарафларнинг кели­шувлари турлича мазмунда, чунончи, қарзни тўлашдан ёки бирор-бир ишни бажаришдан озод қилиш тўғрисида бўлиши мумкин.</a:t>
              </a:r>
              <a:endParaRPr lang="ru-RU" sz="1400" b="1" dirty="0"/>
            </a:p>
          </p:txBody>
        </p:sp>
        <p:sp>
          <p:nvSpPr>
            <p:cNvPr id="8" name="Скругленный прямоугольник 7"/>
            <p:cNvSpPr/>
            <p:nvPr/>
          </p:nvSpPr>
          <p:spPr>
            <a:xfrm>
              <a:off x="4716016" y="4737653"/>
              <a:ext cx="3744416" cy="149965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uz-Cyrl-UZ" sz="1400" b="1" dirty="0"/>
                <a:t>Воз кечиш ҳақининг миқдори, муддатлари ва уни бериш тартибини тарафлар белгилай­дилар.</a:t>
              </a:r>
              <a:endParaRPr lang="ru-RU" sz="1400" b="1" dirty="0"/>
            </a:p>
          </p:txBody>
        </p:sp>
        <p:cxnSp>
          <p:nvCxnSpPr>
            <p:cNvPr id="10" name="Прямая со стрелкой 9"/>
            <p:cNvCxnSpPr>
              <a:stCxn id="4" idx="7"/>
            </p:cNvCxnSpPr>
            <p:nvPr/>
          </p:nvCxnSpPr>
          <p:spPr>
            <a:xfrm flipV="1">
              <a:off x="3911543" y="1592149"/>
              <a:ext cx="660502" cy="485789"/>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4" idx="5"/>
            </p:cNvCxnSpPr>
            <p:nvPr/>
          </p:nvCxnSpPr>
          <p:spPr>
            <a:xfrm>
              <a:off x="3911543" y="4419570"/>
              <a:ext cx="660502" cy="95411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476672"/>
            <a:ext cx="7560840" cy="93610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hangingPunct="0">
              <a:spcBef>
                <a:spcPts val="0"/>
              </a:spcBef>
              <a:spcAft>
                <a:spcPts val="0"/>
              </a:spcAft>
              <a:defRPr/>
            </a:pPr>
            <a:r>
              <a:rPr lang="ru-RU" b="1" dirty="0"/>
              <a:t>БАЖАРИШ МУМКИН БЎЛМАГАНЛИГИ ТУФАЙЛИ </a:t>
            </a:r>
            <a:endParaRPr lang="ru-RU" dirty="0"/>
          </a:p>
          <a:p>
            <a:pPr algn="ctr" fontAlgn="auto" hangingPunct="0">
              <a:spcBef>
                <a:spcPts val="0"/>
              </a:spcBef>
              <a:spcAft>
                <a:spcPts val="0"/>
              </a:spcAft>
              <a:defRPr/>
            </a:pPr>
            <a:r>
              <a:rPr lang="ru-RU" b="1" dirty="0"/>
              <a:t>МАЖБУРИЯТНИНГ БЕКОР БЎЛИШИ</a:t>
            </a:r>
            <a:endParaRPr lang="ru-RU" dirty="0"/>
          </a:p>
        </p:txBody>
      </p:sp>
      <p:sp>
        <p:nvSpPr>
          <p:cNvPr id="5" name="Прямоугольник 4"/>
          <p:cNvSpPr/>
          <p:nvPr/>
        </p:nvSpPr>
        <p:spPr>
          <a:xfrm>
            <a:off x="755576" y="1700808"/>
            <a:ext cx="3168352" cy="432048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hangingPunct="0">
              <a:spcBef>
                <a:spcPts val="0"/>
              </a:spcBef>
              <a:spcAft>
                <a:spcPts val="0"/>
              </a:spcAft>
              <a:defRPr/>
            </a:pPr>
            <a:r>
              <a:rPr lang="ru-RU" b="1" dirty="0" err="1"/>
              <a:t>Фуқаролик</a:t>
            </a:r>
            <a:r>
              <a:rPr lang="ru-RU" b="1" dirty="0"/>
              <a:t> </a:t>
            </a:r>
            <a:r>
              <a:rPr lang="ru-RU" b="1" dirty="0" err="1"/>
              <a:t>ҳуқуқида</a:t>
            </a:r>
            <a:r>
              <a:rPr lang="ru-RU" b="1" dirty="0"/>
              <a:t> </a:t>
            </a:r>
            <a:r>
              <a:rPr lang="ru-RU" b="1" dirty="0" err="1"/>
              <a:t>мажбуриятни</a:t>
            </a:r>
            <a:r>
              <a:rPr lang="ru-RU" b="1" dirty="0"/>
              <a:t> </a:t>
            </a:r>
            <a:r>
              <a:rPr lang="ru-RU" b="1" dirty="0" err="1"/>
              <a:t>бажариш</a:t>
            </a:r>
            <a:r>
              <a:rPr lang="ru-RU" b="1" dirty="0"/>
              <a:t> </a:t>
            </a:r>
            <a:r>
              <a:rPr lang="ru-RU" b="1" dirty="0" err="1"/>
              <a:t>мумкин</a:t>
            </a:r>
            <a:r>
              <a:rPr lang="ru-RU" b="1" dirty="0"/>
              <a:t> </a:t>
            </a:r>
            <a:r>
              <a:rPr lang="ru-RU" b="1" dirty="0" err="1"/>
              <a:t>бўлмаслиги</a:t>
            </a:r>
            <a:r>
              <a:rPr lang="ru-RU" b="1" dirty="0"/>
              <a:t> </a:t>
            </a:r>
            <a:r>
              <a:rPr lang="ru-RU" b="1" dirty="0" err="1"/>
              <a:t>деб</a:t>
            </a:r>
            <a:r>
              <a:rPr lang="ru-RU" b="1" dirty="0"/>
              <a:t> </a:t>
            </a:r>
            <a:r>
              <a:rPr lang="ru-RU" b="1" dirty="0" err="1"/>
              <a:t>шундай</a:t>
            </a:r>
            <a:r>
              <a:rPr lang="ru-RU" b="1" dirty="0"/>
              <a:t> </a:t>
            </a:r>
            <a:r>
              <a:rPr lang="ru-RU" b="1" dirty="0" err="1"/>
              <a:t>вазият</a:t>
            </a:r>
            <a:r>
              <a:rPr lang="ru-RU" b="1" dirty="0"/>
              <a:t> </a:t>
            </a:r>
            <a:r>
              <a:rPr lang="ru-RU" b="1" dirty="0" err="1"/>
              <a:t>тушуниладики</a:t>
            </a:r>
            <a:r>
              <a:rPr lang="ru-RU" b="1" dirty="0"/>
              <a:t>, бунда </a:t>
            </a:r>
            <a:r>
              <a:rPr lang="ru-RU" b="1" dirty="0" err="1"/>
              <a:t>қарздорга</a:t>
            </a:r>
            <a:r>
              <a:rPr lang="ru-RU" b="1" dirty="0"/>
              <a:t> </a:t>
            </a:r>
            <a:r>
              <a:rPr lang="ru-RU" b="1" dirty="0" err="1"/>
              <a:t>мажбурият</a:t>
            </a:r>
            <a:r>
              <a:rPr lang="ru-RU" b="1" dirty="0"/>
              <a:t> </a:t>
            </a:r>
            <a:r>
              <a:rPr lang="ru-RU" b="1" dirty="0" err="1"/>
              <a:t>мазму­нини</a:t>
            </a:r>
            <a:r>
              <a:rPr lang="ru-RU" b="1" dirty="0"/>
              <a:t> </a:t>
            </a:r>
            <a:r>
              <a:rPr lang="ru-RU" b="1" dirty="0" err="1"/>
              <a:t>ташкил</a:t>
            </a:r>
            <a:r>
              <a:rPr lang="ru-RU" b="1" dirty="0"/>
              <a:t> </a:t>
            </a:r>
            <a:r>
              <a:rPr lang="ru-RU" b="1" dirty="0" err="1"/>
              <a:t>этган</a:t>
            </a:r>
            <a:r>
              <a:rPr lang="ru-RU" b="1" dirty="0"/>
              <a:t> </a:t>
            </a:r>
            <a:r>
              <a:rPr lang="ru-RU" b="1" dirty="0" err="1"/>
              <a:t>ҳаракатларни</a:t>
            </a:r>
            <a:r>
              <a:rPr lang="ru-RU" b="1" dirty="0"/>
              <a:t> </a:t>
            </a:r>
            <a:r>
              <a:rPr lang="ru-RU" b="1" dirty="0" err="1"/>
              <a:t>бажариш</a:t>
            </a:r>
            <a:r>
              <a:rPr lang="ru-RU" b="1" dirty="0"/>
              <a:t> </a:t>
            </a:r>
            <a:r>
              <a:rPr lang="ru-RU" b="1" dirty="0" err="1"/>
              <a:t>имконияти</a:t>
            </a:r>
            <a:r>
              <a:rPr lang="ru-RU" b="1" dirty="0"/>
              <a:t> </a:t>
            </a:r>
            <a:r>
              <a:rPr lang="ru-RU" b="1" dirty="0" err="1"/>
              <a:t>бўлмай</a:t>
            </a:r>
            <a:r>
              <a:rPr lang="ru-RU" b="1" dirty="0"/>
              <a:t> </a:t>
            </a:r>
            <a:r>
              <a:rPr lang="ru-RU" b="1" dirty="0" err="1"/>
              <a:t>қолади</a:t>
            </a:r>
            <a:r>
              <a:rPr lang="ru-RU" b="1" dirty="0"/>
              <a:t>.</a:t>
            </a:r>
          </a:p>
        </p:txBody>
      </p:sp>
      <p:pic>
        <p:nvPicPr>
          <p:cNvPr id="27651" name="Picture 3" descr="C:\Documents and Settings\referat1\Рабочий стол\Новая папка (3)\201208020901_dovieriennost_no_copyright.jpg"/>
          <p:cNvPicPr>
            <a:picLocks noChangeAspect="1" noChangeArrowheads="1"/>
          </p:cNvPicPr>
          <p:nvPr/>
        </p:nvPicPr>
        <p:blipFill>
          <a:blip r:embed="rId2"/>
          <a:srcRect/>
          <a:stretch>
            <a:fillRect/>
          </a:stretch>
        </p:blipFill>
        <p:spPr bwMode="auto">
          <a:xfrm>
            <a:off x="4035425" y="1916113"/>
            <a:ext cx="4248150" cy="3611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080520" y="548680"/>
            <a:ext cx="4176464" cy="1080120"/>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hangingPunct="0">
              <a:spcBef>
                <a:spcPts val="0"/>
              </a:spcBef>
              <a:spcAft>
                <a:spcPts val="0"/>
              </a:spcAft>
              <a:defRPr/>
            </a:pPr>
            <a:r>
              <a:rPr lang="ru-RU" b="1" dirty="0"/>
              <a:t>МАЖБУРИЯТНИНГ ДАВЛАТ ОРГАНИ ҲУЖЖАТИ</a:t>
            </a:r>
            <a:endParaRPr lang="ru-RU" dirty="0"/>
          </a:p>
          <a:p>
            <a:pPr algn="ctr" fontAlgn="auto" hangingPunct="0">
              <a:spcBef>
                <a:spcPts val="0"/>
              </a:spcBef>
              <a:spcAft>
                <a:spcPts val="0"/>
              </a:spcAft>
              <a:defRPr/>
            </a:pPr>
            <a:r>
              <a:rPr lang="ru-RU" b="1" dirty="0"/>
              <a:t>АСОСИДА БЕКОР БЎЛИШИ</a:t>
            </a:r>
            <a:endParaRPr lang="ru-RU" dirty="0"/>
          </a:p>
        </p:txBody>
      </p:sp>
      <p:sp>
        <p:nvSpPr>
          <p:cNvPr id="8" name="Прямоугольник 7"/>
          <p:cNvSpPr/>
          <p:nvPr/>
        </p:nvSpPr>
        <p:spPr>
          <a:xfrm>
            <a:off x="4080520" y="1916832"/>
            <a:ext cx="4176464" cy="1224136"/>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hangingPunct="0">
              <a:spcBef>
                <a:spcPts val="0"/>
              </a:spcBef>
              <a:spcAft>
                <a:spcPts val="0"/>
              </a:spcAft>
              <a:defRPr/>
            </a:pPr>
            <a:r>
              <a:rPr lang="ru-RU" sz="1400" b="1" dirty="0" err="1"/>
              <a:t>Агар</a:t>
            </a:r>
            <a:r>
              <a:rPr lang="ru-RU" sz="1400" b="1" dirty="0"/>
              <a:t> </a:t>
            </a:r>
            <a:r>
              <a:rPr lang="ru-RU" sz="1400" b="1" dirty="0" err="1"/>
              <a:t>давлат</a:t>
            </a:r>
            <a:r>
              <a:rPr lang="ru-RU" sz="1400" b="1" dirty="0"/>
              <a:t> </a:t>
            </a:r>
            <a:r>
              <a:rPr lang="ru-RU" sz="1400" b="1" dirty="0" err="1"/>
              <a:t>органининг</a:t>
            </a:r>
            <a:r>
              <a:rPr lang="ru-RU" sz="1400" b="1" dirty="0"/>
              <a:t> </a:t>
            </a:r>
            <a:r>
              <a:rPr lang="ru-RU" sz="1400" b="1" dirty="0" err="1"/>
              <a:t>ҳужжати</a:t>
            </a:r>
            <a:r>
              <a:rPr lang="ru-RU" sz="1400" b="1" dirty="0"/>
              <a:t> </a:t>
            </a:r>
            <a:r>
              <a:rPr lang="ru-RU" sz="1400" b="1" dirty="0" err="1"/>
              <a:t>чиқиши</a:t>
            </a:r>
            <a:r>
              <a:rPr lang="ru-RU" sz="1400" b="1" dirty="0"/>
              <a:t> </a:t>
            </a:r>
            <a:r>
              <a:rPr lang="ru-RU" sz="1400" b="1" dirty="0" err="1"/>
              <a:t>натижасида</a:t>
            </a:r>
            <a:r>
              <a:rPr lang="ru-RU" sz="1400" b="1" dirty="0"/>
              <a:t> </a:t>
            </a:r>
            <a:r>
              <a:rPr lang="ru-RU" sz="1400" b="1" dirty="0" err="1"/>
              <a:t>мажбуриятни</a:t>
            </a:r>
            <a:r>
              <a:rPr lang="ru-RU" sz="1400" b="1" dirty="0"/>
              <a:t> </a:t>
            </a:r>
            <a:r>
              <a:rPr lang="ru-RU" sz="1400" b="1" dirty="0" err="1"/>
              <a:t>бажариш</a:t>
            </a:r>
            <a:r>
              <a:rPr lang="ru-RU" sz="1400" b="1" dirty="0"/>
              <a:t> </a:t>
            </a:r>
            <a:r>
              <a:rPr lang="ru-RU" sz="1400" b="1" dirty="0" err="1"/>
              <a:t>тўлиқ</a:t>
            </a:r>
            <a:r>
              <a:rPr lang="ru-RU" sz="1400" b="1" dirty="0"/>
              <a:t> </a:t>
            </a:r>
            <a:r>
              <a:rPr lang="ru-RU" sz="1400" b="1" dirty="0" err="1"/>
              <a:t>ёки</a:t>
            </a:r>
            <a:r>
              <a:rPr lang="ru-RU" sz="1400" b="1" dirty="0"/>
              <a:t> </a:t>
            </a:r>
            <a:r>
              <a:rPr lang="ru-RU" sz="1400" b="1" dirty="0" err="1"/>
              <a:t>қисман</a:t>
            </a:r>
            <a:r>
              <a:rPr lang="ru-RU" sz="1400" b="1" dirty="0"/>
              <a:t> </a:t>
            </a:r>
            <a:r>
              <a:rPr lang="ru-RU" sz="1400" b="1" dirty="0" err="1"/>
              <a:t>мумкин</a:t>
            </a:r>
            <a:r>
              <a:rPr lang="ru-RU" sz="1400" b="1" dirty="0"/>
              <a:t> </a:t>
            </a:r>
            <a:r>
              <a:rPr lang="ru-RU" sz="1400" b="1" dirty="0" err="1"/>
              <a:t>бўлмай</a:t>
            </a:r>
            <a:r>
              <a:rPr lang="ru-RU" sz="1400" b="1" dirty="0"/>
              <a:t> </a:t>
            </a:r>
            <a:r>
              <a:rPr lang="ru-RU" sz="1400" b="1" dirty="0" err="1"/>
              <a:t>қолса</a:t>
            </a:r>
            <a:r>
              <a:rPr lang="ru-RU" sz="1400" b="1" dirty="0"/>
              <a:t>, </a:t>
            </a:r>
            <a:r>
              <a:rPr lang="ru-RU" sz="1400" b="1" dirty="0" err="1"/>
              <a:t>мажбурият</a:t>
            </a:r>
            <a:r>
              <a:rPr lang="ru-RU" sz="1400" b="1" dirty="0"/>
              <a:t> </a:t>
            </a:r>
            <a:r>
              <a:rPr lang="ru-RU" sz="1400" b="1" dirty="0" err="1"/>
              <a:t>тўлиқ</a:t>
            </a:r>
            <a:r>
              <a:rPr lang="ru-RU" sz="1400" b="1" dirty="0"/>
              <a:t> </a:t>
            </a:r>
            <a:r>
              <a:rPr lang="ru-RU" sz="1400" b="1" dirty="0" err="1"/>
              <a:t>ёки</a:t>
            </a:r>
            <a:r>
              <a:rPr lang="ru-RU" sz="1400" b="1" dirty="0"/>
              <a:t> </a:t>
            </a:r>
            <a:r>
              <a:rPr lang="ru-RU" sz="1400" b="1" dirty="0" err="1"/>
              <a:t>унинг</a:t>
            </a:r>
            <a:r>
              <a:rPr lang="ru-RU" sz="1400" b="1" dirty="0"/>
              <a:t> </a:t>
            </a:r>
            <a:r>
              <a:rPr lang="ru-RU" sz="1400" b="1" dirty="0" err="1"/>
              <a:t>тегишли</a:t>
            </a:r>
            <a:r>
              <a:rPr lang="ru-RU" sz="1400" b="1" dirty="0"/>
              <a:t> </a:t>
            </a:r>
            <a:r>
              <a:rPr lang="ru-RU" sz="1400" b="1" dirty="0" err="1"/>
              <a:t>қисми</a:t>
            </a:r>
            <a:r>
              <a:rPr lang="ru-RU" sz="1400" b="1" dirty="0"/>
              <a:t> </a:t>
            </a:r>
            <a:r>
              <a:rPr lang="ru-RU" sz="1400" b="1" dirty="0" err="1"/>
              <a:t>бекор</a:t>
            </a:r>
            <a:r>
              <a:rPr lang="ru-RU" sz="1400" b="1" dirty="0"/>
              <a:t> </a:t>
            </a:r>
            <a:r>
              <a:rPr lang="ru-RU" sz="1400" b="1" dirty="0" err="1"/>
              <a:t>бўлади</a:t>
            </a:r>
            <a:r>
              <a:rPr lang="ru-RU" sz="1400" b="1" dirty="0"/>
              <a:t>. </a:t>
            </a:r>
          </a:p>
        </p:txBody>
      </p:sp>
      <p:sp>
        <p:nvSpPr>
          <p:cNvPr id="9" name="Прямоугольник 8"/>
          <p:cNvSpPr/>
          <p:nvPr/>
        </p:nvSpPr>
        <p:spPr>
          <a:xfrm>
            <a:off x="4067944" y="3356992"/>
            <a:ext cx="4176464" cy="2592288"/>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hangingPunct="0">
              <a:spcBef>
                <a:spcPts val="0"/>
              </a:spcBef>
              <a:spcAft>
                <a:spcPts val="0"/>
              </a:spcAft>
              <a:defRPr/>
            </a:pPr>
            <a:r>
              <a:rPr lang="ru-RU" sz="1400" b="1" dirty="0" err="1"/>
              <a:t>Давлат</a:t>
            </a:r>
            <a:r>
              <a:rPr lang="ru-RU" sz="1400" b="1" dirty="0"/>
              <a:t> </a:t>
            </a:r>
            <a:r>
              <a:rPr lang="ru-RU" sz="1400" b="1" dirty="0" err="1"/>
              <a:t>органининг</a:t>
            </a:r>
            <a:r>
              <a:rPr lang="ru-RU" sz="1400" b="1" dirty="0"/>
              <a:t> </a:t>
            </a:r>
            <a:r>
              <a:rPr lang="ru-RU" sz="1400" b="1" dirty="0" err="1"/>
              <a:t>мажбурият</a:t>
            </a:r>
            <a:r>
              <a:rPr lang="ru-RU" sz="1400" b="1" dirty="0"/>
              <a:t> </a:t>
            </a:r>
            <a:r>
              <a:rPr lang="ru-RU" sz="1400" b="1" dirty="0" err="1"/>
              <a:t>бекор</a:t>
            </a:r>
            <a:r>
              <a:rPr lang="ru-RU" sz="1400" b="1" dirty="0"/>
              <a:t> </a:t>
            </a:r>
            <a:r>
              <a:rPr lang="ru-RU" sz="1400" b="1" dirty="0" err="1"/>
              <a:t>бўлишига</a:t>
            </a:r>
            <a:r>
              <a:rPr lang="ru-RU" sz="1400" b="1" dirty="0"/>
              <a:t> </a:t>
            </a:r>
            <a:r>
              <a:rPr lang="ru-RU" sz="1400" b="1" dirty="0" err="1"/>
              <a:t>асос</a:t>
            </a:r>
            <a:r>
              <a:rPr lang="ru-RU" sz="1400" b="1" dirty="0"/>
              <a:t> </a:t>
            </a:r>
            <a:r>
              <a:rPr lang="ru-RU" sz="1400" b="1" dirty="0" err="1"/>
              <a:t>бўлган</a:t>
            </a:r>
            <a:r>
              <a:rPr lang="ru-RU" sz="1400" b="1" dirty="0"/>
              <a:t> </a:t>
            </a:r>
            <a:r>
              <a:rPr lang="ru-RU" sz="1400" b="1" dirty="0" err="1"/>
              <a:t>ҳужжати</a:t>
            </a:r>
            <a:r>
              <a:rPr lang="ru-RU" sz="1400" b="1" dirty="0"/>
              <a:t> </a:t>
            </a:r>
            <a:r>
              <a:rPr lang="ru-RU" sz="1400" b="1" dirty="0" err="1"/>
              <a:t>белгиланган</a:t>
            </a:r>
            <a:r>
              <a:rPr lang="ru-RU" sz="1400" b="1" dirty="0"/>
              <a:t> </a:t>
            </a:r>
            <a:r>
              <a:rPr lang="ru-RU" sz="1400" b="1" dirty="0" err="1"/>
              <a:t>тартибда</a:t>
            </a:r>
            <a:r>
              <a:rPr lang="ru-RU" sz="1400" b="1" dirty="0"/>
              <a:t> </a:t>
            </a:r>
            <a:r>
              <a:rPr lang="ru-RU" sz="1400" b="1" dirty="0" err="1"/>
              <a:t>ҳақиқий</a:t>
            </a:r>
            <a:r>
              <a:rPr lang="ru-RU" sz="1400" b="1" dirty="0"/>
              <a:t> </a:t>
            </a:r>
            <a:r>
              <a:rPr lang="ru-RU" sz="1400" b="1" dirty="0" err="1"/>
              <a:t>эмас</a:t>
            </a:r>
            <a:r>
              <a:rPr lang="ru-RU" sz="1400" b="1" dirty="0"/>
              <a:t> </a:t>
            </a:r>
            <a:r>
              <a:rPr lang="ru-RU" sz="1400" b="1" dirty="0" err="1"/>
              <a:t>деб</a:t>
            </a:r>
            <a:r>
              <a:rPr lang="ru-RU" sz="1400" b="1" dirty="0"/>
              <a:t> </a:t>
            </a:r>
            <a:r>
              <a:rPr lang="ru-RU" sz="1400" b="1" dirty="0" err="1"/>
              <a:t>топилганда</a:t>
            </a:r>
            <a:r>
              <a:rPr lang="ru-RU" sz="1400" b="1" dirty="0"/>
              <a:t>, </a:t>
            </a:r>
            <a:r>
              <a:rPr lang="ru-RU" sz="1400" b="1" dirty="0" err="1"/>
              <a:t>агар</a:t>
            </a:r>
            <a:r>
              <a:rPr lang="ru-RU" sz="1400" b="1" dirty="0"/>
              <a:t> </a:t>
            </a:r>
            <a:r>
              <a:rPr lang="ru-RU" sz="1400" b="1" dirty="0" err="1"/>
              <a:t>тарафларнинг</a:t>
            </a:r>
            <a:r>
              <a:rPr lang="ru-RU" sz="1400" b="1" dirty="0"/>
              <a:t> </a:t>
            </a:r>
            <a:r>
              <a:rPr lang="ru-RU" sz="1400" b="1" dirty="0" err="1"/>
              <a:t>келишувида</a:t>
            </a:r>
            <a:r>
              <a:rPr lang="ru-RU" sz="1400" b="1" dirty="0"/>
              <a:t> </a:t>
            </a:r>
            <a:r>
              <a:rPr lang="ru-RU" sz="1400" b="1" dirty="0" err="1"/>
              <a:t>ёки</a:t>
            </a:r>
            <a:r>
              <a:rPr lang="ru-RU" sz="1400" b="1" dirty="0"/>
              <a:t> </a:t>
            </a:r>
            <a:r>
              <a:rPr lang="ru-RU" sz="1400" b="1" dirty="0" err="1"/>
              <a:t>мажбуриятнинг</a:t>
            </a:r>
            <a:r>
              <a:rPr lang="ru-RU" sz="1400" b="1" dirty="0"/>
              <a:t> </a:t>
            </a:r>
            <a:r>
              <a:rPr lang="ru-RU" sz="1400" b="1" dirty="0" err="1"/>
              <a:t>моҳиятидан</a:t>
            </a:r>
            <a:r>
              <a:rPr lang="ru-RU" sz="1400" b="1" dirty="0"/>
              <a:t> </a:t>
            </a:r>
            <a:r>
              <a:rPr lang="ru-RU" sz="1400" b="1" dirty="0" err="1"/>
              <a:t>бошқача</a:t>
            </a:r>
            <a:r>
              <a:rPr lang="ru-RU" sz="1400" b="1" dirty="0"/>
              <a:t> </a:t>
            </a:r>
            <a:r>
              <a:rPr lang="ru-RU" sz="1400" b="1" dirty="0" err="1"/>
              <a:t>тартиб</a:t>
            </a:r>
            <a:r>
              <a:rPr lang="ru-RU" sz="1400" b="1" dirty="0"/>
              <a:t> </a:t>
            </a:r>
            <a:r>
              <a:rPr lang="ru-RU" sz="1400" b="1" dirty="0" err="1"/>
              <a:t>келиб</a:t>
            </a:r>
            <a:r>
              <a:rPr lang="ru-RU" sz="1400" b="1" dirty="0"/>
              <a:t> </a:t>
            </a:r>
            <a:r>
              <a:rPr lang="ru-RU" sz="1400" b="1" dirty="0" err="1"/>
              <a:t>чиқмаса</a:t>
            </a:r>
            <a:r>
              <a:rPr lang="ru-RU" sz="1400" b="1" dirty="0"/>
              <a:t> </a:t>
            </a:r>
            <a:r>
              <a:rPr lang="ru-RU" sz="1400" b="1" dirty="0" err="1"/>
              <a:t>ва</a:t>
            </a:r>
            <a:r>
              <a:rPr lang="ru-RU" sz="1400" b="1" dirty="0"/>
              <a:t> </a:t>
            </a:r>
            <a:r>
              <a:rPr lang="ru-RU" sz="1400" b="1" dirty="0" err="1"/>
              <a:t>мажбуриятни</a:t>
            </a:r>
            <a:r>
              <a:rPr lang="ru-RU" sz="1400" b="1" dirty="0"/>
              <a:t> </a:t>
            </a:r>
            <a:r>
              <a:rPr lang="ru-RU" sz="1400" b="1" dirty="0" err="1"/>
              <a:t>бажариш</a:t>
            </a:r>
            <a:r>
              <a:rPr lang="ru-RU" sz="1400" b="1" dirty="0"/>
              <a:t> кредитор </a:t>
            </a:r>
            <a:r>
              <a:rPr lang="ru-RU" sz="1400" b="1" dirty="0" err="1"/>
              <a:t>учун</a:t>
            </a:r>
            <a:r>
              <a:rPr lang="ru-RU" sz="1400" b="1" dirty="0"/>
              <a:t> </a:t>
            </a:r>
            <a:r>
              <a:rPr lang="ru-RU" sz="1400" b="1" dirty="0" err="1"/>
              <a:t>ўз</a:t>
            </a:r>
            <a:r>
              <a:rPr lang="ru-RU" sz="1400" b="1" dirty="0"/>
              <a:t> </a:t>
            </a:r>
            <a:r>
              <a:rPr lang="ru-RU" sz="1400" b="1" dirty="0" err="1"/>
              <a:t>аҳамиятини</a:t>
            </a:r>
            <a:r>
              <a:rPr lang="ru-RU" sz="1400" b="1" dirty="0"/>
              <a:t> </a:t>
            </a:r>
            <a:r>
              <a:rPr lang="ru-RU" sz="1400" b="1" dirty="0" err="1"/>
              <a:t>йўқотмаган</a:t>
            </a:r>
            <a:r>
              <a:rPr lang="ru-RU" sz="1400" b="1" dirty="0"/>
              <a:t> </a:t>
            </a:r>
            <a:r>
              <a:rPr lang="ru-RU" sz="1400" b="1" dirty="0" err="1"/>
              <a:t>бўлса</a:t>
            </a:r>
            <a:r>
              <a:rPr lang="ru-RU" sz="1400" b="1" dirty="0"/>
              <a:t>, </a:t>
            </a:r>
            <a:r>
              <a:rPr lang="ru-RU" sz="1400" b="1" dirty="0" err="1"/>
              <a:t>мажбурият</a:t>
            </a:r>
            <a:r>
              <a:rPr lang="ru-RU" sz="1400" b="1" dirty="0"/>
              <a:t> </a:t>
            </a:r>
            <a:r>
              <a:rPr lang="ru-RU" sz="1400" b="1" dirty="0" err="1"/>
              <a:t>тикланади</a:t>
            </a:r>
            <a:r>
              <a:rPr lang="ru-RU" sz="1400" b="1" dirty="0"/>
              <a:t>.</a:t>
            </a:r>
          </a:p>
        </p:txBody>
      </p:sp>
      <p:pic>
        <p:nvPicPr>
          <p:cNvPr id="10" name="Picture 2" descr="C:\Documents and Settings\referat1\Рабочий стол\Новая папка (3)\1267162_360_203_source.jpg"/>
          <p:cNvPicPr>
            <a:picLocks noChangeAspect="1" noChangeArrowheads="1"/>
          </p:cNvPicPr>
          <p:nvPr/>
        </p:nvPicPr>
        <p:blipFill>
          <a:blip r:embed="rId2">
            <a:extLst>
              <a:ext uri="{28A0092B-C50C-407E-A947-70E740481C1C}"/>
            </a:extLst>
          </a:blip>
          <a:srcRect/>
          <a:stretch>
            <a:fillRect/>
          </a:stretch>
        </p:blipFill>
        <p:spPr bwMode="auto">
          <a:xfrm>
            <a:off x="683568" y="1484784"/>
            <a:ext cx="3240360"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865188" y="549275"/>
            <a:ext cx="4608512" cy="141287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ru-RU" b="1" dirty="0"/>
              <a:t>ФУҚАРОНИНГ ВАФОТ ЭТИШИ ЁКИ ЮРИДИК ШАХСНИНГ ТУГАТИЛИШИ САБАБЛИ МАЖБУРИЯТНИНГ БЕКОР БЎЛИШИ</a:t>
            </a:r>
            <a:endParaRPr lang="ru-RU" dirty="0"/>
          </a:p>
        </p:txBody>
      </p:sp>
      <p:sp>
        <p:nvSpPr>
          <p:cNvPr id="29698" name="TextBox 4"/>
          <p:cNvSpPr txBox="1">
            <a:spLocks noChangeArrowheads="1"/>
          </p:cNvSpPr>
          <p:nvPr/>
        </p:nvSpPr>
        <p:spPr bwMode="auto">
          <a:xfrm>
            <a:off x="2843213" y="1592263"/>
            <a:ext cx="46037" cy="369887"/>
          </a:xfrm>
          <a:prstGeom prst="rect">
            <a:avLst/>
          </a:prstGeom>
          <a:noFill/>
          <a:ln w="9525">
            <a:noFill/>
            <a:miter lim="800000"/>
            <a:headEnd/>
            <a:tailEnd/>
          </a:ln>
        </p:spPr>
        <p:txBody>
          <a:bodyPr>
            <a:spAutoFit/>
          </a:bodyPr>
          <a:lstStyle/>
          <a:p>
            <a:endParaRPr lang="ru-RU">
              <a:latin typeface="Times New Roman" pitchFamily="18" charset="0"/>
            </a:endParaRPr>
          </a:p>
        </p:txBody>
      </p:sp>
      <p:sp>
        <p:nvSpPr>
          <p:cNvPr id="6" name="Прямоугольник с двумя скругленными противолежащими углами 5"/>
          <p:cNvSpPr/>
          <p:nvPr/>
        </p:nvSpPr>
        <p:spPr>
          <a:xfrm>
            <a:off x="4427538" y="2106613"/>
            <a:ext cx="3960812" cy="398621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ru-RU" sz="1500" b="1" dirty="0" err="1"/>
              <a:t>Мажбурият</a:t>
            </a:r>
            <a:r>
              <a:rPr lang="ru-RU" sz="1500" b="1" dirty="0"/>
              <a:t> </a:t>
            </a:r>
            <a:r>
              <a:rPr lang="ru-RU" sz="1500" b="1" dirty="0" err="1"/>
              <a:t>иштирокчиси</a:t>
            </a:r>
            <a:r>
              <a:rPr lang="ru-RU" sz="1500" b="1" dirty="0"/>
              <a:t> </a:t>
            </a:r>
            <a:r>
              <a:rPr lang="ru-RU" sz="1500" b="1" dirty="0" err="1"/>
              <a:t>бўлган</a:t>
            </a:r>
            <a:r>
              <a:rPr lang="ru-RU" sz="1500" b="1" dirty="0"/>
              <a:t> </a:t>
            </a:r>
            <a:r>
              <a:rPr lang="ru-RU" sz="1500" b="1" dirty="0" err="1"/>
              <a:t>фуқаро</a:t>
            </a:r>
            <a:r>
              <a:rPr lang="ru-RU" sz="1500" b="1" dirty="0"/>
              <a:t> </a:t>
            </a:r>
            <a:r>
              <a:rPr lang="ru-RU" sz="1500" b="1" dirty="0" err="1"/>
              <a:t>вафот</a:t>
            </a:r>
            <a:r>
              <a:rPr lang="ru-RU" sz="1500" b="1" dirty="0"/>
              <a:t> </a:t>
            </a:r>
            <a:r>
              <a:rPr lang="ru-RU" sz="1500" b="1" dirty="0" err="1"/>
              <a:t>этиши</a:t>
            </a:r>
            <a:r>
              <a:rPr lang="ru-RU" sz="1500" b="1" dirty="0"/>
              <a:t> </a:t>
            </a:r>
            <a:r>
              <a:rPr lang="ru-RU" sz="1500" b="1" dirty="0" err="1"/>
              <a:t>туфайли</a:t>
            </a:r>
            <a:r>
              <a:rPr lang="ru-RU" sz="1500" b="1" dirty="0"/>
              <a:t> </a:t>
            </a:r>
            <a:r>
              <a:rPr lang="ru-RU" sz="1500" b="1" dirty="0" err="1"/>
              <a:t>мажбуриятлар</a:t>
            </a:r>
            <a:r>
              <a:rPr lang="ru-RU" sz="1500" b="1" dirty="0"/>
              <a:t> </a:t>
            </a:r>
            <a:r>
              <a:rPr lang="ru-RU" sz="1500" b="1" dirty="0" err="1"/>
              <a:t>барча</a:t>
            </a:r>
            <a:r>
              <a:rPr lang="ru-RU" sz="1500" b="1" dirty="0"/>
              <a:t> </a:t>
            </a:r>
            <a:r>
              <a:rPr lang="ru-RU" sz="1500" b="1" dirty="0" err="1"/>
              <a:t>ҳолларда</a:t>
            </a:r>
            <a:r>
              <a:rPr lang="ru-RU" sz="1500" b="1" dirty="0"/>
              <a:t> </a:t>
            </a:r>
            <a:r>
              <a:rPr lang="ru-RU" sz="1500" b="1" dirty="0" err="1"/>
              <a:t>ҳам</a:t>
            </a:r>
            <a:r>
              <a:rPr lang="ru-RU" sz="1500" b="1" dirty="0"/>
              <a:t> </a:t>
            </a:r>
            <a:r>
              <a:rPr lang="ru-RU" sz="1500" b="1" dirty="0" err="1"/>
              <a:t>тугатилмайди</a:t>
            </a:r>
            <a:r>
              <a:rPr lang="ru-RU" sz="1500" b="1" dirty="0"/>
              <a:t>, </a:t>
            </a:r>
            <a:r>
              <a:rPr lang="ru-RU" sz="1500" b="1" dirty="0" err="1"/>
              <a:t>чунки</a:t>
            </a:r>
            <a:r>
              <a:rPr lang="ru-RU" sz="1500" b="1" dirty="0"/>
              <a:t> </a:t>
            </a:r>
            <a:r>
              <a:rPr lang="ru-RU" sz="1500" b="1" dirty="0" err="1"/>
              <a:t>қонун</a:t>
            </a:r>
            <a:r>
              <a:rPr lang="ru-RU" sz="1500" b="1" dirty="0"/>
              <a:t> </a:t>
            </a:r>
            <a:r>
              <a:rPr lang="ru-RU" sz="1500" b="1" dirty="0" err="1"/>
              <a:t>билан</a:t>
            </a:r>
            <a:r>
              <a:rPr lang="ru-RU" sz="1500" b="1" dirty="0"/>
              <a:t> </a:t>
            </a:r>
            <a:r>
              <a:rPr lang="ru-RU" sz="1500" b="1" dirty="0" err="1"/>
              <a:t>белгиланган</a:t>
            </a:r>
            <a:r>
              <a:rPr lang="ru-RU" sz="1500" b="1" dirty="0"/>
              <a:t> </a:t>
            </a:r>
            <a:r>
              <a:rPr lang="ru-RU" sz="1500" b="1" dirty="0" err="1"/>
              <a:t>баъзи</a:t>
            </a:r>
            <a:r>
              <a:rPr lang="ru-RU" sz="1500" b="1" dirty="0"/>
              <a:t> </a:t>
            </a:r>
            <a:r>
              <a:rPr lang="ru-RU" sz="1500" b="1" dirty="0" err="1"/>
              <a:t>ҳолларда</a:t>
            </a:r>
            <a:r>
              <a:rPr lang="ru-RU" sz="1500" b="1" dirty="0"/>
              <a:t> </a:t>
            </a:r>
            <a:r>
              <a:rPr lang="ru-RU" sz="1500" b="1" dirty="0" err="1"/>
              <a:t>марҳумнинг</a:t>
            </a:r>
            <a:r>
              <a:rPr lang="ru-RU" sz="1500" b="1" dirty="0"/>
              <a:t> </a:t>
            </a:r>
            <a:r>
              <a:rPr lang="ru-RU" sz="1500" b="1" dirty="0" err="1"/>
              <a:t>ҳуқуқ</a:t>
            </a:r>
            <a:r>
              <a:rPr lang="ru-RU" sz="1500" b="1" dirty="0"/>
              <a:t> </a:t>
            </a:r>
            <a:r>
              <a:rPr lang="ru-RU" sz="1500" b="1" dirty="0" err="1"/>
              <a:t>ва</a:t>
            </a:r>
            <a:r>
              <a:rPr lang="ru-RU" sz="1500" b="1" dirty="0"/>
              <a:t> </a:t>
            </a:r>
            <a:r>
              <a:rPr lang="ru-RU" sz="1500" b="1" dirty="0" err="1"/>
              <a:t>бурчлари</a:t>
            </a:r>
            <a:r>
              <a:rPr lang="ru-RU" sz="1500" b="1" dirty="0"/>
              <a:t> </a:t>
            </a:r>
            <a:r>
              <a:rPr lang="ru-RU" sz="1500" b="1" dirty="0" err="1"/>
              <a:t>унинг</a:t>
            </a:r>
            <a:r>
              <a:rPr lang="ru-RU" sz="1500" b="1" dirty="0"/>
              <a:t> </a:t>
            </a:r>
            <a:r>
              <a:rPr lang="ru-RU" sz="1500" b="1" dirty="0" err="1"/>
              <a:t>ворисларига</a:t>
            </a:r>
            <a:r>
              <a:rPr lang="ru-RU" sz="1500" b="1" dirty="0"/>
              <a:t> </a:t>
            </a:r>
            <a:r>
              <a:rPr lang="ru-RU" sz="1500" b="1" dirty="0" err="1"/>
              <a:t>ўтади</a:t>
            </a:r>
            <a:r>
              <a:rPr lang="ru-RU" sz="1500" b="1" dirty="0"/>
              <a:t>. </a:t>
            </a:r>
            <a:r>
              <a:rPr lang="ru-RU" sz="1500" b="1" dirty="0" err="1"/>
              <a:t>Жумладан</a:t>
            </a:r>
            <a:r>
              <a:rPr lang="ru-RU" sz="1500" b="1" dirty="0"/>
              <a:t>, </a:t>
            </a:r>
            <a:r>
              <a:rPr lang="ru-RU" sz="1500" b="1" dirty="0" err="1"/>
              <a:t>меросни</a:t>
            </a:r>
            <a:r>
              <a:rPr lang="ru-RU" sz="1500" b="1" dirty="0"/>
              <a:t> </a:t>
            </a:r>
            <a:r>
              <a:rPr lang="ru-RU" sz="1500" b="1" dirty="0" err="1"/>
              <a:t>қабул</a:t>
            </a:r>
            <a:r>
              <a:rPr lang="ru-RU" sz="1500" b="1" dirty="0"/>
              <a:t> </a:t>
            </a:r>
            <a:r>
              <a:rPr lang="ru-RU" sz="1500" b="1" dirty="0" err="1"/>
              <a:t>қилган</a:t>
            </a:r>
            <a:r>
              <a:rPr lang="ru-RU" sz="1500" b="1" dirty="0"/>
              <a:t> </a:t>
            </a:r>
            <a:r>
              <a:rPr lang="ru-RU" sz="1500" b="1" dirty="0" err="1"/>
              <a:t>ворис</a:t>
            </a:r>
            <a:r>
              <a:rPr lang="ru-RU" sz="1500" b="1" dirty="0"/>
              <a:t> </a:t>
            </a:r>
            <a:r>
              <a:rPr lang="ru-RU" sz="1500" b="1" dirty="0" err="1"/>
              <a:t>мерос</a:t>
            </a:r>
            <a:r>
              <a:rPr lang="ru-RU" sz="1500" b="1" dirty="0"/>
              <a:t> </a:t>
            </a:r>
            <a:r>
              <a:rPr lang="ru-RU" sz="1500" b="1" dirty="0" err="1"/>
              <a:t>қолдирувчининг</a:t>
            </a:r>
            <a:r>
              <a:rPr lang="ru-RU" sz="1500" b="1" dirty="0"/>
              <a:t> </a:t>
            </a:r>
            <a:r>
              <a:rPr lang="ru-RU" sz="1500" b="1" dirty="0" err="1"/>
              <a:t>қарзлари</a:t>
            </a:r>
            <a:r>
              <a:rPr lang="ru-RU" sz="1500" b="1" dirty="0"/>
              <a:t> </a:t>
            </a:r>
            <a:r>
              <a:rPr lang="ru-RU" sz="1500" b="1" dirty="0" err="1"/>
              <a:t>юзасидан</a:t>
            </a:r>
            <a:r>
              <a:rPr lang="ru-RU" sz="1500" b="1" dirty="0"/>
              <a:t> </a:t>
            </a:r>
            <a:r>
              <a:rPr lang="ru-RU" sz="1500" b="1" dirty="0" err="1"/>
              <a:t>ўзига</a:t>
            </a:r>
            <a:r>
              <a:rPr lang="ru-RU" sz="1500" b="1" dirty="0"/>
              <a:t> </a:t>
            </a:r>
            <a:r>
              <a:rPr lang="ru-RU" sz="1500" b="1" dirty="0" err="1"/>
              <a:t>ўтган</a:t>
            </a:r>
            <a:r>
              <a:rPr lang="ru-RU" sz="1500" b="1" dirty="0"/>
              <a:t> </a:t>
            </a:r>
            <a:r>
              <a:rPr lang="ru-RU" sz="1500" b="1" dirty="0" err="1"/>
              <a:t>мерос</a:t>
            </a:r>
            <a:r>
              <a:rPr lang="ru-RU" sz="1500" b="1" dirty="0"/>
              <a:t> </a:t>
            </a:r>
            <a:r>
              <a:rPr lang="ru-RU" sz="1500" b="1" dirty="0" err="1"/>
              <a:t>мулкининг</a:t>
            </a:r>
            <a:r>
              <a:rPr lang="ru-RU" sz="1500" b="1" dirty="0"/>
              <a:t> </a:t>
            </a:r>
            <a:r>
              <a:rPr lang="ru-RU" sz="1500" b="1" dirty="0" err="1"/>
              <a:t>ҳақиқий</a:t>
            </a:r>
            <a:r>
              <a:rPr lang="ru-RU" sz="1500" b="1" dirty="0"/>
              <a:t> </a:t>
            </a:r>
            <a:r>
              <a:rPr lang="ru-RU" sz="1500" b="1" dirty="0" err="1"/>
              <a:t>қиймати</a:t>
            </a:r>
            <a:r>
              <a:rPr lang="ru-RU" sz="1500" b="1" dirty="0"/>
              <a:t> </a:t>
            </a:r>
            <a:r>
              <a:rPr lang="ru-RU" sz="1500" b="1" dirty="0" err="1"/>
              <a:t>доирасида</a:t>
            </a:r>
            <a:r>
              <a:rPr lang="ru-RU" sz="1500" b="1" dirty="0"/>
              <a:t> </a:t>
            </a:r>
            <a:r>
              <a:rPr lang="ru-RU" sz="1500" b="1" dirty="0" err="1"/>
              <a:t>жавобгар</a:t>
            </a:r>
            <a:r>
              <a:rPr lang="ru-RU" sz="1500" b="1" dirty="0"/>
              <a:t> </a:t>
            </a:r>
            <a:r>
              <a:rPr lang="ru-RU" sz="1500" b="1" dirty="0" err="1"/>
              <a:t>бўлади</a:t>
            </a:r>
            <a:r>
              <a:rPr lang="ru-RU" sz="1500" b="1" dirty="0"/>
              <a:t>. </a:t>
            </a:r>
            <a:r>
              <a:rPr lang="ru-RU" sz="1500" b="1" dirty="0" err="1"/>
              <a:t>Мерос</a:t>
            </a:r>
            <a:r>
              <a:rPr lang="ru-RU" sz="1500" b="1" dirty="0"/>
              <a:t> </a:t>
            </a:r>
            <a:r>
              <a:rPr lang="ru-RU" sz="1500" b="1" dirty="0" err="1"/>
              <a:t>мулки</a:t>
            </a:r>
            <a:r>
              <a:rPr lang="ru-RU" sz="1500" b="1" dirty="0"/>
              <a:t> </a:t>
            </a:r>
            <a:r>
              <a:rPr lang="ru-RU" sz="1500" b="1" dirty="0" err="1"/>
              <a:t>ворислар</a:t>
            </a:r>
            <a:r>
              <a:rPr lang="ru-RU" sz="1500" b="1" dirty="0"/>
              <a:t> </a:t>
            </a:r>
            <a:r>
              <a:rPr lang="ru-RU" sz="1500" b="1" dirty="0" err="1"/>
              <a:t>бўлмагани</a:t>
            </a:r>
            <a:r>
              <a:rPr lang="ru-RU" sz="1500" b="1" dirty="0"/>
              <a:t> </a:t>
            </a:r>
            <a:r>
              <a:rPr lang="ru-RU" sz="1500" b="1" dirty="0" err="1"/>
              <a:t>учун</a:t>
            </a:r>
            <a:r>
              <a:rPr lang="ru-RU" sz="1500" b="1" dirty="0"/>
              <a:t> </a:t>
            </a:r>
            <a:r>
              <a:rPr lang="ru-RU" sz="1500" b="1" dirty="0" err="1"/>
              <a:t>давлатга</a:t>
            </a:r>
            <a:r>
              <a:rPr lang="ru-RU" sz="1500" b="1" dirty="0"/>
              <a:t> </a:t>
            </a:r>
            <a:r>
              <a:rPr lang="ru-RU" sz="1500" b="1" dirty="0" err="1"/>
              <a:t>ўтган</a:t>
            </a:r>
            <a:r>
              <a:rPr lang="ru-RU" sz="1500" b="1" dirty="0"/>
              <a:t> </a:t>
            </a:r>
            <a:r>
              <a:rPr lang="ru-RU" sz="1500" b="1" dirty="0" err="1"/>
              <a:t>бўлса</a:t>
            </a:r>
            <a:r>
              <a:rPr lang="ru-RU" sz="1500" b="1" dirty="0"/>
              <a:t>, </a:t>
            </a:r>
            <a:r>
              <a:rPr lang="ru-RU" sz="1500" b="1" dirty="0" err="1"/>
              <a:t>давлат</a:t>
            </a:r>
            <a:r>
              <a:rPr lang="ru-RU" sz="1500" b="1" dirty="0"/>
              <a:t> </a:t>
            </a:r>
            <a:r>
              <a:rPr lang="ru-RU" sz="1500" b="1" dirty="0" err="1"/>
              <a:t>ҳам</a:t>
            </a:r>
            <a:r>
              <a:rPr lang="ru-RU" sz="1500" b="1" dirty="0"/>
              <a:t> шу </a:t>
            </a:r>
            <a:r>
              <a:rPr lang="ru-RU" sz="1500" b="1" dirty="0" err="1"/>
              <a:t>тартибда</a:t>
            </a:r>
            <a:r>
              <a:rPr lang="ru-RU" sz="1500" b="1" dirty="0"/>
              <a:t> </a:t>
            </a:r>
            <a:r>
              <a:rPr lang="ru-RU" sz="1500" b="1" dirty="0" err="1"/>
              <a:t>марҳумнинг</a:t>
            </a:r>
            <a:r>
              <a:rPr lang="ru-RU" sz="1500" b="1" dirty="0"/>
              <a:t> </a:t>
            </a:r>
            <a:r>
              <a:rPr lang="ru-RU" sz="1500" b="1" dirty="0" err="1"/>
              <a:t>қарзлари</a:t>
            </a:r>
            <a:r>
              <a:rPr lang="ru-RU" sz="1500" b="1" dirty="0"/>
              <a:t> </a:t>
            </a:r>
            <a:r>
              <a:rPr lang="ru-RU" sz="1500" b="1" dirty="0" err="1"/>
              <a:t>учун</a:t>
            </a:r>
            <a:r>
              <a:rPr lang="ru-RU" sz="1500" b="1" dirty="0"/>
              <a:t> </a:t>
            </a:r>
            <a:r>
              <a:rPr lang="ru-RU" sz="1500" b="1" dirty="0" err="1"/>
              <a:t>жавоб</a:t>
            </a:r>
            <a:r>
              <a:rPr lang="ru-RU" sz="1500" b="1" dirty="0"/>
              <a:t> </a:t>
            </a:r>
            <a:r>
              <a:rPr lang="ru-RU" sz="1500" b="1" dirty="0" err="1"/>
              <a:t>беради</a:t>
            </a:r>
            <a:r>
              <a:rPr lang="ru-RU" sz="1500" b="1" dirty="0"/>
              <a:t>.</a:t>
            </a:r>
          </a:p>
        </p:txBody>
      </p:sp>
      <p:pic>
        <p:nvPicPr>
          <p:cNvPr id="7" name="Picture 2" descr="D:\Fazliddin\User 35 (мои документ)\Загрузки\terminate_lease_contract.jpg"/>
          <p:cNvPicPr>
            <a:picLocks noChangeAspect="1" noChangeArrowheads="1"/>
          </p:cNvPicPr>
          <p:nvPr/>
        </p:nvPicPr>
        <p:blipFill>
          <a:blip r:embed="rId2">
            <a:extLst>
              <a:ext uri="{28A0092B-C50C-407E-A947-70E740481C1C}"/>
            </a:extLst>
          </a:blip>
          <a:srcRect/>
          <a:stretch>
            <a:fillRect/>
          </a:stretch>
        </p:blipFill>
        <p:spPr bwMode="auto">
          <a:xfrm>
            <a:off x="864433" y="2420888"/>
            <a:ext cx="3485964"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ъект 2"/>
          <p:cNvSpPr>
            <a:spLocks noGrp="1"/>
          </p:cNvSpPr>
          <p:nvPr>
            <p:ph idx="1"/>
          </p:nvPr>
        </p:nvSpPr>
        <p:spPr>
          <a:xfrm>
            <a:off x="611188" y="3573463"/>
            <a:ext cx="7705725" cy="2447925"/>
          </a:xfrm>
        </p:spPr>
        <p:txBody>
          <a:bodyPr/>
          <a:lstStyle/>
          <a:p>
            <a:pPr algn="just" eaLnBrk="1">
              <a:lnSpc>
                <a:spcPct val="80000"/>
              </a:lnSpc>
              <a:buFont typeface="Wingdings" pitchFamily="2" charset="2"/>
              <a:buChar char="v"/>
            </a:pPr>
            <a:r>
              <a:rPr lang="uz-Cyrl-UZ" sz="2000" b="1" smtClean="0">
                <a:solidFill>
                  <a:srgbClr val="C00000"/>
                </a:solidFill>
              </a:rPr>
              <a:t>Мавзунинг долзарблиги: </a:t>
            </a:r>
            <a:r>
              <a:rPr lang="uz-Cyrl-UZ" sz="2000" b="1" smtClean="0">
                <a:solidFill>
                  <a:srgbClr val="002060"/>
                </a:solidFill>
              </a:rPr>
              <a:t>Мажбуриятларнинг бекор бўлиши – бу ҳуқуқий муносабатлар жараёнида қонунда кўрсатилган асослар мавжуд бўлганда ёки шартномада назарда тутилган зарурий натижаларга эришилганда муайян мажбурият тури бўйича бир тарафнинг талаб қилиш ҳуқуқи ва унга мувофиқ бўлган иккинчи тарафнинг мажбу­рияти бекор бўлиши билан боғлиқ ҳолатдан иборат якунловчи бос­қичдир. Шу сабабли мажбурият муносабатларида бу босқич ўзига хос муҳим аҳамият касб этади. </a:t>
            </a:r>
            <a:endParaRPr lang="ru-RU" sz="2000" b="1" smtClean="0">
              <a:solidFill>
                <a:srgbClr val="002060"/>
              </a:solidFill>
            </a:endParaRPr>
          </a:p>
        </p:txBody>
      </p:sp>
      <p:pic>
        <p:nvPicPr>
          <p:cNvPr id="1026" name="Picture 2" descr="C:\Documents and Settings\referat1\Рабочий стол\Новая папка (3)\42625_view.jpg"/>
          <p:cNvPicPr>
            <a:picLocks noChangeAspect="1" noChangeArrowheads="1"/>
          </p:cNvPicPr>
          <p:nvPr/>
        </p:nvPicPr>
        <p:blipFill>
          <a:blip r:embed="rId2">
            <a:extLst>
              <a:ext uri="{28A0092B-C50C-407E-A947-70E740481C1C}"/>
            </a:extLst>
          </a:blip>
          <a:srcRect/>
          <a:stretch>
            <a:fillRect/>
          </a:stretch>
        </p:blipFill>
        <p:spPr bwMode="auto">
          <a:xfrm>
            <a:off x="2253410" y="472615"/>
            <a:ext cx="4464496" cy="29716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ъект 2"/>
          <p:cNvSpPr>
            <a:spLocks noGrp="1"/>
          </p:cNvSpPr>
          <p:nvPr>
            <p:ph idx="1"/>
          </p:nvPr>
        </p:nvSpPr>
        <p:spPr>
          <a:xfrm>
            <a:off x="611188" y="973138"/>
            <a:ext cx="4675187" cy="4832350"/>
          </a:xfrm>
        </p:spPr>
        <p:txBody>
          <a:bodyPr/>
          <a:lstStyle/>
          <a:p>
            <a:pPr algn="just" eaLnBrk="1" hangingPunct="1">
              <a:buFont typeface="Wingdings" pitchFamily="2" charset="2"/>
              <a:buChar char="q"/>
            </a:pPr>
            <a:r>
              <a:rPr lang="uz-Cyrl-UZ" sz="2200" b="1" smtClean="0">
                <a:solidFill>
                  <a:srgbClr val="002060"/>
                </a:solidFill>
              </a:rPr>
              <a:t>Мажбурият тушунчаси ҳуқуқнинг бошқа соҳаларида ҳам чунончи, маъмурий ҳуқуқ, оила ҳуқуқи, меҳнат ҳуқуқи соҳаларида ҳам берилади. “Мажбурият” атамаси бошқа маъноларда ҳам ишлатилади, масалан, мажбурият деб, фақат муайян бир ҳаракатни қилишга, чунончи, ижара ҳақини тўлашга, сотиб олинган нарсани топширишга қаратилган бурчга ҳам айтилади.</a:t>
            </a:r>
          </a:p>
          <a:p>
            <a:pPr algn="just" eaLnBrk="1" hangingPunct="1">
              <a:buFont typeface="Wingdings" pitchFamily="2" charset="2"/>
              <a:buChar char="q"/>
            </a:pPr>
            <a:endParaRPr lang="ru-RU" sz="2200" smtClean="0">
              <a:solidFill>
                <a:srgbClr val="002060"/>
              </a:solidFill>
            </a:endParaRPr>
          </a:p>
        </p:txBody>
      </p:sp>
      <p:pic>
        <p:nvPicPr>
          <p:cNvPr id="2050" name="Picture 2" descr="C:\Documents and Settings\referat1\Рабочий стол\Новая папка (3)\sobstvennyiy-stil-v-rabote.jpg"/>
          <p:cNvPicPr>
            <a:picLocks noChangeAspect="1" noChangeArrowheads="1"/>
          </p:cNvPicPr>
          <p:nvPr/>
        </p:nvPicPr>
        <p:blipFill>
          <a:blip r:embed="rId3">
            <a:extLst>
              <a:ext uri="{28A0092B-C50C-407E-A947-70E740481C1C}"/>
            </a:extLst>
          </a:blip>
          <a:srcRect/>
          <a:stretch>
            <a:fillRect/>
          </a:stretch>
        </p:blipFill>
        <p:spPr bwMode="auto">
          <a:xfrm>
            <a:off x="5282534" y="1268760"/>
            <a:ext cx="3294530"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referat1\Рабочий стол\Новая папка (3)\1317380082_1301421650_63.jpg"/>
          <p:cNvPicPr>
            <a:picLocks noChangeAspect="1" noChangeArrowheads="1"/>
          </p:cNvPicPr>
          <p:nvPr/>
        </p:nvPicPr>
        <p:blipFill>
          <a:blip r:embed="rId2">
            <a:extLst>
              <a:ext uri="{28A0092B-C50C-407E-A947-70E740481C1C}"/>
            </a:extLst>
          </a:blip>
          <a:srcRect/>
          <a:stretch>
            <a:fillRect/>
          </a:stretch>
        </p:blipFill>
        <p:spPr bwMode="auto">
          <a:xfrm>
            <a:off x="1763688" y="908720"/>
            <a:ext cx="5472608" cy="2218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Объект 2"/>
          <p:cNvSpPr>
            <a:spLocks noGrp="1"/>
          </p:cNvSpPr>
          <p:nvPr>
            <p:ph idx="1"/>
          </p:nvPr>
        </p:nvSpPr>
        <p:spPr>
          <a:xfrm>
            <a:off x="762000" y="3149600"/>
            <a:ext cx="7481888" cy="3016250"/>
          </a:xfrm>
        </p:spPr>
        <p:txBody>
          <a:bodyPr rtlCol="0">
            <a:normAutofit fontScale="85000" lnSpcReduction="10000"/>
          </a:bodyPr>
          <a:lstStyle/>
          <a:p>
            <a:pPr marL="274320" indent="-274320" algn="just" eaLnBrk="1" fontAlgn="auto" hangingPunct="1">
              <a:spcAft>
                <a:spcPts val="0"/>
              </a:spcAft>
              <a:buFont typeface="Wingdings" pitchFamily="2" charset="2"/>
              <a:buChar char="v"/>
              <a:defRPr/>
            </a:pPr>
            <a:r>
              <a:rPr lang="uz-Cyrl-UZ" b="1" dirty="0">
                <a:solidFill>
                  <a:srgbClr val="002060"/>
                </a:solidFill>
              </a:rPr>
              <a:t>М</a:t>
            </a:r>
            <a:r>
              <a:rPr lang="uk-UA" b="1" dirty="0" err="1">
                <a:solidFill>
                  <a:srgbClr val="002060"/>
                </a:solidFill>
              </a:rPr>
              <a:t>ажбуриятларнинг</a:t>
            </a:r>
            <a:r>
              <a:rPr lang="uk-UA" b="1" dirty="0">
                <a:solidFill>
                  <a:srgbClr val="002060"/>
                </a:solidFill>
              </a:rPr>
              <a:t> </a:t>
            </a:r>
            <a:r>
              <a:rPr lang="uk-UA" b="1" dirty="0" err="1">
                <a:solidFill>
                  <a:srgbClr val="002060"/>
                </a:solidFill>
              </a:rPr>
              <a:t>бекор</a:t>
            </a:r>
            <a:r>
              <a:rPr lang="uk-UA" b="1" dirty="0">
                <a:solidFill>
                  <a:srgbClr val="002060"/>
                </a:solidFill>
              </a:rPr>
              <a:t> </a:t>
            </a:r>
            <a:r>
              <a:rPr lang="uk-UA" b="1" dirty="0" err="1">
                <a:solidFill>
                  <a:srgbClr val="002060"/>
                </a:solidFill>
              </a:rPr>
              <a:t>бўлиши</a:t>
            </a:r>
            <a:r>
              <a:rPr lang="uk-UA" b="1" dirty="0">
                <a:solidFill>
                  <a:srgbClr val="002060"/>
                </a:solidFill>
              </a:rPr>
              <a:t> </a:t>
            </a:r>
            <a:r>
              <a:rPr lang="uk-UA" b="1" dirty="0" err="1">
                <a:solidFill>
                  <a:srgbClr val="002060"/>
                </a:solidFill>
              </a:rPr>
              <a:t>тушунчаси</a:t>
            </a:r>
            <a:r>
              <a:rPr lang="uz-Cyrl-UZ" b="1" dirty="0">
                <a:solidFill>
                  <a:srgbClr val="002060"/>
                </a:solidFill>
              </a:rPr>
              <a:t> ва </a:t>
            </a:r>
            <a:r>
              <a:rPr lang="uk-UA" b="1" dirty="0" err="1">
                <a:solidFill>
                  <a:srgbClr val="002060"/>
                </a:solidFill>
              </a:rPr>
              <a:t>Мажбуриятлар</a:t>
            </a:r>
            <a:r>
              <a:rPr lang="uk-UA" b="1" dirty="0">
                <a:solidFill>
                  <a:srgbClr val="002060"/>
                </a:solidFill>
              </a:rPr>
              <a:t> </a:t>
            </a:r>
            <a:r>
              <a:rPr lang="uk-UA" b="1" dirty="0" err="1">
                <a:solidFill>
                  <a:srgbClr val="002060"/>
                </a:solidFill>
              </a:rPr>
              <a:t>бекор</a:t>
            </a:r>
            <a:r>
              <a:rPr lang="uk-UA" b="1" dirty="0">
                <a:solidFill>
                  <a:srgbClr val="002060"/>
                </a:solidFill>
              </a:rPr>
              <a:t> </a:t>
            </a:r>
            <a:r>
              <a:rPr lang="uk-UA" b="1" dirty="0" err="1">
                <a:solidFill>
                  <a:srgbClr val="002060"/>
                </a:solidFill>
              </a:rPr>
              <a:t>бўлишининг</a:t>
            </a:r>
            <a:r>
              <a:rPr lang="uk-UA" b="1" dirty="0">
                <a:solidFill>
                  <a:srgbClr val="002060"/>
                </a:solidFill>
              </a:rPr>
              <a:t> </a:t>
            </a:r>
            <a:r>
              <a:rPr lang="uk-UA" b="1" dirty="0" err="1">
                <a:solidFill>
                  <a:srgbClr val="002060"/>
                </a:solidFill>
              </a:rPr>
              <a:t>алоҳида</a:t>
            </a:r>
            <a:r>
              <a:rPr lang="uk-UA" b="1" dirty="0">
                <a:solidFill>
                  <a:srgbClr val="002060"/>
                </a:solidFill>
              </a:rPr>
              <a:t> </a:t>
            </a:r>
            <a:r>
              <a:rPr lang="uk-UA" b="1" dirty="0" err="1">
                <a:solidFill>
                  <a:srgbClr val="002060"/>
                </a:solidFill>
              </a:rPr>
              <a:t>усуллари</a:t>
            </a:r>
            <a:r>
              <a:rPr lang="uk-UA" b="1" dirty="0">
                <a:solidFill>
                  <a:srgbClr val="002060"/>
                </a:solidFill>
              </a:rPr>
              <a:t> </a:t>
            </a:r>
            <a:r>
              <a:rPr lang="uz-Cyrl-UZ" b="1" dirty="0">
                <a:solidFill>
                  <a:srgbClr val="002060"/>
                </a:solidFill>
              </a:rPr>
              <a:t>ҳисобланган м</a:t>
            </a:r>
            <a:r>
              <a:rPr lang="uk-UA" b="1" dirty="0" err="1">
                <a:solidFill>
                  <a:srgbClr val="002060"/>
                </a:solidFill>
              </a:rPr>
              <a:t>ажбуриятларнинг</a:t>
            </a:r>
            <a:r>
              <a:rPr lang="uk-UA" b="1" dirty="0">
                <a:solidFill>
                  <a:srgbClr val="002060"/>
                </a:solidFill>
              </a:rPr>
              <a:t> </a:t>
            </a:r>
            <a:r>
              <a:rPr lang="uk-UA" b="1" dirty="0" err="1">
                <a:solidFill>
                  <a:srgbClr val="002060"/>
                </a:solidFill>
              </a:rPr>
              <a:t>бажарилиши</a:t>
            </a:r>
            <a:r>
              <a:rPr lang="uk-UA" b="1" dirty="0">
                <a:solidFill>
                  <a:srgbClr val="002060"/>
                </a:solidFill>
              </a:rPr>
              <a:t> </a:t>
            </a:r>
            <a:r>
              <a:rPr lang="uk-UA" b="1" dirty="0" err="1">
                <a:solidFill>
                  <a:srgbClr val="002060"/>
                </a:solidFill>
              </a:rPr>
              <a:t>билан</a:t>
            </a:r>
            <a:r>
              <a:rPr lang="uz-Cyrl-UZ" b="1" dirty="0">
                <a:solidFill>
                  <a:srgbClr val="002060"/>
                </a:solidFill>
              </a:rPr>
              <a:t>, </a:t>
            </a:r>
            <a:r>
              <a:rPr lang="uk-UA" b="1" dirty="0" err="1">
                <a:solidFill>
                  <a:srgbClr val="002060"/>
                </a:solidFill>
              </a:rPr>
              <a:t>ҳисобга</a:t>
            </a:r>
            <a:r>
              <a:rPr lang="uk-UA" b="1" dirty="0">
                <a:solidFill>
                  <a:srgbClr val="002060"/>
                </a:solidFill>
              </a:rPr>
              <a:t> </a:t>
            </a:r>
            <a:r>
              <a:rPr lang="uk-UA" b="1" dirty="0" err="1">
                <a:solidFill>
                  <a:srgbClr val="002060"/>
                </a:solidFill>
              </a:rPr>
              <a:t>ўтказиш</a:t>
            </a:r>
            <a:r>
              <a:rPr lang="uk-UA" b="1" dirty="0">
                <a:solidFill>
                  <a:srgbClr val="002060"/>
                </a:solidFill>
              </a:rPr>
              <a:t> </a:t>
            </a:r>
            <a:r>
              <a:rPr lang="uk-UA" b="1" dirty="0" err="1">
                <a:solidFill>
                  <a:srgbClr val="002060"/>
                </a:solidFill>
              </a:rPr>
              <a:t>йўли</a:t>
            </a:r>
            <a:r>
              <a:rPr lang="uk-UA" b="1" dirty="0">
                <a:solidFill>
                  <a:srgbClr val="002060"/>
                </a:solidFill>
              </a:rPr>
              <a:t> </a:t>
            </a:r>
            <a:r>
              <a:rPr lang="uk-UA" b="1" dirty="0" err="1">
                <a:solidFill>
                  <a:srgbClr val="002060"/>
                </a:solidFill>
              </a:rPr>
              <a:t>билан</a:t>
            </a:r>
            <a:r>
              <a:rPr lang="uz-Cyrl-UZ" b="1" dirty="0">
                <a:solidFill>
                  <a:srgbClr val="002060"/>
                </a:solidFill>
              </a:rPr>
              <a:t>, қ</a:t>
            </a:r>
            <a:r>
              <a:rPr lang="uk-UA" b="1" dirty="0" err="1">
                <a:solidFill>
                  <a:srgbClr val="002060"/>
                </a:solidFill>
              </a:rPr>
              <a:t>арздор</a:t>
            </a:r>
            <a:r>
              <a:rPr lang="uk-UA" b="1" dirty="0">
                <a:solidFill>
                  <a:srgbClr val="002060"/>
                </a:solidFill>
              </a:rPr>
              <a:t> </a:t>
            </a:r>
            <a:r>
              <a:rPr lang="uk-UA" b="1" dirty="0" err="1">
                <a:solidFill>
                  <a:srgbClr val="002060"/>
                </a:solidFill>
              </a:rPr>
              <a:t>билан</a:t>
            </a:r>
            <a:r>
              <a:rPr lang="uk-UA" b="1" dirty="0">
                <a:solidFill>
                  <a:srgbClr val="002060"/>
                </a:solidFill>
              </a:rPr>
              <a:t> кредитор </a:t>
            </a:r>
            <a:r>
              <a:rPr lang="uk-UA" b="1" dirty="0" err="1">
                <a:solidFill>
                  <a:srgbClr val="002060"/>
                </a:solidFill>
              </a:rPr>
              <a:t>бир</a:t>
            </a:r>
            <a:r>
              <a:rPr lang="uk-UA" b="1" dirty="0">
                <a:solidFill>
                  <a:srgbClr val="002060"/>
                </a:solidFill>
              </a:rPr>
              <a:t> </a:t>
            </a:r>
            <a:r>
              <a:rPr lang="uk-UA" b="1" dirty="0" err="1">
                <a:solidFill>
                  <a:srgbClr val="002060"/>
                </a:solidFill>
              </a:rPr>
              <a:t>шахс</a:t>
            </a:r>
            <a:r>
              <a:rPr lang="uk-UA" b="1" dirty="0">
                <a:solidFill>
                  <a:srgbClr val="002060"/>
                </a:solidFill>
              </a:rPr>
              <a:t> </a:t>
            </a:r>
            <a:r>
              <a:rPr lang="uk-UA" b="1" dirty="0" err="1">
                <a:solidFill>
                  <a:srgbClr val="002060"/>
                </a:solidFill>
              </a:rPr>
              <a:t>бўлиб</a:t>
            </a:r>
            <a:r>
              <a:rPr lang="uk-UA" b="1" dirty="0">
                <a:solidFill>
                  <a:srgbClr val="002060"/>
                </a:solidFill>
              </a:rPr>
              <a:t> </a:t>
            </a:r>
            <a:r>
              <a:rPr lang="uk-UA" b="1" dirty="0" err="1">
                <a:solidFill>
                  <a:srgbClr val="002060"/>
                </a:solidFill>
              </a:rPr>
              <a:t>қол</a:t>
            </a:r>
            <a:r>
              <a:rPr lang="uz-Cyrl-UZ" b="1" dirty="0">
                <a:solidFill>
                  <a:srgbClr val="002060"/>
                </a:solidFill>
              </a:rPr>
              <a:t>иши билан, т</a:t>
            </a:r>
            <a:r>
              <a:rPr lang="uk-UA" b="1" dirty="0" err="1">
                <a:solidFill>
                  <a:srgbClr val="002060"/>
                </a:solidFill>
              </a:rPr>
              <a:t>арафларнинг</a:t>
            </a:r>
            <a:r>
              <a:rPr lang="uk-UA" b="1" dirty="0">
                <a:solidFill>
                  <a:srgbClr val="002060"/>
                </a:solidFill>
              </a:rPr>
              <a:t> </a:t>
            </a:r>
            <a:r>
              <a:rPr lang="uk-UA" b="1" dirty="0" err="1">
                <a:solidFill>
                  <a:srgbClr val="002060"/>
                </a:solidFill>
              </a:rPr>
              <a:t>келишуви</a:t>
            </a:r>
            <a:r>
              <a:rPr lang="uk-UA" b="1" dirty="0">
                <a:solidFill>
                  <a:srgbClr val="002060"/>
                </a:solidFill>
              </a:rPr>
              <a:t> </a:t>
            </a:r>
            <a:r>
              <a:rPr lang="uk-UA" b="1" dirty="0" err="1">
                <a:solidFill>
                  <a:srgbClr val="002060"/>
                </a:solidFill>
              </a:rPr>
              <a:t>ва</a:t>
            </a:r>
            <a:r>
              <a:rPr lang="uk-UA" b="1" dirty="0">
                <a:solidFill>
                  <a:srgbClr val="002060"/>
                </a:solidFill>
              </a:rPr>
              <a:t> </a:t>
            </a:r>
            <a:r>
              <a:rPr lang="uk-UA" b="1" dirty="0" err="1">
                <a:solidFill>
                  <a:srgbClr val="002060"/>
                </a:solidFill>
              </a:rPr>
              <a:t>қарздорни</a:t>
            </a:r>
            <a:r>
              <a:rPr lang="uk-UA" b="1" dirty="0">
                <a:solidFill>
                  <a:srgbClr val="002060"/>
                </a:solidFill>
              </a:rPr>
              <a:t> </a:t>
            </a:r>
            <a:r>
              <a:rPr lang="uk-UA" b="1" dirty="0" err="1">
                <a:solidFill>
                  <a:srgbClr val="002060"/>
                </a:solidFill>
              </a:rPr>
              <a:t>қарздан</a:t>
            </a:r>
            <a:r>
              <a:rPr lang="uk-UA" b="1" dirty="0">
                <a:solidFill>
                  <a:srgbClr val="002060"/>
                </a:solidFill>
              </a:rPr>
              <a:t> </a:t>
            </a:r>
            <a:r>
              <a:rPr lang="uk-UA" b="1" dirty="0" err="1">
                <a:solidFill>
                  <a:srgbClr val="002060"/>
                </a:solidFill>
              </a:rPr>
              <a:t>воз</a:t>
            </a:r>
            <a:r>
              <a:rPr lang="uk-UA" b="1" dirty="0">
                <a:solidFill>
                  <a:srgbClr val="002060"/>
                </a:solidFill>
              </a:rPr>
              <a:t> </a:t>
            </a:r>
            <a:r>
              <a:rPr lang="uk-UA" b="1" dirty="0" err="1">
                <a:solidFill>
                  <a:srgbClr val="002060"/>
                </a:solidFill>
              </a:rPr>
              <a:t>кечиши</a:t>
            </a:r>
            <a:r>
              <a:rPr lang="uk-UA" b="1" dirty="0">
                <a:solidFill>
                  <a:srgbClr val="002060"/>
                </a:solidFill>
              </a:rPr>
              <a:t> </a:t>
            </a:r>
            <a:r>
              <a:rPr lang="uz-Cyrl-UZ" b="1" dirty="0">
                <a:solidFill>
                  <a:srgbClr val="002060"/>
                </a:solidFill>
              </a:rPr>
              <a:t>билан, б</a:t>
            </a:r>
            <a:r>
              <a:rPr lang="uk-UA" b="1" dirty="0" err="1">
                <a:solidFill>
                  <a:srgbClr val="002060"/>
                </a:solidFill>
              </a:rPr>
              <a:t>ажариш</a:t>
            </a:r>
            <a:r>
              <a:rPr lang="uk-UA" b="1" dirty="0">
                <a:solidFill>
                  <a:srgbClr val="002060"/>
                </a:solidFill>
              </a:rPr>
              <a:t> </a:t>
            </a:r>
            <a:r>
              <a:rPr lang="uk-UA" b="1" dirty="0" err="1">
                <a:solidFill>
                  <a:srgbClr val="002060"/>
                </a:solidFill>
              </a:rPr>
              <a:t>мумкин</a:t>
            </a:r>
            <a:r>
              <a:rPr lang="uk-UA" b="1" dirty="0">
                <a:solidFill>
                  <a:srgbClr val="002060"/>
                </a:solidFill>
              </a:rPr>
              <a:t> </a:t>
            </a:r>
            <a:r>
              <a:rPr lang="uk-UA" b="1" dirty="0" err="1">
                <a:solidFill>
                  <a:srgbClr val="002060"/>
                </a:solidFill>
              </a:rPr>
              <a:t>бўлмаганлиги</a:t>
            </a:r>
            <a:r>
              <a:rPr lang="uk-UA" b="1" dirty="0">
                <a:solidFill>
                  <a:srgbClr val="002060"/>
                </a:solidFill>
              </a:rPr>
              <a:t> </a:t>
            </a:r>
            <a:r>
              <a:rPr lang="uk-UA" b="1" dirty="0" err="1">
                <a:solidFill>
                  <a:srgbClr val="002060"/>
                </a:solidFill>
              </a:rPr>
              <a:t>туфайли</a:t>
            </a:r>
            <a:r>
              <a:rPr lang="uz-Cyrl-UZ" b="1" dirty="0">
                <a:solidFill>
                  <a:srgbClr val="002060"/>
                </a:solidFill>
              </a:rPr>
              <a:t>, давлат органи ҳужжати асосида, фуқаро­нинг вафот этиши ёки юридик шахснинг тугатилиши сабабли мажбуриятнинг бекор бўлиши масалалари атрофлича очиб берилган.</a:t>
            </a:r>
            <a:endParaRPr lang="ru-RU" b="1" dirty="0">
              <a:solidFill>
                <a:srgbClr val="002060"/>
              </a:solidFill>
            </a:endParaRPr>
          </a:p>
          <a:p>
            <a:pPr marL="274320" indent="-274320" algn="just" eaLnBrk="1" fontAlgn="auto" hangingPunct="1">
              <a:spcAft>
                <a:spcPts val="0"/>
              </a:spcAft>
              <a:buFont typeface="Wingdings" pitchFamily="2" charset="2"/>
              <a:buChar char="v"/>
              <a:defRPr/>
            </a:pPr>
            <a:endParaRPr lang="ru-RU" dirty="0"/>
          </a:p>
        </p:txBody>
      </p:sp>
      <p:sp>
        <p:nvSpPr>
          <p:cNvPr id="18435" name="Заголовок 1"/>
          <p:cNvSpPr>
            <a:spLocks noGrp="1"/>
          </p:cNvSpPr>
          <p:nvPr>
            <p:ph type="title"/>
          </p:nvPr>
        </p:nvSpPr>
        <p:spPr>
          <a:xfrm>
            <a:off x="762000" y="-26988"/>
            <a:ext cx="8131175" cy="952501"/>
          </a:xfrm>
        </p:spPr>
        <p:txBody>
          <a:bodyPr/>
          <a:lstStyle/>
          <a:p>
            <a:pPr eaLnBrk="1" hangingPunct="1"/>
            <a:r>
              <a:rPr lang="uz-Cyrl-UZ" sz="2800" b="1" smtClean="0">
                <a:solidFill>
                  <a:srgbClr val="C00000"/>
                </a:solidFill>
              </a:rPr>
              <a:t>Мажбуриятларнинг бекор бўлиши тушунчаси</a:t>
            </a:r>
            <a:endParaRPr lang="ru-RU" sz="2800" smtClean="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Группа 34"/>
          <p:cNvGrpSpPr>
            <a:grpSpLocks/>
          </p:cNvGrpSpPr>
          <p:nvPr/>
        </p:nvGrpSpPr>
        <p:grpSpPr bwMode="auto">
          <a:xfrm>
            <a:off x="684213" y="333375"/>
            <a:ext cx="7632700" cy="6264275"/>
            <a:chOff x="683568" y="332656"/>
            <a:chExt cx="7632848" cy="6264696"/>
          </a:xfrm>
        </p:grpSpPr>
        <p:sp>
          <p:nvSpPr>
            <p:cNvPr id="5" name="Скругленный прямоугольник 4"/>
            <p:cNvSpPr/>
            <p:nvPr/>
          </p:nvSpPr>
          <p:spPr>
            <a:xfrm>
              <a:off x="683568" y="548571"/>
              <a:ext cx="2016164" cy="5401038"/>
            </a:xfrm>
            <a:prstGeom prst="roundRect">
              <a:avLst/>
            </a:prstGeom>
            <a:gradFill flip="none" rotWithShape="1">
              <a:gsLst>
                <a:gs pos="0">
                  <a:schemeClr val="accent2">
                    <a:tint val="83000"/>
                    <a:shade val="100000"/>
                    <a:alpha val="100000"/>
                    <a:hueMod val="100000"/>
                    <a:satMod val="220000"/>
                    <a:lumMod val="90000"/>
                  </a:schemeClr>
                </a:gs>
                <a:gs pos="76000">
                  <a:schemeClr val="accent2">
                    <a:shade val="100000"/>
                  </a:schemeClr>
                </a:gs>
                <a:gs pos="100000">
                  <a:schemeClr val="accent2">
                    <a:shade val="93000"/>
                    <a:alpha val="100000"/>
                    <a:satMod val="100000"/>
                    <a:lumMod val="93000"/>
                  </a:schemeClr>
                </a:gs>
              </a:gsLst>
              <a:lin ang="2700000" scaled="1"/>
              <a:tileRect/>
            </a:gradFill>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uz-Cyrl-UZ" b="1" dirty="0"/>
                <a:t>Амалдаги қонунчиликка кўра, мажбурият қуйидаги ҳолларда бекор бўлади:</a:t>
              </a:r>
              <a:endParaRPr lang="ru-RU" b="1" dirty="0"/>
            </a:p>
          </p:txBody>
        </p:sp>
        <p:grpSp>
          <p:nvGrpSpPr>
            <p:cNvPr id="19459" name="Группа 16"/>
            <p:cNvGrpSpPr>
              <a:grpSpLocks/>
            </p:cNvGrpSpPr>
            <p:nvPr/>
          </p:nvGrpSpPr>
          <p:grpSpPr bwMode="auto">
            <a:xfrm>
              <a:off x="3131840" y="332656"/>
              <a:ext cx="5184576" cy="6264696"/>
              <a:chOff x="3131840" y="332656"/>
              <a:chExt cx="5184576" cy="6264696"/>
            </a:xfrm>
          </p:grpSpPr>
          <p:sp>
            <p:nvSpPr>
              <p:cNvPr id="6" name="Прямоугольник 5"/>
              <p:cNvSpPr/>
              <p:nvPr/>
            </p:nvSpPr>
            <p:spPr>
              <a:xfrm>
                <a:off x="3131840" y="332656"/>
                <a:ext cx="5112568" cy="504056"/>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uz-Cyrl-UZ" b="1" dirty="0"/>
                  <a:t>Мажбуриятнинг бажарилиши билан</a:t>
                </a:r>
                <a:endParaRPr lang="ru-RU" b="1" dirty="0"/>
              </a:p>
            </p:txBody>
          </p:sp>
          <p:sp>
            <p:nvSpPr>
              <p:cNvPr id="7" name="Прямоугольник 6"/>
              <p:cNvSpPr/>
              <p:nvPr/>
            </p:nvSpPr>
            <p:spPr>
              <a:xfrm>
                <a:off x="3131840" y="980728"/>
                <a:ext cx="5112568" cy="43204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ru-RU" b="1" dirty="0"/>
                  <a:t>Воз </a:t>
                </a:r>
                <a:r>
                  <a:rPr lang="ru-RU" b="1" dirty="0" err="1"/>
                  <a:t>кечиш</a:t>
                </a:r>
                <a:r>
                  <a:rPr lang="ru-RU" b="1" dirty="0"/>
                  <a:t> </a:t>
                </a:r>
                <a:r>
                  <a:rPr lang="ru-RU" b="1" dirty="0" err="1"/>
                  <a:t>ҳақини</a:t>
                </a:r>
                <a:r>
                  <a:rPr lang="ru-RU" b="1" dirty="0"/>
                  <a:t> </a:t>
                </a:r>
                <a:r>
                  <a:rPr lang="ru-RU" b="1" dirty="0" err="1"/>
                  <a:t>бериш</a:t>
                </a:r>
                <a:r>
                  <a:rPr lang="ru-RU" b="1" dirty="0"/>
                  <a:t> </a:t>
                </a:r>
                <a:r>
                  <a:rPr lang="ru-RU" b="1" dirty="0" err="1"/>
                  <a:t>билан</a:t>
                </a:r>
                <a:endParaRPr lang="ru-RU" b="1" dirty="0"/>
              </a:p>
            </p:txBody>
          </p:sp>
          <p:sp>
            <p:nvSpPr>
              <p:cNvPr id="8" name="Прямоугольник 7"/>
              <p:cNvSpPr/>
              <p:nvPr/>
            </p:nvSpPr>
            <p:spPr>
              <a:xfrm>
                <a:off x="3152530" y="1556792"/>
                <a:ext cx="5112568" cy="43204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ru-RU" b="1" dirty="0" err="1"/>
                  <a:t>Ҳисобга</a:t>
                </a:r>
                <a:r>
                  <a:rPr lang="ru-RU" b="1" dirty="0"/>
                  <a:t> </a:t>
                </a:r>
                <a:r>
                  <a:rPr lang="ru-RU" b="1" dirty="0" err="1"/>
                  <a:t>ўтказиш</a:t>
                </a:r>
                <a:r>
                  <a:rPr lang="ru-RU" b="1" dirty="0"/>
                  <a:t> </a:t>
                </a:r>
                <a:r>
                  <a:rPr lang="ru-RU" b="1" dirty="0" err="1"/>
                  <a:t>билан</a:t>
                </a:r>
                <a:endParaRPr lang="ru-RU" b="1" dirty="0"/>
              </a:p>
            </p:txBody>
          </p:sp>
          <p:sp>
            <p:nvSpPr>
              <p:cNvPr id="9" name="Прямоугольник 8"/>
              <p:cNvSpPr/>
              <p:nvPr/>
            </p:nvSpPr>
            <p:spPr>
              <a:xfrm>
                <a:off x="3152530" y="2132856"/>
                <a:ext cx="5112568" cy="43204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ru-RU" sz="1600" b="1" dirty="0" err="1"/>
                  <a:t>Талабдан</a:t>
                </a:r>
                <a:r>
                  <a:rPr lang="ru-RU" sz="1600" b="1" dirty="0"/>
                  <a:t> </a:t>
                </a:r>
                <a:r>
                  <a:rPr lang="ru-RU" sz="1600" b="1" dirty="0" err="1"/>
                  <a:t>бошқа</a:t>
                </a:r>
                <a:r>
                  <a:rPr lang="ru-RU" sz="1600" b="1" dirty="0"/>
                  <a:t> </a:t>
                </a:r>
                <a:r>
                  <a:rPr lang="ru-RU" sz="1600" b="1" dirty="0" err="1"/>
                  <a:t>шахс</a:t>
                </a:r>
                <a:r>
                  <a:rPr lang="ru-RU" sz="1600" b="1" dirty="0"/>
                  <a:t> </a:t>
                </a:r>
                <a:r>
                  <a:rPr lang="ru-RU" sz="1600" b="1" dirty="0" err="1"/>
                  <a:t>фойдасига</a:t>
                </a:r>
                <a:r>
                  <a:rPr lang="ru-RU" sz="1600" b="1" dirty="0"/>
                  <a:t> воз </a:t>
                </a:r>
                <a:r>
                  <a:rPr lang="ru-RU" sz="1600" b="1" dirty="0" err="1"/>
                  <a:t>кечиш</a:t>
                </a:r>
                <a:r>
                  <a:rPr lang="ru-RU" sz="1600" b="1" dirty="0"/>
                  <a:t> </a:t>
                </a:r>
                <a:r>
                  <a:rPr lang="ru-RU" sz="1600" b="1" dirty="0" err="1"/>
                  <a:t>билан</a:t>
                </a:r>
                <a:endParaRPr lang="ru-RU" sz="1600" b="1" dirty="0"/>
              </a:p>
            </p:txBody>
          </p:sp>
          <p:sp>
            <p:nvSpPr>
              <p:cNvPr id="10" name="Прямоугольник 9"/>
              <p:cNvSpPr/>
              <p:nvPr/>
            </p:nvSpPr>
            <p:spPr>
              <a:xfrm>
                <a:off x="3152530" y="2708920"/>
                <a:ext cx="5112568" cy="43204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ru-RU" sz="1400" b="1" dirty="0" err="1"/>
                  <a:t>Қарздор</a:t>
                </a:r>
                <a:r>
                  <a:rPr lang="ru-RU" sz="1400" b="1" dirty="0"/>
                  <a:t> </a:t>
                </a:r>
                <a:r>
                  <a:rPr lang="ru-RU" sz="1400" b="1" dirty="0" err="1"/>
                  <a:t>билан</a:t>
                </a:r>
                <a:r>
                  <a:rPr lang="ru-RU" sz="1400" b="1" dirty="0"/>
                  <a:t> кредитор </a:t>
                </a:r>
                <a:r>
                  <a:rPr lang="ru-RU" sz="1400" b="1" dirty="0" err="1"/>
                  <a:t>бир</a:t>
                </a:r>
                <a:r>
                  <a:rPr lang="ru-RU" sz="1400" b="1" dirty="0"/>
                  <a:t> </a:t>
                </a:r>
                <a:r>
                  <a:rPr lang="ru-RU" sz="1400" b="1" dirty="0" err="1"/>
                  <a:t>шахс</a:t>
                </a:r>
                <a:r>
                  <a:rPr lang="ru-RU" sz="1400" b="1" dirty="0"/>
                  <a:t> </a:t>
                </a:r>
                <a:r>
                  <a:rPr lang="ru-RU" sz="1400" b="1" dirty="0" err="1"/>
                  <a:t>бўлиб</a:t>
                </a:r>
                <a:r>
                  <a:rPr lang="ru-RU" sz="1400" b="1" dirty="0"/>
                  <a:t> </a:t>
                </a:r>
                <a:r>
                  <a:rPr lang="ru-RU" sz="1400" b="1" dirty="0" err="1"/>
                  <a:t>қолиши</a:t>
                </a:r>
                <a:r>
                  <a:rPr lang="ru-RU" sz="1400" b="1" dirty="0"/>
                  <a:t> </a:t>
                </a:r>
                <a:r>
                  <a:rPr lang="ru-RU" sz="1400" b="1" dirty="0" err="1"/>
                  <a:t>билан</a:t>
                </a:r>
                <a:endParaRPr lang="ru-RU" sz="1400" b="1" dirty="0"/>
              </a:p>
            </p:txBody>
          </p:sp>
          <p:sp>
            <p:nvSpPr>
              <p:cNvPr id="11" name="Прямоугольник 10"/>
              <p:cNvSpPr/>
              <p:nvPr/>
            </p:nvSpPr>
            <p:spPr>
              <a:xfrm>
                <a:off x="3165918" y="3284984"/>
                <a:ext cx="5112568" cy="43204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ru-RU" b="1" dirty="0" err="1"/>
                  <a:t>Мажбурият</a:t>
                </a:r>
                <a:r>
                  <a:rPr lang="ru-RU" b="1" dirty="0"/>
                  <a:t> </a:t>
                </a:r>
                <a:r>
                  <a:rPr lang="ru-RU" b="1" dirty="0" err="1"/>
                  <a:t>янгиланиши</a:t>
                </a:r>
                <a:r>
                  <a:rPr lang="ru-RU" b="1" dirty="0"/>
                  <a:t> </a:t>
                </a:r>
                <a:r>
                  <a:rPr lang="ru-RU" b="1" dirty="0" err="1"/>
                  <a:t>билан</a:t>
                </a:r>
                <a:endParaRPr lang="ru-RU" b="1" dirty="0"/>
              </a:p>
            </p:txBody>
          </p:sp>
          <p:sp>
            <p:nvSpPr>
              <p:cNvPr id="12" name="Прямоугольник 11"/>
              <p:cNvSpPr/>
              <p:nvPr/>
            </p:nvSpPr>
            <p:spPr>
              <a:xfrm>
                <a:off x="3178224" y="3861048"/>
                <a:ext cx="5112568" cy="43204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ru-RU" b="1" dirty="0" err="1"/>
                  <a:t>Қарздан</a:t>
                </a:r>
                <a:r>
                  <a:rPr lang="ru-RU" b="1" dirty="0"/>
                  <a:t> воз </a:t>
                </a:r>
                <a:r>
                  <a:rPr lang="ru-RU" b="1" dirty="0" err="1"/>
                  <a:t>кечиш</a:t>
                </a:r>
                <a:r>
                  <a:rPr lang="ru-RU" b="1" dirty="0"/>
                  <a:t> </a:t>
                </a:r>
                <a:r>
                  <a:rPr lang="ru-RU" b="1" dirty="0" err="1"/>
                  <a:t>билан</a:t>
                </a:r>
                <a:endParaRPr lang="ru-RU" b="1" dirty="0"/>
              </a:p>
            </p:txBody>
          </p:sp>
          <p:sp>
            <p:nvSpPr>
              <p:cNvPr id="13" name="Прямоугольник 12"/>
              <p:cNvSpPr/>
              <p:nvPr/>
            </p:nvSpPr>
            <p:spPr>
              <a:xfrm>
                <a:off x="3178224" y="4437112"/>
                <a:ext cx="5112568" cy="43204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ru-RU" b="1" dirty="0" err="1"/>
                  <a:t>Бажариш</a:t>
                </a:r>
                <a:r>
                  <a:rPr lang="ru-RU" b="1" dirty="0"/>
                  <a:t> </a:t>
                </a:r>
                <a:r>
                  <a:rPr lang="ru-RU" b="1" dirty="0" err="1"/>
                  <a:t>мумкин</a:t>
                </a:r>
                <a:r>
                  <a:rPr lang="ru-RU" b="1" dirty="0"/>
                  <a:t> </a:t>
                </a:r>
                <a:r>
                  <a:rPr lang="ru-RU" b="1" dirty="0" err="1"/>
                  <a:t>бўлмаганлиги</a:t>
                </a:r>
                <a:r>
                  <a:rPr lang="ru-RU" b="1" dirty="0"/>
                  <a:t> </a:t>
                </a:r>
                <a:r>
                  <a:rPr lang="ru-RU" b="1" dirty="0" err="1"/>
                  <a:t>туфайли</a:t>
                </a:r>
                <a:endParaRPr lang="ru-RU" b="1" dirty="0"/>
              </a:p>
            </p:txBody>
          </p:sp>
          <p:sp>
            <p:nvSpPr>
              <p:cNvPr id="14" name="Прямоугольник 13"/>
              <p:cNvSpPr/>
              <p:nvPr/>
            </p:nvSpPr>
            <p:spPr>
              <a:xfrm>
                <a:off x="3178224" y="5013176"/>
                <a:ext cx="5112568" cy="43204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ru-RU" b="1" dirty="0" err="1"/>
                  <a:t>Давлат</a:t>
                </a:r>
                <a:r>
                  <a:rPr lang="ru-RU" b="1" dirty="0"/>
                  <a:t> </a:t>
                </a:r>
                <a:r>
                  <a:rPr lang="ru-RU" b="1" dirty="0" err="1"/>
                  <a:t>органи</a:t>
                </a:r>
                <a:r>
                  <a:rPr lang="ru-RU" b="1" dirty="0"/>
                  <a:t> </a:t>
                </a:r>
                <a:r>
                  <a:rPr lang="ru-RU" b="1" dirty="0" err="1"/>
                  <a:t>ҳужжати</a:t>
                </a:r>
                <a:r>
                  <a:rPr lang="ru-RU" b="1" dirty="0"/>
                  <a:t> </a:t>
                </a:r>
                <a:r>
                  <a:rPr lang="ru-RU" b="1" dirty="0" err="1"/>
                  <a:t>асосида</a:t>
                </a:r>
                <a:endParaRPr lang="ru-RU" b="1" dirty="0"/>
              </a:p>
            </p:txBody>
          </p:sp>
          <p:sp>
            <p:nvSpPr>
              <p:cNvPr id="15" name="Прямоугольник 14"/>
              <p:cNvSpPr/>
              <p:nvPr/>
            </p:nvSpPr>
            <p:spPr>
              <a:xfrm>
                <a:off x="3203848" y="5589240"/>
                <a:ext cx="5112568" cy="43204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ru-RU" b="1" dirty="0" err="1"/>
                  <a:t>Фуқаронинг</a:t>
                </a:r>
                <a:r>
                  <a:rPr lang="ru-RU" b="1" dirty="0"/>
                  <a:t> </a:t>
                </a:r>
                <a:r>
                  <a:rPr lang="ru-RU" b="1" dirty="0" err="1"/>
                  <a:t>вафот</a:t>
                </a:r>
                <a:r>
                  <a:rPr lang="ru-RU" b="1" dirty="0"/>
                  <a:t> </a:t>
                </a:r>
                <a:r>
                  <a:rPr lang="ru-RU" b="1" dirty="0" err="1"/>
                  <a:t>этиши</a:t>
                </a:r>
                <a:r>
                  <a:rPr lang="ru-RU" b="1" dirty="0"/>
                  <a:t> </a:t>
                </a:r>
                <a:r>
                  <a:rPr lang="ru-RU" b="1" dirty="0" err="1"/>
                  <a:t>билан</a:t>
                </a:r>
                <a:endParaRPr lang="ru-RU" b="1" dirty="0"/>
              </a:p>
            </p:txBody>
          </p:sp>
          <p:sp>
            <p:nvSpPr>
              <p:cNvPr id="16" name="Прямоугольник 15"/>
              <p:cNvSpPr/>
              <p:nvPr/>
            </p:nvSpPr>
            <p:spPr>
              <a:xfrm>
                <a:off x="3203848" y="6165304"/>
                <a:ext cx="5112568" cy="43204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ru-RU" b="1" dirty="0" err="1"/>
                  <a:t>Юридик</a:t>
                </a:r>
                <a:r>
                  <a:rPr lang="ru-RU" b="1" dirty="0"/>
                  <a:t> </a:t>
                </a:r>
                <a:r>
                  <a:rPr lang="ru-RU" b="1" dirty="0" err="1"/>
                  <a:t>шахс</a:t>
                </a:r>
                <a:r>
                  <a:rPr lang="ru-RU" b="1" dirty="0"/>
                  <a:t> </a:t>
                </a:r>
                <a:r>
                  <a:rPr lang="ru-RU" b="1" dirty="0" err="1"/>
                  <a:t>тугатилиши</a:t>
                </a:r>
                <a:r>
                  <a:rPr lang="ru-RU" b="1" dirty="0"/>
                  <a:t> </a:t>
                </a:r>
                <a:r>
                  <a:rPr lang="ru-RU" b="1" dirty="0" err="1"/>
                  <a:t>билан</a:t>
                </a:r>
                <a:endParaRPr lang="ru-RU" b="1" dirty="0"/>
              </a:p>
            </p:txBody>
          </p:sp>
        </p:grpSp>
        <p:cxnSp>
          <p:nvCxnSpPr>
            <p:cNvPr id="19" name="Прямая соединительная линия 18"/>
            <p:cNvCxnSpPr/>
            <p:nvPr/>
          </p:nvCxnSpPr>
          <p:spPr>
            <a:xfrm>
              <a:off x="2915636" y="548571"/>
              <a:ext cx="0" cy="5832867"/>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H="1">
              <a:off x="2844197" y="548571"/>
              <a:ext cx="28734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H="1">
              <a:off x="2890236" y="1196314"/>
              <a:ext cx="28734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H="1">
              <a:off x="2864835" y="1772616"/>
              <a:ext cx="28734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H="1">
              <a:off x="2877536" y="2348916"/>
              <a:ext cx="28893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H="1">
              <a:off x="2877536" y="2925218"/>
              <a:ext cx="28893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H="1">
              <a:off x="2915636" y="3501519"/>
              <a:ext cx="28893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H="1">
              <a:off x="2890236" y="4077821"/>
              <a:ext cx="28734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a:off x="2901348" y="4666822"/>
              <a:ext cx="28893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H="1">
              <a:off x="2915636" y="5206609"/>
              <a:ext cx="28893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a:off x="2941037" y="5805137"/>
              <a:ext cx="28893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H="1">
              <a:off x="2941037" y="6381437"/>
              <a:ext cx="28893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H="1">
              <a:off x="2693382" y="3249090"/>
              <a:ext cx="28893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1258888" y="527050"/>
            <a:ext cx="6781800" cy="482600"/>
          </a:xfrm>
        </p:spPr>
        <p:txBody>
          <a:bodyPr rtlCol="0">
            <a:noAutofit/>
          </a:bodyPr>
          <a:lstStyle/>
          <a:p>
            <a:pPr algn="ctr" eaLnBrk="1" fontAlgn="auto" hangingPunct="1">
              <a:spcAft>
                <a:spcPts val="0"/>
              </a:spcAft>
              <a:defRPr/>
            </a:pPr>
            <a:r>
              <a:rPr lang="ru-RU" sz="2000" b="1" dirty="0" smtClean="0">
                <a:solidFill>
                  <a:srgbClr val="002060"/>
                </a:solidFill>
                <a:latin typeface="+mn-lt"/>
              </a:rPr>
              <a:t>МАЖБУРИЯТЛАРНИНГ БАЖАРИЛИШИ БИЛАН БЕКОР БЎЛИШИ</a:t>
            </a:r>
            <a:endParaRPr lang="ru-RU" sz="2000" b="1" dirty="0">
              <a:solidFill>
                <a:srgbClr val="002060"/>
              </a:solidFill>
              <a:latin typeface="+mn-lt"/>
            </a:endParaRPr>
          </a:p>
        </p:txBody>
      </p:sp>
      <p:grpSp>
        <p:nvGrpSpPr>
          <p:cNvPr id="20482" name="Группа 11"/>
          <p:cNvGrpSpPr>
            <a:grpSpLocks/>
          </p:cNvGrpSpPr>
          <p:nvPr/>
        </p:nvGrpSpPr>
        <p:grpSpPr bwMode="auto">
          <a:xfrm>
            <a:off x="890588" y="1196975"/>
            <a:ext cx="7353300" cy="4679950"/>
            <a:chOff x="891208" y="1196752"/>
            <a:chExt cx="7353200" cy="4680520"/>
          </a:xfrm>
        </p:grpSpPr>
        <p:sp>
          <p:nvSpPr>
            <p:cNvPr id="4" name="Прямоугольник 3"/>
            <p:cNvSpPr/>
            <p:nvPr/>
          </p:nvSpPr>
          <p:spPr>
            <a:xfrm>
              <a:off x="891208" y="1196752"/>
              <a:ext cx="3600401" cy="4680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err="1"/>
                <a:t>Мажбуриятлар</a:t>
              </a:r>
              <a:r>
                <a:rPr lang="ru-RU" sz="1600" b="1" dirty="0"/>
                <a:t> </a:t>
              </a:r>
              <a:r>
                <a:rPr lang="ru-RU" sz="1600" b="1" dirty="0" err="1"/>
                <a:t>бекор</a:t>
              </a:r>
              <a:r>
                <a:rPr lang="ru-RU" sz="1600" b="1" dirty="0"/>
                <a:t> </a:t>
              </a:r>
              <a:r>
                <a:rPr lang="ru-RU" sz="1600" b="1" dirty="0" err="1"/>
                <a:t>бўлишининг</a:t>
              </a:r>
              <a:r>
                <a:rPr lang="ru-RU" sz="1600" b="1" dirty="0"/>
                <a:t> </a:t>
              </a:r>
              <a:r>
                <a:rPr lang="ru-RU" sz="1600" b="1" dirty="0" err="1"/>
                <a:t>кенг</a:t>
              </a:r>
              <a:r>
                <a:rPr lang="ru-RU" sz="1600" b="1" dirty="0"/>
                <a:t> </a:t>
              </a:r>
              <a:r>
                <a:rPr lang="ru-RU" sz="1600" b="1" dirty="0" err="1"/>
                <a:t>тарқалган</a:t>
              </a:r>
              <a:r>
                <a:rPr lang="ru-RU" sz="1600" b="1" dirty="0"/>
                <a:t> </a:t>
              </a:r>
              <a:r>
                <a:rPr lang="ru-RU" sz="1600" b="1" dirty="0" err="1"/>
                <a:t>усулларидан</a:t>
              </a:r>
              <a:r>
                <a:rPr lang="ru-RU" sz="1600" b="1" dirty="0"/>
                <a:t> </a:t>
              </a:r>
              <a:r>
                <a:rPr lang="ru-RU" sz="1600" b="1" dirty="0" err="1"/>
                <a:t>бири</a:t>
              </a:r>
              <a:r>
                <a:rPr lang="ru-RU" sz="1600" b="1" dirty="0"/>
                <a:t> </a:t>
              </a:r>
              <a:r>
                <a:rPr lang="uz-Cyrl-UZ" sz="1600" b="1" dirty="0"/>
                <a:t>–</a:t>
              </a:r>
              <a:r>
                <a:rPr lang="ru-RU" sz="1600" b="1" dirty="0"/>
                <a:t> </a:t>
              </a:r>
              <a:r>
                <a:rPr lang="ru-RU" sz="1600" b="1" dirty="0" err="1"/>
                <a:t>мажбуриятни</a:t>
              </a:r>
              <a:r>
                <a:rPr lang="ru-RU" sz="1600" b="1" dirty="0"/>
                <a:t> </a:t>
              </a:r>
              <a:r>
                <a:rPr lang="ru-RU" sz="1600" b="1" dirty="0" err="1"/>
                <a:t>тегишли</a:t>
              </a:r>
              <a:r>
                <a:rPr lang="ru-RU" sz="1600" b="1" dirty="0"/>
                <a:t> </a:t>
              </a:r>
              <a:r>
                <a:rPr lang="ru-RU" sz="1600" b="1" dirty="0" err="1"/>
                <a:t>равишда</a:t>
              </a:r>
              <a:r>
                <a:rPr lang="ru-RU" sz="1600" b="1" dirty="0"/>
                <a:t> </a:t>
              </a:r>
              <a:r>
                <a:rPr lang="ru-RU" sz="1600" b="1" dirty="0" err="1"/>
                <a:t>ижро</a:t>
              </a:r>
              <a:r>
                <a:rPr lang="ru-RU" sz="1600" b="1" dirty="0"/>
                <a:t> </a:t>
              </a:r>
              <a:r>
                <a:rPr lang="ru-RU" sz="1600" b="1" dirty="0" err="1"/>
                <a:t>этилишидир</a:t>
              </a:r>
              <a:r>
                <a:rPr lang="ru-RU" sz="1600" b="1" dirty="0"/>
                <a:t>. </a:t>
              </a:r>
              <a:r>
                <a:rPr lang="ru-RU" sz="1600" b="1" dirty="0" err="1"/>
                <a:t>Мажбу­риятларнинг</a:t>
              </a:r>
              <a:r>
                <a:rPr lang="ru-RU" sz="1600" b="1" dirty="0"/>
                <a:t> </a:t>
              </a:r>
              <a:r>
                <a:rPr lang="ru-RU" sz="1600" b="1" dirty="0" err="1"/>
                <a:t>бекор</a:t>
              </a:r>
              <a:r>
                <a:rPr lang="ru-RU" sz="1600" b="1" dirty="0"/>
                <a:t> </a:t>
              </a:r>
              <a:r>
                <a:rPr lang="ru-RU" sz="1600" b="1" dirty="0" err="1"/>
                <a:t>бўлиши</a:t>
              </a:r>
              <a:r>
                <a:rPr lang="ru-RU" sz="1600" b="1" dirty="0"/>
                <a:t> </a:t>
              </a:r>
              <a:r>
                <a:rPr lang="ru-RU" sz="1600" b="1" dirty="0" err="1"/>
                <a:t>учун</a:t>
              </a:r>
              <a:r>
                <a:rPr lang="ru-RU" sz="1600" b="1" dirty="0"/>
                <a:t> </a:t>
              </a:r>
              <a:r>
                <a:rPr lang="ru-RU" sz="1600" b="1" dirty="0" err="1"/>
                <a:t>бажариш</a:t>
              </a:r>
              <a:r>
                <a:rPr lang="ru-RU" sz="1600" b="1" dirty="0"/>
                <a:t> </a:t>
              </a:r>
              <a:r>
                <a:rPr lang="ru-RU" sz="1600" b="1" dirty="0" err="1"/>
                <a:t>тегишли</a:t>
              </a:r>
              <a:r>
                <a:rPr lang="ru-RU" sz="1600" b="1" dirty="0"/>
                <a:t> </a:t>
              </a:r>
              <a:r>
                <a:rPr lang="ru-RU" sz="1600" b="1" dirty="0" err="1"/>
                <a:t>равишда</a:t>
              </a:r>
              <a:r>
                <a:rPr lang="ru-RU" sz="1600" b="1" dirty="0"/>
                <a:t> </a:t>
              </a:r>
              <a:r>
                <a:rPr lang="ru-RU" sz="1600" b="1" dirty="0" err="1"/>
                <a:t>амалга</a:t>
              </a:r>
              <a:r>
                <a:rPr lang="ru-RU" sz="1600" b="1" dirty="0"/>
                <a:t> </a:t>
              </a:r>
              <a:r>
                <a:rPr lang="ru-RU" sz="1600" b="1" dirty="0" err="1"/>
                <a:t>оширилмаса</a:t>
              </a:r>
              <a:r>
                <a:rPr lang="ru-RU" sz="1600" b="1" dirty="0"/>
                <a:t>, </a:t>
              </a:r>
              <a:r>
                <a:rPr lang="ru-RU" sz="1600" b="1" dirty="0" err="1"/>
                <a:t>мажбуриятни</a:t>
              </a:r>
              <a:r>
                <a:rPr lang="ru-RU" sz="1600" b="1" dirty="0"/>
                <a:t> </a:t>
              </a:r>
              <a:r>
                <a:rPr lang="ru-RU" sz="1600" b="1" dirty="0" err="1"/>
                <a:t>бекор</a:t>
              </a:r>
              <a:r>
                <a:rPr lang="ru-RU" sz="1600" b="1" dirty="0"/>
                <a:t> </a:t>
              </a:r>
              <a:r>
                <a:rPr lang="ru-RU" sz="1600" b="1" dirty="0" err="1"/>
                <a:t>қилмай</a:t>
              </a:r>
              <a:r>
                <a:rPr lang="ru-RU" sz="1600" b="1" dirty="0"/>
                <a:t>, балки </a:t>
              </a:r>
              <a:r>
                <a:rPr lang="ru-RU" sz="1600" b="1" dirty="0" err="1"/>
                <a:t>уни</a:t>
              </a:r>
              <a:r>
                <a:rPr lang="ru-RU" sz="1600" b="1" dirty="0"/>
                <a:t> </a:t>
              </a:r>
              <a:r>
                <a:rPr lang="ru-RU" sz="1600" b="1" dirty="0" err="1"/>
                <a:t>бузганлик</a:t>
              </a:r>
              <a:r>
                <a:rPr lang="ru-RU" sz="1600" b="1" dirty="0"/>
                <a:t> </a:t>
              </a:r>
              <a:r>
                <a:rPr lang="ru-RU" sz="1600" b="1" dirty="0" err="1"/>
                <a:t>учун</a:t>
              </a:r>
              <a:r>
                <a:rPr lang="ru-RU" sz="1600" b="1" dirty="0"/>
                <a:t> </a:t>
              </a:r>
              <a:r>
                <a:rPr lang="ru-RU" sz="1600" b="1" dirty="0" err="1"/>
                <a:t>мулкий</a:t>
              </a:r>
              <a:r>
                <a:rPr lang="ru-RU" sz="1600" b="1" dirty="0"/>
                <a:t> </a:t>
              </a:r>
              <a:r>
                <a:rPr lang="ru-RU" sz="1600" b="1" dirty="0" err="1"/>
                <a:t>жавобгарлик</a:t>
              </a:r>
              <a:r>
                <a:rPr lang="ru-RU" sz="1600" b="1" dirty="0"/>
                <a:t> </a:t>
              </a:r>
              <a:r>
                <a:rPr lang="ru-RU" sz="1600" b="1" dirty="0" err="1"/>
                <a:t>белгиланади</a:t>
              </a:r>
              <a:r>
                <a:rPr lang="ru-RU" sz="1600" b="1" dirty="0"/>
                <a:t>, </a:t>
              </a:r>
              <a:r>
                <a:rPr lang="ru-RU" sz="1600" b="1" dirty="0" err="1"/>
                <a:t>баъзи</a:t>
              </a:r>
              <a:r>
                <a:rPr lang="ru-RU" sz="1600" b="1" dirty="0"/>
                <a:t> </a:t>
              </a:r>
              <a:r>
                <a:rPr lang="ru-RU" sz="1600" b="1" dirty="0" err="1"/>
                <a:t>ҳолларда</a:t>
              </a:r>
              <a:r>
                <a:rPr lang="ru-RU" sz="1600" b="1" dirty="0"/>
                <a:t> </a:t>
              </a:r>
              <a:r>
                <a:rPr lang="ru-RU" sz="1600" b="1" dirty="0" err="1"/>
                <a:t>мажбуриятни</a:t>
              </a:r>
              <a:r>
                <a:rPr lang="ru-RU" sz="1600" b="1" dirty="0"/>
                <a:t> реал </a:t>
              </a:r>
              <a:r>
                <a:rPr lang="ru-RU" sz="1600" b="1" dirty="0" err="1"/>
                <a:t>равишда</a:t>
              </a:r>
              <a:r>
                <a:rPr lang="ru-RU" sz="1600" b="1" dirty="0"/>
                <a:t> </a:t>
              </a:r>
              <a:r>
                <a:rPr lang="ru-RU" sz="1600" b="1" dirty="0" err="1"/>
                <a:t>бажариш</a:t>
              </a:r>
              <a:r>
                <a:rPr lang="ru-RU" sz="1600" b="1" dirty="0"/>
                <a:t> </a:t>
              </a:r>
              <a:r>
                <a:rPr lang="ru-RU" sz="1600" b="1" dirty="0" err="1"/>
                <a:t>вазифаси</a:t>
              </a:r>
              <a:r>
                <a:rPr lang="ru-RU" sz="1600" b="1" dirty="0"/>
                <a:t> </a:t>
              </a:r>
              <a:r>
                <a:rPr lang="ru-RU" sz="1600" b="1" dirty="0" err="1"/>
                <a:t>ҳам</a:t>
              </a:r>
              <a:r>
                <a:rPr lang="ru-RU" sz="1600" b="1" dirty="0"/>
                <a:t> </a:t>
              </a:r>
              <a:r>
                <a:rPr lang="ru-RU" sz="1600" b="1" dirty="0" err="1"/>
                <a:t>сақланиб</a:t>
              </a:r>
              <a:r>
                <a:rPr lang="ru-RU" sz="1600" b="1" dirty="0"/>
                <a:t> </a:t>
              </a:r>
              <a:r>
                <a:rPr lang="ru-RU" sz="1600" b="1" dirty="0" err="1"/>
                <a:t>қолади</a:t>
              </a:r>
              <a:r>
                <a:rPr lang="ru-RU" sz="1600" b="1" dirty="0"/>
                <a:t>.</a:t>
              </a:r>
            </a:p>
          </p:txBody>
        </p:sp>
        <p:sp>
          <p:nvSpPr>
            <p:cNvPr id="5" name="Прямоугольник 4"/>
            <p:cNvSpPr/>
            <p:nvPr/>
          </p:nvSpPr>
          <p:spPr>
            <a:xfrm>
              <a:off x="4644007" y="1196752"/>
              <a:ext cx="3600401" cy="2016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err="1"/>
                <a:t>Айрим</a:t>
              </a:r>
              <a:r>
                <a:rPr lang="ru-RU" sz="1600" b="1" dirty="0"/>
                <a:t> </a:t>
              </a:r>
              <a:r>
                <a:rPr lang="ru-RU" sz="1600" b="1" dirty="0" err="1"/>
                <a:t>мажбуриятлар</a:t>
              </a:r>
              <a:r>
                <a:rPr lang="ru-RU" sz="1600" b="1" dirty="0"/>
                <a:t> </a:t>
              </a:r>
              <a:r>
                <a:rPr lang="ru-RU" sz="1600" b="1" dirty="0" err="1"/>
                <a:t>тегишли</a:t>
              </a:r>
              <a:r>
                <a:rPr lang="ru-RU" sz="1600" b="1" dirty="0"/>
                <a:t> </a:t>
              </a:r>
              <a:r>
                <a:rPr lang="ru-RU" sz="1600" b="1" dirty="0" err="1"/>
                <a:t>равишда</a:t>
              </a:r>
              <a:r>
                <a:rPr lang="ru-RU" sz="1600" b="1" dirty="0"/>
                <a:t> </a:t>
              </a:r>
              <a:r>
                <a:rPr lang="ru-RU" sz="1600" b="1" dirty="0" err="1"/>
                <a:t>бажарилиши</a:t>
              </a:r>
              <a:r>
                <a:rPr lang="ru-RU" sz="1600" b="1" dirty="0"/>
                <a:t> </a:t>
              </a:r>
              <a:r>
                <a:rPr lang="ru-RU" sz="1600" b="1" dirty="0" err="1"/>
                <a:t>билан</a:t>
              </a:r>
              <a:r>
                <a:rPr lang="ru-RU" sz="1600" b="1" dirty="0"/>
                <a:t> </a:t>
              </a:r>
              <a:r>
                <a:rPr lang="ru-RU" sz="1600" b="1" dirty="0" err="1"/>
                <a:t>бекор</a:t>
              </a:r>
              <a:r>
                <a:rPr lang="ru-RU" sz="1600" b="1" dirty="0"/>
                <a:t> </a:t>
              </a:r>
              <a:r>
                <a:rPr lang="ru-RU" sz="1600" b="1" dirty="0" err="1"/>
                <a:t>бўлади</a:t>
              </a:r>
              <a:r>
                <a:rPr lang="ru-RU" sz="1600" b="1" dirty="0"/>
                <a:t>, шу </a:t>
              </a:r>
              <a:r>
                <a:rPr lang="ru-RU" sz="1600" b="1" dirty="0" err="1"/>
                <a:t>билан</a:t>
              </a:r>
              <a:r>
                <a:rPr lang="ru-RU" sz="1600" b="1" dirty="0"/>
                <a:t> </a:t>
              </a:r>
              <a:r>
                <a:rPr lang="ru-RU" sz="1600" b="1" dirty="0" err="1"/>
                <a:t>бирга</a:t>
              </a:r>
              <a:r>
                <a:rPr lang="uz-Cyrl-UZ" sz="1600" b="1" dirty="0"/>
                <a:t>,</a:t>
              </a:r>
              <a:r>
                <a:rPr lang="ru-RU" sz="1600" b="1" dirty="0"/>
                <a:t> </a:t>
              </a:r>
              <a:r>
                <a:rPr lang="ru-RU" sz="1600" b="1" dirty="0" err="1"/>
                <a:t>мажбуриятни</a:t>
              </a:r>
              <a:r>
                <a:rPr lang="ru-RU" sz="1600" b="1" dirty="0"/>
                <a:t> </a:t>
              </a:r>
              <a:r>
                <a:rPr lang="uz-Cyrl-UZ" sz="1600" b="1" dirty="0"/>
                <a:t>талаб даражасида</a:t>
              </a:r>
              <a:r>
                <a:rPr lang="ru-RU" sz="1600" b="1" dirty="0"/>
                <a:t> </a:t>
              </a:r>
              <a:r>
                <a:rPr lang="ru-RU" sz="1600" b="1" dirty="0" err="1"/>
                <a:t>бажарган</a:t>
              </a:r>
              <a:r>
                <a:rPr lang="ru-RU" sz="1600" b="1" dirty="0"/>
                <a:t> </a:t>
              </a:r>
              <a:r>
                <a:rPr lang="ru-RU" sz="1600" b="1" dirty="0" err="1"/>
                <a:t>шахсга</a:t>
              </a:r>
              <a:r>
                <a:rPr lang="ru-RU" sz="1600" b="1" dirty="0"/>
                <a:t> шу </a:t>
              </a:r>
              <a:r>
                <a:rPr lang="ru-RU" sz="1600" b="1" dirty="0" err="1"/>
                <a:t>шартномани</a:t>
              </a:r>
              <a:r>
                <a:rPr lang="ru-RU" sz="1600" b="1" dirty="0"/>
                <a:t> </a:t>
              </a:r>
              <a:r>
                <a:rPr lang="ru-RU" sz="1600" b="1" dirty="0" err="1"/>
                <a:t>қайта</a:t>
              </a:r>
              <a:r>
                <a:rPr lang="ru-RU" sz="1600" b="1" dirty="0"/>
                <a:t> </a:t>
              </a:r>
              <a:r>
                <a:rPr lang="ru-RU" sz="1600" b="1" dirty="0" err="1"/>
                <a:t>тиклашда</a:t>
              </a:r>
              <a:r>
                <a:rPr lang="ru-RU" sz="1600" b="1" dirty="0"/>
                <a:t> </a:t>
              </a:r>
              <a:r>
                <a:rPr lang="ru-RU" sz="1600" b="1" dirty="0" err="1"/>
                <a:t>имтиёзли</a:t>
              </a:r>
              <a:r>
                <a:rPr lang="ru-RU" sz="1600" b="1" dirty="0"/>
                <a:t> </a:t>
              </a:r>
              <a:r>
                <a:rPr lang="ru-RU" sz="1600" b="1" dirty="0" err="1"/>
                <a:t>ҳуқуқ</a:t>
              </a:r>
              <a:r>
                <a:rPr lang="ru-RU" sz="1600" b="1" dirty="0"/>
                <a:t> </a:t>
              </a:r>
              <a:r>
                <a:rPr lang="ru-RU" sz="1600" b="1" dirty="0" err="1"/>
                <a:t>берилади</a:t>
              </a:r>
              <a:r>
                <a:rPr lang="ru-RU" sz="1600" b="1" dirty="0"/>
                <a:t>.</a:t>
              </a:r>
            </a:p>
          </p:txBody>
        </p:sp>
        <p:sp>
          <p:nvSpPr>
            <p:cNvPr id="6" name="Прямоугольник 5"/>
            <p:cNvSpPr/>
            <p:nvPr/>
          </p:nvSpPr>
          <p:spPr>
            <a:xfrm>
              <a:off x="4644007" y="3860901"/>
              <a:ext cx="3600401" cy="2016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t>Кредитор </a:t>
              </a:r>
              <a:r>
                <a:rPr lang="ru-RU" sz="1600" b="1" dirty="0" err="1"/>
                <a:t>ижрони</a:t>
              </a:r>
              <a:r>
                <a:rPr lang="ru-RU" sz="1600" b="1" dirty="0"/>
                <a:t> </a:t>
              </a:r>
              <a:r>
                <a:rPr lang="ru-RU" sz="1600" b="1" dirty="0" err="1"/>
                <a:t>қабул</a:t>
              </a:r>
              <a:r>
                <a:rPr lang="ru-RU" sz="1600" b="1" dirty="0"/>
                <a:t> </a:t>
              </a:r>
              <a:r>
                <a:rPr lang="ru-RU" sz="1600" b="1" dirty="0" err="1"/>
                <a:t>қила</a:t>
              </a:r>
              <a:r>
                <a:rPr lang="ru-RU" sz="1600" b="1" dirty="0"/>
                <a:t> </a:t>
              </a:r>
              <a:r>
                <a:rPr lang="ru-RU" sz="1600" b="1" dirty="0" err="1"/>
                <a:t>туриб</a:t>
              </a:r>
              <a:r>
                <a:rPr lang="ru-RU" sz="1600" b="1" dirty="0"/>
                <a:t>, </a:t>
              </a:r>
              <a:r>
                <a:rPr lang="ru-RU" sz="1600" b="1" dirty="0" err="1"/>
                <a:t>қарздорнинг</a:t>
              </a:r>
              <a:r>
                <a:rPr lang="ru-RU" sz="1600" b="1" dirty="0"/>
                <a:t> </a:t>
              </a:r>
              <a:r>
                <a:rPr lang="ru-RU" sz="1600" b="1" dirty="0" err="1"/>
                <a:t>талаби</a:t>
              </a:r>
              <a:r>
                <a:rPr lang="ru-RU" sz="1600" b="1" dirty="0"/>
                <a:t> </a:t>
              </a:r>
              <a:r>
                <a:rPr lang="ru-RU" sz="1600" b="1" dirty="0" err="1"/>
                <a:t>бўйича</a:t>
              </a:r>
              <a:r>
                <a:rPr lang="ru-RU" sz="1600" b="1" dirty="0"/>
                <a:t> </a:t>
              </a:r>
              <a:r>
                <a:rPr lang="ru-RU" sz="1600" b="1" dirty="0" err="1"/>
                <a:t>унга</a:t>
              </a:r>
              <a:r>
                <a:rPr lang="ru-RU" sz="1600" b="1" dirty="0"/>
                <a:t> </a:t>
              </a:r>
              <a:r>
                <a:rPr lang="ru-RU" sz="1600" b="1" dirty="0" err="1"/>
                <a:t>ижронинг</a:t>
              </a:r>
              <a:r>
                <a:rPr lang="ru-RU" sz="1600" b="1" dirty="0"/>
                <a:t> </a:t>
              </a:r>
              <a:r>
                <a:rPr lang="ru-RU" sz="1600" b="1" dirty="0" err="1"/>
                <a:t>тўла</a:t>
              </a:r>
              <a:r>
                <a:rPr lang="ru-RU" sz="1600" b="1" dirty="0"/>
                <a:t> </a:t>
              </a:r>
              <a:r>
                <a:rPr lang="ru-RU" sz="1600" b="1" dirty="0" err="1"/>
                <a:t>ёки</a:t>
              </a:r>
              <a:r>
                <a:rPr lang="ru-RU" sz="1600" b="1" dirty="0"/>
                <a:t> </a:t>
              </a:r>
              <a:r>
                <a:rPr lang="ru-RU" sz="1600" b="1" dirty="0" err="1"/>
                <a:t>қисман</a:t>
              </a:r>
              <a:r>
                <a:rPr lang="ru-RU" sz="1600" b="1" dirty="0"/>
                <a:t> </a:t>
              </a:r>
              <a:r>
                <a:rPr lang="ru-RU" sz="1600" b="1" dirty="0" err="1"/>
                <a:t>қабул</a:t>
              </a:r>
              <a:r>
                <a:rPr lang="ru-RU" sz="1600" b="1" dirty="0"/>
                <a:t> </a:t>
              </a:r>
              <a:r>
                <a:rPr lang="ru-RU" sz="1600" b="1" dirty="0" err="1"/>
                <a:t>қилинганлиги</a:t>
              </a:r>
              <a:r>
                <a:rPr lang="ru-RU" sz="1600" b="1" dirty="0"/>
                <a:t> </a:t>
              </a:r>
              <a:r>
                <a:rPr lang="ru-RU" sz="1600" b="1" dirty="0" err="1"/>
                <a:t>тўғрисида</a:t>
              </a:r>
              <a:r>
                <a:rPr lang="ru-RU" sz="1600" b="1" dirty="0"/>
                <a:t> </a:t>
              </a:r>
              <a:r>
                <a:rPr lang="ru-RU" sz="1600" b="1" dirty="0" err="1"/>
                <a:t>тилхат</a:t>
              </a:r>
              <a:r>
                <a:rPr lang="ru-RU" sz="1600" b="1" dirty="0"/>
                <a:t> </a:t>
              </a:r>
              <a:r>
                <a:rPr lang="ru-RU" sz="1600" b="1" dirty="0" err="1"/>
                <a:t>беришга</a:t>
              </a:r>
              <a:r>
                <a:rPr lang="ru-RU" sz="1600" b="1" dirty="0"/>
                <a:t> </a:t>
              </a:r>
              <a:r>
                <a:rPr lang="ru-RU" sz="1600" b="1" dirty="0" err="1"/>
                <a:t>мажбур</a:t>
              </a:r>
              <a:r>
                <a:rPr lang="ru-RU" sz="1600" b="1" dirty="0"/>
                <a:t>.</a:t>
              </a:r>
            </a:p>
          </p:txBody>
        </p:sp>
        <p:cxnSp>
          <p:nvCxnSpPr>
            <p:cNvPr id="8" name="Прямая соединительная линия 7"/>
            <p:cNvCxnSpPr>
              <a:stCxn id="4" idx="3"/>
            </p:cNvCxnSpPr>
            <p:nvPr/>
          </p:nvCxnSpPr>
          <p:spPr>
            <a:xfrm>
              <a:off x="4491609" y="3537012"/>
              <a:ext cx="195259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stCxn id="5" idx="2"/>
              <a:endCxn id="6" idx="0"/>
            </p:cNvCxnSpPr>
            <p:nvPr/>
          </p:nvCxnSpPr>
          <p:spPr>
            <a:xfrm>
              <a:off x="6444207" y="3213123"/>
              <a:ext cx="0" cy="647779"/>
            </a:xfrm>
            <a:prstGeom prst="line">
              <a:avLst/>
            </a:prstGeom>
            <a:ln w="57150"/>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827584" y="476672"/>
            <a:ext cx="7416824" cy="5616624"/>
            <a:chOff x="827584" y="476672"/>
            <a:chExt cx="7416824" cy="5616624"/>
          </a:xfrm>
          <a:solidFill>
            <a:srgbClr val="002060"/>
          </a:solidFill>
        </p:grpSpPr>
        <p:sp>
          <p:nvSpPr>
            <p:cNvPr id="4" name="Скругленный прямоугольник 3"/>
            <p:cNvSpPr/>
            <p:nvPr/>
          </p:nvSpPr>
          <p:spPr>
            <a:xfrm>
              <a:off x="827584" y="476672"/>
              <a:ext cx="7416824" cy="18002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hangingPunct="0">
                <a:spcBef>
                  <a:spcPts val="0"/>
                </a:spcBef>
                <a:spcAft>
                  <a:spcPts val="0"/>
                </a:spcAft>
                <a:defRPr/>
              </a:pPr>
              <a:r>
                <a:rPr lang="ru-RU" sz="1500" b="1" dirty="0" err="1"/>
                <a:t>Мажбуриятнинг</a:t>
              </a:r>
              <a:r>
                <a:rPr lang="ru-RU" sz="1500" b="1" dirty="0"/>
                <a:t> </a:t>
              </a:r>
              <a:r>
                <a:rPr lang="ru-RU" sz="1500" b="1" dirty="0" err="1"/>
                <a:t>бажарилганлигини</a:t>
              </a:r>
              <a:r>
                <a:rPr lang="ru-RU" sz="1500" b="1" dirty="0"/>
                <a:t> </a:t>
              </a:r>
              <a:r>
                <a:rPr lang="ru-RU" sz="1500" b="1" dirty="0" err="1"/>
                <a:t>исботловчи</a:t>
              </a:r>
              <a:r>
                <a:rPr lang="ru-RU" sz="1500" b="1" dirty="0"/>
                <a:t> </a:t>
              </a:r>
              <a:r>
                <a:rPr lang="ru-RU" sz="1500" b="1" dirty="0" err="1"/>
                <a:t>бошқа</a:t>
              </a:r>
              <a:r>
                <a:rPr lang="ru-RU" sz="1500" b="1" dirty="0"/>
                <a:t> </a:t>
              </a:r>
              <a:r>
                <a:rPr lang="ru-RU" sz="1500" b="1" dirty="0" err="1"/>
                <a:t>ҳужжат­лар</a:t>
              </a:r>
              <a:r>
                <a:rPr lang="ru-RU" sz="1500" b="1" dirty="0"/>
                <a:t> </a:t>
              </a:r>
              <a:r>
                <a:rPr lang="ru-RU" sz="1500" b="1" dirty="0" err="1"/>
                <a:t>ҳам</a:t>
              </a:r>
              <a:r>
                <a:rPr lang="ru-RU" sz="1500" b="1" dirty="0"/>
                <a:t> </a:t>
              </a:r>
              <a:r>
                <a:rPr lang="ru-RU" sz="1500" b="1" dirty="0" err="1"/>
                <a:t>бўлиши</a:t>
              </a:r>
              <a:r>
                <a:rPr lang="ru-RU" sz="1500" b="1" dirty="0"/>
                <a:t> </a:t>
              </a:r>
              <a:r>
                <a:rPr lang="ru-RU" sz="1500" b="1" dirty="0" err="1"/>
                <a:t>мумкин</a:t>
              </a:r>
              <a:r>
                <a:rPr lang="ru-RU" sz="1500" b="1" dirty="0"/>
                <a:t>. </a:t>
              </a:r>
              <a:r>
                <a:rPr lang="ru-RU" sz="1500" b="1" dirty="0" err="1"/>
                <a:t>Сотилган</a:t>
              </a:r>
              <a:r>
                <a:rPr lang="ru-RU" sz="1500" b="1" dirty="0"/>
                <a:t> </a:t>
              </a:r>
              <a:r>
                <a:rPr lang="ru-RU" sz="1500" b="1" dirty="0" err="1"/>
                <a:t>ашёларни</a:t>
              </a:r>
              <a:r>
                <a:rPr lang="ru-RU" sz="1500" b="1" dirty="0"/>
                <a:t> </a:t>
              </a:r>
              <a:r>
                <a:rPr lang="ru-RU" sz="1500" b="1" dirty="0" err="1"/>
                <a:t>олувчига</a:t>
              </a:r>
              <a:r>
                <a:rPr lang="ru-RU" sz="1500" b="1" dirty="0"/>
                <a:t> </a:t>
              </a:r>
              <a:r>
                <a:rPr lang="ru-RU" sz="1500" b="1" dirty="0" err="1"/>
                <a:t>жўнатиш</a:t>
              </a:r>
              <a:r>
                <a:rPr lang="ru-RU" sz="1500" b="1" dirty="0"/>
                <a:t> </a:t>
              </a:r>
              <a:r>
                <a:rPr lang="ru-RU" sz="1500" b="1" dirty="0" err="1"/>
                <a:t>учун</a:t>
              </a:r>
              <a:r>
                <a:rPr lang="ru-RU" sz="1500" b="1" dirty="0"/>
                <a:t> транспорт </a:t>
              </a:r>
              <a:r>
                <a:rPr lang="ru-RU" sz="1500" b="1" dirty="0" err="1"/>
                <a:t>ташкилотига</a:t>
              </a:r>
              <a:r>
                <a:rPr lang="ru-RU" sz="1500" b="1" dirty="0"/>
                <a:t> </a:t>
              </a:r>
              <a:r>
                <a:rPr lang="ru-RU" sz="1500" b="1" dirty="0" err="1"/>
                <a:t>топширилиши</a:t>
              </a:r>
              <a:r>
                <a:rPr lang="ru-RU" sz="1500" b="1" dirty="0"/>
                <a:t> </a:t>
              </a:r>
              <a:r>
                <a:rPr lang="ru-RU" sz="1500" b="1" dirty="0" err="1"/>
                <a:t>ёки</a:t>
              </a:r>
              <a:r>
                <a:rPr lang="ru-RU" sz="1500" b="1" dirty="0"/>
                <a:t> </a:t>
              </a:r>
              <a:r>
                <a:rPr lang="ru-RU" sz="1500" b="1" dirty="0" err="1"/>
                <a:t>олувчига</a:t>
              </a:r>
              <a:r>
                <a:rPr lang="ru-RU" sz="1500" b="1" dirty="0"/>
                <a:t> </a:t>
              </a:r>
              <a:r>
                <a:rPr lang="ru-RU" sz="1500" b="1" dirty="0" err="1"/>
                <a:t>юбориш</a:t>
              </a:r>
              <a:r>
                <a:rPr lang="ru-RU" sz="1500" b="1" dirty="0"/>
                <a:t> </a:t>
              </a:r>
              <a:r>
                <a:rPr lang="ru-RU" sz="1500" b="1" dirty="0" err="1"/>
                <a:t>учун</a:t>
              </a:r>
              <a:r>
                <a:rPr lang="ru-RU" sz="1500" b="1" dirty="0"/>
                <a:t> </a:t>
              </a:r>
              <a:r>
                <a:rPr lang="ru-RU" sz="1500" b="1" dirty="0" err="1"/>
                <a:t>алоқа</a:t>
              </a:r>
              <a:r>
                <a:rPr lang="ru-RU" sz="1500" b="1" dirty="0"/>
                <a:t> </a:t>
              </a:r>
              <a:r>
                <a:rPr lang="ru-RU" sz="1500" b="1" dirty="0" err="1"/>
                <a:t>бўлимига</a:t>
              </a:r>
              <a:r>
                <a:rPr lang="ru-RU" sz="1500" b="1" dirty="0"/>
                <a:t> </a:t>
              </a:r>
              <a:r>
                <a:rPr lang="ru-RU" sz="1500" b="1" dirty="0" err="1"/>
                <a:t>берилиши</a:t>
              </a:r>
              <a:r>
                <a:rPr lang="ru-RU" sz="1500" b="1" dirty="0"/>
                <a:t> </a:t>
              </a:r>
              <a:r>
                <a:rPr lang="ru-RU" sz="1500" b="1" dirty="0" err="1"/>
                <a:t>тўғрисидаги</a:t>
              </a:r>
              <a:r>
                <a:rPr lang="ru-RU" sz="1500" b="1" dirty="0"/>
                <a:t> </a:t>
              </a:r>
              <a:r>
                <a:rPr lang="ru-RU" sz="1500" b="1" dirty="0" err="1"/>
                <a:t>ҳужжат</a:t>
              </a:r>
              <a:r>
                <a:rPr lang="ru-RU" sz="1500" b="1" dirty="0"/>
                <a:t> </a:t>
              </a:r>
              <a:r>
                <a:rPr lang="ru-RU" sz="1500" b="1" dirty="0" err="1"/>
                <a:t>шулар</a:t>
              </a:r>
              <a:r>
                <a:rPr lang="ru-RU" sz="1500" b="1" dirty="0"/>
                <a:t> </a:t>
              </a:r>
              <a:r>
                <a:rPr lang="ru-RU" sz="1500" b="1" dirty="0" err="1"/>
                <a:t>сирасига</a:t>
              </a:r>
              <a:r>
                <a:rPr lang="ru-RU" sz="1500" b="1" dirty="0"/>
                <a:t> </a:t>
              </a:r>
              <a:r>
                <a:rPr lang="ru-RU" sz="1500" b="1" dirty="0" err="1"/>
                <a:t>киради</a:t>
              </a:r>
              <a:r>
                <a:rPr lang="ru-RU" sz="1500" b="1" dirty="0"/>
                <a:t>.</a:t>
              </a:r>
            </a:p>
            <a:p>
              <a:pPr algn="ctr" fontAlgn="auto" hangingPunct="0">
                <a:spcBef>
                  <a:spcPts val="0"/>
                </a:spcBef>
                <a:spcAft>
                  <a:spcPts val="0"/>
                </a:spcAft>
                <a:defRPr/>
              </a:pPr>
              <a:r>
                <a:rPr lang="ru-RU" sz="1500" b="1" dirty="0" err="1"/>
                <a:t>Қарз</a:t>
              </a:r>
              <a:r>
                <a:rPr lang="ru-RU" sz="1500" b="1" dirty="0"/>
                <a:t> </a:t>
              </a:r>
              <a:r>
                <a:rPr lang="ru-RU" sz="1500" b="1" dirty="0" err="1"/>
                <a:t>ҳужжатининг</a:t>
              </a:r>
              <a:r>
                <a:rPr lang="ru-RU" sz="1500" b="1" dirty="0"/>
                <a:t> </a:t>
              </a:r>
              <a:r>
                <a:rPr lang="ru-RU" sz="1500" b="1" dirty="0" err="1"/>
                <a:t>қарздор</a:t>
              </a:r>
              <a:r>
                <a:rPr lang="ru-RU" sz="1500" b="1" dirty="0"/>
                <a:t> </a:t>
              </a:r>
              <a:r>
                <a:rPr lang="ru-RU" sz="1500" b="1" dirty="0" err="1"/>
                <a:t>қўлида</a:t>
              </a:r>
              <a:r>
                <a:rPr lang="ru-RU" sz="1500" b="1" dirty="0"/>
                <a:t> </a:t>
              </a:r>
              <a:r>
                <a:rPr lang="ru-RU" sz="1500" b="1" dirty="0" err="1"/>
                <a:t>бўлиши</a:t>
              </a:r>
              <a:r>
                <a:rPr lang="ru-RU" sz="1500" b="1" dirty="0"/>
                <a:t>, </a:t>
              </a:r>
              <a:r>
                <a:rPr lang="ru-RU" sz="1500" b="1" dirty="0" err="1"/>
                <a:t>бошқа</a:t>
              </a:r>
              <a:r>
                <a:rPr lang="ru-RU" sz="1500" b="1" dirty="0"/>
                <a:t> </a:t>
              </a:r>
              <a:r>
                <a:rPr lang="ru-RU" sz="1500" b="1" dirty="0" err="1"/>
                <a:t>бир</a:t>
              </a:r>
              <a:r>
                <a:rPr lang="ru-RU" sz="1500" b="1" dirty="0"/>
                <a:t> </a:t>
              </a:r>
              <a:r>
                <a:rPr lang="ru-RU" sz="1500" b="1" dirty="0" err="1"/>
                <a:t>ҳол</a:t>
              </a:r>
              <a:r>
                <a:rPr lang="ru-RU" sz="1500" b="1" dirty="0"/>
                <a:t> </a:t>
              </a:r>
              <a:r>
                <a:rPr lang="ru-RU" sz="1500" b="1" dirty="0" err="1"/>
                <a:t>исботланмагунча</a:t>
              </a:r>
              <a:r>
                <a:rPr lang="ru-RU" sz="1500" b="1" dirty="0"/>
                <a:t>, </a:t>
              </a:r>
              <a:r>
                <a:rPr lang="ru-RU" sz="1500" b="1" dirty="0" err="1"/>
                <a:t>мажбуриятнинг</a:t>
              </a:r>
              <a:r>
                <a:rPr lang="ru-RU" sz="1500" b="1" dirty="0"/>
                <a:t> </a:t>
              </a:r>
              <a:r>
                <a:rPr lang="ru-RU" sz="1500" b="1" dirty="0" err="1"/>
                <a:t>бекор</a:t>
              </a:r>
              <a:r>
                <a:rPr lang="ru-RU" sz="1500" b="1" dirty="0"/>
                <a:t> </a:t>
              </a:r>
              <a:r>
                <a:rPr lang="ru-RU" sz="1500" b="1" dirty="0" err="1"/>
                <a:t>бўлганлигини</a:t>
              </a:r>
              <a:r>
                <a:rPr lang="ru-RU" sz="1500" b="1" dirty="0"/>
                <a:t> </a:t>
              </a:r>
              <a:r>
                <a:rPr lang="ru-RU" sz="1500" b="1" dirty="0" err="1"/>
                <a:t>тасдиқлайди</a:t>
              </a:r>
              <a:r>
                <a:rPr lang="ru-RU" sz="1500" b="1" dirty="0"/>
                <a:t>.</a:t>
              </a:r>
            </a:p>
          </p:txBody>
        </p:sp>
        <p:sp>
          <p:nvSpPr>
            <p:cNvPr id="5" name="Скругленный прямоугольник 4"/>
            <p:cNvSpPr/>
            <p:nvPr/>
          </p:nvSpPr>
          <p:spPr>
            <a:xfrm>
              <a:off x="833669" y="2429272"/>
              <a:ext cx="3708412" cy="3664024"/>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hangingPunct="0">
                <a:spcBef>
                  <a:spcPts val="0"/>
                </a:spcBef>
                <a:spcAft>
                  <a:spcPts val="0"/>
                </a:spcAft>
                <a:defRPr/>
              </a:pPr>
              <a:r>
                <a:rPr lang="ru-RU" sz="1600" b="1" dirty="0"/>
                <a:t>Кредитор </a:t>
              </a:r>
              <a:r>
                <a:rPr lang="ru-RU" sz="1600" b="1" dirty="0" err="1"/>
                <a:t>тилхат</a:t>
              </a:r>
              <a:r>
                <a:rPr lang="ru-RU" sz="1600" b="1" dirty="0"/>
                <a:t> </a:t>
              </a:r>
              <a:r>
                <a:rPr lang="ru-RU" sz="1600" b="1" dirty="0" err="1"/>
                <a:t>беришдан</a:t>
              </a:r>
              <a:r>
                <a:rPr lang="ru-RU" sz="1600" b="1" dirty="0"/>
                <a:t>, қ</a:t>
              </a:r>
              <a:r>
                <a:rPr lang="uz-Cyrl-UZ" sz="1600" b="1" dirty="0"/>
                <a:t>а</a:t>
              </a:r>
              <a:r>
                <a:rPr lang="ru-RU" sz="1600" b="1" dirty="0" err="1"/>
                <a:t>рз</a:t>
              </a:r>
              <a:r>
                <a:rPr lang="ru-RU" sz="1600" b="1" dirty="0"/>
                <a:t> </a:t>
              </a:r>
              <a:r>
                <a:rPr lang="ru-RU" sz="1600" b="1" dirty="0" err="1"/>
                <a:t>ҳужжатини</a:t>
              </a:r>
              <a:r>
                <a:rPr lang="ru-RU" sz="1600" b="1" dirty="0"/>
                <a:t> </a:t>
              </a:r>
              <a:r>
                <a:rPr lang="ru-RU" sz="1600" b="1" dirty="0" err="1"/>
                <a:t>қайтаришдан</a:t>
              </a:r>
              <a:r>
                <a:rPr lang="ru-RU" sz="1600" b="1" dirty="0"/>
                <a:t> </a:t>
              </a:r>
              <a:r>
                <a:rPr lang="ru-RU" sz="1600" b="1" dirty="0" err="1"/>
                <a:t>ёки</a:t>
              </a:r>
              <a:r>
                <a:rPr lang="ru-RU" sz="1600" b="1" dirty="0"/>
                <a:t> </a:t>
              </a:r>
              <a:r>
                <a:rPr lang="ru-RU" sz="1600" b="1" dirty="0" err="1"/>
                <a:t>қайтариб</a:t>
              </a:r>
              <a:r>
                <a:rPr lang="ru-RU" sz="1600" b="1" dirty="0"/>
                <a:t> </a:t>
              </a:r>
              <a:r>
                <a:rPr lang="ru-RU" sz="1600" b="1" dirty="0" err="1"/>
                <a:t>бериш</a:t>
              </a:r>
              <a:r>
                <a:rPr lang="ru-RU" sz="1600" b="1" dirty="0"/>
                <a:t> </a:t>
              </a:r>
              <a:r>
                <a:rPr lang="ru-RU" sz="1600" b="1" dirty="0" err="1"/>
                <a:t>имконияти</a:t>
              </a:r>
              <a:r>
                <a:rPr lang="ru-RU" sz="1600" b="1" dirty="0"/>
                <a:t> </a:t>
              </a:r>
              <a:r>
                <a:rPr lang="ru-RU" sz="1600" b="1" dirty="0" err="1"/>
                <a:t>йўқлигини</a:t>
              </a:r>
              <a:r>
                <a:rPr lang="ru-RU" sz="1600" b="1" dirty="0"/>
                <a:t> </a:t>
              </a:r>
              <a:r>
                <a:rPr lang="ru-RU" sz="1600" b="1" dirty="0" err="1"/>
                <a:t>тилхатда</a:t>
              </a:r>
              <a:r>
                <a:rPr lang="ru-RU" sz="1600" b="1" dirty="0"/>
                <a:t> </a:t>
              </a:r>
              <a:r>
                <a:rPr lang="ru-RU" sz="1600" b="1" dirty="0" err="1"/>
                <a:t>кўрсатишдан</a:t>
              </a:r>
              <a:r>
                <a:rPr lang="ru-RU" sz="1600" b="1" dirty="0"/>
                <a:t> бош </a:t>
              </a:r>
              <a:r>
                <a:rPr lang="ru-RU" sz="1600" b="1" dirty="0" err="1"/>
                <a:t>тортган</a:t>
              </a:r>
              <a:r>
                <a:rPr lang="ru-RU" sz="1600" b="1" dirty="0"/>
                <a:t> </a:t>
              </a:r>
              <a:r>
                <a:rPr lang="ru-RU" sz="1600" b="1" dirty="0" err="1"/>
                <a:t>тақдирда</a:t>
              </a:r>
              <a:r>
                <a:rPr lang="ru-RU" sz="1600" b="1" dirty="0"/>
                <a:t>, </a:t>
              </a:r>
              <a:r>
                <a:rPr lang="ru-RU" sz="1600" b="1" dirty="0" err="1"/>
                <a:t>қарздор</a:t>
              </a:r>
              <a:r>
                <a:rPr lang="ru-RU" sz="1600" b="1" dirty="0"/>
                <a:t> </a:t>
              </a:r>
              <a:r>
                <a:rPr lang="ru-RU" sz="1600" b="1" dirty="0" err="1"/>
                <a:t>ижрони</a:t>
              </a:r>
              <a:r>
                <a:rPr lang="ru-RU" sz="1600" b="1" dirty="0"/>
                <a:t> </a:t>
              </a:r>
              <a:r>
                <a:rPr lang="ru-RU" sz="1600" b="1" dirty="0" err="1"/>
                <a:t>тўхтатиб</a:t>
              </a:r>
              <a:r>
                <a:rPr lang="ru-RU" sz="1600" b="1" dirty="0"/>
                <a:t> </a:t>
              </a:r>
              <a:r>
                <a:rPr lang="ru-RU" sz="1600" b="1" dirty="0" err="1"/>
                <a:t>туришга</a:t>
              </a:r>
              <a:r>
                <a:rPr lang="ru-RU" sz="1600" b="1" dirty="0"/>
                <a:t> </a:t>
              </a:r>
              <a:r>
                <a:rPr lang="ru-RU" sz="1600" b="1" dirty="0" err="1"/>
                <a:t>ҳақли</a:t>
              </a:r>
              <a:r>
                <a:rPr lang="ru-RU" sz="1600" b="1" dirty="0"/>
                <a:t> </a:t>
              </a:r>
              <a:r>
                <a:rPr lang="ru-RU" sz="1600" b="1" dirty="0" err="1"/>
                <a:t>бўлади</a:t>
              </a:r>
              <a:r>
                <a:rPr lang="ru-RU" sz="1600" b="1" dirty="0"/>
                <a:t>. </a:t>
              </a:r>
              <a:r>
                <a:rPr lang="ru-RU" sz="1600" b="1" dirty="0" err="1"/>
                <a:t>Бундай</a:t>
              </a:r>
              <a:r>
                <a:rPr lang="ru-RU" sz="1600" b="1" dirty="0"/>
                <a:t> </a:t>
              </a:r>
              <a:r>
                <a:rPr lang="ru-RU" sz="1600" b="1" dirty="0" err="1"/>
                <a:t>ҳолларда</a:t>
              </a:r>
              <a:r>
                <a:rPr lang="ru-RU" sz="1600" b="1" dirty="0"/>
                <a:t> кредитор </a:t>
              </a:r>
              <a:r>
                <a:rPr lang="ru-RU" sz="1600" b="1" dirty="0" err="1"/>
                <a:t>муддатни</a:t>
              </a:r>
              <a:r>
                <a:rPr lang="ru-RU" sz="1600" b="1" dirty="0"/>
                <a:t> </a:t>
              </a:r>
              <a:r>
                <a:rPr lang="ru-RU" sz="1600" b="1" dirty="0" err="1"/>
                <a:t>кечиктирган</a:t>
              </a:r>
              <a:r>
                <a:rPr lang="ru-RU" sz="1600" b="1" dirty="0"/>
                <a:t> </a:t>
              </a:r>
              <a:r>
                <a:rPr lang="ru-RU" sz="1600" b="1" dirty="0" err="1"/>
                <a:t>ҳисобланади</a:t>
              </a:r>
              <a:r>
                <a:rPr lang="ru-RU" sz="1600" b="1" dirty="0"/>
                <a:t> </a:t>
              </a:r>
              <a:endParaRPr lang="ru-RU" sz="1500" b="1" dirty="0"/>
            </a:p>
          </p:txBody>
        </p:sp>
        <p:cxnSp>
          <p:nvCxnSpPr>
            <p:cNvPr id="7" name="Прямая соединительная линия 6"/>
            <p:cNvCxnSpPr/>
            <p:nvPr/>
          </p:nvCxnSpPr>
          <p:spPr>
            <a:xfrm flipH="1">
              <a:off x="4283968" y="2132856"/>
              <a:ext cx="360040" cy="504056"/>
            </a:xfrm>
            <a:prstGeom prst="line">
              <a:avLst/>
            </a:prstGeom>
            <a:ln/>
          </p:spPr>
          <p:style>
            <a:lnRef idx="1">
              <a:schemeClr val="accent1"/>
            </a:lnRef>
            <a:fillRef idx="3">
              <a:schemeClr val="accent1"/>
            </a:fillRef>
            <a:effectRef idx="2">
              <a:schemeClr val="accent1"/>
            </a:effectRef>
            <a:fontRef idx="minor">
              <a:schemeClr val="lt1"/>
            </a:fontRef>
          </p:style>
        </p:cxnSp>
      </p:grpSp>
      <p:pic>
        <p:nvPicPr>
          <p:cNvPr id="4098" name="Picture 2" descr="C:\Documents and Settings\referat1\Рабочий стол\Новая папка (3)\articles.jpg"/>
          <p:cNvPicPr>
            <a:picLocks noChangeAspect="1" noChangeArrowheads="1"/>
          </p:cNvPicPr>
          <p:nvPr/>
        </p:nvPicPr>
        <p:blipFill>
          <a:blip r:embed="rId2">
            <a:extLst>
              <a:ext uri="{28A0092B-C50C-407E-A947-70E740481C1C}"/>
            </a:extLst>
          </a:blip>
          <a:srcRect/>
          <a:stretch>
            <a:fillRect/>
          </a:stretch>
        </p:blipFill>
        <p:spPr bwMode="auto">
          <a:xfrm>
            <a:off x="4932040" y="2384884"/>
            <a:ext cx="3024336" cy="3495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827584" y="620688"/>
            <a:ext cx="7344816" cy="1656184"/>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ru-RU" sz="1400" b="1" dirty="0" err="1"/>
              <a:t>Башарти</a:t>
            </a:r>
            <a:r>
              <a:rPr lang="ru-RU" sz="1400" b="1" dirty="0"/>
              <a:t> кредитор </a:t>
            </a:r>
            <a:r>
              <a:rPr lang="ru-RU" sz="1400" b="1" dirty="0" err="1"/>
              <a:t>йўқ</a:t>
            </a:r>
            <a:r>
              <a:rPr lang="ru-RU" sz="1400" b="1" dirty="0"/>
              <a:t> </a:t>
            </a:r>
            <a:r>
              <a:rPr lang="ru-RU" sz="1400" b="1" dirty="0" err="1"/>
              <a:t>бўлса</a:t>
            </a:r>
            <a:r>
              <a:rPr lang="ru-RU" sz="1400" b="1" dirty="0"/>
              <a:t> </a:t>
            </a:r>
            <a:r>
              <a:rPr lang="ru-RU" sz="1400" b="1" dirty="0" err="1"/>
              <a:t>ёки</a:t>
            </a:r>
            <a:r>
              <a:rPr lang="ru-RU" sz="1400" b="1" dirty="0"/>
              <a:t> у </a:t>
            </a:r>
            <a:r>
              <a:rPr lang="ru-RU" sz="1400" b="1" dirty="0" err="1"/>
              <a:t>ижрони</a:t>
            </a:r>
            <a:r>
              <a:rPr lang="ru-RU" sz="1400" b="1" dirty="0"/>
              <a:t> </a:t>
            </a:r>
            <a:r>
              <a:rPr lang="ru-RU" sz="1400" b="1" dirty="0" err="1"/>
              <a:t>қабул</a:t>
            </a:r>
            <a:r>
              <a:rPr lang="ru-RU" sz="1400" b="1" dirty="0"/>
              <a:t> </a:t>
            </a:r>
            <a:r>
              <a:rPr lang="ru-RU" sz="1400" b="1" dirty="0" err="1"/>
              <a:t>қилишдан</a:t>
            </a:r>
            <a:r>
              <a:rPr lang="ru-RU" sz="1400" b="1" dirty="0"/>
              <a:t> бош </a:t>
            </a:r>
            <a:r>
              <a:rPr lang="ru-RU" sz="1400" b="1" dirty="0" err="1"/>
              <a:t>тортса</a:t>
            </a:r>
            <a:r>
              <a:rPr lang="ru-RU" sz="1400" b="1" dirty="0"/>
              <a:t>, </a:t>
            </a:r>
            <a:r>
              <a:rPr lang="ru-RU" sz="1400" b="1" dirty="0" err="1"/>
              <a:t>ёхуд</a:t>
            </a:r>
            <a:r>
              <a:rPr lang="ru-RU" sz="1400" b="1" dirty="0"/>
              <a:t> </a:t>
            </a:r>
            <a:r>
              <a:rPr lang="ru-RU" sz="1400" b="1" dirty="0" err="1"/>
              <a:t>бошқа</a:t>
            </a:r>
            <a:r>
              <a:rPr lang="ru-RU" sz="1400" b="1" dirty="0"/>
              <a:t> </a:t>
            </a:r>
            <a:r>
              <a:rPr lang="ru-RU" sz="1400" b="1" dirty="0" err="1"/>
              <a:t>сабабларга</a:t>
            </a:r>
            <a:r>
              <a:rPr lang="ru-RU" sz="1400" b="1" dirty="0"/>
              <a:t> </a:t>
            </a:r>
            <a:r>
              <a:rPr lang="ru-RU" sz="1400" b="1" dirty="0" err="1"/>
              <a:t>кўра</a:t>
            </a:r>
            <a:r>
              <a:rPr lang="ru-RU" sz="1400" b="1" dirty="0"/>
              <a:t> </a:t>
            </a:r>
            <a:r>
              <a:rPr lang="ru-RU" sz="1400" b="1" dirty="0" err="1"/>
              <a:t>қабул</a:t>
            </a:r>
            <a:r>
              <a:rPr lang="ru-RU" sz="1400" b="1" dirty="0"/>
              <a:t> </a:t>
            </a:r>
            <a:r>
              <a:rPr lang="ru-RU" sz="1400" b="1" dirty="0" err="1"/>
              <a:t>қилиш</a:t>
            </a:r>
            <a:r>
              <a:rPr lang="ru-RU" sz="1400" b="1" dirty="0"/>
              <a:t> </a:t>
            </a:r>
            <a:r>
              <a:rPr lang="ru-RU" sz="1400" b="1" dirty="0" err="1"/>
              <a:t>муддатини</a:t>
            </a:r>
            <a:r>
              <a:rPr lang="ru-RU" sz="1400" b="1" dirty="0"/>
              <a:t> </a:t>
            </a:r>
            <a:r>
              <a:rPr lang="ru-RU" sz="1400" b="1" dirty="0" err="1"/>
              <a:t>ўтказиб</a:t>
            </a:r>
            <a:r>
              <a:rPr lang="ru-RU" sz="1400" b="1" dirty="0"/>
              <a:t> </a:t>
            </a:r>
            <a:r>
              <a:rPr lang="ru-RU" sz="1400" b="1" dirty="0" err="1"/>
              <a:t>юборса</a:t>
            </a:r>
            <a:r>
              <a:rPr lang="ru-RU" sz="1400" b="1" dirty="0"/>
              <a:t>, </a:t>
            </a:r>
            <a:r>
              <a:rPr lang="ru-RU" sz="1400" b="1" dirty="0" err="1"/>
              <a:t>шунингдек</a:t>
            </a:r>
            <a:r>
              <a:rPr lang="ru-RU" sz="1400" b="1" dirty="0"/>
              <a:t> </a:t>
            </a:r>
            <a:r>
              <a:rPr lang="ru-RU" sz="1400" b="1" dirty="0" err="1"/>
              <a:t>муомала</a:t>
            </a:r>
            <a:r>
              <a:rPr lang="ru-RU" sz="1400" b="1" dirty="0"/>
              <a:t> </a:t>
            </a:r>
            <a:r>
              <a:rPr lang="ru-RU" sz="1400" b="1" dirty="0" err="1"/>
              <a:t>лаёқатига</a:t>
            </a:r>
            <a:r>
              <a:rPr lang="ru-RU" sz="1400" b="1" dirty="0"/>
              <a:t> </a:t>
            </a:r>
            <a:r>
              <a:rPr lang="ru-RU" sz="1400" b="1" dirty="0" err="1"/>
              <a:t>эга</a:t>
            </a:r>
            <a:r>
              <a:rPr lang="ru-RU" sz="1400" b="1" dirty="0"/>
              <a:t> </a:t>
            </a:r>
            <a:r>
              <a:rPr lang="ru-RU" sz="1400" b="1" dirty="0" err="1"/>
              <a:t>бўлмаса</a:t>
            </a:r>
            <a:r>
              <a:rPr lang="ru-RU" sz="1400" b="1" dirty="0"/>
              <a:t> </a:t>
            </a:r>
            <a:r>
              <a:rPr lang="ru-RU" sz="1400" b="1" dirty="0" err="1"/>
              <a:t>ёки</a:t>
            </a:r>
            <a:r>
              <a:rPr lang="ru-RU" sz="1400" b="1" dirty="0"/>
              <a:t> </a:t>
            </a:r>
            <a:r>
              <a:rPr lang="ru-RU" sz="1400" b="1" dirty="0" err="1"/>
              <a:t>муомала</a:t>
            </a:r>
            <a:r>
              <a:rPr lang="ru-RU" sz="1400" b="1" dirty="0"/>
              <a:t> </a:t>
            </a:r>
            <a:r>
              <a:rPr lang="ru-RU" sz="1400" b="1" dirty="0" err="1"/>
              <a:t>лаёқати</a:t>
            </a:r>
            <a:r>
              <a:rPr lang="ru-RU" sz="1400" b="1" dirty="0"/>
              <a:t> </a:t>
            </a:r>
            <a:r>
              <a:rPr lang="ru-RU" sz="1400" b="1" dirty="0" err="1"/>
              <a:t>чекланган</a:t>
            </a:r>
            <a:r>
              <a:rPr lang="ru-RU" sz="1400" b="1" dirty="0"/>
              <a:t> </a:t>
            </a:r>
            <a:r>
              <a:rPr lang="ru-RU" sz="1400" b="1" dirty="0" err="1"/>
              <a:t>бўлса</a:t>
            </a:r>
            <a:r>
              <a:rPr lang="uz-Cyrl-UZ" sz="1400" b="1" dirty="0"/>
              <a:t>,</a:t>
            </a:r>
            <a:r>
              <a:rPr lang="ru-RU" sz="1400" b="1" dirty="0"/>
              <a:t> </a:t>
            </a:r>
            <a:r>
              <a:rPr lang="ru-RU" sz="1400" b="1" dirty="0" err="1"/>
              <a:t>ижрони</a:t>
            </a:r>
            <a:r>
              <a:rPr lang="ru-RU" sz="1400" b="1" dirty="0"/>
              <a:t> </a:t>
            </a:r>
            <a:r>
              <a:rPr lang="ru-RU" sz="1400" b="1" dirty="0" err="1"/>
              <a:t>қабул</a:t>
            </a:r>
            <a:r>
              <a:rPr lang="ru-RU" sz="1400" b="1" dirty="0"/>
              <a:t> </a:t>
            </a:r>
            <a:r>
              <a:rPr lang="ru-RU" sz="1400" b="1" dirty="0" err="1"/>
              <a:t>қилишга</a:t>
            </a:r>
            <a:r>
              <a:rPr lang="ru-RU" sz="1400" b="1" dirty="0"/>
              <a:t> </a:t>
            </a:r>
            <a:r>
              <a:rPr lang="ru-RU" sz="1400" b="1" dirty="0" err="1"/>
              <a:t>рози</a:t>
            </a:r>
            <a:r>
              <a:rPr lang="ru-RU" sz="1400" b="1" dirty="0"/>
              <a:t> </a:t>
            </a:r>
            <a:r>
              <a:rPr lang="ru-RU" sz="1400" b="1" dirty="0" err="1"/>
              <a:t>бўлган</a:t>
            </a:r>
            <a:r>
              <a:rPr lang="ru-RU" sz="1400" b="1" dirty="0"/>
              <a:t> </a:t>
            </a:r>
            <a:r>
              <a:rPr lang="ru-RU" sz="1400" b="1" dirty="0" err="1"/>
              <a:t>вакил</a:t>
            </a:r>
            <a:r>
              <a:rPr lang="ru-RU" sz="1400" b="1" dirty="0"/>
              <a:t> </a:t>
            </a:r>
            <a:r>
              <a:rPr lang="ru-RU" sz="1400" b="1" dirty="0" err="1"/>
              <a:t>қоғозни</a:t>
            </a:r>
            <a:r>
              <a:rPr lang="ru-RU" sz="1400" b="1" dirty="0"/>
              <a:t> </a:t>
            </a:r>
            <a:r>
              <a:rPr lang="ru-RU" sz="1400" b="1" dirty="0" err="1"/>
              <a:t>нотариал</a:t>
            </a:r>
            <a:r>
              <a:rPr lang="ru-RU" sz="1400" b="1" dirty="0"/>
              <a:t> </a:t>
            </a:r>
            <a:r>
              <a:rPr lang="ru-RU" sz="1400" b="1" dirty="0" err="1"/>
              <a:t>идоранинг</a:t>
            </a:r>
            <a:r>
              <a:rPr lang="ru-RU" sz="1400" b="1" dirty="0"/>
              <a:t> </a:t>
            </a:r>
            <a:r>
              <a:rPr lang="ru-RU" sz="1400" b="1" dirty="0" err="1"/>
              <a:t>депозитига</a:t>
            </a:r>
            <a:r>
              <a:rPr lang="ru-RU" sz="1400" b="1" dirty="0"/>
              <a:t> </a:t>
            </a:r>
            <a:r>
              <a:rPr lang="ru-RU" sz="1400" b="1" dirty="0" err="1"/>
              <a:t>қўйиши</a:t>
            </a:r>
            <a:r>
              <a:rPr lang="ru-RU" sz="1400" b="1" dirty="0"/>
              <a:t> </a:t>
            </a:r>
            <a:r>
              <a:rPr lang="ru-RU" sz="1400" b="1" dirty="0" err="1"/>
              <a:t>мумкин</a:t>
            </a:r>
            <a:r>
              <a:rPr lang="ru-RU" sz="1400" b="1" dirty="0"/>
              <a:t>. </a:t>
            </a:r>
            <a:r>
              <a:rPr lang="ru-RU" sz="1400" b="1" dirty="0" err="1"/>
              <a:t>Бундай</a:t>
            </a:r>
            <a:r>
              <a:rPr lang="ru-RU" sz="1400" b="1" dirty="0"/>
              <a:t> </a:t>
            </a:r>
            <a:r>
              <a:rPr lang="ru-RU" sz="1400" b="1" dirty="0" err="1"/>
              <a:t>ҳолларда</a:t>
            </a:r>
            <a:r>
              <a:rPr lang="ru-RU" sz="1400" b="1" dirty="0"/>
              <a:t> </a:t>
            </a:r>
            <a:r>
              <a:rPr lang="ru-RU" sz="1400" b="1" dirty="0" err="1"/>
              <a:t>пулни</a:t>
            </a:r>
            <a:r>
              <a:rPr lang="ru-RU" sz="1400" b="1" dirty="0"/>
              <a:t> </a:t>
            </a:r>
            <a:r>
              <a:rPr lang="ru-RU" sz="1400" b="1" dirty="0" err="1"/>
              <a:t>ёки</a:t>
            </a:r>
            <a:r>
              <a:rPr lang="ru-RU" sz="1400" b="1" dirty="0"/>
              <a:t> </a:t>
            </a:r>
            <a:r>
              <a:rPr lang="ru-RU" sz="1400" b="1" dirty="0" err="1"/>
              <a:t>қимматли</a:t>
            </a:r>
            <a:r>
              <a:rPr lang="ru-RU" sz="1400" b="1" dirty="0"/>
              <a:t> </a:t>
            </a:r>
            <a:r>
              <a:rPr lang="ru-RU" sz="1400" b="1" dirty="0" err="1"/>
              <a:t>қоғозни</a:t>
            </a:r>
            <a:r>
              <a:rPr lang="ru-RU" sz="1400" b="1" dirty="0"/>
              <a:t> кредитор </a:t>
            </a:r>
            <a:r>
              <a:rPr lang="ru-RU" sz="1400" b="1" dirty="0" err="1"/>
              <a:t>номига</a:t>
            </a:r>
            <a:r>
              <a:rPr lang="ru-RU" sz="1400" b="1" dirty="0"/>
              <a:t> </a:t>
            </a:r>
            <a:r>
              <a:rPr lang="ru-RU" sz="1400" b="1" dirty="0" err="1"/>
              <a:t>нотариал</a:t>
            </a:r>
            <a:r>
              <a:rPr lang="ru-RU" sz="1400" b="1" dirty="0"/>
              <a:t> </a:t>
            </a:r>
            <a:r>
              <a:rPr lang="ru-RU" sz="1400" b="1" dirty="0" err="1"/>
              <a:t>идоранинг</a:t>
            </a:r>
            <a:r>
              <a:rPr lang="ru-RU" sz="1400" b="1" dirty="0"/>
              <a:t> </a:t>
            </a:r>
            <a:r>
              <a:rPr lang="ru-RU" sz="1400" b="1" dirty="0" err="1"/>
              <a:t>депозитга</a:t>
            </a:r>
            <a:r>
              <a:rPr lang="ru-RU" sz="1400" b="1" dirty="0"/>
              <a:t> </a:t>
            </a:r>
            <a:r>
              <a:rPr lang="ru-RU" sz="1400" b="1" dirty="0" err="1"/>
              <a:t>қўйиш</a:t>
            </a:r>
            <a:r>
              <a:rPr lang="ru-RU" sz="1400" b="1" dirty="0"/>
              <a:t>, </a:t>
            </a:r>
            <a:r>
              <a:rPr lang="ru-RU" sz="1400" b="1" dirty="0" err="1"/>
              <a:t>мажбуриятни</a:t>
            </a:r>
            <a:r>
              <a:rPr lang="ru-RU" sz="1400" b="1" dirty="0"/>
              <a:t> </a:t>
            </a:r>
            <a:r>
              <a:rPr lang="ru-RU" sz="1400" b="1" dirty="0" err="1"/>
              <a:t>лозим</a:t>
            </a:r>
            <a:r>
              <a:rPr lang="ru-RU" sz="1400" b="1" dirty="0"/>
              <a:t> </a:t>
            </a:r>
            <a:r>
              <a:rPr lang="ru-RU" sz="1400" b="1" dirty="0" err="1"/>
              <a:t>даражада</a:t>
            </a:r>
            <a:r>
              <a:rPr lang="ru-RU" sz="1400" b="1" dirty="0"/>
              <a:t> </a:t>
            </a:r>
            <a:r>
              <a:rPr lang="ru-RU" sz="1400" b="1" dirty="0" err="1"/>
              <a:t>бажариш</a:t>
            </a:r>
            <a:r>
              <a:rPr lang="ru-RU" sz="1400" b="1" dirty="0"/>
              <a:t> </a:t>
            </a:r>
            <a:r>
              <a:rPr lang="ru-RU" sz="1400" b="1" dirty="0" err="1"/>
              <a:t>бўлиб</a:t>
            </a:r>
            <a:r>
              <a:rPr lang="ru-RU" sz="1400" b="1" dirty="0"/>
              <a:t> </a:t>
            </a:r>
            <a:r>
              <a:rPr lang="ru-RU" sz="1400" b="1" dirty="0" err="1"/>
              <a:t>ҳисобланади</a:t>
            </a:r>
            <a:r>
              <a:rPr lang="ru-RU" sz="1400" b="1" dirty="0"/>
              <a:t>.</a:t>
            </a:r>
          </a:p>
        </p:txBody>
      </p:sp>
      <p:pic>
        <p:nvPicPr>
          <p:cNvPr id="5122" name="Picture 2" descr="C:\Documents and Settings\referat1\Рабочий стол\Новая папка (3)\english-business-course.jpg"/>
          <p:cNvPicPr>
            <a:picLocks noChangeAspect="1" noChangeArrowheads="1"/>
          </p:cNvPicPr>
          <p:nvPr/>
        </p:nvPicPr>
        <p:blipFill>
          <a:blip r:embed="rId2">
            <a:extLst>
              <a:ext uri="{28A0092B-C50C-407E-A947-70E740481C1C}"/>
            </a:extLst>
          </a:blip>
          <a:srcRect/>
          <a:stretch>
            <a:fillRect/>
          </a:stretch>
        </p:blipFill>
        <p:spPr bwMode="auto">
          <a:xfrm>
            <a:off x="626690" y="2492896"/>
            <a:ext cx="7905750" cy="3075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Группа 11"/>
          <p:cNvGrpSpPr>
            <a:grpSpLocks/>
          </p:cNvGrpSpPr>
          <p:nvPr/>
        </p:nvGrpSpPr>
        <p:grpSpPr bwMode="auto">
          <a:xfrm>
            <a:off x="827088" y="549275"/>
            <a:ext cx="7489825" cy="5400675"/>
            <a:chOff x="827584" y="548680"/>
            <a:chExt cx="7488832" cy="5400600"/>
          </a:xfrm>
        </p:grpSpPr>
        <p:cxnSp>
          <p:nvCxnSpPr>
            <p:cNvPr id="11" name="Прямая соединительная линия 10"/>
            <p:cNvCxnSpPr/>
            <p:nvPr/>
          </p:nvCxnSpPr>
          <p:spPr>
            <a:xfrm>
              <a:off x="3779943" y="1196371"/>
              <a:ext cx="43174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stCxn id="0" idx="3"/>
            </p:cNvCxnSpPr>
            <p:nvPr/>
          </p:nvCxnSpPr>
          <p:spPr>
            <a:xfrm>
              <a:off x="3779943" y="3248980"/>
              <a:ext cx="43174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Скругленный прямоугольник 3"/>
            <p:cNvSpPr/>
            <p:nvPr/>
          </p:nvSpPr>
          <p:spPr>
            <a:xfrm>
              <a:off x="827584" y="548680"/>
              <a:ext cx="2952328" cy="540060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hangingPunct="0">
                <a:spcBef>
                  <a:spcPts val="0"/>
                </a:spcBef>
                <a:spcAft>
                  <a:spcPts val="0"/>
                </a:spcAft>
                <a:defRPr/>
              </a:pPr>
              <a:r>
                <a:rPr lang="ru-RU" b="1" dirty="0" err="1"/>
                <a:t>Мажбуриятларни</a:t>
              </a:r>
              <a:r>
                <a:rPr lang="uz-Cyrl-UZ" b="1" dirty="0"/>
                <a:t>нг</a:t>
              </a:r>
              <a:r>
                <a:rPr lang="ru-RU" b="1" dirty="0"/>
                <a:t> </a:t>
              </a:r>
              <a:r>
                <a:rPr lang="ru-RU" b="1" dirty="0" err="1"/>
                <a:t>ҳисобга</a:t>
              </a:r>
              <a:r>
                <a:rPr lang="ru-RU" b="1" dirty="0"/>
                <a:t> </a:t>
              </a:r>
              <a:r>
                <a:rPr lang="ru-RU" b="1" dirty="0" err="1"/>
                <a:t>ўтказиш</a:t>
              </a:r>
              <a:r>
                <a:rPr lang="ru-RU" b="1" dirty="0"/>
                <a:t> </a:t>
              </a:r>
              <a:r>
                <a:rPr lang="ru-RU" b="1" dirty="0" err="1"/>
                <a:t>йўли</a:t>
              </a:r>
              <a:r>
                <a:rPr lang="ru-RU" b="1" dirty="0"/>
                <a:t> </a:t>
              </a:r>
              <a:r>
                <a:rPr lang="ru-RU" b="1" dirty="0" err="1"/>
                <a:t>билан</a:t>
              </a:r>
              <a:r>
                <a:rPr lang="ru-RU" b="1" dirty="0"/>
                <a:t> </a:t>
              </a:r>
            </a:p>
            <a:p>
              <a:pPr algn="ctr" fontAlgn="auto" hangingPunct="0">
                <a:spcBef>
                  <a:spcPts val="0"/>
                </a:spcBef>
                <a:spcAft>
                  <a:spcPts val="0"/>
                </a:spcAft>
                <a:defRPr/>
              </a:pPr>
              <a:r>
                <a:rPr lang="ru-RU" b="1" dirty="0" err="1"/>
                <a:t>бекор</a:t>
              </a:r>
              <a:r>
                <a:rPr lang="ru-RU" b="1" dirty="0"/>
                <a:t> </a:t>
              </a:r>
              <a:r>
                <a:rPr lang="ru-RU" b="1" dirty="0" err="1"/>
                <a:t>бўлиши</a:t>
              </a:r>
              <a:r>
                <a:rPr lang="en-US" b="1" dirty="0"/>
                <a:t> -  </a:t>
              </a:r>
              <a:r>
                <a:rPr lang="ru-RU" b="1" dirty="0" err="1"/>
                <a:t>бу</a:t>
              </a:r>
              <a:r>
                <a:rPr lang="ru-RU" b="1" dirty="0"/>
                <a:t> </a:t>
              </a:r>
              <a:r>
                <a:rPr lang="ru-RU" b="1" dirty="0" err="1"/>
                <a:t>мажбуриятни</a:t>
              </a:r>
              <a:r>
                <a:rPr lang="ru-RU" b="1" dirty="0"/>
                <a:t> </a:t>
              </a:r>
              <a:r>
                <a:rPr lang="ru-RU" b="1" dirty="0" err="1"/>
                <a:t>бекор</a:t>
              </a:r>
              <a:r>
                <a:rPr lang="ru-RU" b="1" dirty="0"/>
                <a:t> </a:t>
              </a:r>
              <a:r>
                <a:rPr lang="ru-RU" b="1" dirty="0" err="1"/>
                <a:t>қиладиган</a:t>
              </a:r>
              <a:r>
                <a:rPr lang="ru-RU" b="1" dirty="0"/>
                <a:t> </a:t>
              </a:r>
              <a:r>
                <a:rPr lang="ru-RU" b="1" dirty="0" err="1"/>
                <a:t>шундай</a:t>
              </a:r>
              <a:r>
                <a:rPr lang="ru-RU" b="1" dirty="0"/>
                <a:t> </a:t>
              </a:r>
              <a:r>
                <a:rPr lang="ru-RU" b="1" dirty="0" err="1"/>
                <a:t>усулки</a:t>
              </a:r>
              <a:r>
                <a:rPr lang="ru-RU" b="1" dirty="0"/>
                <a:t>, </a:t>
              </a:r>
              <a:r>
                <a:rPr lang="ru-RU" b="1" dirty="0" err="1"/>
                <a:t>бунинг</a:t>
              </a:r>
              <a:r>
                <a:rPr lang="ru-RU" b="1" dirty="0"/>
                <a:t> </a:t>
              </a:r>
              <a:r>
                <a:rPr lang="ru-RU" b="1" dirty="0" err="1"/>
                <a:t>воситасида</a:t>
              </a:r>
              <a:r>
                <a:rPr lang="ru-RU" b="1" dirty="0"/>
                <a:t> </a:t>
              </a:r>
              <a:r>
                <a:rPr lang="ru-RU" b="1" dirty="0" err="1"/>
                <a:t>муддати</a:t>
              </a:r>
              <a:r>
                <a:rPr lang="ru-RU" b="1" dirty="0"/>
                <a:t> </a:t>
              </a:r>
              <a:r>
                <a:rPr lang="ru-RU" b="1" dirty="0" err="1"/>
                <a:t>тўлган</a:t>
              </a:r>
              <a:r>
                <a:rPr lang="ru-RU" b="1" dirty="0"/>
                <a:t> </a:t>
              </a:r>
              <a:r>
                <a:rPr lang="ru-RU" b="1" dirty="0" err="1"/>
                <a:t>ёки</a:t>
              </a:r>
              <a:r>
                <a:rPr lang="ru-RU" b="1" dirty="0"/>
                <a:t> </a:t>
              </a:r>
              <a:r>
                <a:rPr lang="ru-RU" b="1" dirty="0" err="1"/>
                <a:t>қисман</a:t>
              </a:r>
              <a:r>
                <a:rPr lang="ru-RU" b="1" dirty="0"/>
                <a:t> </a:t>
              </a:r>
              <a:r>
                <a:rPr lang="ru-RU" b="1" dirty="0" err="1"/>
                <a:t>муддати</a:t>
              </a:r>
              <a:r>
                <a:rPr lang="ru-RU" b="1" dirty="0"/>
                <a:t> </a:t>
              </a:r>
              <a:r>
                <a:rPr lang="ru-RU" b="1" dirty="0" err="1"/>
                <a:t>кўрсатилмаган</a:t>
              </a:r>
              <a:r>
                <a:rPr lang="ru-RU" b="1" dirty="0"/>
                <a:t> </a:t>
              </a:r>
              <a:r>
                <a:rPr lang="ru-RU" b="1" dirty="0" err="1"/>
                <a:t>ёхуд</a:t>
              </a:r>
              <a:r>
                <a:rPr lang="ru-RU" b="1" dirty="0"/>
                <a:t> </a:t>
              </a:r>
              <a:r>
                <a:rPr lang="ru-RU" b="1" dirty="0" err="1"/>
                <a:t>талаб</a:t>
              </a:r>
              <a:r>
                <a:rPr lang="ru-RU" b="1" dirty="0"/>
                <a:t> </a:t>
              </a:r>
              <a:r>
                <a:rPr lang="ru-RU" b="1" dirty="0" err="1"/>
                <a:t>қилиш</a:t>
              </a:r>
              <a:r>
                <a:rPr lang="ru-RU" b="1" dirty="0"/>
                <a:t> </a:t>
              </a:r>
              <a:r>
                <a:rPr lang="ru-RU" b="1" dirty="0" err="1"/>
                <a:t>пайти</a:t>
              </a:r>
              <a:r>
                <a:rPr lang="ru-RU" b="1" dirty="0"/>
                <a:t> </a:t>
              </a:r>
              <a:r>
                <a:rPr lang="ru-RU" b="1" dirty="0" err="1"/>
                <a:t>билан</a:t>
              </a:r>
              <a:r>
                <a:rPr lang="ru-RU" b="1" dirty="0"/>
                <a:t> </a:t>
              </a:r>
              <a:r>
                <a:rPr lang="ru-RU" b="1" dirty="0" err="1"/>
                <a:t>белгиланган</a:t>
              </a:r>
              <a:r>
                <a:rPr lang="ru-RU" b="1" dirty="0"/>
                <a:t> </a:t>
              </a:r>
              <a:r>
                <a:rPr lang="ru-RU" b="1" dirty="0" err="1"/>
                <a:t>муқобил</a:t>
              </a:r>
              <a:r>
                <a:rPr lang="ru-RU" b="1" dirty="0"/>
                <a:t> </a:t>
              </a:r>
              <a:r>
                <a:rPr lang="ru-RU" b="1" dirty="0" err="1"/>
                <a:t>ўхшаш</a:t>
              </a:r>
              <a:r>
                <a:rPr lang="ru-RU" b="1" dirty="0"/>
                <a:t> </a:t>
              </a:r>
              <a:r>
                <a:rPr lang="ru-RU" b="1" dirty="0" err="1"/>
                <a:t>талаб</a:t>
              </a:r>
              <a:r>
                <a:rPr lang="ru-RU" b="1" dirty="0"/>
                <a:t> </a:t>
              </a:r>
              <a:r>
                <a:rPr lang="ru-RU" b="1" dirty="0" err="1"/>
                <a:t>ҳисобга</a:t>
              </a:r>
              <a:r>
                <a:rPr lang="ru-RU" b="1" dirty="0"/>
                <a:t> </a:t>
              </a:r>
              <a:r>
                <a:rPr lang="ru-RU" b="1" dirty="0" err="1"/>
                <a:t>ўтказилиши</a:t>
              </a:r>
              <a:r>
                <a:rPr lang="ru-RU" b="1" dirty="0"/>
                <a:t> </a:t>
              </a:r>
              <a:r>
                <a:rPr lang="ru-RU" b="1" dirty="0" err="1"/>
                <a:t>билан</a:t>
              </a:r>
              <a:r>
                <a:rPr lang="ru-RU" b="1" dirty="0"/>
                <a:t> </a:t>
              </a:r>
              <a:r>
                <a:rPr lang="ru-RU" b="1" dirty="0" err="1"/>
                <a:t>мажбурият</a:t>
              </a:r>
              <a:r>
                <a:rPr lang="ru-RU" b="1" dirty="0"/>
                <a:t> </a:t>
              </a:r>
              <a:r>
                <a:rPr lang="ru-RU" b="1" dirty="0" err="1"/>
                <a:t>тўлиқ</a:t>
              </a:r>
              <a:r>
                <a:rPr lang="ru-RU" b="1" dirty="0"/>
                <a:t> </a:t>
              </a:r>
              <a:r>
                <a:rPr lang="ru-RU" b="1" dirty="0" err="1"/>
                <a:t>ёки</a:t>
              </a:r>
              <a:r>
                <a:rPr lang="ru-RU" b="1" dirty="0"/>
                <a:t> </a:t>
              </a:r>
              <a:r>
                <a:rPr lang="ru-RU" b="1" dirty="0" err="1"/>
                <a:t>қисман</a:t>
              </a:r>
              <a:r>
                <a:rPr lang="ru-RU" b="1" dirty="0"/>
                <a:t> </a:t>
              </a:r>
              <a:r>
                <a:rPr lang="ru-RU" b="1" dirty="0" err="1"/>
                <a:t>бекор</a:t>
              </a:r>
              <a:r>
                <a:rPr lang="ru-RU" b="1" dirty="0"/>
                <a:t> </a:t>
              </a:r>
              <a:r>
                <a:rPr lang="ru-RU" b="1" dirty="0" err="1"/>
                <a:t>бўлади</a:t>
              </a:r>
              <a:endParaRPr lang="ru-RU" b="1" dirty="0"/>
            </a:p>
          </p:txBody>
        </p:sp>
        <p:sp>
          <p:nvSpPr>
            <p:cNvPr id="5" name="Скругленный прямоугольник 4"/>
            <p:cNvSpPr/>
            <p:nvPr/>
          </p:nvSpPr>
          <p:spPr>
            <a:xfrm>
              <a:off x="4067944" y="548680"/>
              <a:ext cx="4248472" cy="108012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hangingPunct="0">
                <a:spcBef>
                  <a:spcPts val="0"/>
                </a:spcBef>
                <a:spcAft>
                  <a:spcPts val="0"/>
                </a:spcAft>
                <a:defRPr/>
              </a:pPr>
              <a:r>
                <a:rPr lang="ru-RU" b="1" dirty="0" err="1"/>
                <a:t>Ҳисобга</a:t>
              </a:r>
              <a:r>
                <a:rPr lang="ru-RU" b="1" dirty="0"/>
                <a:t> </a:t>
              </a:r>
              <a:r>
                <a:rPr lang="ru-RU" b="1" dirty="0" err="1"/>
                <a:t>ўтказиш</a:t>
              </a:r>
              <a:r>
                <a:rPr lang="ru-RU" b="1" dirty="0"/>
                <a:t> </a:t>
              </a:r>
              <a:r>
                <a:rPr lang="ru-RU" b="1" dirty="0" err="1"/>
                <a:t>ўз-ўзича</a:t>
              </a:r>
              <a:r>
                <a:rPr lang="ru-RU" b="1" dirty="0"/>
                <a:t> автоматик </a:t>
              </a:r>
              <a:r>
                <a:rPr lang="ru-RU" b="1" dirty="0" err="1"/>
                <a:t>равишда</a:t>
              </a:r>
              <a:r>
                <a:rPr lang="ru-RU" b="1" dirty="0"/>
                <a:t> </a:t>
              </a:r>
              <a:r>
                <a:rPr lang="ru-RU" b="1" dirty="0" err="1"/>
                <a:t>амалга</a:t>
              </a:r>
              <a:r>
                <a:rPr lang="ru-RU" b="1" dirty="0"/>
                <a:t> </a:t>
              </a:r>
              <a:r>
                <a:rPr lang="ru-RU" b="1" dirty="0" err="1"/>
                <a:t>оширил­майди</a:t>
              </a:r>
              <a:r>
                <a:rPr lang="ru-RU" b="1" dirty="0"/>
                <a:t>. </a:t>
              </a:r>
            </a:p>
          </p:txBody>
        </p:sp>
        <p:sp>
          <p:nvSpPr>
            <p:cNvPr id="6" name="Скругленный прямоугольник 5"/>
            <p:cNvSpPr/>
            <p:nvPr/>
          </p:nvSpPr>
          <p:spPr>
            <a:xfrm>
              <a:off x="4067944" y="1844824"/>
              <a:ext cx="4248472" cy="216024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hangingPunct="0">
                <a:spcBef>
                  <a:spcPts val="0"/>
                </a:spcBef>
                <a:spcAft>
                  <a:spcPts val="0"/>
                </a:spcAft>
                <a:defRPr/>
              </a:pPr>
              <a:r>
                <a:rPr lang="ru-RU" sz="1500" b="1" dirty="0" err="1"/>
                <a:t>Ҳисобга</a:t>
              </a:r>
              <a:r>
                <a:rPr lang="ru-RU" sz="1500" b="1" dirty="0"/>
                <a:t> </a:t>
              </a:r>
              <a:r>
                <a:rPr lang="ru-RU" sz="1500" b="1" dirty="0" err="1"/>
                <a:t>ўтказиш</a:t>
              </a:r>
              <a:r>
                <a:rPr lang="ru-RU" sz="1500" b="1" dirty="0"/>
                <a:t> – </a:t>
              </a:r>
              <a:r>
                <a:rPr lang="ru-RU" sz="1500" b="1" dirty="0" err="1"/>
                <a:t>мажбуриятларнинг</a:t>
              </a:r>
              <a:r>
                <a:rPr lang="ru-RU" sz="1500" b="1" dirty="0"/>
                <a:t> </a:t>
              </a:r>
              <a:r>
                <a:rPr lang="ru-RU" sz="1500" b="1" dirty="0" err="1"/>
                <a:t>бажарилишини</a:t>
              </a:r>
              <a:r>
                <a:rPr lang="ru-RU" sz="1500" b="1" dirty="0"/>
                <a:t> </a:t>
              </a:r>
              <a:r>
                <a:rPr lang="ru-RU" sz="1500" b="1" dirty="0" err="1"/>
                <a:t>осонлаш­тиради</a:t>
              </a:r>
              <a:r>
                <a:rPr lang="ru-RU" sz="1500" b="1" dirty="0"/>
                <a:t>, </a:t>
              </a:r>
              <a:r>
                <a:rPr lang="ru-RU" sz="1500" b="1" dirty="0" err="1"/>
                <a:t>чунки</a:t>
              </a:r>
              <a:r>
                <a:rPr lang="ru-RU" sz="1500" b="1" dirty="0"/>
                <a:t> </a:t>
              </a:r>
              <a:r>
                <a:rPr lang="ru-RU" sz="1500" b="1" dirty="0" err="1"/>
                <a:t>бу</a:t>
              </a:r>
              <a:r>
                <a:rPr lang="ru-RU" sz="1500" b="1" dirty="0"/>
                <a:t> </a:t>
              </a:r>
              <a:r>
                <a:rPr lang="ru-RU" sz="1500" b="1" dirty="0" err="1"/>
                <a:t>усул</a:t>
              </a:r>
              <a:r>
                <a:rPr lang="ru-RU" sz="1500" b="1" dirty="0"/>
                <a:t> </a:t>
              </a:r>
              <a:r>
                <a:rPr lang="ru-RU" sz="1500" b="1" dirty="0" err="1"/>
                <a:t>тарафларни</a:t>
              </a:r>
              <a:r>
                <a:rPr lang="ru-RU" sz="1500" b="1" dirty="0"/>
                <a:t> </a:t>
              </a:r>
              <a:r>
                <a:rPr lang="ru-RU" sz="1500" b="1" dirty="0" err="1"/>
                <a:t>бир-бирларига</a:t>
              </a:r>
              <a:r>
                <a:rPr lang="ru-RU" sz="1500" b="1" dirty="0"/>
                <a:t> пул </a:t>
              </a:r>
              <a:r>
                <a:rPr lang="ru-RU" sz="1500" b="1" dirty="0" err="1"/>
                <a:t>тўлаш</a:t>
              </a:r>
              <a:r>
                <a:rPr lang="ru-RU" sz="1500" b="1" dirty="0"/>
                <a:t> </a:t>
              </a:r>
              <a:r>
                <a:rPr lang="ru-RU" sz="1500" b="1" dirty="0" err="1"/>
                <a:t>билан</a:t>
              </a:r>
              <a:r>
                <a:rPr lang="ru-RU" sz="1500" b="1" dirty="0"/>
                <a:t> </a:t>
              </a:r>
              <a:r>
                <a:rPr lang="ru-RU" sz="1500" b="1" dirty="0" err="1"/>
                <a:t>бўлган</a:t>
              </a:r>
              <a:r>
                <a:rPr lang="ru-RU" sz="1500" b="1" dirty="0"/>
                <a:t> </a:t>
              </a:r>
              <a:r>
                <a:rPr lang="ru-RU" sz="1500" b="1" dirty="0" err="1"/>
                <a:t>ошиқча</a:t>
              </a:r>
              <a:r>
                <a:rPr lang="ru-RU" sz="1500" b="1" dirty="0"/>
                <a:t> </a:t>
              </a:r>
              <a:r>
                <a:rPr lang="ru-RU" sz="1500" b="1" dirty="0" err="1"/>
                <a:t>ҳаракатларни</a:t>
              </a:r>
              <a:r>
                <a:rPr lang="ru-RU" sz="1500" b="1" dirty="0"/>
                <a:t> </a:t>
              </a:r>
              <a:r>
                <a:rPr lang="ru-RU" sz="1500" b="1" dirty="0" err="1"/>
                <a:t>қилишдан</a:t>
              </a:r>
              <a:r>
                <a:rPr lang="ru-RU" sz="1500" b="1" dirty="0"/>
                <a:t> </a:t>
              </a:r>
              <a:r>
                <a:rPr lang="ru-RU" sz="1500" b="1" dirty="0" err="1"/>
                <a:t>озод</a:t>
              </a:r>
              <a:r>
                <a:rPr lang="ru-RU" sz="1500" b="1" dirty="0"/>
                <a:t> </a:t>
              </a:r>
              <a:r>
                <a:rPr lang="ru-RU" sz="1500" b="1" dirty="0" err="1"/>
                <a:t>қилади</a:t>
              </a:r>
              <a:r>
                <a:rPr lang="ru-RU" sz="1500" b="1" dirty="0"/>
                <a:t> </a:t>
              </a:r>
              <a:r>
                <a:rPr lang="ru-RU" sz="1500" b="1" dirty="0" err="1"/>
                <a:t>ва</a:t>
              </a:r>
              <a:r>
                <a:rPr lang="ru-RU" sz="1500" b="1" dirty="0"/>
                <a:t> </a:t>
              </a:r>
              <a:r>
                <a:rPr lang="ru-RU" sz="1500" b="1" dirty="0" err="1"/>
                <a:t>ҳар</a:t>
              </a:r>
              <a:r>
                <a:rPr lang="ru-RU" sz="1500" b="1" dirty="0"/>
                <a:t> </a:t>
              </a:r>
              <a:r>
                <a:rPr lang="ru-RU" sz="1500" b="1" dirty="0" err="1"/>
                <a:t>икки</a:t>
              </a:r>
              <a:r>
                <a:rPr lang="ru-RU" sz="1500" b="1" dirty="0"/>
                <a:t> </a:t>
              </a:r>
              <a:r>
                <a:rPr lang="ru-RU" sz="1500" b="1" dirty="0" err="1"/>
                <a:t>кредиторнинг</a:t>
              </a:r>
              <a:r>
                <a:rPr lang="ru-RU" sz="1500" b="1" dirty="0"/>
                <a:t> </a:t>
              </a:r>
              <a:r>
                <a:rPr lang="ru-RU" sz="1500" b="1" dirty="0" err="1"/>
                <a:t>манфаатларини</a:t>
              </a:r>
              <a:r>
                <a:rPr lang="ru-RU" sz="1500" b="1" dirty="0"/>
                <a:t> </a:t>
              </a:r>
              <a:r>
                <a:rPr lang="ru-RU" sz="1500" b="1" dirty="0" err="1"/>
                <a:t>яхши</a:t>
              </a:r>
              <a:r>
                <a:rPr lang="ru-RU" sz="1500" b="1" dirty="0"/>
                <a:t> </a:t>
              </a:r>
              <a:r>
                <a:rPr lang="ru-RU" sz="1500" b="1" dirty="0" err="1"/>
                <a:t>таъминлайди</a:t>
              </a:r>
              <a:r>
                <a:rPr lang="ru-RU" sz="1500" b="1" dirty="0"/>
                <a:t>.</a:t>
              </a:r>
            </a:p>
          </p:txBody>
        </p:sp>
      </p:grpSp>
      <p:pic>
        <p:nvPicPr>
          <p:cNvPr id="6146" name="Picture 2" descr="C:\Documents and Settings\referat1\Рабочий стол\Новая папка (3)\planning.jpg"/>
          <p:cNvPicPr>
            <a:picLocks noChangeAspect="1" noChangeArrowheads="1"/>
          </p:cNvPicPr>
          <p:nvPr/>
        </p:nvPicPr>
        <p:blipFill>
          <a:blip r:embed="rId2">
            <a:extLst>
              <a:ext uri="{28A0092B-C50C-407E-A947-70E740481C1C}"/>
            </a:extLst>
          </a:blip>
          <a:srcRect/>
          <a:stretch>
            <a:fillRect/>
          </a:stretch>
        </p:blipFill>
        <p:spPr bwMode="auto">
          <a:xfrm>
            <a:off x="4093344" y="4080817"/>
            <a:ext cx="424847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Другая 6">
      <a:dk1>
        <a:sysClr val="windowText" lastClr="000000"/>
      </a:dk1>
      <a:lt1>
        <a:sysClr val="window" lastClr="FFFFFF"/>
      </a:lt1>
      <a:dk2>
        <a:srgbClr val="0192CD"/>
      </a:dk2>
      <a:lt2>
        <a:srgbClr val="D2D2D2"/>
      </a:lt2>
      <a:accent1>
        <a:srgbClr val="002676"/>
      </a:accent1>
      <a:accent2>
        <a:srgbClr val="0192CD"/>
      </a:accent2>
      <a:accent3>
        <a:srgbClr val="0192CD"/>
      </a:accent3>
      <a:accent4>
        <a:srgbClr val="002060"/>
      </a:accent4>
      <a:accent5>
        <a:srgbClr val="005BD3"/>
      </a:accent5>
      <a:accent6>
        <a:srgbClr val="00349E"/>
      </a:accent6>
      <a:hlink>
        <a:srgbClr val="17BBFD"/>
      </a:hlink>
      <a:folHlink>
        <a:srgbClr val="FF79C2"/>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93</TotalTime>
  <Words>595</Words>
  <Application>Microsoft Office PowerPoint</Application>
  <PresentationFormat>Экран (4:3)</PresentationFormat>
  <Paragraphs>43</Paragraphs>
  <Slides>15</Slides>
  <Notes>1</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5</vt:i4>
      </vt:variant>
      <vt:variant>
        <vt:lpstr>Заголовки слайдов</vt:lpstr>
      </vt:variant>
      <vt:variant>
        <vt:i4>15</vt:i4>
      </vt:variant>
    </vt:vector>
  </HeadingPairs>
  <TitlesOfParts>
    <vt:vector size="25" baseType="lpstr">
      <vt:lpstr>Arial</vt:lpstr>
      <vt:lpstr>Impact</vt:lpstr>
      <vt:lpstr>Times New Roman</vt:lpstr>
      <vt:lpstr>Calibri</vt:lpstr>
      <vt:lpstr>Wingdings</vt:lpstr>
      <vt:lpstr>NewsPrint</vt:lpstr>
      <vt:lpstr>NewsPrint</vt:lpstr>
      <vt:lpstr>NewsPrint</vt:lpstr>
      <vt:lpstr>NewsPrint</vt:lpstr>
      <vt:lpstr>NewsPrint</vt:lpstr>
      <vt:lpstr>МАЖБУРИЯТЛАРНИНГ БЕКОР БЎЛИШИ</vt:lpstr>
      <vt:lpstr>Слайд 2</vt:lpstr>
      <vt:lpstr>Слайд 3</vt:lpstr>
      <vt:lpstr>Мажбуриятларнинг бекор бўлиши тушунчаси</vt:lpstr>
      <vt:lpstr>Слайд 5</vt:lpstr>
      <vt:lpstr>МАЖБУРИЯТЛАРНИНГ БАЖАРИЛИШИ БИЛАН БЕКОР БЎЛИШИ</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МАЖБУРИЯТЛАРНИНГ БЕКОР БЎЛИШИ</dc:title>
  <dc:creator>referat1</dc:creator>
  <cp:lastModifiedBy>rekt82</cp:lastModifiedBy>
  <cp:revision>28</cp:revision>
  <dcterms:created xsi:type="dcterms:W3CDTF">2012-12-11T11:15:11Z</dcterms:created>
  <dcterms:modified xsi:type="dcterms:W3CDTF">2013-05-08T03:58:18Z</dcterms:modified>
</cp:coreProperties>
</file>