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68" r:id="rId4"/>
    <p:sldMasterId id="2147483780" r:id="rId5"/>
    <p:sldMasterId id="2147483792" r:id="rId6"/>
  </p:sldMasterIdLst>
  <p:sldIdLst>
    <p:sldId id="256" r:id="rId7"/>
    <p:sldId id="257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94660"/>
  </p:normalViewPr>
  <p:slideViewPr>
    <p:cSldViewPr>
      <p:cViewPr varScale="1">
        <p:scale>
          <a:sx n="43" d="100"/>
          <a:sy n="43" d="100"/>
        </p:scale>
        <p:origin x="8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D86488-CCFE-4034-915A-BD51F6DFF8D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517415-9780-4EAF-8400-78EB480CD0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ChronoWisigoths.htm" TargetMode="External"/><Relationship Id="rId13" Type="http://schemas.openxmlformats.org/officeDocument/2006/relationships/hyperlink" Target="http://www.cosmovisions.com/ChronoAlains.htm" TargetMode="External"/><Relationship Id="rId3" Type="http://schemas.openxmlformats.org/officeDocument/2006/relationships/hyperlink" Target="http://www.cosmovisions.com/langueItalienne.htm" TargetMode="External"/><Relationship Id="rId7" Type="http://schemas.openxmlformats.org/officeDocument/2006/relationships/hyperlink" Target="http://www.cosmovisions.com/ChronoLombards.htm" TargetMode="External"/><Relationship Id="rId12" Type="http://schemas.openxmlformats.org/officeDocument/2006/relationships/hyperlink" Target="http://www.cosmovisions.com/Espagne.htm" TargetMode="External"/><Relationship Id="rId2" Type="http://schemas.openxmlformats.org/officeDocument/2006/relationships/hyperlink" Target="http://www.cosmovisions.com/languesGermaniques.htm" TargetMode="Externa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langueLatine.htm" TargetMode="External"/><Relationship Id="rId11" Type="http://schemas.openxmlformats.org/officeDocument/2006/relationships/hyperlink" Target="http://www.cosmovisions.com/France.html" TargetMode="External"/><Relationship Id="rId5" Type="http://schemas.openxmlformats.org/officeDocument/2006/relationships/hyperlink" Target="http://www.cosmovisions.com/langueFrancaise.htm" TargetMode="External"/><Relationship Id="rId15" Type="http://schemas.openxmlformats.org/officeDocument/2006/relationships/hyperlink" Target="http://www.cosmovisions.com/Italie.htm" TargetMode="External"/><Relationship Id="rId10" Type="http://schemas.openxmlformats.org/officeDocument/2006/relationships/hyperlink" Target="http://www.cosmovisions.com/ChronoFrancs.htm" TargetMode="External"/><Relationship Id="rId4" Type="http://schemas.openxmlformats.org/officeDocument/2006/relationships/hyperlink" Target="http://www.cosmovisions.com/languesOc.htm" TargetMode="External"/><Relationship Id="rId9" Type="http://schemas.openxmlformats.org/officeDocument/2006/relationships/hyperlink" Target="http://www.cosmovisions.com/ChronoBurgondes.htm" TargetMode="External"/><Relationship Id="rId14" Type="http://schemas.openxmlformats.org/officeDocument/2006/relationships/hyperlink" Target="http://www.cosmovisions.com/ChronoVandales.h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cosmovisions.com/langueGrecque.htm" TargetMode="External"/><Relationship Id="rId7" Type="http://schemas.openxmlformats.org/officeDocument/2006/relationships/hyperlink" Target="http://www.cosmovisions.com/Europe.htm" TargetMode="External"/><Relationship Id="rId2" Type="http://schemas.openxmlformats.org/officeDocument/2006/relationships/hyperlink" Target="http://www.cosmovisions.com/langueAllemand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ChronoRome.htm" TargetMode="External"/><Relationship Id="rId5" Type="http://schemas.openxmlformats.org/officeDocument/2006/relationships/hyperlink" Target="http://www.cosmovisions.com/langueFrancaise.htm" TargetMode="External"/><Relationship Id="rId4" Type="http://schemas.openxmlformats.org/officeDocument/2006/relationships/hyperlink" Target="http://www.cosmovisions.com/langueLatine.ht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monuSeville.htm" TargetMode="External"/><Relationship Id="rId13" Type="http://schemas.openxmlformats.org/officeDocument/2006/relationships/hyperlink" Target="http://www.cosmovisions.com/mathematiquesChrono.htm" TargetMode="External"/><Relationship Id="rId3" Type="http://schemas.openxmlformats.org/officeDocument/2006/relationships/hyperlink" Target="http://www.cosmovisions.com/langueEspagnole.htm" TargetMode="External"/><Relationship Id="rId7" Type="http://schemas.openxmlformats.org/officeDocument/2006/relationships/hyperlink" Target="http://www.cosmovisions.com/$Islam.htm" TargetMode="External"/><Relationship Id="rId12" Type="http://schemas.openxmlformats.org/officeDocument/2006/relationships/hyperlink" Target="http://www.cosmovisions.com/mathematiques.htm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://www.cosmovisions.com/langueArabe.htm" TargetMode="External"/><Relationship Id="rId16" Type="http://schemas.openxmlformats.org/officeDocument/2006/relationships/hyperlink" Target="http://www.cosmovisions.com/$Alchimi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Sicile.htm" TargetMode="External"/><Relationship Id="rId11" Type="http://schemas.openxmlformats.org/officeDocument/2006/relationships/hyperlink" Target="http://www.cosmovisions.com/monuCordoue.htm" TargetMode="External"/><Relationship Id="rId5" Type="http://schemas.openxmlformats.org/officeDocument/2006/relationships/hyperlink" Target="http://www.cosmovisions.com/ChronoEspagneMusulmane.htm" TargetMode="External"/><Relationship Id="rId15" Type="http://schemas.openxmlformats.org/officeDocument/2006/relationships/hyperlink" Target="http://www.cosmovisions.com/medecineChrono.htm" TargetMode="External"/><Relationship Id="rId10" Type="http://schemas.openxmlformats.org/officeDocument/2006/relationships/hyperlink" Target="http://www.cosmovisions.com/monuGrenade.htm" TargetMode="External"/><Relationship Id="rId4" Type="http://schemas.openxmlformats.org/officeDocument/2006/relationships/hyperlink" Target="http://www.cosmovisions.com/ChronoCroisades.htm" TargetMode="External"/><Relationship Id="rId9" Type="http://schemas.openxmlformats.org/officeDocument/2006/relationships/hyperlink" Target="http://www.cosmovisions.com/monuTolede.htm" TargetMode="External"/><Relationship Id="rId14" Type="http://schemas.openxmlformats.org/officeDocument/2006/relationships/hyperlink" Target="http://www.cosmovisions.com/AstronomieChrono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languesBaltoSlaves.htm" TargetMode="External"/><Relationship Id="rId3" Type="http://schemas.openxmlformats.org/officeDocument/2006/relationships/hyperlink" Target="http://www.cosmovisions.com/musiMusique.htm" TargetMode="External"/><Relationship Id="rId7" Type="http://schemas.openxmlformats.org/officeDocument/2006/relationships/hyperlink" Target="http://www.cosmovisions.com/langueAlbanaise.htm" TargetMode="External"/><Relationship Id="rId2" Type="http://schemas.openxmlformats.org/officeDocument/2006/relationships/hyperlink" Target="http://www.cosmovisions.com/geometri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langueLatine.htm" TargetMode="External"/><Relationship Id="rId11" Type="http://schemas.openxmlformats.org/officeDocument/2006/relationships/hyperlink" Target="http://www.cosmovisions.com/langueTurque.htm" TargetMode="External"/><Relationship Id="rId5" Type="http://schemas.openxmlformats.org/officeDocument/2006/relationships/hyperlink" Target="http://www.cosmovisions.com/Sardaigne.htm" TargetMode="External"/><Relationship Id="rId10" Type="http://schemas.openxmlformats.org/officeDocument/2006/relationships/hyperlink" Target="http://www.cosmovisions.com/langueGrecque.htm" TargetMode="External"/><Relationship Id="rId4" Type="http://schemas.openxmlformats.org/officeDocument/2006/relationships/hyperlink" Target="http://www.cosmovisions.com/langueCatalane.htm" TargetMode="External"/><Relationship Id="rId9" Type="http://schemas.openxmlformats.org/officeDocument/2006/relationships/hyperlink" Target="http://www.cosmovisions.com/langueHongroise.ht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cosmovisions.com/langueEspagnole.htm" TargetMode="External"/><Relationship Id="rId7" Type="http://schemas.openxmlformats.org/officeDocument/2006/relationships/hyperlink" Target="http://www.cosmovisions.com/langueAnglaise.htm" TargetMode="External"/><Relationship Id="rId2" Type="http://schemas.openxmlformats.org/officeDocument/2006/relationships/hyperlink" Target="http://www.cosmovisions.com/langueFrancais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langueGrecque.htm" TargetMode="External"/><Relationship Id="rId5" Type="http://schemas.openxmlformats.org/officeDocument/2006/relationships/hyperlink" Target="http://www.cosmovisions.com/languesOc.htm" TargetMode="External"/><Relationship Id="rId4" Type="http://schemas.openxmlformats.org/officeDocument/2006/relationships/hyperlink" Target="http://www.cosmovisions.com/langueItalienne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movisions.com/langueLatine.htm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visions.com/languePortugaise.htm" TargetMode="External"/><Relationship Id="rId2" Type="http://schemas.openxmlformats.org/officeDocument/2006/relationships/hyperlink" Target="http://www.cosmovisions.com/langueFrancaise.htm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cosmovisions.com/langueItalienne.htm" TargetMode="External"/><Relationship Id="rId4" Type="http://schemas.openxmlformats.org/officeDocument/2006/relationships/hyperlink" Target="http://www.cosmovisions.com/langueEspagnole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Maghreb.htm" TargetMode="External"/><Relationship Id="rId13" Type="http://schemas.openxmlformats.org/officeDocument/2006/relationships/hyperlink" Target="http://www.cosmovisions.com/Cuba.htm" TargetMode="External"/><Relationship Id="rId18" Type="http://schemas.openxmlformats.org/officeDocument/2006/relationships/hyperlink" Target="http://www.cosmovisions.com/France.html" TargetMode="External"/><Relationship Id="rId3" Type="http://schemas.openxmlformats.org/officeDocument/2006/relationships/hyperlink" Target="http://www.cosmovisions.com/Amerique.htm" TargetMode="External"/><Relationship Id="rId7" Type="http://schemas.openxmlformats.org/officeDocument/2006/relationships/hyperlink" Target="http://www.cosmovisions.com/Afrique.htm" TargetMode="External"/><Relationship Id="rId12" Type="http://schemas.openxmlformats.org/officeDocument/2006/relationships/hyperlink" Target="http://www.cosmovisions.com/Argentine.htm" TargetMode="External"/><Relationship Id="rId17" Type="http://schemas.openxmlformats.org/officeDocument/2006/relationships/hyperlink" Target="http://www.cosmovisions.com/langues.htm" TargetMode="External"/><Relationship Id="rId2" Type="http://schemas.openxmlformats.org/officeDocument/2006/relationships/hyperlink" Target="http://www.cosmovisions.com/langueFrancaise.htm" TargetMode="External"/><Relationship Id="rId16" Type="http://schemas.openxmlformats.org/officeDocument/2006/relationships/hyperlink" Target="http://www.cosmovisions.com/Bresil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smovisions.com/languesAfricaines.htm" TargetMode="External"/><Relationship Id="rId11" Type="http://schemas.openxmlformats.org/officeDocument/2006/relationships/hyperlink" Target="http://www.cosmovisions.com/langueEspagnole.htm" TargetMode="External"/><Relationship Id="rId5" Type="http://schemas.openxmlformats.org/officeDocument/2006/relationships/hyperlink" Target="http://www.cosmovisions.com/Antilles.htm" TargetMode="External"/><Relationship Id="rId15" Type="http://schemas.openxmlformats.org/officeDocument/2006/relationships/hyperlink" Target="http://www.cosmovisions.com/languePortugaise.htm" TargetMode="External"/><Relationship Id="rId10" Type="http://schemas.openxmlformats.org/officeDocument/2006/relationships/hyperlink" Target="http://www.cosmovisions.com/langueItalienne.htm" TargetMode="External"/><Relationship Id="rId4" Type="http://schemas.openxmlformats.org/officeDocument/2006/relationships/hyperlink" Target="http://www.cosmovisions.com/Canada.htm" TargetMode="External"/><Relationship Id="rId9" Type="http://schemas.openxmlformats.org/officeDocument/2006/relationships/hyperlink" Target="http://www.cosmovisions.com/MerMediterranee.htm" TargetMode="External"/><Relationship Id="rId14" Type="http://schemas.openxmlformats.org/officeDocument/2006/relationships/hyperlink" Target="http://www.cosmovisions.com/Mexiqu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visions.com/langues.htm" TargetMode="External"/><Relationship Id="rId2" Type="http://schemas.openxmlformats.org/officeDocument/2006/relationships/hyperlink" Target="http://www.cosmovisions.com/langueLatin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France.html" TargetMode="External"/><Relationship Id="rId5" Type="http://schemas.openxmlformats.org/officeDocument/2006/relationships/hyperlink" Target="http://www.cosmovisions.com/langueFrancaise.htm" TargetMode="External"/><Relationship Id="rId4" Type="http://schemas.openxmlformats.org/officeDocument/2006/relationships/hyperlink" Target="http://www.cosmovisions.com/Raynouard.htm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Maghreb.htm" TargetMode="External"/><Relationship Id="rId13" Type="http://schemas.openxmlformats.org/officeDocument/2006/relationships/hyperlink" Target="http://www.cosmovisions.com/Cuba.htm" TargetMode="External"/><Relationship Id="rId18" Type="http://schemas.openxmlformats.org/officeDocument/2006/relationships/hyperlink" Target="http://www.cosmovisions.com/France.html" TargetMode="External"/><Relationship Id="rId3" Type="http://schemas.openxmlformats.org/officeDocument/2006/relationships/hyperlink" Target="http://www.cosmovisions.com/Amerique.htm" TargetMode="External"/><Relationship Id="rId7" Type="http://schemas.openxmlformats.org/officeDocument/2006/relationships/hyperlink" Target="http://www.cosmovisions.com/Afrique.htm" TargetMode="External"/><Relationship Id="rId12" Type="http://schemas.openxmlformats.org/officeDocument/2006/relationships/hyperlink" Target="http://www.cosmovisions.com/Argentine.htm" TargetMode="External"/><Relationship Id="rId17" Type="http://schemas.openxmlformats.org/officeDocument/2006/relationships/hyperlink" Target="http://www.cosmovisions.com/langues.htm" TargetMode="External"/><Relationship Id="rId2" Type="http://schemas.openxmlformats.org/officeDocument/2006/relationships/hyperlink" Target="http://www.cosmovisions.com/langueFrancaise.htm" TargetMode="External"/><Relationship Id="rId16" Type="http://schemas.openxmlformats.org/officeDocument/2006/relationships/hyperlink" Target="http://www.cosmovisions.com/Bresil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smovisions.com/languesAfricaines.htm" TargetMode="External"/><Relationship Id="rId11" Type="http://schemas.openxmlformats.org/officeDocument/2006/relationships/hyperlink" Target="http://www.cosmovisions.com/langueEspagnole.htm" TargetMode="External"/><Relationship Id="rId5" Type="http://schemas.openxmlformats.org/officeDocument/2006/relationships/hyperlink" Target="http://www.cosmovisions.com/Antilles.htm" TargetMode="External"/><Relationship Id="rId15" Type="http://schemas.openxmlformats.org/officeDocument/2006/relationships/hyperlink" Target="http://www.cosmovisions.com/languePortugaise.htm" TargetMode="External"/><Relationship Id="rId10" Type="http://schemas.openxmlformats.org/officeDocument/2006/relationships/hyperlink" Target="http://www.cosmovisions.com/langueItalienne.htm" TargetMode="External"/><Relationship Id="rId4" Type="http://schemas.openxmlformats.org/officeDocument/2006/relationships/hyperlink" Target="http://www.cosmovisions.com/Canada.htm" TargetMode="External"/><Relationship Id="rId9" Type="http://schemas.openxmlformats.org/officeDocument/2006/relationships/hyperlink" Target="http://www.cosmovisions.com/MerMediterranee.htm" TargetMode="External"/><Relationship Id="rId14" Type="http://schemas.openxmlformats.org/officeDocument/2006/relationships/hyperlink" Target="http://www.cosmovisions.com/Mexique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adjectif.htm" TargetMode="External"/><Relationship Id="rId13" Type="http://schemas.openxmlformats.org/officeDocument/2006/relationships/hyperlink" Target="http://www.cosmovisions.com/langueRoumaine.htm" TargetMode="External"/><Relationship Id="rId3" Type="http://schemas.openxmlformats.org/officeDocument/2006/relationships/hyperlink" Target="http://www.cosmovisions.com/langueLatine.htm" TargetMode="External"/><Relationship Id="rId7" Type="http://schemas.openxmlformats.org/officeDocument/2006/relationships/hyperlink" Target="http://www.cosmovisions.com/ChronoCarolingiens.htm" TargetMode="External"/><Relationship Id="rId12" Type="http://schemas.openxmlformats.org/officeDocument/2006/relationships/hyperlink" Target="http://www.cosmovisions.com/langueEspagnole.htm" TargetMode="External"/><Relationship Id="rId2" Type="http://schemas.openxmlformats.org/officeDocument/2006/relationships/hyperlink" Target="http://www.cosmovisions.com/monuRome.htm" TargetMode="External"/><Relationship Id="rId16" Type="http://schemas.microsoft.com/office/2007/relationships/hdphoto" Target="../media/hdphoto1.wdp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civRome.htm" TargetMode="External"/><Relationship Id="rId11" Type="http://schemas.openxmlformats.org/officeDocument/2006/relationships/hyperlink" Target="http://www.cosmovisions.com/langueItalienne.htm" TargetMode="External"/><Relationship Id="rId5" Type="http://schemas.openxmlformats.org/officeDocument/2006/relationships/hyperlink" Target="http://www.cosmovisions.com/langueAllemande.htm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://www.cosmovisions.com/langueFrancaise.htm" TargetMode="External"/><Relationship Id="rId4" Type="http://schemas.openxmlformats.org/officeDocument/2006/relationships/hyperlink" Target="http://www.cosmovisions.com/ChronoEmpireRomain.htm" TargetMode="External"/><Relationship Id="rId9" Type="http://schemas.openxmlformats.org/officeDocument/2006/relationships/hyperlink" Target="http://www.cosmovisions.com/adverbe.htm" TargetMode="External"/><Relationship Id="rId14" Type="http://schemas.openxmlformats.org/officeDocument/2006/relationships/hyperlink" Target="http://www.cosmovisions.com/Europe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langueEspagnole.htm" TargetMode="External"/><Relationship Id="rId13" Type="http://schemas.openxmlformats.org/officeDocument/2006/relationships/hyperlink" Target="http://www.cosmovisions.com/langueGrecque.htm" TargetMode="External"/><Relationship Id="rId3" Type="http://schemas.openxmlformats.org/officeDocument/2006/relationships/hyperlink" Target="http://www.cosmovisions.com/ChronoColoniesRomaines.htm" TargetMode="External"/><Relationship Id="rId7" Type="http://schemas.openxmlformats.org/officeDocument/2006/relationships/hyperlink" Target="http://www.cosmovisions.com/Portugal.htm" TargetMode="External"/><Relationship Id="rId12" Type="http://schemas.openxmlformats.org/officeDocument/2006/relationships/hyperlink" Target="http://www.cosmovisions.com/histGaule.htm" TargetMode="External"/><Relationship Id="rId2" Type="http://schemas.openxmlformats.org/officeDocument/2006/relationships/hyperlink" Target="http://www.cosmovisions.com/ChronoRom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languePortugaise.htm" TargetMode="External"/><Relationship Id="rId11" Type="http://schemas.openxmlformats.org/officeDocument/2006/relationships/hyperlink" Target="http://www.cosmovisions.com/histBetique.htm" TargetMode="External"/><Relationship Id="rId5" Type="http://schemas.openxmlformats.org/officeDocument/2006/relationships/hyperlink" Target="http://www.cosmovisions.com/ChronoItalieAntique.htm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://www.cosmovisions.com/Strabon.htm" TargetMode="External"/><Relationship Id="rId4" Type="http://schemas.openxmlformats.org/officeDocument/2006/relationships/hyperlink" Target="http://www.cosmovisions.com/langueLatine.htm" TargetMode="External"/><Relationship Id="rId9" Type="http://schemas.openxmlformats.org/officeDocument/2006/relationships/hyperlink" Target="http://www.cosmovisions.com/Espagne.htm" TargetMode="External"/><Relationship Id="rId14" Type="http://schemas.openxmlformats.org/officeDocument/2006/relationships/hyperlink" Target="http://www.cosmovisions.com/languesCeltiques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Danube.htm" TargetMode="External"/><Relationship Id="rId3" Type="http://schemas.openxmlformats.org/officeDocument/2006/relationships/hyperlink" Target="http://www.cosmovisions.com/langueRoumaine.htm" TargetMode="External"/><Relationship Id="rId7" Type="http://schemas.openxmlformats.org/officeDocument/2006/relationships/hyperlink" Target="http://www.cosmovisions.com/MerAdriatique.htm" TargetMode="External"/><Relationship Id="rId12" Type="http://schemas.openxmlformats.org/officeDocument/2006/relationships/hyperlink" Target="http://www.cosmovisions.com/histMoldavie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cosmovisions.com/Macedoine.htm" TargetMode="External"/><Relationship Id="rId11" Type="http://schemas.openxmlformats.org/officeDocument/2006/relationships/hyperlink" Target="http://www.cosmovisions.com/Trajan.htm" TargetMode="External"/><Relationship Id="rId5" Type="http://schemas.openxmlformats.org/officeDocument/2006/relationships/hyperlink" Target="http://www.cosmovisions.com/histEpire.htm" TargetMode="External"/><Relationship Id="rId10" Type="http://schemas.openxmlformats.org/officeDocument/2006/relationships/hyperlink" Target="http://www.cosmovisions.com/histDacie.htm" TargetMode="External"/><Relationship Id="rId4" Type="http://schemas.openxmlformats.org/officeDocument/2006/relationships/hyperlink" Target="http://www.cosmovisions.com/histValachie.htm" TargetMode="External"/><Relationship Id="rId9" Type="http://schemas.openxmlformats.org/officeDocument/2006/relationships/hyperlink" Target="http://www.cosmovisions.com/ChronoRome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cosmovisions.com/ChronoIberes.htm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cosmovisions.com/ChronoCeltes.htm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www.cosmovisions.com/histNavarre.htm" TargetMode="External"/><Relationship Id="rId5" Type="http://schemas.openxmlformats.org/officeDocument/2006/relationships/hyperlink" Target="http://www.cosmovisions.com/langueBasque.htm" TargetMode="External"/><Relationship Id="rId4" Type="http://schemas.openxmlformats.org/officeDocument/2006/relationships/hyperlink" Target="http://www.cosmovisions.com/Espagne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langueFrancaise.htm" TargetMode="External"/><Relationship Id="rId3" Type="http://schemas.openxmlformats.org/officeDocument/2006/relationships/hyperlink" Target="http://www.cosmovisions.com/languesGermaniques.htm" TargetMode="External"/><Relationship Id="rId7" Type="http://schemas.openxmlformats.org/officeDocument/2006/relationships/hyperlink" Target="http://www.cosmovisions.com/Sicile.htm" TargetMode="External"/><Relationship Id="rId2" Type="http://schemas.openxmlformats.org/officeDocument/2006/relationships/hyperlink" Target="http://www.cosmovisions.com/langueLatin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Espagne.htm" TargetMode="External"/><Relationship Id="rId5" Type="http://schemas.openxmlformats.org/officeDocument/2006/relationships/hyperlink" Target="http://www.cosmovisions.com/langueArabe.htm" TargetMode="External"/><Relationship Id="rId4" Type="http://schemas.openxmlformats.org/officeDocument/2006/relationships/hyperlink" Target="http://www.cosmovisions.com/langueGrecque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visions.com/France.html" TargetMode="External"/><Relationship Id="rId13" Type="http://schemas.openxmlformats.org/officeDocument/2006/relationships/hyperlink" Target="http://www.cosmovisions.com/langueRoumaine.htm" TargetMode="External"/><Relationship Id="rId3" Type="http://schemas.openxmlformats.org/officeDocument/2006/relationships/hyperlink" Target="http://www.cosmovisions.com/langueSicilienne.htm" TargetMode="External"/><Relationship Id="rId7" Type="http://schemas.openxmlformats.org/officeDocument/2006/relationships/hyperlink" Target="http://www.cosmovisions.com/langueOsque.htm" TargetMode="External"/><Relationship Id="rId12" Type="http://schemas.openxmlformats.org/officeDocument/2006/relationships/hyperlink" Target="http://www.cosmovisions.com/langueRomanche.htm" TargetMode="External"/><Relationship Id="rId2" Type="http://schemas.openxmlformats.org/officeDocument/2006/relationships/hyperlink" Target="http://www.cosmovisions.com/langueItalienne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smovisions.com/Italie.htm" TargetMode="External"/><Relationship Id="rId11" Type="http://schemas.openxmlformats.org/officeDocument/2006/relationships/hyperlink" Target="http://www.cosmovisions.com/langueBasque.htm" TargetMode="External"/><Relationship Id="rId5" Type="http://schemas.openxmlformats.org/officeDocument/2006/relationships/hyperlink" Target="http://www.cosmovisions.com/langueEspagnole.htm" TargetMode="External"/><Relationship Id="rId10" Type="http://schemas.openxmlformats.org/officeDocument/2006/relationships/hyperlink" Target="http://www.cosmovisions.com/languePortugaise.htm" TargetMode="External"/><Relationship Id="rId4" Type="http://schemas.openxmlformats.org/officeDocument/2006/relationships/hyperlink" Target="http://www.cosmovisions.com/languesOc.htm" TargetMode="External"/><Relationship Id="rId9" Type="http://schemas.openxmlformats.org/officeDocument/2006/relationships/hyperlink" Target="http://www.cosmovisions.com/languesCeltiqu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21100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/>
              </a:rPr>
              <a:t>Domain de </a:t>
            </a:r>
            <a:r>
              <a:rPr lang="en-US" sz="4400" dirty="0" err="1">
                <a:effectLst/>
              </a:rPr>
              <a:t>l'extension</a:t>
            </a:r>
            <a:r>
              <a:rPr lang="en-US" sz="4400" dirty="0">
                <a:effectLst/>
              </a:rPr>
              <a:t> des </a:t>
            </a:r>
            <a:r>
              <a:rPr lang="en-US" sz="4400" dirty="0" err="1">
                <a:effectLst/>
              </a:rPr>
              <a:t>langues</a:t>
            </a:r>
            <a:r>
              <a:rPr lang="en-US" sz="4400" dirty="0">
                <a:effectLst/>
              </a:rPr>
              <a:t> </a:t>
            </a:r>
            <a:r>
              <a:rPr lang="en-US" sz="4400" dirty="0" smtClean="0">
                <a:effectLst/>
              </a:rPr>
              <a:t>romans. </a:t>
            </a:r>
            <a:br>
              <a:rPr lang="en-US" sz="4400" dirty="0" smtClean="0">
                <a:effectLst/>
              </a:rPr>
            </a:br>
            <a:r>
              <a:rPr lang="fr-FR" sz="4400" dirty="0" smtClean="0">
                <a:effectLst/>
              </a:rPr>
              <a:t>L</a:t>
            </a:r>
            <a:r>
              <a:rPr lang="en-US" sz="4400" dirty="0" smtClean="0">
                <a:effectLst/>
              </a:rPr>
              <a:t>'</a:t>
            </a:r>
            <a:r>
              <a:rPr lang="en-US" sz="4400" dirty="0" err="1" smtClean="0">
                <a:effectLst/>
              </a:rPr>
              <a:t>espagnole</a:t>
            </a:r>
            <a:endParaRPr lang="ru-RU" sz="4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8874"/>
            <a:ext cx="8712968" cy="97787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Université des </a:t>
            </a: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langues du monde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5373216"/>
            <a:ext cx="5976664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préparée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par: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Badalov F.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31282" y="4012029"/>
            <a:ext cx="9175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L'élément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germanique</a:t>
            </a:r>
            <a:r>
              <a:rPr lang="en-US" dirty="0"/>
              <a:t> a </a:t>
            </a:r>
            <a:r>
              <a:rPr lang="en-US" dirty="0" err="1"/>
              <a:t>laissé</a:t>
            </a:r>
            <a:r>
              <a:rPr lang="en-US" dirty="0"/>
              <a:t> de </a:t>
            </a:r>
            <a:r>
              <a:rPr lang="en-US" dirty="0" err="1"/>
              <a:t>nombreuses</a:t>
            </a:r>
            <a:r>
              <a:rPr lang="en-US" dirty="0"/>
              <a:t> traces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: le </a:t>
            </a:r>
            <a:r>
              <a:rPr lang="en-US" dirty="0" err="1"/>
              <a:t>gothique</a:t>
            </a:r>
            <a:r>
              <a:rPr lang="en-US" dirty="0"/>
              <a:t> a </a:t>
            </a:r>
            <a:r>
              <a:rPr lang="en-US" dirty="0" err="1"/>
              <a:t>laissé</a:t>
            </a:r>
            <a:r>
              <a:rPr lang="en-US" dirty="0"/>
              <a:t> des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italiens</a:t>
            </a:r>
            <a:r>
              <a:rPr lang="en-US" dirty="0"/>
              <a:t> </a:t>
            </a:r>
            <a:r>
              <a:rPr lang="en-US" dirty="0" err="1"/>
              <a:t>comme</a:t>
            </a:r>
            <a:r>
              <a:rPr lang="en-US" dirty="0"/>
              <a:t> </a:t>
            </a:r>
            <a:r>
              <a:rPr lang="en-US" i="1" dirty="0" err="1"/>
              <a:t>Hildebrando</a:t>
            </a:r>
            <a:r>
              <a:rPr lang="en-US" dirty="0" err="1"/>
              <a:t>,</a:t>
            </a:r>
            <a:r>
              <a:rPr lang="en-US" i="1" dirty="0" err="1"/>
              <a:t>Aliprando</a:t>
            </a:r>
            <a:r>
              <a:rPr lang="en-US" dirty="0"/>
              <a:t> en </a:t>
            </a:r>
            <a:r>
              <a:rPr lang="en-US" dirty="0" err="1">
                <a:hlinkClick r:id="rId4"/>
              </a:rPr>
              <a:t>occitan</a:t>
            </a:r>
            <a:r>
              <a:rPr lang="en-US" dirty="0"/>
              <a:t>. et en </a:t>
            </a:r>
            <a:r>
              <a:rPr lang="en-US" dirty="0" err="1">
                <a:hlinkClick r:id="rId5"/>
              </a:rPr>
              <a:t>français</a:t>
            </a:r>
            <a:r>
              <a:rPr lang="en-US" dirty="0"/>
              <a:t> </a:t>
            </a:r>
            <a:r>
              <a:rPr lang="en-US" i="1" dirty="0" err="1"/>
              <a:t>tregua</a:t>
            </a:r>
            <a:r>
              <a:rPr lang="en-US" dirty="0"/>
              <a:t> et </a:t>
            </a:r>
            <a:r>
              <a:rPr lang="en-US" i="1" dirty="0" err="1"/>
              <a:t>trève</a:t>
            </a:r>
            <a:r>
              <a:rPr lang="en-US" dirty="0"/>
              <a:t> du </a:t>
            </a:r>
            <a:r>
              <a:rPr lang="en-US" dirty="0" err="1"/>
              <a:t>gothique</a:t>
            </a:r>
            <a:r>
              <a:rPr lang="en-US" dirty="0"/>
              <a:t> </a:t>
            </a:r>
            <a:r>
              <a:rPr lang="en-US" i="1" dirty="0" err="1"/>
              <a:t>triggwa</a:t>
            </a:r>
            <a:r>
              <a:rPr lang="en-US" i="1" dirty="0"/>
              <a:t>; </a:t>
            </a:r>
            <a:r>
              <a:rPr lang="en-US" i="1" dirty="0" err="1"/>
              <a:t>amanavir</a:t>
            </a:r>
            <a:r>
              <a:rPr lang="en-US" i="1" dirty="0"/>
              <a:t>, </a:t>
            </a:r>
            <a:r>
              <a:rPr lang="en-US" i="1" dirty="0" err="1"/>
              <a:t>amanevir</a:t>
            </a:r>
            <a:r>
              <a:rPr lang="en-US" i="1" dirty="0"/>
              <a:t> </a:t>
            </a:r>
            <a:r>
              <a:rPr lang="en-US" dirty="0"/>
              <a:t>du </a:t>
            </a:r>
            <a:r>
              <a:rPr lang="en-US" dirty="0" err="1"/>
              <a:t>gothique</a:t>
            </a:r>
            <a:r>
              <a:rPr lang="en-US" dirty="0"/>
              <a:t> </a:t>
            </a:r>
            <a:r>
              <a:rPr lang="en-US" i="1" dirty="0" err="1"/>
              <a:t>manwjan</a:t>
            </a:r>
            <a:r>
              <a:rPr lang="en-US" dirty="0"/>
              <a:t> (</a:t>
            </a:r>
            <a:r>
              <a:rPr lang="en-US" dirty="0" err="1"/>
              <a:t>précédé</a:t>
            </a:r>
            <a:r>
              <a:rPr lang="en-US" dirty="0"/>
              <a:t> du </a:t>
            </a:r>
            <a:r>
              <a:rPr lang="en-US" dirty="0" err="1">
                <a:hlinkClick r:id="rId6"/>
              </a:rPr>
              <a:t>latin</a:t>
            </a:r>
            <a:r>
              <a:rPr lang="en-US" i="1" dirty="0" err="1"/>
              <a:t>ad</a:t>
            </a:r>
            <a:r>
              <a:rPr lang="en-US" dirty="0"/>
              <a:t>). Les </a:t>
            </a:r>
            <a:r>
              <a:rPr lang="en-US" dirty="0" err="1">
                <a:hlinkClick r:id="rId7"/>
              </a:rPr>
              <a:t>Lombards</a:t>
            </a:r>
            <a:r>
              <a:rPr lang="en-US" dirty="0"/>
              <a:t>, les </a:t>
            </a:r>
            <a:r>
              <a:rPr lang="en-US" dirty="0" err="1">
                <a:hlinkClick r:id="rId8"/>
              </a:rPr>
              <a:t>Wisigoths</a:t>
            </a:r>
            <a:r>
              <a:rPr lang="en-US" dirty="0"/>
              <a:t>, les </a:t>
            </a:r>
            <a:r>
              <a:rPr lang="en-US" dirty="0" err="1">
                <a:hlinkClick r:id="rId9"/>
              </a:rPr>
              <a:t>Bourguignons</a:t>
            </a:r>
            <a:r>
              <a:rPr lang="en-US" dirty="0"/>
              <a:t>, les </a:t>
            </a:r>
            <a:r>
              <a:rPr lang="en-US" dirty="0">
                <a:hlinkClick r:id="rId10"/>
              </a:rPr>
              <a:t>Francs</a:t>
            </a:r>
            <a:r>
              <a:rPr lang="en-US" dirty="0"/>
              <a:t> en France</a:t>
            </a:r>
            <a:r>
              <a:rPr lang="ru-RU" dirty="0">
                <a:hlinkClick r:id="rId11"/>
              </a:rPr>
              <a:t> </a:t>
            </a:r>
            <a:r>
              <a:rPr lang="en-US" dirty="0"/>
              <a:t>, les </a:t>
            </a:r>
            <a:r>
              <a:rPr lang="en-US" dirty="0" err="1"/>
              <a:t>mêmes</a:t>
            </a:r>
            <a:r>
              <a:rPr lang="en-US" dirty="0"/>
              <a:t> en </a:t>
            </a:r>
            <a:r>
              <a:rPr lang="en-US" dirty="0" err="1"/>
              <a:t>Espagne</a:t>
            </a:r>
            <a:r>
              <a:rPr lang="ru-RU" dirty="0">
                <a:hlinkClick r:id="rId12"/>
              </a:rPr>
              <a:t> </a:t>
            </a:r>
            <a:r>
              <a:rPr lang="en-US" dirty="0"/>
              <a:t> 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 </a:t>
            </a:r>
            <a:r>
              <a:rPr lang="en-US" dirty="0" err="1">
                <a:hlinkClick r:id="rId13"/>
              </a:rPr>
              <a:t>Alains</a:t>
            </a:r>
            <a:r>
              <a:rPr lang="en-US" dirty="0"/>
              <a:t>, les </a:t>
            </a:r>
            <a:r>
              <a:rPr lang="en-US" dirty="0" err="1">
                <a:hlinkClick r:id="rId14"/>
              </a:rPr>
              <a:t>Vandales</a:t>
            </a:r>
            <a:r>
              <a:rPr lang="en-US" dirty="0"/>
              <a:t>, les </a:t>
            </a:r>
            <a:r>
              <a:rPr lang="en-US" dirty="0" err="1"/>
              <a:t>Wisigoths</a:t>
            </a:r>
            <a:r>
              <a:rPr lang="en-US" dirty="0"/>
              <a:t>, les </a:t>
            </a:r>
            <a:r>
              <a:rPr lang="en-US" dirty="0" err="1">
                <a:hlinkClick r:id="rId7"/>
              </a:rPr>
              <a:t>Longobards</a:t>
            </a:r>
            <a:r>
              <a:rPr lang="en-US" dirty="0"/>
              <a:t> en </a:t>
            </a:r>
            <a:r>
              <a:rPr lang="en-US" dirty="0" err="1"/>
              <a:t>Italie</a:t>
            </a:r>
            <a:r>
              <a:rPr lang="ru-RU" dirty="0">
                <a:hlinkClick r:id="rId15"/>
              </a:rPr>
              <a:t> </a:t>
            </a:r>
            <a:r>
              <a:rPr lang="en-US" dirty="0"/>
              <a:t> 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laissé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langues</a:t>
            </a:r>
            <a:r>
              <a:rPr lang="en-US" dirty="0"/>
              <a:t> des traces </a:t>
            </a:r>
            <a:r>
              <a:rPr lang="en-US" dirty="0" err="1"/>
              <a:t>nombreuses</a:t>
            </a:r>
            <a:r>
              <a:rPr lang="en-US" dirty="0"/>
              <a:t> de mots </a:t>
            </a:r>
            <a:r>
              <a:rPr lang="en-US" dirty="0" err="1"/>
              <a:t>germaniques</a:t>
            </a:r>
            <a:r>
              <a:rPr lang="en-US" dirty="0"/>
              <a:t>. </a:t>
            </a:r>
            <a:r>
              <a:rPr lang="en-US" dirty="0" err="1"/>
              <a:t>Citons</a:t>
            </a:r>
            <a:r>
              <a:rPr lang="en-US" dirty="0"/>
              <a:t> </a:t>
            </a:r>
            <a:r>
              <a:rPr lang="en-US" dirty="0" err="1"/>
              <a:t>d'après</a:t>
            </a:r>
            <a:r>
              <a:rPr lang="en-US" dirty="0"/>
              <a:t> </a:t>
            </a:r>
            <a:r>
              <a:rPr lang="en-US" dirty="0" err="1"/>
              <a:t>Diez</a:t>
            </a:r>
            <a:r>
              <a:rPr lang="en-US" dirty="0"/>
              <a:t> : </a:t>
            </a:r>
            <a:r>
              <a:rPr lang="en-US" i="1" dirty="0" err="1"/>
              <a:t>bando</a:t>
            </a:r>
            <a:r>
              <a:rPr lang="en-US" i="1" dirty="0"/>
              <a:t>, </a:t>
            </a:r>
            <a:r>
              <a:rPr lang="en-US" i="1" dirty="0" err="1"/>
              <a:t>guerra</a:t>
            </a:r>
            <a:r>
              <a:rPr lang="en-US" i="1" dirty="0"/>
              <a:t>, </a:t>
            </a:r>
            <a:r>
              <a:rPr lang="en-US" i="1" dirty="0" err="1"/>
              <a:t>guancia</a:t>
            </a:r>
            <a:r>
              <a:rPr lang="en-US" i="1" dirty="0"/>
              <a:t>, </a:t>
            </a:r>
            <a:r>
              <a:rPr lang="en-US" i="1" dirty="0" err="1"/>
              <a:t>spella</a:t>
            </a:r>
            <a:r>
              <a:rPr lang="en-US" i="1" dirty="0"/>
              <a:t>, </a:t>
            </a:r>
            <a:r>
              <a:rPr lang="en-US" i="1" dirty="0" err="1"/>
              <a:t>bosco</a:t>
            </a:r>
            <a:r>
              <a:rPr lang="en-US" i="1" dirty="0"/>
              <a:t>, </a:t>
            </a:r>
            <a:r>
              <a:rPr lang="en-US" i="1" dirty="0" err="1"/>
              <a:t>guanto</a:t>
            </a:r>
            <a:r>
              <a:rPr lang="en-US" dirty="0"/>
              <a:t>; </a:t>
            </a:r>
            <a:r>
              <a:rPr lang="en-US" dirty="0" err="1"/>
              <a:t>français</a:t>
            </a:r>
            <a:r>
              <a:rPr lang="en-US" dirty="0"/>
              <a:t> </a:t>
            </a:r>
            <a:r>
              <a:rPr lang="en-US" i="1" dirty="0" err="1"/>
              <a:t>broigne</a:t>
            </a:r>
            <a:r>
              <a:rPr lang="en-US" i="1" dirty="0"/>
              <a:t>, </a:t>
            </a:r>
            <a:r>
              <a:rPr lang="en-US" i="1" dirty="0" err="1"/>
              <a:t>bac</a:t>
            </a:r>
            <a:r>
              <a:rPr lang="en-US" i="1" dirty="0"/>
              <a:t>, </a:t>
            </a:r>
            <a:r>
              <a:rPr lang="en-US" i="1" dirty="0" err="1"/>
              <a:t>renard</a:t>
            </a:r>
            <a:r>
              <a:rPr lang="en-US" i="1" dirty="0"/>
              <a:t>, </a:t>
            </a:r>
            <a:r>
              <a:rPr lang="en-US" i="1" dirty="0" err="1"/>
              <a:t>lippée</a:t>
            </a:r>
            <a:r>
              <a:rPr lang="en-US" i="1" dirty="0"/>
              <a:t>, </a:t>
            </a:r>
            <a:r>
              <a:rPr lang="en-US" i="1" dirty="0" err="1"/>
              <a:t>groseille</a:t>
            </a:r>
            <a:r>
              <a:rPr lang="en-US" i="1" dirty="0"/>
              <a:t>, </a:t>
            </a:r>
            <a:r>
              <a:rPr lang="en-US" i="1" dirty="0" err="1"/>
              <a:t>estout</a:t>
            </a:r>
            <a:r>
              <a:rPr lang="en-US" dirty="0"/>
              <a:t>; </a:t>
            </a:r>
            <a:r>
              <a:rPr lang="en-US" dirty="0" err="1"/>
              <a:t>espagnol</a:t>
            </a:r>
            <a:r>
              <a:rPr lang="en-US" dirty="0"/>
              <a:t> </a:t>
            </a:r>
            <a:r>
              <a:rPr lang="en-US" i="1" dirty="0" err="1"/>
              <a:t>haca</a:t>
            </a:r>
            <a:r>
              <a:rPr lang="en-US" i="1" dirty="0"/>
              <a:t>, </a:t>
            </a:r>
            <a:r>
              <a:rPr lang="en-US" i="1" dirty="0" err="1"/>
              <a:t>hornabeque</a:t>
            </a:r>
            <a:r>
              <a:rPr lang="en-US" i="1" dirty="0"/>
              <a:t>, </a:t>
            </a:r>
            <a:r>
              <a:rPr lang="en-US" i="1" dirty="0" err="1"/>
              <a:t>azcona</a:t>
            </a:r>
            <a:r>
              <a:rPr lang="en-US" dirty="0"/>
              <a:t>, etc. </a:t>
            </a:r>
            <a:endParaRPr lang="ru-RU" dirty="0"/>
          </a:p>
        </p:txBody>
      </p:sp>
      <p:sp>
        <p:nvSpPr>
          <p:cNvPr id="14" name="AutoShape 15" descr="http://static.donquijote.org/images/blogs/dq-reg/dialectes-et-langues-en-espag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C:\Users\Админ\Desktop\dialectes-et-langues-en-espagn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5901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283" y="2699042"/>
            <a:ext cx="8210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Chose plus </a:t>
            </a:r>
            <a:r>
              <a:rPr lang="en-US" dirty="0" err="1"/>
              <a:t>curieuse</a:t>
            </a:r>
            <a:r>
              <a:rPr lang="en-US" dirty="0"/>
              <a:t> encore : la </a:t>
            </a:r>
            <a:r>
              <a:rPr lang="en-US" dirty="0" err="1"/>
              <a:t>prononciation</a:t>
            </a:r>
            <a:r>
              <a:rPr lang="en-US" dirty="0" err="1">
                <a:hlinkClick r:id="rId2"/>
              </a:rPr>
              <a:t>allemande</a:t>
            </a:r>
            <a:r>
              <a:rPr lang="en-US" dirty="0"/>
              <a:t> </a:t>
            </a:r>
            <a:r>
              <a:rPr lang="en-US" dirty="0" err="1"/>
              <a:t>transforma</a:t>
            </a:r>
            <a:r>
              <a:rPr lang="en-US" dirty="0"/>
              <a:t> </a:t>
            </a:r>
            <a:r>
              <a:rPr lang="en-US" dirty="0" err="1"/>
              <a:t>parfois</a:t>
            </a:r>
            <a:r>
              <a:rPr lang="en-US" dirty="0"/>
              <a:t> la </a:t>
            </a:r>
            <a:r>
              <a:rPr lang="en-US" dirty="0" err="1"/>
              <a:t>prononciation</a:t>
            </a:r>
            <a:r>
              <a:rPr lang="en-US" dirty="0"/>
              <a:t> </a:t>
            </a:r>
            <a:r>
              <a:rPr lang="en-US" dirty="0" err="1"/>
              <a:t>française</a:t>
            </a:r>
            <a:r>
              <a:rPr lang="en-US" dirty="0"/>
              <a:t>: le mot </a:t>
            </a:r>
            <a:r>
              <a:rPr lang="en-US" i="1" dirty="0"/>
              <a:t>haut</a:t>
            </a:r>
            <a:r>
              <a:rPr lang="en-US" dirty="0"/>
              <a:t>, du </a:t>
            </a:r>
            <a:r>
              <a:rPr lang="en-US" dirty="0" err="1"/>
              <a:t>latin</a:t>
            </a:r>
            <a:r>
              <a:rPr lang="en-US" i="1" dirty="0" err="1"/>
              <a:t>altus</a:t>
            </a:r>
            <a:r>
              <a:rPr lang="en-US" dirty="0"/>
              <a:t>, </a:t>
            </a:r>
            <a:r>
              <a:rPr lang="en-US" dirty="0" err="1"/>
              <a:t>prit</a:t>
            </a:r>
            <a:r>
              <a:rPr lang="en-US" dirty="0"/>
              <a:t> un h </a:t>
            </a:r>
            <a:r>
              <a:rPr lang="en-US" dirty="0" err="1"/>
              <a:t>aspiré</a:t>
            </a:r>
            <a:r>
              <a:rPr lang="en-US" dirty="0"/>
              <a:t> sous </a:t>
            </a:r>
            <a:r>
              <a:rPr lang="en-US" dirty="0" err="1"/>
              <a:t>l'influence</a:t>
            </a:r>
            <a:r>
              <a:rPr lang="en-US" dirty="0"/>
              <a:t> de </a:t>
            </a:r>
            <a:r>
              <a:rPr lang="en-US" dirty="0" err="1"/>
              <a:t>l'allemand</a:t>
            </a:r>
            <a:r>
              <a:rPr lang="en-US" dirty="0"/>
              <a:t> </a:t>
            </a:r>
            <a:r>
              <a:rPr lang="en-US" i="1" dirty="0" err="1"/>
              <a:t>hoch</a:t>
            </a:r>
            <a:r>
              <a:rPr lang="en-US" dirty="0"/>
              <a:t>; le mot </a:t>
            </a:r>
            <a:r>
              <a:rPr lang="en-US" i="1" dirty="0" err="1"/>
              <a:t>harpe</a:t>
            </a:r>
            <a:r>
              <a:rPr lang="en-US" dirty="0"/>
              <a:t>, qui a </a:t>
            </a:r>
            <a:r>
              <a:rPr lang="en-US" dirty="0" err="1"/>
              <a:t>bien</a:t>
            </a:r>
            <a:r>
              <a:rPr lang="en-US" dirty="0"/>
              <a:t> en </a:t>
            </a:r>
            <a:r>
              <a:rPr lang="en-US" dirty="0" err="1">
                <a:hlinkClick r:id="rId3"/>
              </a:rPr>
              <a:t>grec</a:t>
            </a:r>
            <a:r>
              <a:rPr lang="en-US" dirty="0"/>
              <a:t> </a:t>
            </a:r>
            <a:r>
              <a:rPr lang="en-US" dirty="0" err="1"/>
              <a:t>une</a:t>
            </a:r>
            <a:r>
              <a:rPr lang="en-US" dirty="0"/>
              <a:t> aspiration </a:t>
            </a:r>
            <a:r>
              <a:rPr lang="en-US" dirty="0" err="1"/>
              <a:t>représentée</a:t>
            </a:r>
            <a:r>
              <a:rPr lang="en-US" dirty="0"/>
              <a:t> par un h </a:t>
            </a:r>
            <a:r>
              <a:rPr lang="en-US" dirty="0" err="1">
                <a:hlinkClick r:id="rId4"/>
              </a:rPr>
              <a:t>latin</a:t>
            </a:r>
            <a:r>
              <a:rPr lang="en-US" dirty="0"/>
              <a:t>, </a:t>
            </a:r>
            <a:r>
              <a:rPr lang="en-US" dirty="0" err="1"/>
              <a:t>n'a</a:t>
            </a:r>
            <a:r>
              <a:rPr lang="en-US" dirty="0"/>
              <a:t> pas </a:t>
            </a:r>
            <a:r>
              <a:rPr lang="en-US" dirty="0" err="1"/>
              <a:t>d'h</a:t>
            </a:r>
            <a:r>
              <a:rPr lang="en-US" dirty="0"/>
              <a:t> </a:t>
            </a:r>
            <a:r>
              <a:rPr lang="en-US" dirty="0" err="1"/>
              <a:t>aspiré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d'autre</a:t>
            </a:r>
            <a:r>
              <a:rPr lang="en-US" dirty="0"/>
              <a:t> langue </a:t>
            </a:r>
            <a:r>
              <a:rPr lang="en-US" dirty="0" err="1"/>
              <a:t>romane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 </a:t>
            </a:r>
            <a:r>
              <a:rPr lang="en-US" dirty="0" err="1">
                <a:hlinkClick r:id="rId5"/>
              </a:rPr>
              <a:t>français</a:t>
            </a:r>
            <a:r>
              <a:rPr lang="en-US" dirty="0"/>
              <a:t>, et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vraisemblablement</a:t>
            </a:r>
            <a:r>
              <a:rPr lang="en-US" dirty="0"/>
              <a:t> sous </a:t>
            </a:r>
            <a:r>
              <a:rPr lang="en-US" dirty="0" err="1"/>
              <a:t>l'influence</a:t>
            </a:r>
            <a:r>
              <a:rPr lang="en-US" dirty="0"/>
              <a:t> de </a:t>
            </a:r>
            <a:r>
              <a:rPr lang="en-US" dirty="0" err="1"/>
              <a:t>l'allemand</a:t>
            </a:r>
            <a:r>
              <a:rPr lang="en-US" dirty="0"/>
              <a:t> </a:t>
            </a:r>
            <a:r>
              <a:rPr lang="en-US" i="1" dirty="0" err="1"/>
              <a:t>Harpe</a:t>
            </a:r>
            <a:r>
              <a:rPr lang="en-US" dirty="0"/>
              <a:t>. </a:t>
            </a:r>
            <a:r>
              <a:rPr lang="en-US" dirty="0" err="1"/>
              <a:t>D'après</a:t>
            </a:r>
            <a:r>
              <a:rPr lang="en-US" dirty="0"/>
              <a:t> </a:t>
            </a:r>
            <a:r>
              <a:rPr lang="en-US" dirty="0" err="1"/>
              <a:t>Diez</a:t>
            </a:r>
            <a:r>
              <a:rPr lang="en-US" dirty="0"/>
              <a:t>, 930 mots </a:t>
            </a:r>
            <a:r>
              <a:rPr lang="en-US" dirty="0" err="1"/>
              <a:t>d'origine</a:t>
            </a:r>
            <a:r>
              <a:rPr lang="en-US" dirty="0"/>
              <a:t> </a:t>
            </a:r>
            <a:r>
              <a:rPr lang="en-US" dirty="0" err="1"/>
              <a:t>germanique</a:t>
            </a:r>
            <a:r>
              <a:rPr lang="en-US" dirty="0"/>
              <a:t> </a:t>
            </a:r>
            <a:r>
              <a:rPr lang="en-US" dirty="0" err="1"/>
              <a:t>auraient</a:t>
            </a:r>
            <a:r>
              <a:rPr lang="en-US" dirty="0"/>
              <a:t> </a:t>
            </a:r>
            <a:r>
              <a:rPr lang="en-US" dirty="0" err="1"/>
              <a:t>pénétré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, abstraction </a:t>
            </a:r>
            <a:r>
              <a:rPr lang="en-US" dirty="0" err="1"/>
              <a:t>faite</a:t>
            </a:r>
            <a:r>
              <a:rPr lang="en-US" dirty="0"/>
              <a:t> des </a:t>
            </a:r>
            <a:r>
              <a:rPr lang="en-US" dirty="0" err="1"/>
              <a:t>dialectes</a:t>
            </a:r>
            <a:r>
              <a:rPr lang="en-US" dirty="0"/>
              <a:t>, des </a:t>
            </a:r>
            <a:r>
              <a:rPr lang="en-US" dirty="0" err="1"/>
              <a:t>dérivés</a:t>
            </a:r>
            <a:r>
              <a:rPr lang="en-US" dirty="0"/>
              <a:t> et des </a:t>
            </a:r>
            <a:r>
              <a:rPr lang="en-US" dirty="0" err="1"/>
              <a:t>noms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: 450 en </a:t>
            </a:r>
            <a:r>
              <a:rPr lang="en-US" dirty="0" err="1"/>
              <a:t>français</a:t>
            </a:r>
            <a:r>
              <a:rPr lang="en-US" dirty="0"/>
              <a:t>, 140 en </a:t>
            </a:r>
            <a:r>
              <a:rPr lang="en-US" dirty="0" err="1"/>
              <a:t>italien</a:t>
            </a:r>
            <a:r>
              <a:rPr lang="en-US" dirty="0"/>
              <a:t>, 50 en </a:t>
            </a:r>
            <a:r>
              <a:rPr lang="en-US" dirty="0" err="1"/>
              <a:t>espagnol</a:t>
            </a:r>
            <a:r>
              <a:rPr lang="en-US" dirty="0"/>
              <a:t> et </a:t>
            </a:r>
            <a:r>
              <a:rPr lang="en-US" dirty="0" err="1"/>
              <a:t>portugais</a:t>
            </a:r>
            <a:r>
              <a:rPr lang="en-US" dirty="0"/>
              <a:t>, le </a:t>
            </a:r>
            <a:r>
              <a:rPr lang="en-US" dirty="0" err="1"/>
              <a:t>reste</a:t>
            </a:r>
            <a:r>
              <a:rPr lang="en-US" dirty="0"/>
              <a:t> en </a:t>
            </a:r>
            <a:r>
              <a:rPr lang="en-US" dirty="0" err="1"/>
              <a:t>valaque</a:t>
            </a:r>
            <a:r>
              <a:rPr lang="en-US" dirty="0"/>
              <a:t>; 300 mots </a:t>
            </a:r>
            <a:r>
              <a:rPr lang="en-US" dirty="0" err="1"/>
              <a:t>germaniques</a:t>
            </a:r>
            <a:r>
              <a:rPr lang="en-US" dirty="0"/>
              <a:t> </a:t>
            </a:r>
            <a:r>
              <a:rPr lang="en-US" dirty="0" err="1"/>
              <a:t>seraient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 à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/>
              <a:t>vraisemblable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300 mots </a:t>
            </a:r>
            <a:r>
              <a:rPr lang="en-US" dirty="0" err="1"/>
              <a:t>allemands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 à tout le roman </a:t>
            </a:r>
            <a:r>
              <a:rPr lang="en-US" dirty="0" err="1"/>
              <a:t>aient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apportés</a:t>
            </a:r>
            <a:r>
              <a:rPr lang="en-US" dirty="0"/>
              <a:t> par les </a:t>
            </a:r>
            <a:r>
              <a:rPr lang="en-US" dirty="0" err="1"/>
              <a:t>légionnaires</a:t>
            </a:r>
            <a:r>
              <a:rPr lang="en-US" dirty="0"/>
              <a:t> </a:t>
            </a:r>
            <a:r>
              <a:rPr lang="en-US" dirty="0" err="1"/>
              <a:t>germains</a:t>
            </a:r>
            <a:r>
              <a:rPr lang="en-US" dirty="0"/>
              <a:t> </a:t>
            </a:r>
            <a:r>
              <a:rPr lang="en-US" dirty="0" err="1"/>
              <a:t>employés</a:t>
            </a:r>
            <a:r>
              <a:rPr lang="en-US" dirty="0"/>
              <a:t> par </a:t>
            </a:r>
            <a:r>
              <a:rPr lang="en-US" dirty="0" err="1"/>
              <a:t>les</a:t>
            </a:r>
            <a:r>
              <a:rPr lang="en-US" dirty="0" err="1">
                <a:hlinkClick r:id="rId6"/>
              </a:rPr>
              <a:t>Romains</a:t>
            </a:r>
            <a:r>
              <a:rPr lang="en-US" dirty="0"/>
              <a:t>,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l'a</a:t>
            </a:r>
            <a:r>
              <a:rPr lang="en-US" dirty="0"/>
              <a:t> </a:t>
            </a:r>
            <a:r>
              <a:rPr lang="en-US" dirty="0" err="1"/>
              <a:t>prétendu</a:t>
            </a:r>
            <a:r>
              <a:rPr lang="en-US" dirty="0"/>
              <a:t> Ascoli. On ne </a:t>
            </a:r>
            <a:r>
              <a:rPr lang="en-US" dirty="0" err="1"/>
              <a:t>s'explique</a:t>
            </a:r>
            <a:r>
              <a:rPr lang="en-US" dirty="0"/>
              <a:t> pas </a:t>
            </a:r>
            <a:r>
              <a:rPr lang="en-US" dirty="0" err="1"/>
              <a:t>que</a:t>
            </a:r>
            <a:r>
              <a:rPr lang="en-US" dirty="0"/>
              <a:t> divers </a:t>
            </a:r>
            <a:r>
              <a:rPr lang="en-US" dirty="0" err="1"/>
              <a:t>soldats</a:t>
            </a:r>
            <a:r>
              <a:rPr lang="en-US" dirty="0"/>
              <a:t> </a:t>
            </a:r>
            <a:r>
              <a:rPr lang="en-US" dirty="0" err="1"/>
              <a:t>appartenant</a:t>
            </a:r>
            <a:r>
              <a:rPr lang="en-US" dirty="0"/>
              <a:t> à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légions</a:t>
            </a:r>
            <a:r>
              <a:rPr lang="en-US" dirty="0"/>
              <a:t>, </a:t>
            </a:r>
            <a:r>
              <a:rPr lang="en-US" dirty="0" err="1"/>
              <a:t>envoyés</a:t>
            </a:r>
            <a:r>
              <a:rPr lang="en-US" dirty="0"/>
              <a:t> à </a:t>
            </a:r>
            <a:r>
              <a:rPr lang="en-US" dirty="0" err="1"/>
              <a:t>tous</a:t>
            </a:r>
            <a:r>
              <a:rPr lang="en-US" dirty="0"/>
              <a:t> les coins de </a:t>
            </a:r>
            <a:r>
              <a:rPr lang="en-US" dirty="0" err="1"/>
              <a:t>l'Europe</a:t>
            </a:r>
            <a:r>
              <a:rPr lang="ru-RU" dirty="0">
                <a:hlinkClick r:id="rId7"/>
              </a:rPr>
              <a:t> </a:t>
            </a:r>
            <a:r>
              <a:rPr lang="en-US" dirty="0"/>
              <a:t>, </a:t>
            </a:r>
            <a:r>
              <a:rPr lang="en-US" dirty="0" err="1"/>
              <a:t>aient</a:t>
            </a:r>
            <a:r>
              <a:rPr lang="en-US" dirty="0"/>
              <a:t> </a:t>
            </a:r>
            <a:r>
              <a:rPr lang="en-US" dirty="0" err="1"/>
              <a:t>introduit</a:t>
            </a:r>
            <a:r>
              <a:rPr lang="en-US" dirty="0"/>
              <a:t> les </a:t>
            </a:r>
            <a:r>
              <a:rPr lang="en-US" dirty="0" err="1"/>
              <a:t>mêmes</a:t>
            </a:r>
            <a:r>
              <a:rPr lang="en-US" dirty="0"/>
              <a:t> mots, </a:t>
            </a:r>
            <a:r>
              <a:rPr lang="en-US" dirty="0" err="1"/>
              <a:t>d'autant</a:t>
            </a:r>
            <a:r>
              <a:rPr lang="en-US" dirty="0"/>
              <a:t> plus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mots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spéciaux</a:t>
            </a:r>
            <a:r>
              <a:rPr lang="en-US" dirty="0"/>
              <a:t> et d'un usage </a:t>
            </a:r>
            <a:r>
              <a:rPr lang="en-US" dirty="0" err="1"/>
              <a:t>assez</a:t>
            </a:r>
            <a:r>
              <a:rPr lang="en-US" dirty="0"/>
              <a:t> rare.</a:t>
            </a:r>
            <a:endParaRPr lang="ru-RU" dirty="0"/>
          </a:p>
        </p:txBody>
      </p:sp>
      <p:sp>
        <p:nvSpPr>
          <p:cNvPr id="14" name="AutoShape 15" descr="http://static.donquijote.org/images/blogs/dq-reg/dialectes-et-langues-en-espag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t3.gstatic.com/images?q=tbn:ANd9GcTvTxhKMW33x3OCebWVMiZz3weiFcQ9pyacCWno5-z00KEr0c2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Админ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2808312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39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5575" y="260648"/>
            <a:ext cx="8664897" cy="650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De </a:t>
            </a:r>
            <a:r>
              <a:rPr lang="en-US" sz="2000" dirty="0" err="1"/>
              <a:t>même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le </a:t>
            </a:r>
            <a:r>
              <a:rPr lang="en-US" sz="2000" dirty="0" err="1"/>
              <a:t>germanique</a:t>
            </a:r>
            <a:r>
              <a:rPr lang="en-US" sz="2000" dirty="0"/>
              <a:t> </a:t>
            </a:r>
            <a:r>
              <a:rPr lang="en-US" sz="2000" dirty="0" err="1"/>
              <a:t>pénétra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smtClean="0"/>
              <a:t>les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 err="1"/>
              <a:t>langues</a:t>
            </a:r>
            <a:r>
              <a:rPr lang="en-US" sz="2000" dirty="0"/>
              <a:t> </a:t>
            </a:r>
            <a:r>
              <a:rPr lang="en-US" sz="2000" dirty="0" err="1"/>
              <a:t>romanes</a:t>
            </a:r>
            <a:r>
              <a:rPr lang="en-US" sz="2000" dirty="0"/>
              <a:t> et en </a:t>
            </a:r>
            <a:r>
              <a:rPr lang="en-US" sz="2000" dirty="0" err="1"/>
              <a:t>particulier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</a:t>
            </a:r>
            <a:r>
              <a:rPr lang="en-US" sz="2000" dirty="0" err="1"/>
              <a:t>français</a:t>
            </a:r>
            <a:r>
              <a:rPr lang="en-US" sz="2000" dirty="0" smtClean="0"/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même</a:t>
            </a:r>
            <a:r>
              <a:rPr lang="en-US" sz="2000" dirty="0"/>
              <a:t> </a:t>
            </a:r>
            <a:r>
              <a:rPr lang="en-US" sz="2000" dirty="0" err="1"/>
              <a:t>l'</a:t>
            </a:r>
            <a:r>
              <a:rPr lang="en-US" sz="2000" dirty="0" err="1">
                <a:hlinkClick r:id="rId2"/>
              </a:rPr>
              <a:t>arabe</a:t>
            </a:r>
            <a:r>
              <a:rPr lang="en-US" sz="2000" dirty="0"/>
              <a:t> </a:t>
            </a:r>
            <a:r>
              <a:rPr lang="en-US" sz="2000" dirty="0" err="1"/>
              <a:t>implanta</a:t>
            </a:r>
            <a:r>
              <a:rPr lang="en-US" sz="2000" dirty="0"/>
              <a:t> beaucoup de </a:t>
            </a:r>
            <a:r>
              <a:rPr lang="en-US" sz="2000" dirty="0" err="1"/>
              <a:t>termes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en </a:t>
            </a:r>
            <a:r>
              <a:rPr lang="en-US" sz="2000" dirty="0"/>
              <a:t>roman et </a:t>
            </a:r>
            <a:r>
              <a:rPr lang="en-US" sz="2000" dirty="0" err="1"/>
              <a:t>surtout</a:t>
            </a:r>
            <a:r>
              <a:rPr lang="en-US" sz="2000" dirty="0"/>
              <a:t> en </a:t>
            </a:r>
            <a:r>
              <a:rPr lang="en-US" sz="2000" dirty="0" err="1">
                <a:hlinkClick r:id="rId3"/>
              </a:rPr>
              <a:t>espagnol</a:t>
            </a:r>
            <a:r>
              <a:rPr lang="en-US" sz="2000" dirty="0"/>
              <a:t>. Les </a:t>
            </a:r>
            <a:r>
              <a:rPr lang="en-US" sz="2000" dirty="0" err="1"/>
              <a:t>échanges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commerciaux</a:t>
            </a:r>
            <a:r>
              <a:rPr lang="en-US" sz="2000" dirty="0"/>
              <a:t>, les </a:t>
            </a:r>
            <a:r>
              <a:rPr lang="en-US" sz="2000" dirty="0" err="1"/>
              <a:t>croisades</a:t>
            </a:r>
            <a:r>
              <a:rPr lang="ru-RU" sz="2000" dirty="0">
                <a:hlinkClick r:id="rId4"/>
              </a:rPr>
              <a:t> </a:t>
            </a:r>
            <a:r>
              <a:rPr lang="en-US" sz="2000" dirty="0"/>
              <a:t>, la longue domination des </a:t>
            </a:r>
            <a:r>
              <a:rPr lang="en-US" sz="2000" dirty="0" err="1">
                <a:hlinkClick r:id="rId5"/>
              </a:rPr>
              <a:t>Maures</a:t>
            </a:r>
            <a:r>
              <a:rPr lang="en-US" sz="2000" dirty="0">
                <a:hlinkClick r:id="rId5"/>
              </a:rPr>
              <a:t> en </a:t>
            </a:r>
            <a:r>
              <a:rPr lang="en-US" sz="2000" dirty="0" err="1">
                <a:hlinkClick r:id="rId5"/>
              </a:rPr>
              <a:t>Espagne</a:t>
            </a:r>
            <a:r>
              <a:rPr lang="en-US" sz="2000" dirty="0"/>
              <a:t>, la </a:t>
            </a:r>
            <a:r>
              <a:rPr lang="en-US" sz="2000" dirty="0" err="1"/>
              <a:t>conquête</a:t>
            </a:r>
            <a:r>
              <a:rPr lang="en-US" sz="2000" dirty="0"/>
              <a:t> de la </a:t>
            </a:r>
            <a:r>
              <a:rPr lang="en-US" sz="2000" dirty="0" err="1"/>
              <a:t>Sicile</a:t>
            </a:r>
            <a:r>
              <a:rPr lang="ru-RU" sz="2000" dirty="0">
                <a:hlinkClick r:id="rId6"/>
              </a:rPr>
              <a:t> </a:t>
            </a:r>
            <a:r>
              <a:rPr lang="en-US" sz="2000" dirty="0"/>
              <a:t>, </a:t>
            </a:r>
            <a:r>
              <a:rPr lang="en-US" sz="2000" dirty="0" err="1"/>
              <a:t>l'occupation</a:t>
            </a:r>
            <a:r>
              <a:rPr lang="en-US" sz="2000" dirty="0"/>
              <a:t> d'un </a:t>
            </a:r>
            <a:r>
              <a:rPr lang="en-US" sz="2000" dirty="0" err="1"/>
              <a:t>lambeau</a:t>
            </a:r>
            <a:r>
              <a:rPr lang="en-US" sz="2000" dirty="0"/>
              <a:t> de la France </a:t>
            </a:r>
            <a:r>
              <a:rPr lang="en-US" sz="2000" dirty="0" err="1"/>
              <a:t>mérionale</a:t>
            </a:r>
            <a:r>
              <a:rPr lang="en-US" sz="2000" dirty="0"/>
              <a:t> par les </a:t>
            </a:r>
            <a:r>
              <a:rPr lang="en-US" sz="2000" dirty="0" err="1"/>
              <a:t>sectateurs</a:t>
            </a:r>
            <a:r>
              <a:rPr lang="en-US" sz="2000" dirty="0"/>
              <a:t> de </a:t>
            </a:r>
            <a:r>
              <a:rPr lang="en-US" sz="2000" dirty="0" err="1"/>
              <a:t>l'</a:t>
            </a:r>
            <a:r>
              <a:rPr lang="en-US" sz="2000" dirty="0" err="1">
                <a:hlinkClick r:id="rId7"/>
              </a:rPr>
              <a:t>islam</a:t>
            </a:r>
            <a:r>
              <a:rPr lang="en-US" sz="2000" dirty="0"/>
              <a:t> ; le </a:t>
            </a:r>
            <a:r>
              <a:rPr lang="en-US" sz="2000" dirty="0" err="1"/>
              <a:t>rôle</a:t>
            </a:r>
            <a:r>
              <a:rPr lang="en-US" sz="2000" dirty="0"/>
              <a:t> </a:t>
            </a:r>
            <a:r>
              <a:rPr lang="en-US" sz="2000" dirty="0" err="1"/>
              <a:t>joué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l'enseignement</a:t>
            </a:r>
            <a:r>
              <a:rPr lang="en-US" sz="2000" dirty="0"/>
              <a:t> de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dirty="0" err="1"/>
              <a:t>l'Europe</a:t>
            </a:r>
            <a:r>
              <a:rPr lang="en-US" sz="2000" dirty="0"/>
              <a:t> par les </a:t>
            </a:r>
            <a:r>
              <a:rPr lang="en-US" sz="2000" dirty="0" err="1"/>
              <a:t>universités</a:t>
            </a:r>
            <a:r>
              <a:rPr lang="en-US" sz="2000" dirty="0"/>
              <a:t> </a:t>
            </a:r>
            <a:r>
              <a:rPr lang="en-US" sz="2000" dirty="0" err="1"/>
              <a:t>arabes</a:t>
            </a:r>
            <a:r>
              <a:rPr lang="en-US" sz="2000" dirty="0"/>
              <a:t> de </a:t>
            </a:r>
            <a:r>
              <a:rPr lang="en-US" sz="2000" dirty="0" err="1">
                <a:hlinkClick r:id="rId8"/>
              </a:rPr>
              <a:t>Séville</a:t>
            </a:r>
            <a:r>
              <a:rPr lang="en-US" sz="2000" dirty="0"/>
              <a:t>. </a:t>
            </a:r>
            <a:r>
              <a:rPr lang="en-US" sz="2000" dirty="0" err="1"/>
              <a:t>de</a:t>
            </a:r>
            <a:r>
              <a:rPr lang="en-US" sz="2000" dirty="0" err="1">
                <a:hlinkClick r:id="rId9"/>
              </a:rPr>
              <a:t>Tolède</a:t>
            </a:r>
            <a:r>
              <a:rPr lang="en-US" sz="2000" dirty="0"/>
              <a:t>, de </a:t>
            </a:r>
            <a:r>
              <a:rPr lang="en-US" sz="2000" dirty="0">
                <a:hlinkClick r:id="rId10"/>
              </a:rPr>
              <a:t>Grenade</a:t>
            </a:r>
            <a:r>
              <a:rPr lang="en-US" sz="2000" dirty="0"/>
              <a:t>, de </a:t>
            </a:r>
            <a:r>
              <a:rPr lang="en-US" sz="2000" dirty="0" err="1">
                <a:hlinkClick r:id="rId11"/>
              </a:rPr>
              <a:t>Cordoue</a:t>
            </a:r>
            <a:r>
              <a:rPr lang="en-US" sz="2000" dirty="0"/>
              <a:t>, la diffusion </a:t>
            </a:r>
            <a:r>
              <a:rPr lang="en-US" sz="2000" dirty="0" err="1"/>
              <a:t>soit</a:t>
            </a:r>
            <a:r>
              <a:rPr lang="en-US" sz="2000" dirty="0"/>
              <a:t> </a:t>
            </a:r>
            <a:r>
              <a:rPr lang="en-US" sz="2000" dirty="0" err="1"/>
              <a:t>directe</a:t>
            </a:r>
            <a:r>
              <a:rPr lang="en-US" sz="2000" dirty="0"/>
              <a:t>, </a:t>
            </a:r>
            <a:r>
              <a:rPr lang="en-US" sz="2000" dirty="0" err="1"/>
              <a:t>soit</a:t>
            </a:r>
            <a:r>
              <a:rPr lang="en-US" sz="2000" dirty="0"/>
              <a:t> par </a:t>
            </a:r>
            <a:r>
              <a:rPr lang="en-US" sz="2000" dirty="0" err="1"/>
              <a:t>traductions</a:t>
            </a:r>
            <a:r>
              <a:rPr lang="en-US" sz="2000" dirty="0"/>
              <a:t> </a:t>
            </a:r>
            <a:r>
              <a:rPr lang="en-US" sz="2000" dirty="0" err="1"/>
              <a:t>latines</a:t>
            </a:r>
            <a:r>
              <a:rPr lang="en-US" sz="2000" dirty="0"/>
              <a:t>, des </a:t>
            </a:r>
            <a:r>
              <a:rPr lang="en-US" sz="2000" dirty="0" err="1"/>
              <a:t>livres</a:t>
            </a:r>
            <a:r>
              <a:rPr lang="en-US" sz="2000" dirty="0"/>
              <a:t> </a:t>
            </a:r>
            <a:r>
              <a:rPr lang="en-US" sz="2000" dirty="0" err="1"/>
              <a:t>arabes</a:t>
            </a:r>
            <a:r>
              <a:rPr lang="en-US" sz="2000" dirty="0"/>
              <a:t> de </a:t>
            </a:r>
            <a:r>
              <a:rPr lang="en-US" sz="2000" dirty="0" err="1">
                <a:hlinkClick r:id="rId12"/>
              </a:rPr>
              <a:t>mathématiques</a:t>
            </a:r>
            <a:r>
              <a:rPr lang="ru-RU" sz="2000" dirty="0">
                <a:hlinkClick r:id="rId13"/>
              </a:rPr>
              <a:t> </a:t>
            </a:r>
            <a:r>
              <a:rPr lang="en-US" sz="2000" dirty="0"/>
              <a:t>, </a:t>
            </a:r>
            <a:r>
              <a:rPr lang="en-US" sz="2000" dirty="0" err="1"/>
              <a:t>d'astronomie</a:t>
            </a:r>
            <a:r>
              <a:rPr lang="ru-RU" sz="2000" dirty="0">
                <a:hlinkClick r:id="rId14"/>
              </a:rPr>
              <a:t> </a:t>
            </a:r>
            <a:r>
              <a:rPr lang="en-US" sz="2000" dirty="0"/>
              <a:t>, de </a:t>
            </a:r>
            <a:r>
              <a:rPr lang="en-US" sz="2000" dirty="0" err="1"/>
              <a:t>médecine</a:t>
            </a:r>
            <a:r>
              <a:rPr lang="ru-RU" sz="2000" dirty="0">
                <a:hlinkClick r:id="rId15"/>
              </a:rPr>
              <a:t> </a:t>
            </a:r>
            <a:r>
              <a:rPr lang="en-US" sz="2000" dirty="0"/>
              <a:t>, </a:t>
            </a:r>
            <a:r>
              <a:rPr lang="en-US" sz="2000" dirty="0" err="1"/>
              <a:t>d'</a:t>
            </a:r>
            <a:r>
              <a:rPr lang="en-US" sz="2000" dirty="0" err="1">
                <a:hlinkClick r:id="rId16"/>
              </a:rPr>
              <a:t>alchimie</a:t>
            </a:r>
            <a:r>
              <a:rPr lang="en-US" sz="2000" dirty="0"/>
              <a:t>, </a:t>
            </a:r>
            <a:r>
              <a:rPr lang="en-US" sz="2000" dirty="0" err="1"/>
              <a:t>sont</a:t>
            </a:r>
            <a:r>
              <a:rPr lang="en-US" sz="2000" dirty="0"/>
              <a:t> des </a:t>
            </a:r>
            <a:r>
              <a:rPr lang="en-US" sz="2000" dirty="0" err="1"/>
              <a:t>faits</a:t>
            </a:r>
            <a:r>
              <a:rPr lang="en-US" sz="2000" dirty="0"/>
              <a:t> </a:t>
            </a:r>
            <a:r>
              <a:rPr lang="en-US" sz="2000" dirty="0" err="1"/>
              <a:t>connus</a:t>
            </a:r>
            <a:r>
              <a:rPr lang="en-US" sz="2000" dirty="0"/>
              <a:t> et qui font </a:t>
            </a:r>
            <a:r>
              <a:rPr lang="en-US" sz="2000" dirty="0" err="1"/>
              <a:t>comprendre</a:t>
            </a:r>
            <a:r>
              <a:rPr lang="en-US" sz="2000" dirty="0"/>
              <a:t> </a:t>
            </a:r>
            <a:r>
              <a:rPr lang="en-US" sz="2000" dirty="0" err="1"/>
              <a:t>l'extension</a:t>
            </a:r>
            <a:r>
              <a:rPr lang="en-US" sz="2000" dirty="0"/>
              <a:t> de </a:t>
            </a:r>
            <a:r>
              <a:rPr lang="en-US" sz="2000" dirty="0" err="1"/>
              <a:t>l'arabe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roman. Les mots </a:t>
            </a:r>
            <a:r>
              <a:rPr lang="en-US" sz="2000" dirty="0" err="1"/>
              <a:t>arabes</a:t>
            </a:r>
            <a:r>
              <a:rPr lang="en-US" sz="2000" dirty="0"/>
              <a:t> </a:t>
            </a:r>
            <a:r>
              <a:rPr lang="en-US" sz="2000" dirty="0" err="1"/>
              <a:t>ont</a:t>
            </a:r>
            <a:r>
              <a:rPr lang="en-US" sz="2000" dirty="0"/>
              <a:t> </a:t>
            </a:r>
            <a:r>
              <a:rPr lang="en-US" sz="2000" dirty="0" err="1"/>
              <a:t>pénétré</a:t>
            </a:r>
            <a:r>
              <a:rPr lang="en-US" sz="2000" dirty="0"/>
              <a:t> en </a:t>
            </a:r>
            <a:r>
              <a:rPr lang="en-US" sz="2000" dirty="0" err="1"/>
              <a:t>espagnol</a:t>
            </a:r>
            <a:r>
              <a:rPr lang="en-US" sz="2000" dirty="0"/>
              <a:t> avec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régularité</a:t>
            </a:r>
            <a:r>
              <a:rPr lang="en-US" sz="2000" dirty="0"/>
              <a:t> </a:t>
            </a:r>
            <a:r>
              <a:rPr lang="en-US" sz="2000" dirty="0" err="1"/>
              <a:t>telle</a:t>
            </a:r>
            <a:r>
              <a:rPr lang="en-US" sz="2000" dirty="0"/>
              <a:t> </a:t>
            </a:r>
            <a:r>
              <a:rPr lang="en-US" sz="2000" dirty="0" err="1"/>
              <a:t>qu'on</a:t>
            </a:r>
            <a:r>
              <a:rPr lang="en-US" sz="2000" dirty="0"/>
              <a:t> a </a:t>
            </a:r>
            <a:r>
              <a:rPr lang="en-US" sz="2000" dirty="0" err="1"/>
              <a:t>pu</a:t>
            </a:r>
            <a:r>
              <a:rPr lang="en-US" sz="2000" dirty="0"/>
              <a:t> essayer </a:t>
            </a:r>
            <a:r>
              <a:rPr lang="en-US" sz="2000" dirty="0" err="1"/>
              <a:t>d'établir</a:t>
            </a:r>
            <a:r>
              <a:rPr lang="en-US" sz="2000" dirty="0"/>
              <a:t> </a:t>
            </a:r>
            <a:r>
              <a:rPr lang="en-US" sz="2000" dirty="0" err="1"/>
              <a:t>certaines</a:t>
            </a:r>
            <a:r>
              <a:rPr lang="en-US" sz="2000" dirty="0"/>
              <a:t> </a:t>
            </a:r>
            <a:r>
              <a:rPr lang="en-US" sz="2000" dirty="0" err="1"/>
              <a:t>règles</a:t>
            </a:r>
            <a:r>
              <a:rPr lang="en-US" sz="2000" dirty="0"/>
              <a:t> de </a:t>
            </a:r>
            <a:r>
              <a:rPr lang="en-US" sz="2000" dirty="0" err="1"/>
              <a:t>phonétique</a:t>
            </a:r>
            <a:r>
              <a:rPr lang="en-US" sz="2000" dirty="0"/>
              <a:t> pour la transformation des </a:t>
            </a:r>
            <a:r>
              <a:rPr lang="en-US" sz="2000" dirty="0" err="1"/>
              <a:t>voyelles</a:t>
            </a:r>
            <a:r>
              <a:rPr lang="en-US" sz="2000" dirty="0"/>
              <a:t> et des </a:t>
            </a:r>
            <a:r>
              <a:rPr lang="en-US" sz="2000" dirty="0" err="1"/>
              <a:t>consonnes</a:t>
            </a:r>
            <a:r>
              <a:rPr lang="en-US" sz="2000" dirty="0"/>
              <a:t> (cf. </a:t>
            </a:r>
            <a:r>
              <a:rPr lang="en-US" sz="2000" dirty="0" err="1"/>
              <a:t>Grundriss</a:t>
            </a:r>
            <a:r>
              <a:rPr lang="en-US" sz="2000" dirty="0"/>
              <a:t>, t. I, pp. 402-403). </a:t>
            </a:r>
            <a:endParaRPr lang="ru-RU" sz="2000" dirty="0"/>
          </a:p>
        </p:txBody>
      </p:sp>
      <p:sp>
        <p:nvSpPr>
          <p:cNvPr id="14" name="AutoShape 15" descr="http://static.donquijote.org/images/blogs/dq-reg/dialectes-et-langues-en-espag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t3.gstatic.com/images?q=tbn:ANd9GcTvTxhKMW33x3OCebWVMiZz3weiFcQ9pyacCWno5-z00KEr0c2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C:\Users\Админ\Desktop\images (1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927"/>
            <a:ext cx="2808312" cy="210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1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4725" y="1170032"/>
            <a:ext cx="86557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langues</a:t>
            </a:r>
            <a:r>
              <a:rPr lang="en-US" dirty="0" smtClean="0"/>
              <a:t> </a:t>
            </a:r>
            <a:r>
              <a:rPr lang="en-US" dirty="0" err="1" smtClean="0"/>
              <a:t>romanes</a:t>
            </a:r>
            <a:r>
              <a:rPr lang="en-US" dirty="0" smtClean="0"/>
              <a:t>, les </a:t>
            </a:r>
            <a:r>
              <a:rPr lang="en-US" dirty="0" err="1" smtClean="0"/>
              <a:t>emprunts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beaucoup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nombreux</a:t>
            </a:r>
            <a:r>
              <a:rPr lang="en-US" dirty="0" smtClean="0"/>
              <a:t> et fort </a:t>
            </a:r>
            <a:r>
              <a:rPr lang="en-US" dirty="0" err="1" smtClean="0"/>
              <a:t>irréguliers</a:t>
            </a:r>
            <a:r>
              <a:rPr lang="en-US" dirty="0" smtClean="0"/>
              <a:t> :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des à-</a:t>
            </a:r>
            <a:r>
              <a:rPr lang="en-US" dirty="0" err="1" smtClean="0"/>
              <a:t>peu</a:t>
            </a:r>
            <a:r>
              <a:rPr lang="en-US" dirty="0" smtClean="0"/>
              <a:t>-</a:t>
            </a:r>
            <a:r>
              <a:rPr lang="en-US" dirty="0" err="1" smtClean="0"/>
              <a:t>près</a:t>
            </a:r>
            <a:r>
              <a:rPr lang="en-US" dirty="0" smtClean="0"/>
              <a:t>, </a:t>
            </a:r>
            <a:r>
              <a:rPr lang="en-US" dirty="0" err="1" smtClean="0"/>
              <a:t>reproduits</a:t>
            </a:r>
            <a:r>
              <a:rPr lang="en-US" dirty="0" smtClean="0"/>
              <a:t> </a:t>
            </a:r>
            <a:r>
              <a:rPr lang="en-US" dirty="0" err="1" smtClean="0"/>
              <a:t>parfois</a:t>
            </a:r>
            <a:r>
              <a:rPr lang="en-US" dirty="0" smtClean="0"/>
              <a:t> </a:t>
            </a:r>
            <a:r>
              <a:rPr lang="en-US" dirty="0" err="1" smtClean="0"/>
              <a:t>d'une</a:t>
            </a:r>
            <a:r>
              <a:rPr lang="en-US" dirty="0" smtClean="0"/>
              <a:t> </a:t>
            </a:r>
            <a:r>
              <a:rPr lang="en-US" dirty="0" err="1" smtClean="0"/>
              <a:t>façon</a:t>
            </a:r>
            <a:r>
              <a:rPr lang="en-US" dirty="0" smtClean="0"/>
              <a:t> </a:t>
            </a:r>
            <a:r>
              <a:rPr lang="en-US" dirty="0" err="1" smtClean="0"/>
              <a:t>extrêmement</a:t>
            </a:r>
            <a:r>
              <a:rPr lang="en-US" dirty="0" smtClean="0"/>
              <a:t> bizarre par des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entendant</a:t>
            </a:r>
            <a:r>
              <a:rPr lang="en-US" dirty="0" smtClean="0"/>
              <a:t> des sons </a:t>
            </a:r>
            <a:r>
              <a:rPr lang="en-US" dirty="0" err="1" smtClean="0"/>
              <a:t>étrangers</a:t>
            </a:r>
            <a:r>
              <a:rPr lang="en-US" dirty="0" smtClean="0"/>
              <a:t> </a:t>
            </a:r>
            <a:r>
              <a:rPr lang="en-US" dirty="0" err="1" smtClean="0"/>
              <a:t>auxquels</a:t>
            </a:r>
            <a:r>
              <a:rPr lang="en-US" dirty="0" smtClean="0"/>
              <a:t> </a:t>
            </a:r>
            <a:r>
              <a:rPr lang="en-US" dirty="0" err="1" smtClean="0"/>
              <a:t>l'oreille</a:t>
            </a:r>
            <a:r>
              <a:rPr lang="en-US" dirty="0" smtClean="0"/>
              <a:t> </a:t>
            </a:r>
            <a:r>
              <a:rPr lang="en-US" dirty="0" err="1" smtClean="0"/>
              <a:t>n'était</a:t>
            </a:r>
            <a:r>
              <a:rPr lang="en-US" dirty="0" smtClean="0"/>
              <a:t> pas </a:t>
            </a:r>
            <a:r>
              <a:rPr lang="en-US" dirty="0" err="1" smtClean="0"/>
              <a:t>façonnée</a:t>
            </a:r>
            <a:r>
              <a:rPr lang="en-US" dirty="0" smtClean="0"/>
              <a:t> et </a:t>
            </a:r>
            <a:r>
              <a:rPr lang="en-US" dirty="0" err="1" smtClean="0"/>
              <a:t>qu'ils</a:t>
            </a:r>
            <a:r>
              <a:rPr lang="en-US" dirty="0" smtClean="0"/>
              <a:t> ne </a:t>
            </a:r>
            <a:r>
              <a:rPr lang="en-US" dirty="0" err="1" smtClean="0"/>
              <a:t>pouvaient</a:t>
            </a:r>
            <a:r>
              <a:rPr lang="en-US" dirty="0" smtClean="0"/>
              <a:t> </a:t>
            </a:r>
            <a:r>
              <a:rPr lang="en-US" dirty="0" err="1" smtClean="0"/>
              <a:t>correctement</a:t>
            </a:r>
            <a:r>
              <a:rPr lang="en-US" dirty="0" smtClean="0"/>
              <a:t> </a:t>
            </a:r>
            <a:r>
              <a:rPr lang="en-US" dirty="0" err="1" smtClean="0"/>
              <a:t>reprononcer</a:t>
            </a:r>
            <a:r>
              <a:rPr lang="en-US" dirty="0" smtClean="0"/>
              <a:t> : </a:t>
            </a:r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artichaut</a:t>
            </a:r>
            <a:r>
              <a:rPr lang="en-US" dirty="0" smtClean="0"/>
              <a:t> de </a:t>
            </a:r>
            <a:r>
              <a:rPr lang="en-US" dirty="0" err="1" smtClean="0"/>
              <a:t>harchaf</a:t>
            </a:r>
            <a:r>
              <a:rPr lang="en-US" dirty="0" smtClean="0"/>
              <a:t>, et les </a:t>
            </a:r>
            <a:r>
              <a:rPr lang="en-US" dirty="0" err="1" smtClean="0"/>
              <a:t>noms</a:t>
            </a:r>
            <a:r>
              <a:rPr lang="en-US" dirty="0" smtClean="0"/>
              <a:t> </a:t>
            </a:r>
            <a:r>
              <a:rPr lang="en-US" dirty="0" err="1" smtClean="0"/>
              <a:t>propres</a:t>
            </a:r>
            <a:r>
              <a:rPr lang="en-US" dirty="0" smtClean="0"/>
              <a:t> </a:t>
            </a:r>
            <a:r>
              <a:rPr lang="en-US" dirty="0" err="1" smtClean="0"/>
              <a:t>cités</a:t>
            </a:r>
            <a:r>
              <a:rPr lang="en-US" dirty="0" smtClean="0"/>
              <a:t> par </a:t>
            </a:r>
            <a:r>
              <a:rPr lang="en-US" dirty="0" err="1" smtClean="0"/>
              <a:t>Devie</a:t>
            </a:r>
            <a:r>
              <a:rPr lang="en-US" dirty="0" smtClean="0"/>
              <a:t> </a:t>
            </a:r>
            <a:r>
              <a:rPr lang="en-US" i="1" dirty="0" smtClean="0"/>
              <a:t>: </a:t>
            </a:r>
            <a:r>
              <a:rPr lang="en-US" i="1" dirty="0" err="1" smtClean="0"/>
              <a:t>Sensadonias</a:t>
            </a:r>
            <a:r>
              <a:rPr lang="en-US" i="1" dirty="0" smtClean="0"/>
              <a:t> </a:t>
            </a:r>
            <a:r>
              <a:rPr lang="en-US" i="1" dirty="0" err="1" smtClean="0"/>
              <a:t>Noscardin</a:t>
            </a:r>
            <a:r>
              <a:rPr lang="en-US" i="1" dirty="0" smtClean="0"/>
              <a:t>, </a:t>
            </a:r>
            <a:r>
              <a:rPr lang="en-US" i="1" dirty="0" err="1" smtClean="0"/>
              <a:t>Hariadan</a:t>
            </a:r>
            <a:r>
              <a:rPr lang="en-US" dirty="0" smtClean="0"/>
              <a:t>, qui </a:t>
            </a:r>
            <a:r>
              <a:rPr lang="en-US" dirty="0" err="1" smtClean="0"/>
              <a:t>représentent</a:t>
            </a:r>
            <a:r>
              <a:rPr lang="en-US" dirty="0" smtClean="0"/>
              <a:t> </a:t>
            </a:r>
            <a:r>
              <a:rPr lang="en-US" i="1" dirty="0" err="1" smtClean="0"/>
              <a:t>Chems-eddin</a:t>
            </a:r>
            <a:r>
              <a:rPr lang="en-US" i="1" dirty="0" smtClean="0"/>
              <a:t>, Nasr-</a:t>
            </a:r>
            <a:r>
              <a:rPr lang="en-US" i="1" dirty="0" err="1" smtClean="0"/>
              <a:t>eddin</a:t>
            </a:r>
            <a:r>
              <a:rPr lang="en-US" i="1" dirty="0" smtClean="0"/>
              <a:t>, </a:t>
            </a:r>
            <a:r>
              <a:rPr lang="en-US" i="1" dirty="0" err="1" smtClean="0"/>
              <a:t>Kheir-eddin</a:t>
            </a:r>
            <a:r>
              <a:rPr lang="en-US" dirty="0" smtClean="0"/>
              <a:t>. Les </a:t>
            </a:r>
            <a:r>
              <a:rPr lang="en-US" dirty="0" err="1" smtClean="0"/>
              <a:t>noms</a:t>
            </a:r>
            <a:r>
              <a:rPr lang="en-US" dirty="0" smtClean="0"/>
              <a:t> de </a:t>
            </a:r>
            <a:r>
              <a:rPr lang="en-US" dirty="0" err="1" smtClean="0"/>
              <a:t>plantes</a:t>
            </a:r>
            <a:r>
              <a:rPr lang="en-US" dirty="0" smtClean="0"/>
              <a:t>, les </a:t>
            </a:r>
            <a:r>
              <a:rPr lang="en-US" dirty="0" err="1" smtClean="0"/>
              <a:t>termes</a:t>
            </a:r>
            <a:r>
              <a:rPr lang="en-US" dirty="0" smtClean="0"/>
              <a:t> de </a:t>
            </a:r>
            <a:r>
              <a:rPr lang="en-US" dirty="0" err="1" smtClean="0"/>
              <a:t>médecine</a:t>
            </a:r>
            <a:r>
              <a:rPr lang="en-US" dirty="0" smtClean="0"/>
              <a:t>, </a:t>
            </a:r>
            <a:r>
              <a:rPr lang="en-US" dirty="0" err="1" smtClean="0"/>
              <a:t>d'alchimie</a:t>
            </a:r>
            <a:r>
              <a:rPr lang="en-US" dirty="0" smtClean="0"/>
              <a:t>, </a:t>
            </a:r>
            <a:r>
              <a:rPr lang="en-US" dirty="0" err="1" smtClean="0"/>
              <a:t>d'astronomie</a:t>
            </a:r>
            <a:r>
              <a:rPr lang="en-US" dirty="0" smtClean="0"/>
              <a:t>, </a:t>
            </a:r>
            <a:r>
              <a:rPr lang="en-US" dirty="0" err="1" smtClean="0"/>
              <a:t>de</a:t>
            </a:r>
            <a:r>
              <a:rPr lang="en-US" dirty="0" err="1" smtClean="0">
                <a:hlinkClick r:id="rId2"/>
              </a:rPr>
              <a:t>géométrie</a:t>
            </a:r>
            <a:r>
              <a:rPr lang="en-US" dirty="0" smtClean="0"/>
              <a:t>, </a:t>
            </a:r>
            <a:r>
              <a:rPr lang="en-US" dirty="0" err="1" smtClean="0"/>
              <a:t>d'industrie</a:t>
            </a:r>
            <a:r>
              <a:rPr lang="en-US" dirty="0" smtClean="0"/>
              <a:t>, de commerce, de </a:t>
            </a:r>
            <a:r>
              <a:rPr lang="en-US" dirty="0" err="1" smtClean="0">
                <a:hlinkClick r:id="rId3"/>
              </a:rPr>
              <a:t>musique</a:t>
            </a:r>
            <a:r>
              <a:rPr lang="en-US" dirty="0" smtClean="0"/>
              <a:t> </a:t>
            </a:r>
            <a:r>
              <a:rPr lang="en-US" dirty="0" err="1" smtClean="0"/>
              <a:t>sont</a:t>
            </a:r>
            <a:r>
              <a:rPr lang="en-US" dirty="0" smtClean="0"/>
              <a:t> les plus </a:t>
            </a:r>
            <a:r>
              <a:rPr lang="en-US" dirty="0" err="1" smtClean="0"/>
              <a:t>nombreux</a:t>
            </a:r>
            <a:r>
              <a:rPr lang="en-US" dirty="0" smtClean="0"/>
              <a:t>. Le </a:t>
            </a:r>
            <a:r>
              <a:rPr lang="en-US" dirty="0" err="1" smtClean="0"/>
              <a:t>nombre</a:t>
            </a:r>
            <a:r>
              <a:rPr lang="en-US" dirty="0" smtClean="0"/>
              <a:t> des mots </a:t>
            </a:r>
            <a:r>
              <a:rPr lang="en-US" dirty="0" err="1" smtClean="0"/>
              <a:t>arabes</a:t>
            </a:r>
            <a:r>
              <a:rPr lang="en-US" dirty="0" smtClean="0"/>
              <a:t>, qui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grand en </a:t>
            </a:r>
            <a:r>
              <a:rPr lang="en-US" dirty="0" err="1" smtClean="0"/>
              <a:t>espagnol</a:t>
            </a:r>
            <a:r>
              <a:rPr lang="en-US" dirty="0" smtClean="0"/>
              <a:t> a </a:t>
            </a:r>
            <a:r>
              <a:rPr lang="en-US" dirty="0" err="1" smtClean="0"/>
              <a:t>diminué</a:t>
            </a:r>
            <a:r>
              <a:rPr lang="en-US" dirty="0" smtClean="0"/>
              <a:t> au fur et à </a:t>
            </a:r>
            <a:r>
              <a:rPr lang="en-US" dirty="0" err="1" smtClean="0"/>
              <a:t>mesure</a:t>
            </a:r>
            <a:r>
              <a:rPr lang="en-US" dirty="0" smtClean="0"/>
              <a:t> des </a:t>
            </a:r>
            <a:r>
              <a:rPr lang="en-US" dirty="0" err="1" smtClean="0"/>
              <a:t>progrès</a:t>
            </a:r>
            <a:r>
              <a:rPr lang="en-US" dirty="0" smtClean="0"/>
              <a:t> du </a:t>
            </a:r>
            <a:r>
              <a:rPr lang="en-US" dirty="0" err="1" smtClean="0"/>
              <a:t>castillan</a:t>
            </a:r>
            <a:r>
              <a:rPr lang="en-US" dirty="0" smtClean="0"/>
              <a:t>, et </a:t>
            </a:r>
            <a:r>
              <a:rPr lang="en-US" dirty="0" err="1" smtClean="0"/>
              <a:t>maintenant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fait à </a:t>
            </a:r>
            <a:r>
              <a:rPr lang="en-US" dirty="0" err="1" smtClean="0"/>
              <a:t>peine</a:t>
            </a:r>
            <a:r>
              <a:rPr lang="en-US" dirty="0" smtClean="0"/>
              <a:t> le </a:t>
            </a:r>
            <a:r>
              <a:rPr lang="en-US" dirty="0" err="1" smtClean="0"/>
              <a:t>dixième</a:t>
            </a:r>
            <a:r>
              <a:rPr lang="en-US" dirty="0" smtClean="0"/>
              <a:t> du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  <a:r>
              <a:rPr lang="en-US" dirty="0" err="1" smtClean="0"/>
              <a:t>espagnol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En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y a environ un </a:t>
            </a:r>
            <a:r>
              <a:rPr lang="en-US" dirty="0" err="1"/>
              <a:t>millier</a:t>
            </a:r>
            <a:r>
              <a:rPr lang="en-US" dirty="0"/>
              <a:t> de mots </a:t>
            </a:r>
            <a:r>
              <a:rPr lang="en-US" dirty="0" err="1"/>
              <a:t>d'origine</a:t>
            </a:r>
            <a:r>
              <a:rPr lang="en-US" dirty="0"/>
              <a:t> </a:t>
            </a:r>
            <a:r>
              <a:rPr lang="en-US" dirty="0" err="1"/>
              <a:t>arabe</a:t>
            </a:r>
            <a:r>
              <a:rPr lang="en-US" dirty="0"/>
              <a:t> </a:t>
            </a:r>
            <a:r>
              <a:rPr lang="en-US" dirty="0" err="1"/>
              <a:t>venus</a:t>
            </a:r>
            <a:r>
              <a:rPr lang="en-US" dirty="0"/>
              <a:t> en France </a:t>
            </a:r>
            <a:r>
              <a:rPr lang="en-US" dirty="0" err="1"/>
              <a:t>surtout</a:t>
            </a:r>
            <a:r>
              <a:rPr lang="en-US" dirty="0"/>
              <a:t> par </a:t>
            </a:r>
            <a:r>
              <a:rPr lang="en-US" dirty="0" err="1"/>
              <a:t>l'intermédiaire</a:t>
            </a:r>
            <a:r>
              <a:rPr lang="en-US" dirty="0"/>
              <a:t> des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hispaniques</a:t>
            </a:r>
            <a:r>
              <a:rPr lang="en-US" dirty="0"/>
              <a:t>, </a:t>
            </a:r>
            <a:r>
              <a:rPr lang="en-US" dirty="0" err="1"/>
              <a:t>du</a:t>
            </a:r>
            <a:r>
              <a:rPr lang="en-US" dirty="0" err="1">
                <a:hlinkClick r:id="rId4"/>
              </a:rPr>
              <a:t>catalan</a:t>
            </a:r>
            <a:r>
              <a:rPr lang="en-US" dirty="0"/>
              <a:t>, de </a:t>
            </a:r>
            <a:r>
              <a:rPr lang="en-US" dirty="0" err="1"/>
              <a:t>l'occitan</a:t>
            </a:r>
            <a:r>
              <a:rPr lang="en-US" dirty="0"/>
              <a:t> et de </a:t>
            </a:r>
            <a:r>
              <a:rPr lang="en-US" dirty="0" err="1"/>
              <a:t>l'italien</a:t>
            </a:r>
            <a:r>
              <a:rPr lang="en-US" dirty="0"/>
              <a:t>. </a:t>
            </a:r>
            <a:r>
              <a:rPr lang="en-US" dirty="0" err="1"/>
              <a:t>L'arabe</a:t>
            </a:r>
            <a:r>
              <a:rPr lang="en-US" dirty="0"/>
              <a:t> a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influence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vocabulaires</a:t>
            </a:r>
            <a:r>
              <a:rPr lang="en-US" dirty="0"/>
              <a:t> du </a:t>
            </a:r>
            <a:r>
              <a:rPr lang="en-US" dirty="0" err="1"/>
              <a:t>portugais</a:t>
            </a:r>
            <a:r>
              <a:rPr lang="en-US" dirty="0"/>
              <a:t>, de la </a:t>
            </a:r>
            <a:r>
              <a:rPr lang="en-US" dirty="0" err="1"/>
              <a:t>Sicile</a:t>
            </a:r>
            <a:r>
              <a:rPr lang="en-US" dirty="0"/>
              <a:t>, de la </a:t>
            </a:r>
            <a:r>
              <a:rPr lang="en-US" dirty="0" err="1"/>
              <a:t>Basse-Italie</a:t>
            </a:r>
            <a:r>
              <a:rPr lang="en-US" dirty="0"/>
              <a:t>, de la </a:t>
            </a:r>
            <a:r>
              <a:rPr lang="en-US" dirty="0" err="1"/>
              <a:t>Sardaigne</a:t>
            </a:r>
            <a:r>
              <a:rPr lang="ru-RU" dirty="0">
                <a:hlinkClick r:id="rId5"/>
              </a:rPr>
              <a:t> </a:t>
            </a:r>
            <a:r>
              <a:rPr lang="en-US" dirty="0"/>
              <a:t>; le </a:t>
            </a:r>
            <a:r>
              <a:rPr lang="en-US" dirty="0" err="1"/>
              <a:t>maltais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dialecte</a:t>
            </a:r>
            <a:r>
              <a:rPr lang="en-US" dirty="0"/>
              <a:t> </a:t>
            </a:r>
            <a:r>
              <a:rPr lang="en-US" dirty="0" err="1"/>
              <a:t>arabe</a:t>
            </a:r>
            <a:r>
              <a:rPr lang="en-US" dirty="0"/>
              <a:t> avec des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italiens</a:t>
            </a:r>
            <a:r>
              <a:rPr lang="en-US" dirty="0"/>
              <a:t>. Le </a:t>
            </a:r>
            <a:r>
              <a:rPr lang="en-US" dirty="0" err="1"/>
              <a:t>roumain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au point de </a:t>
            </a:r>
            <a:r>
              <a:rPr lang="en-US" dirty="0" err="1"/>
              <a:t>vue</a:t>
            </a:r>
            <a:r>
              <a:rPr lang="en-US" dirty="0"/>
              <a:t> du </a:t>
            </a:r>
            <a:r>
              <a:rPr lang="en-US" dirty="0" err="1"/>
              <a:t>lexique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à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autres</a:t>
            </a:r>
            <a:r>
              <a:rPr lang="en-US" dirty="0"/>
              <a:t> points de 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d'ailleurs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position tout à fait </a:t>
            </a:r>
            <a:r>
              <a:rPr lang="en-US" dirty="0" err="1"/>
              <a:t>particulière</a:t>
            </a:r>
            <a:r>
              <a:rPr lang="en-US" dirty="0"/>
              <a:t>. Le fond du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assurément</a:t>
            </a:r>
            <a:r>
              <a:rPr lang="en-US" dirty="0"/>
              <a:t> le </a:t>
            </a:r>
            <a:r>
              <a:rPr lang="en-US" dirty="0" err="1">
                <a:hlinkClick r:id="rId6"/>
              </a:rPr>
              <a:t>latin</a:t>
            </a:r>
            <a:r>
              <a:rPr lang="en-US" dirty="0" err="1"/>
              <a:t>vulgaire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la </a:t>
            </a:r>
            <a:r>
              <a:rPr lang="en-US" dirty="0" err="1"/>
              <a:t>pénétration</a:t>
            </a:r>
            <a:r>
              <a:rPr lang="en-US" dirty="0"/>
              <a:t> des </a:t>
            </a:r>
            <a:r>
              <a:rPr lang="en-US" dirty="0" err="1"/>
              <a:t>éléments</a:t>
            </a:r>
            <a:r>
              <a:rPr lang="en-US" dirty="0"/>
              <a:t> du </a:t>
            </a:r>
            <a:r>
              <a:rPr lang="en-US" dirty="0" err="1"/>
              <a:t>bulgare-touranien</a:t>
            </a:r>
            <a:r>
              <a:rPr lang="en-US" dirty="0"/>
              <a:t>, de </a:t>
            </a:r>
            <a:r>
              <a:rPr lang="en-US" dirty="0" err="1"/>
              <a:t>l'</a:t>
            </a:r>
            <a:r>
              <a:rPr lang="en-US" dirty="0" err="1">
                <a:hlinkClick r:id="rId7"/>
              </a:rPr>
              <a:t>albanais</a:t>
            </a:r>
            <a:r>
              <a:rPr lang="en-US" dirty="0"/>
              <a:t>, </a:t>
            </a:r>
            <a:r>
              <a:rPr lang="en-US" dirty="0" err="1"/>
              <a:t>du</a:t>
            </a:r>
            <a:r>
              <a:rPr lang="en-US" dirty="0" err="1">
                <a:hlinkClick r:id="rId8"/>
              </a:rPr>
              <a:t>slave</a:t>
            </a:r>
            <a:r>
              <a:rPr lang="en-US" dirty="0"/>
              <a:t>, du </a:t>
            </a:r>
            <a:r>
              <a:rPr lang="en-US" dirty="0" err="1">
                <a:hlinkClick r:id="rId9"/>
              </a:rPr>
              <a:t>hongrois</a:t>
            </a:r>
            <a:r>
              <a:rPr lang="en-US" dirty="0"/>
              <a:t>, du </a:t>
            </a:r>
            <a:r>
              <a:rPr lang="en-US" dirty="0" err="1">
                <a:hlinkClick r:id="rId10"/>
              </a:rPr>
              <a:t>néo-grec</a:t>
            </a:r>
            <a:r>
              <a:rPr lang="en-US" dirty="0"/>
              <a:t> et du </a:t>
            </a:r>
            <a:r>
              <a:rPr lang="en-US" dirty="0" err="1">
                <a:hlinkClick r:id="rId11"/>
              </a:rPr>
              <a:t>turc</a:t>
            </a:r>
            <a:r>
              <a:rPr lang="en-US" dirty="0"/>
              <a:t> en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altéré</a:t>
            </a:r>
            <a:r>
              <a:rPr lang="en-US" dirty="0"/>
              <a:t> </a:t>
            </a:r>
            <a:r>
              <a:rPr lang="en-US" dirty="0" err="1"/>
              <a:t>profondément</a:t>
            </a:r>
            <a:r>
              <a:rPr lang="en-US" dirty="0"/>
              <a:t> la </a:t>
            </a:r>
            <a:r>
              <a:rPr lang="en-US" dirty="0" err="1"/>
              <a:t>physionomie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14" name="AutoShape 15" descr="http://static.donquijote.org/images/blogs/dq-reg/dialectes-et-langues-en-espag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t3.gstatic.com/images?q=tbn:ANd9GcTvTxhKMW33x3OCebWVMiZz3weiFcQ9pyacCWno5-z00KEr0c2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9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4624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	En </a:t>
            </a:r>
            <a:r>
              <a:rPr lang="en-US" dirty="0" err="1"/>
              <a:t>outre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y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des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, </a:t>
            </a:r>
            <a:r>
              <a:rPr lang="en-US" dirty="0" err="1" smtClean="0"/>
              <a:t>si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/>
              <a:t>l'on</a:t>
            </a:r>
            <a:r>
              <a:rPr lang="en-US" dirty="0"/>
              <a:t> en </a:t>
            </a:r>
            <a:r>
              <a:rPr lang="en-US" dirty="0" err="1"/>
              <a:t>juge</a:t>
            </a:r>
            <a:r>
              <a:rPr lang="en-US" dirty="0"/>
              <a:t> par le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considérable</a:t>
            </a:r>
            <a:r>
              <a:rPr lang="en-US" dirty="0"/>
              <a:t> des mots </a:t>
            </a:r>
            <a:r>
              <a:rPr lang="en-US" dirty="0" err="1"/>
              <a:t>roumains</a:t>
            </a:r>
            <a:r>
              <a:rPr lang="en-US" dirty="0"/>
              <a:t> </a:t>
            </a:r>
            <a:r>
              <a:rPr lang="en-US" dirty="0" smtClean="0"/>
              <a:t>qui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/>
              <a:t>n'ont</a:t>
            </a:r>
            <a:r>
              <a:rPr lang="en-US" dirty="0"/>
              <a:t> pas </a:t>
            </a:r>
            <a:r>
              <a:rPr lang="en-US" dirty="0" err="1"/>
              <a:t>d'étymologie</a:t>
            </a:r>
            <a:r>
              <a:rPr lang="en-US" dirty="0"/>
              <a:t> </a:t>
            </a:r>
            <a:r>
              <a:rPr lang="en-US" dirty="0" err="1"/>
              <a:t>sûre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possible. Le </a:t>
            </a:r>
            <a:r>
              <a:rPr lang="en-US" dirty="0" err="1"/>
              <a:t>défaut</a:t>
            </a:r>
            <a:r>
              <a:rPr lang="en-US" dirty="0"/>
              <a:t> de </a:t>
            </a:r>
            <a:r>
              <a:rPr lang="en-US" dirty="0" err="1" smtClean="0"/>
              <a:t>textes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/>
              <a:t>anciens</a:t>
            </a:r>
            <a:r>
              <a:rPr lang="en-US" dirty="0"/>
              <a:t> pour la langue en </a:t>
            </a:r>
            <a:r>
              <a:rPr lang="en-US" dirty="0" err="1"/>
              <a:t>rendra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l'étude</a:t>
            </a:r>
            <a:r>
              <a:rPr lang="en-US" dirty="0"/>
              <a:t> fort </a:t>
            </a:r>
            <a:r>
              <a:rPr lang="en-US" dirty="0" err="1"/>
              <a:t>aride</a:t>
            </a:r>
            <a:r>
              <a:rPr lang="en-US" dirty="0"/>
              <a:t> </a:t>
            </a:r>
            <a:r>
              <a:rPr lang="en-US" dirty="0" smtClean="0"/>
              <a:t>et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fort </a:t>
            </a:r>
            <a:r>
              <a:rPr lang="en-US" dirty="0" err="1"/>
              <a:t>dangereuse</a:t>
            </a:r>
            <a:r>
              <a:rPr lang="en-US" dirty="0"/>
              <a:t>. </a:t>
            </a:r>
            <a:r>
              <a:rPr lang="en-US" dirty="0" err="1" smtClean="0"/>
              <a:t>Outre</a:t>
            </a:r>
            <a:r>
              <a:rPr lang="en-US" dirty="0" smtClean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pré</a:t>
            </a:r>
            <a:r>
              <a:rPr lang="en-US" dirty="0"/>
              <a:t>-romans et </a:t>
            </a:r>
            <a:r>
              <a:rPr lang="en-US" dirty="0" smtClean="0"/>
              <a:t>post-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romans</a:t>
            </a:r>
            <a:r>
              <a:rPr lang="en-US" dirty="0"/>
              <a:t>, on </a:t>
            </a:r>
            <a:r>
              <a:rPr lang="en-US" dirty="0" err="1"/>
              <a:t>trouve</a:t>
            </a:r>
            <a:r>
              <a:rPr lang="en-US" dirty="0"/>
              <a:t> des </a:t>
            </a:r>
            <a:r>
              <a:rPr lang="en-US" dirty="0" err="1"/>
              <a:t>échanges</a:t>
            </a:r>
            <a:r>
              <a:rPr lang="en-US" dirty="0"/>
              <a:t> </a:t>
            </a:r>
            <a:r>
              <a:rPr lang="en-US" dirty="0" err="1"/>
              <a:t>continuels</a:t>
            </a:r>
            <a:r>
              <a:rPr lang="en-US" dirty="0"/>
              <a:t> entre les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le </a:t>
            </a:r>
            <a:r>
              <a:rPr lang="en-US" dirty="0" err="1">
                <a:hlinkClick r:id="rId2"/>
              </a:rPr>
              <a:t>français</a:t>
            </a:r>
            <a:r>
              <a:rPr lang="en-US" dirty="0"/>
              <a:t> par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emprunte</a:t>
            </a:r>
            <a:r>
              <a:rPr lang="en-US" dirty="0"/>
              <a:t> au </a:t>
            </a:r>
            <a:r>
              <a:rPr lang="en-US" dirty="0" err="1"/>
              <a:t>XVI</a:t>
            </a:r>
            <a:r>
              <a:rPr lang="en-US" baseline="30000" dirty="0" err="1"/>
              <a:t>e</a:t>
            </a:r>
            <a:r>
              <a:rPr lang="en-US" dirty="0"/>
              <a:t> siècle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foule</a:t>
            </a:r>
            <a:r>
              <a:rPr lang="en-US" dirty="0"/>
              <a:t> de mots </a:t>
            </a:r>
            <a:r>
              <a:rPr lang="en-US" dirty="0" err="1">
                <a:hlinkClick r:id="rId3"/>
              </a:rPr>
              <a:t>espagnols</a:t>
            </a:r>
            <a:r>
              <a:rPr lang="en-US" dirty="0"/>
              <a:t> et </a:t>
            </a:r>
            <a:r>
              <a:rPr lang="en-US" dirty="0" err="1"/>
              <a:t>surtout</a:t>
            </a:r>
            <a:r>
              <a:rPr lang="en-US" dirty="0"/>
              <a:t> </a:t>
            </a:r>
            <a:r>
              <a:rPr lang="en-US" dirty="0" err="1">
                <a:hlinkClick r:id="rId4"/>
              </a:rPr>
              <a:t>italiens</a:t>
            </a:r>
            <a:r>
              <a:rPr lang="en-US" dirty="0"/>
              <a:t>. </a:t>
            </a:r>
            <a:r>
              <a:rPr lang="en-US" dirty="0" err="1"/>
              <a:t>L'</a:t>
            </a:r>
            <a:r>
              <a:rPr lang="en-US" dirty="0" err="1">
                <a:hlinkClick r:id="rId5"/>
              </a:rPr>
              <a:t>occitan</a:t>
            </a:r>
            <a:r>
              <a:rPr lang="en-US" dirty="0"/>
              <a:t> </a:t>
            </a:r>
            <a:r>
              <a:rPr lang="en-US" dirty="0" err="1"/>
              <a:t>actuel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un </a:t>
            </a:r>
            <a:r>
              <a:rPr lang="en-US" dirty="0" err="1"/>
              <a:t>nombre</a:t>
            </a:r>
            <a:r>
              <a:rPr lang="en-US" dirty="0"/>
              <a:t> de plus en plus grand de mots </a:t>
            </a:r>
            <a:r>
              <a:rPr lang="en-US" dirty="0" err="1"/>
              <a:t>français</a:t>
            </a:r>
            <a:r>
              <a:rPr lang="en-US" dirty="0"/>
              <a:t>. Des causes </a:t>
            </a:r>
            <a:r>
              <a:rPr lang="en-US" dirty="0" err="1"/>
              <a:t>toutes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encore </a:t>
            </a:r>
            <a:r>
              <a:rPr lang="en-US" dirty="0" err="1"/>
              <a:t>enrichir</a:t>
            </a:r>
            <a:r>
              <a:rPr lang="en-US" dirty="0"/>
              <a:t> le </a:t>
            </a:r>
            <a:r>
              <a:rPr lang="en-US" dirty="0" err="1"/>
              <a:t>lexique</a:t>
            </a:r>
            <a:r>
              <a:rPr lang="en-US" dirty="0"/>
              <a:t>. Au </a:t>
            </a:r>
            <a:r>
              <a:rPr lang="en-US" dirty="0" err="1"/>
              <a:t>XVIII</a:t>
            </a:r>
            <a:r>
              <a:rPr lang="en-US" baseline="30000" dirty="0" err="1"/>
              <a:t>e</a:t>
            </a:r>
            <a:r>
              <a:rPr lang="en-US" dirty="0"/>
              <a:t> siècle, le </a:t>
            </a:r>
            <a:r>
              <a:rPr lang="en-US" dirty="0" err="1"/>
              <a:t>développement</a:t>
            </a:r>
            <a:r>
              <a:rPr lang="en-US" dirty="0"/>
              <a:t> des sciences </a:t>
            </a:r>
            <a:r>
              <a:rPr lang="en-US" dirty="0" err="1"/>
              <a:t>introduit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nomenclatures </a:t>
            </a:r>
            <a:r>
              <a:rPr lang="en-US" dirty="0" err="1"/>
              <a:t>spéciales</a:t>
            </a:r>
            <a:r>
              <a:rPr lang="en-US" dirty="0"/>
              <a:t> </a:t>
            </a:r>
            <a:r>
              <a:rPr lang="en-US" dirty="0" err="1"/>
              <a:t>quantités</a:t>
            </a:r>
            <a:r>
              <a:rPr lang="en-US" dirty="0"/>
              <a:t> de mots </a:t>
            </a:r>
            <a:r>
              <a:rPr lang="en-US" dirty="0" err="1"/>
              <a:t>latins</a:t>
            </a:r>
            <a:r>
              <a:rPr lang="en-US" dirty="0"/>
              <a:t> et encore plus de </a:t>
            </a:r>
            <a:r>
              <a:rPr lang="en-US" dirty="0" err="1">
                <a:hlinkClick r:id="rId6"/>
              </a:rPr>
              <a:t>grecs</a:t>
            </a:r>
            <a:r>
              <a:rPr lang="en-US" dirty="0"/>
              <a:t>. De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jours</a:t>
            </a:r>
            <a:r>
              <a:rPr lang="en-US" dirty="0"/>
              <a:t>,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nouvelles</a:t>
            </a:r>
            <a:r>
              <a:rPr lang="en-US" dirty="0"/>
              <a:t> inventions se </a:t>
            </a:r>
            <a:r>
              <a:rPr lang="en-US" dirty="0" err="1"/>
              <a:t>revêtent</a:t>
            </a:r>
            <a:r>
              <a:rPr lang="en-US" dirty="0"/>
              <a:t> de mots </a:t>
            </a:r>
            <a:r>
              <a:rPr lang="en-US" dirty="0" err="1"/>
              <a:t>tirés</a:t>
            </a:r>
            <a:r>
              <a:rPr lang="en-US" dirty="0"/>
              <a:t> et en </a:t>
            </a:r>
            <a:r>
              <a:rPr lang="en-US" dirty="0" err="1"/>
              <a:t>général</a:t>
            </a:r>
            <a:r>
              <a:rPr lang="en-US" dirty="0"/>
              <a:t> mal </a:t>
            </a:r>
            <a:r>
              <a:rPr lang="en-US" dirty="0" err="1"/>
              <a:t>tirés</a:t>
            </a:r>
            <a:r>
              <a:rPr lang="en-US" dirty="0"/>
              <a:t> du </a:t>
            </a:r>
            <a:r>
              <a:rPr lang="en-US" dirty="0" err="1"/>
              <a:t>grec</a:t>
            </a:r>
            <a:r>
              <a:rPr lang="en-US" dirty="0"/>
              <a:t>. </a:t>
            </a:r>
            <a:r>
              <a:rPr lang="en-US" dirty="0" err="1"/>
              <a:t>L'</a:t>
            </a:r>
            <a:r>
              <a:rPr lang="en-US" dirty="0" err="1">
                <a:hlinkClick r:id="rId7"/>
              </a:rPr>
              <a:t>anglais</a:t>
            </a:r>
            <a:r>
              <a:rPr lang="en-US" dirty="0"/>
              <a:t> </a:t>
            </a:r>
            <a:r>
              <a:rPr lang="en-US" dirty="0" err="1"/>
              <a:t>importe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série</a:t>
            </a:r>
            <a:r>
              <a:rPr lang="en-US" dirty="0"/>
              <a:t> de mots </a:t>
            </a:r>
            <a:r>
              <a:rPr lang="en-US" dirty="0" err="1"/>
              <a:t>relatifs</a:t>
            </a:r>
            <a:r>
              <a:rPr lang="en-US" dirty="0"/>
              <a:t> aux courses, aux </a:t>
            </a:r>
            <a:r>
              <a:rPr lang="en-US" dirty="0" err="1"/>
              <a:t>chevaux</a:t>
            </a:r>
            <a:r>
              <a:rPr lang="en-US" dirty="0"/>
              <a:t>, aux modes de tout genre. </a:t>
            </a:r>
            <a:r>
              <a:rPr lang="en-US" dirty="0" err="1"/>
              <a:t>L'italien</a:t>
            </a:r>
            <a:r>
              <a:rPr lang="en-US" dirty="0"/>
              <a:t> </a:t>
            </a:r>
            <a:r>
              <a:rPr lang="en-US" dirty="0" err="1"/>
              <a:t>pénétra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seconde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à la fin du </a:t>
            </a:r>
            <a:r>
              <a:rPr lang="en-US" dirty="0" err="1"/>
              <a:t>XVIII</a:t>
            </a:r>
            <a:r>
              <a:rPr lang="en-US" baseline="30000" dirty="0" err="1"/>
              <a:t>e</a:t>
            </a:r>
            <a:r>
              <a:rPr lang="en-US" dirty="0"/>
              <a:t> siècle en </a:t>
            </a:r>
            <a:r>
              <a:rPr lang="en-US" dirty="0" err="1"/>
              <a:t>français</a:t>
            </a:r>
            <a:r>
              <a:rPr lang="en-US" dirty="0"/>
              <a:t> pour </a:t>
            </a:r>
            <a:r>
              <a:rPr lang="en-US" dirty="0" err="1"/>
              <a:t>donner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musicale. Le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encore </a:t>
            </a:r>
            <a:r>
              <a:rPr lang="en-US" dirty="0" err="1"/>
              <a:t>s'enrichir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les </a:t>
            </a:r>
            <a:r>
              <a:rPr lang="en-US" dirty="0" err="1"/>
              <a:t>onomatopées</a:t>
            </a:r>
            <a:r>
              <a:rPr lang="en-US" dirty="0"/>
              <a:t>. Il en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de la </a:t>
            </a:r>
            <a:r>
              <a:rPr lang="en-US" dirty="0" err="1"/>
              <a:t>plupart</a:t>
            </a:r>
            <a:r>
              <a:rPr lang="en-US" dirty="0"/>
              <a:t> des </a:t>
            </a:r>
            <a:r>
              <a:rPr lang="en-US" dirty="0" err="1"/>
              <a:t>noms</a:t>
            </a:r>
            <a:r>
              <a:rPr lang="en-US" dirty="0"/>
              <a:t> de </a:t>
            </a:r>
            <a:r>
              <a:rPr lang="en-US" dirty="0" err="1"/>
              <a:t>cris</a:t>
            </a:r>
            <a:r>
              <a:rPr lang="en-US" dirty="0"/>
              <a:t> </a:t>
            </a:r>
            <a:r>
              <a:rPr lang="en-US" dirty="0" err="1" smtClean="0"/>
              <a:t>d'animaux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5" descr="http://static.donquijote.org/images/blogs/dq-reg/dialectes-et-langues-en-espag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t3.gstatic.com/images?q=tbn:ANd9GcTvTxhKMW33x3OCebWVMiZz3weiFcQ9pyacCWno5-z00KEr0c2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C:\Users\Админ\Desktop\image_min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95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504" y="116632"/>
            <a:ext cx="8784976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Au point de </a:t>
            </a:r>
            <a:r>
              <a:rPr lang="en-US" dirty="0" err="1"/>
              <a:t>vue</a:t>
            </a:r>
            <a:r>
              <a:rPr lang="en-US" dirty="0"/>
              <a:t> de </a:t>
            </a:r>
            <a:r>
              <a:rPr lang="en-US" dirty="0" err="1"/>
              <a:t>l'étymologie</a:t>
            </a:r>
            <a:r>
              <a:rPr lang="en-US" dirty="0"/>
              <a:t>, on </a:t>
            </a:r>
            <a:r>
              <a:rPr lang="en-US" dirty="0" err="1"/>
              <a:t>divise</a:t>
            </a:r>
            <a:r>
              <a:rPr lang="en-US" dirty="0"/>
              <a:t> le </a:t>
            </a:r>
            <a:r>
              <a:rPr lang="en-US" dirty="0" err="1"/>
              <a:t>lexique</a:t>
            </a:r>
            <a:r>
              <a:rPr lang="en-US" dirty="0"/>
              <a:t> de </a:t>
            </a:r>
            <a:r>
              <a:rPr lang="en-US" dirty="0" err="1"/>
              <a:t>chacune</a:t>
            </a:r>
            <a:r>
              <a:rPr lang="en-US" dirty="0"/>
              <a:t> des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en </a:t>
            </a:r>
            <a:r>
              <a:rPr lang="en-US" dirty="0" err="1"/>
              <a:t>deux</a:t>
            </a:r>
            <a:r>
              <a:rPr lang="en-US" dirty="0"/>
              <a:t> parties : </a:t>
            </a:r>
            <a:r>
              <a:rPr lang="en-US" dirty="0" err="1"/>
              <a:t>l'une</a:t>
            </a:r>
            <a:r>
              <a:rPr lang="en-US" dirty="0"/>
              <a:t> qui </a:t>
            </a:r>
            <a:r>
              <a:rPr lang="en-US" dirty="0" err="1"/>
              <a:t>comprend</a:t>
            </a:r>
            <a:r>
              <a:rPr lang="en-US" dirty="0"/>
              <a:t> les mots </a:t>
            </a:r>
            <a:r>
              <a:rPr lang="en-US" dirty="0" err="1"/>
              <a:t>populaires</a:t>
            </a:r>
            <a:r>
              <a:rPr lang="en-US" dirty="0"/>
              <a:t>, </a:t>
            </a:r>
            <a:r>
              <a:rPr lang="en-US" dirty="0" err="1"/>
              <a:t>l'autre</a:t>
            </a:r>
            <a:r>
              <a:rPr lang="en-US" dirty="0"/>
              <a:t> qui </a:t>
            </a:r>
            <a:r>
              <a:rPr lang="en-US" dirty="0" err="1"/>
              <a:t>comprend</a:t>
            </a:r>
            <a:r>
              <a:rPr lang="en-US" dirty="0"/>
              <a:t> les mots savants. Les mots </a:t>
            </a:r>
            <a:r>
              <a:rPr lang="en-US" dirty="0" err="1"/>
              <a:t>populaires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passés</a:t>
            </a:r>
            <a:r>
              <a:rPr lang="en-US" dirty="0"/>
              <a:t> </a:t>
            </a:r>
            <a:r>
              <a:rPr lang="en-US" dirty="0" err="1"/>
              <a:t>insensiblement</a:t>
            </a:r>
            <a:r>
              <a:rPr lang="en-US" dirty="0"/>
              <a:t> de la bouche des </a:t>
            </a:r>
            <a:r>
              <a:rPr lang="en-US" dirty="0" err="1"/>
              <a:t>Latins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celle</a:t>
            </a:r>
            <a:r>
              <a:rPr lang="en-US" dirty="0"/>
              <a:t> des Romans. Un mot </a:t>
            </a:r>
            <a:r>
              <a:rPr lang="en-US" dirty="0" err="1"/>
              <a:t>comme</a:t>
            </a:r>
            <a:r>
              <a:rPr lang="en-US" i="1" dirty="0" err="1"/>
              <a:t>panis</a:t>
            </a:r>
            <a:r>
              <a:rPr lang="en-US" dirty="0"/>
              <a:t>, </a:t>
            </a:r>
            <a:r>
              <a:rPr lang="en-US" i="1" dirty="0" err="1"/>
              <a:t>panem</a:t>
            </a:r>
            <a:r>
              <a:rPr lang="en-US" dirty="0"/>
              <a:t> par </a:t>
            </a:r>
            <a:r>
              <a:rPr lang="en-US" dirty="0" err="1"/>
              <a:t>exemple</a:t>
            </a:r>
            <a:r>
              <a:rPr lang="en-US" dirty="0"/>
              <a:t>, a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en usage : </a:t>
            </a:r>
            <a:r>
              <a:rPr lang="en-US" dirty="0" err="1"/>
              <a:t>c'est</a:t>
            </a:r>
            <a:r>
              <a:rPr lang="en-US" dirty="0"/>
              <a:t> le mot </a:t>
            </a:r>
            <a:r>
              <a:rPr lang="en-US" i="1" dirty="0"/>
              <a:t>pain</a:t>
            </a:r>
            <a:r>
              <a:rPr lang="en-US" dirty="0"/>
              <a:t>. Les mots savants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calqués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 </a:t>
            </a:r>
            <a:r>
              <a:rPr lang="en-US" dirty="0" err="1">
                <a:hlinkClick r:id="rId2"/>
              </a:rPr>
              <a:t>latin</a:t>
            </a:r>
            <a:r>
              <a:rPr lang="en-US" dirty="0"/>
              <a:t> </a:t>
            </a:r>
            <a:r>
              <a:rPr lang="en-US" dirty="0" err="1"/>
              <a:t>écrit</a:t>
            </a:r>
            <a:r>
              <a:rPr lang="en-US" dirty="0"/>
              <a:t> et </a:t>
            </a:r>
            <a:r>
              <a:rPr lang="en-US" dirty="0" err="1"/>
              <a:t>introduits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langue par des gens </a:t>
            </a:r>
            <a:r>
              <a:rPr lang="en-US" dirty="0" err="1"/>
              <a:t>instruits</a:t>
            </a:r>
            <a:r>
              <a:rPr lang="en-US" dirty="0"/>
              <a:t> : le mot </a:t>
            </a:r>
            <a:r>
              <a:rPr lang="en-US" i="1" dirty="0" err="1"/>
              <a:t>philosophie</a:t>
            </a:r>
            <a:r>
              <a:rPr lang="en-US" dirty="0"/>
              <a:t> par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venant</a:t>
            </a:r>
            <a:r>
              <a:rPr lang="en-US" dirty="0"/>
              <a:t> de </a:t>
            </a:r>
            <a:r>
              <a:rPr lang="en-US" i="1" dirty="0" err="1"/>
              <a:t>philosophia</a:t>
            </a:r>
            <a:r>
              <a:rPr lang="en-US" dirty="0"/>
              <a:t>. </a:t>
            </a:r>
            <a:r>
              <a:rPr lang="en-US" dirty="0" err="1"/>
              <a:t>Parmi</a:t>
            </a:r>
            <a:r>
              <a:rPr lang="en-US" dirty="0"/>
              <a:t> les mots </a:t>
            </a:r>
            <a:r>
              <a:rPr lang="en-US" dirty="0" err="1"/>
              <a:t>populaires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existé</a:t>
            </a:r>
            <a:r>
              <a:rPr lang="en-US" dirty="0"/>
              <a:t> de tout temps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et qui </a:t>
            </a:r>
            <a:r>
              <a:rPr lang="en-US" dirty="0" err="1"/>
              <a:t>remontent</a:t>
            </a:r>
            <a:r>
              <a:rPr lang="en-US" dirty="0"/>
              <a:t> au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populaire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tradition </a:t>
            </a:r>
            <a:r>
              <a:rPr lang="en-US" dirty="0" err="1"/>
              <a:t>ininterrompue</a:t>
            </a:r>
            <a:r>
              <a:rPr lang="en-US" dirty="0"/>
              <a:t>, beaucoup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, au </a:t>
            </a:r>
            <a:r>
              <a:rPr lang="en-US" dirty="0" err="1"/>
              <a:t>cours</a:t>
            </a:r>
            <a:r>
              <a:rPr lang="en-US" dirty="0"/>
              <a:t> du temps,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sorte</a:t>
            </a:r>
            <a:r>
              <a:rPr lang="en-US" dirty="0"/>
              <a:t> de significations </a:t>
            </a:r>
            <a:r>
              <a:rPr lang="en-US" dirty="0" err="1"/>
              <a:t>diverses</a:t>
            </a:r>
            <a:r>
              <a:rPr lang="en-US" dirty="0"/>
              <a:t> ; </a:t>
            </a:r>
            <a:r>
              <a:rPr lang="en-US" dirty="0" err="1"/>
              <a:t>mais</a:t>
            </a:r>
            <a:r>
              <a:rPr lang="en-US" dirty="0"/>
              <a:t> un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assez</a:t>
            </a:r>
            <a:r>
              <a:rPr lang="en-US" dirty="0"/>
              <a:t> </a:t>
            </a:r>
            <a:r>
              <a:rPr lang="en-US" dirty="0" err="1"/>
              <a:t>considérable</a:t>
            </a:r>
            <a:r>
              <a:rPr lang="en-US" dirty="0"/>
              <a:t> a </a:t>
            </a:r>
            <a:r>
              <a:rPr lang="en-US" dirty="0" err="1"/>
              <a:t>gardé</a:t>
            </a:r>
            <a:r>
              <a:rPr lang="en-US" dirty="0"/>
              <a:t> le </a:t>
            </a:r>
            <a:r>
              <a:rPr lang="en-US" dirty="0" err="1"/>
              <a:t>sens</a:t>
            </a:r>
            <a:r>
              <a:rPr lang="en-US" dirty="0"/>
              <a:t> des mots </a:t>
            </a:r>
            <a:r>
              <a:rPr lang="en-US" dirty="0" err="1"/>
              <a:t>latins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origine</a:t>
            </a:r>
            <a:r>
              <a:rPr lang="en-US" dirty="0"/>
              <a:t>. </a:t>
            </a:r>
            <a:r>
              <a:rPr lang="en-US" dirty="0" err="1"/>
              <a:t>Citons</a:t>
            </a:r>
            <a:r>
              <a:rPr lang="en-US" dirty="0"/>
              <a:t> au </a:t>
            </a:r>
            <a:r>
              <a:rPr lang="en-US" dirty="0" err="1"/>
              <a:t>hasard</a:t>
            </a:r>
            <a:r>
              <a:rPr lang="en-US" dirty="0"/>
              <a:t> : </a:t>
            </a:r>
            <a:r>
              <a:rPr lang="en-US" i="1" dirty="0" err="1"/>
              <a:t>amorem</a:t>
            </a:r>
            <a:r>
              <a:rPr lang="en-US" i="1" dirty="0"/>
              <a:t>, amour; </a:t>
            </a:r>
            <a:r>
              <a:rPr lang="en-US" i="1" dirty="0" err="1"/>
              <a:t>animam</a:t>
            </a:r>
            <a:r>
              <a:rPr lang="en-US" i="1" dirty="0"/>
              <a:t>, </a:t>
            </a:r>
            <a:r>
              <a:rPr lang="en-US" i="1" dirty="0" err="1"/>
              <a:t>âme</a:t>
            </a:r>
            <a:r>
              <a:rPr lang="en-US" dirty="0"/>
              <a:t> : </a:t>
            </a:r>
            <a:r>
              <a:rPr lang="en-US" i="1" dirty="0"/>
              <a:t>annum</a:t>
            </a:r>
            <a:r>
              <a:rPr lang="en-US" dirty="0"/>
              <a:t>, </a:t>
            </a:r>
            <a:r>
              <a:rPr lang="en-US" i="1" dirty="0"/>
              <a:t>an</a:t>
            </a:r>
            <a:r>
              <a:rPr lang="en-US" dirty="0"/>
              <a:t>; </a:t>
            </a:r>
            <a:r>
              <a:rPr lang="en-US" i="1" dirty="0" err="1"/>
              <a:t>aquam</a:t>
            </a:r>
            <a:r>
              <a:rPr lang="en-US" i="1" dirty="0"/>
              <a:t>, eau; </a:t>
            </a:r>
            <a:r>
              <a:rPr lang="en-US" i="1" dirty="0" err="1"/>
              <a:t>asinum</a:t>
            </a:r>
            <a:r>
              <a:rPr lang="en-US" i="1" dirty="0"/>
              <a:t>, </a:t>
            </a:r>
            <a:r>
              <a:rPr lang="en-US" i="1" dirty="0" err="1"/>
              <a:t>âne</a:t>
            </a:r>
            <a:r>
              <a:rPr lang="en-US" dirty="0"/>
              <a:t>, etc.,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le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non </a:t>
            </a:r>
            <a:r>
              <a:rPr lang="en-US" dirty="0" err="1"/>
              <a:t>citées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faute</a:t>
            </a:r>
            <a:r>
              <a:rPr lang="en-US" dirty="0"/>
              <a:t> </a:t>
            </a:r>
            <a:r>
              <a:rPr lang="en-US" dirty="0" err="1"/>
              <a:t>d'espace</a:t>
            </a:r>
            <a:r>
              <a:rPr lang="en-US" dirty="0"/>
              <a:t> (cf. </a:t>
            </a:r>
            <a:r>
              <a:rPr lang="en-US" dirty="0" err="1"/>
              <a:t>Arsène</a:t>
            </a:r>
            <a:r>
              <a:rPr lang="en-US" dirty="0"/>
              <a:t> </a:t>
            </a:r>
            <a:r>
              <a:rPr lang="en-US" dirty="0" err="1"/>
              <a:t>Darmesteter</a:t>
            </a:r>
            <a:r>
              <a:rPr lang="en-US" dirty="0"/>
              <a:t>,</a:t>
            </a:r>
            <a:r>
              <a:rPr lang="en-US" i="1" dirty="0"/>
              <a:t> Vie des mots</a:t>
            </a:r>
            <a:r>
              <a:rPr lang="en-US" dirty="0"/>
              <a:t>, 1887, </a:t>
            </a:r>
            <a:r>
              <a:rPr lang="en-US" dirty="0" err="1"/>
              <a:t>Appendice</a:t>
            </a:r>
            <a:r>
              <a:rPr lang="en-US" dirty="0"/>
              <a:t> I).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5" descr="http://static.donquijote.org/images/blogs/dq-reg/dialectes-et-langues-en-espag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t3.gstatic.com/images?q=tbn:ANd9GcTvTxhKMW33x3OCebWVMiZz3weiFcQ9pyacCWno5-z00KEr0c2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3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504" y="754826"/>
            <a:ext cx="8784976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	La </a:t>
            </a:r>
            <a:r>
              <a:rPr lang="en-US" dirty="0" err="1"/>
              <a:t>plupart</a:t>
            </a:r>
            <a:r>
              <a:rPr lang="en-US" dirty="0"/>
              <a:t> des mots savants </a:t>
            </a:r>
            <a:r>
              <a:rPr lang="en-US" dirty="0" err="1"/>
              <a:t>disparurent</a:t>
            </a:r>
            <a:r>
              <a:rPr lang="en-US" dirty="0"/>
              <a:t> </a:t>
            </a:r>
            <a:r>
              <a:rPr lang="en-US" dirty="0" err="1"/>
              <a:t>presque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le </a:t>
            </a:r>
            <a:r>
              <a:rPr lang="en-US" dirty="0" err="1"/>
              <a:t>IX</a:t>
            </a:r>
            <a:r>
              <a:rPr lang="en-US" baseline="30000" dirty="0" err="1"/>
              <a:t>e</a:t>
            </a:r>
            <a:r>
              <a:rPr lang="en-US" dirty="0"/>
              <a:t> siècle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diverses</a:t>
            </a:r>
            <a:r>
              <a:rPr lang="en-US" dirty="0"/>
              <a:t> provinces de la </a:t>
            </a:r>
            <a:r>
              <a:rPr lang="en-US" i="1" dirty="0"/>
              <a:t>Romania</a:t>
            </a:r>
            <a:r>
              <a:rPr lang="en-US" dirty="0"/>
              <a:t>; les </a:t>
            </a:r>
            <a:r>
              <a:rPr lang="en-US" dirty="0" err="1"/>
              <a:t>idées</a:t>
            </a:r>
            <a:r>
              <a:rPr lang="en-US" dirty="0"/>
              <a:t> </a:t>
            </a:r>
            <a:r>
              <a:rPr lang="en-US" dirty="0" err="1"/>
              <a:t>philosophiques</a:t>
            </a:r>
            <a:r>
              <a:rPr lang="en-US" dirty="0"/>
              <a:t>, </a:t>
            </a:r>
            <a:r>
              <a:rPr lang="en-US" dirty="0" err="1"/>
              <a:t>littéraires</a:t>
            </a:r>
            <a:r>
              <a:rPr lang="en-US" dirty="0"/>
              <a:t>, </a:t>
            </a:r>
            <a:r>
              <a:rPr lang="en-US" dirty="0" err="1"/>
              <a:t>scientifiques</a:t>
            </a:r>
            <a:r>
              <a:rPr lang="en-US" dirty="0"/>
              <a:t>, </a:t>
            </a:r>
            <a:r>
              <a:rPr lang="en-US" dirty="0" err="1"/>
              <a:t>artistiques</a:t>
            </a:r>
            <a:r>
              <a:rPr lang="en-US" dirty="0"/>
              <a:t> </a:t>
            </a:r>
            <a:r>
              <a:rPr lang="en-US" dirty="0" err="1"/>
              <a:t>sombrèrent</a:t>
            </a:r>
            <a:r>
              <a:rPr lang="en-US" dirty="0"/>
              <a:t> avec la </a:t>
            </a:r>
            <a:r>
              <a:rPr lang="en-US" dirty="0" err="1"/>
              <a:t>civilisation</a:t>
            </a:r>
            <a:r>
              <a:rPr lang="en-US" dirty="0"/>
              <a:t> qui les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développées</a:t>
            </a:r>
            <a:r>
              <a:rPr lang="en-US" dirty="0"/>
              <a:t> et, ne </a:t>
            </a:r>
            <a:r>
              <a:rPr lang="en-US" dirty="0" err="1"/>
              <a:t>reparurent</a:t>
            </a:r>
            <a:r>
              <a:rPr lang="en-US" dirty="0"/>
              <a:t> </a:t>
            </a:r>
            <a:r>
              <a:rPr lang="en-US" dirty="0" err="1"/>
              <a:t>qu'après</a:t>
            </a:r>
            <a:r>
              <a:rPr lang="en-US" dirty="0"/>
              <a:t> le </a:t>
            </a:r>
            <a:r>
              <a:rPr lang="en-US" dirty="0" err="1"/>
              <a:t>IX</a:t>
            </a:r>
            <a:r>
              <a:rPr lang="en-US" baseline="30000" dirty="0" err="1"/>
              <a:t>e</a:t>
            </a:r>
            <a:r>
              <a:rPr lang="en-US" baseline="30000" dirty="0"/>
              <a:t> </a:t>
            </a:r>
            <a:r>
              <a:rPr lang="en-US" dirty="0"/>
              <a:t>, siècle, époque à </a:t>
            </a:r>
            <a:r>
              <a:rPr lang="en-US" dirty="0" err="1"/>
              <a:t>laquelle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commencèrent</a:t>
            </a:r>
            <a:r>
              <a:rPr lang="en-US" dirty="0"/>
              <a:t> à </a:t>
            </a:r>
            <a:r>
              <a:rPr lang="en-US" dirty="0" err="1"/>
              <a:t>pénétrer</a:t>
            </a:r>
            <a:r>
              <a:rPr lang="en-US" dirty="0"/>
              <a:t> à nouveau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.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des mots savants qui </a:t>
            </a:r>
            <a:r>
              <a:rPr lang="en-US" dirty="0" err="1"/>
              <a:t>remontent</a:t>
            </a:r>
            <a:r>
              <a:rPr lang="en-US" dirty="0"/>
              <a:t> </a:t>
            </a:r>
            <a:r>
              <a:rPr lang="en-US" dirty="0" err="1"/>
              <a:t>extrêmement</a:t>
            </a:r>
            <a:r>
              <a:rPr lang="en-US" dirty="0"/>
              <a:t> haut, au </a:t>
            </a:r>
            <a:r>
              <a:rPr lang="en-US" dirty="0" err="1"/>
              <a:t>IX</a:t>
            </a:r>
            <a:r>
              <a:rPr lang="en-US" baseline="30000" dirty="0" err="1"/>
              <a:t>e</a:t>
            </a:r>
            <a:r>
              <a:rPr lang="en-US" baseline="30000" dirty="0"/>
              <a:t> </a:t>
            </a:r>
            <a:r>
              <a:rPr lang="en-US" dirty="0"/>
              <a:t>siècle. Au </a:t>
            </a:r>
            <a:r>
              <a:rPr lang="en-US" dirty="0" err="1"/>
              <a:t>XIV</a:t>
            </a:r>
            <a:r>
              <a:rPr lang="en-US" baseline="30000" dirty="0" err="1"/>
              <a:t>e</a:t>
            </a:r>
            <a:r>
              <a:rPr lang="en-US" baseline="30000" dirty="0"/>
              <a:t> </a:t>
            </a:r>
            <a:r>
              <a:rPr lang="en-US" dirty="0"/>
              <a:t> siècle, les </a:t>
            </a:r>
            <a:r>
              <a:rPr lang="en-US" dirty="0" err="1"/>
              <a:t>emprunts</a:t>
            </a:r>
            <a:r>
              <a:rPr lang="en-US" dirty="0"/>
              <a:t> se </a:t>
            </a:r>
            <a:r>
              <a:rPr lang="en-US" dirty="0" err="1"/>
              <a:t>multiplient</a:t>
            </a:r>
            <a:r>
              <a:rPr lang="en-US" dirty="0"/>
              <a:t>, et au commencement du </a:t>
            </a:r>
            <a:r>
              <a:rPr lang="en-US" dirty="0" err="1"/>
              <a:t>XVI</a:t>
            </a:r>
            <a:r>
              <a:rPr lang="en-US" baseline="30000" dirty="0" err="1"/>
              <a:t>e</a:t>
            </a:r>
            <a:r>
              <a:rPr lang="en-US" baseline="30000" dirty="0"/>
              <a:t> </a:t>
            </a:r>
            <a:r>
              <a:rPr lang="en-US" dirty="0"/>
              <a:t> siècle </a:t>
            </a:r>
            <a:r>
              <a:rPr lang="en-US" dirty="0" err="1"/>
              <a:t>quelques</a:t>
            </a:r>
            <a:r>
              <a:rPr lang="en-US" dirty="0"/>
              <a:t> auteurs nous </a:t>
            </a:r>
            <a:r>
              <a:rPr lang="en-US" dirty="0" err="1"/>
              <a:t>présentent</a:t>
            </a:r>
            <a:r>
              <a:rPr lang="en-US" dirty="0"/>
              <a:t> un </a:t>
            </a:r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dirty="0" err="1"/>
              <a:t>surchargé</a:t>
            </a:r>
            <a:r>
              <a:rPr lang="en-US" dirty="0"/>
              <a:t> de mots </a:t>
            </a:r>
            <a:r>
              <a:rPr lang="en-US" dirty="0" err="1"/>
              <a:t>tirés</a:t>
            </a:r>
            <a:r>
              <a:rPr lang="en-US" dirty="0"/>
              <a:t> </a:t>
            </a:r>
            <a:r>
              <a:rPr lang="en-US" dirty="0" err="1"/>
              <a:t>artificiellement</a:t>
            </a:r>
            <a:r>
              <a:rPr lang="en-US" dirty="0"/>
              <a:t> du </a:t>
            </a:r>
            <a:r>
              <a:rPr lang="en-US" dirty="0" err="1"/>
              <a:t>latin</a:t>
            </a:r>
            <a:r>
              <a:rPr lang="en-US" dirty="0"/>
              <a:t>. </a:t>
            </a:r>
            <a:r>
              <a:rPr lang="en-US" dirty="0" err="1"/>
              <a:t>Dans</a:t>
            </a:r>
            <a:r>
              <a:rPr lang="en-US" dirty="0"/>
              <a:t> beaucoup de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y a des mots qui </a:t>
            </a:r>
            <a:r>
              <a:rPr lang="en-US" dirty="0" err="1"/>
              <a:t>sont</a:t>
            </a:r>
            <a:r>
              <a:rPr lang="en-US" dirty="0"/>
              <a:t> demi-savants, semi-</a:t>
            </a:r>
            <a:r>
              <a:rPr lang="en-US" dirty="0" err="1"/>
              <a:t>populaires</a:t>
            </a:r>
            <a:r>
              <a:rPr lang="en-US" dirty="0"/>
              <a:t> ; et </a:t>
            </a:r>
            <a:r>
              <a:rPr lang="en-US" dirty="0" err="1"/>
              <a:t>dans</a:t>
            </a:r>
            <a:r>
              <a:rPr lang="en-US" dirty="0"/>
              <a:t> beaucoup </a:t>
            </a:r>
            <a:r>
              <a:rPr lang="en-US" dirty="0" err="1"/>
              <a:t>d'autres</a:t>
            </a:r>
            <a:r>
              <a:rPr lang="en-US" dirty="0"/>
              <a:t> des mots </a:t>
            </a:r>
            <a:r>
              <a:rPr lang="en-US" dirty="0" err="1"/>
              <a:t>latins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formé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mots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l'un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savant et </a:t>
            </a:r>
            <a:r>
              <a:rPr lang="en-US" dirty="0" err="1"/>
              <a:t>l'autre</a:t>
            </a:r>
            <a:r>
              <a:rPr lang="en-US" dirty="0"/>
              <a:t> </a:t>
            </a:r>
            <a:r>
              <a:rPr lang="en-US" dirty="0" err="1"/>
              <a:t>populaire</a:t>
            </a:r>
            <a:r>
              <a:rPr lang="en-US" dirty="0"/>
              <a:t>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qu'on</a:t>
            </a:r>
            <a:r>
              <a:rPr lang="en-US" dirty="0"/>
              <a:t> </a:t>
            </a:r>
            <a:r>
              <a:rPr lang="en-US" dirty="0" err="1"/>
              <a:t>appelle</a:t>
            </a:r>
            <a:r>
              <a:rPr lang="en-US" dirty="0"/>
              <a:t> les doublets; nous </a:t>
            </a:r>
            <a:r>
              <a:rPr lang="en-US" dirty="0" err="1"/>
              <a:t>avons</a:t>
            </a:r>
            <a:r>
              <a:rPr lang="en-US" dirty="0"/>
              <a:t> par </a:t>
            </a:r>
            <a:r>
              <a:rPr lang="en-US" dirty="0" err="1"/>
              <a:t>exemple</a:t>
            </a:r>
            <a:r>
              <a:rPr lang="en-US" dirty="0"/>
              <a:t> </a:t>
            </a:r>
            <a:r>
              <a:rPr lang="en-US" i="1" dirty="0"/>
              <a:t>cause</a:t>
            </a:r>
            <a:r>
              <a:rPr lang="en-US" dirty="0"/>
              <a:t> et </a:t>
            </a:r>
            <a:r>
              <a:rPr lang="en-US" i="1" dirty="0"/>
              <a:t>chose</a:t>
            </a:r>
            <a:r>
              <a:rPr lang="en-US" dirty="0"/>
              <a:t> </a:t>
            </a:r>
            <a:r>
              <a:rPr lang="en-US" dirty="0" err="1"/>
              <a:t>venant</a:t>
            </a:r>
            <a:r>
              <a:rPr lang="en-US" dirty="0"/>
              <a:t> du </a:t>
            </a:r>
            <a:r>
              <a:rPr lang="en-US" dirty="0" err="1"/>
              <a:t>latin</a:t>
            </a:r>
            <a:r>
              <a:rPr lang="en-US" dirty="0"/>
              <a:t> </a:t>
            </a:r>
            <a:r>
              <a:rPr lang="en-US" i="1" dirty="0" err="1"/>
              <a:t>causa</a:t>
            </a:r>
            <a:r>
              <a:rPr lang="en-US" dirty="0"/>
              <a:t>; </a:t>
            </a:r>
            <a:r>
              <a:rPr lang="en-US" i="1" dirty="0" err="1"/>
              <a:t>hôpital</a:t>
            </a:r>
            <a:r>
              <a:rPr lang="en-US" dirty="0"/>
              <a:t> et </a:t>
            </a:r>
            <a:r>
              <a:rPr lang="en-US" i="1" dirty="0" err="1"/>
              <a:t>hôtel</a:t>
            </a:r>
            <a:r>
              <a:rPr lang="en-US" dirty="0"/>
              <a:t> </a:t>
            </a:r>
            <a:r>
              <a:rPr lang="en-US" dirty="0" err="1"/>
              <a:t>venant</a:t>
            </a:r>
            <a:r>
              <a:rPr lang="en-US" dirty="0"/>
              <a:t> du </a:t>
            </a:r>
            <a:r>
              <a:rPr lang="en-US" dirty="0" err="1"/>
              <a:t>latin</a:t>
            </a:r>
            <a:r>
              <a:rPr lang="en-US" i="1" dirty="0" err="1"/>
              <a:t>hospitalem</a:t>
            </a:r>
            <a:r>
              <a:rPr lang="en-US" dirty="0"/>
              <a:t> : </a:t>
            </a:r>
            <a:r>
              <a:rPr lang="en-US" i="1" dirty="0" err="1"/>
              <a:t>prédicateur</a:t>
            </a:r>
            <a:r>
              <a:rPr lang="en-US" dirty="0"/>
              <a:t> et </a:t>
            </a:r>
            <a:r>
              <a:rPr lang="en-US" i="1" dirty="0" err="1"/>
              <a:t>prêcheur</a:t>
            </a:r>
            <a:r>
              <a:rPr lang="en-US" dirty="0"/>
              <a:t>, du </a:t>
            </a:r>
            <a:r>
              <a:rPr lang="en-US" dirty="0" err="1"/>
              <a:t>latin</a:t>
            </a:r>
            <a:r>
              <a:rPr lang="en-US" dirty="0"/>
              <a:t> </a:t>
            </a:r>
            <a:r>
              <a:rPr lang="en-US" i="1" dirty="0" err="1"/>
              <a:t>predicatorem</a:t>
            </a:r>
            <a:r>
              <a:rPr lang="en-US" dirty="0"/>
              <a:t>; </a:t>
            </a:r>
            <a:r>
              <a:rPr lang="en-US" i="1" dirty="0"/>
              <a:t>capital</a:t>
            </a:r>
            <a:r>
              <a:rPr lang="en-US" dirty="0"/>
              <a:t> et </a:t>
            </a:r>
            <a:r>
              <a:rPr lang="en-US" i="1" dirty="0" err="1"/>
              <a:t>cheptel</a:t>
            </a:r>
            <a:r>
              <a:rPr lang="en-US" dirty="0"/>
              <a:t>, </a:t>
            </a:r>
            <a:r>
              <a:rPr lang="en-US" dirty="0" err="1"/>
              <a:t>de</a:t>
            </a:r>
            <a:r>
              <a:rPr lang="en-US" i="1" dirty="0" err="1"/>
              <a:t>capitalem</a:t>
            </a:r>
            <a:r>
              <a:rPr lang="en-US" dirty="0"/>
              <a:t>; </a:t>
            </a:r>
            <a:r>
              <a:rPr lang="en-US" i="1" dirty="0" err="1"/>
              <a:t>dignité</a:t>
            </a:r>
            <a:r>
              <a:rPr lang="en-US" dirty="0"/>
              <a:t> et </a:t>
            </a:r>
            <a:r>
              <a:rPr lang="en-US" i="1" dirty="0" err="1"/>
              <a:t>daintié</a:t>
            </a:r>
            <a:r>
              <a:rPr lang="en-US" dirty="0"/>
              <a:t>, de </a:t>
            </a:r>
            <a:r>
              <a:rPr lang="en-US" i="1" dirty="0"/>
              <a:t>dignitatem</a:t>
            </a:r>
            <a:r>
              <a:rPr lang="en-US" dirty="0"/>
              <a:t>; </a:t>
            </a:r>
            <a:r>
              <a:rPr lang="en-US" i="1" dirty="0"/>
              <a:t>ration</a:t>
            </a:r>
            <a:r>
              <a:rPr lang="en-US" dirty="0"/>
              <a:t> et </a:t>
            </a:r>
            <a:r>
              <a:rPr lang="en-US" i="1" dirty="0"/>
              <a:t>raison</a:t>
            </a:r>
            <a:r>
              <a:rPr lang="en-US" dirty="0"/>
              <a:t>, de </a:t>
            </a:r>
            <a:r>
              <a:rPr lang="en-US" i="1" dirty="0" err="1"/>
              <a:t>rationem</a:t>
            </a:r>
            <a:r>
              <a:rPr lang="en-US" dirty="0"/>
              <a:t>,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2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504" y="289955"/>
            <a:ext cx="87849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 err="1"/>
              <a:t>Grammaire</a:t>
            </a:r>
            <a:r>
              <a:rPr lang="en-US" u="sng" dirty="0"/>
              <a:t>. 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477" y="908720"/>
            <a:ext cx="8784976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u="sng" dirty="0"/>
              <a:t>La </a:t>
            </a:r>
            <a:r>
              <a:rPr lang="en-US" u="sng" dirty="0" err="1"/>
              <a:t>phonétique</a:t>
            </a:r>
            <a:r>
              <a:rPr lang="en-US" u="sng" dirty="0"/>
              <a:t> </a:t>
            </a:r>
            <a:r>
              <a:rPr lang="en-US" u="sng" dirty="0" err="1"/>
              <a:t>s'occupe</a:t>
            </a:r>
            <a:r>
              <a:rPr lang="en-US" u="sng" dirty="0"/>
              <a:t> de la transformation des sons </a:t>
            </a:r>
            <a:r>
              <a:rPr lang="en-US" u="sng" dirty="0" err="1"/>
              <a:t>latins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u="sng" dirty="0"/>
              <a:t> </a:t>
            </a:r>
            <a:r>
              <a:rPr lang="en-US" u="sng" dirty="0" err="1"/>
              <a:t>leur</a:t>
            </a:r>
            <a:r>
              <a:rPr lang="en-US" u="sng" dirty="0"/>
              <a:t> passage en roman; la </a:t>
            </a:r>
            <a:r>
              <a:rPr lang="en-US" u="sng" dirty="0" err="1"/>
              <a:t>morphologie</a:t>
            </a:r>
            <a:r>
              <a:rPr lang="en-US" u="sng" dirty="0"/>
              <a:t> </a:t>
            </a:r>
            <a:r>
              <a:rPr lang="en-US" u="sng" dirty="0" err="1"/>
              <a:t>s'occupe</a:t>
            </a:r>
            <a:r>
              <a:rPr lang="en-US" u="sng" dirty="0"/>
              <a:t> des </a:t>
            </a:r>
            <a:r>
              <a:rPr lang="en-US" u="sng" dirty="0" err="1"/>
              <a:t>formes</a:t>
            </a:r>
            <a:r>
              <a:rPr lang="en-US" u="sng" dirty="0"/>
              <a:t> des </a:t>
            </a:r>
            <a:r>
              <a:rPr lang="en-US" u="sng" dirty="0" err="1"/>
              <a:t>diverses</a:t>
            </a:r>
            <a:r>
              <a:rPr lang="en-US" u="sng" dirty="0"/>
              <a:t> parties du </a:t>
            </a:r>
            <a:r>
              <a:rPr lang="en-US" u="sng" dirty="0" err="1"/>
              <a:t>discours</a:t>
            </a:r>
            <a:r>
              <a:rPr lang="en-US" u="sng" dirty="0"/>
              <a:t>; la </a:t>
            </a:r>
            <a:r>
              <a:rPr lang="en-US" u="sng" dirty="0" err="1"/>
              <a:t>syntaxe</a:t>
            </a:r>
            <a:r>
              <a:rPr lang="en-US" u="sng" dirty="0"/>
              <a:t>, des rapports entre </a:t>
            </a:r>
            <a:r>
              <a:rPr lang="en-US" u="sng" dirty="0" err="1"/>
              <a:t>eux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u="sng" dirty="0"/>
              <a:t> </a:t>
            </a:r>
            <a:r>
              <a:rPr lang="en-US" u="sng" dirty="0" err="1"/>
              <a:t>une</a:t>
            </a:r>
            <a:r>
              <a:rPr lang="en-US" u="sng" dirty="0"/>
              <a:t> phrase. 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en-US" u="sng" dirty="0"/>
              <a:t>La </a:t>
            </a:r>
            <a:r>
              <a:rPr lang="en-US" u="sng" dirty="0" err="1"/>
              <a:t>phonétique</a:t>
            </a:r>
            <a:r>
              <a:rPr lang="en-US" u="sng" dirty="0"/>
              <a:t> ne </a:t>
            </a:r>
            <a:r>
              <a:rPr lang="en-US" u="sng" dirty="0" err="1"/>
              <a:t>veut</a:t>
            </a:r>
            <a:r>
              <a:rPr lang="en-US" u="sng" dirty="0"/>
              <a:t> </a:t>
            </a:r>
            <a:r>
              <a:rPr lang="en-US" u="sng" dirty="0" err="1"/>
              <a:t>que</a:t>
            </a:r>
            <a:r>
              <a:rPr lang="en-US" u="sng" dirty="0"/>
              <a:t> </a:t>
            </a:r>
            <a:r>
              <a:rPr lang="en-US" u="sng" dirty="0" err="1"/>
              <a:t>constater</a:t>
            </a:r>
            <a:r>
              <a:rPr lang="en-US" u="sng" dirty="0"/>
              <a:t> les </a:t>
            </a:r>
            <a:r>
              <a:rPr lang="en-US" u="sng" dirty="0" err="1"/>
              <a:t>développements</a:t>
            </a:r>
            <a:r>
              <a:rPr lang="en-US" u="sng" dirty="0"/>
              <a:t> des sons. </a:t>
            </a:r>
            <a:r>
              <a:rPr lang="en-US" u="sng" dirty="0" err="1"/>
              <a:t>Une</a:t>
            </a:r>
            <a:r>
              <a:rPr lang="en-US" u="sng" dirty="0"/>
              <a:t> </a:t>
            </a:r>
            <a:r>
              <a:rPr lang="en-US" u="sng" dirty="0" err="1"/>
              <a:t>règle</a:t>
            </a:r>
            <a:r>
              <a:rPr lang="en-US" u="sng" dirty="0"/>
              <a:t> </a:t>
            </a:r>
            <a:r>
              <a:rPr lang="en-US" u="sng" dirty="0" err="1"/>
              <a:t>générale</a:t>
            </a:r>
            <a:r>
              <a:rPr lang="en-US" u="sng" dirty="0"/>
              <a:t> </a:t>
            </a:r>
            <a:r>
              <a:rPr lang="en-US" u="sng" dirty="0" err="1"/>
              <a:t>domine</a:t>
            </a:r>
            <a:r>
              <a:rPr lang="en-US" u="sng" dirty="0"/>
              <a:t> </a:t>
            </a:r>
            <a:r>
              <a:rPr lang="en-US" u="sng" dirty="0" err="1"/>
              <a:t>tous</a:t>
            </a:r>
            <a:r>
              <a:rPr lang="en-US" u="sng" dirty="0"/>
              <a:t> les </a:t>
            </a:r>
            <a:r>
              <a:rPr lang="en-US" u="sng" dirty="0" err="1"/>
              <a:t>autres</a:t>
            </a:r>
            <a:r>
              <a:rPr lang="en-US" u="sng" dirty="0"/>
              <a:t> </a:t>
            </a:r>
            <a:r>
              <a:rPr lang="en-US" u="sng" dirty="0" err="1"/>
              <a:t>faits</a:t>
            </a:r>
            <a:r>
              <a:rPr lang="en-US" u="sng" dirty="0"/>
              <a:t> : </a:t>
            </a:r>
            <a:r>
              <a:rPr lang="en-US" u="sng" dirty="0" err="1"/>
              <a:t>l'accent</a:t>
            </a:r>
            <a:r>
              <a:rPr lang="en-US" u="sng" dirty="0"/>
              <a:t> du </a:t>
            </a:r>
            <a:r>
              <a:rPr lang="en-US" u="sng" dirty="0" err="1"/>
              <a:t>latin</a:t>
            </a:r>
            <a:r>
              <a:rPr lang="en-US" u="sng" dirty="0"/>
              <a:t> se conserve </a:t>
            </a:r>
            <a:r>
              <a:rPr lang="en-US" u="sng" dirty="0" err="1"/>
              <a:t>dans</a:t>
            </a:r>
            <a:r>
              <a:rPr lang="en-US" u="sng" dirty="0"/>
              <a:t> les mots romans à la place </a:t>
            </a:r>
            <a:r>
              <a:rPr lang="en-US" u="sng" dirty="0" err="1"/>
              <a:t>même</a:t>
            </a:r>
            <a:r>
              <a:rPr lang="en-US" u="sng" dirty="0"/>
              <a:t> </a:t>
            </a:r>
            <a:r>
              <a:rPr lang="en-US" u="sng" dirty="0" err="1"/>
              <a:t>où</a:t>
            </a:r>
            <a:r>
              <a:rPr lang="en-US" u="sng" dirty="0"/>
              <a:t> </a:t>
            </a:r>
            <a:r>
              <a:rPr lang="en-US" u="sng" dirty="0" err="1"/>
              <a:t>il</a:t>
            </a:r>
            <a:r>
              <a:rPr lang="en-US" u="sng" dirty="0"/>
              <a:t> se </a:t>
            </a:r>
            <a:r>
              <a:rPr lang="en-US" u="sng" dirty="0" err="1"/>
              <a:t>trouve</a:t>
            </a:r>
            <a:r>
              <a:rPr lang="en-US" u="sng" dirty="0"/>
              <a:t> </a:t>
            </a:r>
            <a:r>
              <a:rPr lang="en-US" u="sng" dirty="0" err="1"/>
              <a:t>sur</a:t>
            </a:r>
            <a:r>
              <a:rPr lang="en-US" u="sng" dirty="0"/>
              <a:t> les mots </a:t>
            </a:r>
            <a:r>
              <a:rPr lang="en-US" u="sng" dirty="0" err="1"/>
              <a:t>latins</a:t>
            </a:r>
            <a:r>
              <a:rPr lang="en-US" u="sng" dirty="0"/>
              <a:t> </a:t>
            </a:r>
            <a:r>
              <a:rPr lang="en-US" u="sng" dirty="0" err="1"/>
              <a:t>correspondants</a:t>
            </a:r>
            <a:r>
              <a:rPr lang="en-US" u="sng" dirty="0"/>
              <a:t>. </a:t>
            </a:r>
            <a:r>
              <a:rPr lang="en-US" u="sng" dirty="0" err="1"/>
              <a:t>L'accent</a:t>
            </a:r>
            <a:r>
              <a:rPr lang="en-US" u="sng" dirty="0"/>
              <a:t> de </a:t>
            </a:r>
            <a:r>
              <a:rPr lang="en-US" i="1" u="sng" dirty="0" err="1"/>
              <a:t>amare</a:t>
            </a:r>
            <a:r>
              <a:rPr lang="en-US" u="sng" dirty="0"/>
              <a:t> </a:t>
            </a:r>
            <a:r>
              <a:rPr lang="en-US" u="sng" dirty="0" err="1"/>
              <a:t>étant</a:t>
            </a:r>
            <a:r>
              <a:rPr lang="en-US" u="sng" dirty="0"/>
              <a:t> </a:t>
            </a:r>
            <a:r>
              <a:rPr lang="en-US" u="sng" dirty="0" err="1"/>
              <a:t>sur</a:t>
            </a:r>
            <a:r>
              <a:rPr lang="en-US" u="sng" dirty="0"/>
              <a:t> a, </a:t>
            </a:r>
            <a:r>
              <a:rPr lang="en-US" u="sng" dirty="0" err="1"/>
              <a:t>tous</a:t>
            </a:r>
            <a:r>
              <a:rPr lang="en-US" u="sng" dirty="0"/>
              <a:t> les </a:t>
            </a:r>
            <a:r>
              <a:rPr lang="en-US" u="sng" dirty="0" err="1"/>
              <a:t>dérivés</a:t>
            </a:r>
            <a:r>
              <a:rPr lang="en-US" u="sng" dirty="0"/>
              <a:t> romans de </a:t>
            </a:r>
            <a:r>
              <a:rPr lang="en-US" u="sng" dirty="0" err="1"/>
              <a:t>ce</a:t>
            </a:r>
            <a:r>
              <a:rPr lang="en-US" u="sng" dirty="0"/>
              <a:t> mot </a:t>
            </a:r>
            <a:r>
              <a:rPr lang="en-US" u="sng" dirty="0" err="1"/>
              <a:t>seront</a:t>
            </a:r>
            <a:r>
              <a:rPr lang="en-US" u="sng" dirty="0"/>
              <a:t> </a:t>
            </a:r>
            <a:r>
              <a:rPr lang="en-US" u="sng" dirty="0" err="1"/>
              <a:t>accentués</a:t>
            </a:r>
            <a:r>
              <a:rPr lang="en-US" u="sng" dirty="0"/>
              <a:t> </a:t>
            </a:r>
            <a:r>
              <a:rPr lang="en-US" u="sng" dirty="0" err="1"/>
              <a:t>sur</a:t>
            </a:r>
            <a:r>
              <a:rPr lang="en-US" u="sng" dirty="0"/>
              <a:t> a </a:t>
            </a:r>
            <a:r>
              <a:rPr lang="en-US" u="sng" dirty="0" err="1"/>
              <a:t>ou</a:t>
            </a:r>
            <a:r>
              <a:rPr lang="en-US" u="sng" dirty="0"/>
              <a:t> son </a:t>
            </a:r>
            <a:r>
              <a:rPr lang="en-US" u="sng" dirty="0" err="1"/>
              <a:t>représentant</a:t>
            </a:r>
            <a:r>
              <a:rPr lang="en-US" u="sng" dirty="0"/>
              <a:t>: </a:t>
            </a:r>
            <a:r>
              <a:rPr lang="en-US" u="sng" dirty="0" err="1"/>
              <a:t>ancien</a:t>
            </a:r>
            <a:r>
              <a:rPr lang="en-US" u="sng" dirty="0"/>
              <a:t> </a:t>
            </a:r>
            <a:r>
              <a:rPr lang="en-US" u="sng" dirty="0" err="1">
                <a:hlinkClick r:id="rId2"/>
              </a:rPr>
              <a:t>français</a:t>
            </a:r>
            <a:r>
              <a:rPr lang="en-US" i="1" u="sng" dirty="0" err="1"/>
              <a:t>amer</a:t>
            </a:r>
            <a:r>
              <a:rPr lang="en-US" u="sng" dirty="0"/>
              <a:t>; </a:t>
            </a:r>
            <a:r>
              <a:rPr lang="en-US" u="sng" dirty="0" err="1">
                <a:hlinkClick r:id="rId3"/>
              </a:rPr>
              <a:t>portugais</a:t>
            </a:r>
            <a:r>
              <a:rPr lang="en-US" u="sng" dirty="0"/>
              <a:t>, </a:t>
            </a:r>
            <a:r>
              <a:rPr lang="en-US" u="sng" dirty="0" err="1">
                <a:hlinkClick r:id="rId4"/>
              </a:rPr>
              <a:t>espagnol</a:t>
            </a:r>
            <a:r>
              <a:rPr lang="en-US" u="sng" dirty="0" err="1"/>
              <a:t>,</a:t>
            </a:r>
            <a:r>
              <a:rPr lang="en-US" u="sng" dirty="0" err="1">
                <a:hlinkClick r:id="rId5"/>
              </a:rPr>
              <a:t>italien</a:t>
            </a:r>
            <a:r>
              <a:rPr lang="en-US" i="1" u="sng" dirty="0" err="1"/>
              <a:t>amar</a:t>
            </a:r>
            <a:r>
              <a:rPr lang="en-US" u="sng" dirty="0"/>
              <a:t>. </a:t>
            </a:r>
            <a:r>
              <a:rPr lang="en-US" u="sng" dirty="0" err="1"/>
              <a:t>Cette</a:t>
            </a:r>
            <a:r>
              <a:rPr lang="en-US" u="sng" dirty="0"/>
              <a:t> </a:t>
            </a:r>
            <a:r>
              <a:rPr lang="en-US" u="sng" dirty="0" err="1"/>
              <a:t>règle</a:t>
            </a:r>
            <a:r>
              <a:rPr lang="en-US" u="sng" dirty="0"/>
              <a:t> ne </a:t>
            </a:r>
            <a:r>
              <a:rPr lang="en-US" u="sng" dirty="0" err="1"/>
              <a:t>s'applique</a:t>
            </a:r>
            <a:r>
              <a:rPr lang="en-US" u="sng" dirty="0"/>
              <a:t>, </a:t>
            </a:r>
            <a:r>
              <a:rPr lang="en-US" u="sng" dirty="0" err="1"/>
              <a:t>bien</a:t>
            </a:r>
            <a:r>
              <a:rPr lang="en-US" u="sng" dirty="0"/>
              <a:t> </a:t>
            </a:r>
            <a:r>
              <a:rPr lang="en-US" u="sng" dirty="0" err="1"/>
              <a:t>entendu</a:t>
            </a:r>
            <a:r>
              <a:rPr lang="en-US" u="sng" dirty="0"/>
              <a:t>, </a:t>
            </a:r>
            <a:r>
              <a:rPr lang="en-US" u="sng" dirty="0" err="1"/>
              <a:t>qu'aux</a:t>
            </a:r>
            <a:r>
              <a:rPr lang="en-US" u="sng" dirty="0"/>
              <a:t> mots </a:t>
            </a:r>
            <a:r>
              <a:rPr lang="en-US" u="sng" dirty="0" err="1"/>
              <a:t>populaires</a:t>
            </a:r>
            <a:r>
              <a:rPr lang="en-US" u="sng" dirty="0"/>
              <a:t> et non aux mots savants : </a:t>
            </a:r>
            <a:r>
              <a:rPr lang="en-US" u="sng" dirty="0" err="1"/>
              <a:t>l'accent</a:t>
            </a:r>
            <a:r>
              <a:rPr lang="en-US" u="sng" dirty="0"/>
              <a:t> de </a:t>
            </a:r>
            <a:r>
              <a:rPr lang="en-US" i="1" u="sng" dirty="0" err="1"/>
              <a:t>apprehendere</a:t>
            </a:r>
            <a:r>
              <a:rPr lang="en-US" u="sng" dirty="0"/>
              <a:t>, par </a:t>
            </a:r>
            <a:r>
              <a:rPr lang="en-US" u="sng" dirty="0" err="1"/>
              <a:t>exemple</a:t>
            </a:r>
            <a:r>
              <a:rPr lang="en-US" u="sng" dirty="0"/>
              <a:t>, </a:t>
            </a:r>
            <a:r>
              <a:rPr lang="en-US" u="sng" dirty="0" err="1"/>
              <a:t>est</a:t>
            </a:r>
            <a:r>
              <a:rPr lang="en-US" u="sng" dirty="0"/>
              <a:t> </a:t>
            </a:r>
            <a:r>
              <a:rPr lang="en-US" u="sng" dirty="0" err="1"/>
              <a:t>fidèlement</a:t>
            </a:r>
            <a:r>
              <a:rPr lang="en-US" u="sng" dirty="0"/>
              <a:t> </a:t>
            </a:r>
            <a:r>
              <a:rPr lang="en-US" u="sng" dirty="0" err="1"/>
              <a:t>conservé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u="sng" dirty="0"/>
              <a:t> le mot </a:t>
            </a:r>
            <a:r>
              <a:rPr lang="en-US" u="sng" dirty="0" err="1"/>
              <a:t>populaire</a:t>
            </a:r>
            <a:r>
              <a:rPr lang="en-US" u="sng" dirty="0"/>
              <a:t> </a:t>
            </a:r>
            <a:r>
              <a:rPr lang="en-US" i="1" u="sng" dirty="0" err="1"/>
              <a:t>apprendre</a:t>
            </a:r>
            <a:r>
              <a:rPr lang="en-US" u="sng" dirty="0"/>
              <a:t>, </a:t>
            </a:r>
            <a:r>
              <a:rPr lang="en-US" u="sng" dirty="0" err="1"/>
              <a:t>mais</a:t>
            </a:r>
            <a:r>
              <a:rPr lang="en-US" u="sng" dirty="0"/>
              <a:t> </a:t>
            </a:r>
            <a:r>
              <a:rPr lang="en-US" u="sng" dirty="0" err="1"/>
              <a:t>il</a:t>
            </a:r>
            <a:r>
              <a:rPr lang="en-US" u="sng" dirty="0"/>
              <a:t> </a:t>
            </a:r>
            <a:r>
              <a:rPr lang="en-US" u="sng" dirty="0" err="1"/>
              <a:t>est</a:t>
            </a:r>
            <a:r>
              <a:rPr lang="en-US" u="sng" dirty="0"/>
              <a:t> </a:t>
            </a:r>
            <a:r>
              <a:rPr lang="en-US" u="sng" dirty="0" err="1"/>
              <a:t>déplacé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u="sng" dirty="0"/>
              <a:t> le mot savant </a:t>
            </a:r>
            <a:r>
              <a:rPr lang="en-US" i="1" u="sng" dirty="0" err="1"/>
              <a:t>appréhender</a:t>
            </a:r>
            <a:r>
              <a:rPr lang="en-US" u="sng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u="sng" dirty="0" err="1"/>
              <a:t>Toutes</a:t>
            </a:r>
            <a:r>
              <a:rPr lang="en-US" u="sng" dirty="0"/>
              <a:t> les exceptions </a:t>
            </a:r>
            <a:r>
              <a:rPr lang="en-US" u="sng" dirty="0" err="1"/>
              <a:t>apparentes</a:t>
            </a:r>
            <a:r>
              <a:rPr lang="en-US" u="sng" dirty="0"/>
              <a:t> à </a:t>
            </a:r>
            <a:r>
              <a:rPr lang="en-US" u="sng" dirty="0" err="1"/>
              <a:t>cette</a:t>
            </a:r>
            <a:r>
              <a:rPr lang="en-US" u="sng" dirty="0"/>
              <a:t> </a:t>
            </a:r>
            <a:r>
              <a:rPr lang="en-US" u="sng" dirty="0" err="1"/>
              <a:t>règle</a:t>
            </a:r>
            <a:r>
              <a:rPr lang="en-US" u="sng" dirty="0"/>
              <a:t> </a:t>
            </a:r>
            <a:r>
              <a:rPr lang="en-US" u="sng" dirty="0" err="1"/>
              <a:t>s'expliquent</a:t>
            </a:r>
            <a:r>
              <a:rPr lang="en-US" u="sng" dirty="0"/>
              <a:t> par le </a:t>
            </a:r>
            <a:r>
              <a:rPr lang="en-US" u="sng" dirty="0" err="1"/>
              <a:t>latin</a:t>
            </a:r>
            <a:r>
              <a:rPr lang="en-US" u="sng" dirty="0"/>
              <a:t> </a:t>
            </a:r>
            <a:r>
              <a:rPr lang="en-US" u="sng" dirty="0" err="1"/>
              <a:t>vulgaire</a:t>
            </a:r>
            <a:r>
              <a:rPr lang="en-US" u="sng" dirty="0"/>
              <a:t> qui </a:t>
            </a:r>
            <a:r>
              <a:rPr lang="en-US" u="sng" dirty="0" err="1"/>
              <a:t>avait</a:t>
            </a:r>
            <a:r>
              <a:rPr lang="en-US" u="sng" dirty="0"/>
              <a:t> </a:t>
            </a:r>
            <a:r>
              <a:rPr lang="en-US" u="sng" dirty="0" err="1"/>
              <a:t>dû</a:t>
            </a:r>
            <a:r>
              <a:rPr lang="en-US" u="sng" dirty="0"/>
              <a:t> </a:t>
            </a:r>
            <a:r>
              <a:rPr lang="en-US" u="sng" dirty="0" err="1"/>
              <a:t>déplacer</a:t>
            </a:r>
            <a:r>
              <a:rPr lang="en-US" u="sng" dirty="0"/>
              <a:t> </a:t>
            </a:r>
            <a:r>
              <a:rPr lang="en-US" u="sng" dirty="0" err="1"/>
              <a:t>l'accent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u="sng" dirty="0"/>
              <a:t> les mots qui </a:t>
            </a:r>
            <a:r>
              <a:rPr lang="en-US" u="sng" dirty="0" err="1"/>
              <a:t>n'ont</a:t>
            </a:r>
            <a:r>
              <a:rPr lang="en-US" u="sng" dirty="0"/>
              <a:t> pas </a:t>
            </a:r>
            <a:r>
              <a:rPr lang="en-US" u="sng" dirty="0" err="1"/>
              <a:t>dans</a:t>
            </a:r>
            <a:r>
              <a:rPr lang="en-US" u="sng" dirty="0"/>
              <a:t> les </a:t>
            </a:r>
            <a:r>
              <a:rPr lang="en-US" u="sng" dirty="0" err="1"/>
              <a:t>langues</a:t>
            </a:r>
            <a:r>
              <a:rPr lang="en-US" u="sng" dirty="0"/>
              <a:t> </a:t>
            </a:r>
            <a:r>
              <a:rPr lang="en-US" u="sng" dirty="0" err="1"/>
              <a:t>romanes</a:t>
            </a:r>
            <a:r>
              <a:rPr lang="en-US" u="sng" dirty="0"/>
              <a:t> </a:t>
            </a:r>
            <a:r>
              <a:rPr lang="en-US" u="sng" dirty="0" err="1"/>
              <a:t>l'accent</a:t>
            </a:r>
            <a:r>
              <a:rPr lang="en-US" u="sng" dirty="0"/>
              <a:t> à la place </a:t>
            </a:r>
            <a:r>
              <a:rPr lang="en-US" u="sng" dirty="0" err="1"/>
              <a:t>qu'il</a:t>
            </a:r>
            <a:r>
              <a:rPr lang="en-US" u="sng" dirty="0"/>
              <a:t> </a:t>
            </a:r>
            <a:r>
              <a:rPr lang="en-US" u="sng" dirty="0" err="1"/>
              <a:t>occupe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u="sng" dirty="0"/>
              <a:t> les mots du </a:t>
            </a:r>
            <a:r>
              <a:rPr lang="en-US" u="sng" dirty="0" err="1"/>
              <a:t>latin</a:t>
            </a:r>
            <a:r>
              <a:rPr lang="en-US" u="sng" dirty="0"/>
              <a:t> </a:t>
            </a:r>
            <a:r>
              <a:rPr lang="en-US" u="sng" dirty="0" err="1"/>
              <a:t>classique</a:t>
            </a:r>
            <a:r>
              <a:rPr lang="en-US" u="sng" dirty="0"/>
              <a:t> </a:t>
            </a:r>
            <a:r>
              <a:rPr lang="en-US" u="sng" dirty="0" err="1"/>
              <a:t>correspondants</a:t>
            </a:r>
            <a:r>
              <a:rPr lang="en-US" u="sng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43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77" y="908720"/>
            <a:ext cx="8784976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u="sng" dirty="0" err="1"/>
              <a:t>Cette</a:t>
            </a:r>
            <a:r>
              <a:rPr lang="en-US" u="sng" dirty="0"/>
              <a:t> </a:t>
            </a:r>
            <a:r>
              <a:rPr lang="en-US" u="sng" dirty="0" err="1"/>
              <a:t>règle</a:t>
            </a:r>
            <a:r>
              <a:rPr lang="en-US" u="sng" dirty="0"/>
              <a:t> </a:t>
            </a:r>
            <a:r>
              <a:rPr lang="en-US" u="sng" dirty="0" err="1"/>
              <a:t>indique</a:t>
            </a:r>
            <a:r>
              <a:rPr lang="en-US" u="sng" dirty="0"/>
              <a:t> </a:t>
            </a:r>
            <a:r>
              <a:rPr lang="en-US" u="sng" dirty="0" err="1"/>
              <a:t>qu'il</a:t>
            </a:r>
            <a:r>
              <a:rPr lang="en-US" u="sng" dirty="0"/>
              <a:t> </a:t>
            </a:r>
            <a:r>
              <a:rPr lang="en-US" u="sng" dirty="0" err="1"/>
              <a:t>faut</a:t>
            </a:r>
            <a:r>
              <a:rPr lang="en-US" u="sng" dirty="0"/>
              <a:t> </a:t>
            </a:r>
            <a:r>
              <a:rPr lang="en-US" u="sng" dirty="0" err="1"/>
              <a:t>soigneusement</a:t>
            </a:r>
            <a:r>
              <a:rPr lang="en-US" u="sng" dirty="0"/>
              <a:t>, en </a:t>
            </a:r>
            <a:r>
              <a:rPr lang="en-US" u="sng" dirty="0" err="1"/>
              <a:t>phonétique</a:t>
            </a:r>
            <a:r>
              <a:rPr lang="en-US" u="sng" dirty="0"/>
              <a:t>, </a:t>
            </a:r>
            <a:r>
              <a:rPr lang="en-US" u="sng" dirty="0" err="1"/>
              <a:t>déterminer</a:t>
            </a:r>
            <a:r>
              <a:rPr lang="en-US" u="sng" dirty="0"/>
              <a:t> la nature de la </a:t>
            </a:r>
            <a:r>
              <a:rPr lang="en-US" u="sng" dirty="0" err="1"/>
              <a:t>voyelle</a:t>
            </a:r>
            <a:r>
              <a:rPr lang="en-US" u="sng" dirty="0"/>
              <a:t> qui </a:t>
            </a:r>
            <a:r>
              <a:rPr lang="en-US" u="sng" dirty="0" err="1"/>
              <a:t>peut</a:t>
            </a:r>
            <a:r>
              <a:rPr lang="en-US" u="sng" dirty="0"/>
              <a:t> </a:t>
            </a:r>
            <a:r>
              <a:rPr lang="en-US" u="sng" dirty="0" err="1"/>
              <a:t>avoir</a:t>
            </a:r>
            <a:r>
              <a:rPr lang="en-US" u="sng" dirty="0"/>
              <a:t> divers </a:t>
            </a:r>
            <a:r>
              <a:rPr lang="en-US" u="sng" dirty="0" err="1"/>
              <a:t>traitements</a:t>
            </a:r>
            <a:r>
              <a:rPr lang="en-US" u="sng" dirty="0"/>
              <a:t> </a:t>
            </a:r>
            <a:r>
              <a:rPr lang="en-US" u="sng" dirty="0" err="1"/>
              <a:t>suivant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longueur</a:t>
            </a:r>
            <a:r>
              <a:rPr lang="en-US" u="sng" dirty="0"/>
              <a:t> et </a:t>
            </a:r>
            <a:r>
              <a:rPr lang="en-US" u="sng" dirty="0" err="1"/>
              <a:t>sa</a:t>
            </a:r>
            <a:r>
              <a:rPr lang="en-US" u="sng" dirty="0"/>
              <a:t> position. </a:t>
            </a:r>
            <a:r>
              <a:rPr lang="en-US" u="sng" dirty="0" err="1"/>
              <a:t>Aussi</a:t>
            </a:r>
            <a:r>
              <a:rPr lang="en-US" u="sng" dirty="0"/>
              <a:t> distingue-t-on entre </a:t>
            </a:r>
            <a:r>
              <a:rPr lang="en-US" u="sng" dirty="0" err="1"/>
              <a:t>voyelles</a:t>
            </a:r>
            <a:r>
              <a:rPr lang="en-US" u="sng" dirty="0"/>
              <a:t> </a:t>
            </a:r>
            <a:r>
              <a:rPr lang="en-US" u="sng" dirty="0" err="1"/>
              <a:t>toniques</a:t>
            </a:r>
            <a:r>
              <a:rPr lang="en-US" u="sng" dirty="0"/>
              <a:t> et </a:t>
            </a:r>
            <a:r>
              <a:rPr lang="en-US" u="sng" dirty="0" err="1"/>
              <a:t>voyelles</a:t>
            </a:r>
            <a:r>
              <a:rPr lang="en-US" u="sng" dirty="0"/>
              <a:t> atones, </a:t>
            </a:r>
            <a:r>
              <a:rPr lang="en-US" u="sng" dirty="0" err="1"/>
              <a:t>celles</a:t>
            </a:r>
            <a:r>
              <a:rPr lang="en-US" u="sng" dirty="0"/>
              <a:t>-ci se </a:t>
            </a:r>
            <a:r>
              <a:rPr lang="en-US" u="sng" dirty="0" err="1"/>
              <a:t>subdivisant</a:t>
            </a:r>
            <a:r>
              <a:rPr lang="en-US" u="sng" dirty="0"/>
              <a:t> en </a:t>
            </a:r>
            <a:r>
              <a:rPr lang="en-US" u="sng" dirty="0" err="1"/>
              <a:t>antétoniques</a:t>
            </a:r>
            <a:r>
              <a:rPr lang="en-US" u="sng" dirty="0"/>
              <a:t> </a:t>
            </a:r>
            <a:r>
              <a:rPr lang="en-US" u="sng" dirty="0" err="1"/>
              <a:t>ou</a:t>
            </a:r>
            <a:r>
              <a:rPr lang="en-US" u="sng" dirty="0"/>
              <a:t> </a:t>
            </a:r>
            <a:r>
              <a:rPr lang="en-US" u="sng" dirty="0" err="1"/>
              <a:t>protoniques</a:t>
            </a:r>
            <a:r>
              <a:rPr lang="en-US" u="sng" dirty="0"/>
              <a:t>, </a:t>
            </a:r>
            <a:r>
              <a:rPr lang="en-US" u="sng" dirty="0" err="1"/>
              <a:t>contretoniques</a:t>
            </a:r>
            <a:r>
              <a:rPr lang="en-US" u="sng" dirty="0"/>
              <a:t> </a:t>
            </a:r>
            <a:r>
              <a:rPr lang="en-US" u="sng" dirty="0" err="1"/>
              <a:t>ou</a:t>
            </a:r>
            <a:r>
              <a:rPr lang="en-US" u="sng" dirty="0"/>
              <a:t> </a:t>
            </a:r>
            <a:r>
              <a:rPr lang="en-US" u="sng" dirty="0" err="1"/>
              <a:t>intertoniques</a:t>
            </a:r>
            <a:r>
              <a:rPr lang="en-US" u="sng" dirty="0"/>
              <a:t>, </a:t>
            </a:r>
            <a:r>
              <a:rPr lang="en-US" u="sng" dirty="0" err="1"/>
              <a:t>posttoniques</a:t>
            </a:r>
            <a:r>
              <a:rPr lang="en-US" u="sng" dirty="0"/>
              <a:t>. </a:t>
            </a:r>
            <a:r>
              <a:rPr lang="en-US" u="sng" dirty="0" err="1"/>
              <a:t>Ainsi</a:t>
            </a:r>
            <a:r>
              <a:rPr lang="en-US" u="sng" dirty="0"/>
              <a:t> </a:t>
            </a:r>
            <a:r>
              <a:rPr lang="en-US" u="sng" dirty="0" err="1"/>
              <a:t>dans</a:t>
            </a:r>
            <a:r>
              <a:rPr lang="en-US" i="1" u="sng" dirty="0"/>
              <a:t> </a:t>
            </a:r>
            <a:r>
              <a:rPr lang="en-US" i="1" u="sng" dirty="0" err="1"/>
              <a:t>bonitatem</a:t>
            </a:r>
            <a:r>
              <a:rPr lang="en-US" i="1" u="sng" dirty="0"/>
              <a:t>, </a:t>
            </a:r>
            <a:r>
              <a:rPr lang="en-US" i="1" u="sng" dirty="0" err="1"/>
              <a:t>bo</a:t>
            </a:r>
            <a:r>
              <a:rPr lang="en-US" u="sng" dirty="0"/>
              <a:t> </a:t>
            </a:r>
            <a:r>
              <a:rPr lang="en-US" u="sng" dirty="0" err="1"/>
              <a:t>est</a:t>
            </a:r>
            <a:r>
              <a:rPr lang="en-US" u="sng" dirty="0"/>
              <a:t> la </a:t>
            </a:r>
            <a:r>
              <a:rPr lang="en-US" u="sng" dirty="0" err="1"/>
              <a:t>protonique</a:t>
            </a:r>
            <a:r>
              <a:rPr lang="en-US" u="sng" dirty="0"/>
              <a:t>, </a:t>
            </a:r>
            <a:r>
              <a:rPr lang="en-US" u="sng" dirty="0" err="1"/>
              <a:t>ni</a:t>
            </a:r>
            <a:r>
              <a:rPr lang="en-US" u="sng" dirty="0"/>
              <a:t> </a:t>
            </a:r>
            <a:r>
              <a:rPr lang="en-US" u="sng" dirty="0" err="1"/>
              <a:t>est</a:t>
            </a:r>
            <a:r>
              <a:rPr lang="en-US" u="sng" dirty="0"/>
              <a:t> la </a:t>
            </a:r>
            <a:r>
              <a:rPr lang="en-US" u="sng" dirty="0" err="1"/>
              <a:t>contretonique</a:t>
            </a:r>
            <a:r>
              <a:rPr lang="en-US" u="sng" dirty="0"/>
              <a:t>, </a:t>
            </a:r>
            <a:r>
              <a:rPr lang="en-US" i="1" u="sng" dirty="0"/>
              <a:t>ta</a:t>
            </a:r>
            <a:r>
              <a:rPr lang="en-US" u="sng" dirty="0"/>
              <a:t> </a:t>
            </a:r>
            <a:r>
              <a:rPr lang="en-US" u="sng" dirty="0" err="1"/>
              <a:t>est</a:t>
            </a:r>
            <a:r>
              <a:rPr lang="en-US" u="sng" dirty="0"/>
              <a:t> la </a:t>
            </a:r>
            <a:r>
              <a:rPr lang="en-US" u="sng" dirty="0" err="1"/>
              <a:t>syllabe</a:t>
            </a:r>
            <a:r>
              <a:rPr lang="en-US" u="sng" dirty="0"/>
              <a:t> </a:t>
            </a:r>
            <a:r>
              <a:rPr lang="en-US" u="sng" dirty="0" err="1"/>
              <a:t>accentuée</a:t>
            </a:r>
            <a:r>
              <a:rPr lang="en-US" u="sng" dirty="0"/>
              <a:t> et </a:t>
            </a:r>
            <a:r>
              <a:rPr lang="en-US" i="1" u="sng" dirty="0"/>
              <a:t>tem</a:t>
            </a:r>
            <a:r>
              <a:rPr lang="en-US" u="sng" dirty="0"/>
              <a:t> </a:t>
            </a:r>
            <a:r>
              <a:rPr lang="en-US" u="sng" dirty="0" err="1"/>
              <a:t>est</a:t>
            </a:r>
            <a:r>
              <a:rPr lang="en-US" u="sng" dirty="0"/>
              <a:t> la </a:t>
            </a:r>
            <a:r>
              <a:rPr lang="en-US" u="sng" dirty="0" err="1"/>
              <a:t>posttonique</a:t>
            </a:r>
            <a:r>
              <a:rPr lang="en-US" u="sng" dirty="0"/>
              <a:t>. La </a:t>
            </a:r>
            <a:r>
              <a:rPr lang="en-US" u="sng" dirty="0" err="1"/>
              <a:t>voyelle</a:t>
            </a:r>
            <a:r>
              <a:rPr lang="en-US" u="sng" dirty="0"/>
              <a:t> </a:t>
            </a:r>
            <a:r>
              <a:rPr lang="en-US" u="sng" dirty="0" err="1"/>
              <a:t>est</a:t>
            </a:r>
            <a:r>
              <a:rPr lang="en-US" u="sng" dirty="0"/>
              <a:t> </a:t>
            </a:r>
            <a:r>
              <a:rPr lang="en-US" u="sng" dirty="0" err="1"/>
              <a:t>dite</a:t>
            </a:r>
            <a:r>
              <a:rPr lang="en-US" u="sng" dirty="0"/>
              <a:t> </a:t>
            </a:r>
            <a:r>
              <a:rPr lang="en-US" u="sng" dirty="0" err="1"/>
              <a:t>libre</a:t>
            </a:r>
            <a:r>
              <a:rPr lang="en-US" u="sng" dirty="0"/>
              <a:t>, non en position, </a:t>
            </a:r>
            <a:r>
              <a:rPr lang="en-US" u="sng" dirty="0" err="1"/>
              <a:t>ou</a:t>
            </a:r>
            <a:r>
              <a:rPr lang="en-US" u="sng" dirty="0"/>
              <a:t> en </a:t>
            </a:r>
            <a:r>
              <a:rPr lang="en-US" u="sng" dirty="0" err="1"/>
              <a:t>syllabe</a:t>
            </a:r>
            <a:r>
              <a:rPr lang="en-US" u="sng" dirty="0"/>
              <a:t> </a:t>
            </a:r>
            <a:r>
              <a:rPr lang="en-US" u="sng" dirty="0" err="1"/>
              <a:t>ouverte</a:t>
            </a:r>
            <a:r>
              <a:rPr lang="en-US" u="sng" dirty="0"/>
              <a:t> </a:t>
            </a:r>
            <a:r>
              <a:rPr lang="en-US" u="sng" dirty="0" err="1"/>
              <a:t>lorsqu'elle</a:t>
            </a:r>
            <a:r>
              <a:rPr lang="en-US" u="sng" dirty="0"/>
              <a:t> </a:t>
            </a:r>
            <a:r>
              <a:rPr lang="en-US" u="sng" dirty="0" err="1"/>
              <a:t>est</a:t>
            </a:r>
            <a:r>
              <a:rPr lang="en-US" u="sng" dirty="0"/>
              <a:t> finale, </a:t>
            </a:r>
            <a:r>
              <a:rPr lang="en-US" u="sng" dirty="0" err="1"/>
              <a:t>suivie</a:t>
            </a:r>
            <a:r>
              <a:rPr lang="en-US" u="sng" dirty="0"/>
              <a:t> </a:t>
            </a:r>
            <a:r>
              <a:rPr lang="en-US" u="sng" dirty="0" err="1"/>
              <a:t>d'une</a:t>
            </a:r>
            <a:r>
              <a:rPr lang="en-US" u="sng" dirty="0"/>
              <a:t> </a:t>
            </a:r>
            <a:r>
              <a:rPr lang="en-US" u="sng" dirty="0" err="1"/>
              <a:t>voyelle</a:t>
            </a:r>
            <a:r>
              <a:rPr lang="en-US" u="sng" dirty="0"/>
              <a:t>, </a:t>
            </a:r>
            <a:r>
              <a:rPr lang="en-US" u="sng" dirty="0" err="1"/>
              <a:t>d'une</a:t>
            </a:r>
            <a:r>
              <a:rPr lang="en-US" u="sng" dirty="0"/>
              <a:t> </a:t>
            </a:r>
            <a:r>
              <a:rPr lang="en-US" u="sng" dirty="0" err="1"/>
              <a:t>consonne</a:t>
            </a:r>
            <a:r>
              <a:rPr lang="en-US" u="sng" dirty="0"/>
              <a:t> simple </a:t>
            </a:r>
            <a:r>
              <a:rPr lang="en-US" u="sng" dirty="0" err="1"/>
              <a:t>ou</a:t>
            </a:r>
            <a:r>
              <a:rPr lang="en-US" u="sng" dirty="0"/>
              <a:t> des </a:t>
            </a:r>
            <a:r>
              <a:rPr lang="en-US" u="sng" dirty="0" err="1"/>
              <a:t>groupes</a:t>
            </a:r>
            <a:r>
              <a:rPr lang="en-US" u="sng" dirty="0"/>
              <a:t> </a:t>
            </a:r>
            <a:r>
              <a:rPr lang="en-US" u="sng" dirty="0" err="1"/>
              <a:t>pr</a:t>
            </a:r>
            <a:r>
              <a:rPr lang="en-US" u="sng" dirty="0"/>
              <a:t>, </a:t>
            </a:r>
            <a:r>
              <a:rPr lang="en-US" u="sng" dirty="0" err="1"/>
              <a:t>br</a:t>
            </a:r>
            <a:r>
              <a:rPr lang="en-US" u="sng" dirty="0"/>
              <a:t>, </a:t>
            </a:r>
            <a:r>
              <a:rPr lang="en-US" u="sng" dirty="0" err="1"/>
              <a:t>tr</a:t>
            </a:r>
            <a:r>
              <a:rPr lang="en-US" u="sng" dirty="0"/>
              <a:t>, </a:t>
            </a:r>
            <a:r>
              <a:rPr lang="en-US" u="sng" dirty="0" err="1"/>
              <a:t>dr</a:t>
            </a:r>
            <a:r>
              <a:rPr lang="en-US" u="sng" dirty="0"/>
              <a:t>, gr. </a:t>
            </a:r>
            <a:r>
              <a:rPr lang="en-US" u="sng" dirty="0" err="1"/>
              <a:t>Une</a:t>
            </a:r>
            <a:r>
              <a:rPr lang="en-US" u="sng" dirty="0"/>
              <a:t> </a:t>
            </a:r>
            <a:r>
              <a:rPr lang="en-US" u="sng" dirty="0" err="1"/>
              <a:t>voyelle</a:t>
            </a:r>
            <a:r>
              <a:rPr lang="en-US" u="sng" dirty="0"/>
              <a:t> </a:t>
            </a:r>
            <a:r>
              <a:rPr lang="en-US" u="sng" dirty="0" err="1"/>
              <a:t>est</a:t>
            </a:r>
            <a:r>
              <a:rPr lang="en-US" u="sng" dirty="0"/>
              <a:t> </a:t>
            </a:r>
            <a:r>
              <a:rPr lang="en-US" u="sng" dirty="0" err="1"/>
              <a:t>entravée</a:t>
            </a:r>
            <a:r>
              <a:rPr lang="en-US" u="sng" dirty="0"/>
              <a:t>, en position, </a:t>
            </a:r>
            <a:r>
              <a:rPr lang="en-US" u="sng" dirty="0" err="1"/>
              <a:t>ou</a:t>
            </a:r>
            <a:r>
              <a:rPr lang="en-US" u="sng" dirty="0"/>
              <a:t> en </a:t>
            </a:r>
            <a:r>
              <a:rPr lang="en-US" u="sng" dirty="0" err="1"/>
              <a:t>syllabe</a:t>
            </a:r>
            <a:r>
              <a:rPr lang="en-US" u="sng" dirty="0"/>
              <a:t> </a:t>
            </a:r>
            <a:r>
              <a:rPr lang="en-US" u="sng" dirty="0" err="1"/>
              <a:t>fermée</a:t>
            </a:r>
            <a:r>
              <a:rPr lang="en-US" u="sng" dirty="0"/>
              <a:t> </a:t>
            </a:r>
            <a:r>
              <a:rPr lang="en-US" u="sng" dirty="0" err="1"/>
              <a:t>lorsqu'elle</a:t>
            </a:r>
            <a:r>
              <a:rPr lang="en-US" u="sng" dirty="0"/>
              <a:t> </a:t>
            </a:r>
            <a:r>
              <a:rPr lang="en-US" u="sng" dirty="0" err="1"/>
              <a:t>est</a:t>
            </a:r>
            <a:r>
              <a:rPr lang="en-US" u="sng" dirty="0"/>
              <a:t> </a:t>
            </a:r>
            <a:r>
              <a:rPr lang="en-US" u="sng" dirty="0" err="1"/>
              <a:t>suivie</a:t>
            </a:r>
            <a:r>
              <a:rPr lang="en-US" u="sng" dirty="0"/>
              <a:t> de </a:t>
            </a:r>
            <a:r>
              <a:rPr lang="en-US" u="sng" dirty="0" err="1"/>
              <a:t>deux</a:t>
            </a:r>
            <a:r>
              <a:rPr lang="en-US" u="sng" dirty="0"/>
              <a:t> </a:t>
            </a:r>
            <a:r>
              <a:rPr lang="en-US" u="sng" dirty="0" err="1"/>
              <a:t>ou</a:t>
            </a:r>
            <a:r>
              <a:rPr lang="en-US" u="sng" dirty="0"/>
              <a:t> </a:t>
            </a:r>
            <a:r>
              <a:rPr lang="en-US" u="sng" dirty="0" err="1"/>
              <a:t>plusieurs</a:t>
            </a:r>
            <a:r>
              <a:rPr lang="en-US" u="sng" dirty="0"/>
              <a:t> </a:t>
            </a:r>
            <a:r>
              <a:rPr lang="en-US" u="sng" dirty="0" err="1"/>
              <a:t>consonnes</a:t>
            </a:r>
            <a:r>
              <a:rPr lang="en-US" u="sng" dirty="0"/>
              <a:t> (</a:t>
            </a:r>
            <a:r>
              <a:rPr lang="en-US" u="sng" dirty="0" err="1"/>
              <a:t>autres</a:t>
            </a:r>
            <a:r>
              <a:rPr lang="en-US" u="sng" dirty="0"/>
              <a:t> </a:t>
            </a:r>
            <a:r>
              <a:rPr lang="en-US" u="sng" dirty="0" err="1"/>
              <a:t>que</a:t>
            </a:r>
            <a:r>
              <a:rPr lang="en-US" u="sng" dirty="0"/>
              <a:t> les </a:t>
            </a:r>
            <a:r>
              <a:rPr lang="en-US" u="sng" dirty="0" err="1"/>
              <a:t>groupes</a:t>
            </a:r>
            <a:r>
              <a:rPr lang="en-US" u="sng" dirty="0"/>
              <a:t> ci-</a:t>
            </a:r>
            <a:r>
              <a:rPr lang="en-US" u="sng" dirty="0" err="1"/>
              <a:t>dessus</a:t>
            </a:r>
            <a:r>
              <a:rPr lang="en-US" u="sng" dirty="0"/>
              <a:t>). </a:t>
            </a:r>
            <a:r>
              <a:rPr lang="en-US" u="sng" dirty="0" err="1"/>
              <a:t>Dans</a:t>
            </a:r>
            <a:r>
              <a:rPr lang="en-US" u="sng" dirty="0"/>
              <a:t> </a:t>
            </a:r>
            <a:r>
              <a:rPr lang="en-US" i="1" u="sng" dirty="0" err="1"/>
              <a:t>amare</a:t>
            </a:r>
            <a:r>
              <a:rPr lang="en-US" u="sng" dirty="0"/>
              <a:t>, </a:t>
            </a:r>
            <a:r>
              <a:rPr lang="en-US" u="sng" dirty="0" err="1"/>
              <a:t>toutes</a:t>
            </a:r>
            <a:r>
              <a:rPr lang="en-US" u="sng" dirty="0"/>
              <a:t> les </a:t>
            </a:r>
            <a:r>
              <a:rPr lang="en-US" u="sng" dirty="0" err="1"/>
              <a:t>voyelles</a:t>
            </a:r>
            <a:r>
              <a:rPr lang="en-US" u="sng" dirty="0"/>
              <a:t> </a:t>
            </a:r>
            <a:r>
              <a:rPr lang="en-US" u="sng" dirty="0" err="1"/>
              <a:t>sont</a:t>
            </a:r>
            <a:r>
              <a:rPr lang="en-US" u="sng" dirty="0"/>
              <a:t> </a:t>
            </a:r>
            <a:r>
              <a:rPr lang="en-US" u="sng" dirty="0" err="1"/>
              <a:t>libres</a:t>
            </a:r>
            <a:r>
              <a:rPr lang="en-US" u="sng" dirty="0"/>
              <a:t>; </a:t>
            </a:r>
            <a:r>
              <a:rPr lang="en-US" u="sng" dirty="0" err="1"/>
              <a:t>dans</a:t>
            </a:r>
            <a:r>
              <a:rPr lang="en-US" u="sng" dirty="0"/>
              <a:t> </a:t>
            </a:r>
            <a:r>
              <a:rPr lang="en-US" i="1" u="sng" dirty="0" err="1"/>
              <a:t>arcus</a:t>
            </a:r>
            <a:r>
              <a:rPr lang="en-US" u="sng" dirty="0"/>
              <a:t>, a </a:t>
            </a:r>
            <a:r>
              <a:rPr lang="en-US" u="sng" dirty="0" err="1"/>
              <a:t>est</a:t>
            </a:r>
            <a:r>
              <a:rPr lang="en-US" u="sng" dirty="0"/>
              <a:t> </a:t>
            </a:r>
            <a:r>
              <a:rPr lang="en-US" u="sng" dirty="0" err="1"/>
              <a:t>entravé</a:t>
            </a:r>
            <a:r>
              <a:rPr lang="en-US" u="sng" dirty="0"/>
              <a:t>. La </a:t>
            </a:r>
            <a:r>
              <a:rPr lang="en-US" u="sng" dirty="0" err="1"/>
              <a:t>phonétique</a:t>
            </a:r>
            <a:r>
              <a:rPr lang="en-US" u="sng" dirty="0"/>
              <a:t> </a:t>
            </a:r>
            <a:r>
              <a:rPr lang="en-US" u="sng" dirty="0" err="1"/>
              <a:t>divise</a:t>
            </a:r>
            <a:r>
              <a:rPr lang="en-US" u="sng" dirty="0"/>
              <a:t> les </a:t>
            </a:r>
            <a:r>
              <a:rPr lang="en-US" u="sng" dirty="0" err="1"/>
              <a:t>voyelles</a:t>
            </a:r>
            <a:r>
              <a:rPr lang="en-US" u="sng" dirty="0"/>
              <a:t> en </a:t>
            </a:r>
            <a:r>
              <a:rPr lang="en-US" u="sng" dirty="0" err="1"/>
              <a:t>voyelles</a:t>
            </a:r>
            <a:r>
              <a:rPr lang="en-US" u="sng" dirty="0"/>
              <a:t> simples et en </a:t>
            </a:r>
            <a:r>
              <a:rPr lang="en-US" u="sng" dirty="0" err="1"/>
              <a:t>diphtongues</a:t>
            </a:r>
            <a:r>
              <a:rPr lang="en-US" u="sng" dirty="0"/>
              <a:t>. Il y a pour le </a:t>
            </a:r>
            <a:r>
              <a:rPr lang="en-US" u="sng" dirty="0" err="1"/>
              <a:t>français</a:t>
            </a:r>
            <a:r>
              <a:rPr lang="en-US" u="sng" dirty="0"/>
              <a:t> un </a:t>
            </a:r>
            <a:r>
              <a:rPr lang="en-US" u="sng" dirty="0" err="1"/>
              <a:t>groupe</a:t>
            </a:r>
            <a:r>
              <a:rPr lang="en-US" u="sng" dirty="0"/>
              <a:t> </a:t>
            </a:r>
            <a:r>
              <a:rPr lang="en-US" u="sng" dirty="0" err="1"/>
              <a:t>spécial</a:t>
            </a:r>
            <a:r>
              <a:rPr lang="en-US" u="sng" dirty="0"/>
              <a:t> de </a:t>
            </a:r>
            <a:r>
              <a:rPr lang="en-US" u="sng" dirty="0" err="1"/>
              <a:t>voyelles</a:t>
            </a:r>
            <a:r>
              <a:rPr lang="en-US" u="sng" dirty="0"/>
              <a:t> </a:t>
            </a:r>
            <a:r>
              <a:rPr lang="en-US" u="sng" dirty="0" err="1"/>
              <a:t>dites</a:t>
            </a:r>
            <a:r>
              <a:rPr lang="en-US" u="sng" dirty="0"/>
              <a:t> </a:t>
            </a:r>
            <a:r>
              <a:rPr lang="en-US" u="sng" dirty="0" err="1"/>
              <a:t>voyelles</a:t>
            </a:r>
            <a:r>
              <a:rPr lang="en-US" u="sng" dirty="0"/>
              <a:t> </a:t>
            </a:r>
            <a:r>
              <a:rPr lang="en-US" u="sng" dirty="0" err="1"/>
              <a:t>nasales</a:t>
            </a:r>
            <a:r>
              <a:rPr lang="en-US" u="sng" dirty="0"/>
              <a:t>. </a:t>
            </a:r>
            <a:r>
              <a:rPr lang="en-US" u="sng" dirty="0" err="1"/>
              <a:t>Chacune</a:t>
            </a:r>
            <a:r>
              <a:rPr lang="en-US" u="sng" dirty="0"/>
              <a:t> des </a:t>
            </a:r>
            <a:r>
              <a:rPr lang="en-US" u="sng" dirty="0" err="1"/>
              <a:t>langues</a:t>
            </a:r>
            <a:r>
              <a:rPr lang="en-US" u="sng" dirty="0"/>
              <a:t> </a:t>
            </a:r>
            <a:r>
              <a:rPr lang="en-US" u="sng" dirty="0" err="1"/>
              <a:t>romanes</a:t>
            </a:r>
            <a:r>
              <a:rPr lang="en-US" u="sng" dirty="0"/>
              <a:t> a </a:t>
            </a:r>
            <a:r>
              <a:rPr lang="en-US" u="sng" dirty="0" err="1"/>
              <a:t>une</a:t>
            </a:r>
            <a:r>
              <a:rPr lang="en-US" u="sng" dirty="0"/>
              <a:t> division </a:t>
            </a:r>
            <a:r>
              <a:rPr lang="en-US" u="sng" dirty="0" err="1"/>
              <a:t>spéciale</a:t>
            </a:r>
            <a:r>
              <a:rPr lang="en-US" u="sng" dirty="0"/>
              <a:t> pour </a:t>
            </a:r>
            <a:r>
              <a:rPr lang="en-US" u="sng" dirty="0" err="1"/>
              <a:t>ses</a:t>
            </a:r>
            <a:r>
              <a:rPr lang="en-US" u="sng" dirty="0"/>
              <a:t> </a:t>
            </a:r>
            <a:r>
              <a:rPr lang="en-US" u="sng" dirty="0" err="1"/>
              <a:t>consonnes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1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77" y="908720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i="1" dirty="0"/>
              <a:t>Le </a:t>
            </a:r>
            <a:r>
              <a:rPr lang="en-US" i="1" dirty="0" err="1">
                <a:hlinkClick r:id="rId2"/>
              </a:rPr>
              <a:t>français</a:t>
            </a:r>
            <a:r>
              <a:rPr lang="en-US" i="1" dirty="0"/>
              <a:t> a </a:t>
            </a:r>
            <a:r>
              <a:rPr lang="en-US" i="1" dirty="0" err="1"/>
              <a:t>été</a:t>
            </a:r>
            <a:r>
              <a:rPr lang="en-US" i="1" dirty="0"/>
              <a:t> </a:t>
            </a:r>
            <a:r>
              <a:rPr lang="en-US" i="1" dirty="0" err="1"/>
              <a:t>transporté</a:t>
            </a:r>
            <a:r>
              <a:rPr lang="en-US" i="1" dirty="0"/>
              <a:t> au </a:t>
            </a:r>
            <a:r>
              <a:rPr lang="en-US" i="1" dirty="0" err="1"/>
              <a:t>XVI</a:t>
            </a:r>
            <a:r>
              <a:rPr lang="en-US" i="1" baseline="30000" dirty="0" err="1"/>
              <a:t>e</a:t>
            </a:r>
            <a:r>
              <a:rPr lang="en-US" i="1" baseline="30000" dirty="0"/>
              <a:t> </a:t>
            </a:r>
            <a:r>
              <a:rPr lang="en-US" i="1" dirty="0"/>
              <a:t> siècle en </a:t>
            </a:r>
            <a:r>
              <a:rPr lang="en-US" i="1" dirty="0" err="1"/>
              <a:t>Amérique</a:t>
            </a:r>
            <a:r>
              <a:rPr lang="en-US" i="1" dirty="0"/>
              <a:t> du Nord</a:t>
            </a:r>
            <a:r>
              <a:rPr lang="ru-RU" i="1" dirty="0">
                <a:hlinkClick r:id="rId3"/>
              </a:rPr>
              <a:t> </a:t>
            </a:r>
            <a:r>
              <a:rPr lang="en-US" i="1" dirty="0"/>
              <a:t> </a:t>
            </a:r>
            <a:r>
              <a:rPr lang="en-US" i="1" dirty="0" err="1"/>
              <a:t>où</a:t>
            </a:r>
            <a:r>
              <a:rPr lang="en-US" i="1" dirty="0"/>
              <a:t> </a:t>
            </a:r>
            <a:r>
              <a:rPr lang="en-US" i="1" dirty="0" err="1"/>
              <a:t>il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parlé</a:t>
            </a:r>
            <a:r>
              <a:rPr lang="en-US" i="1" dirty="0"/>
              <a:t> en </a:t>
            </a:r>
            <a:r>
              <a:rPr lang="en-US" i="1" dirty="0" err="1"/>
              <a:t>Louisiane</a:t>
            </a:r>
            <a:r>
              <a:rPr lang="en-US" i="1" dirty="0"/>
              <a:t>, en Nouvelle-</a:t>
            </a:r>
            <a:r>
              <a:rPr lang="en-US" i="1" dirty="0" err="1"/>
              <a:t>Ecosse</a:t>
            </a:r>
            <a:r>
              <a:rPr lang="en-US" i="1" dirty="0"/>
              <a:t>, et au Canada</a:t>
            </a:r>
            <a:r>
              <a:rPr lang="ru-RU" i="1" dirty="0">
                <a:hlinkClick r:id="rId4"/>
              </a:rPr>
              <a:t> </a:t>
            </a:r>
            <a:r>
              <a:rPr lang="en-US" i="1" dirty="0"/>
              <a:t>. </a:t>
            </a:r>
            <a:r>
              <a:rPr lang="en-US" i="1" dirty="0" err="1"/>
              <a:t>Dans</a:t>
            </a:r>
            <a:r>
              <a:rPr lang="en-US" i="1" dirty="0"/>
              <a:t> les Antilles</a:t>
            </a:r>
            <a:r>
              <a:rPr lang="ru-RU" i="1" dirty="0">
                <a:hlinkClick r:id="rId5"/>
              </a:rPr>
              <a:t> </a:t>
            </a:r>
            <a:r>
              <a:rPr lang="en-US" i="1" dirty="0"/>
              <a:t>, </a:t>
            </a:r>
            <a:r>
              <a:rPr lang="en-US" i="1" dirty="0" err="1"/>
              <a:t>il</a:t>
            </a:r>
            <a:r>
              <a:rPr lang="en-US" i="1" dirty="0"/>
              <a:t> a </a:t>
            </a:r>
            <a:r>
              <a:rPr lang="en-US" i="1" dirty="0" err="1"/>
              <a:t>formé</a:t>
            </a:r>
            <a:r>
              <a:rPr lang="en-US" i="1" dirty="0"/>
              <a:t> avec des </a:t>
            </a:r>
            <a:r>
              <a:rPr lang="en-US" i="1" dirty="0" err="1">
                <a:hlinkClick r:id="rId6"/>
              </a:rPr>
              <a:t>langues</a:t>
            </a:r>
            <a:r>
              <a:rPr lang="en-US" i="1" dirty="0">
                <a:hlinkClick r:id="rId6"/>
              </a:rPr>
              <a:t> </a:t>
            </a:r>
            <a:r>
              <a:rPr lang="en-US" i="1" dirty="0" err="1">
                <a:hlinkClick r:id="rId6"/>
              </a:rPr>
              <a:t>africaines</a:t>
            </a:r>
            <a:r>
              <a:rPr lang="en-US" i="1" dirty="0"/>
              <a:t> un mélange </a:t>
            </a:r>
            <a:r>
              <a:rPr lang="en-US" i="1" dirty="0" err="1"/>
              <a:t>appelé</a:t>
            </a:r>
            <a:r>
              <a:rPr lang="en-US" i="1" dirty="0"/>
              <a:t> </a:t>
            </a:r>
            <a:r>
              <a:rPr lang="en-US" i="1" dirty="0" err="1"/>
              <a:t>créole</a:t>
            </a:r>
            <a:r>
              <a:rPr lang="en-US" i="1" dirty="0"/>
              <a:t>. En </a:t>
            </a:r>
            <a:r>
              <a:rPr lang="en-US" i="1" dirty="0" err="1"/>
              <a:t>Afrique</a:t>
            </a:r>
            <a:r>
              <a:rPr lang="ru-RU" i="1" dirty="0">
                <a:hlinkClick r:id="rId7"/>
              </a:rPr>
              <a:t> </a:t>
            </a:r>
            <a:r>
              <a:rPr lang="en-US" i="1" dirty="0"/>
              <a:t>, la </a:t>
            </a:r>
            <a:r>
              <a:rPr lang="en-US" i="1" dirty="0" err="1"/>
              <a:t>colonisation</a:t>
            </a:r>
            <a:r>
              <a:rPr lang="en-US" i="1" dirty="0"/>
              <a:t> a </a:t>
            </a:r>
            <a:r>
              <a:rPr lang="en-US" i="1" dirty="0" err="1"/>
              <a:t>répandu</a:t>
            </a:r>
            <a:r>
              <a:rPr lang="en-US" i="1" dirty="0"/>
              <a:t> la langue </a:t>
            </a:r>
            <a:r>
              <a:rPr lang="en-US" i="1" dirty="0" err="1"/>
              <a:t>française</a:t>
            </a:r>
            <a:r>
              <a:rPr lang="en-US" i="1" dirty="0"/>
              <a:t> au Maghreb</a:t>
            </a:r>
            <a:r>
              <a:rPr lang="ru-RU" i="1" dirty="0">
                <a:hlinkClick r:id="rId8"/>
              </a:rPr>
              <a:t> </a:t>
            </a:r>
            <a:r>
              <a:rPr lang="en-US" i="1" dirty="0"/>
              <a:t> (</a:t>
            </a:r>
            <a:r>
              <a:rPr lang="en-US" i="1" dirty="0" err="1"/>
              <a:t>ce</a:t>
            </a:r>
            <a:r>
              <a:rPr lang="en-US" i="1" dirty="0"/>
              <a:t> qui a </a:t>
            </a:r>
            <a:r>
              <a:rPr lang="en-US" i="1" dirty="0" err="1"/>
              <a:t>pu</a:t>
            </a:r>
            <a:r>
              <a:rPr lang="en-US" i="1" dirty="0"/>
              <a:t> </a:t>
            </a:r>
            <a:r>
              <a:rPr lang="en-US" i="1" dirty="0" err="1"/>
              <a:t>être</a:t>
            </a:r>
            <a:r>
              <a:rPr lang="en-US" i="1" dirty="0"/>
              <a:t> vu, à </a:t>
            </a:r>
            <a:r>
              <a:rPr lang="en-US" i="1" dirty="0" err="1"/>
              <a:t>l'époque</a:t>
            </a:r>
            <a:r>
              <a:rPr lang="en-US" i="1" dirty="0"/>
              <a:t> </a:t>
            </a:r>
            <a:r>
              <a:rPr lang="en-US" i="1" dirty="0" err="1"/>
              <a:t>coloniale</a:t>
            </a:r>
            <a:r>
              <a:rPr lang="en-US" i="1" dirty="0"/>
              <a:t>, </a:t>
            </a:r>
            <a:r>
              <a:rPr lang="en-US" i="1" dirty="0" err="1"/>
              <a:t>comme</a:t>
            </a:r>
            <a:r>
              <a:rPr lang="en-US" i="1" dirty="0"/>
              <a:t> </a:t>
            </a:r>
            <a:r>
              <a:rPr lang="en-US" i="1" dirty="0" err="1"/>
              <a:t>une</a:t>
            </a:r>
            <a:r>
              <a:rPr lang="en-US" i="1" dirty="0"/>
              <a:t> restitution à la Romania des </a:t>
            </a:r>
            <a:r>
              <a:rPr lang="en-US" i="1" dirty="0" err="1"/>
              <a:t>côtes</a:t>
            </a:r>
            <a:r>
              <a:rPr lang="en-US" i="1" dirty="0"/>
              <a:t> de la </a:t>
            </a:r>
            <a:r>
              <a:rPr lang="en-US" i="1" dirty="0" err="1"/>
              <a:t>Méditerranée</a:t>
            </a:r>
            <a:r>
              <a:rPr lang="ru-RU" i="1" dirty="0">
                <a:hlinkClick r:id="rId9"/>
              </a:rPr>
              <a:t> </a:t>
            </a:r>
            <a:r>
              <a:rPr lang="en-US" i="1" dirty="0"/>
              <a:t>), et </a:t>
            </a:r>
            <a:r>
              <a:rPr lang="en-US" i="1" dirty="0" err="1"/>
              <a:t>dans</a:t>
            </a:r>
            <a:r>
              <a:rPr lang="en-US" i="1" dirty="0"/>
              <a:t> </a:t>
            </a:r>
            <a:r>
              <a:rPr lang="en-US" i="1" dirty="0" err="1"/>
              <a:t>une</a:t>
            </a:r>
            <a:r>
              <a:rPr lang="en-US" i="1" dirty="0"/>
              <a:t> </a:t>
            </a:r>
            <a:r>
              <a:rPr lang="en-US" i="1" dirty="0" err="1"/>
              <a:t>grande</a:t>
            </a:r>
            <a:r>
              <a:rPr lang="en-US" i="1" dirty="0"/>
              <a:t> </a:t>
            </a:r>
            <a:r>
              <a:rPr lang="en-US" i="1" dirty="0" err="1"/>
              <a:t>partie</a:t>
            </a:r>
            <a:r>
              <a:rPr lang="en-US" i="1" dirty="0"/>
              <a:t> de </a:t>
            </a:r>
            <a:r>
              <a:rPr lang="en-US" i="1" dirty="0" err="1"/>
              <a:t>l'Ouest</a:t>
            </a:r>
            <a:r>
              <a:rPr lang="en-US" i="1" dirty="0"/>
              <a:t> du continent</a:t>
            </a:r>
            <a:r>
              <a:rPr lang="en-US" i="1" dirty="0" smtClean="0"/>
              <a:t>.</a:t>
            </a:r>
          </a:p>
          <a:p>
            <a:pPr lvl="1" algn="just"/>
            <a:endParaRPr lang="ru-RU" dirty="0"/>
          </a:p>
          <a:p>
            <a:pPr algn="just"/>
            <a:r>
              <a:rPr lang="en-US" dirty="0" err="1"/>
              <a:t>L'</a:t>
            </a:r>
            <a:r>
              <a:rPr lang="en-US" dirty="0" err="1">
                <a:hlinkClick r:id="rId10"/>
              </a:rPr>
              <a:t>italien</a:t>
            </a:r>
            <a:r>
              <a:rPr lang="en-US" dirty="0"/>
              <a:t> et </a:t>
            </a:r>
            <a:r>
              <a:rPr lang="en-US" dirty="0" err="1"/>
              <a:t>l'</a:t>
            </a:r>
            <a:r>
              <a:rPr lang="en-US" dirty="0" err="1">
                <a:hlinkClick r:id="rId11"/>
              </a:rPr>
              <a:t>espagnol</a:t>
            </a:r>
            <a:r>
              <a:rPr lang="en-US" dirty="0"/>
              <a:t> se </a:t>
            </a:r>
            <a:r>
              <a:rPr lang="en-US" dirty="0" err="1"/>
              <a:t>parlent</a:t>
            </a:r>
            <a:r>
              <a:rPr lang="en-US" dirty="0"/>
              <a:t> en Argentine</a:t>
            </a:r>
            <a:r>
              <a:rPr lang="ru-RU" dirty="0">
                <a:hlinkClick r:id="rId12"/>
              </a:rPr>
              <a:t> </a:t>
            </a:r>
            <a:r>
              <a:rPr lang="en-US" dirty="0"/>
              <a:t>. Le </a:t>
            </a:r>
            <a:r>
              <a:rPr lang="en-US" dirty="0" err="1"/>
              <a:t>catalan</a:t>
            </a:r>
            <a:r>
              <a:rPr lang="en-US" dirty="0"/>
              <a:t> se </a:t>
            </a:r>
            <a:r>
              <a:rPr lang="en-US" dirty="0" err="1"/>
              <a:t>parle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l'île</a:t>
            </a:r>
            <a:r>
              <a:rPr lang="en-US" dirty="0"/>
              <a:t> de Cuba</a:t>
            </a:r>
            <a:r>
              <a:rPr lang="ru-RU" dirty="0">
                <a:hlinkClick r:id="rId13"/>
              </a:rPr>
              <a:t> </a:t>
            </a:r>
            <a:r>
              <a:rPr lang="en-US" dirty="0"/>
              <a:t> et en Argentine, </a:t>
            </a:r>
            <a:r>
              <a:rPr lang="en-US" dirty="0" err="1"/>
              <a:t>concurremment</a:t>
            </a:r>
            <a:r>
              <a:rPr lang="en-US" dirty="0"/>
              <a:t> à </a:t>
            </a:r>
            <a:r>
              <a:rPr lang="en-US" dirty="0" err="1"/>
              <a:t>l'italien</a:t>
            </a:r>
            <a:r>
              <a:rPr lang="en-US" dirty="0"/>
              <a:t> et à </a:t>
            </a:r>
            <a:r>
              <a:rPr lang="en-US" dirty="0" err="1"/>
              <a:t>l'espagnol</a:t>
            </a:r>
            <a:r>
              <a:rPr lang="en-US" dirty="0"/>
              <a:t>. </a:t>
            </a:r>
            <a:r>
              <a:rPr lang="en-US" dirty="0" err="1"/>
              <a:t>L'espagnol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parlé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l'Amérique</a:t>
            </a:r>
            <a:r>
              <a:rPr lang="en-US" dirty="0"/>
              <a:t> du </a:t>
            </a:r>
            <a:r>
              <a:rPr lang="en-US" dirty="0" err="1"/>
              <a:t>Sud</a:t>
            </a:r>
            <a:r>
              <a:rPr lang="en-US" dirty="0"/>
              <a:t> et en </a:t>
            </a:r>
            <a:r>
              <a:rPr lang="en-US" dirty="0" err="1"/>
              <a:t>Amérique</a:t>
            </a:r>
            <a:r>
              <a:rPr lang="en-US" dirty="0"/>
              <a:t> </a:t>
            </a:r>
            <a:r>
              <a:rPr lang="en-US" dirty="0" err="1"/>
              <a:t>centrale</a:t>
            </a:r>
            <a:r>
              <a:rPr lang="en-US" dirty="0"/>
              <a:t>, au </a:t>
            </a:r>
            <a:r>
              <a:rPr lang="en-US" dirty="0" err="1"/>
              <a:t>Mexique</a:t>
            </a:r>
            <a:r>
              <a:rPr lang="ru-RU" dirty="0">
                <a:hlinkClick r:id="rId14"/>
              </a:rPr>
              <a:t> 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la </a:t>
            </a:r>
            <a:r>
              <a:rPr lang="en-US" dirty="0" err="1"/>
              <a:t>Californie</a:t>
            </a:r>
            <a:r>
              <a:rPr lang="en-US" dirty="0"/>
              <a:t> et du Texas, aux </a:t>
            </a:r>
            <a:r>
              <a:rPr lang="en-US" dirty="0" err="1"/>
              <a:t>îles</a:t>
            </a:r>
            <a:r>
              <a:rPr lang="en-US" dirty="0"/>
              <a:t> Philippines, aux Canaries,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îles</a:t>
            </a:r>
            <a:r>
              <a:rPr lang="en-US" dirty="0"/>
              <a:t> </a:t>
            </a:r>
            <a:r>
              <a:rPr lang="en-US" dirty="0" err="1"/>
              <a:t>d'Annobon</a:t>
            </a:r>
            <a:r>
              <a:rPr lang="en-US" dirty="0"/>
              <a:t> et de Fernando-</a:t>
            </a:r>
            <a:r>
              <a:rPr lang="en-US" dirty="0" err="1"/>
              <a:t>Pô</a:t>
            </a:r>
            <a:r>
              <a:rPr lang="en-US" dirty="0"/>
              <a:t>, aux </a:t>
            </a:r>
            <a:r>
              <a:rPr lang="en-US" dirty="0" err="1"/>
              <a:t>îles</a:t>
            </a:r>
            <a:r>
              <a:rPr lang="en-US" dirty="0"/>
              <a:t> </a:t>
            </a:r>
            <a:r>
              <a:rPr lang="en-US" dirty="0" err="1"/>
              <a:t>Mariannes</a:t>
            </a:r>
            <a:r>
              <a:rPr lang="en-US" dirty="0"/>
              <a:t>, Palau et </a:t>
            </a:r>
            <a:r>
              <a:rPr lang="en-US" dirty="0" err="1"/>
              <a:t>Carolines</a:t>
            </a:r>
            <a:r>
              <a:rPr lang="en-US" dirty="0"/>
              <a:t>. Le </a:t>
            </a:r>
            <a:r>
              <a:rPr lang="en-US" dirty="0" err="1">
                <a:hlinkClick r:id="rId15"/>
              </a:rPr>
              <a:t>portugais</a:t>
            </a:r>
            <a:r>
              <a:rPr lang="en-US" dirty="0"/>
              <a:t> 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transporté</a:t>
            </a:r>
            <a:r>
              <a:rPr lang="en-US" dirty="0"/>
              <a:t> en </a:t>
            </a:r>
            <a:r>
              <a:rPr lang="en-US" dirty="0" err="1"/>
              <a:t>Inde</a:t>
            </a:r>
            <a:r>
              <a:rPr lang="en-US" dirty="0"/>
              <a:t>, en </a:t>
            </a:r>
            <a:r>
              <a:rPr lang="en-US" dirty="0" err="1"/>
              <a:t>Afrique</a:t>
            </a:r>
            <a:r>
              <a:rPr lang="en-US" dirty="0"/>
              <a:t> (Angola, Mozambique),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Guinée</a:t>
            </a:r>
            <a:r>
              <a:rPr lang="en-US" dirty="0"/>
              <a:t> </a:t>
            </a:r>
            <a:r>
              <a:rPr lang="en-US" dirty="0" err="1"/>
              <a:t>méridionale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îles</a:t>
            </a:r>
            <a:r>
              <a:rPr lang="en-US" dirty="0"/>
              <a:t> </a:t>
            </a:r>
            <a:r>
              <a:rPr lang="en-US" dirty="0" err="1"/>
              <a:t>Açores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groupe</a:t>
            </a:r>
            <a:r>
              <a:rPr lang="en-US" dirty="0"/>
              <a:t> de </a:t>
            </a:r>
            <a:r>
              <a:rPr lang="en-US" dirty="0" err="1"/>
              <a:t>Madère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îles</a:t>
            </a:r>
            <a:r>
              <a:rPr lang="en-US" dirty="0"/>
              <a:t> du Cap </a:t>
            </a:r>
            <a:r>
              <a:rPr lang="en-US" dirty="0" err="1"/>
              <a:t>Vert</a:t>
            </a:r>
            <a:r>
              <a:rPr lang="en-US" dirty="0"/>
              <a:t>, du Prince et de Saint-Thomas, au </a:t>
            </a:r>
            <a:r>
              <a:rPr lang="en-US" dirty="0" err="1"/>
              <a:t>Brésil</a:t>
            </a:r>
            <a:r>
              <a:rPr lang="ru-RU" dirty="0">
                <a:hlinkClick r:id="rId16"/>
              </a:rPr>
              <a:t> </a:t>
            </a:r>
            <a:r>
              <a:rPr lang="en-US" dirty="0"/>
              <a:t>. </a:t>
            </a:r>
            <a:endParaRPr lang="ru-RU" dirty="0"/>
          </a:p>
          <a:p>
            <a:pPr algn="just"/>
            <a:r>
              <a:rPr lang="en-US" dirty="0"/>
              <a:t>La </a:t>
            </a:r>
            <a:r>
              <a:rPr lang="en-US" dirty="0" err="1"/>
              <a:t>plupart</a:t>
            </a:r>
            <a:r>
              <a:rPr lang="en-US" dirty="0"/>
              <a:t> des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</a:t>
            </a:r>
            <a:r>
              <a:rPr lang="en-US" dirty="0" err="1"/>
              <a:t>parlées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anciennes</a:t>
            </a:r>
            <a:r>
              <a:rPr lang="en-US" dirty="0"/>
              <a:t> colonies extra-</a:t>
            </a:r>
            <a:r>
              <a:rPr lang="en-US" dirty="0" err="1"/>
              <a:t>européennes</a:t>
            </a:r>
            <a:r>
              <a:rPr lang="en-US" dirty="0"/>
              <a:t> </a:t>
            </a:r>
            <a:r>
              <a:rPr lang="en-US" dirty="0" err="1"/>
              <a:t>présentent</a:t>
            </a:r>
            <a:r>
              <a:rPr lang="en-US" dirty="0"/>
              <a:t> avec les </a:t>
            </a:r>
            <a:r>
              <a:rPr lang="en-US" dirty="0" err="1">
                <a:hlinkClick r:id="rId17"/>
              </a:rPr>
              <a:t>langues</a:t>
            </a:r>
            <a:r>
              <a:rPr lang="en-US" dirty="0"/>
              <a:t> des </a:t>
            </a:r>
            <a:r>
              <a:rPr lang="en-US" dirty="0" err="1"/>
              <a:t>métropoles</a:t>
            </a:r>
            <a:r>
              <a:rPr lang="en-US" dirty="0"/>
              <a:t> des </a:t>
            </a:r>
            <a:r>
              <a:rPr lang="en-US" dirty="0" err="1"/>
              <a:t>différences</a:t>
            </a:r>
            <a:r>
              <a:rPr lang="en-US" dirty="0"/>
              <a:t> notables.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différences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surtout</a:t>
            </a:r>
            <a:r>
              <a:rPr lang="en-US" dirty="0"/>
              <a:t> </a:t>
            </a:r>
            <a:r>
              <a:rPr lang="en-US" dirty="0" err="1"/>
              <a:t>remarquables</a:t>
            </a:r>
            <a:r>
              <a:rPr lang="en-US" dirty="0"/>
              <a:t> pour le </a:t>
            </a:r>
            <a:r>
              <a:rPr lang="en-US" dirty="0" err="1"/>
              <a:t>français</a:t>
            </a:r>
            <a:r>
              <a:rPr lang="en-US" dirty="0"/>
              <a:t> du Canada</a:t>
            </a:r>
            <a:r>
              <a:rPr lang="ru-RU" dirty="0">
                <a:hlinkClick r:id="rId4"/>
              </a:rPr>
              <a:t> </a:t>
            </a:r>
            <a:r>
              <a:rPr lang="en-US" dirty="0"/>
              <a:t> qui </a:t>
            </a:r>
            <a:r>
              <a:rPr lang="en-US" dirty="0" err="1"/>
              <a:t>s'est</a:t>
            </a:r>
            <a:r>
              <a:rPr lang="en-US" dirty="0"/>
              <a:t> </a:t>
            </a:r>
            <a:r>
              <a:rPr lang="en-US" dirty="0" err="1"/>
              <a:t>développé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direction </a:t>
            </a:r>
            <a:r>
              <a:rPr lang="en-US" dirty="0" err="1"/>
              <a:t>que</a:t>
            </a:r>
            <a:r>
              <a:rPr lang="en-US" dirty="0"/>
              <a:t> le </a:t>
            </a:r>
            <a:r>
              <a:rPr lang="en-US" dirty="0" err="1"/>
              <a:t>français</a:t>
            </a:r>
            <a:r>
              <a:rPr lang="en-US" dirty="0"/>
              <a:t> de France</a:t>
            </a:r>
            <a:r>
              <a:rPr lang="ru-RU" dirty="0">
                <a:hlinkClick r:id="rId18"/>
              </a:rPr>
              <a:t> </a:t>
            </a:r>
            <a:r>
              <a:rPr lang="en-US" dirty="0"/>
              <a:t>.(A. </a:t>
            </a:r>
            <a:r>
              <a:rPr lang="ru-RU" dirty="0" err="1"/>
              <a:t>Salmon</a:t>
            </a:r>
            <a:r>
              <a:rPr lang="ru-RU" dirty="0"/>
              <a:t>, L. </a:t>
            </a:r>
            <a:r>
              <a:rPr lang="ru-RU" dirty="0" err="1"/>
              <a:t>Brandin</a:t>
            </a:r>
            <a:r>
              <a:rPr lang="ru-RU" dirty="0"/>
              <a:t>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9332" y="260648"/>
            <a:ext cx="7911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Expansion des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langues</a:t>
            </a: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romanes</a:t>
            </a: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en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dehors</a:t>
            </a: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l'Europe</a:t>
            </a:r>
            <a:endParaRPr kumimoji="0" lang="en-US" sz="3200" b="1" i="0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99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08520" y="1628800"/>
            <a:ext cx="925252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On </a:t>
            </a:r>
            <a:r>
              <a:rPr lang="en-US" dirty="0" err="1"/>
              <a:t>appelle</a:t>
            </a:r>
            <a:r>
              <a:rPr lang="en-US" dirty="0"/>
              <a:t> </a:t>
            </a:r>
            <a:r>
              <a:rPr lang="en-US" b="1" dirty="0" err="1"/>
              <a:t>langues</a:t>
            </a:r>
            <a:r>
              <a:rPr lang="en-US" b="1" dirty="0"/>
              <a:t> </a:t>
            </a:r>
            <a:r>
              <a:rPr lang="en-US" b="1" dirty="0" err="1"/>
              <a:t>romanes</a:t>
            </a:r>
            <a:r>
              <a:rPr lang="en-US" dirty="0"/>
              <a:t> les </a:t>
            </a:r>
            <a:r>
              <a:rPr lang="en-US" dirty="0" err="1"/>
              <a:t>langues</a:t>
            </a:r>
            <a:r>
              <a:rPr lang="en-US" dirty="0"/>
              <a:t> issues du </a:t>
            </a:r>
            <a:r>
              <a:rPr lang="en-US" dirty="0" err="1">
                <a:hlinkClick r:id="rId2"/>
              </a:rPr>
              <a:t>latin</a:t>
            </a:r>
            <a:r>
              <a:rPr lang="en-US" dirty="0"/>
              <a:t> 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les </a:t>
            </a:r>
            <a:r>
              <a:rPr lang="en-US" dirty="0" err="1">
                <a:hlinkClick r:id="rId3"/>
              </a:rPr>
              <a:t>langues</a:t>
            </a:r>
            <a:r>
              <a:rPr lang="en-US" dirty="0" err="1"/>
              <a:t>représentant</a:t>
            </a:r>
            <a:r>
              <a:rPr lang="en-US" dirty="0"/>
              <a:t> </a:t>
            </a:r>
            <a:r>
              <a:rPr lang="en-US" dirty="0" err="1"/>
              <a:t>l'état</a:t>
            </a:r>
            <a:r>
              <a:rPr lang="en-US" dirty="0"/>
              <a:t> </a:t>
            </a:r>
            <a:r>
              <a:rPr lang="en-US" dirty="0" err="1"/>
              <a:t>auquel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parvenu </a:t>
            </a:r>
            <a:r>
              <a:rPr lang="en-US" dirty="0" err="1"/>
              <a:t>actuellement</a:t>
            </a:r>
            <a:r>
              <a:rPr lang="en-US" dirty="0"/>
              <a:t> par son </a:t>
            </a:r>
            <a:r>
              <a:rPr lang="en-US" dirty="0" err="1"/>
              <a:t>évolution</a:t>
            </a:r>
            <a:r>
              <a:rPr lang="en-US" dirty="0"/>
              <a:t> continue le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parlé</a:t>
            </a:r>
            <a:r>
              <a:rPr lang="en-US" dirty="0"/>
              <a:t> par le </a:t>
            </a:r>
            <a:r>
              <a:rPr lang="en-US" dirty="0" err="1"/>
              <a:t>peuple</a:t>
            </a:r>
            <a:r>
              <a:rPr lang="en-US" dirty="0"/>
              <a:t>.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dénomination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usitée</a:t>
            </a:r>
            <a:r>
              <a:rPr lang="en-US" dirty="0"/>
              <a:t> </a:t>
            </a:r>
            <a:r>
              <a:rPr lang="en-US" dirty="0" err="1"/>
              <a:t>surtout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Diez</a:t>
            </a:r>
            <a:r>
              <a:rPr lang="en-US" dirty="0"/>
              <a:t> </a:t>
            </a:r>
            <a:r>
              <a:rPr lang="en-US" dirty="0" err="1"/>
              <a:t>s'en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servi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 </a:t>
            </a:r>
            <a:r>
              <a:rPr lang="en-US" i="1" dirty="0"/>
              <a:t>Grammatik der </a:t>
            </a:r>
            <a:r>
              <a:rPr lang="en-US" i="1" dirty="0" err="1"/>
              <a:t>romanischen</a:t>
            </a:r>
            <a:r>
              <a:rPr lang="en-US" i="1" dirty="0"/>
              <a:t> </a:t>
            </a:r>
            <a:r>
              <a:rPr lang="en-US" i="1" dirty="0" err="1"/>
              <a:t>Sprachen</a:t>
            </a:r>
            <a:r>
              <a:rPr lang="en-US" dirty="0"/>
              <a:t>. Avant </a:t>
            </a:r>
            <a:r>
              <a:rPr lang="en-US" dirty="0" err="1"/>
              <a:t>Diez,</a:t>
            </a:r>
            <a:r>
              <a:rPr lang="en-US" dirty="0" err="1">
                <a:hlinkClick r:id="rId4"/>
              </a:rPr>
              <a:t>Raynouard</a:t>
            </a:r>
            <a:r>
              <a:rPr lang="en-US" dirty="0"/>
              <a:t> 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employé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mot </a:t>
            </a:r>
            <a:r>
              <a:rPr lang="en-US" i="1" dirty="0"/>
              <a:t>roman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: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supposait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son </a:t>
            </a:r>
            <a:r>
              <a:rPr lang="en-US" i="1" dirty="0" err="1"/>
              <a:t>Choix</a:t>
            </a:r>
            <a:r>
              <a:rPr lang="en-US" i="1" dirty="0"/>
              <a:t> des </a:t>
            </a:r>
            <a:r>
              <a:rPr lang="en-US" i="1" dirty="0" err="1"/>
              <a:t>poésies</a:t>
            </a:r>
            <a:r>
              <a:rPr lang="en-US" i="1" dirty="0"/>
              <a:t> </a:t>
            </a:r>
            <a:r>
              <a:rPr lang="en-US" i="1" dirty="0" err="1"/>
              <a:t>originales</a:t>
            </a:r>
            <a:r>
              <a:rPr lang="en-US" i="1" dirty="0"/>
              <a:t> des Troubadours</a:t>
            </a:r>
            <a:r>
              <a:rPr lang="en-US" dirty="0"/>
              <a:t>, 1816-1821, </a:t>
            </a:r>
            <a:r>
              <a:rPr lang="en-US" dirty="0" err="1"/>
              <a:t>que</a:t>
            </a:r>
            <a:r>
              <a:rPr lang="en-US" dirty="0"/>
              <a:t> le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n'avait</a:t>
            </a:r>
            <a:r>
              <a:rPr lang="en-US" dirty="0"/>
              <a:t> pas </a:t>
            </a:r>
            <a:r>
              <a:rPr lang="en-US" dirty="0" err="1"/>
              <a:t>donné</a:t>
            </a:r>
            <a:r>
              <a:rPr lang="en-US" dirty="0"/>
              <a:t> </a:t>
            </a:r>
            <a:r>
              <a:rPr lang="en-US" dirty="0" err="1"/>
              <a:t>directement</a:t>
            </a:r>
            <a:r>
              <a:rPr lang="en-US" dirty="0"/>
              <a:t> naissance aux </a:t>
            </a:r>
            <a:r>
              <a:rPr lang="en-US" dirty="0" err="1"/>
              <a:t>idiomes</a:t>
            </a:r>
            <a:r>
              <a:rPr lang="en-US" dirty="0"/>
              <a:t> romans </a:t>
            </a:r>
            <a:r>
              <a:rPr lang="en-US" dirty="0" err="1"/>
              <a:t>actuels</a:t>
            </a:r>
            <a:r>
              <a:rPr lang="en-US" dirty="0"/>
              <a:t>, </a:t>
            </a:r>
            <a:r>
              <a:rPr lang="en-US" dirty="0" err="1"/>
              <a:t>qu'il</a:t>
            </a:r>
            <a:r>
              <a:rPr lang="en-US" dirty="0"/>
              <a:t> y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un </a:t>
            </a:r>
            <a:r>
              <a:rPr lang="en-US" dirty="0" err="1"/>
              <a:t>intermédiaire</a:t>
            </a:r>
            <a:r>
              <a:rPr lang="en-US" dirty="0"/>
              <a:t> entre le </a:t>
            </a:r>
            <a:r>
              <a:rPr lang="en-US" dirty="0" err="1"/>
              <a:t>latin</a:t>
            </a:r>
            <a:r>
              <a:rPr lang="en-US" dirty="0"/>
              <a:t> et les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</a:t>
            </a:r>
            <a:r>
              <a:rPr lang="en-US" dirty="0" err="1"/>
              <a:t>actuelles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intermédiaire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la langue </a:t>
            </a:r>
            <a:r>
              <a:rPr lang="en-US" dirty="0" err="1"/>
              <a:t>romane</a:t>
            </a:r>
            <a:r>
              <a:rPr lang="en-US" dirty="0"/>
              <a:t> et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langue </a:t>
            </a:r>
            <a:r>
              <a:rPr lang="en-US" dirty="0" err="1"/>
              <a:t>romane</a:t>
            </a:r>
            <a:r>
              <a:rPr lang="en-US" dirty="0"/>
              <a:t> </a:t>
            </a:r>
            <a:r>
              <a:rPr lang="en-US" dirty="0" err="1"/>
              <a:t>s'était</a:t>
            </a:r>
            <a:r>
              <a:rPr lang="en-US" dirty="0"/>
              <a:t> </a:t>
            </a:r>
            <a:r>
              <a:rPr lang="en-US" dirty="0" err="1"/>
              <a:t>conservée</a:t>
            </a:r>
            <a:r>
              <a:rPr lang="en-US" dirty="0"/>
              <a:t> avec le plus de </a:t>
            </a:r>
            <a:r>
              <a:rPr lang="en-US" dirty="0" err="1"/>
              <a:t>pureté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midi de la </a:t>
            </a:r>
            <a:r>
              <a:rPr lang="en-US" dirty="0">
                <a:hlinkClick r:id="rId5"/>
              </a:rPr>
              <a:t>France</a:t>
            </a:r>
            <a:r>
              <a:rPr lang="ru-RU" dirty="0">
                <a:hlinkClick r:id="rId6"/>
              </a:rPr>
              <a:t> </a:t>
            </a:r>
            <a:r>
              <a:rPr lang="en-US" dirty="0"/>
              <a:t>. On </a:t>
            </a:r>
            <a:r>
              <a:rPr lang="en-US" dirty="0" err="1"/>
              <a:t>trouve</a:t>
            </a:r>
            <a:r>
              <a:rPr lang="en-US" dirty="0"/>
              <a:t> encore à </a:t>
            </a:r>
            <a:r>
              <a:rPr lang="en-US" dirty="0" err="1"/>
              <a:t>côté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nom de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de</a:t>
            </a:r>
            <a:r>
              <a:rPr lang="en-US" i="1" dirty="0"/>
              <a:t> </a:t>
            </a:r>
            <a:r>
              <a:rPr lang="en-US" i="1" dirty="0" err="1"/>
              <a:t>langues</a:t>
            </a:r>
            <a:r>
              <a:rPr lang="en-US" i="1" dirty="0"/>
              <a:t> </a:t>
            </a:r>
            <a:r>
              <a:rPr lang="en-US" i="1" dirty="0" err="1"/>
              <a:t>latines</a:t>
            </a:r>
            <a:r>
              <a:rPr lang="en-US" i="1" dirty="0"/>
              <a:t>, novo-</a:t>
            </a:r>
            <a:r>
              <a:rPr lang="en-US" i="1" dirty="0" err="1"/>
              <a:t>latines</a:t>
            </a:r>
            <a:r>
              <a:rPr lang="en-US" i="1" dirty="0"/>
              <a:t>, </a:t>
            </a:r>
            <a:r>
              <a:rPr lang="en-US" i="1" dirty="0" err="1"/>
              <a:t>néo-latines</a:t>
            </a:r>
            <a:r>
              <a:rPr lang="en-US" dirty="0"/>
              <a:t>.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dernière</a:t>
            </a:r>
            <a:r>
              <a:rPr lang="en-US" dirty="0"/>
              <a:t> expression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</a:t>
            </a:r>
            <a:r>
              <a:rPr lang="en-US" dirty="0" err="1"/>
              <a:t>employée</a:t>
            </a:r>
            <a:r>
              <a:rPr lang="en-US" dirty="0"/>
              <a:t> par les </a:t>
            </a:r>
            <a:r>
              <a:rPr lang="en-US" dirty="0" err="1"/>
              <a:t>philologues</a:t>
            </a:r>
            <a:r>
              <a:rPr lang="en-US" dirty="0"/>
              <a:t> </a:t>
            </a:r>
            <a:r>
              <a:rPr lang="en-US" dirty="0" err="1"/>
              <a:t>italiens</a:t>
            </a:r>
            <a:r>
              <a:rPr lang="en-US" dirty="0"/>
              <a:t>.</a:t>
            </a: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50423"/>
              </p:ext>
            </p:extLst>
          </p:nvPr>
        </p:nvGraphicFramePr>
        <p:xfrm>
          <a:off x="2555776" y="620688"/>
          <a:ext cx="4608512" cy="649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3775"/>
                <a:gridCol w="39473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LES LANGUES ROMANES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114300" marR="114300" marT="114300" marB="11430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77" y="908720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i="1" dirty="0"/>
              <a:t>Le </a:t>
            </a:r>
            <a:r>
              <a:rPr lang="en-US" i="1" dirty="0" err="1">
                <a:hlinkClick r:id="rId2"/>
              </a:rPr>
              <a:t>français</a:t>
            </a:r>
            <a:r>
              <a:rPr lang="en-US" i="1" dirty="0"/>
              <a:t> a </a:t>
            </a:r>
            <a:r>
              <a:rPr lang="en-US" i="1" dirty="0" err="1"/>
              <a:t>été</a:t>
            </a:r>
            <a:r>
              <a:rPr lang="en-US" i="1" dirty="0"/>
              <a:t> </a:t>
            </a:r>
            <a:r>
              <a:rPr lang="en-US" i="1" dirty="0" err="1"/>
              <a:t>transporté</a:t>
            </a:r>
            <a:r>
              <a:rPr lang="en-US" i="1" dirty="0"/>
              <a:t> au </a:t>
            </a:r>
            <a:r>
              <a:rPr lang="en-US" i="1" dirty="0" err="1"/>
              <a:t>XVI</a:t>
            </a:r>
            <a:r>
              <a:rPr lang="en-US" i="1" baseline="30000" dirty="0" err="1"/>
              <a:t>e</a:t>
            </a:r>
            <a:r>
              <a:rPr lang="en-US" i="1" baseline="30000" dirty="0"/>
              <a:t> </a:t>
            </a:r>
            <a:r>
              <a:rPr lang="en-US" i="1" dirty="0"/>
              <a:t> siècle en </a:t>
            </a:r>
            <a:r>
              <a:rPr lang="en-US" i="1" dirty="0" err="1"/>
              <a:t>Amérique</a:t>
            </a:r>
            <a:r>
              <a:rPr lang="en-US" i="1" dirty="0"/>
              <a:t> du Nord</a:t>
            </a:r>
            <a:r>
              <a:rPr lang="ru-RU" i="1" dirty="0">
                <a:hlinkClick r:id="rId3"/>
              </a:rPr>
              <a:t> </a:t>
            </a:r>
            <a:r>
              <a:rPr lang="en-US" i="1" dirty="0"/>
              <a:t> </a:t>
            </a:r>
            <a:r>
              <a:rPr lang="en-US" i="1" dirty="0" err="1"/>
              <a:t>où</a:t>
            </a:r>
            <a:r>
              <a:rPr lang="en-US" i="1" dirty="0"/>
              <a:t> </a:t>
            </a:r>
            <a:r>
              <a:rPr lang="en-US" i="1" dirty="0" err="1"/>
              <a:t>il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parlé</a:t>
            </a:r>
            <a:r>
              <a:rPr lang="en-US" i="1" dirty="0"/>
              <a:t> en </a:t>
            </a:r>
            <a:r>
              <a:rPr lang="en-US" i="1" dirty="0" err="1"/>
              <a:t>Louisiane</a:t>
            </a:r>
            <a:r>
              <a:rPr lang="en-US" i="1" dirty="0"/>
              <a:t>, en Nouvelle-</a:t>
            </a:r>
            <a:r>
              <a:rPr lang="en-US" i="1" dirty="0" err="1"/>
              <a:t>Ecosse</a:t>
            </a:r>
            <a:r>
              <a:rPr lang="en-US" i="1" dirty="0"/>
              <a:t>, et au Canada</a:t>
            </a:r>
            <a:r>
              <a:rPr lang="ru-RU" i="1" dirty="0">
                <a:hlinkClick r:id="rId4"/>
              </a:rPr>
              <a:t> </a:t>
            </a:r>
            <a:r>
              <a:rPr lang="en-US" i="1" dirty="0"/>
              <a:t>. </a:t>
            </a:r>
            <a:r>
              <a:rPr lang="en-US" i="1" dirty="0" err="1"/>
              <a:t>Dans</a:t>
            </a:r>
            <a:r>
              <a:rPr lang="en-US" i="1" dirty="0"/>
              <a:t> les Antilles</a:t>
            </a:r>
            <a:r>
              <a:rPr lang="ru-RU" i="1" dirty="0">
                <a:hlinkClick r:id="rId5"/>
              </a:rPr>
              <a:t> </a:t>
            </a:r>
            <a:r>
              <a:rPr lang="en-US" i="1" dirty="0"/>
              <a:t>, </a:t>
            </a:r>
            <a:r>
              <a:rPr lang="en-US" i="1" dirty="0" err="1"/>
              <a:t>il</a:t>
            </a:r>
            <a:r>
              <a:rPr lang="en-US" i="1" dirty="0"/>
              <a:t> a </a:t>
            </a:r>
            <a:r>
              <a:rPr lang="en-US" i="1" dirty="0" err="1"/>
              <a:t>formé</a:t>
            </a:r>
            <a:r>
              <a:rPr lang="en-US" i="1" dirty="0"/>
              <a:t> avec des </a:t>
            </a:r>
            <a:r>
              <a:rPr lang="en-US" i="1" dirty="0" err="1">
                <a:hlinkClick r:id="rId6"/>
              </a:rPr>
              <a:t>langues</a:t>
            </a:r>
            <a:r>
              <a:rPr lang="en-US" i="1" dirty="0">
                <a:hlinkClick r:id="rId6"/>
              </a:rPr>
              <a:t> </a:t>
            </a:r>
            <a:r>
              <a:rPr lang="en-US" i="1" dirty="0" err="1">
                <a:hlinkClick r:id="rId6"/>
              </a:rPr>
              <a:t>africaines</a:t>
            </a:r>
            <a:r>
              <a:rPr lang="en-US" i="1" dirty="0"/>
              <a:t> un mélange </a:t>
            </a:r>
            <a:r>
              <a:rPr lang="en-US" i="1" dirty="0" err="1"/>
              <a:t>appelé</a:t>
            </a:r>
            <a:r>
              <a:rPr lang="en-US" i="1" dirty="0"/>
              <a:t> </a:t>
            </a:r>
            <a:r>
              <a:rPr lang="en-US" i="1" dirty="0" err="1"/>
              <a:t>créole</a:t>
            </a:r>
            <a:r>
              <a:rPr lang="en-US" i="1" dirty="0"/>
              <a:t>. En </a:t>
            </a:r>
            <a:r>
              <a:rPr lang="en-US" i="1" dirty="0" err="1"/>
              <a:t>Afrique</a:t>
            </a:r>
            <a:r>
              <a:rPr lang="ru-RU" i="1" dirty="0">
                <a:hlinkClick r:id="rId7"/>
              </a:rPr>
              <a:t> </a:t>
            </a:r>
            <a:r>
              <a:rPr lang="en-US" i="1" dirty="0"/>
              <a:t>, la </a:t>
            </a:r>
            <a:r>
              <a:rPr lang="en-US" i="1" dirty="0" err="1"/>
              <a:t>colonisation</a:t>
            </a:r>
            <a:r>
              <a:rPr lang="en-US" i="1" dirty="0"/>
              <a:t> a </a:t>
            </a:r>
            <a:r>
              <a:rPr lang="en-US" i="1" dirty="0" err="1"/>
              <a:t>répandu</a:t>
            </a:r>
            <a:r>
              <a:rPr lang="en-US" i="1" dirty="0"/>
              <a:t> la langue </a:t>
            </a:r>
            <a:r>
              <a:rPr lang="en-US" i="1" dirty="0" err="1"/>
              <a:t>française</a:t>
            </a:r>
            <a:r>
              <a:rPr lang="en-US" i="1" dirty="0"/>
              <a:t> au Maghreb</a:t>
            </a:r>
            <a:r>
              <a:rPr lang="ru-RU" i="1" dirty="0">
                <a:hlinkClick r:id="rId8"/>
              </a:rPr>
              <a:t> </a:t>
            </a:r>
            <a:r>
              <a:rPr lang="en-US" i="1" dirty="0"/>
              <a:t> (</a:t>
            </a:r>
            <a:r>
              <a:rPr lang="en-US" i="1" dirty="0" err="1"/>
              <a:t>ce</a:t>
            </a:r>
            <a:r>
              <a:rPr lang="en-US" i="1" dirty="0"/>
              <a:t> qui a </a:t>
            </a:r>
            <a:r>
              <a:rPr lang="en-US" i="1" dirty="0" err="1"/>
              <a:t>pu</a:t>
            </a:r>
            <a:r>
              <a:rPr lang="en-US" i="1" dirty="0"/>
              <a:t> </a:t>
            </a:r>
            <a:r>
              <a:rPr lang="en-US" i="1" dirty="0" err="1"/>
              <a:t>être</a:t>
            </a:r>
            <a:r>
              <a:rPr lang="en-US" i="1" dirty="0"/>
              <a:t> vu, à </a:t>
            </a:r>
            <a:r>
              <a:rPr lang="en-US" i="1" dirty="0" err="1"/>
              <a:t>l'époque</a:t>
            </a:r>
            <a:r>
              <a:rPr lang="en-US" i="1" dirty="0"/>
              <a:t> </a:t>
            </a:r>
            <a:r>
              <a:rPr lang="en-US" i="1" dirty="0" err="1"/>
              <a:t>coloniale</a:t>
            </a:r>
            <a:r>
              <a:rPr lang="en-US" i="1" dirty="0"/>
              <a:t>, </a:t>
            </a:r>
            <a:r>
              <a:rPr lang="en-US" i="1" dirty="0" err="1"/>
              <a:t>comme</a:t>
            </a:r>
            <a:r>
              <a:rPr lang="en-US" i="1" dirty="0"/>
              <a:t> </a:t>
            </a:r>
            <a:r>
              <a:rPr lang="en-US" i="1" dirty="0" err="1"/>
              <a:t>une</a:t>
            </a:r>
            <a:r>
              <a:rPr lang="en-US" i="1" dirty="0"/>
              <a:t> restitution à la Romania des </a:t>
            </a:r>
            <a:r>
              <a:rPr lang="en-US" i="1" dirty="0" err="1"/>
              <a:t>côtes</a:t>
            </a:r>
            <a:r>
              <a:rPr lang="en-US" i="1" dirty="0"/>
              <a:t> de la </a:t>
            </a:r>
            <a:r>
              <a:rPr lang="en-US" i="1" dirty="0" err="1"/>
              <a:t>Méditerranée</a:t>
            </a:r>
            <a:r>
              <a:rPr lang="ru-RU" i="1" dirty="0">
                <a:hlinkClick r:id="rId9"/>
              </a:rPr>
              <a:t> </a:t>
            </a:r>
            <a:r>
              <a:rPr lang="en-US" i="1" dirty="0"/>
              <a:t>), et </a:t>
            </a:r>
            <a:r>
              <a:rPr lang="en-US" i="1" dirty="0" err="1"/>
              <a:t>dans</a:t>
            </a:r>
            <a:r>
              <a:rPr lang="en-US" i="1" dirty="0"/>
              <a:t> </a:t>
            </a:r>
            <a:r>
              <a:rPr lang="en-US" i="1" dirty="0" err="1"/>
              <a:t>une</a:t>
            </a:r>
            <a:r>
              <a:rPr lang="en-US" i="1" dirty="0"/>
              <a:t> </a:t>
            </a:r>
            <a:r>
              <a:rPr lang="en-US" i="1" dirty="0" err="1"/>
              <a:t>grande</a:t>
            </a:r>
            <a:r>
              <a:rPr lang="en-US" i="1" dirty="0"/>
              <a:t> </a:t>
            </a:r>
            <a:r>
              <a:rPr lang="en-US" i="1" dirty="0" err="1"/>
              <a:t>partie</a:t>
            </a:r>
            <a:r>
              <a:rPr lang="en-US" i="1" dirty="0"/>
              <a:t> de </a:t>
            </a:r>
            <a:r>
              <a:rPr lang="en-US" i="1" dirty="0" err="1"/>
              <a:t>l'Ouest</a:t>
            </a:r>
            <a:r>
              <a:rPr lang="en-US" i="1" dirty="0"/>
              <a:t> du continent</a:t>
            </a:r>
            <a:r>
              <a:rPr lang="en-US" i="1" dirty="0" smtClean="0"/>
              <a:t>.</a:t>
            </a:r>
          </a:p>
          <a:p>
            <a:pPr lvl="1" algn="just"/>
            <a:endParaRPr lang="ru-RU" dirty="0"/>
          </a:p>
          <a:p>
            <a:pPr algn="just"/>
            <a:r>
              <a:rPr lang="en-US" dirty="0" err="1"/>
              <a:t>L'</a:t>
            </a:r>
            <a:r>
              <a:rPr lang="en-US" dirty="0" err="1">
                <a:hlinkClick r:id="rId10"/>
              </a:rPr>
              <a:t>italien</a:t>
            </a:r>
            <a:r>
              <a:rPr lang="en-US" dirty="0"/>
              <a:t> et </a:t>
            </a:r>
            <a:r>
              <a:rPr lang="en-US" dirty="0" err="1"/>
              <a:t>l'</a:t>
            </a:r>
            <a:r>
              <a:rPr lang="en-US" dirty="0" err="1">
                <a:hlinkClick r:id="rId11"/>
              </a:rPr>
              <a:t>espagnol</a:t>
            </a:r>
            <a:r>
              <a:rPr lang="en-US" dirty="0"/>
              <a:t> se </a:t>
            </a:r>
            <a:r>
              <a:rPr lang="en-US" dirty="0" err="1"/>
              <a:t>parlent</a:t>
            </a:r>
            <a:r>
              <a:rPr lang="en-US" dirty="0"/>
              <a:t> en Argentine</a:t>
            </a:r>
            <a:r>
              <a:rPr lang="ru-RU" dirty="0">
                <a:hlinkClick r:id="rId12"/>
              </a:rPr>
              <a:t> </a:t>
            </a:r>
            <a:r>
              <a:rPr lang="en-US" dirty="0"/>
              <a:t>. Le </a:t>
            </a:r>
            <a:r>
              <a:rPr lang="en-US" dirty="0" err="1"/>
              <a:t>catalan</a:t>
            </a:r>
            <a:r>
              <a:rPr lang="en-US" dirty="0"/>
              <a:t> se </a:t>
            </a:r>
            <a:r>
              <a:rPr lang="en-US" dirty="0" err="1"/>
              <a:t>parle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l'île</a:t>
            </a:r>
            <a:r>
              <a:rPr lang="en-US" dirty="0"/>
              <a:t> de Cuba</a:t>
            </a:r>
            <a:r>
              <a:rPr lang="ru-RU" dirty="0">
                <a:hlinkClick r:id="rId13"/>
              </a:rPr>
              <a:t> </a:t>
            </a:r>
            <a:r>
              <a:rPr lang="en-US" dirty="0"/>
              <a:t> et en Argentine, </a:t>
            </a:r>
            <a:r>
              <a:rPr lang="en-US" dirty="0" err="1"/>
              <a:t>concurremment</a:t>
            </a:r>
            <a:r>
              <a:rPr lang="en-US" dirty="0"/>
              <a:t> à </a:t>
            </a:r>
            <a:r>
              <a:rPr lang="en-US" dirty="0" err="1"/>
              <a:t>l'italien</a:t>
            </a:r>
            <a:r>
              <a:rPr lang="en-US" dirty="0"/>
              <a:t> et à </a:t>
            </a:r>
            <a:r>
              <a:rPr lang="en-US" dirty="0" err="1"/>
              <a:t>l'espagnol</a:t>
            </a:r>
            <a:r>
              <a:rPr lang="en-US" dirty="0"/>
              <a:t>. </a:t>
            </a:r>
            <a:r>
              <a:rPr lang="en-US" dirty="0" err="1"/>
              <a:t>L'espagnol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parlé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l'Amérique</a:t>
            </a:r>
            <a:r>
              <a:rPr lang="en-US" dirty="0"/>
              <a:t> du </a:t>
            </a:r>
            <a:r>
              <a:rPr lang="en-US" dirty="0" err="1"/>
              <a:t>Sud</a:t>
            </a:r>
            <a:r>
              <a:rPr lang="en-US" dirty="0"/>
              <a:t> et en </a:t>
            </a:r>
            <a:r>
              <a:rPr lang="en-US" dirty="0" err="1"/>
              <a:t>Amérique</a:t>
            </a:r>
            <a:r>
              <a:rPr lang="en-US" dirty="0"/>
              <a:t> </a:t>
            </a:r>
            <a:r>
              <a:rPr lang="en-US" dirty="0" err="1"/>
              <a:t>centrale</a:t>
            </a:r>
            <a:r>
              <a:rPr lang="en-US" dirty="0"/>
              <a:t>, au </a:t>
            </a:r>
            <a:r>
              <a:rPr lang="en-US" dirty="0" err="1"/>
              <a:t>Mexique</a:t>
            </a:r>
            <a:r>
              <a:rPr lang="ru-RU" dirty="0">
                <a:hlinkClick r:id="rId14"/>
              </a:rPr>
              <a:t> 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la </a:t>
            </a:r>
            <a:r>
              <a:rPr lang="en-US" dirty="0" err="1"/>
              <a:t>Californie</a:t>
            </a:r>
            <a:r>
              <a:rPr lang="en-US" dirty="0"/>
              <a:t> et du Texas, aux </a:t>
            </a:r>
            <a:r>
              <a:rPr lang="en-US" dirty="0" err="1"/>
              <a:t>îles</a:t>
            </a:r>
            <a:r>
              <a:rPr lang="en-US" dirty="0"/>
              <a:t> Philippines, aux Canaries,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îles</a:t>
            </a:r>
            <a:r>
              <a:rPr lang="en-US" dirty="0"/>
              <a:t> </a:t>
            </a:r>
            <a:r>
              <a:rPr lang="en-US" dirty="0" err="1"/>
              <a:t>d'Annobon</a:t>
            </a:r>
            <a:r>
              <a:rPr lang="en-US" dirty="0"/>
              <a:t> et de Fernando-</a:t>
            </a:r>
            <a:r>
              <a:rPr lang="en-US" dirty="0" err="1"/>
              <a:t>Pô</a:t>
            </a:r>
            <a:r>
              <a:rPr lang="en-US" dirty="0"/>
              <a:t>, aux </a:t>
            </a:r>
            <a:r>
              <a:rPr lang="en-US" dirty="0" err="1"/>
              <a:t>îles</a:t>
            </a:r>
            <a:r>
              <a:rPr lang="en-US" dirty="0"/>
              <a:t> </a:t>
            </a:r>
            <a:r>
              <a:rPr lang="en-US" dirty="0" err="1"/>
              <a:t>Mariannes</a:t>
            </a:r>
            <a:r>
              <a:rPr lang="en-US" dirty="0"/>
              <a:t>, Palau et </a:t>
            </a:r>
            <a:r>
              <a:rPr lang="en-US" dirty="0" err="1"/>
              <a:t>Carolines</a:t>
            </a:r>
            <a:r>
              <a:rPr lang="en-US" dirty="0"/>
              <a:t>. Le </a:t>
            </a:r>
            <a:r>
              <a:rPr lang="en-US" dirty="0" err="1">
                <a:hlinkClick r:id="rId15"/>
              </a:rPr>
              <a:t>portugais</a:t>
            </a:r>
            <a:r>
              <a:rPr lang="en-US" dirty="0"/>
              <a:t> 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transporté</a:t>
            </a:r>
            <a:r>
              <a:rPr lang="en-US" dirty="0"/>
              <a:t> en </a:t>
            </a:r>
            <a:r>
              <a:rPr lang="en-US" dirty="0" err="1"/>
              <a:t>Inde</a:t>
            </a:r>
            <a:r>
              <a:rPr lang="en-US" dirty="0"/>
              <a:t>, en </a:t>
            </a:r>
            <a:r>
              <a:rPr lang="en-US" dirty="0" err="1"/>
              <a:t>Afrique</a:t>
            </a:r>
            <a:r>
              <a:rPr lang="en-US" dirty="0"/>
              <a:t> (Angola, Mozambique),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Guinée</a:t>
            </a:r>
            <a:r>
              <a:rPr lang="en-US" dirty="0"/>
              <a:t> </a:t>
            </a:r>
            <a:r>
              <a:rPr lang="en-US" dirty="0" err="1"/>
              <a:t>méridionale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îles</a:t>
            </a:r>
            <a:r>
              <a:rPr lang="en-US" dirty="0"/>
              <a:t> </a:t>
            </a:r>
            <a:r>
              <a:rPr lang="en-US" dirty="0" err="1"/>
              <a:t>Açores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groupe</a:t>
            </a:r>
            <a:r>
              <a:rPr lang="en-US" dirty="0"/>
              <a:t> de </a:t>
            </a:r>
            <a:r>
              <a:rPr lang="en-US" dirty="0" err="1"/>
              <a:t>Madère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îles</a:t>
            </a:r>
            <a:r>
              <a:rPr lang="en-US" dirty="0"/>
              <a:t> du Cap </a:t>
            </a:r>
            <a:r>
              <a:rPr lang="en-US" dirty="0" err="1"/>
              <a:t>Vert</a:t>
            </a:r>
            <a:r>
              <a:rPr lang="en-US" dirty="0"/>
              <a:t>, du Prince et de Saint-Thomas, au </a:t>
            </a:r>
            <a:r>
              <a:rPr lang="en-US" dirty="0" err="1"/>
              <a:t>Brésil</a:t>
            </a:r>
            <a:r>
              <a:rPr lang="ru-RU" dirty="0">
                <a:hlinkClick r:id="rId16"/>
              </a:rPr>
              <a:t> </a:t>
            </a:r>
            <a:r>
              <a:rPr lang="en-US" dirty="0"/>
              <a:t>. </a:t>
            </a:r>
            <a:endParaRPr lang="ru-RU" dirty="0"/>
          </a:p>
          <a:p>
            <a:pPr algn="just"/>
            <a:r>
              <a:rPr lang="en-US" dirty="0"/>
              <a:t>La </a:t>
            </a:r>
            <a:r>
              <a:rPr lang="en-US" dirty="0" err="1"/>
              <a:t>plupart</a:t>
            </a:r>
            <a:r>
              <a:rPr lang="en-US" dirty="0"/>
              <a:t> des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</a:t>
            </a:r>
            <a:r>
              <a:rPr lang="en-US" dirty="0" err="1"/>
              <a:t>parlées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anciennes</a:t>
            </a:r>
            <a:r>
              <a:rPr lang="en-US" dirty="0"/>
              <a:t> colonies extra-</a:t>
            </a:r>
            <a:r>
              <a:rPr lang="en-US" dirty="0" err="1"/>
              <a:t>européennes</a:t>
            </a:r>
            <a:r>
              <a:rPr lang="en-US" dirty="0"/>
              <a:t> </a:t>
            </a:r>
            <a:r>
              <a:rPr lang="en-US" dirty="0" err="1"/>
              <a:t>présentent</a:t>
            </a:r>
            <a:r>
              <a:rPr lang="en-US" dirty="0"/>
              <a:t> avec les </a:t>
            </a:r>
            <a:r>
              <a:rPr lang="en-US" dirty="0" err="1">
                <a:hlinkClick r:id="rId17"/>
              </a:rPr>
              <a:t>langues</a:t>
            </a:r>
            <a:r>
              <a:rPr lang="en-US" dirty="0"/>
              <a:t> des </a:t>
            </a:r>
            <a:r>
              <a:rPr lang="en-US" dirty="0" err="1"/>
              <a:t>métropoles</a:t>
            </a:r>
            <a:r>
              <a:rPr lang="en-US" dirty="0"/>
              <a:t> des </a:t>
            </a:r>
            <a:r>
              <a:rPr lang="en-US" dirty="0" err="1"/>
              <a:t>différences</a:t>
            </a:r>
            <a:r>
              <a:rPr lang="en-US" dirty="0"/>
              <a:t> notables.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différences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surtout</a:t>
            </a:r>
            <a:r>
              <a:rPr lang="en-US" dirty="0"/>
              <a:t> </a:t>
            </a:r>
            <a:r>
              <a:rPr lang="en-US" dirty="0" err="1"/>
              <a:t>remarquables</a:t>
            </a:r>
            <a:r>
              <a:rPr lang="en-US" dirty="0"/>
              <a:t> pour le </a:t>
            </a:r>
            <a:r>
              <a:rPr lang="en-US" dirty="0" err="1"/>
              <a:t>français</a:t>
            </a:r>
            <a:r>
              <a:rPr lang="en-US" dirty="0"/>
              <a:t> du Canada</a:t>
            </a:r>
            <a:r>
              <a:rPr lang="ru-RU" dirty="0">
                <a:hlinkClick r:id="rId4"/>
              </a:rPr>
              <a:t> </a:t>
            </a:r>
            <a:r>
              <a:rPr lang="en-US" dirty="0"/>
              <a:t> qui </a:t>
            </a:r>
            <a:r>
              <a:rPr lang="en-US" dirty="0" err="1"/>
              <a:t>s'est</a:t>
            </a:r>
            <a:r>
              <a:rPr lang="en-US" dirty="0"/>
              <a:t> </a:t>
            </a:r>
            <a:r>
              <a:rPr lang="en-US" dirty="0" err="1"/>
              <a:t>développé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direction </a:t>
            </a:r>
            <a:r>
              <a:rPr lang="en-US" dirty="0" err="1"/>
              <a:t>que</a:t>
            </a:r>
            <a:r>
              <a:rPr lang="en-US" dirty="0"/>
              <a:t> le </a:t>
            </a:r>
            <a:r>
              <a:rPr lang="en-US" dirty="0" err="1"/>
              <a:t>français</a:t>
            </a:r>
            <a:r>
              <a:rPr lang="en-US" dirty="0"/>
              <a:t> de France</a:t>
            </a:r>
            <a:r>
              <a:rPr lang="ru-RU" dirty="0">
                <a:hlinkClick r:id="rId18"/>
              </a:rPr>
              <a:t> </a:t>
            </a:r>
            <a:r>
              <a:rPr lang="en-US" dirty="0"/>
              <a:t>.(A. </a:t>
            </a:r>
            <a:r>
              <a:rPr lang="ru-RU" dirty="0" err="1"/>
              <a:t>Salmon</a:t>
            </a:r>
            <a:r>
              <a:rPr lang="ru-RU" dirty="0"/>
              <a:t>, L. </a:t>
            </a:r>
            <a:r>
              <a:rPr lang="ru-RU" dirty="0" err="1"/>
              <a:t>Brandin</a:t>
            </a:r>
            <a:r>
              <a:rPr lang="ru-RU" dirty="0"/>
              <a:t>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9332" y="260648"/>
            <a:ext cx="7911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Expansion des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langues</a:t>
            </a: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romanes</a:t>
            </a: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en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dehors</a:t>
            </a:r>
            <a:r>
              <a:rPr kumimoji="0" lang="en-US" sz="2000" b="1" i="0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2000" b="1" i="0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l'Europe</a:t>
            </a:r>
            <a:endParaRPr kumimoji="0" lang="en-US" sz="3200" b="1" i="0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9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496" y="2060848"/>
            <a:ext cx="8856984" cy="5040560"/>
          </a:xfrm>
        </p:spPr>
        <p:txBody>
          <a:bodyPr>
            <a:normAutofit fontScale="92500" lnSpcReduction="20000"/>
          </a:bodyPr>
          <a:lstStyle/>
          <a:p>
            <a:pPr marL="84138" lvl="1" indent="360363" algn="just">
              <a:buNone/>
            </a:pPr>
            <a:r>
              <a:rPr lang="en-US" dirty="0"/>
              <a:t>A </a:t>
            </a:r>
            <a:r>
              <a:rPr lang="en-US" dirty="0" err="1"/>
              <a:t>l'époque</a:t>
            </a:r>
            <a:r>
              <a:rPr lang="en-US" dirty="0"/>
              <a:t> des invasions et des </a:t>
            </a:r>
            <a:r>
              <a:rPr lang="en-US" dirty="0" err="1"/>
              <a:t>établissements</a:t>
            </a:r>
            <a:r>
              <a:rPr lang="en-US" dirty="0"/>
              <a:t> </a:t>
            </a:r>
            <a:r>
              <a:rPr lang="en-US" dirty="0" err="1"/>
              <a:t>germaniques</a:t>
            </a:r>
            <a:r>
              <a:rPr lang="en-US" dirty="0"/>
              <a:t>, le nom de </a:t>
            </a:r>
            <a:r>
              <a:rPr lang="en-US" i="1" dirty="0"/>
              <a:t>Romani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portaient</a:t>
            </a:r>
            <a:r>
              <a:rPr lang="en-US" dirty="0"/>
              <a:t> les habitants de </a:t>
            </a:r>
            <a:r>
              <a:rPr lang="en-US" dirty="0" err="1"/>
              <a:t>l'ancienne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Rome</a:t>
            </a:r>
            <a:r>
              <a:rPr lang="en-US" dirty="0"/>
              <a:t>,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à </a:t>
            </a: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/>
              <a:t>devenu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des habitants, </a:t>
            </a:r>
            <a:r>
              <a:rPr lang="en-US" dirty="0" err="1"/>
              <a:t>parlant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latin</a:t>
            </a:r>
            <a:r>
              <a:rPr lang="en-US" dirty="0"/>
              <a:t>,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</a:t>
            </a:r>
            <a:r>
              <a:rPr lang="en-US" dirty="0" err="1"/>
              <a:t>quelconque</a:t>
            </a:r>
            <a:r>
              <a:rPr lang="en-US" dirty="0"/>
              <a:t> de </a:t>
            </a:r>
            <a:r>
              <a:rPr lang="en-US" dirty="0" err="1"/>
              <a:t>l'Empire</a:t>
            </a:r>
            <a:r>
              <a:rPr lang="en-US" dirty="0"/>
              <a:t> </a:t>
            </a:r>
            <a:r>
              <a:rPr lang="en-US" dirty="0" err="1"/>
              <a:t>romain</a:t>
            </a:r>
            <a:r>
              <a:rPr lang="ru-RU" dirty="0">
                <a:hlinkClick r:id="rId4"/>
              </a:rPr>
              <a:t> </a:t>
            </a:r>
            <a:r>
              <a:rPr lang="en-US" dirty="0"/>
              <a:t>,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fût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nationalité</a:t>
            </a:r>
            <a:r>
              <a:rPr lang="en-US" dirty="0"/>
              <a:t> primitive, </a:t>
            </a:r>
            <a:r>
              <a:rPr lang="en-US" dirty="0" err="1"/>
              <a:t>particulièrement</a:t>
            </a:r>
            <a:r>
              <a:rPr lang="en-US" dirty="0"/>
              <a:t> par opposition aux </a:t>
            </a:r>
            <a:r>
              <a:rPr lang="en-US" dirty="0" err="1"/>
              <a:t>étrangers</a:t>
            </a:r>
            <a:r>
              <a:rPr lang="en-US" dirty="0"/>
              <a:t> et </a:t>
            </a:r>
            <a:r>
              <a:rPr lang="en-US" dirty="0" err="1"/>
              <a:t>surtout</a:t>
            </a:r>
            <a:r>
              <a:rPr lang="en-US" dirty="0"/>
              <a:t> aux </a:t>
            </a:r>
            <a:r>
              <a:rPr lang="en-US" dirty="0" err="1">
                <a:hlinkClick r:id="rId5"/>
              </a:rPr>
              <a:t>Allemands</a:t>
            </a:r>
            <a:r>
              <a:rPr lang="en-US" dirty="0"/>
              <a:t>. Sur </a:t>
            </a:r>
            <a:r>
              <a:rPr lang="en-US" dirty="0" err="1"/>
              <a:t>ce</a:t>
            </a:r>
            <a:r>
              <a:rPr lang="en-US" dirty="0"/>
              <a:t> nom des habitants de </a:t>
            </a:r>
            <a:r>
              <a:rPr lang="en-US" dirty="0" err="1"/>
              <a:t>l'Empire</a:t>
            </a:r>
            <a:r>
              <a:rPr lang="en-US" dirty="0"/>
              <a:t>, on en fit un pour </a:t>
            </a:r>
            <a:r>
              <a:rPr lang="en-US" dirty="0" err="1"/>
              <a:t>l'Empire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, qui </a:t>
            </a:r>
            <a:r>
              <a:rPr lang="en-US" dirty="0" err="1"/>
              <a:t>fut</a:t>
            </a:r>
            <a:r>
              <a:rPr lang="en-US" dirty="0"/>
              <a:t> </a:t>
            </a:r>
            <a:r>
              <a:rPr lang="en-US" dirty="0" err="1"/>
              <a:t>alors</a:t>
            </a:r>
            <a:r>
              <a:rPr lang="en-US" dirty="0"/>
              <a:t> la </a:t>
            </a:r>
            <a:r>
              <a:rPr lang="en-US" i="1" dirty="0"/>
              <a:t>Romania</a:t>
            </a:r>
            <a:r>
              <a:rPr lang="en-US" dirty="0"/>
              <a:t>. La </a:t>
            </a:r>
            <a:r>
              <a:rPr lang="en-US" i="1" dirty="0"/>
              <a:t>Romania</a:t>
            </a:r>
            <a:r>
              <a:rPr lang="en-US" dirty="0"/>
              <a:t>, </a:t>
            </a:r>
            <a:r>
              <a:rPr lang="en-US" dirty="0" err="1"/>
              <a:t>c'était</a:t>
            </a:r>
            <a:r>
              <a:rPr lang="en-US" dirty="0"/>
              <a:t> le </a:t>
            </a:r>
            <a:r>
              <a:rPr lang="en-US" i="1" dirty="0" err="1"/>
              <a:t>Romanumn</a:t>
            </a:r>
            <a:r>
              <a:rPr lang="en-US" i="1" dirty="0"/>
              <a:t> imperium</a:t>
            </a:r>
            <a:r>
              <a:rPr lang="en-US" dirty="0"/>
              <a:t> et </a:t>
            </a:r>
            <a:r>
              <a:rPr lang="en-US" dirty="0" err="1"/>
              <a:t>même</a:t>
            </a:r>
            <a:r>
              <a:rPr lang="en-US" dirty="0"/>
              <a:t> le monde </a:t>
            </a:r>
            <a:r>
              <a:rPr lang="en-US" dirty="0" err="1"/>
              <a:t>romain</a:t>
            </a:r>
            <a:r>
              <a:rPr lang="en-US" dirty="0"/>
              <a:t>, la </a:t>
            </a:r>
            <a:r>
              <a:rPr lang="en-US" dirty="0" err="1">
                <a:hlinkClick r:id="rId6"/>
              </a:rPr>
              <a:t>civilisation</a:t>
            </a:r>
            <a:r>
              <a:rPr lang="en-US" dirty="0">
                <a:hlinkClick r:id="rId6"/>
              </a:rPr>
              <a:t> romaine</a:t>
            </a:r>
            <a:r>
              <a:rPr lang="en-US" dirty="0"/>
              <a:t>. </a:t>
            </a:r>
            <a:r>
              <a:rPr lang="en-US" dirty="0" err="1"/>
              <a:t>Cette</a:t>
            </a:r>
            <a:r>
              <a:rPr lang="en-US" dirty="0"/>
              <a:t> expression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restée</a:t>
            </a:r>
            <a:r>
              <a:rPr lang="en-US" dirty="0"/>
              <a:t> en usage </a:t>
            </a:r>
            <a:r>
              <a:rPr lang="en-US" dirty="0" err="1"/>
              <a:t>jusqu'aux</a:t>
            </a:r>
            <a:r>
              <a:rPr lang="en-US" dirty="0"/>
              <a:t> </a:t>
            </a:r>
            <a:r>
              <a:rPr lang="en-US" dirty="0" err="1">
                <a:hlinkClick r:id="rId7"/>
              </a:rPr>
              <a:t>Carolingiens</a:t>
            </a:r>
            <a:r>
              <a:rPr lang="en-US" dirty="0"/>
              <a:t>. La </a:t>
            </a:r>
            <a:r>
              <a:rPr lang="en-US" i="1" dirty="0"/>
              <a:t>lingua </a:t>
            </a:r>
            <a:r>
              <a:rPr lang="en-US" i="1" dirty="0" err="1"/>
              <a:t>romana</a:t>
            </a:r>
            <a:r>
              <a:rPr lang="en-US" dirty="0"/>
              <a:t> </a:t>
            </a:r>
            <a:r>
              <a:rPr lang="en-US" dirty="0" err="1"/>
              <a:t>désigna</a:t>
            </a:r>
            <a:r>
              <a:rPr lang="en-US" dirty="0"/>
              <a:t> le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parlé</a:t>
            </a:r>
            <a:r>
              <a:rPr lang="en-US" dirty="0"/>
              <a:t> par les Romani, et de </a:t>
            </a:r>
            <a:r>
              <a:rPr lang="en-US" i="1" dirty="0" err="1"/>
              <a:t>romana</a:t>
            </a:r>
            <a:r>
              <a:rPr lang="en-US" dirty="0"/>
              <a:t> </a:t>
            </a:r>
            <a:r>
              <a:rPr lang="en-US" dirty="0" err="1"/>
              <a:t>ou</a:t>
            </a:r>
            <a:r>
              <a:rPr lang="en-US" dirty="0"/>
              <a:t> </a:t>
            </a:r>
            <a:r>
              <a:rPr lang="en-US" i="1" dirty="0" err="1"/>
              <a:t>romanica</a:t>
            </a:r>
            <a:r>
              <a:rPr lang="en-US" dirty="0"/>
              <a:t> se </a:t>
            </a:r>
            <a:r>
              <a:rPr lang="en-US" dirty="0" err="1"/>
              <a:t>dériva</a:t>
            </a:r>
            <a:r>
              <a:rPr lang="en-US" dirty="0"/>
              <a:t> </a:t>
            </a:r>
            <a:r>
              <a:rPr lang="en-US" dirty="0" err="1"/>
              <a:t>l'</a:t>
            </a:r>
            <a:r>
              <a:rPr lang="en-US" dirty="0" err="1">
                <a:hlinkClick r:id="rId8"/>
              </a:rPr>
              <a:t>adjectif</a:t>
            </a:r>
            <a:r>
              <a:rPr lang="en-US" dirty="0" err="1"/>
              <a:t>-</a:t>
            </a:r>
            <a:r>
              <a:rPr lang="en-US" i="1" dirty="0" err="1"/>
              <a:t>romanicus</a:t>
            </a:r>
            <a:r>
              <a:rPr lang="en-US" dirty="0"/>
              <a:t> qui donna à son tour </a:t>
            </a:r>
            <a:r>
              <a:rPr lang="en-US" dirty="0" err="1"/>
              <a:t>l'</a:t>
            </a:r>
            <a:r>
              <a:rPr lang="en-US" dirty="0" err="1">
                <a:hlinkClick r:id="rId9"/>
              </a:rPr>
              <a:t>adverbe</a:t>
            </a:r>
            <a:r>
              <a:rPr lang="en-US" dirty="0" err="1"/>
              <a:t>-</a:t>
            </a:r>
            <a:r>
              <a:rPr lang="en-US" i="1" dirty="0" err="1"/>
              <a:t>romanice</a:t>
            </a:r>
            <a:r>
              <a:rPr lang="en-US" dirty="0"/>
              <a:t> </a:t>
            </a:r>
            <a:r>
              <a:rPr lang="en-US" dirty="0" err="1"/>
              <a:t>signifiant</a:t>
            </a:r>
            <a:r>
              <a:rPr lang="en-US" dirty="0"/>
              <a:t> : « </a:t>
            </a:r>
            <a:r>
              <a:rPr lang="en-US" dirty="0" err="1"/>
              <a:t>dans</a:t>
            </a:r>
            <a:r>
              <a:rPr lang="en-US" dirty="0"/>
              <a:t> la langue des Romani ». </a:t>
            </a:r>
            <a:r>
              <a:rPr lang="en-US" dirty="0" err="1"/>
              <a:t>Romanice</a:t>
            </a:r>
            <a:r>
              <a:rPr lang="en-US" dirty="0"/>
              <a:t> </a:t>
            </a:r>
            <a:r>
              <a:rPr lang="en-US" dirty="0" err="1"/>
              <a:t>engendra</a:t>
            </a:r>
            <a:r>
              <a:rPr lang="en-US" dirty="0"/>
              <a:t>, par </a:t>
            </a:r>
            <a:r>
              <a:rPr lang="en-US" dirty="0" err="1"/>
              <a:t>l'évolution</a:t>
            </a:r>
            <a:r>
              <a:rPr lang="en-US" dirty="0"/>
              <a:t> </a:t>
            </a:r>
            <a:r>
              <a:rPr lang="en-US" dirty="0" err="1"/>
              <a:t>naturelle</a:t>
            </a:r>
            <a:r>
              <a:rPr lang="en-US" dirty="0"/>
              <a:t>, le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impérial</a:t>
            </a:r>
            <a:r>
              <a:rPr lang="en-US" dirty="0"/>
              <a:t> </a:t>
            </a:r>
            <a:r>
              <a:rPr lang="en-US" i="1" dirty="0" err="1"/>
              <a:t>romancium</a:t>
            </a:r>
            <a:r>
              <a:rPr lang="en-US" dirty="0"/>
              <a:t>, </a:t>
            </a:r>
            <a:r>
              <a:rPr lang="en-US" dirty="0" err="1"/>
              <a:t>propre</a:t>
            </a:r>
            <a:r>
              <a:rPr lang="en-US" dirty="0"/>
              <a:t>, </a:t>
            </a:r>
            <a:r>
              <a:rPr lang="en-US" dirty="0" err="1"/>
              <a:t>particulier</a:t>
            </a:r>
            <a:r>
              <a:rPr lang="en-US" dirty="0"/>
              <a:t> aux Romani, etc.; </a:t>
            </a:r>
            <a:r>
              <a:rPr lang="en-US" dirty="0" err="1"/>
              <a:t>enfin</a:t>
            </a:r>
            <a:r>
              <a:rPr lang="en-US" dirty="0"/>
              <a:t>,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romancium</a:t>
            </a:r>
            <a:r>
              <a:rPr lang="en-US" dirty="0"/>
              <a:t> se </a:t>
            </a:r>
            <a:r>
              <a:rPr lang="en-US" dirty="0" err="1"/>
              <a:t>développa</a:t>
            </a:r>
            <a:r>
              <a:rPr lang="en-US" dirty="0"/>
              <a:t> le </a:t>
            </a:r>
            <a:r>
              <a:rPr lang="en-US" dirty="0" err="1"/>
              <a:t>mot</a:t>
            </a:r>
            <a:r>
              <a:rPr lang="en-US" dirty="0" err="1">
                <a:hlinkClick r:id="rId10"/>
              </a:rPr>
              <a:t>français</a:t>
            </a:r>
            <a:r>
              <a:rPr lang="en-US" dirty="0"/>
              <a:t>-</a:t>
            </a:r>
            <a:r>
              <a:rPr lang="en-US" i="1" dirty="0"/>
              <a:t>  romans</a:t>
            </a:r>
            <a:r>
              <a:rPr lang="en-US" dirty="0"/>
              <a:t>, </a:t>
            </a:r>
            <a:r>
              <a:rPr lang="en-US" dirty="0" err="1"/>
              <a:t>aujourd'hui</a:t>
            </a:r>
            <a:r>
              <a:rPr lang="en-US" dirty="0"/>
              <a:t> </a:t>
            </a:r>
            <a:r>
              <a:rPr lang="en-US" i="1" dirty="0"/>
              <a:t>roman</a:t>
            </a:r>
            <a:r>
              <a:rPr lang="en-US" dirty="0"/>
              <a:t> (</a:t>
            </a:r>
            <a:r>
              <a:rPr lang="en-US" dirty="0" err="1"/>
              <a:t>dont</a:t>
            </a:r>
            <a:r>
              <a:rPr lang="en-US" dirty="0"/>
              <a:t> le </a:t>
            </a:r>
            <a:r>
              <a:rPr lang="en-US" dirty="0" err="1"/>
              <a:t>féminin</a:t>
            </a:r>
            <a:r>
              <a:rPr lang="en-US" dirty="0"/>
              <a:t> </a:t>
            </a:r>
            <a:r>
              <a:rPr lang="en-US" dirty="0" err="1"/>
              <a:t>ancien</a:t>
            </a:r>
            <a:r>
              <a:rPr lang="en-US" dirty="0"/>
              <a:t> </a:t>
            </a:r>
            <a:r>
              <a:rPr lang="en-US" i="1" dirty="0"/>
              <a:t>romance</a:t>
            </a:r>
            <a:r>
              <a:rPr lang="en-US" dirty="0"/>
              <a:t> 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remplacé</a:t>
            </a:r>
            <a:r>
              <a:rPr lang="en-US" dirty="0"/>
              <a:t> par le </a:t>
            </a:r>
            <a:r>
              <a:rPr lang="en-US" dirty="0" err="1"/>
              <a:t>féminin</a:t>
            </a:r>
            <a:r>
              <a:rPr lang="en-US" dirty="0"/>
              <a:t> </a:t>
            </a:r>
            <a:r>
              <a:rPr lang="en-US" dirty="0" err="1"/>
              <a:t>analogique</a:t>
            </a:r>
            <a:r>
              <a:rPr lang="en-US" dirty="0"/>
              <a:t> </a:t>
            </a:r>
            <a:r>
              <a:rPr lang="en-US" i="1" dirty="0" err="1"/>
              <a:t>romane</a:t>
            </a:r>
            <a:r>
              <a:rPr lang="en-US" dirty="0"/>
              <a:t>), </a:t>
            </a:r>
            <a:r>
              <a:rPr lang="en-US" dirty="0" err="1"/>
              <a:t>l'</a:t>
            </a:r>
            <a:r>
              <a:rPr lang="en-US" dirty="0" err="1">
                <a:hlinkClick r:id="rId11"/>
              </a:rPr>
              <a:t>italien</a:t>
            </a:r>
            <a:r>
              <a:rPr lang="en-US" dirty="0"/>
              <a:t>-</a:t>
            </a:r>
            <a:r>
              <a:rPr lang="en-US" i="1" dirty="0"/>
              <a:t>  </a:t>
            </a:r>
            <a:r>
              <a:rPr lang="en-US" i="1" dirty="0" err="1"/>
              <a:t>romanzo</a:t>
            </a:r>
            <a:r>
              <a:rPr lang="en-US" dirty="0"/>
              <a:t>, </a:t>
            </a:r>
            <a:r>
              <a:rPr lang="en-US" dirty="0" err="1"/>
              <a:t>l'</a:t>
            </a:r>
            <a:r>
              <a:rPr lang="en-US" dirty="0" err="1">
                <a:hlinkClick r:id="rId12"/>
              </a:rPr>
              <a:t>espagnol</a:t>
            </a:r>
            <a:r>
              <a:rPr lang="en-US" dirty="0"/>
              <a:t>-</a:t>
            </a:r>
            <a:r>
              <a:rPr lang="en-US" i="1" dirty="0"/>
              <a:t>romance</a:t>
            </a:r>
            <a:r>
              <a:rPr lang="en-US" dirty="0"/>
              <a:t>, le </a:t>
            </a:r>
            <a:r>
              <a:rPr lang="en-US" dirty="0" err="1"/>
              <a:t>ladin</a:t>
            </a:r>
            <a:r>
              <a:rPr lang="en-US" dirty="0"/>
              <a:t> </a:t>
            </a:r>
            <a:r>
              <a:rPr lang="en-US" i="1" dirty="0" err="1"/>
              <a:t>romansch</a:t>
            </a:r>
            <a:r>
              <a:rPr lang="en-US" dirty="0"/>
              <a:t> </a:t>
            </a:r>
            <a:r>
              <a:rPr lang="en-US" dirty="0" err="1"/>
              <a:t>ou</a:t>
            </a:r>
            <a:r>
              <a:rPr lang="en-US" dirty="0"/>
              <a:t> </a:t>
            </a:r>
            <a:r>
              <a:rPr lang="en-US" i="1" dirty="0" err="1"/>
              <a:t>rournanche</a:t>
            </a:r>
            <a:r>
              <a:rPr lang="en-US" dirty="0"/>
              <a:t>, le </a:t>
            </a:r>
            <a:r>
              <a:rPr lang="en-US" dirty="0" err="1">
                <a:hlinkClick r:id="rId13"/>
              </a:rPr>
              <a:t>roumain</a:t>
            </a:r>
            <a:r>
              <a:rPr lang="en-US" dirty="0"/>
              <a:t>-</a:t>
            </a:r>
            <a:r>
              <a:rPr lang="en-US" i="1" dirty="0"/>
              <a:t>  roman</a:t>
            </a:r>
            <a:r>
              <a:rPr lang="en-US" dirty="0"/>
              <a:t>. </a:t>
            </a:r>
            <a:r>
              <a:rPr lang="en-US" dirty="0" err="1"/>
              <a:t>L'espace</a:t>
            </a:r>
            <a:r>
              <a:rPr lang="en-US" dirty="0"/>
              <a:t> </a:t>
            </a:r>
            <a:r>
              <a:rPr lang="en-US" dirty="0" err="1"/>
              <a:t>occupé</a:t>
            </a:r>
            <a:r>
              <a:rPr lang="en-US" dirty="0"/>
              <a:t> </a:t>
            </a:r>
            <a:r>
              <a:rPr lang="en-US" dirty="0" err="1"/>
              <a:t>aujourd'hui</a:t>
            </a:r>
            <a:r>
              <a:rPr lang="en-US" dirty="0"/>
              <a:t> par les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romanes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extrêmement</a:t>
            </a:r>
            <a:r>
              <a:rPr lang="en-US" dirty="0"/>
              <a:t> </a:t>
            </a:r>
            <a:r>
              <a:rPr lang="en-US" dirty="0" err="1"/>
              <a:t>étendu</a:t>
            </a:r>
            <a:r>
              <a:rPr lang="en-US" dirty="0"/>
              <a:t> : tout </a:t>
            </a:r>
            <a:r>
              <a:rPr lang="en-US" dirty="0" err="1"/>
              <a:t>l'Occident</a:t>
            </a:r>
            <a:r>
              <a:rPr lang="en-US" dirty="0"/>
              <a:t>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</a:t>
            </a:r>
            <a:r>
              <a:rPr lang="en-US" dirty="0" err="1"/>
              <a:t>l'Orient</a:t>
            </a:r>
            <a:r>
              <a:rPr lang="en-US" dirty="0"/>
              <a:t> de </a:t>
            </a:r>
            <a:r>
              <a:rPr lang="en-US" dirty="0" err="1"/>
              <a:t>l'Europe</a:t>
            </a:r>
            <a:r>
              <a:rPr lang="ru-RU" dirty="0">
                <a:hlinkClick r:id="rId14"/>
              </a:rPr>
              <a:t> 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</a:t>
            </a:r>
            <a:r>
              <a:rPr lang="en-US" dirty="0" err="1"/>
              <a:t>l'Amérique</a:t>
            </a:r>
            <a:endParaRPr lang="ru-RU" dirty="0"/>
          </a:p>
        </p:txBody>
      </p:sp>
      <p:pic>
        <p:nvPicPr>
          <p:cNvPr id="3074" name="Picture 2" descr="http://t0.gstatic.com/images?q=tbn:ANd9GcSmY-Nw6eK8WIL6CtOTHqtxaJLhuHJO4ka8jmcpx8oQka_3Wldv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98" b="99401" l="5298" r="90066">
                        <a14:foregroundMark x1="83775" y1="6587" x2="82781" y2="93413"/>
                        <a14:foregroundMark x1="30464" y1="43114" x2="33775" y2="3173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48" y="-27384"/>
            <a:ext cx="3543872" cy="19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2132856"/>
            <a:ext cx="8856984" cy="4605144"/>
          </a:xfrm>
        </p:spPr>
        <p:txBody>
          <a:bodyPr>
            <a:normAutofit/>
          </a:bodyPr>
          <a:lstStyle/>
          <a:p>
            <a:pPr marL="0" indent="180975" algn="just">
              <a:buNone/>
            </a:pPr>
            <a:r>
              <a:rPr lang="en-US" dirty="0"/>
              <a:t>Les </a:t>
            </a:r>
            <a:r>
              <a:rPr lang="en-US" dirty="0">
                <a:hlinkClick r:id="rId2"/>
              </a:rPr>
              <a:t>Romains</a:t>
            </a:r>
            <a:r>
              <a:rPr lang="en-US" dirty="0"/>
              <a:t>, en fondant </a:t>
            </a:r>
            <a:r>
              <a:rPr lang="en-US" dirty="0" err="1"/>
              <a:t>leurs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colonies</a:t>
            </a:r>
            <a:r>
              <a:rPr lang="en-US" dirty="0"/>
              <a:t>, y </a:t>
            </a:r>
            <a:r>
              <a:rPr lang="en-US" dirty="0" err="1"/>
              <a:t>laissaient</a:t>
            </a:r>
            <a:r>
              <a:rPr lang="en-US" dirty="0"/>
              <a:t> un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considérable</a:t>
            </a:r>
            <a:r>
              <a:rPr lang="en-US" dirty="0"/>
              <a:t> de </a:t>
            </a:r>
            <a:r>
              <a:rPr lang="en-US" dirty="0" err="1"/>
              <a:t>soldats</a:t>
            </a:r>
            <a:r>
              <a:rPr lang="en-US" dirty="0"/>
              <a:t> qui </a:t>
            </a:r>
            <a:r>
              <a:rPr lang="en-US" dirty="0" err="1"/>
              <a:t>parlaient</a:t>
            </a:r>
            <a:r>
              <a:rPr lang="en-US" dirty="0"/>
              <a:t> </a:t>
            </a:r>
            <a:r>
              <a:rPr lang="en-US" dirty="0" err="1"/>
              <a:t>latin</a:t>
            </a:r>
            <a:r>
              <a:rPr lang="en-US" dirty="0"/>
              <a:t>; la </a:t>
            </a:r>
            <a:r>
              <a:rPr lang="en-US" dirty="0">
                <a:hlinkClick r:id="rId4"/>
              </a:rPr>
              <a:t>langue </a:t>
            </a:r>
            <a:r>
              <a:rPr lang="en-US" dirty="0" err="1">
                <a:hlinkClick r:id="rId4"/>
              </a:rPr>
              <a:t>latine</a:t>
            </a:r>
            <a:r>
              <a:rPr lang="en-US" dirty="0"/>
              <a:t> </a:t>
            </a:r>
            <a:r>
              <a:rPr lang="en-US" dirty="0" err="1"/>
              <a:t>pénétrait</a:t>
            </a:r>
            <a:r>
              <a:rPr lang="en-US" dirty="0"/>
              <a:t> </a:t>
            </a:r>
            <a:r>
              <a:rPr lang="en-US" dirty="0" err="1"/>
              <a:t>naturellement</a:t>
            </a:r>
            <a:r>
              <a:rPr lang="en-US" dirty="0"/>
              <a:t> - et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presque</a:t>
            </a:r>
            <a:r>
              <a:rPr lang="en-US" dirty="0"/>
              <a:t> </a:t>
            </a:r>
            <a:r>
              <a:rPr lang="en-US" dirty="0" err="1"/>
              <a:t>générale</a:t>
            </a:r>
            <a:r>
              <a:rPr lang="en-US" dirty="0"/>
              <a:t> - </a:t>
            </a:r>
            <a:r>
              <a:rPr lang="en-US" dirty="0" err="1"/>
              <a:t>dans</a:t>
            </a:r>
            <a:r>
              <a:rPr lang="en-US" dirty="0"/>
              <a:t> les divers pays </a:t>
            </a:r>
            <a:r>
              <a:rPr lang="en-US" dirty="0" err="1"/>
              <a:t>colonisés</a:t>
            </a:r>
            <a:r>
              <a:rPr lang="en-US" dirty="0"/>
              <a:t> par les Romains et y </a:t>
            </a:r>
            <a:r>
              <a:rPr lang="en-US" dirty="0" err="1"/>
              <a:t>remplaçait</a:t>
            </a:r>
            <a:r>
              <a:rPr lang="en-US" dirty="0"/>
              <a:t> la langue </a:t>
            </a:r>
            <a:r>
              <a:rPr lang="en-US" dirty="0" err="1"/>
              <a:t>parlée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la </a:t>
            </a:r>
            <a:r>
              <a:rPr lang="en-US" dirty="0" err="1"/>
              <a:t>conquête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ne </a:t>
            </a:r>
            <a:r>
              <a:rPr lang="en-US" dirty="0" err="1"/>
              <a:t>veut</a:t>
            </a:r>
            <a:r>
              <a:rPr lang="en-US" dirty="0"/>
              <a:t> pas dire </a:t>
            </a:r>
            <a:r>
              <a:rPr lang="en-US" dirty="0" err="1"/>
              <a:t>que</a:t>
            </a:r>
            <a:r>
              <a:rPr lang="en-US" dirty="0"/>
              <a:t> le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supplanté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rapidement</a:t>
            </a:r>
            <a:r>
              <a:rPr lang="en-US" dirty="0"/>
              <a:t> et partout la langue de </a:t>
            </a:r>
            <a:r>
              <a:rPr lang="en-US" dirty="0" err="1"/>
              <a:t>tous</a:t>
            </a:r>
            <a:r>
              <a:rPr lang="en-US" dirty="0"/>
              <a:t> les pays </a:t>
            </a:r>
            <a:r>
              <a:rPr lang="en-US" dirty="0" err="1"/>
              <a:t>que</a:t>
            </a:r>
            <a:r>
              <a:rPr lang="en-US" dirty="0"/>
              <a:t> Rome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conquis</a:t>
            </a:r>
            <a:r>
              <a:rPr lang="en-US" dirty="0"/>
              <a:t>.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l'Italie</a:t>
            </a:r>
            <a:r>
              <a:rPr lang="en-US" dirty="0"/>
              <a:t> </a:t>
            </a:r>
            <a:r>
              <a:rPr lang="en-US" dirty="0" err="1"/>
              <a:t>ancienne</a:t>
            </a:r>
            <a:r>
              <a:rPr lang="ru-RU" dirty="0">
                <a:hlinkClick r:id="rId5"/>
              </a:rPr>
              <a:t> </a:t>
            </a:r>
            <a:r>
              <a:rPr lang="en-US" dirty="0"/>
              <a:t> </a:t>
            </a:r>
            <a:r>
              <a:rPr lang="en-US" dirty="0" err="1"/>
              <a:t>même</a:t>
            </a:r>
            <a:r>
              <a:rPr lang="en-US" dirty="0"/>
              <a:t> le </a:t>
            </a:r>
            <a:r>
              <a:rPr lang="en-US" dirty="0" err="1"/>
              <a:t>latin</a:t>
            </a:r>
            <a:r>
              <a:rPr lang="en-US" dirty="0"/>
              <a:t> ne </a:t>
            </a:r>
            <a:r>
              <a:rPr lang="en-US" dirty="0" err="1"/>
              <a:t>régnait</a:t>
            </a:r>
            <a:r>
              <a:rPr lang="en-US" dirty="0"/>
              <a:t> pas en maître </a:t>
            </a:r>
            <a:r>
              <a:rPr lang="en-US" dirty="0" err="1"/>
              <a:t>absolu</a:t>
            </a:r>
            <a:r>
              <a:rPr lang="en-US" dirty="0"/>
              <a:t>. La </a:t>
            </a:r>
            <a:r>
              <a:rPr lang="en-US" dirty="0" err="1"/>
              <a:t>latinisation</a:t>
            </a:r>
            <a:r>
              <a:rPr lang="en-US" dirty="0"/>
              <a:t> </a:t>
            </a:r>
            <a:r>
              <a:rPr lang="en-US" dirty="0" err="1"/>
              <a:t>fut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au </a:t>
            </a:r>
            <a:r>
              <a:rPr lang="en-US" dirty="0">
                <a:hlinkClick r:id="rId6"/>
              </a:rPr>
              <a:t>Portugal</a:t>
            </a:r>
            <a:r>
              <a:rPr lang="ru-RU" dirty="0">
                <a:hlinkClick r:id="rId7"/>
              </a:rPr>
              <a:t> </a:t>
            </a:r>
            <a:r>
              <a:rPr lang="en-US" dirty="0"/>
              <a:t> et en </a:t>
            </a:r>
            <a:r>
              <a:rPr lang="en-US" dirty="0" err="1">
                <a:hlinkClick r:id="rId8"/>
              </a:rPr>
              <a:t>Espagne</a:t>
            </a:r>
            <a:r>
              <a:rPr lang="ru-RU" dirty="0">
                <a:hlinkClick r:id="rId9"/>
              </a:rPr>
              <a:t> </a:t>
            </a:r>
            <a:r>
              <a:rPr lang="en-US" dirty="0"/>
              <a:t>; </a:t>
            </a:r>
            <a:r>
              <a:rPr lang="en-US" dirty="0" err="1">
                <a:hlinkClick r:id="rId10"/>
              </a:rPr>
              <a:t>Strabon</a:t>
            </a:r>
            <a:r>
              <a:rPr lang="en-US" dirty="0" err="1"/>
              <a:t>nous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 habitants de la </a:t>
            </a:r>
            <a:r>
              <a:rPr lang="en-US" dirty="0" err="1"/>
              <a:t>Bétique</a:t>
            </a:r>
            <a:r>
              <a:rPr lang="ru-RU" dirty="0">
                <a:hlinkClick r:id="rId11"/>
              </a:rPr>
              <a:t> </a:t>
            </a:r>
            <a:r>
              <a:rPr lang="en-US" dirty="0"/>
              <a:t> </a:t>
            </a:r>
            <a:r>
              <a:rPr lang="en-US" dirty="0" err="1"/>
              <a:t>avaient</a:t>
            </a:r>
            <a:r>
              <a:rPr lang="en-US" dirty="0"/>
              <a:t> </a:t>
            </a:r>
            <a:r>
              <a:rPr lang="en-US" dirty="0" err="1"/>
              <a:t>oublié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langue </a:t>
            </a:r>
            <a:r>
              <a:rPr lang="en-US" dirty="0" err="1"/>
              <a:t>maternelle</a:t>
            </a:r>
            <a:r>
              <a:rPr lang="en-US" dirty="0"/>
              <a:t>. En </a:t>
            </a:r>
            <a:r>
              <a:rPr lang="en-US" dirty="0" err="1"/>
              <a:t>Gaule</a:t>
            </a:r>
            <a:r>
              <a:rPr lang="ru-RU" dirty="0">
                <a:hlinkClick r:id="rId12"/>
              </a:rPr>
              <a:t> </a:t>
            </a:r>
            <a:r>
              <a:rPr lang="en-US" dirty="0"/>
              <a:t>, le </a:t>
            </a:r>
            <a:r>
              <a:rPr lang="en-US" dirty="0" err="1"/>
              <a:t>ligure</a:t>
            </a:r>
            <a:r>
              <a:rPr lang="en-US" dirty="0"/>
              <a:t>, le </a:t>
            </a:r>
            <a:r>
              <a:rPr lang="en-US" dirty="0" err="1">
                <a:hlinkClick r:id="rId13"/>
              </a:rPr>
              <a:t>grec</a:t>
            </a:r>
            <a:r>
              <a:rPr lang="en-US" dirty="0"/>
              <a:t>, </a:t>
            </a:r>
            <a:r>
              <a:rPr lang="en-US" dirty="0" err="1"/>
              <a:t>l'ibérien</a:t>
            </a:r>
            <a:r>
              <a:rPr lang="en-US" dirty="0"/>
              <a:t>, le </a:t>
            </a:r>
            <a:r>
              <a:rPr lang="en-US" dirty="0" err="1">
                <a:hlinkClick r:id="rId14"/>
              </a:rPr>
              <a:t>celte</a:t>
            </a:r>
            <a:r>
              <a:rPr lang="en-US" dirty="0"/>
              <a:t> </a:t>
            </a:r>
            <a:r>
              <a:rPr lang="en-US" dirty="0" err="1"/>
              <a:t>disparurent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assez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. Le </a:t>
            </a:r>
            <a:r>
              <a:rPr lang="en-US" dirty="0" err="1"/>
              <a:t>grec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Sud</a:t>
            </a:r>
            <a:r>
              <a:rPr lang="en-US" dirty="0"/>
              <a:t> et le </a:t>
            </a:r>
            <a:r>
              <a:rPr lang="en-US" dirty="0" err="1"/>
              <a:t>celte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Nord </a:t>
            </a:r>
            <a:r>
              <a:rPr lang="en-US" dirty="0" err="1"/>
              <a:t>furent</a:t>
            </a:r>
            <a:r>
              <a:rPr lang="en-US" dirty="0"/>
              <a:t> les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idiomes</a:t>
            </a:r>
            <a:r>
              <a:rPr lang="en-US" dirty="0"/>
              <a:t> qui </a:t>
            </a:r>
            <a:r>
              <a:rPr lang="en-US" dirty="0" err="1"/>
              <a:t>offrirent</a:t>
            </a:r>
            <a:r>
              <a:rPr lang="en-US" dirty="0"/>
              <a:t> le plus de résistance. </a:t>
            </a:r>
            <a:endParaRPr lang="ru-RU" dirty="0" smtClean="0"/>
          </a:p>
        </p:txBody>
      </p:sp>
      <p:pic>
        <p:nvPicPr>
          <p:cNvPr id="5122" name="Picture 2" descr="http://www.ac-grenoble.fr/lycee/diois/Latin/archives/Promo%20Latin/accueil-drapeau-espagne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1512168" cy="96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ambuN5T22T8/T6JVsVcpyDI/AAAAAAAABsw/tprBKvYGI3A/s1600/biblioth%C3%A8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819472"/>
            <a:ext cx="6264696" cy="835292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268760"/>
            <a:ext cx="6516216" cy="54726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err="1"/>
              <a:t>Groupe</a:t>
            </a:r>
            <a:r>
              <a:rPr lang="en-US" b="1" dirty="0"/>
              <a:t> oriental. </a:t>
            </a:r>
            <a:r>
              <a:rPr lang="en-US" dirty="0"/>
              <a:t> </a:t>
            </a:r>
            <a:endParaRPr lang="en-US" dirty="0" smtClean="0"/>
          </a:p>
          <a:p>
            <a:pPr marL="18288" indent="0" algn="just">
              <a:buNone/>
            </a:pPr>
            <a:endParaRPr lang="en-US" dirty="0" smtClean="0"/>
          </a:p>
          <a:p>
            <a:pPr marL="18288" indent="0" algn="just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Les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Roumains</a:t>
            </a:r>
            <a:r>
              <a:rPr lang="en-US" dirty="0"/>
              <a:t>, qui se </a:t>
            </a:r>
            <a:r>
              <a:rPr lang="en-US" dirty="0" err="1"/>
              <a:t>divisent</a:t>
            </a:r>
            <a:r>
              <a:rPr lang="en-US" dirty="0"/>
              <a:t> en </a:t>
            </a:r>
            <a:r>
              <a:rPr lang="en-US" dirty="0" err="1"/>
              <a:t>Daco-Roumains</a:t>
            </a:r>
            <a:r>
              <a:rPr lang="en-US" dirty="0"/>
              <a:t>, en </a:t>
            </a:r>
            <a:r>
              <a:rPr lang="en-US" dirty="0" err="1"/>
              <a:t>Macédo-Roumains</a:t>
            </a:r>
            <a:r>
              <a:rPr lang="en-US" dirty="0"/>
              <a:t> et en </a:t>
            </a:r>
            <a:r>
              <a:rPr lang="en-US" dirty="0" err="1"/>
              <a:t>Istro-Roumains</a:t>
            </a:r>
            <a:r>
              <a:rPr lang="en-US" dirty="0"/>
              <a:t>,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absolument</a:t>
            </a:r>
            <a:r>
              <a:rPr lang="en-US" dirty="0"/>
              <a:t> </a:t>
            </a:r>
            <a:r>
              <a:rPr lang="en-US" dirty="0" err="1"/>
              <a:t>isolés</a:t>
            </a:r>
            <a:r>
              <a:rPr lang="en-US" dirty="0"/>
              <a:t> des </a:t>
            </a:r>
            <a:r>
              <a:rPr lang="en-US" dirty="0" err="1"/>
              <a:t>autres</a:t>
            </a:r>
            <a:r>
              <a:rPr lang="en-US" dirty="0"/>
              <a:t> populations </a:t>
            </a:r>
            <a:r>
              <a:rPr lang="en-US" dirty="0" err="1"/>
              <a:t>romanes</a:t>
            </a:r>
            <a:r>
              <a:rPr lang="en-US" dirty="0"/>
              <a:t>. </a:t>
            </a:r>
            <a:r>
              <a:rPr lang="en-US" dirty="0" err="1"/>
              <a:t>D'après</a:t>
            </a:r>
            <a:r>
              <a:rPr lang="en-US" dirty="0"/>
              <a:t> les </a:t>
            </a:r>
            <a:r>
              <a:rPr lang="en-US" dirty="0" err="1"/>
              <a:t>textes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résulte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c'est</a:t>
            </a:r>
            <a:r>
              <a:rPr lang="en-US" dirty="0"/>
              <a:t> au </a:t>
            </a:r>
            <a:r>
              <a:rPr lang="en-US" dirty="0" err="1"/>
              <a:t>XIV</a:t>
            </a:r>
            <a:r>
              <a:rPr lang="en-US" baseline="30000" dirty="0" err="1"/>
              <a:t>e</a:t>
            </a:r>
            <a:r>
              <a:rPr lang="en-US" dirty="0"/>
              <a:t> siècle </a:t>
            </a:r>
            <a:r>
              <a:rPr lang="en-US" dirty="0" err="1"/>
              <a:t>que</a:t>
            </a:r>
            <a:r>
              <a:rPr lang="en-US" dirty="0"/>
              <a:t> des </a:t>
            </a:r>
            <a:r>
              <a:rPr lang="en-US" dirty="0" err="1">
                <a:hlinkClick r:id="rId4"/>
              </a:rPr>
              <a:t>Valaques</a:t>
            </a:r>
            <a:r>
              <a:rPr lang="en-US" dirty="0"/>
              <a:t>, </a:t>
            </a:r>
            <a:r>
              <a:rPr lang="en-US" dirty="0" err="1"/>
              <a:t>venant</a:t>
            </a:r>
            <a:r>
              <a:rPr lang="en-US" dirty="0"/>
              <a:t> de </a:t>
            </a:r>
            <a:r>
              <a:rPr lang="en-US" dirty="0" err="1"/>
              <a:t>l'Epire</a:t>
            </a:r>
            <a:r>
              <a:rPr lang="ru-RU" dirty="0">
                <a:hlinkClick r:id="rId5"/>
              </a:rPr>
              <a:t> </a:t>
            </a:r>
            <a:r>
              <a:rPr lang="en-US" dirty="0" err="1"/>
              <a:t>ou</a:t>
            </a:r>
            <a:r>
              <a:rPr lang="en-US" dirty="0"/>
              <a:t> de la </a:t>
            </a:r>
            <a:r>
              <a:rPr lang="en-US" dirty="0" err="1"/>
              <a:t>Macédoine</a:t>
            </a:r>
            <a:r>
              <a:rPr lang="ru-RU" dirty="0">
                <a:hlinkClick r:id="rId6"/>
              </a:rPr>
              <a:t> </a:t>
            </a:r>
            <a:r>
              <a:rPr lang="en-US" dirty="0"/>
              <a:t>,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atteint</a:t>
            </a:r>
            <a:r>
              <a:rPr lang="en-US" dirty="0"/>
              <a:t> le Nord de </a:t>
            </a:r>
            <a:r>
              <a:rPr lang="en-US" dirty="0" err="1"/>
              <a:t>l'Adriatique</a:t>
            </a:r>
            <a:r>
              <a:rPr lang="ru-RU" dirty="0">
                <a:hlinkClick r:id="rId7"/>
              </a:rPr>
              <a:t> </a:t>
            </a:r>
            <a:r>
              <a:rPr lang="en-US" dirty="0"/>
              <a:t>. Les </a:t>
            </a:r>
            <a:r>
              <a:rPr lang="en-US" dirty="0" err="1"/>
              <a:t>Valaques</a:t>
            </a:r>
            <a:r>
              <a:rPr lang="en-US" dirty="0"/>
              <a:t> du Nord et </a:t>
            </a:r>
            <a:r>
              <a:rPr lang="en-US" dirty="0" err="1"/>
              <a:t>ceux</a:t>
            </a:r>
            <a:r>
              <a:rPr lang="en-US" dirty="0"/>
              <a:t> du </a:t>
            </a:r>
            <a:r>
              <a:rPr lang="en-US" dirty="0" err="1"/>
              <a:t>Sud</a:t>
            </a:r>
            <a:r>
              <a:rPr lang="en-US" dirty="0"/>
              <a:t> du Danube</a:t>
            </a:r>
            <a:r>
              <a:rPr lang="ru-RU" dirty="0">
                <a:hlinkClick r:id="rId8"/>
              </a:rPr>
              <a:t> </a:t>
            </a:r>
            <a:r>
              <a:rPr lang="en-US" dirty="0"/>
              <a:t> </a:t>
            </a:r>
            <a:r>
              <a:rPr lang="en-US" dirty="0" err="1"/>
              <a:t>sont</a:t>
            </a:r>
            <a:r>
              <a:rPr lang="en-US" dirty="0"/>
              <a:t> de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origine</a:t>
            </a:r>
            <a:r>
              <a:rPr lang="en-US" dirty="0"/>
              <a:t> au point de 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linguistique</a:t>
            </a:r>
            <a:r>
              <a:rPr lang="en-US" dirty="0"/>
              <a:t>. </a:t>
            </a:r>
            <a:r>
              <a:rPr lang="en-US" dirty="0" err="1"/>
              <a:t>Aussi</a:t>
            </a:r>
            <a:r>
              <a:rPr lang="en-US" dirty="0"/>
              <a:t> nous </a:t>
            </a:r>
            <a:r>
              <a:rPr lang="en-US" dirty="0" err="1"/>
              <a:t>trouvons</a:t>
            </a:r>
            <a:r>
              <a:rPr lang="en-US" dirty="0"/>
              <a:t>-nous en face </a:t>
            </a:r>
            <a:r>
              <a:rPr lang="en-US" dirty="0" err="1"/>
              <a:t>d'une</a:t>
            </a:r>
            <a:r>
              <a:rPr lang="en-US" dirty="0"/>
              <a:t> question insoluble à propos de </a:t>
            </a:r>
            <a:r>
              <a:rPr lang="en-US" dirty="0" err="1"/>
              <a:t>l'origine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groupes</a:t>
            </a:r>
            <a:r>
              <a:rPr lang="en-US" dirty="0"/>
              <a:t>; question qui se pose </a:t>
            </a:r>
            <a:r>
              <a:rPr lang="en-US" dirty="0" err="1"/>
              <a:t>ainsi</a:t>
            </a:r>
            <a:r>
              <a:rPr lang="en-US" dirty="0"/>
              <a:t> : les habitants des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roumains</a:t>
            </a:r>
            <a:r>
              <a:rPr lang="en-US" dirty="0"/>
              <a:t> </a:t>
            </a:r>
            <a:r>
              <a:rPr lang="en-US" dirty="0" err="1"/>
              <a:t>remontent-ils</a:t>
            </a:r>
            <a:r>
              <a:rPr lang="en-US" dirty="0"/>
              <a:t> </a:t>
            </a:r>
            <a:r>
              <a:rPr lang="en-US" dirty="0" err="1"/>
              <a:t>indépendamment</a:t>
            </a:r>
            <a:r>
              <a:rPr lang="en-US" dirty="0"/>
              <a:t> </a:t>
            </a:r>
            <a:r>
              <a:rPr lang="en-US" dirty="0" err="1"/>
              <a:t>l'un</a:t>
            </a:r>
            <a:r>
              <a:rPr lang="en-US" dirty="0"/>
              <a:t> de </a:t>
            </a:r>
            <a:r>
              <a:rPr lang="en-US" dirty="0" err="1"/>
              <a:t>l'autre</a:t>
            </a:r>
            <a:r>
              <a:rPr lang="en-US" dirty="0"/>
              <a:t> à </a:t>
            </a:r>
            <a:r>
              <a:rPr lang="en-US" dirty="0" err="1"/>
              <a:t>l'époque</a:t>
            </a:r>
            <a:r>
              <a:rPr lang="en-US" dirty="0"/>
              <a:t> romaine</a:t>
            </a:r>
            <a:r>
              <a:rPr lang="ru-RU" dirty="0">
                <a:hlinkClick r:id="rId9"/>
              </a:rPr>
              <a:t> </a:t>
            </a:r>
            <a:r>
              <a:rPr lang="en-US" dirty="0"/>
              <a:t>?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ont-ils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d'abord</a:t>
            </a:r>
            <a:r>
              <a:rPr lang="en-US" dirty="0"/>
              <a:t> </a:t>
            </a:r>
            <a:r>
              <a:rPr lang="en-US" dirty="0" err="1"/>
              <a:t>réunis</a:t>
            </a:r>
            <a:r>
              <a:rPr lang="en-US" dirty="0"/>
              <a:t> pour </a:t>
            </a:r>
            <a:r>
              <a:rPr lang="en-US" dirty="0" err="1"/>
              <a:t>n'en</a:t>
            </a:r>
            <a:r>
              <a:rPr lang="en-US" dirty="0"/>
              <a:t> </a:t>
            </a:r>
            <a:r>
              <a:rPr lang="en-US" dirty="0" err="1"/>
              <a:t>fermer</a:t>
            </a:r>
            <a:r>
              <a:rPr lang="en-US" dirty="0"/>
              <a:t> </a:t>
            </a:r>
            <a:r>
              <a:rPr lang="en-US" dirty="0" err="1"/>
              <a:t>qu'un</a:t>
            </a:r>
            <a:r>
              <a:rPr lang="en-US" dirty="0"/>
              <a:t> </a:t>
            </a:r>
            <a:r>
              <a:rPr lang="en-US" dirty="0" err="1"/>
              <a:t>seul</a:t>
            </a:r>
            <a:r>
              <a:rPr lang="en-US" dirty="0"/>
              <a:t> et se </a:t>
            </a:r>
            <a:r>
              <a:rPr lang="en-US" dirty="0" err="1"/>
              <a:t>sont-ils</a:t>
            </a:r>
            <a:r>
              <a:rPr lang="en-US" dirty="0"/>
              <a:t> </a:t>
            </a:r>
            <a:r>
              <a:rPr lang="en-US" dirty="0" err="1"/>
              <a:t>ensuite</a:t>
            </a:r>
            <a:r>
              <a:rPr lang="en-US" dirty="0"/>
              <a:t> </a:t>
            </a:r>
            <a:r>
              <a:rPr lang="en-US" dirty="0" err="1"/>
              <a:t>trouvés</a:t>
            </a:r>
            <a:r>
              <a:rPr lang="en-US" dirty="0"/>
              <a:t> </a:t>
            </a:r>
            <a:r>
              <a:rPr lang="en-US" dirty="0" err="1"/>
              <a:t>séparés</a:t>
            </a:r>
            <a:r>
              <a:rPr lang="en-US" dirty="0"/>
              <a:t> par les </a:t>
            </a:r>
            <a:r>
              <a:rPr lang="en-US" dirty="0" err="1"/>
              <a:t>circonstances</a:t>
            </a:r>
            <a:r>
              <a:rPr lang="en-US" dirty="0"/>
              <a:t>? Tout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qu'on</a:t>
            </a:r>
            <a:r>
              <a:rPr lang="en-US" dirty="0"/>
              <a:t> petit dire,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les </a:t>
            </a:r>
            <a:r>
              <a:rPr lang="en-US" dirty="0" err="1"/>
              <a:t>groupes</a:t>
            </a:r>
            <a:r>
              <a:rPr lang="en-US" dirty="0"/>
              <a:t> du Nord et du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séparés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ne </a:t>
            </a:r>
            <a:r>
              <a:rPr lang="en-US" dirty="0" err="1"/>
              <a:t>l'ont</a:t>
            </a:r>
            <a:r>
              <a:rPr lang="en-US" dirty="0"/>
              <a:t> pas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longtemps</a:t>
            </a:r>
            <a:r>
              <a:rPr lang="en-US" dirty="0"/>
              <a:t>, car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langues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extrêmement</a:t>
            </a:r>
            <a:r>
              <a:rPr lang="en-US" dirty="0"/>
              <a:t> </a:t>
            </a:r>
            <a:r>
              <a:rPr lang="en-US" dirty="0" err="1"/>
              <a:t>semblables</a:t>
            </a:r>
            <a:r>
              <a:rPr lang="en-US" dirty="0"/>
              <a:t>.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remarque</a:t>
            </a:r>
            <a:r>
              <a:rPr lang="en-US" dirty="0"/>
              <a:t> qui </a:t>
            </a:r>
            <a:r>
              <a:rPr lang="en-US" dirty="0" err="1"/>
              <a:t>complique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question,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Dacie</a:t>
            </a:r>
            <a:r>
              <a:rPr lang="ru-RU" dirty="0">
                <a:hlinkClick r:id="rId10"/>
              </a:rPr>
              <a:t> </a:t>
            </a:r>
            <a:r>
              <a:rPr lang="en-US" dirty="0"/>
              <a:t> de </a:t>
            </a:r>
            <a:r>
              <a:rPr lang="en-US" dirty="0">
                <a:hlinkClick r:id="rId11"/>
              </a:rPr>
              <a:t>Trajan</a:t>
            </a:r>
            <a:r>
              <a:rPr lang="en-US" dirty="0"/>
              <a:t> ne correspond pas à la </a:t>
            </a:r>
            <a:r>
              <a:rPr lang="en-US" dirty="0" err="1"/>
              <a:t>Valachie</a:t>
            </a:r>
            <a:r>
              <a:rPr lang="en-US" dirty="0"/>
              <a:t> et à la </a:t>
            </a:r>
            <a:r>
              <a:rPr lang="en-US" dirty="0" err="1"/>
              <a:t>Moldavie</a:t>
            </a:r>
            <a:r>
              <a:rPr lang="ru-RU" dirty="0">
                <a:hlinkClick r:id="rId12"/>
              </a:rPr>
              <a:t> 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difficile</a:t>
            </a:r>
            <a:r>
              <a:rPr lang="en-US" dirty="0"/>
              <a:t> de </a:t>
            </a:r>
            <a:r>
              <a:rPr lang="en-US" dirty="0" err="1"/>
              <a:t>donner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solution </a:t>
            </a:r>
            <a:r>
              <a:rPr lang="en-US" dirty="0" err="1"/>
              <a:t>satisfaisante</a:t>
            </a:r>
            <a:r>
              <a:rPr lang="en-US" dirty="0"/>
              <a:t> à </a:t>
            </a:r>
            <a:r>
              <a:rPr lang="en-US" dirty="0" err="1"/>
              <a:t>cette</a:t>
            </a:r>
            <a:r>
              <a:rPr lang="en-US" dirty="0"/>
              <a:t> question.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Populations et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langues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romanes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04864"/>
            <a:ext cx="8640960" cy="45365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i="1" dirty="0" err="1"/>
              <a:t>Espagnol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  </a:t>
            </a:r>
            <a:br>
              <a:rPr lang="en-US" dirty="0"/>
            </a:br>
            <a:r>
              <a:rPr lang="en-US" dirty="0"/>
              <a:t>Les </a:t>
            </a:r>
            <a:r>
              <a:rPr lang="en-US" dirty="0" err="1">
                <a:hlinkClick r:id="rId2"/>
              </a:rPr>
              <a:t>Celtes</a:t>
            </a:r>
            <a:r>
              <a:rPr lang="en-US" dirty="0"/>
              <a:t> et les </a:t>
            </a:r>
            <a:r>
              <a:rPr lang="en-US" dirty="0" err="1">
                <a:hlinkClick r:id="rId3"/>
              </a:rPr>
              <a:t>Ibères</a:t>
            </a:r>
            <a:r>
              <a:rPr lang="en-US" dirty="0"/>
              <a:t>, les </a:t>
            </a:r>
            <a:r>
              <a:rPr lang="en-US" dirty="0" err="1"/>
              <a:t>Cantabres</a:t>
            </a:r>
            <a:r>
              <a:rPr lang="en-US" dirty="0"/>
              <a:t>, les </a:t>
            </a:r>
            <a:r>
              <a:rPr lang="en-US" dirty="0" err="1"/>
              <a:t>Vascons</a:t>
            </a:r>
            <a:r>
              <a:rPr lang="en-US" dirty="0"/>
              <a:t> </a:t>
            </a:r>
            <a:r>
              <a:rPr lang="en-US" dirty="0" err="1"/>
              <a:t>habitèrent</a:t>
            </a:r>
            <a:r>
              <a:rPr lang="en-US" dirty="0"/>
              <a:t> </a:t>
            </a:r>
            <a:r>
              <a:rPr lang="en-US" dirty="0" err="1"/>
              <a:t>l'Espagne</a:t>
            </a:r>
            <a:r>
              <a:rPr lang="ru-RU" dirty="0">
                <a:hlinkClick r:id="rId4"/>
              </a:rPr>
              <a:t> </a:t>
            </a:r>
            <a:r>
              <a:rPr lang="en-US" dirty="0"/>
              <a:t>. Des </a:t>
            </a:r>
            <a:r>
              <a:rPr lang="en-US" dirty="0" err="1"/>
              <a:t>derniers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reste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qu'on</a:t>
            </a:r>
            <a:r>
              <a:rPr lang="en-US" dirty="0"/>
              <a:t> </a:t>
            </a:r>
            <a:r>
              <a:rPr lang="en-US" dirty="0" err="1"/>
              <a:t>appelle</a:t>
            </a:r>
            <a:r>
              <a:rPr lang="en-US" dirty="0"/>
              <a:t> le </a:t>
            </a:r>
            <a:r>
              <a:rPr lang="en-US" dirty="0" err="1">
                <a:hlinkClick r:id="rId5"/>
              </a:rPr>
              <a:t>basque</a:t>
            </a:r>
            <a:r>
              <a:rPr lang="en-US" dirty="0"/>
              <a:t>,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parlé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provinces de </a:t>
            </a:r>
            <a:r>
              <a:rPr lang="en-US" dirty="0" err="1"/>
              <a:t>Guipuzcoa</a:t>
            </a:r>
            <a:r>
              <a:rPr lang="en-US" dirty="0"/>
              <a:t>, de </a:t>
            </a:r>
            <a:r>
              <a:rPr lang="en-US" dirty="0" err="1"/>
              <a:t>Biscaye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la Navarre</a:t>
            </a:r>
            <a:r>
              <a:rPr lang="ru-RU" dirty="0">
                <a:hlinkClick r:id="rId6"/>
              </a:rPr>
              <a:t> </a:t>
            </a:r>
            <a:r>
              <a:rPr lang="en-US" dirty="0"/>
              <a:t> et </a:t>
            </a:r>
            <a:r>
              <a:rPr lang="en-US" dirty="0" err="1"/>
              <a:t>d'Alava</a:t>
            </a:r>
            <a:r>
              <a:rPr lang="en-US" dirty="0"/>
              <a:t> : abstraction </a:t>
            </a:r>
            <a:r>
              <a:rPr lang="en-US" dirty="0" err="1"/>
              <a:t>faite</a:t>
            </a:r>
            <a:r>
              <a:rPr lang="en-US" dirty="0"/>
              <a:t> du </a:t>
            </a:r>
            <a:r>
              <a:rPr lang="en-US" dirty="0" err="1"/>
              <a:t>basque</a:t>
            </a:r>
            <a:r>
              <a:rPr lang="en-US" dirty="0"/>
              <a:t>, </a:t>
            </a:r>
            <a:r>
              <a:rPr lang="en-US" dirty="0" err="1"/>
              <a:t>l'Espagne</a:t>
            </a:r>
            <a:r>
              <a:rPr lang="en-US" dirty="0"/>
              <a:t> </a:t>
            </a:r>
            <a:r>
              <a:rPr lang="en-US" dirty="0" err="1"/>
              <a:t>comprend</a:t>
            </a:r>
            <a:r>
              <a:rPr lang="en-US" dirty="0"/>
              <a:t> </a:t>
            </a:r>
            <a:r>
              <a:rPr lang="en-US" dirty="0" err="1"/>
              <a:t>l'aragonnais</a:t>
            </a:r>
            <a:r>
              <a:rPr lang="en-US" dirty="0"/>
              <a:t> au Nord-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l'asturien</a:t>
            </a:r>
            <a:r>
              <a:rPr lang="en-US" dirty="0"/>
              <a:t> au Nord, le </a:t>
            </a:r>
            <a:r>
              <a:rPr lang="en-US" dirty="0" err="1"/>
              <a:t>léonais</a:t>
            </a:r>
            <a:r>
              <a:rPr lang="en-US" dirty="0"/>
              <a:t> au </a:t>
            </a:r>
            <a:r>
              <a:rPr lang="en-US" dirty="0" err="1"/>
              <a:t>Sud</a:t>
            </a:r>
            <a:r>
              <a:rPr lang="en-US" dirty="0"/>
              <a:t>, le </a:t>
            </a:r>
            <a:r>
              <a:rPr lang="en-US" dirty="0" err="1"/>
              <a:t>castillan</a:t>
            </a:r>
            <a:r>
              <a:rPr lang="en-US" dirty="0"/>
              <a:t> au </a:t>
            </a:r>
            <a:r>
              <a:rPr lang="en-US" dirty="0" err="1"/>
              <a:t>centre</a:t>
            </a:r>
            <a:r>
              <a:rPr lang="en-US" dirty="0"/>
              <a:t>, </a:t>
            </a:r>
            <a:r>
              <a:rPr lang="en-US" dirty="0" err="1"/>
              <a:t>l'andalou</a:t>
            </a:r>
            <a:r>
              <a:rPr lang="en-US" dirty="0"/>
              <a:t> au </a:t>
            </a:r>
            <a:r>
              <a:rPr lang="en-US" dirty="0" err="1"/>
              <a:t>Sud</a:t>
            </a:r>
            <a:r>
              <a:rPr lang="en-US" dirty="0"/>
              <a:t>. Au Nord-</a:t>
            </a:r>
            <a:r>
              <a:rPr lang="en-US" dirty="0" err="1"/>
              <a:t>Est</a:t>
            </a:r>
            <a:r>
              <a:rPr lang="en-US" dirty="0"/>
              <a:t>, on </a:t>
            </a:r>
            <a:r>
              <a:rPr lang="en-US" dirty="0" err="1"/>
              <a:t>parle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le </a:t>
            </a:r>
            <a:r>
              <a:rPr lang="en-US" dirty="0" err="1"/>
              <a:t>catalan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AutoShape 2" descr="http://www.lingueo.fr/blog/wp-content/uploads/2013/05/cours-espagnol-visi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lingueo.fr/blog/wp-content/uploads/2013/05/cours-espagnol-visi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www.lingueo.fr/blog/wp-content/uploads/2013/05/cours-espagnol-visi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Админ\Desktop\cours-espagnol-visio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52" b="82719" l="922" r="97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20" y="-168601"/>
            <a:ext cx="3669609" cy="36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740847"/>
              </p:ext>
            </p:extLst>
          </p:nvPr>
        </p:nvGraphicFramePr>
        <p:xfrm>
          <a:off x="1331639" y="403512"/>
          <a:ext cx="7488833" cy="937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6698"/>
                <a:gridCol w="868997"/>
                <a:gridCol w="993138"/>
              </a:tblGrid>
              <a:tr h="937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Les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langues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romanes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114300" marR="114300" marT="114300" marB="114300" anchor="ctr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t="21164" r="17068" b="32867"/>
          <a:stretch/>
        </p:blipFill>
        <p:spPr bwMode="auto">
          <a:xfrm>
            <a:off x="168283" y="1700808"/>
            <a:ext cx="8796205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57200" y="1628800"/>
            <a:ext cx="9021688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Bien </a:t>
            </a:r>
            <a:r>
              <a:rPr lang="en-US" dirty="0" err="1"/>
              <a:t>que</a:t>
            </a:r>
            <a:r>
              <a:rPr lang="en-US" dirty="0"/>
              <a:t> le </a:t>
            </a:r>
            <a:r>
              <a:rPr lang="en-US" dirty="0" err="1">
                <a:hlinkClick r:id="rId2"/>
              </a:rPr>
              <a:t>latin</a:t>
            </a:r>
            <a:r>
              <a:rPr lang="en-US" dirty="0"/>
              <a:t> 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supplanté</a:t>
            </a:r>
            <a:r>
              <a:rPr lang="en-US" dirty="0"/>
              <a:t> les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langues</a:t>
            </a:r>
            <a:r>
              <a:rPr lang="en-US" dirty="0"/>
              <a:t> qui se </a:t>
            </a:r>
            <a:r>
              <a:rPr lang="en-US" dirty="0" err="1"/>
              <a:t>parlaient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territoires</a:t>
            </a:r>
            <a:r>
              <a:rPr lang="en-US" dirty="0"/>
              <a:t> </a:t>
            </a:r>
            <a:r>
              <a:rPr lang="en-US" dirty="0" err="1"/>
              <a:t>conquis</a:t>
            </a:r>
            <a:r>
              <a:rPr lang="en-US" dirty="0"/>
              <a:t> par la </a:t>
            </a:r>
            <a:r>
              <a:rPr lang="en-US" i="1" dirty="0"/>
              <a:t>Romania</a:t>
            </a:r>
            <a:r>
              <a:rPr lang="en-US" dirty="0"/>
              <a:t>, on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reconnaître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roman </a:t>
            </a:r>
            <a:r>
              <a:rPr lang="en-US" dirty="0" err="1"/>
              <a:t>bien</a:t>
            </a:r>
            <a:r>
              <a:rPr lang="en-US" dirty="0"/>
              <a:t> des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étrangers</a:t>
            </a:r>
            <a:r>
              <a:rPr lang="en-US" dirty="0"/>
              <a:t>. La </a:t>
            </a:r>
            <a:r>
              <a:rPr lang="en-US" dirty="0" err="1"/>
              <a:t>plupart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germaniques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y en a beaucoup de </a:t>
            </a:r>
            <a:r>
              <a:rPr lang="en-US" dirty="0" err="1">
                <a:hlinkClick r:id="rId4"/>
              </a:rPr>
              <a:t>grecs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y en a </a:t>
            </a:r>
            <a:r>
              <a:rPr lang="en-US" dirty="0" err="1"/>
              <a:t>d'</a:t>
            </a:r>
            <a:r>
              <a:rPr lang="en-US" dirty="0" err="1">
                <a:hlinkClick r:id="rId5"/>
              </a:rPr>
              <a:t>arabes</a:t>
            </a:r>
            <a:r>
              <a:rPr lang="en-US" dirty="0"/>
              <a:t> </a:t>
            </a:r>
            <a:r>
              <a:rPr lang="en-US" dirty="0" err="1"/>
              <a:t>dans</a:t>
            </a:r>
            <a:r>
              <a:rPr lang="en-US" dirty="0"/>
              <a:t> le roman </a:t>
            </a:r>
            <a:r>
              <a:rPr lang="en-US" dirty="0" err="1"/>
              <a:t>d'Espagne</a:t>
            </a:r>
            <a:r>
              <a:rPr lang="ru-RU" dirty="0">
                <a:hlinkClick r:id="rId6"/>
              </a:rPr>
              <a:t> </a:t>
            </a:r>
            <a:r>
              <a:rPr lang="en-US" dirty="0"/>
              <a:t> et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de la </a:t>
            </a:r>
            <a:r>
              <a:rPr lang="en-US" dirty="0" err="1"/>
              <a:t>Sicile</a:t>
            </a:r>
            <a:r>
              <a:rPr lang="ru-RU" dirty="0">
                <a:hlinkClick r:id="rId7"/>
              </a:rPr>
              <a:t> </a:t>
            </a:r>
            <a:r>
              <a:rPr lang="en-US" dirty="0"/>
              <a:t>. Il </a:t>
            </a:r>
            <a:r>
              <a:rPr lang="en-US" dirty="0" err="1"/>
              <a:t>faut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distinguer</a:t>
            </a:r>
            <a:r>
              <a:rPr lang="en-US" dirty="0"/>
              <a:t> entre 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étrangers</a:t>
            </a:r>
            <a:r>
              <a:rPr lang="en-US" dirty="0"/>
              <a:t> </a:t>
            </a:r>
            <a:r>
              <a:rPr lang="en-US" dirty="0" err="1"/>
              <a:t>pré</a:t>
            </a:r>
            <a:r>
              <a:rPr lang="en-US" dirty="0"/>
              <a:t>-romans et 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étrangers</a:t>
            </a:r>
            <a:r>
              <a:rPr lang="en-US" dirty="0"/>
              <a:t> post-romans , </a:t>
            </a:r>
            <a:r>
              <a:rPr lang="en-US" dirty="0" err="1"/>
              <a:t>introduits</a:t>
            </a:r>
            <a:r>
              <a:rPr lang="en-US" dirty="0"/>
              <a:t> par suite des contacts </a:t>
            </a:r>
            <a:r>
              <a:rPr lang="en-US" dirty="0" err="1"/>
              <a:t>barbares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 </a:t>
            </a:r>
            <a:r>
              <a:rPr lang="en-US" dirty="0" err="1"/>
              <a:t>peuples</a:t>
            </a:r>
            <a:r>
              <a:rPr lang="en-US" dirty="0"/>
              <a:t> romans </a:t>
            </a:r>
            <a:r>
              <a:rPr lang="en-US" dirty="0" err="1"/>
              <a:t>eurent</a:t>
            </a:r>
            <a:r>
              <a:rPr lang="en-US" dirty="0"/>
              <a:t> à </a:t>
            </a:r>
            <a:r>
              <a:rPr lang="en-US" dirty="0" err="1"/>
              <a:t>subir</a:t>
            </a:r>
            <a:r>
              <a:rPr lang="en-US" dirty="0"/>
              <a:t>, par suite des relations de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sorte</a:t>
            </a:r>
            <a:r>
              <a:rPr lang="en-US" dirty="0"/>
              <a:t> des divers </a:t>
            </a:r>
            <a:r>
              <a:rPr lang="en-US" dirty="0" err="1"/>
              <a:t>peuples</a:t>
            </a:r>
            <a:r>
              <a:rPr lang="en-US" dirty="0"/>
              <a:t> entre </a:t>
            </a:r>
            <a:r>
              <a:rPr lang="en-US" dirty="0" err="1"/>
              <a:t>eux</a:t>
            </a:r>
            <a:r>
              <a:rPr lang="en-US" dirty="0"/>
              <a:t>, qui </a:t>
            </a:r>
            <a:r>
              <a:rPr lang="en-US" dirty="0" err="1"/>
              <a:t>introduisent</a:t>
            </a:r>
            <a:r>
              <a:rPr lang="en-US" dirty="0"/>
              <a:t>, avec les </a:t>
            </a:r>
            <a:r>
              <a:rPr lang="en-US" dirty="0" err="1"/>
              <a:t>produits</a:t>
            </a:r>
            <a:r>
              <a:rPr lang="en-US" dirty="0"/>
              <a:t> divers, des mots nouveaux </a:t>
            </a:r>
            <a:r>
              <a:rPr lang="en-US" dirty="0" err="1"/>
              <a:t>désignant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produits</a:t>
            </a:r>
            <a:r>
              <a:rPr lang="en-US" dirty="0"/>
              <a:t>, et par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série</a:t>
            </a:r>
            <a:r>
              <a:rPr lang="en-US" dirty="0"/>
              <a:t> de causes </a:t>
            </a:r>
            <a:r>
              <a:rPr lang="en-US" dirty="0" err="1"/>
              <a:t>extrêmement</a:t>
            </a:r>
            <a:r>
              <a:rPr lang="en-US" dirty="0"/>
              <a:t> </a:t>
            </a:r>
            <a:r>
              <a:rPr lang="en-US" dirty="0" err="1"/>
              <a:t>nombreuses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les modes, les </a:t>
            </a:r>
            <a:r>
              <a:rPr lang="en-US" dirty="0" err="1"/>
              <a:t>besoins</a:t>
            </a:r>
            <a:r>
              <a:rPr lang="en-US" dirty="0"/>
              <a:t> du commerce, etc. Le </a:t>
            </a:r>
            <a:r>
              <a:rPr lang="en-US" dirty="0" err="1"/>
              <a:t>grec</a:t>
            </a:r>
            <a:r>
              <a:rPr lang="en-US" dirty="0"/>
              <a:t> a </a:t>
            </a:r>
            <a:r>
              <a:rPr lang="en-US" dirty="0" err="1"/>
              <a:t>laissé</a:t>
            </a:r>
            <a:r>
              <a:rPr lang="en-US" dirty="0"/>
              <a:t> de </a:t>
            </a:r>
            <a:r>
              <a:rPr lang="en-US" dirty="0" err="1"/>
              <a:t>nombreuses</a:t>
            </a:r>
            <a:r>
              <a:rPr lang="en-US" dirty="0"/>
              <a:t> traces </a:t>
            </a:r>
            <a:r>
              <a:rPr lang="en-US" dirty="0" err="1"/>
              <a:t>dans</a:t>
            </a:r>
            <a:r>
              <a:rPr lang="en-US" dirty="0"/>
              <a:t> le </a:t>
            </a:r>
            <a:r>
              <a:rPr lang="en-US" dirty="0" err="1">
                <a:hlinkClick r:id="rId8"/>
              </a:rPr>
              <a:t>français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la </a:t>
            </a:r>
            <a:r>
              <a:rPr lang="en-US" dirty="0" err="1"/>
              <a:t>plupart</a:t>
            </a:r>
            <a:r>
              <a:rPr lang="en-US" dirty="0"/>
              <a:t> des mots </a:t>
            </a:r>
            <a:r>
              <a:rPr lang="en-US" dirty="0" err="1"/>
              <a:t>grecs</a:t>
            </a:r>
            <a:r>
              <a:rPr lang="en-US" dirty="0"/>
              <a:t> </a:t>
            </a:r>
            <a:r>
              <a:rPr lang="en-US" dirty="0" err="1"/>
              <a:t>avaient</a:t>
            </a:r>
            <a:r>
              <a:rPr lang="en-US" dirty="0"/>
              <a:t> passé par le </a:t>
            </a:r>
            <a:r>
              <a:rPr lang="en-US" dirty="0" err="1"/>
              <a:t>latin</a:t>
            </a:r>
            <a:r>
              <a:rPr lang="en-US" dirty="0"/>
              <a:t>, et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fort </a:t>
            </a:r>
            <a:r>
              <a:rPr lang="en-US" dirty="0" err="1"/>
              <a:t>difficile</a:t>
            </a:r>
            <a:r>
              <a:rPr lang="en-US" dirty="0"/>
              <a:t> de savoir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mots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empruntés</a:t>
            </a:r>
            <a:r>
              <a:rPr lang="en-US" dirty="0"/>
              <a:t> </a:t>
            </a:r>
            <a:r>
              <a:rPr lang="en-US" dirty="0" err="1"/>
              <a:t>directement</a:t>
            </a:r>
            <a:r>
              <a:rPr lang="en-US" dirty="0"/>
              <a:t> au </a:t>
            </a:r>
            <a:r>
              <a:rPr lang="en-US" dirty="0" err="1"/>
              <a:t>grec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s'il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arrivés</a:t>
            </a:r>
            <a:r>
              <a:rPr lang="en-US" dirty="0"/>
              <a:t> par la </a:t>
            </a:r>
            <a:r>
              <a:rPr lang="en-US" dirty="0" err="1"/>
              <a:t>voie</a:t>
            </a:r>
            <a:r>
              <a:rPr lang="en-US" dirty="0"/>
              <a:t> du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populaire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817548"/>
            <a:ext cx="2201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Le </a:t>
            </a:r>
            <a:r>
              <a:rPr lang="en-US" sz="2800" b="1" u="sng" dirty="0" err="1"/>
              <a:t>lexique</a:t>
            </a:r>
            <a:r>
              <a:rPr lang="en-US" sz="2800" b="1" u="sng" dirty="0"/>
              <a:t>. </a:t>
            </a:r>
            <a:r>
              <a:rPr lang="en-US" sz="2800" u="sng" dirty="0"/>
              <a:t> 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36512" y="1052736"/>
            <a:ext cx="8928992" cy="62646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En </a:t>
            </a:r>
            <a:r>
              <a:rPr lang="en-US" dirty="0" err="1">
                <a:hlinkClick r:id="rId2"/>
              </a:rPr>
              <a:t>italien</a:t>
            </a:r>
            <a:r>
              <a:rPr lang="en-US" dirty="0"/>
              <a:t>, en </a:t>
            </a:r>
            <a:r>
              <a:rPr lang="en-US" dirty="0" err="1">
                <a:hlinkClick r:id="rId3"/>
              </a:rPr>
              <a:t>sicilien</a:t>
            </a:r>
            <a:r>
              <a:rPr lang="en-US" dirty="0"/>
              <a:t>, en </a:t>
            </a:r>
            <a:r>
              <a:rPr lang="en-US" dirty="0" err="1">
                <a:hlinkClick r:id="rId4"/>
              </a:rPr>
              <a:t>occitan</a:t>
            </a:r>
            <a:r>
              <a:rPr lang="en-US" dirty="0"/>
              <a:t> et en </a:t>
            </a:r>
            <a:r>
              <a:rPr lang="en-US" dirty="0" err="1">
                <a:hlinkClick r:id="rId5"/>
              </a:rPr>
              <a:t>espagnol</a:t>
            </a:r>
            <a:r>
              <a:rPr lang="en-US" dirty="0"/>
              <a:t>, on conserve encore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techniques </a:t>
            </a:r>
            <a:r>
              <a:rPr lang="en-US" dirty="0" err="1"/>
              <a:t>maritimes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empruntés</a:t>
            </a:r>
            <a:r>
              <a:rPr lang="en-US" dirty="0"/>
              <a:t> aux divers </a:t>
            </a:r>
            <a:r>
              <a:rPr lang="en-US" dirty="0" err="1"/>
              <a:t>dialectes</a:t>
            </a:r>
            <a:r>
              <a:rPr lang="en-US" dirty="0"/>
              <a:t> </a:t>
            </a:r>
            <a:r>
              <a:rPr lang="en-US" dirty="0" err="1"/>
              <a:t>grecs</a:t>
            </a:r>
            <a:r>
              <a:rPr lang="en-US" dirty="0"/>
              <a:t>. Le </a:t>
            </a:r>
            <a:r>
              <a:rPr lang="en-US" dirty="0" err="1"/>
              <a:t>valaque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point de </a:t>
            </a:r>
            <a:r>
              <a:rPr lang="en-US" dirty="0" err="1"/>
              <a:t>vue</a:t>
            </a:r>
            <a:r>
              <a:rPr lang="en-US" dirty="0"/>
              <a:t> fort riche,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s'explique</a:t>
            </a:r>
            <a:r>
              <a:rPr lang="en-US" dirty="0"/>
              <a:t> </a:t>
            </a:r>
            <a:r>
              <a:rPr lang="en-US" dirty="0" err="1"/>
              <a:t>naturellement</a:t>
            </a:r>
            <a:r>
              <a:rPr lang="en-US" dirty="0"/>
              <a:t> par </a:t>
            </a:r>
            <a:r>
              <a:rPr lang="en-US" dirty="0" err="1"/>
              <a:t>sa</a:t>
            </a:r>
            <a:r>
              <a:rPr lang="en-US" dirty="0"/>
              <a:t> position </a:t>
            </a:r>
            <a:r>
              <a:rPr lang="en-US" dirty="0" err="1"/>
              <a:t>géographique</a:t>
            </a:r>
            <a:r>
              <a:rPr lang="en-US" dirty="0"/>
              <a:t> : pour </a:t>
            </a:r>
            <a:r>
              <a:rPr lang="en-US" dirty="0" err="1"/>
              <a:t>l'Italie</a:t>
            </a:r>
            <a:r>
              <a:rPr lang="ru-RU" dirty="0">
                <a:hlinkClick r:id="rId6"/>
              </a:rPr>
              <a:t> </a:t>
            </a:r>
            <a:r>
              <a:rPr lang="en-US" dirty="0"/>
              <a:t> 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étudiée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par Ascoli, </a:t>
            </a:r>
            <a:r>
              <a:rPr lang="en-US" i="1" dirty="0" err="1"/>
              <a:t>Archivio</a:t>
            </a:r>
            <a:r>
              <a:rPr lang="en-US" i="1" dirty="0"/>
              <a:t> </a:t>
            </a:r>
            <a:r>
              <a:rPr lang="en-US" i="1" dirty="0" err="1"/>
              <a:t>glottologico</a:t>
            </a:r>
            <a:r>
              <a:rPr lang="en-US" i="1" dirty="0"/>
              <a:t> </a:t>
            </a:r>
            <a:r>
              <a:rPr lang="en-US" i="1" dirty="0" err="1"/>
              <a:t>italiano</a:t>
            </a:r>
            <a:r>
              <a:rPr lang="en-US" dirty="0"/>
              <a:t>, X, 1-17. Il a </a:t>
            </a:r>
            <a:r>
              <a:rPr lang="en-US" dirty="0" err="1"/>
              <a:t>démontré</a:t>
            </a:r>
            <a:r>
              <a:rPr lang="en-US" dirty="0"/>
              <a:t> </a:t>
            </a:r>
            <a:r>
              <a:rPr lang="en-US" dirty="0" err="1"/>
              <a:t>qu'on</a:t>
            </a:r>
            <a:r>
              <a:rPr lang="en-US" dirty="0"/>
              <a:t> </a:t>
            </a:r>
            <a:r>
              <a:rPr lang="en-US" dirty="0" err="1"/>
              <a:t>rencontre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lexique</a:t>
            </a:r>
            <a:r>
              <a:rPr lang="en-US" dirty="0"/>
              <a:t> </a:t>
            </a:r>
            <a:r>
              <a:rPr lang="en-US" dirty="0" err="1"/>
              <a:t>latin</a:t>
            </a:r>
            <a:r>
              <a:rPr lang="en-US" dirty="0"/>
              <a:t> des </a:t>
            </a:r>
            <a:r>
              <a:rPr lang="en-US" dirty="0" err="1"/>
              <a:t>synonymes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l'un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romain</a:t>
            </a:r>
            <a:r>
              <a:rPr lang="en-US" dirty="0"/>
              <a:t>, </a:t>
            </a:r>
            <a:r>
              <a:rPr lang="en-US" dirty="0" err="1"/>
              <a:t>l'autre</a:t>
            </a:r>
            <a:r>
              <a:rPr lang="en-US" dirty="0"/>
              <a:t> </a:t>
            </a:r>
            <a:r>
              <a:rPr lang="en-US" dirty="0" err="1"/>
              <a:t>sabin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les mots </a:t>
            </a:r>
            <a:r>
              <a:rPr lang="en-US" dirty="0" err="1"/>
              <a:t>ayant</a:t>
            </a:r>
            <a:r>
              <a:rPr lang="en-US" dirty="0"/>
              <a:t> au lieu d'un b </a:t>
            </a:r>
            <a:r>
              <a:rPr lang="en-US" dirty="0" err="1"/>
              <a:t>ou</a:t>
            </a:r>
            <a:r>
              <a:rPr lang="en-US" dirty="0"/>
              <a:t> d'un p un f </a:t>
            </a:r>
            <a:r>
              <a:rPr lang="en-US" dirty="0" err="1"/>
              <a:t>intervocalique</a:t>
            </a:r>
            <a:r>
              <a:rPr lang="en-US" dirty="0"/>
              <a:t> ne </a:t>
            </a:r>
            <a:r>
              <a:rPr lang="en-US" dirty="0" err="1"/>
              <a:t>sont</a:t>
            </a:r>
            <a:r>
              <a:rPr lang="en-US" dirty="0"/>
              <a:t> pas de pure </a:t>
            </a:r>
            <a:r>
              <a:rPr lang="en-US" dirty="0" err="1"/>
              <a:t>origine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 </a:t>
            </a:r>
            <a:r>
              <a:rPr lang="en-US" i="1" dirty="0" err="1"/>
              <a:t>refus</a:t>
            </a:r>
            <a:r>
              <a:rPr lang="en-US" dirty="0"/>
              <a:t> à </a:t>
            </a:r>
            <a:r>
              <a:rPr lang="en-US" dirty="0" err="1"/>
              <a:t>côté</a:t>
            </a:r>
            <a:r>
              <a:rPr lang="en-US" dirty="0"/>
              <a:t> de </a:t>
            </a:r>
            <a:r>
              <a:rPr lang="en-US" i="1" dirty="0" err="1"/>
              <a:t>robus</a:t>
            </a:r>
            <a:r>
              <a:rPr lang="en-US" i="1" dirty="0"/>
              <a:t>, sulfur </a:t>
            </a:r>
            <a:r>
              <a:rPr lang="en-US" dirty="0"/>
              <a:t>au lieu de </a:t>
            </a:r>
            <a:r>
              <a:rPr lang="en-US" i="1" dirty="0" err="1"/>
              <a:t>sulpur</a:t>
            </a:r>
            <a:r>
              <a:rPr lang="en-US" dirty="0"/>
              <a:t>. De plus, </a:t>
            </a:r>
            <a:r>
              <a:rPr lang="en-US" dirty="0" err="1"/>
              <a:t>bien</a:t>
            </a:r>
            <a:r>
              <a:rPr lang="en-US" dirty="0"/>
              <a:t> des mots </a:t>
            </a:r>
            <a:r>
              <a:rPr lang="en-US" dirty="0" err="1">
                <a:hlinkClick r:id="rId7"/>
              </a:rPr>
              <a:t>osques</a:t>
            </a:r>
            <a:r>
              <a:rPr lang="en-US" dirty="0"/>
              <a:t> </a:t>
            </a:r>
            <a:r>
              <a:rPr lang="en-US" dirty="0" err="1"/>
              <a:t>s'y</a:t>
            </a:r>
            <a:r>
              <a:rPr lang="en-US" dirty="0"/>
              <a:t> </a:t>
            </a:r>
            <a:r>
              <a:rPr lang="en-US" dirty="0" err="1"/>
              <a:t>tiennent</a:t>
            </a:r>
            <a:r>
              <a:rPr lang="en-US" dirty="0"/>
              <a:t> à </a:t>
            </a:r>
            <a:r>
              <a:rPr lang="en-US" dirty="0" err="1"/>
              <a:t>côté</a:t>
            </a:r>
            <a:r>
              <a:rPr lang="en-US" dirty="0"/>
              <a:t> de mots </a:t>
            </a:r>
            <a:r>
              <a:rPr lang="en-US" dirty="0" err="1"/>
              <a:t>provenant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foule</a:t>
            </a:r>
            <a:r>
              <a:rPr lang="en-US" dirty="0"/>
              <a:t> de </a:t>
            </a:r>
            <a:r>
              <a:rPr lang="en-US" dirty="0" err="1"/>
              <a:t>dialectes</a:t>
            </a:r>
            <a:r>
              <a:rPr lang="en-US" dirty="0"/>
              <a:t>. Les </a:t>
            </a:r>
            <a:r>
              <a:rPr lang="en-US" dirty="0" err="1"/>
              <a:t>dialectes</a:t>
            </a:r>
            <a:r>
              <a:rPr lang="en-US" dirty="0"/>
              <a:t> du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mêlés</a:t>
            </a:r>
            <a:r>
              <a:rPr lang="en-US" dirty="0"/>
              <a:t> </a:t>
            </a:r>
            <a:r>
              <a:rPr lang="en-US" dirty="0" err="1"/>
              <a:t>d'éléments</a:t>
            </a:r>
            <a:r>
              <a:rPr lang="en-US" dirty="0"/>
              <a:t> </a:t>
            </a:r>
            <a:r>
              <a:rPr lang="en-US" dirty="0" err="1"/>
              <a:t>étrangers</a:t>
            </a:r>
            <a:r>
              <a:rPr lang="en-US" dirty="0"/>
              <a:t>; </a:t>
            </a:r>
            <a:r>
              <a:rPr lang="en-US" dirty="0" err="1"/>
              <a:t>ceux</a:t>
            </a:r>
            <a:r>
              <a:rPr lang="en-US" dirty="0"/>
              <a:t> du Midi </a:t>
            </a:r>
            <a:r>
              <a:rPr lang="en-US" dirty="0" err="1"/>
              <a:t>contiennent</a:t>
            </a:r>
            <a:r>
              <a:rPr lang="en-US" dirty="0"/>
              <a:t> beaucoup </a:t>
            </a:r>
            <a:r>
              <a:rPr lang="en-US" dirty="0" err="1"/>
              <a:t>d'éléments</a:t>
            </a:r>
            <a:r>
              <a:rPr lang="en-US" dirty="0"/>
              <a:t> </a:t>
            </a:r>
            <a:r>
              <a:rPr lang="en-US" dirty="0" err="1"/>
              <a:t>grec</a:t>
            </a:r>
            <a:r>
              <a:rPr lang="en-US" dirty="0"/>
              <a:t>, et </a:t>
            </a:r>
            <a:r>
              <a:rPr lang="en-US" dirty="0" err="1"/>
              <a:t>arabes</a:t>
            </a:r>
            <a:r>
              <a:rPr lang="en-US" dirty="0"/>
              <a:t>. </a:t>
            </a:r>
            <a:r>
              <a:rPr lang="en-US" dirty="0" err="1"/>
              <a:t>L'élément</a:t>
            </a:r>
            <a:r>
              <a:rPr lang="en-US" dirty="0"/>
              <a:t> </a:t>
            </a:r>
            <a:r>
              <a:rPr lang="en-US" dirty="0" err="1"/>
              <a:t>celtique</a:t>
            </a:r>
            <a:r>
              <a:rPr lang="en-US" dirty="0"/>
              <a:t> </a:t>
            </a:r>
            <a:r>
              <a:rPr lang="en-US" dirty="0" err="1"/>
              <a:t>n'a</a:t>
            </a:r>
            <a:r>
              <a:rPr lang="en-US" dirty="0"/>
              <a:t> </a:t>
            </a:r>
            <a:r>
              <a:rPr lang="en-US" dirty="0" err="1"/>
              <a:t>laissé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de traces en France</a:t>
            </a:r>
            <a:r>
              <a:rPr lang="ru-RU" dirty="0">
                <a:hlinkClick r:id="rId8"/>
              </a:rPr>
              <a:t> </a:t>
            </a:r>
            <a:r>
              <a:rPr lang="en-US" dirty="0"/>
              <a:t> : </a:t>
            </a:r>
            <a:r>
              <a:rPr lang="en-US" dirty="0" err="1"/>
              <a:t>Diez</a:t>
            </a:r>
            <a:r>
              <a:rPr lang="en-US" dirty="0"/>
              <a:t>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expliqué</a:t>
            </a:r>
            <a:r>
              <a:rPr lang="en-US" dirty="0"/>
              <a:t> un certain </a:t>
            </a:r>
            <a:r>
              <a:rPr lang="en-US" dirty="0" err="1"/>
              <a:t>nombre</a:t>
            </a:r>
            <a:r>
              <a:rPr lang="en-US" dirty="0"/>
              <a:t> de mots à </a:t>
            </a:r>
            <a:r>
              <a:rPr lang="en-US" dirty="0" err="1"/>
              <a:t>étymologie</a:t>
            </a:r>
            <a:r>
              <a:rPr lang="en-US" dirty="0"/>
              <a:t> obscure par des mots </a:t>
            </a:r>
            <a:r>
              <a:rPr lang="en-US" dirty="0" err="1">
                <a:hlinkClick r:id="rId9"/>
              </a:rPr>
              <a:t>celtiques</a:t>
            </a:r>
            <a:r>
              <a:rPr lang="en-US" dirty="0"/>
              <a:t> : </a:t>
            </a:r>
            <a:r>
              <a:rPr lang="en-US" dirty="0" err="1"/>
              <a:t>Thurneysen</a:t>
            </a:r>
            <a:r>
              <a:rPr lang="en-US" dirty="0"/>
              <a:t> a </a:t>
            </a:r>
            <a:r>
              <a:rPr lang="en-US" dirty="0" err="1"/>
              <a:t>repris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étude</a:t>
            </a:r>
            <a:r>
              <a:rPr lang="en-US" dirty="0"/>
              <a:t> et a </a:t>
            </a:r>
            <a:r>
              <a:rPr lang="en-US" dirty="0" err="1"/>
              <a:t>laissé</a:t>
            </a:r>
            <a:r>
              <a:rPr lang="en-US" dirty="0"/>
              <a:t> </a:t>
            </a:r>
            <a:r>
              <a:rPr lang="en-US" dirty="0" err="1"/>
              <a:t>subsister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mots (</a:t>
            </a:r>
            <a:r>
              <a:rPr lang="en-US" i="1" dirty="0" err="1"/>
              <a:t>Keltoro</a:t>
            </a:r>
            <a:r>
              <a:rPr lang="en-US" i="1" dirty="0"/>
              <a:t> </a:t>
            </a:r>
            <a:r>
              <a:rPr lang="en-US" i="1" dirty="0" err="1"/>
              <a:t>manisches</a:t>
            </a:r>
            <a:r>
              <a:rPr lang="en-US" dirty="0"/>
              <a:t>; Halle, 1884). En </a:t>
            </a:r>
            <a:r>
              <a:rPr lang="en-US" dirty="0" err="1"/>
              <a:t>italien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y a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quelques</a:t>
            </a:r>
            <a:r>
              <a:rPr lang="en-US" dirty="0"/>
              <a:t> mots qui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celtiques</a:t>
            </a:r>
            <a:r>
              <a:rPr lang="en-US" dirty="0"/>
              <a:t> :</a:t>
            </a:r>
            <a:r>
              <a:rPr lang="en-US" i="1" dirty="0"/>
              <a:t> </a:t>
            </a:r>
            <a:r>
              <a:rPr lang="en-US" i="1" dirty="0" err="1"/>
              <a:t>becco</a:t>
            </a:r>
            <a:r>
              <a:rPr lang="en-US" i="1" dirty="0"/>
              <a:t>, </a:t>
            </a:r>
            <a:r>
              <a:rPr lang="en-US" i="1" dirty="0" err="1"/>
              <a:t>braca</a:t>
            </a:r>
            <a:r>
              <a:rPr lang="en-US" i="1" dirty="0"/>
              <a:t>, </a:t>
            </a:r>
            <a:r>
              <a:rPr lang="en-US" i="1" dirty="0" err="1"/>
              <a:t>camicia</a:t>
            </a:r>
            <a:r>
              <a:rPr lang="en-US" i="1" dirty="0"/>
              <a:t>, </a:t>
            </a:r>
            <a:r>
              <a:rPr lang="en-US" i="1" dirty="0" err="1"/>
              <a:t>duna</a:t>
            </a:r>
            <a:r>
              <a:rPr lang="en-US" i="1" dirty="0"/>
              <a:t>, </a:t>
            </a:r>
            <a:r>
              <a:rPr lang="en-US" i="1" dirty="0" err="1"/>
              <a:t>gamba</a:t>
            </a:r>
            <a:r>
              <a:rPr lang="en-US" i="1" dirty="0"/>
              <a:t>, </a:t>
            </a:r>
            <a:r>
              <a:rPr lang="en-US" i="1" dirty="0" err="1"/>
              <a:t>palefreno</a:t>
            </a:r>
            <a:r>
              <a:rPr lang="en-US" i="1" dirty="0"/>
              <a:t>, </a:t>
            </a:r>
            <a:r>
              <a:rPr lang="en-US" i="1" dirty="0" err="1"/>
              <a:t>pezza</a:t>
            </a:r>
            <a:r>
              <a:rPr lang="en-US" i="1" dirty="0"/>
              <a:t>, </a:t>
            </a:r>
            <a:r>
              <a:rPr lang="en-US" i="1" dirty="0" err="1"/>
              <a:t>saio</a:t>
            </a:r>
            <a:r>
              <a:rPr lang="en-US" i="1" dirty="0"/>
              <a:t>, </a:t>
            </a:r>
            <a:r>
              <a:rPr lang="en-US" i="1" dirty="0" err="1"/>
              <a:t>vamello</a:t>
            </a:r>
            <a:r>
              <a:rPr lang="en-US" i="1" dirty="0"/>
              <a:t>, </a:t>
            </a:r>
            <a:r>
              <a:rPr lang="en-US" i="1" dirty="0" err="1"/>
              <a:t>veltro</a:t>
            </a:r>
            <a:r>
              <a:rPr lang="en-US" dirty="0"/>
              <a:t>, etc. En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citon</a:t>
            </a:r>
            <a:r>
              <a:rPr lang="en-US" i="1" dirty="0" err="1"/>
              <a:t>s</a:t>
            </a:r>
            <a:r>
              <a:rPr lang="en-US" i="1" dirty="0"/>
              <a:t> </a:t>
            </a:r>
            <a:r>
              <a:rPr lang="en-US" i="1" dirty="0" err="1"/>
              <a:t>braz</a:t>
            </a:r>
            <a:r>
              <a:rPr lang="en-US" i="1" dirty="0"/>
              <a:t>, </a:t>
            </a:r>
            <a:r>
              <a:rPr lang="en-US" i="1" dirty="0" err="1"/>
              <a:t>matras</a:t>
            </a:r>
            <a:r>
              <a:rPr lang="en-US" i="1" dirty="0"/>
              <a:t>, </a:t>
            </a:r>
            <a:r>
              <a:rPr lang="en-US" i="1" dirty="0" err="1"/>
              <a:t>mauvis</a:t>
            </a:r>
            <a:r>
              <a:rPr lang="en-US" i="1" dirty="0"/>
              <a:t>, </a:t>
            </a:r>
            <a:r>
              <a:rPr lang="en-US" i="1" dirty="0" err="1"/>
              <a:t>mègue</a:t>
            </a:r>
            <a:r>
              <a:rPr lang="en-US" i="1" dirty="0"/>
              <a:t>, </a:t>
            </a:r>
            <a:r>
              <a:rPr lang="en-US" i="1" dirty="0" err="1"/>
              <a:t>vern</a:t>
            </a:r>
            <a:r>
              <a:rPr lang="en-US" dirty="0" err="1"/>
              <a:t>e</a:t>
            </a:r>
            <a:r>
              <a:rPr lang="en-US" dirty="0"/>
              <a:t>; en </a:t>
            </a:r>
            <a:r>
              <a:rPr lang="en-US" dirty="0" err="1"/>
              <a:t>espagnol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assez</a:t>
            </a:r>
            <a:r>
              <a:rPr lang="en-US" dirty="0"/>
              <a:t> </a:t>
            </a:r>
            <a:r>
              <a:rPr lang="en-US" dirty="0" err="1"/>
              <a:t>rares,</a:t>
            </a:r>
            <a:r>
              <a:rPr lang="en-US" i="1" dirty="0" err="1"/>
              <a:t>berro</a:t>
            </a:r>
            <a:r>
              <a:rPr lang="en-US" i="1" dirty="0"/>
              <a:t>, </a:t>
            </a:r>
            <a:r>
              <a:rPr lang="en-US" i="1" dirty="0" err="1"/>
              <a:t>lona</a:t>
            </a:r>
            <a:r>
              <a:rPr lang="en-US" i="1" dirty="0"/>
              <a:t>, </a:t>
            </a:r>
            <a:r>
              <a:rPr lang="en-US" i="1" dirty="0" err="1"/>
              <a:t>jisca</a:t>
            </a:r>
            <a:r>
              <a:rPr lang="en-US" dirty="0"/>
              <a:t>. On ne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guère</a:t>
            </a:r>
            <a:r>
              <a:rPr lang="en-US" dirty="0"/>
              <a:t> </a:t>
            </a:r>
            <a:r>
              <a:rPr lang="en-US" dirty="0" err="1"/>
              <a:t>retenir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l'espagnol</a:t>
            </a:r>
            <a:r>
              <a:rPr lang="en-US" dirty="0"/>
              <a:t> et le </a:t>
            </a:r>
            <a:r>
              <a:rPr lang="en-US" dirty="0" err="1">
                <a:hlinkClick r:id="rId10"/>
              </a:rPr>
              <a:t>portugais</a:t>
            </a:r>
            <a:r>
              <a:rPr lang="en-US" dirty="0"/>
              <a:t>,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provenant</a:t>
            </a:r>
            <a:r>
              <a:rPr lang="en-US" dirty="0"/>
              <a:t> du </a:t>
            </a:r>
            <a:r>
              <a:rPr lang="en-US" dirty="0" err="1">
                <a:hlinkClick r:id="rId11"/>
              </a:rPr>
              <a:t>basque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les mots</a:t>
            </a:r>
            <a:r>
              <a:rPr lang="en-US" i="1" dirty="0"/>
              <a:t> </a:t>
            </a:r>
            <a:r>
              <a:rPr lang="en-US" i="1" dirty="0" err="1"/>
              <a:t>péramo</a:t>
            </a:r>
            <a:r>
              <a:rPr lang="en-US" i="1" dirty="0"/>
              <a:t>, </a:t>
            </a:r>
            <a:r>
              <a:rPr lang="en-US" i="1" dirty="0" err="1"/>
              <a:t>navo</a:t>
            </a:r>
            <a:r>
              <a:rPr lang="en-US" dirty="0"/>
              <a:t>, </a:t>
            </a:r>
            <a:r>
              <a:rPr lang="en-US" i="1" dirty="0" err="1"/>
              <a:t>vega</a:t>
            </a:r>
            <a:r>
              <a:rPr lang="en-US" dirty="0"/>
              <a:t> (</a:t>
            </a:r>
            <a:r>
              <a:rPr lang="en-US" dirty="0" err="1"/>
              <a:t>espagnol</a:t>
            </a:r>
            <a:r>
              <a:rPr lang="en-US" dirty="0"/>
              <a:t>) </a:t>
            </a:r>
            <a:r>
              <a:rPr lang="en-US" i="1" dirty="0" err="1"/>
              <a:t>veiga</a:t>
            </a:r>
            <a:r>
              <a:rPr lang="en-US" dirty="0"/>
              <a:t>(</a:t>
            </a:r>
            <a:r>
              <a:rPr lang="en-US" dirty="0" err="1"/>
              <a:t>portugais</a:t>
            </a:r>
            <a:r>
              <a:rPr lang="en-US" dirty="0"/>
              <a:t>); </a:t>
            </a:r>
            <a:r>
              <a:rPr lang="en-US" dirty="0" err="1"/>
              <a:t>espagnols</a:t>
            </a:r>
            <a:r>
              <a:rPr lang="en-US" dirty="0"/>
              <a:t> : </a:t>
            </a:r>
            <a:r>
              <a:rPr lang="en-US" i="1" dirty="0" err="1"/>
              <a:t>legamo</a:t>
            </a:r>
            <a:r>
              <a:rPr lang="en-US" i="1" dirty="0"/>
              <a:t>, </a:t>
            </a:r>
            <a:r>
              <a:rPr lang="en-US" i="1" dirty="0" err="1"/>
              <a:t>pizarra</a:t>
            </a:r>
            <a:r>
              <a:rPr lang="en-US" i="1" dirty="0"/>
              <a:t>, </a:t>
            </a:r>
            <a:r>
              <a:rPr lang="en-US" i="1" dirty="0" err="1"/>
              <a:t>perro</a:t>
            </a:r>
            <a:r>
              <a:rPr lang="en-US" dirty="0"/>
              <a:t>. Quant aux </a:t>
            </a:r>
            <a:r>
              <a:rPr lang="en-US" dirty="0" err="1"/>
              <a:t>dialectes</a:t>
            </a:r>
            <a:r>
              <a:rPr lang="en-US" dirty="0"/>
              <a:t> </a:t>
            </a:r>
            <a:r>
              <a:rPr lang="en-US" dirty="0" err="1"/>
              <a:t>pré</a:t>
            </a:r>
            <a:r>
              <a:rPr lang="en-US" dirty="0"/>
              <a:t>-romans des </a:t>
            </a:r>
            <a:r>
              <a:rPr lang="en-US" dirty="0" err="1">
                <a:hlinkClick r:id="rId12"/>
              </a:rPr>
              <a:t>Ladins</a:t>
            </a:r>
            <a:r>
              <a:rPr lang="en-US" dirty="0"/>
              <a:t> et des </a:t>
            </a:r>
            <a:r>
              <a:rPr lang="en-US" dirty="0" err="1">
                <a:hlinkClick r:id="rId13"/>
              </a:rPr>
              <a:t>Roumains</a:t>
            </a:r>
            <a:r>
              <a:rPr lang="en-US" dirty="0"/>
              <a:t> on </a:t>
            </a:r>
            <a:r>
              <a:rPr lang="en-US" dirty="0" err="1"/>
              <a:t>n'a</a:t>
            </a:r>
            <a:r>
              <a:rPr lang="en-US" dirty="0"/>
              <a:t> </a:t>
            </a:r>
            <a:r>
              <a:rPr lang="en-US" dirty="0" err="1"/>
              <a:t>absolument</a:t>
            </a:r>
            <a:r>
              <a:rPr lang="en-US" dirty="0"/>
              <a:t> </a:t>
            </a:r>
            <a:r>
              <a:rPr lang="en-US" dirty="0" err="1"/>
              <a:t>aucune</a:t>
            </a:r>
            <a:r>
              <a:rPr lang="en-US" dirty="0"/>
              <a:t> </a:t>
            </a:r>
            <a:r>
              <a:rPr lang="en-US" dirty="0" err="1"/>
              <a:t>donnée</a:t>
            </a:r>
            <a:r>
              <a:rPr lang="en-US" dirty="0"/>
              <a:t> </a:t>
            </a:r>
            <a:r>
              <a:rPr lang="en-US" dirty="0" err="1"/>
              <a:t>permettant</a:t>
            </a:r>
            <a:r>
              <a:rPr lang="en-US" dirty="0"/>
              <a:t> </a:t>
            </a:r>
            <a:r>
              <a:rPr lang="en-US" dirty="0" err="1"/>
              <a:t>d'affirmer</a:t>
            </a:r>
            <a:r>
              <a:rPr lang="en-US" dirty="0"/>
              <a:t> les </a:t>
            </a:r>
            <a:r>
              <a:rPr lang="en-US" dirty="0" err="1"/>
              <a:t>emprunts</a:t>
            </a:r>
            <a:r>
              <a:rPr lang="en-US" dirty="0"/>
              <a:t> à la langue </a:t>
            </a:r>
            <a:r>
              <a:rPr lang="en-US" dirty="0" err="1"/>
              <a:t>pré-romane</a:t>
            </a:r>
            <a:r>
              <a:rPr lang="en-US" dirty="0"/>
              <a:t> </a:t>
            </a:r>
            <a:r>
              <a:rPr lang="en-US" dirty="0" err="1"/>
              <a:t>indigène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311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Arial</vt:lpstr>
      <vt:lpstr>Arial Narrow</vt:lpstr>
      <vt:lpstr>Calibri</vt:lpstr>
      <vt:lpstr>Franklin Gothic Book</vt:lpstr>
      <vt:lpstr>Franklin Gothic Medium</vt:lpstr>
      <vt:lpstr>Georgia</vt:lpstr>
      <vt:lpstr>Palatino Linotype</vt:lpstr>
      <vt:lpstr>Times New Roman</vt:lpstr>
      <vt:lpstr>Trebuchet MS</vt:lpstr>
      <vt:lpstr>Wingdings</vt:lpstr>
      <vt:lpstr>Wingdings 2</vt:lpstr>
      <vt:lpstr>Горизонт</vt:lpstr>
      <vt:lpstr>1_Горизонт</vt:lpstr>
      <vt:lpstr>Воздушный поток</vt:lpstr>
      <vt:lpstr>Базовая</vt:lpstr>
      <vt:lpstr>1_Базовая</vt:lpstr>
      <vt:lpstr>Трек</vt:lpstr>
      <vt:lpstr>Domain de l'extension des langues romans.  L'espagnole</vt:lpstr>
      <vt:lpstr>Презентация PowerPoint</vt:lpstr>
      <vt:lpstr>Презентация PowerPoint</vt:lpstr>
      <vt:lpstr>Презентация PowerPoint</vt:lpstr>
      <vt:lpstr>Populations et langues romanes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Фридрих  Лист</dc:title>
  <dc:creator>Nastya</dc:creator>
  <cp:lastModifiedBy>XTreme.ws</cp:lastModifiedBy>
  <cp:revision>22</cp:revision>
  <dcterms:created xsi:type="dcterms:W3CDTF">2013-04-30T09:50:48Z</dcterms:created>
  <dcterms:modified xsi:type="dcterms:W3CDTF">2015-01-07T08:26:54Z</dcterms:modified>
</cp:coreProperties>
</file>