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8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7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985BC2-0054-43D3-8119-BFF72C8437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8D8F031-ACEA-4F02-B236-8A3786641A31}">
      <dgm:prSet/>
      <dgm:spPr/>
      <dgm:t>
        <a:bodyPr/>
        <a:lstStyle/>
        <a:p>
          <a:pPr rtl="0"/>
          <a:r>
            <a:rPr lang="ru-RU" b="1" smtClean="0"/>
            <a:t>Политика безопасности</a:t>
          </a:r>
          <a:endParaRPr lang="ru-RU"/>
        </a:p>
      </dgm:t>
    </dgm:pt>
    <dgm:pt modelId="{D774A44A-D884-4989-93AB-FC9F09855C3E}" type="parTrans" cxnId="{6ECE2306-5929-478D-A54B-93F34102DED2}">
      <dgm:prSet/>
      <dgm:spPr/>
      <dgm:t>
        <a:bodyPr/>
        <a:lstStyle/>
        <a:p>
          <a:endParaRPr lang="ru-RU"/>
        </a:p>
      </dgm:t>
    </dgm:pt>
    <dgm:pt modelId="{C715B959-B688-49D2-8F46-188BC9FF770F}" type="sibTrans" cxnId="{6ECE2306-5929-478D-A54B-93F34102DED2}">
      <dgm:prSet/>
      <dgm:spPr/>
      <dgm:t>
        <a:bodyPr/>
        <a:lstStyle/>
        <a:p>
          <a:endParaRPr lang="ru-RU"/>
        </a:p>
      </dgm:t>
    </dgm:pt>
    <dgm:pt modelId="{AD094224-82D8-492D-8C23-5569B2EB9EF0}">
      <dgm:prSet/>
      <dgm:spPr/>
      <dgm:t>
        <a:bodyPr/>
        <a:lstStyle/>
        <a:p>
          <a:pPr rtl="0"/>
          <a:r>
            <a:rPr lang="ru-RU" b="1" smtClean="0"/>
            <a:t>Управление рисками</a:t>
          </a:r>
          <a:endParaRPr lang="ru-RU"/>
        </a:p>
      </dgm:t>
    </dgm:pt>
    <dgm:pt modelId="{14E73BC9-CF36-4236-8079-9FC57277E098}" type="parTrans" cxnId="{202F8527-D209-4573-8E62-F01A99E4835A}">
      <dgm:prSet/>
      <dgm:spPr/>
      <dgm:t>
        <a:bodyPr/>
        <a:lstStyle/>
        <a:p>
          <a:endParaRPr lang="ru-RU"/>
        </a:p>
      </dgm:t>
    </dgm:pt>
    <dgm:pt modelId="{F5AC9085-714E-4751-999B-BE606F0F7072}" type="sibTrans" cxnId="{202F8527-D209-4573-8E62-F01A99E4835A}">
      <dgm:prSet/>
      <dgm:spPr/>
      <dgm:t>
        <a:bodyPr/>
        <a:lstStyle/>
        <a:p>
          <a:endParaRPr lang="ru-RU"/>
        </a:p>
      </dgm:t>
    </dgm:pt>
    <dgm:pt modelId="{5D4C8222-FE39-4CEA-A051-74AE0F117D66}">
      <dgm:prSet/>
      <dgm:spPr/>
      <dgm:t>
        <a:bodyPr/>
        <a:lstStyle/>
        <a:p>
          <a:pPr rtl="0"/>
          <a:r>
            <a:rPr lang="ru-RU" b="1" smtClean="0"/>
            <a:t>Аудит информационной безопасности</a:t>
          </a:r>
          <a:endParaRPr lang="ru-RU"/>
        </a:p>
      </dgm:t>
    </dgm:pt>
    <dgm:pt modelId="{63EEA902-7C63-4FE6-A484-B56272FDEA3D}" type="parTrans" cxnId="{1278A0A6-1F8B-4877-80EA-B746CAC6B0ED}">
      <dgm:prSet/>
      <dgm:spPr/>
      <dgm:t>
        <a:bodyPr/>
        <a:lstStyle/>
        <a:p>
          <a:endParaRPr lang="ru-RU"/>
        </a:p>
      </dgm:t>
    </dgm:pt>
    <dgm:pt modelId="{5DF550C5-FB16-4998-BA8F-AEEA5C46A419}" type="sibTrans" cxnId="{1278A0A6-1F8B-4877-80EA-B746CAC6B0ED}">
      <dgm:prSet/>
      <dgm:spPr/>
      <dgm:t>
        <a:bodyPr/>
        <a:lstStyle/>
        <a:p>
          <a:endParaRPr lang="ru-RU"/>
        </a:p>
      </dgm:t>
    </dgm:pt>
    <dgm:pt modelId="{4D05131B-7893-416F-94D8-9A428CDCBBF1}" type="pres">
      <dgm:prSet presAssocID="{CA985BC2-0054-43D3-8119-BFF72C8437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5F82D7-EF5C-417E-9E9E-A6EA680F01A8}" type="pres">
      <dgm:prSet presAssocID="{F8D8F031-ACEA-4F02-B236-8A3786641A3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014D81-D383-4D96-90EB-995F190374D1}" type="pres">
      <dgm:prSet presAssocID="{C715B959-B688-49D2-8F46-188BC9FF770F}" presName="spacer" presStyleCnt="0"/>
      <dgm:spPr/>
    </dgm:pt>
    <dgm:pt modelId="{E40BDFF6-F5F5-4976-9A94-D17F149D3C07}" type="pres">
      <dgm:prSet presAssocID="{AD094224-82D8-492D-8C23-5569B2EB9EF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8DCD6D-7A99-44AC-9C06-7E13A45B2D53}" type="pres">
      <dgm:prSet presAssocID="{F5AC9085-714E-4751-999B-BE606F0F7072}" presName="spacer" presStyleCnt="0"/>
      <dgm:spPr/>
    </dgm:pt>
    <dgm:pt modelId="{C90DBE50-8C39-41CC-84F8-AD515F34E6BC}" type="pres">
      <dgm:prSet presAssocID="{5D4C8222-FE39-4CEA-A051-74AE0F117D6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78A0A6-1F8B-4877-80EA-B746CAC6B0ED}" srcId="{CA985BC2-0054-43D3-8119-BFF72C8437EA}" destId="{5D4C8222-FE39-4CEA-A051-74AE0F117D66}" srcOrd="2" destOrd="0" parTransId="{63EEA902-7C63-4FE6-A484-B56272FDEA3D}" sibTransId="{5DF550C5-FB16-4998-BA8F-AEEA5C46A419}"/>
    <dgm:cxn modelId="{202F8527-D209-4573-8E62-F01A99E4835A}" srcId="{CA985BC2-0054-43D3-8119-BFF72C8437EA}" destId="{AD094224-82D8-492D-8C23-5569B2EB9EF0}" srcOrd="1" destOrd="0" parTransId="{14E73BC9-CF36-4236-8079-9FC57277E098}" sibTransId="{F5AC9085-714E-4751-999B-BE606F0F7072}"/>
    <dgm:cxn modelId="{8D8F3AC4-A5FC-461B-9984-E5B97CF0D5AB}" type="presOf" srcId="{5D4C8222-FE39-4CEA-A051-74AE0F117D66}" destId="{C90DBE50-8C39-41CC-84F8-AD515F34E6BC}" srcOrd="0" destOrd="0" presId="urn:microsoft.com/office/officeart/2005/8/layout/vList2"/>
    <dgm:cxn modelId="{341670C7-F253-4F6C-8A64-9543D08BBA1D}" type="presOf" srcId="{AD094224-82D8-492D-8C23-5569B2EB9EF0}" destId="{E40BDFF6-F5F5-4976-9A94-D17F149D3C07}" srcOrd="0" destOrd="0" presId="urn:microsoft.com/office/officeart/2005/8/layout/vList2"/>
    <dgm:cxn modelId="{3D63D61B-78AC-47D3-9D58-E7EDE23EB534}" type="presOf" srcId="{F8D8F031-ACEA-4F02-B236-8A3786641A31}" destId="{F45F82D7-EF5C-417E-9E9E-A6EA680F01A8}" srcOrd="0" destOrd="0" presId="urn:microsoft.com/office/officeart/2005/8/layout/vList2"/>
    <dgm:cxn modelId="{6ECE2306-5929-478D-A54B-93F34102DED2}" srcId="{CA985BC2-0054-43D3-8119-BFF72C8437EA}" destId="{F8D8F031-ACEA-4F02-B236-8A3786641A31}" srcOrd="0" destOrd="0" parTransId="{D774A44A-D884-4989-93AB-FC9F09855C3E}" sibTransId="{C715B959-B688-49D2-8F46-188BC9FF770F}"/>
    <dgm:cxn modelId="{F4A0265B-188E-4E41-ABF3-613EA771303F}" type="presOf" srcId="{CA985BC2-0054-43D3-8119-BFF72C8437EA}" destId="{4D05131B-7893-416F-94D8-9A428CDCBBF1}" srcOrd="0" destOrd="0" presId="urn:microsoft.com/office/officeart/2005/8/layout/vList2"/>
    <dgm:cxn modelId="{7D46E109-BC31-4300-899A-48A33431B012}" type="presParOf" srcId="{4D05131B-7893-416F-94D8-9A428CDCBBF1}" destId="{F45F82D7-EF5C-417E-9E9E-A6EA680F01A8}" srcOrd="0" destOrd="0" presId="urn:microsoft.com/office/officeart/2005/8/layout/vList2"/>
    <dgm:cxn modelId="{FB3B0DEA-9BDC-4094-87A7-38BBC74C4240}" type="presParOf" srcId="{4D05131B-7893-416F-94D8-9A428CDCBBF1}" destId="{A2014D81-D383-4D96-90EB-995F190374D1}" srcOrd="1" destOrd="0" presId="urn:microsoft.com/office/officeart/2005/8/layout/vList2"/>
    <dgm:cxn modelId="{CB43307F-A3DB-459A-9E4F-3DDF81D0AFF5}" type="presParOf" srcId="{4D05131B-7893-416F-94D8-9A428CDCBBF1}" destId="{E40BDFF6-F5F5-4976-9A94-D17F149D3C07}" srcOrd="2" destOrd="0" presId="urn:microsoft.com/office/officeart/2005/8/layout/vList2"/>
    <dgm:cxn modelId="{74087EC6-6518-4BF6-9C26-DCFC69214EF3}" type="presParOf" srcId="{4D05131B-7893-416F-94D8-9A428CDCBBF1}" destId="{6D8DCD6D-7A99-44AC-9C06-7E13A45B2D53}" srcOrd="3" destOrd="0" presId="urn:microsoft.com/office/officeart/2005/8/layout/vList2"/>
    <dgm:cxn modelId="{EA15BB0D-B063-4579-8E6A-C4925A91FEAF}" type="presParOf" srcId="{4D05131B-7893-416F-94D8-9A428CDCBBF1}" destId="{C90DBE50-8C39-41CC-84F8-AD515F34E6B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402BD4-D3A6-4F01-8BE3-FE4EAA6B68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8A0547-F271-46B0-80B4-59935B8BF33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Реальная политика безопасности организации может включать в себя следующие разделы:</a:t>
          </a:r>
          <a:endParaRPr lang="ru-RU" dirty="0"/>
        </a:p>
      </dgm:t>
    </dgm:pt>
    <dgm:pt modelId="{8AB1F40F-814E-4C40-89EF-EB137DED9367}" type="parTrans" cxnId="{01E178BA-27E6-4AD5-BD25-FEF9EF2566C2}">
      <dgm:prSet/>
      <dgm:spPr/>
      <dgm:t>
        <a:bodyPr/>
        <a:lstStyle/>
        <a:p>
          <a:endParaRPr lang="ru-RU"/>
        </a:p>
      </dgm:t>
    </dgm:pt>
    <dgm:pt modelId="{7DDA9E4B-AD1B-478B-9745-1401B1C47AB2}" type="sibTrans" cxnId="{01E178BA-27E6-4AD5-BD25-FEF9EF2566C2}">
      <dgm:prSet/>
      <dgm:spPr/>
      <dgm:t>
        <a:bodyPr/>
        <a:lstStyle/>
        <a:p>
          <a:endParaRPr lang="ru-RU"/>
        </a:p>
      </dgm:t>
    </dgm:pt>
    <dgm:pt modelId="{CDB85AA3-3503-4FFF-8436-B97353FCBC05}">
      <dgm:prSet phldrT="[Текст]" custT="1"/>
      <dgm:spPr/>
      <dgm:t>
        <a:bodyPr/>
        <a:lstStyle/>
        <a:p>
          <a:r>
            <a:rPr lang="ru-RU" sz="2400" u="none" dirty="0" smtClean="0">
              <a:latin typeface="Times New Roman" pitchFamily="18" charset="0"/>
              <a:cs typeface="Times New Roman" pitchFamily="18" charset="0"/>
            </a:rPr>
            <a:t>общие положения;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5B2AA80-8643-4111-9BF9-9DD6525FC15C}" type="parTrans" cxnId="{B35541D9-C3CD-4CEF-8B94-49CE90C0E01B}">
      <dgm:prSet/>
      <dgm:spPr/>
      <dgm:t>
        <a:bodyPr/>
        <a:lstStyle/>
        <a:p>
          <a:endParaRPr lang="ru-RU"/>
        </a:p>
      </dgm:t>
    </dgm:pt>
    <dgm:pt modelId="{E9B7E2C3-DBD8-423B-8945-C1D1B2E323F5}" type="sibTrans" cxnId="{B35541D9-C3CD-4CEF-8B94-49CE90C0E01B}">
      <dgm:prSet/>
      <dgm:spPr/>
      <dgm:t>
        <a:bodyPr/>
        <a:lstStyle/>
        <a:p>
          <a:endParaRPr lang="ru-RU"/>
        </a:p>
      </dgm:t>
    </dgm:pt>
    <dgm:pt modelId="{1483F0F9-DD32-4989-88E3-BCEFFE507851}">
      <dgm:prSet phldrT="[Текст]" custT="1"/>
      <dgm:spPr/>
      <dgm:t>
        <a:bodyPr/>
        <a:lstStyle/>
        <a:p>
          <a:r>
            <a:rPr lang="ru-RU" sz="2400" u="none" dirty="0" smtClean="0">
              <a:latin typeface="Times New Roman" pitchFamily="18" charset="0"/>
              <a:cs typeface="Times New Roman" pitchFamily="18" charset="0"/>
            </a:rPr>
            <a:t>политика управления паролями;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DBA950B-DD3E-4697-ABF6-709666CBF8F6}" type="parTrans" cxnId="{A487A07B-B99B-4878-A9B3-A6381B562C9F}">
      <dgm:prSet/>
      <dgm:spPr/>
      <dgm:t>
        <a:bodyPr/>
        <a:lstStyle/>
        <a:p>
          <a:endParaRPr lang="ru-RU"/>
        </a:p>
      </dgm:t>
    </dgm:pt>
    <dgm:pt modelId="{F3293F5F-B676-4944-A4DB-9EFE6C6B930C}" type="sibTrans" cxnId="{A487A07B-B99B-4878-A9B3-A6381B562C9F}">
      <dgm:prSet/>
      <dgm:spPr/>
      <dgm:t>
        <a:bodyPr/>
        <a:lstStyle/>
        <a:p>
          <a:endParaRPr lang="ru-RU"/>
        </a:p>
      </dgm:t>
    </dgm:pt>
    <dgm:pt modelId="{2F18BC71-18D6-4730-B8F7-F6C6357F628A}">
      <dgm:prSet phldrT="[Текст]" custT="1"/>
      <dgm:spPr/>
      <dgm:t>
        <a:bodyPr/>
        <a:lstStyle/>
        <a:p>
          <a:r>
            <a:rPr lang="ru-RU" sz="2400" u="none" dirty="0" smtClean="0">
              <a:latin typeface="Times New Roman" pitchFamily="18" charset="0"/>
              <a:cs typeface="Times New Roman" pitchFamily="18" charset="0"/>
            </a:rPr>
            <a:t>идентификация пользователей;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8B27333-4130-4EA3-A3D5-B0E4FA569FEE}" type="parTrans" cxnId="{4B7B16E8-C9D4-4487-A39B-6EC82A50FDDF}">
      <dgm:prSet/>
      <dgm:spPr/>
      <dgm:t>
        <a:bodyPr/>
        <a:lstStyle/>
        <a:p>
          <a:endParaRPr lang="ru-RU"/>
        </a:p>
      </dgm:t>
    </dgm:pt>
    <dgm:pt modelId="{25A797E2-D41E-4712-883E-CA702EB77077}" type="sibTrans" cxnId="{4B7B16E8-C9D4-4487-A39B-6EC82A50FDDF}">
      <dgm:prSet/>
      <dgm:spPr/>
      <dgm:t>
        <a:bodyPr/>
        <a:lstStyle/>
        <a:p>
          <a:endParaRPr lang="ru-RU"/>
        </a:p>
      </dgm:t>
    </dgm:pt>
    <dgm:pt modelId="{84D93329-A955-413D-BC0A-C05B47CAD48A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полномочия пользователей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29D6085F-85F7-4750-97CD-12D1CCD1714F}" type="parTrans" cxnId="{F052A3CF-1314-4848-A446-DD5D7BC1D0B9}">
      <dgm:prSet/>
      <dgm:spPr/>
      <dgm:t>
        <a:bodyPr/>
        <a:lstStyle/>
        <a:p>
          <a:endParaRPr lang="ru-RU"/>
        </a:p>
      </dgm:t>
    </dgm:pt>
    <dgm:pt modelId="{30AA37C1-0853-4B9C-B9B3-CD7782077F77}" type="sibTrans" cxnId="{F052A3CF-1314-4848-A446-DD5D7BC1D0B9}">
      <dgm:prSet/>
      <dgm:spPr/>
      <dgm:t>
        <a:bodyPr/>
        <a:lstStyle/>
        <a:p>
          <a:endParaRPr lang="ru-RU"/>
        </a:p>
      </dgm:t>
    </dgm:pt>
    <dgm:pt modelId="{772093D3-779D-4A5E-B029-34F87BAABDF1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защита информационных ресурсов организации от компь­ютерных вирусов;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18B2C5D-AB78-4B92-8B5B-E74C7E332B65}" type="parTrans" cxnId="{6452B9A6-D2CA-46A8-96D6-7213EB3824E9}">
      <dgm:prSet/>
      <dgm:spPr/>
      <dgm:t>
        <a:bodyPr/>
        <a:lstStyle/>
        <a:p>
          <a:endParaRPr lang="ru-RU"/>
        </a:p>
      </dgm:t>
    </dgm:pt>
    <dgm:pt modelId="{4D9D123F-C2EC-482C-B277-AE27EC72B37F}" type="sibTrans" cxnId="{6452B9A6-D2CA-46A8-96D6-7213EB3824E9}">
      <dgm:prSet/>
      <dgm:spPr/>
      <dgm:t>
        <a:bodyPr/>
        <a:lstStyle/>
        <a:p>
          <a:endParaRPr lang="ru-RU"/>
        </a:p>
      </dgm:t>
    </dgm:pt>
    <dgm:pt modelId="{8304918B-1118-49AE-8729-352215E74A74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правила установки и контроля сетевых соединений;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2BC0A6B-CFC4-477C-BC7F-2F584162A90D}" type="parTrans" cxnId="{D10C86A0-3A5E-4B8E-A62B-82B61DAA3E74}">
      <dgm:prSet/>
      <dgm:spPr/>
      <dgm:t>
        <a:bodyPr/>
        <a:lstStyle/>
        <a:p>
          <a:endParaRPr lang="ru-RU"/>
        </a:p>
      </dgm:t>
    </dgm:pt>
    <dgm:pt modelId="{A2575556-34AD-47E4-A8D6-B264099B2C03}" type="sibTrans" cxnId="{D10C86A0-3A5E-4B8E-A62B-82B61DAA3E74}">
      <dgm:prSet/>
      <dgm:spPr/>
      <dgm:t>
        <a:bodyPr/>
        <a:lstStyle/>
        <a:p>
          <a:endParaRPr lang="ru-RU"/>
        </a:p>
      </dgm:t>
    </dgm:pt>
    <dgm:pt modelId="{E050F265-5AB7-40CD-B364-FC5183F83598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правила политики безопасности по работе с системой элект­ронной почты;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08B90DF4-8028-4EC0-A17B-31E8ED8028F5}" type="parTrans" cxnId="{695AE88C-719A-49E2-BCF9-C5361B89411B}">
      <dgm:prSet/>
      <dgm:spPr/>
      <dgm:t>
        <a:bodyPr/>
        <a:lstStyle/>
        <a:p>
          <a:endParaRPr lang="ru-RU"/>
        </a:p>
      </dgm:t>
    </dgm:pt>
    <dgm:pt modelId="{F3B1FC69-94CD-41B7-B286-C896FF6493AD}" type="sibTrans" cxnId="{695AE88C-719A-49E2-BCF9-C5361B89411B}">
      <dgm:prSet/>
      <dgm:spPr/>
      <dgm:t>
        <a:bodyPr/>
        <a:lstStyle/>
        <a:p>
          <a:endParaRPr lang="ru-RU"/>
        </a:p>
      </dgm:t>
    </dgm:pt>
    <dgm:pt modelId="{959774CA-A389-452B-81A9-8268AB4C0570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правила обеспечения безопасности информационных ресурсов;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665D98B-8546-4B26-909F-390BC94AFE48}" type="parTrans" cxnId="{42C713EA-5990-4AF9-979D-7600C682BE12}">
      <dgm:prSet/>
      <dgm:spPr/>
      <dgm:t>
        <a:bodyPr/>
        <a:lstStyle/>
        <a:p>
          <a:endParaRPr lang="ru-RU"/>
        </a:p>
      </dgm:t>
    </dgm:pt>
    <dgm:pt modelId="{95A00D80-EB79-4901-A69B-8446F0C92CA1}" type="sibTrans" cxnId="{42C713EA-5990-4AF9-979D-7600C682BE12}">
      <dgm:prSet/>
      <dgm:spPr/>
      <dgm:t>
        <a:bodyPr/>
        <a:lstStyle/>
        <a:p>
          <a:endParaRPr lang="ru-RU"/>
        </a:p>
      </dgm:t>
    </dgm:pt>
    <dgm:pt modelId="{DAA732B3-4AAE-4C2E-881F-C09D055C4EBD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обязанности пользователей по выполнению правил ПБ и т.д.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3087F66-594D-47F5-B0E8-1F096FC26D78}" type="parTrans" cxnId="{E4C7BDF0-EE7D-4155-8C20-D27A6C6DA950}">
      <dgm:prSet/>
      <dgm:spPr/>
      <dgm:t>
        <a:bodyPr/>
        <a:lstStyle/>
        <a:p>
          <a:endParaRPr lang="ru-RU"/>
        </a:p>
      </dgm:t>
    </dgm:pt>
    <dgm:pt modelId="{CB21A5B9-54D3-4B69-9DEC-F0C2B4117A25}" type="sibTrans" cxnId="{E4C7BDF0-EE7D-4155-8C20-D27A6C6DA950}">
      <dgm:prSet/>
      <dgm:spPr/>
      <dgm:t>
        <a:bodyPr/>
        <a:lstStyle/>
        <a:p>
          <a:endParaRPr lang="ru-RU"/>
        </a:p>
      </dgm:t>
    </dgm:pt>
    <dgm:pt modelId="{AF9F06D9-EDD7-445F-A25D-1F9A1A8BA8F8}" type="pres">
      <dgm:prSet presAssocID="{74402BD4-D3A6-4F01-8BE3-FE4EAA6B68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C9E1F5-76AC-4CF4-A219-965E59A48C7E}" type="pres">
      <dgm:prSet presAssocID="{828A0547-F271-46B0-80B4-59935B8BF33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E305FE-CE61-4F6D-842E-0FA13824A935}" type="pres">
      <dgm:prSet presAssocID="{828A0547-F271-46B0-80B4-59935B8BF33E}" presName="childText" presStyleLbl="revTx" presStyleIdx="0" presStyleCnt="1" custScaleX="97747" custScaleY="102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52A3CF-1314-4848-A446-DD5D7BC1D0B9}" srcId="{828A0547-F271-46B0-80B4-59935B8BF33E}" destId="{84D93329-A955-413D-BC0A-C05B47CAD48A}" srcOrd="3" destOrd="0" parTransId="{29D6085F-85F7-4750-97CD-12D1CCD1714F}" sibTransId="{30AA37C1-0853-4B9C-B9B3-CD7782077F77}"/>
    <dgm:cxn modelId="{A43D483E-880F-4764-905F-CA630F75591D}" type="presOf" srcId="{2F18BC71-18D6-4730-B8F7-F6C6357F628A}" destId="{40E305FE-CE61-4F6D-842E-0FA13824A935}" srcOrd="0" destOrd="2" presId="urn:microsoft.com/office/officeart/2005/8/layout/vList2"/>
    <dgm:cxn modelId="{6452B9A6-D2CA-46A8-96D6-7213EB3824E9}" srcId="{828A0547-F271-46B0-80B4-59935B8BF33E}" destId="{772093D3-779D-4A5E-B029-34F87BAABDF1}" srcOrd="4" destOrd="0" parTransId="{918B2C5D-AB78-4B92-8B5B-E74C7E332B65}" sibTransId="{4D9D123F-C2EC-482C-B277-AE27EC72B37F}"/>
    <dgm:cxn modelId="{695AE88C-719A-49E2-BCF9-C5361B89411B}" srcId="{828A0547-F271-46B0-80B4-59935B8BF33E}" destId="{E050F265-5AB7-40CD-B364-FC5183F83598}" srcOrd="6" destOrd="0" parTransId="{08B90DF4-8028-4EC0-A17B-31E8ED8028F5}" sibTransId="{F3B1FC69-94CD-41B7-B286-C896FF6493AD}"/>
    <dgm:cxn modelId="{068B2B99-0545-4DC3-B939-F33D597A85AC}" type="presOf" srcId="{772093D3-779D-4A5E-B029-34F87BAABDF1}" destId="{40E305FE-CE61-4F6D-842E-0FA13824A935}" srcOrd="0" destOrd="4" presId="urn:microsoft.com/office/officeart/2005/8/layout/vList2"/>
    <dgm:cxn modelId="{E750D8AB-73E3-4490-AE90-59C7313DC30D}" type="presOf" srcId="{828A0547-F271-46B0-80B4-59935B8BF33E}" destId="{C3C9E1F5-76AC-4CF4-A219-965E59A48C7E}" srcOrd="0" destOrd="0" presId="urn:microsoft.com/office/officeart/2005/8/layout/vList2"/>
    <dgm:cxn modelId="{EBEC86BE-48D1-40F4-8413-07E63C33567A}" type="presOf" srcId="{8304918B-1118-49AE-8729-352215E74A74}" destId="{40E305FE-CE61-4F6D-842E-0FA13824A935}" srcOrd="0" destOrd="5" presId="urn:microsoft.com/office/officeart/2005/8/layout/vList2"/>
    <dgm:cxn modelId="{A487A07B-B99B-4878-A9B3-A6381B562C9F}" srcId="{828A0547-F271-46B0-80B4-59935B8BF33E}" destId="{1483F0F9-DD32-4989-88E3-BCEFFE507851}" srcOrd="1" destOrd="0" parTransId="{6DBA950B-DD3E-4697-ABF6-709666CBF8F6}" sibTransId="{F3293F5F-B676-4944-A4DB-9EFE6C6B930C}"/>
    <dgm:cxn modelId="{01E178BA-27E6-4AD5-BD25-FEF9EF2566C2}" srcId="{74402BD4-D3A6-4F01-8BE3-FE4EAA6B6829}" destId="{828A0547-F271-46B0-80B4-59935B8BF33E}" srcOrd="0" destOrd="0" parTransId="{8AB1F40F-814E-4C40-89EF-EB137DED9367}" sibTransId="{7DDA9E4B-AD1B-478B-9745-1401B1C47AB2}"/>
    <dgm:cxn modelId="{FEA12293-A42F-413D-93E2-17576A7FB3E6}" type="presOf" srcId="{74402BD4-D3A6-4F01-8BE3-FE4EAA6B6829}" destId="{AF9F06D9-EDD7-445F-A25D-1F9A1A8BA8F8}" srcOrd="0" destOrd="0" presId="urn:microsoft.com/office/officeart/2005/8/layout/vList2"/>
    <dgm:cxn modelId="{935B5365-0CF6-4C40-914B-AA57E94BC734}" type="presOf" srcId="{CDB85AA3-3503-4FFF-8436-B97353FCBC05}" destId="{40E305FE-CE61-4F6D-842E-0FA13824A935}" srcOrd="0" destOrd="0" presId="urn:microsoft.com/office/officeart/2005/8/layout/vList2"/>
    <dgm:cxn modelId="{5D3C377C-6D46-40F3-B284-6A8649E5270F}" type="presOf" srcId="{1483F0F9-DD32-4989-88E3-BCEFFE507851}" destId="{40E305FE-CE61-4F6D-842E-0FA13824A935}" srcOrd="0" destOrd="1" presId="urn:microsoft.com/office/officeart/2005/8/layout/vList2"/>
    <dgm:cxn modelId="{B35541D9-C3CD-4CEF-8B94-49CE90C0E01B}" srcId="{828A0547-F271-46B0-80B4-59935B8BF33E}" destId="{CDB85AA3-3503-4FFF-8436-B97353FCBC05}" srcOrd="0" destOrd="0" parTransId="{55B2AA80-8643-4111-9BF9-9DD6525FC15C}" sibTransId="{E9B7E2C3-DBD8-423B-8945-C1D1B2E323F5}"/>
    <dgm:cxn modelId="{DB369187-B9A0-41BB-94CB-43AB1FB7C21E}" type="presOf" srcId="{959774CA-A389-452B-81A9-8268AB4C0570}" destId="{40E305FE-CE61-4F6D-842E-0FA13824A935}" srcOrd="0" destOrd="7" presId="urn:microsoft.com/office/officeart/2005/8/layout/vList2"/>
    <dgm:cxn modelId="{D10C86A0-3A5E-4B8E-A62B-82B61DAA3E74}" srcId="{828A0547-F271-46B0-80B4-59935B8BF33E}" destId="{8304918B-1118-49AE-8729-352215E74A74}" srcOrd="5" destOrd="0" parTransId="{E2BC0A6B-CFC4-477C-BC7F-2F584162A90D}" sibTransId="{A2575556-34AD-47E4-A8D6-B264099B2C03}"/>
    <dgm:cxn modelId="{42C713EA-5990-4AF9-979D-7600C682BE12}" srcId="{828A0547-F271-46B0-80B4-59935B8BF33E}" destId="{959774CA-A389-452B-81A9-8268AB4C0570}" srcOrd="7" destOrd="0" parTransId="{9665D98B-8546-4B26-909F-390BC94AFE48}" sibTransId="{95A00D80-EB79-4901-A69B-8446F0C92CA1}"/>
    <dgm:cxn modelId="{4B7B16E8-C9D4-4487-A39B-6EC82A50FDDF}" srcId="{828A0547-F271-46B0-80B4-59935B8BF33E}" destId="{2F18BC71-18D6-4730-B8F7-F6C6357F628A}" srcOrd="2" destOrd="0" parTransId="{18B27333-4130-4EA3-A3D5-B0E4FA569FEE}" sibTransId="{25A797E2-D41E-4712-883E-CA702EB77077}"/>
    <dgm:cxn modelId="{92C57D17-E657-4407-9D43-19AB87877014}" type="presOf" srcId="{84D93329-A955-413D-BC0A-C05B47CAD48A}" destId="{40E305FE-CE61-4F6D-842E-0FA13824A935}" srcOrd="0" destOrd="3" presId="urn:microsoft.com/office/officeart/2005/8/layout/vList2"/>
    <dgm:cxn modelId="{E4C7BDF0-EE7D-4155-8C20-D27A6C6DA950}" srcId="{828A0547-F271-46B0-80B4-59935B8BF33E}" destId="{DAA732B3-4AAE-4C2E-881F-C09D055C4EBD}" srcOrd="8" destOrd="0" parTransId="{F3087F66-594D-47F5-B0E8-1F096FC26D78}" sibTransId="{CB21A5B9-54D3-4B69-9DEC-F0C2B4117A25}"/>
    <dgm:cxn modelId="{61B3329D-3082-48B6-93CC-DA9C88DE85FE}" type="presOf" srcId="{DAA732B3-4AAE-4C2E-881F-C09D055C4EBD}" destId="{40E305FE-CE61-4F6D-842E-0FA13824A935}" srcOrd="0" destOrd="8" presId="urn:microsoft.com/office/officeart/2005/8/layout/vList2"/>
    <dgm:cxn modelId="{25D34CF8-DBC4-4AC1-BA64-63BA453F097C}" type="presOf" srcId="{E050F265-5AB7-40CD-B364-FC5183F83598}" destId="{40E305FE-CE61-4F6D-842E-0FA13824A935}" srcOrd="0" destOrd="6" presId="urn:microsoft.com/office/officeart/2005/8/layout/vList2"/>
    <dgm:cxn modelId="{2D52B2F0-CBED-404C-AAA6-C4BFE86DAC7D}" type="presParOf" srcId="{AF9F06D9-EDD7-445F-A25D-1F9A1A8BA8F8}" destId="{C3C9E1F5-76AC-4CF4-A219-965E59A48C7E}" srcOrd="0" destOrd="0" presId="urn:microsoft.com/office/officeart/2005/8/layout/vList2"/>
    <dgm:cxn modelId="{704AA587-6A5E-45EC-B441-1908D15D1140}" type="presParOf" srcId="{AF9F06D9-EDD7-445F-A25D-1F9A1A8BA8F8}" destId="{40E305FE-CE61-4F6D-842E-0FA13824A93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A3CFA7-6FFE-4E8D-B68D-AECB80ACAF6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13FE7CC-C1DE-428A-9EEF-218EC5C003B9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Политика безопасности организации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— это документ, описыва­ющий специфические требования или правила, которые должны выполняться. В области информационной и сетевой безопасно­сти политики обычно специфичны к области применения.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23B268-8199-45A3-B888-5E7C8969C58D}" type="parTrans" cxnId="{BC02E361-6ADD-4415-B0EA-14F85C6D8A58}">
      <dgm:prSet/>
      <dgm:spPr/>
      <dgm:t>
        <a:bodyPr/>
        <a:lstStyle/>
        <a:p>
          <a:endParaRPr lang="ru-RU"/>
        </a:p>
      </dgm:t>
    </dgm:pt>
    <dgm:pt modelId="{155395D9-E0F7-49AD-A68A-6914D81B08C0}" type="sibTrans" cxnId="{BC02E361-6ADD-4415-B0EA-14F85C6D8A58}">
      <dgm:prSet/>
      <dgm:spPr/>
      <dgm:t>
        <a:bodyPr/>
        <a:lstStyle/>
        <a:p>
          <a:endParaRPr lang="ru-RU"/>
        </a:p>
      </dgm:t>
    </dgm:pt>
    <dgm:pt modelId="{44CDB5E8-1E90-46C5-BCF4-A12313816856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Стан­дарт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— это коллекция системно-специфических или процедур­но-специфических требований, которые должен выполнять каж­дый пользователь.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B341399-9FBC-4EAF-8B88-B5FC32617B50}" type="parTrans" cxnId="{C0D80EF2-0AD2-409C-91CE-89EF5D283320}">
      <dgm:prSet/>
      <dgm:spPr/>
      <dgm:t>
        <a:bodyPr/>
        <a:lstStyle/>
        <a:p>
          <a:endParaRPr lang="ru-RU"/>
        </a:p>
      </dgm:t>
    </dgm:pt>
    <dgm:pt modelId="{52BF05F2-959D-4626-BE27-C910D72080D5}" type="sibTrans" cxnId="{C0D80EF2-0AD2-409C-91CE-89EF5D283320}">
      <dgm:prSet/>
      <dgm:spPr/>
      <dgm:t>
        <a:bodyPr/>
        <a:lstStyle/>
        <a:p>
          <a:endParaRPr lang="ru-RU"/>
        </a:p>
      </dgm:t>
    </dgm:pt>
    <dgm:pt modelId="{D035F4BB-D43D-43DE-BA6B-F14D736EFAB8}" type="pres">
      <dgm:prSet presAssocID="{B3A3CFA7-6FFE-4E8D-B68D-AECB80ACAF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0BE52F-616F-4A67-BDF0-235F364AFCE2}" type="pres">
      <dgm:prSet presAssocID="{D13FE7CC-C1DE-428A-9EEF-218EC5C003B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1D7749-E3B7-4E90-9BA7-C287A8C732B9}" type="pres">
      <dgm:prSet presAssocID="{155395D9-E0F7-49AD-A68A-6914D81B08C0}" presName="spacer" presStyleCnt="0"/>
      <dgm:spPr/>
    </dgm:pt>
    <dgm:pt modelId="{8174122E-AB0F-483F-A37E-E9F419F836D9}" type="pres">
      <dgm:prSet presAssocID="{44CDB5E8-1E90-46C5-BCF4-A1231381685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02E361-6ADD-4415-B0EA-14F85C6D8A58}" srcId="{B3A3CFA7-6FFE-4E8D-B68D-AECB80ACAF66}" destId="{D13FE7CC-C1DE-428A-9EEF-218EC5C003B9}" srcOrd="0" destOrd="0" parTransId="{5E23B268-8199-45A3-B888-5E7C8969C58D}" sibTransId="{155395D9-E0F7-49AD-A68A-6914D81B08C0}"/>
    <dgm:cxn modelId="{1CB22EE0-C628-494D-AC76-B402A5A07D7F}" type="presOf" srcId="{D13FE7CC-C1DE-428A-9EEF-218EC5C003B9}" destId="{860BE52F-616F-4A67-BDF0-235F364AFCE2}" srcOrd="0" destOrd="0" presId="urn:microsoft.com/office/officeart/2005/8/layout/vList2"/>
    <dgm:cxn modelId="{A4D2C24C-FCBE-4539-A62D-4A2590266303}" type="presOf" srcId="{44CDB5E8-1E90-46C5-BCF4-A12313816856}" destId="{8174122E-AB0F-483F-A37E-E9F419F836D9}" srcOrd="0" destOrd="0" presId="urn:microsoft.com/office/officeart/2005/8/layout/vList2"/>
    <dgm:cxn modelId="{7718ACC4-AF38-4F9D-8895-B10E4C560017}" type="presOf" srcId="{B3A3CFA7-6FFE-4E8D-B68D-AECB80ACAF66}" destId="{D035F4BB-D43D-43DE-BA6B-F14D736EFAB8}" srcOrd="0" destOrd="0" presId="urn:microsoft.com/office/officeart/2005/8/layout/vList2"/>
    <dgm:cxn modelId="{C0D80EF2-0AD2-409C-91CE-89EF5D283320}" srcId="{B3A3CFA7-6FFE-4E8D-B68D-AECB80ACAF66}" destId="{44CDB5E8-1E90-46C5-BCF4-A12313816856}" srcOrd="1" destOrd="0" parTransId="{4B341399-9FBC-4EAF-8B88-B5FC32617B50}" sibTransId="{52BF05F2-959D-4626-BE27-C910D72080D5}"/>
    <dgm:cxn modelId="{E43474A2-188B-4EEB-A5B5-F47E96421DEB}" type="presParOf" srcId="{D035F4BB-D43D-43DE-BA6B-F14D736EFAB8}" destId="{860BE52F-616F-4A67-BDF0-235F364AFCE2}" srcOrd="0" destOrd="0" presId="urn:microsoft.com/office/officeart/2005/8/layout/vList2"/>
    <dgm:cxn modelId="{C3B24BFB-7F73-4B40-82DF-753121D22DD6}" type="presParOf" srcId="{D035F4BB-D43D-43DE-BA6B-F14D736EFAB8}" destId="{C61D7749-E3B7-4E90-9BA7-C287A8C732B9}" srcOrd="1" destOrd="0" presId="urn:microsoft.com/office/officeart/2005/8/layout/vList2"/>
    <dgm:cxn modelId="{BA1F5F3D-A853-4F54-9778-FBAD875C7CD1}" type="presParOf" srcId="{D035F4BB-D43D-43DE-BA6B-F14D736EFAB8}" destId="{8174122E-AB0F-483F-A37E-E9F419F836D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7BF916-7C4E-40D7-BE04-EE9CF43AB8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C4E94C-B574-4A20-89C5-D8EC7B49EBFA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Основные понятия</a:t>
          </a:r>
          <a:r>
            <a:rPr lang="en-US" b="1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dirty="0"/>
        </a:p>
      </dgm:t>
    </dgm:pt>
    <dgm:pt modelId="{5F0BD997-69B6-45D1-9831-8D967D0481FE}" type="parTrans" cxnId="{E627FDA3-1B75-45FE-A7FB-63BC8CE101F0}">
      <dgm:prSet/>
      <dgm:spPr/>
      <dgm:t>
        <a:bodyPr/>
        <a:lstStyle/>
        <a:p>
          <a:endParaRPr lang="ru-RU"/>
        </a:p>
      </dgm:t>
    </dgm:pt>
    <dgm:pt modelId="{E594D768-E2F8-43CA-A58B-9BAAC3132BB5}" type="sibTrans" cxnId="{E627FDA3-1B75-45FE-A7FB-63BC8CE101F0}">
      <dgm:prSet/>
      <dgm:spPr/>
      <dgm:t>
        <a:bodyPr/>
        <a:lstStyle/>
        <a:p>
          <a:endParaRPr lang="ru-RU"/>
        </a:p>
      </dgm:t>
    </dgm:pt>
    <dgm:pt modelId="{582D506C-3295-472B-86B8-3951B2EB80FA}">
      <dgm:prSet phldrT="[Текст]" custT="1"/>
      <dgm:spPr/>
      <dgm:t>
        <a:bodyPr/>
        <a:lstStyle/>
        <a:p>
          <a:pPr algn="just"/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Ресурсы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assets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) — это то, что организация ценит и хочет за­щитить.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8C042F6-0847-4E32-8EB0-BC53D946DB74}" type="parTrans" cxnId="{13AFDD69-1450-4F32-82AF-79607346E408}">
      <dgm:prSet/>
      <dgm:spPr/>
      <dgm:t>
        <a:bodyPr/>
        <a:lstStyle/>
        <a:p>
          <a:endParaRPr lang="ru-RU"/>
        </a:p>
      </dgm:t>
    </dgm:pt>
    <dgm:pt modelId="{035F401B-D066-4107-AB7C-A585E04BB380}" type="sibTrans" cxnId="{13AFDD69-1450-4F32-82AF-79607346E408}">
      <dgm:prSet/>
      <dgm:spPr/>
      <dgm:t>
        <a:bodyPr/>
        <a:lstStyle/>
        <a:p>
          <a:endParaRPr lang="ru-RU"/>
        </a:p>
      </dgm:t>
    </dgm:pt>
    <dgm:pt modelId="{A0DEF70A-9302-4C08-A292-4A5489A3A02E}">
      <dgm:prSet phldrT="[Текст]" custT="1"/>
      <dgm:spPr/>
      <dgm:t>
        <a:bodyPr/>
        <a:lstStyle/>
        <a:p>
          <a:pPr algn="just"/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Угроза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threat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) — потенциальная причина нежелательного со­бытия, которое может нанести ущерб организации и ее объектам.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655D105-B723-4340-B880-8181610CEAF9}" type="parTrans" cxnId="{A092CABD-F8DD-48CF-85A8-5ADE02AFACD6}">
      <dgm:prSet/>
      <dgm:spPr/>
      <dgm:t>
        <a:bodyPr/>
        <a:lstStyle/>
        <a:p>
          <a:endParaRPr lang="ru-RU"/>
        </a:p>
      </dgm:t>
    </dgm:pt>
    <dgm:pt modelId="{6F94AD50-D219-4C09-ADB5-C907EA67453B}" type="sibTrans" cxnId="{A092CABD-F8DD-48CF-85A8-5ADE02AFACD6}">
      <dgm:prSet/>
      <dgm:spPr/>
      <dgm:t>
        <a:bodyPr/>
        <a:lstStyle/>
        <a:p>
          <a:endParaRPr lang="ru-RU"/>
        </a:p>
      </dgm:t>
    </dgm:pt>
    <dgm:pt modelId="{F7A99DE8-7C83-4AAB-A38A-20691AEBF629}">
      <dgm:prSet phldrT="[Текст]" custT="1"/>
      <dgm:spPr/>
      <dgm:t>
        <a:bodyPr/>
        <a:lstStyle/>
        <a:p>
          <a:pPr algn="just"/>
          <a:endParaRPr lang="ru-RU" sz="2000" dirty="0"/>
        </a:p>
      </dgm:t>
    </dgm:pt>
    <dgm:pt modelId="{51D56C99-D924-47A5-B560-CB1A25F575FF}" type="parTrans" cxnId="{0BBA37C7-538F-4874-9F44-A1E9CE954ADE}">
      <dgm:prSet/>
      <dgm:spPr/>
      <dgm:t>
        <a:bodyPr/>
        <a:lstStyle/>
        <a:p>
          <a:endParaRPr lang="ru-RU"/>
        </a:p>
      </dgm:t>
    </dgm:pt>
    <dgm:pt modelId="{C8041B6B-1CF6-4F9E-A9B7-CBA2DFA94BBB}" type="sibTrans" cxnId="{0BBA37C7-538F-4874-9F44-A1E9CE954ADE}">
      <dgm:prSet/>
      <dgm:spPr/>
      <dgm:t>
        <a:bodyPr/>
        <a:lstStyle/>
        <a:p>
          <a:endParaRPr lang="ru-RU"/>
        </a:p>
      </dgm:t>
    </dgm:pt>
    <dgm:pt modelId="{824076C8-56EB-4F1E-949B-9AF8F174B19E}">
      <dgm:prSet phldrT="[Текст]" custT="1"/>
      <dgm:spPr/>
      <dgm:t>
        <a:bodyPr/>
        <a:lstStyle/>
        <a:p>
          <a:pPr algn="just"/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Уязвимости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vulnerability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) — слабости, ассоциированные с ре­сурсами организации.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28D064E-7F95-4D15-A36B-84DE3B355F14}" type="parTrans" cxnId="{67C424FC-97C4-4AE3-939F-2DF36440CFB9}">
      <dgm:prSet/>
      <dgm:spPr/>
      <dgm:t>
        <a:bodyPr/>
        <a:lstStyle/>
        <a:p>
          <a:endParaRPr lang="ru-RU"/>
        </a:p>
      </dgm:t>
    </dgm:pt>
    <dgm:pt modelId="{EC72ABAB-56D0-4271-A276-70715BB66828}" type="sibTrans" cxnId="{67C424FC-97C4-4AE3-939F-2DF36440CFB9}">
      <dgm:prSet/>
      <dgm:spPr/>
      <dgm:t>
        <a:bodyPr/>
        <a:lstStyle/>
        <a:p>
          <a:endParaRPr lang="ru-RU"/>
        </a:p>
      </dgm:t>
    </dgm:pt>
    <dgm:pt modelId="{497989B8-E8A1-4342-B1A3-B90A78D4A117}">
      <dgm:prSet phldrT="[Текст]" custT="1"/>
      <dgm:spPr/>
      <dgm:t>
        <a:bodyPr/>
        <a:lstStyle/>
        <a:p>
          <a:pPr algn="just"/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Риск безопасности —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возможность данной угрозы реализовать уязвимости для того, чтобы вызвать ущерб или разрушение ресур­са или группы ресурсов, что прямо или косвенно воздействует на организацию.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ADCD2F0E-9107-48F0-8454-0D9C113CE5FF}" type="parTrans" cxnId="{AA4067C3-BC68-47F8-A191-334A151D456B}">
      <dgm:prSet/>
      <dgm:spPr/>
      <dgm:t>
        <a:bodyPr/>
        <a:lstStyle/>
        <a:p>
          <a:endParaRPr lang="ru-RU"/>
        </a:p>
      </dgm:t>
    </dgm:pt>
    <dgm:pt modelId="{097F5B52-7DD4-4CE6-B140-0517EE963FAC}" type="sibTrans" cxnId="{AA4067C3-BC68-47F8-A191-334A151D456B}">
      <dgm:prSet/>
      <dgm:spPr/>
      <dgm:t>
        <a:bodyPr/>
        <a:lstStyle/>
        <a:p>
          <a:endParaRPr lang="ru-RU"/>
        </a:p>
      </dgm:t>
    </dgm:pt>
    <dgm:pt modelId="{1CAB9203-B579-409E-8198-E398561332CF}">
      <dgm:prSet phldrT="[Текст]" custT="1"/>
      <dgm:spPr/>
      <dgm:t>
        <a:bodyPr/>
        <a:lstStyle/>
        <a:p>
          <a:pPr algn="just"/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Контроль безопасности —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практика, процедуры и механизмы, которые могут защитить объекты от угроз, уменьшить уязвимости или уменьшить влияние нежелательных событий.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94E4633-2B3A-4305-942B-436C3BF165DD}" type="parTrans" cxnId="{9720F2A3-0ACE-4E82-85C1-B2F461F46D3A}">
      <dgm:prSet/>
      <dgm:spPr/>
      <dgm:t>
        <a:bodyPr/>
        <a:lstStyle/>
        <a:p>
          <a:endParaRPr lang="ru-RU"/>
        </a:p>
      </dgm:t>
    </dgm:pt>
    <dgm:pt modelId="{CB4BDDC9-88C5-4631-8F3A-B6051059FD03}" type="sibTrans" cxnId="{9720F2A3-0ACE-4E82-85C1-B2F461F46D3A}">
      <dgm:prSet/>
      <dgm:spPr/>
      <dgm:t>
        <a:bodyPr/>
        <a:lstStyle/>
        <a:p>
          <a:endParaRPr lang="ru-RU"/>
        </a:p>
      </dgm:t>
    </dgm:pt>
    <dgm:pt modelId="{A9F49874-871B-45D1-9FC8-30FACB37996D}" type="pres">
      <dgm:prSet presAssocID="{037BF916-7C4E-40D7-BE04-EE9CF43AB8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928958-09D5-415B-A8E1-E777423A739D}" type="pres">
      <dgm:prSet presAssocID="{01C4E94C-B574-4A20-89C5-D8EC7B49EBFA}" presName="parentText" presStyleLbl="node1" presStyleIdx="0" presStyleCnt="1" custLinFactNeighborX="126" custLinFactNeighborY="-761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A61CEF-498B-460A-8735-A275BF9B1A3D}" type="pres">
      <dgm:prSet presAssocID="{01C4E94C-B574-4A20-89C5-D8EC7B49EBF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6DC81F-6E54-4F67-B9C2-25FA8FF11D24}" type="presOf" srcId="{824076C8-56EB-4F1E-949B-9AF8F174B19E}" destId="{90A61CEF-498B-460A-8735-A275BF9B1A3D}" srcOrd="0" destOrd="2" presId="urn:microsoft.com/office/officeart/2005/8/layout/vList2"/>
    <dgm:cxn modelId="{E627FDA3-1B75-45FE-A7FB-63BC8CE101F0}" srcId="{037BF916-7C4E-40D7-BE04-EE9CF43AB8E5}" destId="{01C4E94C-B574-4A20-89C5-D8EC7B49EBFA}" srcOrd="0" destOrd="0" parTransId="{5F0BD997-69B6-45D1-9831-8D967D0481FE}" sibTransId="{E594D768-E2F8-43CA-A58B-9BAAC3132BB5}"/>
    <dgm:cxn modelId="{2B21D105-F3CA-42BF-A523-70FA9D52882F}" type="presOf" srcId="{037BF916-7C4E-40D7-BE04-EE9CF43AB8E5}" destId="{A9F49874-871B-45D1-9FC8-30FACB37996D}" srcOrd="0" destOrd="0" presId="urn:microsoft.com/office/officeart/2005/8/layout/vList2"/>
    <dgm:cxn modelId="{0D3308A6-874E-41DB-A40A-E20209ED5F2C}" type="presOf" srcId="{1CAB9203-B579-409E-8198-E398561332CF}" destId="{90A61CEF-498B-460A-8735-A275BF9B1A3D}" srcOrd="0" destOrd="4" presId="urn:microsoft.com/office/officeart/2005/8/layout/vList2"/>
    <dgm:cxn modelId="{015F48CF-F91A-4430-8E9D-CF40D34A88F9}" type="presOf" srcId="{497989B8-E8A1-4342-B1A3-B90A78D4A117}" destId="{90A61CEF-498B-460A-8735-A275BF9B1A3D}" srcOrd="0" destOrd="3" presId="urn:microsoft.com/office/officeart/2005/8/layout/vList2"/>
    <dgm:cxn modelId="{0BBA37C7-538F-4874-9F44-A1E9CE954ADE}" srcId="{01C4E94C-B574-4A20-89C5-D8EC7B49EBFA}" destId="{F7A99DE8-7C83-4AAB-A38A-20691AEBF629}" srcOrd="5" destOrd="0" parTransId="{51D56C99-D924-47A5-B560-CB1A25F575FF}" sibTransId="{C8041B6B-1CF6-4F9E-A9B7-CBA2DFA94BBB}"/>
    <dgm:cxn modelId="{AA4067C3-BC68-47F8-A191-334A151D456B}" srcId="{01C4E94C-B574-4A20-89C5-D8EC7B49EBFA}" destId="{497989B8-E8A1-4342-B1A3-B90A78D4A117}" srcOrd="3" destOrd="0" parTransId="{ADCD2F0E-9107-48F0-8454-0D9C113CE5FF}" sibTransId="{097F5B52-7DD4-4CE6-B140-0517EE963FAC}"/>
    <dgm:cxn modelId="{13AFDD69-1450-4F32-82AF-79607346E408}" srcId="{01C4E94C-B574-4A20-89C5-D8EC7B49EBFA}" destId="{582D506C-3295-472B-86B8-3951B2EB80FA}" srcOrd="0" destOrd="0" parTransId="{F8C042F6-0847-4E32-8EB0-BC53D946DB74}" sibTransId="{035F401B-D066-4107-AB7C-A585E04BB380}"/>
    <dgm:cxn modelId="{67C424FC-97C4-4AE3-939F-2DF36440CFB9}" srcId="{01C4E94C-B574-4A20-89C5-D8EC7B49EBFA}" destId="{824076C8-56EB-4F1E-949B-9AF8F174B19E}" srcOrd="2" destOrd="0" parTransId="{728D064E-7F95-4D15-A36B-84DE3B355F14}" sibTransId="{EC72ABAB-56D0-4271-A276-70715BB66828}"/>
    <dgm:cxn modelId="{9720F2A3-0ACE-4E82-85C1-B2F461F46D3A}" srcId="{01C4E94C-B574-4A20-89C5-D8EC7B49EBFA}" destId="{1CAB9203-B579-409E-8198-E398561332CF}" srcOrd="4" destOrd="0" parTransId="{E94E4633-2B3A-4305-942B-436C3BF165DD}" sibTransId="{CB4BDDC9-88C5-4631-8F3A-B6051059FD03}"/>
    <dgm:cxn modelId="{B5E3F4B3-AC23-4C3F-B1DF-F8E036BE12A2}" type="presOf" srcId="{F7A99DE8-7C83-4AAB-A38A-20691AEBF629}" destId="{90A61CEF-498B-460A-8735-A275BF9B1A3D}" srcOrd="0" destOrd="5" presId="urn:microsoft.com/office/officeart/2005/8/layout/vList2"/>
    <dgm:cxn modelId="{2DA9A93F-9C83-4635-B8BE-AF72FA837741}" type="presOf" srcId="{01C4E94C-B574-4A20-89C5-D8EC7B49EBFA}" destId="{A5928958-09D5-415B-A8E1-E777423A739D}" srcOrd="0" destOrd="0" presId="urn:microsoft.com/office/officeart/2005/8/layout/vList2"/>
    <dgm:cxn modelId="{A092CABD-F8DD-48CF-85A8-5ADE02AFACD6}" srcId="{01C4E94C-B574-4A20-89C5-D8EC7B49EBFA}" destId="{A0DEF70A-9302-4C08-A292-4A5489A3A02E}" srcOrd="1" destOrd="0" parTransId="{F655D105-B723-4340-B880-8181610CEAF9}" sibTransId="{6F94AD50-D219-4C09-ADB5-C907EA67453B}"/>
    <dgm:cxn modelId="{FF4C8425-E46B-44D9-BEAE-A143980F3DE6}" type="presOf" srcId="{582D506C-3295-472B-86B8-3951B2EB80FA}" destId="{90A61CEF-498B-460A-8735-A275BF9B1A3D}" srcOrd="0" destOrd="0" presId="urn:microsoft.com/office/officeart/2005/8/layout/vList2"/>
    <dgm:cxn modelId="{874C041E-E249-4A90-B3DC-6D4A0C735EF7}" type="presOf" srcId="{A0DEF70A-9302-4C08-A292-4A5489A3A02E}" destId="{90A61CEF-498B-460A-8735-A275BF9B1A3D}" srcOrd="0" destOrd="1" presId="urn:microsoft.com/office/officeart/2005/8/layout/vList2"/>
    <dgm:cxn modelId="{DE053DF0-6DE2-4D82-B40E-9E019F940DEC}" type="presParOf" srcId="{A9F49874-871B-45D1-9FC8-30FACB37996D}" destId="{A5928958-09D5-415B-A8E1-E777423A739D}" srcOrd="0" destOrd="0" presId="urn:microsoft.com/office/officeart/2005/8/layout/vList2"/>
    <dgm:cxn modelId="{CE35C8B5-D25A-480F-8B73-FFE26BE1CB35}" type="presParOf" srcId="{A9F49874-871B-45D1-9FC8-30FACB37996D}" destId="{90A61CEF-498B-460A-8735-A275BF9B1A3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5F82D7-EF5C-417E-9E9E-A6EA680F01A8}">
      <dsp:nvSpPr>
        <dsp:cNvPr id="0" name=""/>
        <dsp:cNvSpPr/>
      </dsp:nvSpPr>
      <dsp:spPr>
        <a:xfrm>
          <a:off x="0" y="2490"/>
          <a:ext cx="8229600" cy="1509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smtClean="0"/>
            <a:t>Политика безопасности</a:t>
          </a:r>
          <a:endParaRPr lang="ru-RU" sz="3800" kern="1200"/>
        </a:p>
      </dsp:txBody>
      <dsp:txXfrm>
        <a:off x="73690" y="76180"/>
        <a:ext cx="8082220" cy="1362175"/>
      </dsp:txXfrm>
    </dsp:sp>
    <dsp:sp modelId="{E40BDFF6-F5F5-4976-9A94-D17F149D3C07}">
      <dsp:nvSpPr>
        <dsp:cNvPr id="0" name=""/>
        <dsp:cNvSpPr/>
      </dsp:nvSpPr>
      <dsp:spPr>
        <a:xfrm>
          <a:off x="0" y="1621486"/>
          <a:ext cx="8229600" cy="1509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smtClean="0"/>
            <a:t>Управление рисками</a:t>
          </a:r>
          <a:endParaRPr lang="ru-RU" sz="3800" kern="1200"/>
        </a:p>
      </dsp:txBody>
      <dsp:txXfrm>
        <a:off x="73690" y="1695176"/>
        <a:ext cx="8082220" cy="1362175"/>
      </dsp:txXfrm>
    </dsp:sp>
    <dsp:sp modelId="{C90DBE50-8C39-41CC-84F8-AD515F34E6BC}">
      <dsp:nvSpPr>
        <dsp:cNvPr id="0" name=""/>
        <dsp:cNvSpPr/>
      </dsp:nvSpPr>
      <dsp:spPr>
        <a:xfrm>
          <a:off x="0" y="3240481"/>
          <a:ext cx="8229600" cy="1509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smtClean="0"/>
            <a:t>Аудит информационной безопасности</a:t>
          </a:r>
          <a:endParaRPr lang="ru-RU" sz="3800" kern="1200"/>
        </a:p>
      </dsp:txBody>
      <dsp:txXfrm>
        <a:off x="73690" y="3314171"/>
        <a:ext cx="8082220" cy="1362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C9E1F5-76AC-4CF4-A219-965E59A48C7E}">
      <dsp:nvSpPr>
        <dsp:cNvPr id="0" name=""/>
        <dsp:cNvSpPr/>
      </dsp:nvSpPr>
      <dsp:spPr>
        <a:xfrm>
          <a:off x="0" y="128343"/>
          <a:ext cx="8229600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latin typeface="Times New Roman" pitchFamily="18" charset="0"/>
              <a:cs typeface="Times New Roman" pitchFamily="18" charset="0"/>
            </a:rPr>
            <a:t>Реальная политика безопасности организации может включать в себя следующие разделы:</a:t>
          </a:r>
          <a:endParaRPr lang="ru-RU" sz="3100" kern="1200" dirty="0"/>
        </a:p>
      </dsp:txBody>
      <dsp:txXfrm>
        <a:off x="58428" y="186771"/>
        <a:ext cx="8112744" cy="1080053"/>
      </dsp:txXfrm>
    </dsp:sp>
    <dsp:sp modelId="{40E305FE-CE61-4F6D-842E-0FA13824A935}">
      <dsp:nvSpPr>
        <dsp:cNvPr id="0" name=""/>
        <dsp:cNvSpPr/>
      </dsp:nvSpPr>
      <dsp:spPr>
        <a:xfrm>
          <a:off x="92706" y="1325253"/>
          <a:ext cx="8044187" cy="4883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u="none" kern="1200" dirty="0" smtClean="0">
              <a:latin typeface="Times New Roman" pitchFamily="18" charset="0"/>
              <a:cs typeface="Times New Roman" pitchFamily="18" charset="0"/>
            </a:rPr>
            <a:t>общие положения;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u="none" kern="1200" dirty="0" smtClean="0">
              <a:latin typeface="Times New Roman" pitchFamily="18" charset="0"/>
              <a:cs typeface="Times New Roman" pitchFamily="18" charset="0"/>
            </a:rPr>
            <a:t>политика управления паролями;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u="none" kern="1200" dirty="0" smtClean="0">
              <a:latin typeface="Times New Roman" pitchFamily="18" charset="0"/>
              <a:cs typeface="Times New Roman" pitchFamily="18" charset="0"/>
            </a:rPr>
            <a:t>идентификация пользователей;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полномочия пользователей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защита информационных ресурсов организации от компь­ютерных вирусов;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правила установки и контроля сетевых соединений;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правила политики безопасности по работе с системой элект­ронной почты;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правила обеспечения безопасности информационных ресурсов;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обязанности пользователей по выполнению правил ПБ и т.д.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2706" y="1325253"/>
        <a:ext cx="8044187" cy="48831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BE52F-616F-4A67-BDF0-235F364AFCE2}">
      <dsp:nvSpPr>
        <dsp:cNvPr id="0" name=""/>
        <dsp:cNvSpPr/>
      </dsp:nvSpPr>
      <dsp:spPr>
        <a:xfrm>
          <a:off x="0" y="433087"/>
          <a:ext cx="8229600" cy="212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  <a:cs typeface="Times New Roman" pitchFamily="18" charset="0"/>
            </a:rPr>
            <a:t>Политика безопасности организации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— это документ, описыва­ющий специфические требования или правила, которые должны выполняться. В области информационной и сетевой безопасно­сти политики обычно специфичны к области применения.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3949" y="537036"/>
        <a:ext cx="8021702" cy="1921502"/>
      </dsp:txXfrm>
    </dsp:sp>
    <dsp:sp modelId="{8174122E-AB0F-483F-A37E-E9F419F836D9}">
      <dsp:nvSpPr>
        <dsp:cNvPr id="0" name=""/>
        <dsp:cNvSpPr/>
      </dsp:nvSpPr>
      <dsp:spPr>
        <a:xfrm>
          <a:off x="0" y="2637367"/>
          <a:ext cx="8229600" cy="212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  <a:cs typeface="Times New Roman" pitchFamily="18" charset="0"/>
            </a:rPr>
            <a:t>Стан­дарт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— это коллекция системно-специфических или процедур­но-специфических требований, которые должен выполнять каж­дый пользователь.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3949" y="2741316"/>
        <a:ext cx="8021702" cy="19215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28958-09D5-415B-A8E1-E777423A739D}">
      <dsp:nvSpPr>
        <dsp:cNvPr id="0" name=""/>
        <dsp:cNvSpPr/>
      </dsp:nvSpPr>
      <dsp:spPr>
        <a:xfrm>
          <a:off x="0" y="0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Основные понятия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ru-RU" sz="2800" kern="1200" dirty="0"/>
        </a:p>
      </dsp:txBody>
      <dsp:txXfrm>
        <a:off x="32784" y="32784"/>
        <a:ext cx="8164032" cy="606012"/>
      </dsp:txXfrm>
    </dsp:sp>
    <dsp:sp modelId="{90A61CEF-498B-460A-8735-A275BF9B1A3D}">
      <dsp:nvSpPr>
        <dsp:cNvPr id="0" name=""/>
        <dsp:cNvSpPr/>
      </dsp:nvSpPr>
      <dsp:spPr>
        <a:xfrm>
          <a:off x="0" y="672009"/>
          <a:ext cx="8229600" cy="5448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Ресурсы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assets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) — это то, что организация ценит и хочет за­щитить.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Угроза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threat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) — потенциальная причина нежелательного со­бытия, которое может нанести ущерб организации и ее объектам.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Уязвимости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vulnerability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) — слабости, ассоциированные с ре­сурсами организации.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Риск безопасности —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возможность данной угрозы реализовать уязвимости для того, чтобы вызвать ущерб или разрушение ресур­са или группы ресурсов, что прямо или косвенно воздействует на организацию.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Контроль безопасности —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практика, процедуры и механизмы, которые могут защитить объекты от угроз, уменьшить уязвимости или уменьшить влияние нежелательных событий.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000" kern="1200" dirty="0"/>
        </a:p>
      </dsp:txBody>
      <dsp:txXfrm>
        <a:off x="0" y="672009"/>
        <a:ext cx="8229600" cy="5448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E591B6-F086-488E-B510-A265A0382F5B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371600"/>
            <a:ext cx="8424936" cy="3497560"/>
          </a:xfrm>
        </p:spPr>
        <p:txBody>
          <a:bodyPr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безопасности инфокоммуникационных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</a:t>
            </a:r>
            <a:r>
              <a:rPr lang="ru-RU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417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678668"/>
              </p:ext>
            </p:extLst>
          </p:nvPr>
        </p:nvGraphicFramePr>
        <p:xfrm>
          <a:off x="457200" y="476672"/>
          <a:ext cx="8229600" cy="6120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569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Оценка риска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основной процесс в методологии управления риском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Общая оценка риска включает в себя следующие шаги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характеристика системы;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идентификация угроз;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идентификация уязвимостей;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средств защиты (контроля);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определение вероятностей (ранжирование частот появления);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влияния;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определение риска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рекомендации по средствам защиты (контролю);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результирующая документация.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597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Sony\AppData\Local\Temp\FineReader10\media\image9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704856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91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"Оранжевая книга" дает понятие безопасной системы, которая "управляет, с помощью соответствующих средств доступом к информации, так что только должным образом авторизованные лица или процессы, действующие от их имени, получают право читать, записывать, создавать и удалять информацию". Очевидно, что абсолютно безопасных систем не существует, поэтому есть смысл оценивать лишь степень доверия, которое можно оказать той или иной системе.</a:t>
            </a:r>
          </a:p>
          <a:p>
            <a:r>
              <a:rPr lang="ru-RU" dirty="0" smtClean="0"/>
              <a:t>В "Оранжевой книге" доверенная система определяется как "система, использующая достаточные аппаратные и программные средства, чтобы обеспечить одновременную обработку информации разной степени секретности группой пользователей без нарушения прав доступа".</a:t>
            </a:r>
          </a:p>
          <a:p>
            <a:r>
              <a:rPr lang="ru-RU" dirty="0" smtClean="0"/>
              <a:t>В рассматриваемых Критериях безопасность и доверие оцениваются исключительно с точки зрения управления доступом к данным, что является одним из средств обеспечения конфиденциальности и целостности (статической). Вопросы доступности "Оранжевая книга" не затрагивает.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22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Степень доверия оценивается по двум основным критериям:</a:t>
            </a:r>
          </a:p>
          <a:p>
            <a:pPr lvl="0"/>
            <a:r>
              <a:rPr lang="ru-RU" dirty="0" smtClean="0"/>
              <a:t>Политика безопасности - набор законов, правил и норм поведения, определяющих, как организация обрабатывает, защищает и распространяет информацию. В частности, правила определяют, в каких случаях пользователь может оперировать конкретными наборами данных. Чем выше степень доверия системе, тем строже и многообразнее должна быть политика безопасности. В зависимости от сформулированной политики можно выбирать конкретные механизмы обеспечения безопасности. Политика безопасности - это активный аспект защиты, включающий в себя анализ возможных угроз и выбор мер противодействия. </a:t>
            </a:r>
          </a:p>
          <a:p>
            <a:pPr lvl="0"/>
            <a:r>
              <a:rPr lang="ru-RU" dirty="0" smtClean="0"/>
              <a:t>Уровень гарантированности - мера доверия, которая может быть оказана архитектуре и реализации ИС. Доверие безопасности может проистекать как из анализа результатов тестирования, так и из проверки (формальной или нет) общего замысла и реализации системы в целом и отдельных ее компонентов. Уровень гарантированности показывает, насколько корректны механизмы, отвечающие за реализацию политики безопасности. Это пассивный аспект защиты.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52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Механизмы безопасности</a:t>
            </a:r>
          </a:p>
          <a:p>
            <a:pPr>
              <a:buNone/>
            </a:pPr>
            <a:r>
              <a:rPr lang="ru-RU" dirty="0" smtClean="0"/>
              <a:t>Согласно "Оранжевой книге", политика безопасности должна обязательно включать в себя следующие элементы:</a:t>
            </a:r>
          </a:p>
          <a:p>
            <a:pPr lvl="0"/>
            <a:r>
              <a:rPr lang="ru-RU" dirty="0" smtClean="0"/>
              <a:t>произвольное управление доступом; </a:t>
            </a:r>
          </a:p>
          <a:p>
            <a:pPr lvl="0"/>
            <a:r>
              <a:rPr lang="ru-RU" dirty="0" smtClean="0"/>
              <a:t>безопасность повторного использования объектов; </a:t>
            </a:r>
          </a:p>
          <a:p>
            <a:pPr lvl="0"/>
            <a:r>
              <a:rPr lang="ru-RU" dirty="0" smtClean="0"/>
              <a:t>метки безопасности; </a:t>
            </a:r>
          </a:p>
          <a:p>
            <a:pPr lvl="0"/>
            <a:r>
              <a:rPr lang="ru-RU" dirty="0" smtClean="0"/>
              <a:t>принудительное управление доступом.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168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2587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i="1" dirty="0" smtClean="0"/>
              <a:t>Информационная безопасность распределенных систем. Рекомендации X.800</a:t>
            </a:r>
            <a:endParaRPr lang="ru-RU" b="1" i="1" dirty="0" smtClean="0"/>
          </a:p>
          <a:p>
            <a:pPr>
              <a:buNone/>
            </a:pPr>
            <a:r>
              <a:rPr lang="ru-RU" dirty="0" smtClean="0"/>
              <a:t>Техническая спецификация X.800 появилась несколько позднее "Оранжевой книги", но весьма полно и глубоко трактует вопросы информационной безопасности распределенных систем. В ней можно выделить специфические сетевые функции (сервисы) безопасности, а также необходимые для их реализации защитные механизмы.</a:t>
            </a:r>
          </a:p>
          <a:p>
            <a:pPr>
              <a:buNone/>
            </a:pPr>
            <a:r>
              <a:rPr lang="ru-RU" dirty="0" smtClean="0"/>
              <a:t>Выделяют следующие сервисы безопасности и исполняемые ими роли:</a:t>
            </a:r>
          </a:p>
          <a:p>
            <a:r>
              <a:rPr lang="ru-RU" dirty="0" smtClean="0"/>
              <a:t>1. Аутентификация. Данный сервис обеспечивает проверку подлинности партнеров по общению и проверку подлинности источника данных. Аутентификация бывает односторонней (обычно клиент доказывает свою подлинность серверу) и двусторонней (взаимной).</a:t>
            </a:r>
          </a:p>
          <a:p>
            <a:r>
              <a:rPr lang="ru-RU" dirty="0" smtClean="0"/>
              <a:t>2. Управление доступом. Обеспечивает защиту от несанкционированного использования ресурсов, доступных по сети.</a:t>
            </a:r>
          </a:p>
          <a:p>
            <a:r>
              <a:rPr lang="ru-RU" dirty="0" smtClean="0"/>
              <a:t>3. Конфиденциальность данных. Обеспечивает защиту от несанкционированного получения информации. </a:t>
            </a:r>
          </a:p>
          <a:p>
            <a:r>
              <a:rPr lang="ru-RU" dirty="0" smtClean="0"/>
              <a:t>4. Целостность данных подразделяется на подвиды в зависимости от того, какой тип общения используют партнеры - с установлением соединения или без него, защищаются ли все данные или только отдельные поля, обеспечивается ли восстановление в случае нарушения целостности.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Неотказуемость</a:t>
            </a:r>
            <a:r>
              <a:rPr lang="ru-RU" dirty="0" smtClean="0"/>
              <a:t> (невозможность отказаться от совершенных действий) обеспечивает два вида услуг: </a:t>
            </a:r>
            <a:r>
              <a:rPr lang="ru-RU" dirty="0" err="1" smtClean="0"/>
              <a:t>неотказуемость</a:t>
            </a:r>
            <a:r>
              <a:rPr lang="ru-RU" dirty="0" smtClean="0"/>
              <a:t> с подтверждением подлинности источника данных и </a:t>
            </a:r>
            <a:r>
              <a:rPr lang="ru-RU" dirty="0" err="1" smtClean="0"/>
              <a:t>неотказуемость</a:t>
            </a:r>
            <a:r>
              <a:rPr lang="ru-RU" dirty="0" smtClean="0"/>
              <a:t> с подтверждением доставки.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12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2400" b="1" dirty="0" smtClean="0"/>
              <a:t>Сетевые механизмы безопасности</a:t>
            </a:r>
          </a:p>
          <a:p>
            <a:pPr>
              <a:buNone/>
            </a:pPr>
            <a:r>
              <a:rPr lang="ru-RU" sz="2900" dirty="0" smtClean="0"/>
              <a:t>Для реализации сервисов (функций) безопасности могут использоваться следующие механизмы и их комбинации:</a:t>
            </a:r>
          </a:p>
          <a:p>
            <a:r>
              <a:rPr lang="ru-RU" sz="2900" dirty="0" smtClean="0"/>
              <a:t>1. шифрование;</a:t>
            </a:r>
          </a:p>
          <a:p>
            <a:r>
              <a:rPr lang="ru-RU" sz="2900" dirty="0" smtClean="0"/>
              <a:t>2. электронная цифровая подпись;</a:t>
            </a:r>
          </a:p>
          <a:p>
            <a:r>
              <a:rPr lang="ru-RU" sz="2900" dirty="0" smtClean="0"/>
              <a:t>3. механизмы управления доступом. </a:t>
            </a:r>
          </a:p>
          <a:p>
            <a:r>
              <a:rPr lang="ru-RU" sz="2900" dirty="0" smtClean="0"/>
              <a:t>4. механизмы контроля целостности данных. В рекомендациях X.800 различаются два аспекта целостности: целостность отдельного сообщения или поля информации и целостность потока сообщений или полей информации. </a:t>
            </a:r>
          </a:p>
          <a:p>
            <a:r>
              <a:rPr lang="ru-RU" sz="2900" dirty="0" smtClean="0"/>
              <a:t>5. механизмы аутентификации. Согласно рекомендациям X.800, аутентификация может достигаться за счет использования паролей, личных карточек или иных устройств аналогичного назначения, криптографических методов, устройств измерения и анализа биометрических характеристик;</a:t>
            </a:r>
          </a:p>
          <a:p>
            <a:r>
              <a:rPr lang="ru-RU" sz="2900" dirty="0" smtClean="0"/>
              <a:t>6. механизмы дополнения трафика (выработка и поддержание правил, задающих характеристики дополняющих сообщений - частоту отправки, размер и т.п.);</a:t>
            </a:r>
          </a:p>
          <a:p>
            <a:r>
              <a:rPr lang="ru-RU" sz="2900" dirty="0" smtClean="0"/>
              <a:t>7. механизмы управления маршрутизацией. Маршруты могут выбираться статически или динамически. </a:t>
            </a:r>
          </a:p>
          <a:p>
            <a:r>
              <a:rPr lang="ru-RU" sz="2900" dirty="0" smtClean="0"/>
              <a:t>8. механизмы </a:t>
            </a:r>
            <a:r>
              <a:rPr lang="ru-RU" sz="2900" dirty="0" err="1" smtClean="0"/>
              <a:t>нотаризации</a:t>
            </a:r>
            <a:r>
              <a:rPr lang="ru-RU" sz="2900" dirty="0" smtClean="0"/>
              <a:t>. Служат для заверения таких коммуникационных характеристик, как целостность, время, личности отправителя и получателей. Заверение обеспечивается надежной третьей стороной, обладающей достаточной информацией. 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17421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Стандарт ISO/IEC 15408 "Критерии оценки безопасности информационных технологий"</a:t>
            </a:r>
          </a:p>
          <a:p>
            <a:r>
              <a:rPr lang="ru-RU" dirty="0" smtClean="0"/>
              <a:t>Этот международный стандарт стал итогом почти десятилетней работы специалистов нескольких стран, он вобрал в себя опыт существовавших к тому времени документов национального и межнационального масштаба. По историческим причинам данный стандарт часто называют "Общими критериями" (или даже ОК).</a:t>
            </a:r>
          </a:p>
          <a:p>
            <a:r>
              <a:rPr lang="ru-RU" dirty="0" smtClean="0"/>
              <a:t> "Общие критерии" на самом деле являются </a:t>
            </a:r>
            <a:r>
              <a:rPr lang="ru-RU" dirty="0" err="1" smtClean="0"/>
              <a:t>метастандартом</a:t>
            </a:r>
            <a:r>
              <a:rPr lang="ru-RU" dirty="0" smtClean="0"/>
              <a:t>, определяющим инструменты оценки безопасности ИС и порядок их использования. В отличие от "Оранжевой книги", ОК не содержат предопределенных "классов безопасности". Такие классы можно строить, исходя из требований безопасности, существующих для конкретной организации и/или конкретной информационной 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53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500042"/>
            <a:ext cx="8715436" cy="609731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100" b="1" dirty="0" smtClean="0"/>
              <a:t>Требования доверия безопасности</a:t>
            </a:r>
          </a:p>
          <a:p>
            <a:pPr>
              <a:buNone/>
            </a:pPr>
            <a:r>
              <a:rPr lang="ru-RU" sz="3100" dirty="0" smtClean="0"/>
              <a:t>Установление доверия безопасности, согласно "Общим критериям", основывается на активном исследовании объекта оценки. Форма представления требований доверия, в принципе, та же, что и для функциональных требований. Специфика состоит в том, что каждый элемент требований доверия принадлежит одному из трех типов:</a:t>
            </a:r>
          </a:p>
          <a:p>
            <a:r>
              <a:rPr lang="ru-RU" sz="3100" dirty="0" smtClean="0"/>
              <a:t>1. действия разработчиков;</a:t>
            </a:r>
          </a:p>
          <a:p>
            <a:r>
              <a:rPr lang="ru-RU" sz="3100" dirty="0" smtClean="0"/>
              <a:t>2. представление и содержание свидетельств;</a:t>
            </a:r>
          </a:p>
          <a:p>
            <a:r>
              <a:rPr lang="ru-RU" sz="3100" dirty="0" smtClean="0"/>
              <a:t>3. действия оценщиков.</a:t>
            </a:r>
          </a:p>
          <a:p>
            <a:pPr>
              <a:buNone/>
            </a:pPr>
            <a:r>
              <a:rPr lang="ru-RU" sz="3100" dirty="0" smtClean="0"/>
              <a:t>Всего в ОК 10 классов, 44 семейства, 93 компонента требований доверия безопасности. Перечислим классы:</a:t>
            </a:r>
          </a:p>
          <a:p>
            <a:r>
              <a:rPr lang="ru-RU" sz="3100" dirty="0" smtClean="0"/>
              <a:t>1. разработка (требования для поэтапной детализации функций безопасности от краткой спецификации до реализации);</a:t>
            </a:r>
          </a:p>
          <a:p>
            <a:r>
              <a:rPr lang="ru-RU" sz="3100" dirty="0" smtClean="0"/>
              <a:t>2. поддержка жизненного цикла (требования к модели жизненного цикла, включая порядок устранения недостатков и защиту среды разработки);</a:t>
            </a:r>
          </a:p>
          <a:p>
            <a:r>
              <a:rPr lang="ru-RU" sz="3100" dirty="0" smtClean="0"/>
              <a:t>3. тестирование;</a:t>
            </a:r>
          </a:p>
          <a:p>
            <a:r>
              <a:rPr lang="ru-RU" sz="3100" dirty="0" smtClean="0"/>
              <a:t>4. оценка уязвимостей (включая оценку стойкости функций безопасности);</a:t>
            </a:r>
          </a:p>
          <a:p>
            <a:r>
              <a:rPr lang="ru-RU" sz="3100" dirty="0" smtClean="0"/>
              <a:t>5. поставка и эксплуатация;</a:t>
            </a:r>
          </a:p>
          <a:p>
            <a:r>
              <a:rPr lang="ru-RU" sz="3100" dirty="0" smtClean="0"/>
              <a:t>6. управление конфигурацией;</a:t>
            </a:r>
          </a:p>
          <a:p>
            <a:r>
              <a:rPr lang="ru-RU" sz="3100" dirty="0" smtClean="0"/>
              <a:t>7. руководства (требования к эксплуатационной документации);</a:t>
            </a:r>
          </a:p>
          <a:p>
            <a:r>
              <a:rPr lang="ru-RU" sz="3100" dirty="0" smtClean="0"/>
              <a:t>8. поддержка доверия (для поддержки этапов жизненного цикла после сертификации);</a:t>
            </a:r>
          </a:p>
          <a:p>
            <a:r>
              <a:rPr lang="ru-RU" sz="3100" dirty="0" smtClean="0"/>
              <a:t>9. оценка профиля защиты;</a:t>
            </a:r>
          </a:p>
          <a:p>
            <a:r>
              <a:rPr lang="ru-RU" sz="3100" dirty="0" smtClean="0"/>
              <a:t>10. оценка задания по безопасности.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0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934266"/>
              </p:ext>
            </p:extLst>
          </p:nvPr>
        </p:nvGraphicFramePr>
        <p:xfrm>
          <a:off x="395536" y="1196752"/>
          <a:ext cx="82296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79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uz-Cyrl-UZ" dirty="0" smtClean="0"/>
              <a:t>Национальные стандарты по ИБ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en-US" dirty="0" smtClean="0"/>
              <a:t> ISO/IEC   13335-1:2009</a:t>
            </a:r>
            <a:r>
              <a:rPr lang="uz-Cyrl-UZ" dirty="0" smtClean="0"/>
              <a:t> </a:t>
            </a:r>
            <a:r>
              <a:rPr lang="en-US" dirty="0" smtClean="0"/>
              <a:t>-</a:t>
            </a:r>
            <a:r>
              <a:rPr lang="ru-RU" dirty="0" smtClean="0"/>
              <a:t> Информационная технология. Методы обеспечения безопасности. Управление безопасностью информационно-коммуникационных технологий Часть 1. Концепции и модели управления безопасностью информационно-коммуникационных технологий </a:t>
            </a:r>
          </a:p>
          <a:p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en-US" dirty="0" smtClean="0"/>
              <a:t> ISO/IEC   15408 –1:2008</a:t>
            </a:r>
            <a:r>
              <a:rPr lang="ru-RU" dirty="0" smtClean="0"/>
              <a:t> -Информационная технология. Методы и средства обеспечения безопасности. Критерии оценки безопасности информационных технологий. Часть</a:t>
            </a:r>
            <a:r>
              <a:rPr lang="en-US" dirty="0" smtClean="0"/>
              <a:t> 1</a:t>
            </a:r>
            <a:r>
              <a:rPr lang="ru-RU" dirty="0" smtClean="0"/>
              <a:t> -2-3.</a:t>
            </a:r>
          </a:p>
          <a:p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en-US" dirty="0" smtClean="0"/>
              <a:t> ISO/IEC 27001:2009</a:t>
            </a:r>
            <a:r>
              <a:rPr lang="ru-RU" dirty="0" smtClean="0"/>
              <a:t> - Информационные технологии. Методы обеспечения безопасности системы управления информационной безопасностью. Требования</a:t>
            </a:r>
          </a:p>
          <a:p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en-US" dirty="0" smtClean="0"/>
              <a:t>  ISO/ IEC 27002:2008</a:t>
            </a:r>
            <a:r>
              <a:rPr lang="ru-RU" dirty="0" smtClean="0"/>
              <a:t> - Информационная технология. Методы обеспечения безопасности практические правила управления информационной безопасностью.</a:t>
            </a:r>
          </a:p>
          <a:p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ru-RU" dirty="0" smtClean="0"/>
              <a:t> 1092:2009. Информационные технологии. Криптографическая защита данных. </a:t>
            </a:r>
          </a:p>
          <a:p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ru-RU" dirty="0" smtClean="0"/>
              <a:t> 1105:2009. Информационные технологии. Криптографическая защита данных. Алгоритм шифрования данных.</a:t>
            </a:r>
          </a:p>
          <a:p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ru-RU" dirty="0" smtClean="0"/>
              <a:t> 1106:2009. Информационные технологии. Криптографическая защита данных. Функция </a:t>
            </a:r>
            <a:r>
              <a:rPr lang="ru-RU" smtClean="0"/>
              <a:t>хеширования.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544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Политика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информационной безопасности (или политика бе­зопасности) является планом высокого уровня, в котором опи­сываются цели и задачи организации, а также мероприятия в сфере обеспечения безопасности. Политика описывает безопасность в обобщенных терминах без специфических деталей. Она обеспечи­вает планирование всей программы обеспечения безопасности. Политика информационной безопасности должна обеспечить за­щиту выполнения задач организации или защиту делового про­цесса.</a:t>
            </a:r>
          </a:p>
        </p:txBody>
      </p:sp>
    </p:spTree>
    <p:extLst>
      <p:ext uri="{BB962C8B-B14F-4D97-AF65-F5344CB8AC3E}">
        <p14:creationId xmlns:p14="http://schemas.microsoft.com/office/powerpoint/2010/main" val="5432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010020"/>
              </p:ext>
            </p:extLst>
          </p:nvPr>
        </p:nvGraphicFramePr>
        <p:xfrm>
          <a:off x="395536" y="404664"/>
          <a:ext cx="822960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624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661248"/>
            <a:ext cx="8229600" cy="636680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Жизненный цикл политики безопасности приведен на рис. 1.5.</a:t>
            </a:r>
          </a:p>
        </p:txBody>
      </p:sp>
      <p:pic>
        <p:nvPicPr>
          <p:cNvPr id="4" name="Объект 3" descr="C:\Users\Sony\AppData\Local\Temp\FineReader10\media\image6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920880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322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397787"/>
              </p:ext>
            </p:extLst>
          </p:nvPr>
        </p:nvGraphicFramePr>
        <p:xfrm>
          <a:off x="457200" y="1124744"/>
          <a:ext cx="8229600" cy="519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548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45624" cy="72234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 задании сетевой ПБ необходимо определить процедуры защиты своей сети, ее содержимого и пользователей от ущерба и потерь.</a:t>
            </a:r>
          </a:p>
        </p:txBody>
      </p:sp>
      <p:pic>
        <p:nvPicPr>
          <p:cNvPr id="4" name="Объект 3" descr="C:\Users\Sony\AppData\Local\Temp\FineReader10\media\image7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6408711" cy="230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Sony\AppData\Local\Temp\FineReader10\media\image8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77072"/>
            <a:ext cx="6336703" cy="252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524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just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Недоверенными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сетями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являются сети, которые находятся вне установленного сетевого периметра. Они являются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недоверенны­ми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так как они вне контроля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Неизвестными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сетями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являются сети, которые не являются ни доверенными, 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недоверенными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Неизвестные сети существуют вне периметра безопасности (по умолчанию все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недоверенные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сети рассматриваются как неизвестные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эшелонированной обороной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defense in depth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в современ­ной компьютерной литературе понимается практическая страте­гия достижения информационной гарантированности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information assurance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в сетевом оборудовании.</a:t>
            </a:r>
          </a:p>
        </p:txBody>
      </p:sp>
    </p:spTree>
    <p:extLst>
      <p:ext uri="{BB962C8B-B14F-4D97-AF65-F5344CB8AC3E}">
        <p14:creationId xmlns:p14="http://schemas.microsoft.com/office/powerpoint/2010/main" val="87816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Управление рисками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Одной из важнейших задач управления И Б является управление рисками. Управление риском охватывает три процесса: оценку рис­ка, уменьшение риска, применение результатов оценки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Управле­ние риском есть процесс, который позволяет менеджерам инфор­мационных технологий (ИТ) осуществлять баланс между операци­онной и экономической стоимостями защитных мер, и достигать целей защиты ИТ систем и данных, которые поддерживают их орга­низационную миссию.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20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509</TotalTime>
  <Words>1366</Words>
  <Application>Microsoft Office PowerPoint</Application>
  <PresentationFormat>Экран (4:3)</PresentationFormat>
  <Paragraphs>97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Обеспечение безопасности инфокоммуникационных систем.</vt:lpstr>
      <vt:lpstr>Презентация PowerPoint</vt:lpstr>
      <vt:lpstr>Презентация PowerPoint</vt:lpstr>
      <vt:lpstr>Презентация PowerPoint</vt:lpstr>
      <vt:lpstr>Жизненный цикл политики безопасности приведен на рис. 1.5.</vt:lpstr>
      <vt:lpstr>Презентация PowerPoint</vt:lpstr>
      <vt:lpstr>При задании сетевой ПБ необходимо определить процедуры защиты своей сети, ее содержимого и пользователей от ущерба и потерь.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Национальные стандарты по ИБ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3-Маруза:АХБОРОТ ХАВФСИЗЛИГИ СТАНДАРТЛАРИ.</dc:title>
  <dc:creator>DNA7 X86</dc:creator>
  <cp:lastModifiedBy>Aziz</cp:lastModifiedBy>
  <cp:revision>31</cp:revision>
  <dcterms:created xsi:type="dcterms:W3CDTF">2012-02-12T09:38:36Z</dcterms:created>
  <dcterms:modified xsi:type="dcterms:W3CDTF">2015-03-09T06:47:00Z</dcterms:modified>
</cp:coreProperties>
</file>