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Masters/slideMaster8.xml" ContentType="application/vnd.openxmlformats-officedocument.presentationml.slideMaster+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theme/theme9.xml" ContentType="application/vnd.openxmlformats-officedocument.them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20" r:id="rId4"/>
    <p:sldMasterId id="2147483744" r:id="rId5"/>
    <p:sldMasterId id="2147483756" r:id="rId6"/>
    <p:sldMasterId id="2147483768" r:id="rId7"/>
    <p:sldMasterId id="2147483780" r:id="rId8"/>
    <p:sldMasterId id="2147483792" r:id="rId9"/>
  </p:sldMasterIdLst>
  <p:handoutMasterIdLst>
    <p:handoutMasterId r:id="rId34"/>
  </p:handoutMasterIdLst>
  <p:sldIdLst>
    <p:sldId id="256" r:id="rId10"/>
    <p:sldId id="257" r:id="rId11"/>
    <p:sldId id="258" r:id="rId12"/>
    <p:sldId id="259" r:id="rId13"/>
    <p:sldId id="260" r:id="rId14"/>
    <p:sldId id="261" r:id="rId15"/>
    <p:sldId id="268" r:id="rId16"/>
    <p:sldId id="270" r:id="rId17"/>
    <p:sldId id="271" r:id="rId18"/>
    <p:sldId id="262" r:id="rId19"/>
    <p:sldId id="263" r:id="rId20"/>
    <p:sldId id="267" r:id="rId21"/>
    <p:sldId id="272" r:id="rId22"/>
    <p:sldId id="264" r:id="rId23"/>
    <p:sldId id="265" r:id="rId24"/>
    <p:sldId id="273" r:id="rId25"/>
    <p:sldId id="266" r:id="rId26"/>
    <p:sldId id="274" r:id="rId27"/>
    <p:sldId id="275" r:id="rId28"/>
    <p:sldId id="269" r:id="rId29"/>
    <p:sldId id="276" r:id="rId30"/>
    <p:sldId id="277" r:id="rId31"/>
    <p:sldId id="278" r:id="rId32"/>
    <p:sldId id="279" r:id="rId33"/>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0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6"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diagrams/_rels/drawing4.xml.rels><?xml version="1.0" encoding="UTF-8" standalone="yes"?>
<Relationships xmlns="http://schemas.openxmlformats.org/package/2006/relationships"><Relationship Id="rId1"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C3BB9-9163-49A2-8158-AE6C5E94309A}" type="doc">
      <dgm:prSet loTypeId="urn:microsoft.com/office/officeart/2005/8/layout/arrow5" loCatId="process" qsTypeId="urn:microsoft.com/office/officeart/2005/8/quickstyle/3d3" qsCatId="3D" csTypeId="urn:microsoft.com/office/officeart/2005/8/colors/accent0_3" csCatId="mainScheme" phldr="1"/>
      <dgm:spPr/>
      <dgm:t>
        <a:bodyPr/>
        <a:lstStyle/>
        <a:p>
          <a:endParaRPr lang="ru-RU"/>
        </a:p>
      </dgm:t>
    </dgm:pt>
    <dgm:pt modelId="{91E4EF35-9F80-4108-B510-D36D1CE2D0B4}">
      <dgm:prSet phldrT="[Текст]"/>
      <dgm:spPr/>
      <dgm:t>
        <a:bodyPr/>
        <a:lstStyle/>
        <a:p>
          <a:r>
            <a:rPr lang="en-US" dirty="0" smtClean="0"/>
            <a:t>Statistic and marketing quantities</a:t>
          </a:r>
          <a:endParaRPr lang="ru-RU" dirty="0"/>
        </a:p>
      </dgm:t>
    </dgm:pt>
    <dgm:pt modelId="{873B1B9B-B2E0-4642-A1CB-65150F521592}" type="parTrans" cxnId="{12C9F70D-78C6-4A5B-913B-FF597B0749F4}">
      <dgm:prSet/>
      <dgm:spPr/>
      <dgm:t>
        <a:bodyPr/>
        <a:lstStyle/>
        <a:p>
          <a:endParaRPr lang="ru-RU"/>
        </a:p>
      </dgm:t>
    </dgm:pt>
    <dgm:pt modelId="{EB2A4172-CD7F-487E-AE0F-5B9DBDCC8C26}" type="sibTrans" cxnId="{12C9F70D-78C6-4A5B-913B-FF597B0749F4}">
      <dgm:prSet/>
      <dgm:spPr/>
      <dgm:t>
        <a:bodyPr/>
        <a:lstStyle/>
        <a:p>
          <a:endParaRPr lang="ru-RU"/>
        </a:p>
      </dgm:t>
    </dgm:pt>
    <dgm:pt modelId="{E077D495-1A62-4262-BF33-73C78B850D7E}">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Economic analysis</a:t>
          </a:r>
          <a:endParaRPr lang="ru-RU" dirty="0" smtClean="0"/>
        </a:p>
        <a:p>
          <a:endParaRPr lang="ru-RU" dirty="0"/>
        </a:p>
      </dgm:t>
    </dgm:pt>
    <dgm:pt modelId="{96522576-7C1E-4D77-9EB2-B0AB2BCE7F20}" type="parTrans" cxnId="{BB3BFF48-B89B-4499-A5C9-0CA3F7A9F9DE}">
      <dgm:prSet/>
      <dgm:spPr/>
      <dgm:t>
        <a:bodyPr/>
        <a:lstStyle/>
        <a:p>
          <a:endParaRPr lang="ru-RU"/>
        </a:p>
      </dgm:t>
    </dgm:pt>
    <dgm:pt modelId="{2672A679-DD32-4411-BEF2-6E37824483D5}" type="sibTrans" cxnId="{BB3BFF48-B89B-4499-A5C9-0CA3F7A9F9DE}">
      <dgm:prSet/>
      <dgm:spPr/>
      <dgm:t>
        <a:bodyPr/>
        <a:lstStyle/>
        <a:p>
          <a:endParaRPr lang="ru-RU"/>
        </a:p>
      </dgm:t>
    </dgm:pt>
    <dgm:pt modelId="{655A84BD-6B9E-4C5C-A4F8-E2C22BBB1F64}" type="pres">
      <dgm:prSet presAssocID="{C63C3BB9-9163-49A2-8158-AE6C5E94309A}" presName="diagram" presStyleCnt="0">
        <dgm:presLayoutVars>
          <dgm:dir/>
          <dgm:resizeHandles val="exact"/>
        </dgm:presLayoutVars>
      </dgm:prSet>
      <dgm:spPr/>
      <dgm:t>
        <a:bodyPr/>
        <a:lstStyle/>
        <a:p>
          <a:endParaRPr lang="ru-RU"/>
        </a:p>
      </dgm:t>
    </dgm:pt>
    <dgm:pt modelId="{AEEF23EE-ED16-4EE7-BE7C-B349D01F5066}" type="pres">
      <dgm:prSet presAssocID="{91E4EF35-9F80-4108-B510-D36D1CE2D0B4}" presName="arrow" presStyleLbl="node1" presStyleIdx="0" presStyleCnt="2">
        <dgm:presLayoutVars>
          <dgm:bulletEnabled val="1"/>
        </dgm:presLayoutVars>
      </dgm:prSet>
      <dgm:spPr/>
      <dgm:t>
        <a:bodyPr/>
        <a:lstStyle/>
        <a:p>
          <a:endParaRPr lang="ru-RU"/>
        </a:p>
      </dgm:t>
    </dgm:pt>
    <dgm:pt modelId="{74A363D4-ED58-494A-838B-0B272CD9B277}" type="pres">
      <dgm:prSet presAssocID="{E077D495-1A62-4262-BF33-73C78B850D7E}" presName="arrow" presStyleLbl="node1" presStyleIdx="1" presStyleCnt="2">
        <dgm:presLayoutVars>
          <dgm:bulletEnabled val="1"/>
        </dgm:presLayoutVars>
      </dgm:prSet>
      <dgm:spPr/>
      <dgm:t>
        <a:bodyPr/>
        <a:lstStyle/>
        <a:p>
          <a:endParaRPr lang="ru-RU"/>
        </a:p>
      </dgm:t>
    </dgm:pt>
  </dgm:ptLst>
  <dgm:cxnLst>
    <dgm:cxn modelId="{12C9F70D-78C6-4A5B-913B-FF597B0749F4}" srcId="{C63C3BB9-9163-49A2-8158-AE6C5E94309A}" destId="{91E4EF35-9F80-4108-B510-D36D1CE2D0B4}" srcOrd="0" destOrd="0" parTransId="{873B1B9B-B2E0-4642-A1CB-65150F521592}" sibTransId="{EB2A4172-CD7F-487E-AE0F-5B9DBDCC8C26}"/>
    <dgm:cxn modelId="{B7938435-5558-4D49-A287-E065C2DF51A1}" type="presOf" srcId="{E077D495-1A62-4262-BF33-73C78B850D7E}" destId="{74A363D4-ED58-494A-838B-0B272CD9B277}" srcOrd="0" destOrd="0" presId="urn:microsoft.com/office/officeart/2005/8/layout/arrow5"/>
    <dgm:cxn modelId="{BB3BFF48-B89B-4499-A5C9-0CA3F7A9F9DE}" srcId="{C63C3BB9-9163-49A2-8158-AE6C5E94309A}" destId="{E077D495-1A62-4262-BF33-73C78B850D7E}" srcOrd="1" destOrd="0" parTransId="{96522576-7C1E-4D77-9EB2-B0AB2BCE7F20}" sibTransId="{2672A679-DD32-4411-BEF2-6E37824483D5}"/>
    <dgm:cxn modelId="{95920EDE-E447-4720-B0F6-DF0E8EF1A625}" type="presOf" srcId="{C63C3BB9-9163-49A2-8158-AE6C5E94309A}" destId="{655A84BD-6B9E-4C5C-A4F8-E2C22BBB1F64}" srcOrd="0" destOrd="0" presId="urn:microsoft.com/office/officeart/2005/8/layout/arrow5"/>
    <dgm:cxn modelId="{DD4B9C8A-E5BD-4A79-9357-1190C241D766}" type="presOf" srcId="{91E4EF35-9F80-4108-B510-D36D1CE2D0B4}" destId="{AEEF23EE-ED16-4EE7-BE7C-B349D01F5066}" srcOrd="0" destOrd="0" presId="urn:microsoft.com/office/officeart/2005/8/layout/arrow5"/>
    <dgm:cxn modelId="{7AFB1A6B-87A1-4B31-AF0C-DA8B7470556B}" type="presParOf" srcId="{655A84BD-6B9E-4C5C-A4F8-E2C22BBB1F64}" destId="{AEEF23EE-ED16-4EE7-BE7C-B349D01F5066}" srcOrd="0" destOrd="0" presId="urn:microsoft.com/office/officeart/2005/8/layout/arrow5"/>
    <dgm:cxn modelId="{839E2B4D-F284-4D23-AB06-967AC880B7D0}" type="presParOf" srcId="{655A84BD-6B9E-4C5C-A4F8-E2C22BBB1F64}" destId="{74A363D4-ED58-494A-838B-0B272CD9B277}"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02276-DA75-4A71-8CF6-E0220FC15E3B}" type="doc">
      <dgm:prSet loTypeId="urn:microsoft.com/office/officeart/2005/8/layout/chevron1" loCatId="process" qsTypeId="urn:microsoft.com/office/officeart/2005/8/quickstyle/3d3" qsCatId="3D" csTypeId="urn:microsoft.com/office/officeart/2005/8/colors/accent5_4" csCatId="accent5" phldr="1"/>
      <dgm:spPr/>
    </dgm:pt>
    <dgm:pt modelId="{576330BB-BB51-4E08-9AC6-D97993049D66}">
      <dgm:prSet phldrT="[Текст]"/>
      <dgm:spPr/>
      <dgm:t>
        <a:bodyPr/>
        <a:lstStyle/>
        <a:p>
          <a:r>
            <a:rPr lang="en-US" smtClean="0"/>
            <a:t>Alfred Marshall</a:t>
          </a:r>
          <a:endParaRPr lang="ru-RU" dirty="0"/>
        </a:p>
      </dgm:t>
    </dgm:pt>
    <dgm:pt modelId="{BE1DDE13-A7C9-4C94-AA79-EFABB02945D3}" type="parTrans" cxnId="{110F6185-1379-4C27-89D3-4788D579BB9F}">
      <dgm:prSet/>
      <dgm:spPr/>
      <dgm:t>
        <a:bodyPr/>
        <a:lstStyle/>
        <a:p>
          <a:endParaRPr lang="ru-RU"/>
        </a:p>
      </dgm:t>
    </dgm:pt>
    <dgm:pt modelId="{8978458C-FCE3-4604-8448-BDCE0C2ABA2E}" type="sibTrans" cxnId="{110F6185-1379-4C27-89D3-4788D579BB9F}">
      <dgm:prSet/>
      <dgm:spPr/>
      <dgm:t>
        <a:bodyPr/>
        <a:lstStyle/>
        <a:p>
          <a:endParaRPr lang="ru-RU"/>
        </a:p>
      </dgm:t>
    </dgm:pt>
    <dgm:pt modelId="{E81ACC41-6D85-4EB0-B0AF-EAF66E148CBA}">
      <dgm:prSet phldrT="[Текст]"/>
      <dgm:spPr/>
      <dgm:t>
        <a:bodyPr/>
        <a:lstStyle/>
        <a:p>
          <a:r>
            <a:rPr lang="en-US" dirty="0" smtClean="0"/>
            <a:t>“Elasticity” term</a:t>
          </a:r>
          <a:endParaRPr lang="ru-RU" dirty="0"/>
        </a:p>
      </dgm:t>
    </dgm:pt>
    <dgm:pt modelId="{AF3A5BFC-83F1-4C47-BA3C-1C9FE3C2EF5C}" type="parTrans" cxnId="{294D639B-9DC9-4D40-BFA7-E649C8C2BA06}">
      <dgm:prSet/>
      <dgm:spPr/>
      <dgm:t>
        <a:bodyPr/>
        <a:lstStyle/>
        <a:p>
          <a:endParaRPr lang="ru-RU"/>
        </a:p>
      </dgm:t>
    </dgm:pt>
    <dgm:pt modelId="{943CFEA0-14C7-4D8F-A4AE-86E34D73B05C}" type="sibTrans" cxnId="{294D639B-9DC9-4D40-BFA7-E649C8C2BA06}">
      <dgm:prSet/>
      <dgm:spPr/>
      <dgm:t>
        <a:bodyPr/>
        <a:lstStyle/>
        <a:p>
          <a:endParaRPr lang="ru-RU"/>
        </a:p>
      </dgm:t>
    </dgm:pt>
    <dgm:pt modelId="{F6F4383D-B42C-44E6-BA93-4C52E0215418}">
      <dgm:prSet/>
      <dgm:spPr/>
      <dgm:t>
        <a:bodyPr/>
        <a:lstStyle/>
        <a:p>
          <a:r>
            <a:rPr lang="en-US" smtClean="0"/>
            <a:t>in 1885 </a:t>
          </a:r>
          <a:endParaRPr lang="ru-RU"/>
        </a:p>
      </dgm:t>
    </dgm:pt>
    <dgm:pt modelId="{C65A0AF4-28FA-4F53-8AB0-93156EFE97BE}" type="parTrans" cxnId="{3BAA1716-5F98-4F9E-B29B-27F28573AF8A}">
      <dgm:prSet/>
      <dgm:spPr/>
      <dgm:t>
        <a:bodyPr/>
        <a:lstStyle/>
        <a:p>
          <a:endParaRPr lang="ru-RU"/>
        </a:p>
      </dgm:t>
    </dgm:pt>
    <dgm:pt modelId="{BE770CFA-BA77-4CC1-AD12-E80F6143F040}" type="sibTrans" cxnId="{3BAA1716-5F98-4F9E-B29B-27F28573AF8A}">
      <dgm:prSet/>
      <dgm:spPr/>
      <dgm:t>
        <a:bodyPr/>
        <a:lstStyle/>
        <a:p>
          <a:endParaRPr lang="ru-RU"/>
        </a:p>
      </dgm:t>
    </dgm:pt>
    <dgm:pt modelId="{1821865D-35BD-4AA6-B247-1BE5C94F9854}" type="pres">
      <dgm:prSet presAssocID="{43D02276-DA75-4A71-8CF6-E0220FC15E3B}" presName="Name0" presStyleCnt="0">
        <dgm:presLayoutVars>
          <dgm:dir/>
          <dgm:animLvl val="lvl"/>
          <dgm:resizeHandles val="exact"/>
        </dgm:presLayoutVars>
      </dgm:prSet>
      <dgm:spPr/>
    </dgm:pt>
    <dgm:pt modelId="{279F9206-D062-45E3-83B1-4E686C5D1A96}" type="pres">
      <dgm:prSet presAssocID="{576330BB-BB51-4E08-9AC6-D97993049D66}" presName="parTxOnly" presStyleLbl="node1" presStyleIdx="0" presStyleCnt="3">
        <dgm:presLayoutVars>
          <dgm:chMax val="0"/>
          <dgm:chPref val="0"/>
          <dgm:bulletEnabled val="1"/>
        </dgm:presLayoutVars>
      </dgm:prSet>
      <dgm:spPr/>
      <dgm:t>
        <a:bodyPr/>
        <a:lstStyle/>
        <a:p>
          <a:endParaRPr lang="ru-RU"/>
        </a:p>
      </dgm:t>
    </dgm:pt>
    <dgm:pt modelId="{B77FADFD-E6F1-434D-853E-1CE7513DE216}" type="pres">
      <dgm:prSet presAssocID="{8978458C-FCE3-4604-8448-BDCE0C2ABA2E}" presName="parTxOnlySpace" presStyleCnt="0"/>
      <dgm:spPr/>
    </dgm:pt>
    <dgm:pt modelId="{7FA5B503-81E1-4B89-B5A6-AB6FAE37CE8A}" type="pres">
      <dgm:prSet presAssocID="{E81ACC41-6D85-4EB0-B0AF-EAF66E148CBA}" presName="parTxOnly" presStyleLbl="node1" presStyleIdx="1" presStyleCnt="3">
        <dgm:presLayoutVars>
          <dgm:chMax val="0"/>
          <dgm:chPref val="0"/>
          <dgm:bulletEnabled val="1"/>
        </dgm:presLayoutVars>
      </dgm:prSet>
      <dgm:spPr/>
      <dgm:t>
        <a:bodyPr/>
        <a:lstStyle/>
        <a:p>
          <a:endParaRPr lang="ru-RU"/>
        </a:p>
      </dgm:t>
    </dgm:pt>
    <dgm:pt modelId="{3435D174-2EFC-47E2-9817-DA88B81EDBD8}" type="pres">
      <dgm:prSet presAssocID="{943CFEA0-14C7-4D8F-A4AE-86E34D73B05C}" presName="parTxOnlySpace" presStyleCnt="0"/>
      <dgm:spPr/>
    </dgm:pt>
    <dgm:pt modelId="{3FC0AF81-6AAC-4E42-B331-28626B519DA7}" type="pres">
      <dgm:prSet presAssocID="{F6F4383D-B42C-44E6-BA93-4C52E0215418}" presName="parTxOnly" presStyleLbl="node1" presStyleIdx="2" presStyleCnt="3">
        <dgm:presLayoutVars>
          <dgm:chMax val="0"/>
          <dgm:chPref val="0"/>
          <dgm:bulletEnabled val="1"/>
        </dgm:presLayoutVars>
      </dgm:prSet>
      <dgm:spPr/>
      <dgm:t>
        <a:bodyPr/>
        <a:lstStyle/>
        <a:p>
          <a:endParaRPr lang="ru-RU"/>
        </a:p>
      </dgm:t>
    </dgm:pt>
  </dgm:ptLst>
  <dgm:cxnLst>
    <dgm:cxn modelId="{110F6185-1379-4C27-89D3-4788D579BB9F}" srcId="{43D02276-DA75-4A71-8CF6-E0220FC15E3B}" destId="{576330BB-BB51-4E08-9AC6-D97993049D66}" srcOrd="0" destOrd="0" parTransId="{BE1DDE13-A7C9-4C94-AA79-EFABB02945D3}" sibTransId="{8978458C-FCE3-4604-8448-BDCE0C2ABA2E}"/>
    <dgm:cxn modelId="{F240458D-2594-4620-BFC4-E3E7063C5F49}" type="presOf" srcId="{576330BB-BB51-4E08-9AC6-D97993049D66}" destId="{279F9206-D062-45E3-83B1-4E686C5D1A96}" srcOrd="0" destOrd="0" presId="urn:microsoft.com/office/officeart/2005/8/layout/chevron1"/>
    <dgm:cxn modelId="{F7A018B1-B074-4755-AE2D-E2B1539A3D30}" type="presOf" srcId="{F6F4383D-B42C-44E6-BA93-4C52E0215418}" destId="{3FC0AF81-6AAC-4E42-B331-28626B519DA7}" srcOrd="0" destOrd="0" presId="urn:microsoft.com/office/officeart/2005/8/layout/chevron1"/>
    <dgm:cxn modelId="{204FC420-EA72-4E17-B4A4-1606A90CD1A9}" type="presOf" srcId="{E81ACC41-6D85-4EB0-B0AF-EAF66E148CBA}" destId="{7FA5B503-81E1-4B89-B5A6-AB6FAE37CE8A}" srcOrd="0" destOrd="0" presId="urn:microsoft.com/office/officeart/2005/8/layout/chevron1"/>
    <dgm:cxn modelId="{1FD87A14-CBB7-43BE-8056-AC75537C0F3B}" type="presOf" srcId="{43D02276-DA75-4A71-8CF6-E0220FC15E3B}" destId="{1821865D-35BD-4AA6-B247-1BE5C94F9854}" srcOrd="0" destOrd="0" presId="urn:microsoft.com/office/officeart/2005/8/layout/chevron1"/>
    <dgm:cxn modelId="{3BAA1716-5F98-4F9E-B29B-27F28573AF8A}" srcId="{43D02276-DA75-4A71-8CF6-E0220FC15E3B}" destId="{F6F4383D-B42C-44E6-BA93-4C52E0215418}" srcOrd="2" destOrd="0" parTransId="{C65A0AF4-28FA-4F53-8AB0-93156EFE97BE}" sibTransId="{BE770CFA-BA77-4CC1-AD12-E80F6143F040}"/>
    <dgm:cxn modelId="{294D639B-9DC9-4D40-BFA7-E649C8C2BA06}" srcId="{43D02276-DA75-4A71-8CF6-E0220FC15E3B}" destId="{E81ACC41-6D85-4EB0-B0AF-EAF66E148CBA}" srcOrd="1" destOrd="0" parTransId="{AF3A5BFC-83F1-4C47-BA3C-1C9FE3C2EF5C}" sibTransId="{943CFEA0-14C7-4D8F-A4AE-86E34D73B05C}"/>
    <dgm:cxn modelId="{34DC22D9-05D5-4BAA-8B73-B7BA9CCB1F7C}" type="presParOf" srcId="{1821865D-35BD-4AA6-B247-1BE5C94F9854}" destId="{279F9206-D062-45E3-83B1-4E686C5D1A96}" srcOrd="0" destOrd="0" presId="urn:microsoft.com/office/officeart/2005/8/layout/chevron1"/>
    <dgm:cxn modelId="{481B15CD-65AB-4A55-B4CF-7CE4680EF050}" type="presParOf" srcId="{1821865D-35BD-4AA6-B247-1BE5C94F9854}" destId="{B77FADFD-E6F1-434D-853E-1CE7513DE216}" srcOrd="1" destOrd="0" presId="urn:microsoft.com/office/officeart/2005/8/layout/chevron1"/>
    <dgm:cxn modelId="{8AC353D0-B9D2-4926-A9EB-B948F6C0413C}" type="presParOf" srcId="{1821865D-35BD-4AA6-B247-1BE5C94F9854}" destId="{7FA5B503-81E1-4B89-B5A6-AB6FAE37CE8A}" srcOrd="2" destOrd="0" presId="urn:microsoft.com/office/officeart/2005/8/layout/chevron1"/>
    <dgm:cxn modelId="{1FEBBAD7-791D-4A2B-9D94-BF3E2868019D}" type="presParOf" srcId="{1821865D-35BD-4AA6-B247-1BE5C94F9854}" destId="{3435D174-2EFC-47E2-9817-DA88B81EDBD8}" srcOrd="3" destOrd="0" presId="urn:microsoft.com/office/officeart/2005/8/layout/chevron1"/>
    <dgm:cxn modelId="{961299F6-911E-498C-9295-3664813FCF34}" type="presParOf" srcId="{1821865D-35BD-4AA6-B247-1BE5C94F9854}" destId="{3FC0AF81-6AAC-4E42-B331-28626B519DA7}" srcOrd="4"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1DB30A-7F94-435D-93F8-2EB400941F28}" type="doc">
      <dgm:prSet loTypeId="urn:microsoft.com/office/officeart/2005/8/layout/arrow4" loCatId="process" qsTypeId="urn:microsoft.com/office/officeart/2005/8/quickstyle/3d3" qsCatId="3D" csTypeId="urn:microsoft.com/office/officeart/2005/8/colors/accent0_3" csCatId="mainScheme" phldr="1"/>
      <dgm:spPr/>
      <dgm:t>
        <a:bodyPr/>
        <a:lstStyle/>
        <a:p>
          <a:endParaRPr lang="ru-RU"/>
        </a:p>
      </dgm:t>
    </dgm:pt>
    <dgm:pt modelId="{C4D36D7F-C8EA-422D-8902-C4983633967E}">
      <dgm:prSet phldrT="[Текст]" custT="1"/>
      <dgm:spPr/>
      <dgm:t>
        <a:bodyPr/>
        <a:lstStyle/>
        <a:p>
          <a:pPr algn="ctr"/>
          <a:r>
            <a:rPr lang="en-US" sz="2400" dirty="0" smtClean="0">
              <a:solidFill>
                <a:schemeClr val="accent6">
                  <a:lumMod val="60000"/>
                  <a:lumOff val="40000"/>
                </a:schemeClr>
              </a:solidFill>
            </a:rPr>
            <a:t>POSITIVE</a:t>
          </a:r>
        </a:p>
      </dgm:t>
    </dgm:pt>
    <dgm:pt modelId="{072FE7EC-9D33-4CE9-AF9E-0961D8184BAC}" type="parTrans" cxnId="{FB1E5D20-01F9-4331-8687-AA95F8C788A0}">
      <dgm:prSet/>
      <dgm:spPr/>
      <dgm:t>
        <a:bodyPr/>
        <a:lstStyle/>
        <a:p>
          <a:endParaRPr lang="ru-RU"/>
        </a:p>
      </dgm:t>
    </dgm:pt>
    <dgm:pt modelId="{09397091-D424-455D-A162-BC2A7AD58C9A}" type="sibTrans" cxnId="{FB1E5D20-01F9-4331-8687-AA95F8C788A0}">
      <dgm:prSet/>
      <dgm:spPr/>
      <dgm:t>
        <a:bodyPr/>
        <a:lstStyle/>
        <a:p>
          <a:endParaRPr lang="ru-RU"/>
        </a:p>
      </dgm:t>
    </dgm:pt>
    <dgm:pt modelId="{9DBD6E30-B10E-4BF6-81B0-CDEBB73E9EB7}">
      <dgm:prSet phldrT="[Текст]" custT="1"/>
      <dgm:spPr/>
      <dgm:t>
        <a:bodyPr/>
        <a:lstStyle/>
        <a:p>
          <a:pPr algn="ctr"/>
          <a:endParaRPr lang="en-US" sz="2000" dirty="0" smtClean="0">
            <a:solidFill>
              <a:schemeClr val="accent6">
                <a:lumMod val="60000"/>
                <a:lumOff val="40000"/>
              </a:schemeClr>
            </a:solidFill>
          </a:endParaRPr>
        </a:p>
        <a:p>
          <a:pPr algn="ctr"/>
          <a:endParaRPr lang="en-US" sz="2000" dirty="0" smtClean="0">
            <a:solidFill>
              <a:schemeClr val="accent6">
                <a:lumMod val="60000"/>
                <a:lumOff val="40000"/>
              </a:schemeClr>
            </a:solidFill>
          </a:endParaRPr>
        </a:p>
        <a:p>
          <a:pPr algn="ctr"/>
          <a:endParaRPr lang="en-US" sz="2000" dirty="0" smtClean="0">
            <a:solidFill>
              <a:schemeClr val="accent6">
                <a:lumMod val="60000"/>
                <a:lumOff val="40000"/>
              </a:schemeClr>
            </a:solidFill>
          </a:endParaRPr>
        </a:p>
        <a:p>
          <a:pPr algn="ctr"/>
          <a:endParaRPr lang="en-US" sz="2000" dirty="0" smtClean="0">
            <a:solidFill>
              <a:schemeClr val="accent6">
                <a:lumMod val="60000"/>
                <a:lumOff val="40000"/>
              </a:schemeClr>
            </a:solidFill>
          </a:endParaRPr>
        </a:p>
        <a:p>
          <a:pPr algn="ctr"/>
          <a:endParaRPr lang="en-US" sz="2400" dirty="0" smtClean="0">
            <a:solidFill>
              <a:schemeClr val="accent6">
                <a:lumMod val="60000"/>
                <a:lumOff val="40000"/>
              </a:schemeClr>
            </a:solidFill>
          </a:endParaRPr>
        </a:p>
        <a:p>
          <a:pPr algn="l"/>
          <a:r>
            <a:rPr lang="en-US" sz="2400" dirty="0" smtClean="0">
              <a:solidFill>
                <a:schemeClr val="accent6">
                  <a:lumMod val="60000"/>
                  <a:lumOff val="40000"/>
                </a:schemeClr>
              </a:solidFill>
            </a:rPr>
            <a:t>    NEGATIVE</a:t>
          </a:r>
        </a:p>
        <a:p>
          <a:pPr algn="l"/>
          <a:endParaRPr lang="ru-RU" sz="3000" dirty="0"/>
        </a:p>
      </dgm:t>
    </dgm:pt>
    <dgm:pt modelId="{FFC4EDD7-E192-44C1-BC1A-488546CEDE7E}" type="parTrans" cxnId="{9F46D5C0-C68E-40E0-8F3A-C22E4A98B141}">
      <dgm:prSet/>
      <dgm:spPr/>
      <dgm:t>
        <a:bodyPr/>
        <a:lstStyle/>
        <a:p>
          <a:endParaRPr lang="ru-RU"/>
        </a:p>
      </dgm:t>
    </dgm:pt>
    <dgm:pt modelId="{8BE323D9-DEF8-4285-8972-F19950304317}" type="sibTrans" cxnId="{9F46D5C0-C68E-40E0-8F3A-C22E4A98B141}">
      <dgm:prSet/>
      <dgm:spPr/>
      <dgm:t>
        <a:bodyPr/>
        <a:lstStyle/>
        <a:p>
          <a:endParaRPr lang="ru-RU"/>
        </a:p>
      </dgm:t>
    </dgm:pt>
    <dgm:pt modelId="{71B2A83B-EEC8-46E5-9480-F1F992B80709}" type="pres">
      <dgm:prSet presAssocID="{601DB30A-7F94-435D-93F8-2EB400941F28}" presName="compositeShape" presStyleCnt="0">
        <dgm:presLayoutVars>
          <dgm:chMax val="2"/>
          <dgm:dir/>
          <dgm:resizeHandles val="exact"/>
        </dgm:presLayoutVars>
      </dgm:prSet>
      <dgm:spPr/>
      <dgm:t>
        <a:bodyPr/>
        <a:lstStyle/>
        <a:p>
          <a:endParaRPr lang="ru-RU"/>
        </a:p>
      </dgm:t>
    </dgm:pt>
    <dgm:pt modelId="{21B0154B-27D3-413D-8CB1-017697779664}" type="pres">
      <dgm:prSet presAssocID="{C4D36D7F-C8EA-422D-8902-C4983633967E}" presName="upArrow" presStyleLbl="node1" presStyleIdx="0" presStyleCnt="2"/>
      <dgm:spPr/>
      <dgm:t>
        <a:bodyPr/>
        <a:lstStyle/>
        <a:p>
          <a:endParaRPr lang="ru-RU"/>
        </a:p>
      </dgm:t>
    </dgm:pt>
    <dgm:pt modelId="{8AD0729A-CA08-4399-966C-35B6C0026F1E}" type="pres">
      <dgm:prSet presAssocID="{C4D36D7F-C8EA-422D-8902-C4983633967E}" presName="upArrowText" presStyleLbl="revTx" presStyleIdx="0" presStyleCnt="2" custScaleY="67407">
        <dgm:presLayoutVars>
          <dgm:chMax val="0"/>
          <dgm:bulletEnabled val="1"/>
        </dgm:presLayoutVars>
      </dgm:prSet>
      <dgm:spPr/>
      <dgm:t>
        <a:bodyPr/>
        <a:lstStyle/>
        <a:p>
          <a:endParaRPr lang="ru-RU"/>
        </a:p>
      </dgm:t>
    </dgm:pt>
    <dgm:pt modelId="{75E310BE-C041-4EFF-82FC-6286050EFA1D}" type="pres">
      <dgm:prSet presAssocID="{9DBD6E30-B10E-4BF6-81B0-CDEBB73E9EB7}" presName="downArrow" presStyleLbl="node1" presStyleIdx="1" presStyleCnt="2"/>
      <dgm:spPr/>
      <dgm:t>
        <a:bodyPr/>
        <a:lstStyle/>
        <a:p>
          <a:endParaRPr lang="ru-RU"/>
        </a:p>
      </dgm:t>
    </dgm:pt>
    <dgm:pt modelId="{F828C4D4-249D-43C5-9AE9-9D234D1A0AB4}" type="pres">
      <dgm:prSet presAssocID="{9DBD6E30-B10E-4BF6-81B0-CDEBB73E9EB7}" presName="downArrowText" presStyleLbl="revTx" presStyleIdx="1" presStyleCnt="2" custFlipHor="1" custScaleX="87669" custScaleY="74978">
        <dgm:presLayoutVars>
          <dgm:chMax val="0"/>
          <dgm:bulletEnabled val="1"/>
        </dgm:presLayoutVars>
      </dgm:prSet>
      <dgm:spPr/>
      <dgm:t>
        <a:bodyPr/>
        <a:lstStyle/>
        <a:p>
          <a:endParaRPr lang="ru-RU"/>
        </a:p>
      </dgm:t>
    </dgm:pt>
  </dgm:ptLst>
  <dgm:cxnLst>
    <dgm:cxn modelId="{FB1E5D20-01F9-4331-8687-AA95F8C788A0}" srcId="{601DB30A-7F94-435D-93F8-2EB400941F28}" destId="{C4D36D7F-C8EA-422D-8902-C4983633967E}" srcOrd="0" destOrd="0" parTransId="{072FE7EC-9D33-4CE9-AF9E-0961D8184BAC}" sibTransId="{09397091-D424-455D-A162-BC2A7AD58C9A}"/>
    <dgm:cxn modelId="{E9AA27B2-520C-47B9-85BE-369E6F440572}" type="presOf" srcId="{9DBD6E30-B10E-4BF6-81B0-CDEBB73E9EB7}" destId="{F828C4D4-249D-43C5-9AE9-9D234D1A0AB4}" srcOrd="0" destOrd="0" presId="urn:microsoft.com/office/officeart/2005/8/layout/arrow4"/>
    <dgm:cxn modelId="{1D18ED0F-DCD5-4947-8B96-AC42B145052E}" type="presOf" srcId="{601DB30A-7F94-435D-93F8-2EB400941F28}" destId="{71B2A83B-EEC8-46E5-9480-F1F992B80709}" srcOrd="0" destOrd="0" presId="urn:microsoft.com/office/officeart/2005/8/layout/arrow4"/>
    <dgm:cxn modelId="{9F46D5C0-C68E-40E0-8F3A-C22E4A98B141}" srcId="{601DB30A-7F94-435D-93F8-2EB400941F28}" destId="{9DBD6E30-B10E-4BF6-81B0-CDEBB73E9EB7}" srcOrd="1" destOrd="0" parTransId="{FFC4EDD7-E192-44C1-BC1A-488546CEDE7E}" sibTransId="{8BE323D9-DEF8-4285-8972-F19950304317}"/>
    <dgm:cxn modelId="{C0C7FC3C-BA22-4076-B172-9E4E3D971F71}" type="presOf" srcId="{C4D36D7F-C8EA-422D-8902-C4983633967E}" destId="{8AD0729A-CA08-4399-966C-35B6C0026F1E}" srcOrd="0" destOrd="0" presId="urn:microsoft.com/office/officeart/2005/8/layout/arrow4"/>
    <dgm:cxn modelId="{3120E54F-D1F3-40D8-840D-48E3D83CF203}" type="presParOf" srcId="{71B2A83B-EEC8-46E5-9480-F1F992B80709}" destId="{21B0154B-27D3-413D-8CB1-017697779664}" srcOrd="0" destOrd="0" presId="urn:microsoft.com/office/officeart/2005/8/layout/arrow4"/>
    <dgm:cxn modelId="{83A86FAE-CB60-42A0-BC32-8602F5D34521}" type="presParOf" srcId="{71B2A83B-EEC8-46E5-9480-F1F992B80709}" destId="{8AD0729A-CA08-4399-966C-35B6C0026F1E}" srcOrd="1" destOrd="0" presId="urn:microsoft.com/office/officeart/2005/8/layout/arrow4"/>
    <dgm:cxn modelId="{27BE9EA3-1E2D-474D-B914-AC4DD384F39B}" type="presParOf" srcId="{71B2A83B-EEC8-46E5-9480-F1F992B80709}" destId="{75E310BE-C041-4EFF-82FC-6286050EFA1D}" srcOrd="2" destOrd="0" presId="urn:microsoft.com/office/officeart/2005/8/layout/arrow4"/>
    <dgm:cxn modelId="{6DC6C6F9-DA02-4D8B-AD12-BCA005E2D04A}" type="presParOf" srcId="{71B2A83B-EEC8-46E5-9480-F1F992B80709}" destId="{F828C4D4-249D-43C5-9AE9-9D234D1A0AB4}"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DDB839-6EE9-439A-9BFF-C1AAF92BA0B8}" type="doc">
      <dgm:prSet loTypeId="urn:microsoft.com/office/officeart/2008/layout/RadialCluster" loCatId="relationship" qsTypeId="urn:microsoft.com/office/officeart/2005/8/quickstyle/3d2" qsCatId="3D" csTypeId="urn:microsoft.com/office/officeart/2005/8/colors/colorful3" csCatId="colorful" phldr="1"/>
      <dgm:spPr/>
      <dgm:t>
        <a:bodyPr/>
        <a:lstStyle/>
        <a:p>
          <a:endParaRPr lang="ru-RU"/>
        </a:p>
      </dgm:t>
    </dgm:pt>
    <dgm:pt modelId="{FBD0FC7F-ED74-4EE8-B397-97852025550D}">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cap="none" spc="0" dirty="0" smtClean="0">
              <a:ln w="1905"/>
              <a:effectLst>
                <a:innerShdw blurRad="69850" dist="43180" dir="5400000">
                  <a:srgbClr val="000000">
                    <a:alpha val="65000"/>
                  </a:srgbClr>
                </a:innerShdw>
              </a:effectLst>
            </a:rPr>
            <a:t>Elasticity</a:t>
          </a:r>
          <a:r>
            <a:rPr lang="en-US" dirty="0" smtClean="0"/>
            <a:t> </a:t>
          </a:r>
          <a:r>
            <a:rPr lang="en-US" b="1" cap="none" spc="0" dirty="0" smtClean="0">
              <a:ln w="1905"/>
              <a:effectLst>
                <a:innerShdw blurRad="69850" dist="43180" dir="5400000">
                  <a:srgbClr val="000000">
                    <a:alpha val="65000"/>
                  </a:srgbClr>
                </a:innerShdw>
              </a:effectLst>
            </a:rPr>
            <a:t>of Demand</a:t>
          </a:r>
          <a:endParaRPr lang="ru-RU" b="1" cap="none" spc="0" dirty="0" smtClean="0">
            <a:ln w="1905"/>
            <a:effectLst>
              <a:innerShdw blurRad="69850" dist="43180" dir="5400000">
                <a:srgbClr val="000000">
                  <a:alpha val="65000"/>
                </a:srgbClr>
              </a:innerShdw>
            </a:effectLst>
          </a:endParaRPr>
        </a:p>
        <a:p>
          <a:pPr defTabSz="1200150">
            <a:lnSpc>
              <a:spcPct val="90000"/>
            </a:lnSpc>
            <a:spcBef>
              <a:spcPct val="0"/>
            </a:spcBef>
            <a:spcAft>
              <a:spcPct val="35000"/>
            </a:spcAft>
          </a:pPr>
          <a:endParaRPr lang="ru-RU" dirty="0"/>
        </a:p>
      </dgm:t>
    </dgm:pt>
    <dgm:pt modelId="{B5E20EC1-781C-4EFE-B3BE-3208B0A61CD4}" type="parTrans" cxnId="{B41793CD-AA22-421F-864C-962AA7B70A29}">
      <dgm:prSet/>
      <dgm:spPr/>
      <dgm:t>
        <a:bodyPr/>
        <a:lstStyle/>
        <a:p>
          <a:endParaRPr lang="ru-RU"/>
        </a:p>
      </dgm:t>
    </dgm:pt>
    <dgm:pt modelId="{BCA15122-2097-46B8-83CF-97E731B7EAF9}" type="sibTrans" cxnId="{B41793CD-AA22-421F-864C-962AA7B70A29}">
      <dgm:prSet/>
      <dgm:spPr/>
      <dgm:t>
        <a:bodyPr/>
        <a:lstStyle/>
        <a:p>
          <a:endParaRPr lang="ru-RU"/>
        </a:p>
      </dgm:t>
    </dgm:pt>
    <dgm:pt modelId="{FFCDBF71-DB64-497B-BF42-6282F2ED494E}">
      <dgm:prSet phldrT="[Текст]"/>
      <dgm:spPr/>
      <dgm:t>
        <a:bodyPr/>
        <a:lstStyle/>
        <a:p>
          <a:r>
            <a:rPr lang="en-US" dirty="0" smtClean="0"/>
            <a:t>price elasticity of demand</a:t>
          </a:r>
          <a:endParaRPr lang="ru-RU" dirty="0"/>
        </a:p>
      </dgm:t>
    </dgm:pt>
    <dgm:pt modelId="{9C9A511D-6BCB-4E1C-87B7-6466F36C9A91}" type="parTrans" cxnId="{898F544C-5D67-4AF5-9E80-A167AB5B7796}">
      <dgm:prSet/>
      <dgm:spPr/>
      <dgm:t>
        <a:bodyPr/>
        <a:lstStyle/>
        <a:p>
          <a:endParaRPr lang="ru-RU"/>
        </a:p>
      </dgm:t>
    </dgm:pt>
    <dgm:pt modelId="{D0AB135B-1293-4B72-BCCD-24A4CEA9C2AF}" type="sibTrans" cxnId="{898F544C-5D67-4AF5-9E80-A167AB5B7796}">
      <dgm:prSet/>
      <dgm:spPr/>
      <dgm:t>
        <a:bodyPr/>
        <a:lstStyle/>
        <a:p>
          <a:endParaRPr lang="ru-RU"/>
        </a:p>
      </dgm:t>
    </dgm:pt>
    <dgm:pt modelId="{27B44A34-CC00-4A13-A7E2-5DB752B60289}">
      <dgm:prSet/>
      <dgm:spPr/>
      <dgm:t>
        <a:bodyPr/>
        <a:lstStyle/>
        <a:p>
          <a:r>
            <a:rPr lang="en-US" dirty="0" smtClean="0"/>
            <a:t>income elasticity of demand</a:t>
          </a:r>
          <a:endParaRPr lang="ru-RU" dirty="0"/>
        </a:p>
      </dgm:t>
    </dgm:pt>
    <dgm:pt modelId="{D318C991-5B78-48A7-9954-9AEEFA3899DC}" type="parTrans" cxnId="{970760FE-5E86-4FBF-9D0E-F25F3F204C54}">
      <dgm:prSet/>
      <dgm:spPr/>
      <dgm:t>
        <a:bodyPr/>
        <a:lstStyle/>
        <a:p>
          <a:endParaRPr lang="ru-RU"/>
        </a:p>
      </dgm:t>
    </dgm:pt>
    <dgm:pt modelId="{40368BAC-8C2F-4AB6-9F12-0E31DAD07A3D}" type="sibTrans" cxnId="{970760FE-5E86-4FBF-9D0E-F25F3F204C54}">
      <dgm:prSet/>
      <dgm:spPr/>
      <dgm:t>
        <a:bodyPr/>
        <a:lstStyle/>
        <a:p>
          <a:endParaRPr lang="ru-RU"/>
        </a:p>
      </dgm:t>
    </dgm:pt>
    <dgm:pt modelId="{A8B95337-7E45-4EF8-8402-334823F38DDC}" type="pres">
      <dgm:prSet presAssocID="{F6DDB839-6EE9-439A-9BFF-C1AAF92BA0B8}" presName="Name0" presStyleCnt="0">
        <dgm:presLayoutVars>
          <dgm:chMax val="1"/>
          <dgm:chPref val="1"/>
          <dgm:dir/>
          <dgm:animOne val="branch"/>
          <dgm:animLvl val="lvl"/>
        </dgm:presLayoutVars>
      </dgm:prSet>
      <dgm:spPr/>
      <dgm:t>
        <a:bodyPr/>
        <a:lstStyle/>
        <a:p>
          <a:endParaRPr lang="ru-RU"/>
        </a:p>
      </dgm:t>
    </dgm:pt>
    <dgm:pt modelId="{04424AAD-C394-4A7C-B057-CE772E4FD58D}" type="pres">
      <dgm:prSet presAssocID="{FBD0FC7F-ED74-4EE8-B397-97852025550D}" presName="singleCycle" presStyleCnt="0"/>
      <dgm:spPr/>
      <dgm:t>
        <a:bodyPr/>
        <a:lstStyle/>
        <a:p>
          <a:endParaRPr lang="ru-RU"/>
        </a:p>
      </dgm:t>
    </dgm:pt>
    <dgm:pt modelId="{354C05C2-6624-4110-94A0-F55C7639C7A0}" type="pres">
      <dgm:prSet presAssocID="{FBD0FC7F-ED74-4EE8-B397-97852025550D}" presName="singleCenter" presStyleLbl="node1" presStyleIdx="0" presStyleCnt="3" custScaleX="168815" custLinFactNeighborX="-36921" custLinFactNeighborY="-38298">
        <dgm:presLayoutVars>
          <dgm:chMax val="7"/>
          <dgm:chPref val="7"/>
        </dgm:presLayoutVars>
      </dgm:prSet>
      <dgm:spPr/>
      <dgm:t>
        <a:bodyPr/>
        <a:lstStyle/>
        <a:p>
          <a:endParaRPr lang="ru-RU"/>
        </a:p>
      </dgm:t>
    </dgm:pt>
    <dgm:pt modelId="{D5A21194-18DC-4547-B711-46EB2BA8B0CA}" type="pres">
      <dgm:prSet presAssocID="{9C9A511D-6BCB-4E1C-87B7-6466F36C9A91}" presName="Name56" presStyleLbl="parChTrans1D2" presStyleIdx="0" presStyleCnt="2"/>
      <dgm:spPr/>
      <dgm:t>
        <a:bodyPr/>
        <a:lstStyle/>
        <a:p>
          <a:endParaRPr lang="ru-RU"/>
        </a:p>
      </dgm:t>
    </dgm:pt>
    <dgm:pt modelId="{29A79399-56A4-4549-A4F7-F14EA58C115D}" type="pres">
      <dgm:prSet presAssocID="{FFCDBF71-DB64-497B-BF42-6282F2ED494E}" presName="text0" presStyleLbl="node1" presStyleIdx="1" presStyleCnt="3" custScaleX="209053" custScaleY="102010" custRadScaleRad="121496" custRadScaleInc="-141045">
        <dgm:presLayoutVars>
          <dgm:bulletEnabled val="1"/>
        </dgm:presLayoutVars>
      </dgm:prSet>
      <dgm:spPr/>
      <dgm:t>
        <a:bodyPr/>
        <a:lstStyle/>
        <a:p>
          <a:endParaRPr lang="ru-RU"/>
        </a:p>
      </dgm:t>
    </dgm:pt>
    <dgm:pt modelId="{B9F8BEA1-E167-4FBF-9102-4CDFD2B23F62}" type="pres">
      <dgm:prSet presAssocID="{D318C991-5B78-48A7-9954-9AEEFA3899DC}" presName="Name56" presStyleLbl="parChTrans1D2" presStyleIdx="1" presStyleCnt="2"/>
      <dgm:spPr/>
      <dgm:t>
        <a:bodyPr/>
        <a:lstStyle/>
        <a:p>
          <a:endParaRPr lang="ru-RU"/>
        </a:p>
      </dgm:t>
    </dgm:pt>
    <dgm:pt modelId="{A8467684-ABC5-4CCD-A1BB-15A7D3509F1B}" type="pres">
      <dgm:prSet presAssocID="{27B44A34-CC00-4A13-A7E2-5DB752B60289}" presName="text0" presStyleLbl="node1" presStyleIdx="2" presStyleCnt="3" custScaleX="219668" custScaleY="95036" custRadScaleRad="91686" custRadScaleInc="-40657">
        <dgm:presLayoutVars>
          <dgm:bulletEnabled val="1"/>
        </dgm:presLayoutVars>
      </dgm:prSet>
      <dgm:spPr/>
      <dgm:t>
        <a:bodyPr/>
        <a:lstStyle/>
        <a:p>
          <a:endParaRPr lang="ru-RU"/>
        </a:p>
      </dgm:t>
    </dgm:pt>
  </dgm:ptLst>
  <dgm:cxnLst>
    <dgm:cxn modelId="{50D4752C-351C-4C82-A44C-914853F61109}" type="presOf" srcId="{FBD0FC7F-ED74-4EE8-B397-97852025550D}" destId="{354C05C2-6624-4110-94A0-F55C7639C7A0}" srcOrd="0" destOrd="0" presId="urn:microsoft.com/office/officeart/2008/layout/RadialCluster"/>
    <dgm:cxn modelId="{898F544C-5D67-4AF5-9E80-A167AB5B7796}" srcId="{FBD0FC7F-ED74-4EE8-B397-97852025550D}" destId="{FFCDBF71-DB64-497B-BF42-6282F2ED494E}" srcOrd="0" destOrd="0" parTransId="{9C9A511D-6BCB-4E1C-87B7-6466F36C9A91}" sibTransId="{D0AB135B-1293-4B72-BCCD-24A4CEA9C2AF}"/>
    <dgm:cxn modelId="{4E59B603-1D01-4550-8987-6D2125F44B67}" type="presOf" srcId="{27B44A34-CC00-4A13-A7E2-5DB752B60289}" destId="{A8467684-ABC5-4CCD-A1BB-15A7D3509F1B}" srcOrd="0" destOrd="0" presId="urn:microsoft.com/office/officeart/2008/layout/RadialCluster"/>
    <dgm:cxn modelId="{B41793CD-AA22-421F-864C-962AA7B70A29}" srcId="{F6DDB839-6EE9-439A-9BFF-C1AAF92BA0B8}" destId="{FBD0FC7F-ED74-4EE8-B397-97852025550D}" srcOrd="0" destOrd="0" parTransId="{B5E20EC1-781C-4EFE-B3BE-3208B0A61CD4}" sibTransId="{BCA15122-2097-46B8-83CF-97E731B7EAF9}"/>
    <dgm:cxn modelId="{2CE551F7-80C5-4EDB-B5DA-3AD0402940D3}" type="presOf" srcId="{F6DDB839-6EE9-439A-9BFF-C1AAF92BA0B8}" destId="{A8B95337-7E45-4EF8-8402-334823F38DDC}" srcOrd="0" destOrd="0" presId="urn:microsoft.com/office/officeart/2008/layout/RadialCluster"/>
    <dgm:cxn modelId="{970760FE-5E86-4FBF-9D0E-F25F3F204C54}" srcId="{FBD0FC7F-ED74-4EE8-B397-97852025550D}" destId="{27B44A34-CC00-4A13-A7E2-5DB752B60289}" srcOrd="1" destOrd="0" parTransId="{D318C991-5B78-48A7-9954-9AEEFA3899DC}" sibTransId="{40368BAC-8C2F-4AB6-9F12-0E31DAD07A3D}"/>
    <dgm:cxn modelId="{87F31187-0D09-4E68-9487-CAAE19AF8B71}" type="presOf" srcId="{9C9A511D-6BCB-4E1C-87B7-6466F36C9A91}" destId="{D5A21194-18DC-4547-B711-46EB2BA8B0CA}" srcOrd="0" destOrd="0" presId="urn:microsoft.com/office/officeart/2008/layout/RadialCluster"/>
    <dgm:cxn modelId="{DE848DE7-44EE-420B-9D23-9A62E8F62FE1}" type="presOf" srcId="{D318C991-5B78-48A7-9954-9AEEFA3899DC}" destId="{B9F8BEA1-E167-4FBF-9102-4CDFD2B23F62}" srcOrd="0" destOrd="0" presId="urn:microsoft.com/office/officeart/2008/layout/RadialCluster"/>
    <dgm:cxn modelId="{47AD8666-4B07-4771-B14F-3CE648511B05}" type="presOf" srcId="{FFCDBF71-DB64-497B-BF42-6282F2ED494E}" destId="{29A79399-56A4-4549-A4F7-F14EA58C115D}" srcOrd="0" destOrd="0" presId="urn:microsoft.com/office/officeart/2008/layout/RadialCluster"/>
    <dgm:cxn modelId="{5AC0752A-5BB2-454A-B3A1-1670E6F7E6E6}" type="presParOf" srcId="{A8B95337-7E45-4EF8-8402-334823F38DDC}" destId="{04424AAD-C394-4A7C-B057-CE772E4FD58D}" srcOrd="0" destOrd="0" presId="urn:microsoft.com/office/officeart/2008/layout/RadialCluster"/>
    <dgm:cxn modelId="{8AAC524A-B96A-4E58-A91E-E55A4D11FE4C}" type="presParOf" srcId="{04424AAD-C394-4A7C-B057-CE772E4FD58D}" destId="{354C05C2-6624-4110-94A0-F55C7639C7A0}" srcOrd="0" destOrd="0" presId="urn:microsoft.com/office/officeart/2008/layout/RadialCluster"/>
    <dgm:cxn modelId="{CC25ACE5-A29A-4A95-96B3-6A2EE2F5C29F}" type="presParOf" srcId="{04424AAD-C394-4A7C-B057-CE772E4FD58D}" destId="{D5A21194-18DC-4547-B711-46EB2BA8B0CA}" srcOrd="1" destOrd="0" presId="urn:microsoft.com/office/officeart/2008/layout/RadialCluster"/>
    <dgm:cxn modelId="{6A1B7D5A-7F23-4828-8209-B445A879C961}" type="presParOf" srcId="{04424AAD-C394-4A7C-B057-CE772E4FD58D}" destId="{29A79399-56A4-4549-A4F7-F14EA58C115D}" srcOrd="2" destOrd="0" presId="urn:microsoft.com/office/officeart/2008/layout/RadialCluster"/>
    <dgm:cxn modelId="{C0AE1073-04A9-416E-ADE5-74AD8BDFB819}" type="presParOf" srcId="{04424AAD-C394-4A7C-B057-CE772E4FD58D}" destId="{B9F8BEA1-E167-4FBF-9102-4CDFD2B23F62}" srcOrd="3" destOrd="0" presId="urn:microsoft.com/office/officeart/2008/layout/RadialCluster"/>
    <dgm:cxn modelId="{F05356FA-2C29-41FB-A655-A5BCA4FEA212}" type="presParOf" srcId="{04424AAD-C394-4A7C-B057-CE772E4FD58D}" destId="{A8467684-ABC5-4CCD-A1BB-15A7D3509F1B}" srcOrd="4"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0A9AFE-2737-4159-8183-CCA4D3154CF3}"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ru-RU"/>
        </a:p>
      </dgm:t>
    </dgm:pt>
    <dgm:pt modelId="{B97DF193-27A3-4A58-B2C6-361E28EC7636}">
      <dgm:prSet phldrT="[Текст]" custT="1"/>
      <dgm:spPr/>
      <dgm:t>
        <a:bodyPr/>
        <a:lstStyle/>
        <a:p>
          <a:r>
            <a:rPr lang="en-US" sz="1800" dirty="0" smtClean="0"/>
            <a:t>Demand is                                                                                                                                                                                                                                                                                                                                                                                                                                                                                                                                                                                                                                                                                                                                                                 elastic</a:t>
          </a:r>
          <a:endParaRPr lang="ru-RU" sz="1800" dirty="0"/>
        </a:p>
      </dgm:t>
    </dgm:pt>
    <dgm:pt modelId="{6FD38089-BD37-4A66-B153-8B3C4E379659}" type="parTrans" cxnId="{7C53951C-229C-43E0-BFF6-F618F59CED9C}">
      <dgm:prSet/>
      <dgm:spPr/>
      <dgm:t>
        <a:bodyPr/>
        <a:lstStyle/>
        <a:p>
          <a:endParaRPr lang="ru-RU"/>
        </a:p>
      </dgm:t>
    </dgm:pt>
    <dgm:pt modelId="{40A8A6B8-40E8-4858-8941-44CF90D2AB3D}" type="sibTrans" cxnId="{7C53951C-229C-43E0-BFF6-F618F59CED9C}">
      <dgm:prSet/>
      <dgm:spPr/>
      <dgm:t>
        <a:bodyPr/>
        <a:lstStyle/>
        <a:p>
          <a:endParaRPr lang="ru-RU"/>
        </a:p>
      </dgm:t>
    </dgm:pt>
    <dgm:pt modelId="{C7B91030-5D81-472E-B1BE-F96826C3E6D6}">
      <dgm:prSet phldrT="[Текст]" custT="1"/>
      <dgm:spPr/>
      <dgm:t>
        <a:bodyPr/>
        <a:lstStyle/>
        <a:p>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Ed&gt;1</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dgm:t>
    </dgm:pt>
    <dgm:pt modelId="{0797824B-A201-4F54-8CE5-A22AA60C2C3F}" type="parTrans" cxnId="{D1EDA58C-B7FE-4800-9F89-263230EF643C}">
      <dgm:prSet/>
      <dgm:spPr/>
      <dgm:t>
        <a:bodyPr/>
        <a:lstStyle/>
        <a:p>
          <a:endParaRPr lang="ru-RU"/>
        </a:p>
      </dgm:t>
    </dgm:pt>
    <dgm:pt modelId="{2E6A0820-EA93-449A-A489-42F0039EAE89}" type="sibTrans" cxnId="{D1EDA58C-B7FE-4800-9F89-263230EF643C}">
      <dgm:prSet/>
      <dgm:spPr/>
      <dgm:t>
        <a:bodyPr/>
        <a:lstStyle/>
        <a:p>
          <a:endParaRPr lang="ru-RU"/>
        </a:p>
      </dgm:t>
    </dgm:pt>
    <dgm:pt modelId="{F64966ED-9DA6-4143-8209-9DACC97A2844}">
      <dgm:prSet phldrT="[Текст]"/>
      <dgm:spPr/>
      <dgm:t>
        <a:bodyPr/>
        <a:lstStyle/>
        <a:p>
          <a:r>
            <a:rPr lang="en-US" dirty="0" smtClean="0"/>
            <a:t>Demand is not elastic</a:t>
          </a:r>
          <a:endParaRPr lang="ru-RU" dirty="0"/>
        </a:p>
      </dgm:t>
    </dgm:pt>
    <dgm:pt modelId="{4260CB09-2C57-45D6-830F-FCD16EB0420F}" type="parTrans" cxnId="{0D9EDA5D-4C59-4AA5-AF9E-FCC1041C6F5D}">
      <dgm:prSet/>
      <dgm:spPr/>
      <dgm:t>
        <a:bodyPr/>
        <a:lstStyle/>
        <a:p>
          <a:endParaRPr lang="ru-RU"/>
        </a:p>
      </dgm:t>
    </dgm:pt>
    <dgm:pt modelId="{7D6DF1EC-3BEC-495E-A8FC-F88A6D0E1785}" type="sibTrans" cxnId="{0D9EDA5D-4C59-4AA5-AF9E-FCC1041C6F5D}">
      <dgm:prSet/>
      <dgm:spPr/>
      <dgm:t>
        <a:bodyPr/>
        <a:lstStyle/>
        <a:p>
          <a:endParaRPr lang="ru-RU"/>
        </a:p>
      </dgm:t>
    </dgm:pt>
    <dgm:pt modelId="{A000A7A8-6BED-404B-B48A-641672EBB5A7}">
      <dgm:prSet phldrT="[Текст]" custT="1"/>
      <dgm:spPr/>
      <dgm:t>
        <a:bodyPr/>
        <a:lstStyle/>
        <a:p>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Ed&lt;1</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dgm:t>
    </dgm:pt>
    <dgm:pt modelId="{7B54C82D-21C8-41A4-8AD1-461295ECB1FD}" type="parTrans" cxnId="{B42E8E5A-9283-4670-8C17-2B39B7D109A6}">
      <dgm:prSet/>
      <dgm:spPr/>
      <dgm:t>
        <a:bodyPr/>
        <a:lstStyle/>
        <a:p>
          <a:endParaRPr lang="ru-RU"/>
        </a:p>
      </dgm:t>
    </dgm:pt>
    <dgm:pt modelId="{6A8E0F93-72B0-4B14-BF4E-A1510E2156D6}" type="sibTrans" cxnId="{B42E8E5A-9283-4670-8C17-2B39B7D109A6}">
      <dgm:prSet/>
      <dgm:spPr/>
      <dgm:t>
        <a:bodyPr/>
        <a:lstStyle/>
        <a:p>
          <a:endParaRPr lang="ru-RU"/>
        </a:p>
      </dgm:t>
    </dgm:pt>
    <dgm:pt modelId="{6549756A-D60F-42DC-9AED-A32BFA550E80}">
      <dgm:prSet phldrT="[Текст]"/>
      <dgm:spPr/>
      <dgm:t>
        <a:bodyPr/>
        <a:lstStyle/>
        <a:p>
          <a:r>
            <a:rPr lang="en-US" dirty="0" smtClean="0"/>
            <a:t>Unit elasticity</a:t>
          </a:r>
          <a:endParaRPr lang="ru-RU" dirty="0"/>
        </a:p>
      </dgm:t>
    </dgm:pt>
    <dgm:pt modelId="{7B3EA40E-6F3D-4CBC-81B4-1558A278C871}" type="parTrans" cxnId="{B81F9F91-E7BC-4964-BB7D-778CED8D0A1B}">
      <dgm:prSet/>
      <dgm:spPr/>
      <dgm:t>
        <a:bodyPr/>
        <a:lstStyle/>
        <a:p>
          <a:endParaRPr lang="ru-RU"/>
        </a:p>
      </dgm:t>
    </dgm:pt>
    <dgm:pt modelId="{19CCB4CB-E198-4E4E-A9D5-B5707D1638CC}" type="sibTrans" cxnId="{B81F9F91-E7BC-4964-BB7D-778CED8D0A1B}">
      <dgm:prSet/>
      <dgm:spPr/>
      <dgm:t>
        <a:bodyPr/>
        <a:lstStyle/>
        <a:p>
          <a:endParaRPr lang="ru-RU"/>
        </a:p>
      </dgm:t>
    </dgm:pt>
    <dgm:pt modelId="{469658F4-5F32-4A9D-B979-FEE11FC67C78}">
      <dgm:prSet phldrT="[Текст]" custT="1"/>
      <dgm:spPr/>
      <dgm:t>
        <a:bodyPr/>
        <a:lstStyle/>
        <a:p>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Ed=1</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dgm:t>
    </dgm:pt>
    <dgm:pt modelId="{9A4346FD-839E-4F44-B363-5DDE5B6CB249}" type="parTrans" cxnId="{F77DEFB4-DF64-41B8-906C-011B435FC4AD}">
      <dgm:prSet/>
      <dgm:spPr/>
      <dgm:t>
        <a:bodyPr/>
        <a:lstStyle/>
        <a:p>
          <a:endParaRPr lang="ru-RU"/>
        </a:p>
      </dgm:t>
    </dgm:pt>
    <dgm:pt modelId="{DF7A5605-2C6D-4AB9-A479-F5F38F502A7F}" type="sibTrans" cxnId="{F77DEFB4-DF64-41B8-906C-011B435FC4AD}">
      <dgm:prSet/>
      <dgm:spPr/>
      <dgm:t>
        <a:bodyPr/>
        <a:lstStyle/>
        <a:p>
          <a:endParaRPr lang="ru-RU"/>
        </a:p>
      </dgm:t>
    </dgm:pt>
    <dgm:pt modelId="{738F75E6-6BFE-4E97-BD18-20CEB4EE3AAC}" type="pres">
      <dgm:prSet presAssocID="{8A0A9AFE-2737-4159-8183-CCA4D3154CF3}" presName="Name0" presStyleCnt="0">
        <dgm:presLayoutVars>
          <dgm:chMax val="5"/>
          <dgm:chPref val="5"/>
          <dgm:dir/>
          <dgm:animLvl val="lvl"/>
        </dgm:presLayoutVars>
      </dgm:prSet>
      <dgm:spPr/>
      <dgm:t>
        <a:bodyPr/>
        <a:lstStyle/>
        <a:p>
          <a:endParaRPr lang="ru-RU"/>
        </a:p>
      </dgm:t>
    </dgm:pt>
    <dgm:pt modelId="{7D5E44C7-AB5D-4229-8F3B-F8B78DD5F3DE}" type="pres">
      <dgm:prSet presAssocID="{B97DF193-27A3-4A58-B2C6-361E28EC7636}" presName="parentText1" presStyleLbl="node1" presStyleIdx="0" presStyleCnt="3" custScaleY="133165">
        <dgm:presLayoutVars>
          <dgm:chMax/>
          <dgm:chPref val="3"/>
          <dgm:bulletEnabled val="1"/>
        </dgm:presLayoutVars>
      </dgm:prSet>
      <dgm:spPr/>
      <dgm:t>
        <a:bodyPr/>
        <a:lstStyle/>
        <a:p>
          <a:endParaRPr lang="ru-RU"/>
        </a:p>
      </dgm:t>
    </dgm:pt>
    <dgm:pt modelId="{D97B18B1-2BEF-4CDA-8ED7-D82B5C59D156}" type="pres">
      <dgm:prSet presAssocID="{B97DF193-27A3-4A58-B2C6-361E28EC7636}" presName="childText1" presStyleLbl="solidAlignAcc1" presStyleIdx="0" presStyleCnt="3">
        <dgm:presLayoutVars>
          <dgm:chMax val="0"/>
          <dgm:chPref val="0"/>
          <dgm:bulletEnabled val="1"/>
        </dgm:presLayoutVars>
      </dgm:prSet>
      <dgm:spPr/>
      <dgm:t>
        <a:bodyPr/>
        <a:lstStyle/>
        <a:p>
          <a:endParaRPr lang="ru-RU"/>
        </a:p>
      </dgm:t>
    </dgm:pt>
    <dgm:pt modelId="{430B3A8B-0837-46FA-AB69-8E5382025DD0}" type="pres">
      <dgm:prSet presAssocID="{F64966ED-9DA6-4143-8209-9DACC97A2844}" presName="parentText2" presStyleLbl="node1" presStyleIdx="1" presStyleCnt="3">
        <dgm:presLayoutVars>
          <dgm:chMax/>
          <dgm:chPref val="3"/>
          <dgm:bulletEnabled val="1"/>
        </dgm:presLayoutVars>
      </dgm:prSet>
      <dgm:spPr/>
      <dgm:t>
        <a:bodyPr/>
        <a:lstStyle/>
        <a:p>
          <a:endParaRPr lang="ru-RU"/>
        </a:p>
      </dgm:t>
    </dgm:pt>
    <dgm:pt modelId="{6849BC58-29E7-42C5-B8E5-E81C4EACA00E}" type="pres">
      <dgm:prSet presAssocID="{F64966ED-9DA6-4143-8209-9DACC97A2844}" presName="childText2" presStyleLbl="solidAlignAcc1" presStyleIdx="1" presStyleCnt="3">
        <dgm:presLayoutVars>
          <dgm:chMax val="0"/>
          <dgm:chPref val="0"/>
          <dgm:bulletEnabled val="1"/>
        </dgm:presLayoutVars>
      </dgm:prSet>
      <dgm:spPr/>
      <dgm:t>
        <a:bodyPr/>
        <a:lstStyle/>
        <a:p>
          <a:endParaRPr lang="ru-RU"/>
        </a:p>
      </dgm:t>
    </dgm:pt>
    <dgm:pt modelId="{D737484C-2B0D-4383-BAD4-F683FEF58E6A}" type="pres">
      <dgm:prSet presAssocID="{6549756A-D60F-42DC-9AED-A32BFA550E80}" presName="parentText3" presStyleLbl="node1" presStyleIdx="2" presStyleCnt="3">
        <dgm:presLayoutVars>
          <dgm:chMax/>
          <dgm:chPref val="3"/>
          <dgm:bulletEnabled val="1"/>
        </dgm:presLayoutVars>
      </dgm:prSet>
      <dgm:spPr/>
      <dgm:t>
        <a:bodyPr/>
        <a:lstStyle/>
        <a:p>
          <a:endParaRPr lang="ru-RU"/>
        </a:p>
      </dgm:t>
    </dgm:pt>
    <dgm:pt modelId="{D7B76930-D5DD-4A9D-81FE-A5BBFF0AB101}" type="pres">
      <dgm:prSet presAssocID="{6549756A-D60F-42DC-9AED-A32BFA550E80}" presName="childText3" presStyleLbl="solidAlignAcc1" presStyleIdx="2" presStyleCnt="3">
        <dgm:presLayoutVars>
          <dgm:chMax val="0"/>
          <dgm:chPref val="0"/>
          <dgm:bulletEnabled val="1"/>
        </dgm:presLayoutVars>
      </dgm:prSet>
      <dgm:spPr/>
      <dgm:t>
        <a:bodyPr/>
        <a:lstStyle/>
        <a:p>
          <a:endParaRPr lang="ru-RU"/>
        </a:p>
      </dgm:t>
    </dgm:pt>
  </dgm:ptLst>
  <dgm:cxnLst>
    <dgm:cxn modelId="{3E9EC698-A0E3-4D6B-AE9E-8D65EC25699D}" type="presOf" srcId="{F64966ED-9DA6-4143-8209-9DACC97A2844}" destId="{430B3A8B-0837-46FA-AB69-8E5382025DD0}" srcOrd="0" destOrd="0" presId="urn:microsoft.com/office/officeart/2009/3/layout/IncreasingArrowsProcess"/>
    <dgm:cxn modelId="{B81F9F91-E7BC-4964-BB7D-778CED8D0A1B}" srcId="{8A0A9AFE-2737-4159-8183-CCA4D3154CF3}" destId="{6549756A-D60F-42DC-9AED-A32BFA550E80}" srcOrd="2" destOrd="0" parTransId="{7B3EA40E-6F3D-4CBC-81B4-1558A278C871}" sibTransId="{19CCB4CB-E198-4E4E-A9D5-B5707D1638CC}"/>
    <dgm:cxn modelId="{A6EABD60-A6B3-498C-BA66-ADBFC6AD86DC}" type="presOf" srcId="{A000A7A8-6BED-404B-B48A-641672EBB5A7}" destId="{6849BC58-29E7-42C5-B8E5-E81C4EACA00E}" srcOrd="0" destOrd="0" presId="urn:microsoft.com/office/officeart/2009/3/layout/IncreasingArrowsProcess"/>
    <dgm:cxn modelId="{059B117F-5E78-41E7-B761-3955E20B693C}" type="presOf" srcId="{C7B91030-5D81-472E-B1BE-F96826C3E6D6}" destId="{D97B18B1-2BEF-4CDA-8ED7-D82B5C59D156}" srcOrd="0" destOrd="0" presId="urn:microsoft.com/office/officeart/2009/3/layout/IncreasingArrowsProcess"/>
    <dgm:cxn modelId="{C0E7269A-38A0-4EC8-BD0C-8E5E98D7D780}" type="presOf" srcId="{6549756A-D60F-42DC-9AED-A32BFA550E80}" destId="{D737484C-2B0D-4383-BAD4-F683FEF58E6A}" srcOrd="0" destOrd="0" presId="urn:microsoft.com/office/officeart/2009/3/layout/IncreasingArrowsProcess"/>
    <dgm:cxn modelId="{0D9EDA5D-4C59-4AA5-AF9E-FCC1041C6F5D}" srcId="{8A0A9AFE-2737-4159-8183-CCA4D3154CF3}" destId="{F64966ED-9DA6-4143-8209-9DACC97A2844}" srcOrd="1" destOrd="0" parTransId="{4260CB09-2C57-45D6-830F-FCD16EB0420F}" sibTransId="{7D6DF1EC-3BEC-495E-A8FC-F88A6D0E1785}"/>
    <dgm:cxn modelId="{F505F96A-FDB7-4E7F-9725-A67A37C024F0}" type="presOf" srcId="{8A0A9AFE-2737-4159-8183-CCA4D3154CF3}" destId="{738F75E6-6BFE-4E97-BD18-20CEB4EE3AAC}" srcOrd="0" destOrd="0" presId="urn:microsoft.com/office/officeart/2009/3/layout/IncreasingArrowsProcess"/>
    <dgm:cxn modelId="{7C53951C-229C-43E0-BFF6-F618F59CED9C}" srcId="{8A0A9AFE-2737-4159-8183-CCA4D3154CF3}" destId="{B97DF193-27A3-4A58-B2C6-361E28EC7636}" srcOrd="0" destOrd="0" parTransId="{6FD38089-BD37-4A66-B153-8B3C4E379659}" sibTransId="{40A8A6B8-40E8-4858-8941-44CF90D2AB3D}"/>
    <dgm:cxn modelId="{D1EDA58C-B7FE-4800-9F89-263230EF643C}" srcId="{B97DF193-27A3-4A58-B2C6-361E28EC7636}" destId="{C7B91030-5D81-472E-B1BE-F96826C3E6D6}" srcOrd="0" destOrd="0" parTransId="{0797824B-A201-4F54-8CE5-A22AA60C2C3F}" sibTransId="{2E6A0820-EA93-449A-A489-42F0039EAE89}"/>
    <dgm:cxn modelId="{B42E8E5A-9283-4670-8C17-2B39B7D109A6}" srcId="{F64966ED-9DA6-4143-8209-9DACC97A2844}" destId="{A000A7A8-6BED-404B-B48A-641672EBB5A7}" srcOrd="0" destOrd="0" parTransId="{7B54C82D-21C8-41A4-8AD1-461295ECB1FD}" sibTransId="{6A8E0F93-72B0-4B14-BF4E-A1510E2156D6}"/>
    <dgm:cxn modelId="{F77DEFB4-DF64-41B8-906C-011B435FC4AD}" srcId="{6549756A-D60F-42DC-9AED-A32BFA550E80}" destId="{469658F4-5F32-4A9D-B979-FEE11FC67C78}" srcOrd="0" destOrd="0" parTransId="{9A4346FD-839E-4F44-B363-5DDE5B6CB249}" sibTransId="{DF7A5605-2C6D-4AB9-A479-F5F38F502A7F}"/>
    <dgm:cxn modelId="{42ADEB01-49EE-40BB-8516-CBC1F0B70E3C}" type="presOf" srcId="{469658F4-5F32-4A9D-B979-FEE11FC67C78}" destId="{D7B76930-D5DD-4A9D-81FE-A5BBFF0AB101}" srcOrd="0" destOrd="0" presId="urn:microsoft.com/office/officeart/2009/3/layout/IncreasingArrowsProcess"/>
    <dgm:cxn modelId="{1DC2B75F-5F73-4B04-8360-D849FD50A050}" type="presOf" srcId="{B97DF193-27A3-4A58-B2C6-361E28EC7636}" destId="{7D5E44C7-AB5D-4229-8F3B-F8B78DD5F3DE}" srcOrd="0" destOrd="0" presId="urn:microsoft.com/office/officeart/2009/3/layout/IncreasingArrowsProcess"/>
    <dgm:cxn modelId="{4E396F15-F7E2-44AA-8C80-0E0799FB6C37}" type="presParOf" srcId="{738F75E6-6BFE-4E97-BD18-20CEB4EE3AAC}" destId="{7D5E44C7-AB5D-4229-8F3B-F8B78DD5F3DE}" srcOrd="0" destOrd="0" presId="urn:microsoft.com/office/officeart/2009/3/layout/IncreasingArrowsProcess"/>
    <dgm:cxn modelId="{9A22F873-8E2E-46D7-9AC3-0F00E1E58F63}" type="presParOf" srcId="{738F75E6-6BFE-4E97-BD18-20CEB4EE3AAC}" destId="{D97B18B1-2BEF-4CDA-8ED7-D82B5C59D156}" srcOrd="1" destOrd="0" presId="urn:microsoft.com/office/officeart/2009/3/layout/IncreasingArrowsProcess"/>
    <dgm:cxn modelId="{4DD3209F-0999-4F67-BB10-6A5E607D7DE7}" type="presParOf" srcId="{738F75E6-6BFE-4E97-BD18-20CEB4EE3AAC}" destId="{430B3A8B-0837-46FA-AB69-8E5382025DD0}" srcOrd="2" destOrd="0" presId="urn:microsoft.com/office/officeart/2009/3/layout/IncreasingArrowsProcess"/>
    <dgm:cxn modelId="{1F40F471-716F-4105-BCE9-DDDB70BD584A}" type="presParOf" srcId="{738F75E6-6BFE-4E97-BD18-20CEB4EE3AAC}" destId="{6849BC58-29E7-42C5-B8E5-E81C4EACA00E}" srcOrd="3" destOrd="0" presId="urn:microsoft.com/office/officeart/2009/3/layout/IncreasingArrowsProcess"/>
    <dgm:cxn modelId="{6537A0D3-AB99-4EC1-BE9E-82337C83C81F}" type="presParOf" srcId="{738F75E6-6BFE-4E97-BD18-20CEB4EE3AAC}" destId="{D737484C-2B0D-4383-BAD4-F683FEF58E6A}" srcOrd="4" destOrd="0" presId="urn:microsoft.com/office/officeart/2009/3/layout/IncreasingArrowsProcess"/>
    <dgm:cxn modelId="{81800FBE-B305-448E-810D-E6BFBD89CA34}" type="presParOf" srcId="{738F75E6-6BFE-4E97-BD18-20CEB4EE3AAC}" destId="{D7B76930-D5DD-4A9D-81FE-A5BBFF0AB101}" srcOrd="5"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1182D4-BF7C-41E1-985E-BE8D4EB58418}"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ru-RU"/>
        </a:p>
      </dgm:t>
    </dgm:pt>
    <dgm:pt modelId="{E735B1E8-A660-4535-8614-3644FEB73C96}">
      <dgm:prSet phldrT="[Текст]" custT="1"/>
      <dgm:spPr/>
      <dgm:t>
        <a:bodyPr/>
        <a:lstStyle/>
        <a:p>
          <a:r>
            <a:rPr lang="en-US" sz="2200" dirty="0" smtClean="0"/>
            <a:t>Presence and availability of substitute goods</a:t>
          </a:r>
          <a:endParaRPr lang="ru-RU" sz="2200" dirty="0"/>
        </a:p>
      </dgm:t>
    </dgm:pt>
    <dgm:pt modelId="{BC21B543-085D-4568-825F-3A50C810D1B4}" type="parTrans" cxnId="{49EC269C-0389-482C-84E4-C6913A0F1856}">
      <dgm:prSet/>
      <dgm:spPr/>
      <dgm:t>
        <a:bodyPr/>
        <a:lstStyle/>
        <a:p>
          <a:endParaRPr lang="ru-RU"/>
        </a:p>
      </dgm:t>
    </dgm:pt>
    <dgm:pt modelId="{220C627B-5697-457F-9567-D6EA39034E0B}" type="sibTrans" cxnId="{49EC269C-0389-482C-84E4-C6913A0F1856}">
      <dgm:prSet/>
      <dgm:spPr/>
      <dgm:t>
        <a:bodyPr/>
        <a:lstStyle/>
        <a:p>
          <a:endParaRPr lang="ru-RU"/>
        </a:p>
      </dgm:t>
    </dgm:pt>
    <dgm:pt modelId="{F38B4A55-9525-47AF-9704-A478BA2FBEF2}">
      <dgm:prSet phldrT="[Текст]" custT="1"/>
      <dgm:spPr/>
      <dgm:t>
        <a:bodyPr/>
        <a:lstStyle/>
        <a:p>
          <a:endParaRPr lang="en-US" sz="2100" dirty="0" smtClean="0"/>
        </a:p>
        <a:p>
          <a:endParaRPr lang="en-US" sz="2100" dirty="0" smtClean="0"/>
        </a:p>
        <a:p>
          <a:endParaRPr lang="en-US" sz="2100" dirty="0" smtClean="0"/>
        </a:p>
        <a:p>
          <a:r>
            <a:rPr lang="en-US" sz="3600" dirty="0" smtClean="0"/>
            <a:t>Time factor</a:t>
          </a:r>
          <a:endParaRPr lang="ru-RU" sz="3600" dirty="0"/>
        </a:p>
      </dgm:t>
    </dgm:pt>
    <dgm:pt modelId="{F7166C9F-24C5-4BD6-BEC0-CB48C629FF4B}" type="parTrans" cxnId="{15BB25EB-180C-41F6-A4BE-1C3ABF2F0E24}">
      <dgm:prSet/>
      <dgm:spPr/>
      <dgm:t>
        <a:bodyPr/>
        <a:lstStyle/>
        <a:p>
          <a:endParaRPr lang="ru-RU"/>
        </a:p>
      </dgm:t>
    </dgm:pt>
    <dgm:pt modelId="{F1B6504A-3E63-452B-989E-CE0C3AFC6FE9}" type="sibTrans" cxnId="{15BB25EB-180C-41F6-A4BE-1C3ABF2F0E24}">
      <dgm:prSet/>
      <dgm:spPr/>
      <dgm:t>
        <a:bodyPr/>
        <a:lstStyle/>
        <a:p>
          <a:endParaRPr lang="ru-RU"/>
        </a:p>
      </dgm:t>
    </dgm:pt>
    <dgm:pt modelId="{F14BEBE1-891E-4268-8332-8AB6BD7D5BFE}">
      <dgm:prSet phldrT="[Текст]" custT="1"/>
      <dgm:spPr/>
      <dgm:t>
        <a:bodyPr/>
        <a:lstStyle/>
        <a:p>
          <a:r>
            <a:rPr lang="en-US" sz="2400" dirty="0" smtClean="0"/>
            <a:t>Unit weight of product`s </a:t>
          </a:r>
          <a:r>
            <a:rPr lang="en-US" sz="2400" dirty="0" err="1" smtClean="0"/>
            <a:t>expendi-ture</a:t>
          </a:r>
          <a:r>
            <a:rPr lang="en-US" sz="2400" dirty="0" smtClean="0"/>
            <a:t> </a:t>
          </a:r>
          <a:endParaRPr lang="ru-RU" sz="2400" dirty="0"/>
        </a:p>
      </dgm:t>
    </dgm:pt>
    <dgm:pt modelId="{3BF10FA6-5F44-47F2-BEE3-7C15F7DAFFB8}" type="parTrans" cxnId="{4830CCF1-FC33-40D1-9832-2BA12DEE1438}">
      <dgm:prSet/>
      <dgm:spPr/>
      <dgm:t>
        <a:bodyPr/>
        <a:lstStyle/>
        <a:p>
          <a:endParaRPr lang="ru-RU"/>
        </a:p>
      </dgm:t>
    </dgm:pt>
    <dgm:pt modelId="{E70DB415-8659-4CED-882A-96B65782D055}" type="sibTrans" cxnId="{4830CCF1-FC33-40D1-9832-2BA12DEE1438}">
      <dgm:prSet/>
      <dgm:spPr/>
      <dgm:t>
        <a:bodyPr/>
        <a:lstStyle/>
        <a:p>
          <a:endParaRPr lang="ru-RU"/>
        </a:p>
      </dgm:t>
    </dgm:pt>
    <dgm:pt modelId="{2DF47CBE-C1F9-4E1E-A57F-371D7BEEB43B}">
      <dgm:prSet phldrT="[Текст]"/>
      <dgm:spPr/>
      <dgm:t>
        <a:bodyPr/>
        <a:lstStyle/>
        <a:p>
          <a:endParaRPr lang="ru-RU" sz="1600" dirty="0"/>
        </a:p>
      </dgm:t>
    </dgm:pt>
    <dgm:pt modelId="{8AF671F8-C7F1-494B-BAFB-0A36FBA08E3D}" type="parTrans" cxnId="{8AC2AB27-12F8-4492-9F52-41CE17806AE6}">
      <dgm:prSet/>
      <dgm:spPr/>
      <dgm:t>
        <a:bodyPr/>
        <a:lstStyle/>
        <a:p>
          <a:endParaRPr lang="ru-RU"/>
        </a:p>
      </dgm:t>
    </dgm:pt>
    <dgm:pt modelId="{B15E0113-4DE8-4F4F-8B3E-F792CD32A3A5}" type="sibTrans" cxnId="{8AC2AB27-12F8-4492-9F52-41CE17806AE6}">
      <dgm:prSet/>
      <dgm:spPr/>
      <dgm:t>
        <a:bodyPr/>
        <a:lstStyle/>
        <a:p>
          <a:endParaRPr lang="ru-RU"/>
        </a:p>
      </dgm:t>
    </dgm:pt>
    <dgm:pt modelId="{42DD7007-1BAB-43D0-BAFF-84C7731B1EEE}">
      <dgm:prSet/>
      <dgm:spPr/>
      <dgm:t>
        <a:bodyPr/>
        <a:lstStyle/>
        <a:p>
          <a:r>
            <a:rPr lang="en-US" dirty="0" smtClean="0"/>
            <a:t>Necessity of the product to the costumer</a:t>
          </a:r>
          <a:endParaRPr lang="ru-RU" dirty="0"/>
        </a:p>
      </dgm:t>
    </dgm:pt>
    <dgm:pt modelId="{224EBFD1-B2A2-4128-9CDB-9003DF43A7D3}" type="parTrans" cxnId="{631AAC4A-4D02-4476-A6D7-136EC9116174}">
      <dgm:prSet/>
      <dgm:spPr/>
      <dgm:t>
        <a:bodyPr/>
        <a:lstStyle/>
        <a:p>
          <a:endParaRPr lang="ru-RU"/>
        </a:p>
      </dgm:t>
    </dgm:pt>
    <dgm:pt modelId="{448ED361-BD25-4CA2-BF58-CE513F75F684}" type="sibTrans" cxnId="{631AAC4A-4D02-4476-A6D7-136EC9116174}">
      <dgm:prSet/>
      <dgm:spPr/>
      <dgm:t>
        <a:bodyPr/>
        <a:lstStyle/>
        <a:p>
          <a:endParaRPr lang="ru-RU"/>
        </a:p>
      </dgm:t>
    </dgm:pt>
    <dgm:pt modelId="{C3459509-CF14-4866-A3BA-C977D4877369}" type="pres">
      <dgm:prSet presAssocID="{7C1182D4-BF7C-41E1-985E-BE8D4EB58418}" presName="Name0" presStyleCnt="0">
        <dgm:presLayoutVars>
          <dgm:dir/>
          <dgm:resizeHandles val="exact"/>
        </dgm:presLayoutVars>
      </dgm:prSet>
      <dgm:spPr/>
      <dgm:t>
        <a:bodyPr/>
        <a:lstStyle/>
        <a:p>
          <a:endParaRPr lang="ru-RU"/>
        </a:p>
      </dgm:t>
    </dgm:pt>
    <dgm:pt modelId="{E76136FD-5CDD-47FA-A778-9D9356D62934}" type="pres">
      <dgm:prSet presAssocID="{E735B1E8-A660-4535-8614-3644FEB73C96}" presName="node" presStyleLbl="node1" presStyleIdx="0" presStyleCnt="4">
        <dgm:presLayoutVars>
          <dgm:bulletEnabled val="1"/>
        </dgm:presLayoutVars>
      </dgm:prSet>
      <dgm:spPr/>
      <dgm:t>
        <a:bodyPr/>
        <a:lstStyle/>
        <a:p>
          <a:endParaRPr lang="ru-RU"/>
        </a:p>
      </dgm:t>
    </dgm:pt>
    <dgm:pt modelId="{79F30F27-4A63-4376-B6FD-DB1D39709ABB}" type="pres">
      <dgm:prSet presAssocID="{220C627B-5697-457F-9567-D6EA39034E0B}" presName="sibTrans" presStyleCnt="0"/>
      <dgm:spPr/>
    </dgm:pt>
    <dgm:pt modelId="{AFCFD25E-1456-4D36-9F8B-8C82659C64EF}" type="pres">
      <dgm:prSet presAssocID="{F38B4A55-9525-47AF-9704-A478BA2FBEF2}" presName="node" presStyleLbl="node1" presStyleIdx="1" presStyleCnt="4">
        <dgm:presLayoutVars>
          <dgm:bulletEnabled val="1"/>
        </dgm:presLayoutVars>
      </dgm:prSet>
      <dgm:spPr/>
      <dgm:t>
        <a:bodyPr/>
        <a:lstStyle/>
        <a:p>
          <a:endParaRPr lang="ru-RU"/>
        </a:p>
      </dgm:t>
    </dgm:pt>
    <dgm:pt modelId="{F849AE47-9BA1-4AB8-AE7F-753D535FD6B8}" type="pres">
      <dgm:prSet presAssocID="{F1B6504A-3E63-452B-989E-CE0C3AFC6FE9}" presName="sibTrans" presStyleCnt="0"/>
      <dgm:spPr/>
    </dgm:pt>
    <dgm:pt modelId="{CCF0A154-BCCB-467F-B7BE-507E4DA62089}" type="pres">
      <dgm:prSet presAssocID="{F14BEBE1-891E-4268-8332-8AB6BD7D5BFE}" presName="node" presStyleLbl="node1" presStyleIdx="2" presStyleCnt="4">
        <dgm:presLayoutVars>
          <dgm:bulletEnabled val="1"/>
        </dgm:presLayoutVars>
      </dgm:prSet>
      <dgm:spPr/>
      <dgm:t>
        <a:bodyPr/>
        <a:lstStyle/>
        <a:p>
          <a:endParaRPr lang="ru-RU"/>
        </a:p>
      </dgm:t>
    </dgm:pt>
    <dgm:pt modelId="{05A46CD2-C5FA-4838-AE58-9C001E62007B}" type="pres">
      <dgm:prSet presAssocID="{E70DB415-8659-4CED-882A-96B65782D055}" presName="sibTrans" presStyleCnt="0"/>
      <dgm:spPr/>
    </dgm:pt>
    <dgm:pt modelId="{C1D8B778-B0AD-4FA5-93B8-BFFA54191FC8}" type="pres">
      <dgm:prSet presAssocID="{42DD7007-1BAB-43D0-BAFF-84C7731B1EEE}" presName="node" presStyleLbl="node1" presStyleIdx="3" presStyleCnt="4">
        <dgm:presLayoutVars>
          <dgm:bulletEnabled val="1"/>
        </dgm:presLayoutVars>
      </dgm:prSet>
      <dgm:spPr/>
      <dgm:t>
        <a:bodyPr/>
        <a:lstStyle/>
        <a:p>
          <a:endParaRPr lang="ru-RU"/>
        </a:p>
      </dgm:t>
    </dgm:pt>
  </dgm:ptLst>
  <dgm:cxnLst>
    <dgm:cxn modelId="{631AAC4A-4D02-4476-A6D7-136EC9116174}" srcId="{7C1182D4-BF7C-41E1-985E-BE8D4EB58418}" destId="{42DD7007-1BAB-43D0-BAFF-84C7731B1EEE}" srcOrd="3" destOrd="0" parTransId="{224EBFD1-B2A2-4128-9CDB-9003DF43A7D3}" sibTransId="{448ED361-BD25-4CA2-BF58-CE513F75F684}"/>
    <dgm:cxn modelId="{5BCE808A-271D-47B7-82F9-2633EA8DD736}" type="presOf" srcId="{2DF47CBE-C1F9-4E1E-A57F-371D7BEEB43B}" destId="{AFCFD25E-1456-4D36-9F8B-8C82659C64EF}" srcOrd="0" destOrd="1" presId="urn:microsoft.com/office/officeart/2005/8/layout/hList6"/>
    <dgm:cxn modelId="{4830CCF1-FC33-40D1-9832-2BA12DEE1438}" srcId="{7C1182D4-BF7C-41E1-985E-BE8D4EB58418}" destId="{F14BEBE1-891E-4268-8332-8AB6BD7D5BFE}" srcOrd="2" destOrd="0" parTransId="{3BF10FA6-5F44-47F2-BEE3-7C15F7DAFFB8}" sibTransId="{E70DB415-8659-4CED-882A-96B65782D055}"/>
    <dgm:cxn modelId="{2389951F-28BD-45CA-B84D-F1C8F77D11A2}" type="presOf" srcId="{F38B4A55-9525-47AF-9704-A478BA2FBEF2}" destId="{AFCFD25E-1456-4D36-9F8B-8C82659C64EF}" srcOrd="0" destOrd="0" presId="urn:microsoft.com/office/officeart/2005/8/layout/hList6"/>
    <dgm:cxn modelId="{485D70B8-2D2C-4B90-A5E4-796DFC2C6934}" type="presOf" srcId="{F14BEBE1-891E-4268-8332-8AB6BD7D5BFE}" destId="{CCF0A154-BCCB-467F-B7BE-507E4DA62089}" srcOrd="0" destOrd="0" presId="urn:microsoft.com/office/officeart/2005/8/layout/hList6"/>
    <dgm:cxn modelId="{F3CB46E2-A1AC-428A-8EFB-AA6E05C499AC}" type="presOf" srcId="{42DD7007-1BAB-43D0-BAFF-84C7731B1EEE}" destId="{C1D8B778-B0AD-4FA5-93B8-BFFA54191FC8}" srcOrd="0" destOrd="0" presId="urn:microsoft.com/office/officeart/2005/8/layout/hList6"/>
    <dgm:cxn modelId="{DCD64201-5C97-40C6-9644-1954311A88B9}" type="presOf" srcId="{7C1182D4-BF7C-41E1-985E-BE8D4EB58418}" destId="{C3459509-CF14-4866-A3BA-C977D4877369}" srcOrd="0" destOrd="0" presId="urn:microsoft.com/office/officeart/2005/8/layout/hList6"/>
    <dgm:cxn modelId="{49EC269C-0389-482C-84E4-C6913A0F1856}" srcId="{7C1182D4-BF7C-41E1-985E-BE8D4EB58418}" destId="{E735B1E8-A660-4535-8614-3644FEB73C96}" srcOrd="0" destOrd="0" parTransId="{BC21B543-085D-4568-825F-3A50C810D1B4}" sibTransId="{220C627B-5697-457F-9567-D6EA39034E0B}"/>
    <dgm:cxn modelId="{15BB25EB-180C-41F6-A4BE-1C3ABF2F0E24}" srcId="{7C1182D4-BF7C-41E1-985E-BE8D4EB58418}" destId="{F38B4A55-9525-47AF-9704-A478BA2FBEF2}" srcOrd="1" destOrd="0" parTransId="{F7166C9F-24C5-4BD6-BEC0-CB48C629FF4B}" sibTransId="{F1B6504A-3E63-452B-989E-CE0C3AFC6FE9}"/>
    <dgm:cxn modelId="{8AC2AB27-12F8-4492-9F52-41CE17806AE6}" srcId="{F38B4A55-9525-47AF-9704-A478BA2FBEF2}" destId="{2DF47CBE-C1F9-4E1E-A57F-371D7BEEB43B}" srcOrd="0" destOrd="0" parTransId="{8AF671F8-C7F1-494B-BAFB-0A36FBA08E3D}" sibTransId="{B15E0113-4DE8-4F4F-8B3E-F792CD32A3A5}"/>
    <dgm:cxn modelId="{E70A1392-3F85-4237-8DA1-54428A242FBE}" type="presOf" srcId="{E735B1E8-A660-4535-8614-3644FEB73C96}" destId="{E76136FD-5CDD-47FA-A778-9D9356D62934}" srcOrd="0" destOrd="0" presId="urn:microsoft.com/office/officeart/2005/8/layout/hList6"/>
    <dgm:cxn modelId="{AB8692DC-A5BE-4A61-8DA0-B5F2BDB06B73}" type="presParOf" srcId="{C3459509-CF14-4866-A3BA-C977D4877369}" destId="{E76136FD-5CDD-47FA-A778-9D9356D62934}" srcOrd="0" destOrd="0" presId="urn:microsoft.com/office/officeart/2005/8/layout/hList6"/>
    <dgm:cxn modelId="{1E11E393-DBDA-4485-85EC-AC9423390A4F}" type="presParOf" srcId="{C3459509-CF14-4866-A3BA-C977D4877369}" destId="{79F30F27-4A63-4376-B6FD-DB1D39709ABB}" srcOrd="1" destOrd="0" presId="urn:microsoft.com/office/officeart/2005/8/layout/hList6"/>
    <dgm:cxn modelId="{A01152B7-6C8C-41B5-8920-0664E3F5B884}" type="presParOf" srcId="{C3459509-CF14-4866-A3BA-C977D4877369}" destId="{AFCFD25E-1456-4D36-9F8B-8C82659C64EF}" srcOrd="2" destOrd="0" presId="urn:microsoft.com/office/officeart/2005/8/layout/hList6"/>
    <dgm:cxn modelId="{F93A584F-CA4F-4A2D-8852-9CFBD5A32FBA}" type="presParOf" srcId="{C3459509-CF14-4866-A3BA-C977D4877369}" destId="{F849AE47-9BA1-4AB8-AE7F-753D535FD6B8}" srcOrd="3" destOrd="0" presId="urn:microsoft.com/office/officeart/2005/8/layout/hList6"/>
    <dgm:cxn modelId="{0627CE61-E3C7-41F6-903E-048563C35202}" type="presParOf" srcId="{C3459509-CF14-4866-A3BA-C977D4877369}" destId="{CCF0A154-BCCB-467F-B7BE-507E4DA62089}" srcOrd="4" destOrd="0" presId="urn:microsoft.com/office/officeart/2005/8/layout/hList6"/>
    <dgm:cxn modelId="{EA1DF755-8278-4E5A-8E95-9D97D69821CB}" type="presParOf" srcId="{C3459509-CF14-4866-A3BA-C977D4877369}" destId="{05A46CD2-C5FA-4838-AE58-9C001E62007B}" srcOrd="5" destOrd="0" presId="urn:microsoft.com/office/officeart/2005/8/layout/hList6"/>
    <dgm:cxn modelId="{7CE5273A-9611-4DF5-9462-1ACEF80D2B63}" type="presParOf" srcId="{C3459509-CF14-4866-A3BA-C977D4877369}" destId="{C1D8B778-B0AD-4FA5-93B8-BFFA54191FC8}"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E7336C-D077-4295-936C-C845FB62891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ru-RU"/>
        </a:p>
      </dgm:t>
    </dgm:pt>
    <dgm:pt modelId="{9FF1150A-F9D5-440C-A89C-90E3E66C22CE}">
      <dgm:prSet phldrT="[Текст]" custT="1"/>
      <dgm:spPr/>
      <dgm:t>
        <a:bodyPr/>
        <a:lstStyle/>
        <a:p>
          <a:r>
            <a:rPr lang="en-US" sz="2000" dirty="0" smtClean="0"/>
            <a:t>first-necessity / essential goods</a:t>
          </a:r>
          <a:endParaRPr lang="ru-RU" sz="2000" dirty="0"/>
        </a:p>
      </dgm:t>
    </dgm:pt>
    <dgm:pt modelId="{5995504A-A564-4B3C-913A-757554D12871}" type="parTrans" cxnId="{418E033F-0BE6-46C1-A7DD-5F733153331C}">
      <dgm:prSet/>
      <dgm:spPr/>
      <dgm:t>
        <a:bodyPr/>
        <a:lstStyle/>
        <a:p>
          <a:endParaRPr lang="ru-RU"/>
        </a:p>
      </dgm:t>
    </dgm:pt>
    <dgm:pt modelId="{E5935B7A-0853-4DF1-BC39-6A8F8EFBE790}" type="sibTrans" cxnId="{418E033F-0BE6-46C1-A7DD-5F733153331C}">
      <dgm:prSet/>
      <dgm:spPr/>
      <dgm:t>
        <a:bodyPr/>
        <a:lstStyle/>
        <a:p>
          <a:endParaRPr lang="ru-RU"/>
        </a:p>
      </dgm:t>
    </dgm:pt>
    <dgm:pt modelId="{813D4D68-B5A3-4B7D-8C1D-F94AD53025CD}">
      <dgm:prSet custT="1"/>
      <dgm:spPr/>
      <dgm:t>
        <a:bodyPr/>
        <a:lstStyle/>
        <a:p>
          <a:r>
            <a:rPr lang="en-US" sz="2000" dirty="0" smtClean="0"/>
            <a:t>second-necessity</a:t>
          </a:r>
          <a:r>
            <a:rPr lang="en-US" sz="1600" dirty="0" smtClean="0"/>
            <a:t> </a:t>
          </a:r>
          <a:r>
            <a:rPr lang="en-US" sz="2000" dirty="0" smtClean="0"/>
            <a:t>goods</a:t>
          </a:r>
          <a:endParaRPr lang="ru-RU" sz="2000" dirty="0"/>
        </a:p>
      </dgm:t>
    </dgm:pt>
    <dgm:pt modelId="{DD79BBC7-0B1A-472A-A221-0EF51907DE23}" type="parTrans" cxnId="{E81D8151-6619-43D7-948E-E686B7D9813C}">
      <dgm:prSet/>
      <dgm:spPr/>
      <dgm:t>
        <a:bodyPr/>
        <a:lstStyle/>
        <a:p>
          <a:endParaRPr lang="ru-RU"/>
        </a:p>
      </dgm:t>
    </dgm:pt>
    <dgm:pt modelId="{92840187-6F05-4D1F-AB30-3ED8F071AA88}" type="sibTrans" cxnId="{E81D8151-6619-43D7-948E-E686B7D9813C}">
      <dgm:prSet/>
      <dgm:spPr/>
      <dgm:t>
        <a:bodyPr/>
        <a:lstStyle/>
        <a:p>
          <a:endParaRPr lang="ru-RU"/>
        </a:p>
      </dgm:t>
    </dgm:pt>
    <dgm:pt modelId="{12D16B20-887D-45BB-A8D3-68BD44AF3031}">
      <dgm:prSet custT="1"/>
      <dgm:spPr/>
      <dgm:t>
        <a:bodyPr/>
        <a:lstStyle/>
        <a:p>
          <a:r>
            <a:rPr lang="en-US" sz="2000" dirty="0" smtClean="0"/>
            <a:t>third-necessity goods</a:t>
          </a:r>
          <a:endParaRPr lang="ru-RU" sz="2000" dirty="0"/>
        </a:p>
      </dgm:t>
    </dgm:pt>
    <dgm:pt modelId="{BD012F66-0CAE-4DDC-A474-ED34F720B684}" type="parTrans" cxnId="{C723DB77-6DE6-4536-9151-EEA719F44643}">
      <dgm:prSet/>
      <dgm:spPr/>
      <dgm:t>
        <a:bodyPr/>
        <a:lstStyle/>
        <a:p>
          <a:endParaRPr lang="ru-RU"/>
        </a:p>
      </dgm:t>
    </dgm:pt>
    <dgm:pt modelId="{3F8EEF8A-793D-4D9E-9900-A329B6798C92}" type="sibTrans" cxnId="{C723DB77-6DE6-4536-9151-EEA719F44643}">
      <dgm:prSet/>
      <dgm:spPr/>
      <dgm:t>
        <a:bodyPr/>
        <a:lstStyle/>
        <a:p>
          <a:endParaRPr lang="ru-RU"/>
        </a:p>
      </dgm:t>
    </dgm:pt>
    <dgm:pt modelId="{F431A132-E704-4F3E-B017-A9F91A8FD0D0}" type="pres">
      <dgm:prSet presAssocID="{3EE7336C-D077-4295-936C-C845FB62891E}" presName="linear" presStyleCnt="0">
        <dgm:presLayoutVars>
          <dgm:dir/>
          <dgm:animLvl val="lvl"/>
          <dgm:resizeHandles val="exact"/>
        </dgm:presLayoutVars>
      </dgm:prSet>
      <dgm:spPr/>
      <dgm:t>
        <a:bodyPr/>
        <a:lstStyle/>
        <a:p>
          <a:endParaRPr lang="ru-RU"/>
        </a:p>
      </dgm:t>
    </dgm:pt>
    <dgm:pt modelId="{F226E9BF-6D70-484A-B294-0BA3B9D4642D}" type="pres">
      <dgm:prSet presAssocID="{9FF1150A-F9D5-440C-A89C-90E3E66C22CE}" presName="parentLin" presStyleCnt="0"/>
      <dgm:spPr/>
      <dgm:t>
        <a:bodyPr/>
        <a:lstStyle/>
        <a:p>
          <a:endParaRPr lang="ru-RU"/>
        </a:p>
      </dgm:t>
    </dgm:pt>
    <dgm:pt modelId="{ECD6A01B-76C5-47AE-BC21-CDE3C29EB549}" type="pres">
      <dgm:prSet presAssocID="{9FF1150A-F9D5-440C-A89C-90E3E66C22CE}" presName="parentLeftMargin" presStyleLbl="node1" presStyleIdx="0" presStyleCnt="3"/>
      <dgm:spPr/>
      <dgm:t>
        <a:bodyPr/>
        <a:lstStyle/>
        <a:p>
          <a:endParaRPr lang="ru-RU"/>
        </a:p>
      </dgm:t>
    </dgm:pt>
    <dgm:pt modelId="{33311D38-41BD-4DF0-93AF-B708F905F8B6}" type="pres">
      <dgm:prSet presAssocID="{9FF1150A-F9D5-440C-A89C-90E3E66C22CE}" presName="parentText" presStyleLbl="node1" presStyleIdx="0" presStyleCnt="3">
        <dgm:presLayoutVars>
          <dgm:chMax val="0"/>
          <dgm:bulletEnabled val="1"/>
        </dgm:presLayoutVars>
      </dgm:prSet>
      <dgm:spPr/>
      <dgm:t>
        <a:bodyPr/>
        <a:lstStyle/>
        <a:p>
          <a:endParaRPr lang="ru-RU"/>
        </a:p>
      </dgm:t>
    </dgm:pt>
    <dgm:pt modelId="{EB41DC36-BA8E-4883-BF33-B2ACA22C639A}" type="pres">
      <dgm:prSet presAssocID="{9FF1150A-F9D5-440C-A89C-90E3E66C22CE}" presName="negativeSpace" presStyleCnt="0"/>
      <dgm:spPr/>
      <dgm:t>
        <a:bodyPr/>
        <a:lstStyle/>
        <a:p>
          <a:endParaRPr lang="ru-RU"/>
        </a:p>
      </dgm:t>
    </dgm:pt>
    <dgm:pt modelId="{B812EC85-15E3-4BDA-B023-B30AE80F94FB}" type="pres">
      <dgm:prSet presAssocID="{9FF1150A-F9D5-440C-A89C-90E3E66C22CE}" presName="childText" presStyleLbl="conFgAcc1" presStyleIdx="0" presStyleCnt="3">
        <dgm:presLayoutVars>
          <dgm:bulletEnabled val="1"/>
        </dgm:presLayoutVars>
      </dgm:prSet>
      <dgm:spPr/>
      <dgm:t>
        <a:bodyPr/>
        <a:lstStyle/>
        <a:p>
          <a:endParaRPr lang="ru-RU"/>
        </a:p>
      </dgm:t>
    </dgm:pt>
    <dgm:pt modelId="{2088B96D-413F-4E96-BCC6-A77C1547C7A1}" type="pres">
      <dgm:prSet presAssocID="{E5935B7A-0853-4DF1-BC39-6A8F8EFBE790}" presName="spaceBetweenRectangles" presStyleCnt="0"/>
      <dgm:spPr/>
      <dgm:t>
        <a:bodyPr/>
        <a:lstStyle/>
        <a:p>
          <a:endParaRPr lang="ru-RU"/>
        </a:p>
      </dgm:t>
    </dgm:pt>
    <dgm:pt modelId="{7ECEFC97-80EA-4E32-8F03-625DC9986C0B}" type="pres">
      <dgm:prSet presAssocID="{813D4D68-B5A3-4B7D-8C1D-F94AD53025CD}" presName="parentLin" presStyleCnt="0"/>
      <dgm:spPr/>
      <dgm:t>
        <a:bodyPr/>
        <a:lstStyle/>
        <a:p>
          <a:endParaRPr lang="ru-RU"/>
        </a:p>
      </dgm:t>
    </dgm:pt>
    <dgm:pt modelId="{2A04CB4C-34A2-44B9-BB98-9A5F12B552C8}" type="pres">
      <dgm:prSet presAssocID="{813D4D68-B5A3-4B7D-8C1D-F94AD53025CD}" presName="parentLeftMargin" presStyleLbl="node1" presStyleIdx="0" presStyleCnt="3"/>
      <dgm:spPr/>
      <dgm:t>
        <a:bodyPr/>
        <a:lstStyle/>
        <a:p>
          <a:endParaRPr lang="ru-RU"/>
        </a:p>
      </dgm:t>
    </dgm:pt>
    <dgm:pt modelId="{0EB0F4D7-AC23-4D19-9E73-1AC12905993D}" type="pres">
      <dgm:prSet presAssocID="{813D4D68-B5A3-4B7D-8C1D-F94AD53025CD}" presName="parentText" presStyleLbl="node1" presStyleIdx="1" presStyleCnt="3">
        <dgm:presLayoutVars>
          <dgm:chMax val="0"/>
          <dgm:bulletEnabled val="1"/>
        </dgm:presLayoutVars>
      </dgm:prSet>
      <dgm:spPr/>
      <dgm:t>
        <a:bodyPr/>
        <a:lstStyle/>
        <a:p>
          <a:endParaRPr lang="ru-RU"/>
        </a:p>
      </dgm:t>
    </dgm:pt>
    <dgm:pt modelId="{276A8C1B-3692-4699-A588-853F016E24A4}" type="pres">
      <dgm:prSet presAssocID="{813D4D68-B5A3-4B7D-8C1D-F94AD53025CD}" presName="negativeSpace" presStyleCnt="0"/>
      <dgm:spPr/>
      <dgm:t>
        <a:bodyPr/>
        <a:lstStyle/>
        <a:p>
          <a:endParaRPr lang="ru-RU"/>
        </a:p>
      </dgm:t>
    </dgm:pt>
    <dgm:pt modelId="{EC09547F-33FF-4967-AC96-3F19862D39EF}" type="pres">
      <dgm:prSet presAssocID="{813D4D68-B5A3-4B7D-8C1D-F94AD53025CD}" presName="childText" presStyleLbl="conFgAcc1" presStyleIdx="1" presStyleCnt="3">
        <dgm:presLayoutVars>
          <dgm:bulletEnabled val="1"/>
        </dgm:presLayoutVars>
      </dgm:prSet>
      <dgm:spPr/>
      <dgm:t>
        <a:bodyPr/>
        <a:lstStyle/>
        <a:p>
          <a:endParaRPr lang="ru-RU"/>
        </a:p>
      </dgm:t>
    </dgm:pt>
    <dgm:pt modelId="{E6892476-C32D-475B-8802-961CACF57FBE}" type="pres">
      <dgm:prSet presAssocID="{92840187-6F05-4D1F-AB30-3ED8F071AA88}" presName="spaceBetweenRectangles" presStyleCnt="0"/>
      <dgm:spPr/>
      <dgm:t>
        <a:bodyPr/>
        <a:lstStyle/>
        <a:p>
          <a:endParaRPr lang="ru-RU"/>
        </a:p>
      </dgm:t>
    </dgm:pt>
    <dgm:pt modelId="{FC500010-4691-45A7-B062-390D9BBC108E}" type="pres">
      <dgm:prSet presAssocID="{12D16B20-887D-45BB-A8D3-68BD44AF3031}" presName="parentLin" presStyleCnt="0"/>
      <dgm:spPr/>
      <dgm:t>
        <a:bodyPr/>
        <a:lstStyle/>
        <a:p>
          <a:endParaRPr lang="ru-RU"/>
        </a:p>
      </dgm:t>
    </dgm:pt>
    <dgm:pt modelId="{D1461C76-D4D3-4E56-9BE8-816A33F70D69}" type="pres">
      <dgm:prSet presAssocID="{12D16B20-887D-45BB-A8D3-68BD44AF3031}" presName="parentLeftMargin" presStyleLbl="node1" presStyleIdx="1" presStyleCnt="3"/>
      <dgm:spPr/>
      <dgm:t>
        <a:bodyPr/>
        <a:lstStyle/>
        <a:p>
          <a:endParaRPr lang="ru-RU"/>
        </a:p>
      </dgm:t>
    </dgm:pt>
    <dgm:pt modelId="{B75815A2-2382-4FA1-9DF0-AB226C5D7302}" type="pres">
      <dgm:prSet presAssocID="{12D16B20-887D-45BB-A8D3-68BD44AF3031}" presName="parentText" presStyleLbl="node1" presStyleIdx="2" presStyleCnt="3">
        <dgm:presLayoutVars>
          <dgm:chMax val="0"/>
          <dgm:bulletEnabled val="1"/>
        </dgm:presLayoutVars>
      </dgm:prSet>
      <dgm:spPr/>
      <dgm:t>
        <a:bodyPr/>
        <a:lstStyle/>
        <a:p>
          <a:endParaRPr lang="ru-RU"/>
        </a:p>
      </dgm:t>
    </dgm:pt>
    <dgm:pt modelId="{A49A2020-A6E0-4114-A25B-4911C8D1A461}" type="pres">
      <dgm:prSet presAssocID="{12D16B20-887D-45BB-A8D3-68BD44AF3031}" presName="negativeSpace" presStyleCnt="0"/>
      <dgm:spPr/>
      <dgm:t>
        <a:bodyPr/>
        <a:lstStyle/>
        <a:p>
          <a:endParaRPr lang="ru-RU"/>
        </a:p>
      </dgm:t>
    </dgm:pt>
    <dgm:pt modelId="{FE913D68-77C6-480C-9997-CB433E6F2010}" type="pres">
      <dgm:prSet presAssocID="{12D16B20-887D-45BB-A8D3-68BD44AF3031}" presName="childText" presStyleLbl="conFgAcc1" presStyleIdx="2" presStyleCnt="3">
        <dgm:presLayoutVars>
          <dgm:bulletEnabled val="1"/>
        </dgm:presLayoutVars>
      </dgm:prSet>
      <dgm:spPr/>
      <dgm:t>
        <a:bodyPr/>
        <a:lstStyle/>
        <a:p>
          <a:endParaRPr lang="ru-RU"/>
        </a:p>
      </dgm:t>
    </dgm:pt>
  </dgm:ptLst>
  <dgm:cxnLst>
    <dgm:cxn modelId="{F6D7C476-3346-4B88-9F11-1170D9AE14C5}" type="presOf" srcId="{9FF1150A-F9D5-440C-A89C-90E3E66C22CE}" destId="{ECD6A01B-76C5-47AE-BC21-CDE3C29EB549}" srcOrd="0" destOrd="0" presId="urn:microsoft.com/office/officeart/2005/8/layout/list1"/>
    <dgm:cxn modelId="{0348AC6A-8D28-4EB5-9089-68A9C5C7156B}" type="presOf" srcId="{813D4D68-B5A3-4B7D-8C1D-F94AD53025CD}" destId="{0EB0F4D7-AC23-4D19-9E73-1AC12905993D}" srcOrd="1" destOrd="0" presId="urn:microsoft.com/office/officeart/2005/8/layout/list1"/>
    <dgm:cxn modelId="{C723DB77-6DE6-4536-9151-EEA719F44643}" srcId="{3EE7336C-D077-4295-936C-C845FB62891E}" destId="{12D16B20-887D-45BB-A8D3-68BD44AF3031}" srcOrd="2" destOrd="0" parTransId="{BD012F66-0CAE-4DDC-A474-ED34F720B684}" sibTransId="{3F8EEF8A-793D-4D9E-9900-A329B6798C92}"/>
    <dgm:cxn modelId="{C51F3AEC-C5C5-4278-939B-AF2073717070}" type="presOf" srcId="{12D16B20-887D-45BB-A8D3-68BD44AF3031}" destId="{B75815A2-2382-4FA1-9DF0-AB226C5D7302}" srcOrd="1" destOrd="0" presId="urn:microsoft.com/office/officeart/2005/8/layout/list1"/>
    <dgm:cxn modelId="{527DCF55-3AA3-4380-A8C8-5208CDC2DD04}" type="presOf" srcId="{3EE7336C-D077-4295-936C-C845FB62891E}" destId="{F431A132-E704-4F3E-B017-A9F91A8FD0D0}" srcOrd="0" destOrd="0" presId="urn:microsoft.com/office/officeart/2005/8/layout/list1"/>
    <dgm:cxn modelId="{1EF6D6BE-56EC-427E-98A5-F4350FFFC8C6}" type="presOf" srcId="{9FF1150A-F9D5-440C-A89C-90E3E66C22CE}" destId="{33311D38-41BD-4DF0-93AF-B708F905F8B6}" srcOrd="1" destOrd="0" presId="urn:microsoft.com/office/officeart/2005/8/layout/list1"/>
    <dgm:cxn modelId="{4B6197C8-24DE-4AF7-94A6-6B63985A7EAC}" type="presOf" srcId="{12D16B20-887D-45BB-A8D3-68BD44AF3031}" destId="{D1461C76-D4D3-4E56-9BE8-816A33F70D69}" srcOrd="0" destOrd="0" presId="urn:microsoft.com/office/officeart/2005/8/layout/list1"/>
    <dgm:cxn modelId="{E81D8151-6619-43D7-948E-E686B7D9813C}" srcId="{3EE7336C-D077-4295-936C-C845FB62891E}" destId="{813D4D68-B5A3-4B7D-8C1D-F94AD53025CD}" srcOrd="1" destOrd="0" parTransId="{DD79BBC7-0B1A-472A-A221-0EF51907DE23}" sibTransId="{92840187-6F05-4D1F-AB30-3ED8F071AA88}"/>
    <dgm:cxn modelId="{CC571DF8-2353-47A2-907C-4016EDDFED42}" type="presOf" srcId="{813D4D68-B5A3-4B7D-8C1D-F94AD53025CD}" destId="{2A04CB4C-34A2-44B9-BB98-9A5F12B552C8}" srcOrd="0" destOrd="0" presId="urn:microsoft.com/office/officeart/2005/8/layout/list1"/>
    <dgm:cxn modelId="{418E033F-0BE6-46C1-A7DD-5F733153331C}" srcId="{3EE7336C-D077-4295-936C-C845FB62891E}" destId="{9FF1150A-F9D5-440C-A89C-90E3E66C22CE}" srcOrd="0" destOrd="0" parTransId="{5995504A-A564-4B3C-913A-757554D12871}" sibTransId="{E5935B7A-0853-4DF1-BC39-6A8F8EFBE790}"/>
    <dgm:cxn modelId="{7B48A80E-A1F0-4969-B768-2B6307A5FDF0}" type="presParOf" srcId="{F431A132-E704-4F3E-B017-A9F91A8FD0D0}" destId="{F226E9BF-6D70-484A-B294-0BA3B9D4642D}" srcOrd="0" destOrd="0" presId="urn:microsoft.com/office/officeart/2005/8/layout/list1"/>
    <dgm:cxn modelId="{0D5DD85D-6956-4113-859C-B83041570E15}" type="presParOf" srcId="{F226E9BF-6D70-484A-B294-0BA3B9D4642D}" destId="{ECD6A01B-76C5-47AE-BC21-CDE3C29EB549}" srcOrd="0" destOrd="0" presId="urn:microsoft.com/office/officeart/2005/8/layout/list1"/>
    <dgm:cxn modelId="{0346254A-5E6D-493E-9ED3-5FD091C64874}" type="presParOf" srcId="{F226E9BF-6D70-484A-B294-0BA3B9D4642D}" destId="{33311D38-41BD-4DF0-93AF-B708F905F8B6}" srcOrd="1" destOrd="0" presId="urn:microsoft.com/office/officeart/2005/8/layout/list1"/>
    <dgm:cxn modelId="{503ACA96-BF0F-419F-B4B0-319E60423120}" type="presParOf" srcId="{F431A132-E704-4F3E-B017-A9F91A8FD0D0}" destId="{EB41DC36-BA8E-4883-BF33-B2ACA22C639A}" srcOrd="1" destOrd="0" presId="urn:microsoft.com/office/officeart/2005/8/layout/list1"/>
    <dgm:cxn modelId="{9F0E27B5-67ED-46DE-84EB-1FFA36B36C13}" type="presParOf" srcId="{F431A132-E704-4F3E-B017-A9F91A8FD0D0}" destId="{B812EC85-15E3-4BDA-B023-B30AE80F94FB}" srcOrd="2" destOrd="0" presId="urn:microsoft.com/office/officeart/2005/8/layout/list1"/>
    <dgm:cxn modelId="{9CAC3488-75E9-488C-BEFB-08D012ED764E}" type="presParOf" srcId="{F431A132-E704-4F3E-B017-A9F91A8FD0D0}" destId="{2088B96D-413F-4E96-BCC6-A77C1547C7A1}" srcOrd="3" destOrd="0" presId="urn:microsoft.com/office/officeart/2005/8/layout/list1"/>
    <dgm:cxn modelId="{AE2F1305-DEAF-406B-A86C-A86C701E7561}" type="presParOf" srcId="{F431A132-E704-4F3E-B017-A9F91A8FD0D0}" destId="{7ECEFC97-80EA-4E32-8F03-625DC9986C0B}" srcOrd="4" destOrd="0" presId="urn:microsoft.com/office/officeart/2005/8/layout/list1"/>
    <dgm:cxn modelId="{8BC1822E-EAAE-4AC6-85B0-A925B2DB420D}" type="presParOf" srcId="{7ECEFC97-80EA-4E32-8F03-625DC9986C0B}" destId="{2A04CB4C-34A2-44B9-BB98-9A5F12B552C8}" srcOrd="0" destOrd="0" presId="urn:microsoft.com/office/officeart/2005/8/layout/list1"/>
    <dgm:cxn modelId="{F73BB53B-C100-493A-B80B-9DD5A773441E}" type="presParOf" srcId="{7ECEFC97-80EA-4E32-8F03-625DC9986C0B}" destId="{0EB0F4D7-AC23-4D19-9E73-1AC12905993D}" srcOrd="1" destOrd="0" presId="urn:microsoft.com/office/officeart/2005/8/layout/list1"/>
    <dgm:cxn modelId="{2E2F659D-8D0C-4830-99BD-57495AC2E3BB}" type="presParOf" srcId="{F431A132-E704-4F3E-B017-A9F91A8FD0D0}" destId="{276A8C1B-3692-4699-A588-853F016E24A4}" srcOrd="5" destOrd="0" presId="urn:microsoft.com/office/officeart/2005/8/layout/list1"/>
    <dgm:cxn modelId="{CFDEB9C0-7F68-4852-AC29-261CFDF51CD8}" type="presParOf" srcId="{F431A132-E704-4F3E-B017-A9F91A8FD0D0}" destId="{EC09547F-33FF-4967-AC96-3F19862D39EF}" srcOrd="6" destOrd="0" presId="urn:microsoft.com/office/officeart/2005/8/layout/list1"/>
    <dgm:cxn modelId="{642BC472-DF30-4290-97F6-16D1224C5314}" type="presParOf" srcId="{F431A132-E704-4F3E-B017-A9F91A8FD0D0}" destId="{E6892476-C32D-475B-8802-961CACF57FBE}" srcOrd="7" destOrd="0" presId="urn:microsoft.com/office/officeart/2005/8/layout/list1"/>
    <dgm:cxn modelId="{2116299B-9B12-4F4C-8751-CFAD71FCCF79}" type="presParOf" srcId="{F431A132-E704-4F3E-B017-A9F91A8FD0D0}" destId="{FC500010-4691-45A7-B062-390D9BBC108E}" srcOrd="8" destOrd="0" presId="urn:microsoft.com/office/officeart/2005/8/layout/list1"/>
    <dgm:cxn modelId="{D2AE6B11-7612-48ED-A5FD-4659C41B4562}" type="presParOf" srcId="{FC500010-4691-45A7-B062-390D9BBC108E}" destId="{D1461C76-D4D3-4E56-9BE8-816A33F70D69}" srcOrd="0" destOrd="0" presId="urn:microsoft.com/office/officeart/2005/8/layout/list1"/>
    <dgm:cxn modelId="{5DDBC240-F5D9-407B-AD1B-0F37E4EE5361}" type="presParOf" srcId="{FC500010-4691-45A7-B062-390D9BBC108E}" destId="{B75815A2-2382-4FA1-9DF0-AB226C5D7302}" srcOrd="1" destOrd="0" presId="urn:microsoft.com/office/officeart/2005/8/layout/list1"/>
    <dgm:cxn modelId="{AC3ECB05-18F6-4C2F-84B9-80A3897A5942}" type="presParOf" srcId="{F431A132-E704-4F3E-B017-A9F91A8FD0D0}" destId="{A49A2020-A6E0-4114-A25B-4911C8D1A461}" srcOrd="9" destOrd="0" presId="urn:microsoft.com/office/officeart/2005/8/layout/list1"/>
    <dgm:cxn modelId="{C954318B-261C-4F5D-AE10-24563C6E9D76}" type="presParOf" srcId="{F431A132-E704-4F3E-B017-A9F91A8FD0D0}" destId="{FE913D68-77C6-480C-9997-CB433E6F2010}"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05BAF0-0F2E-4524-98D7-2191FDB25DF9}"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ru-RU"/>
        </a:p>
      </dgm:t>
    </dgm:pt>
    <dgm:pt modelId="{EA28FC43-7CC1-49EE-B6AD-B8E7E2976549}">
      <dgm:prSet phldrT="[Текст]" custT="1"/>
      <dgm:spPr/>
      <dgm:t>
        <a:bodyPr/>
        <a:lstStyle/>
        <a:p>
          <a:r>
            <a:rPr lang="en-US" sz="1800" dirty="0" smtClean="0"/>
            <a:t>Presence of unloaded producing forces </a:t>
          </a:r>
          <a:endParaRPr lang="ru-RU" sz="1800" dirty="0"/>
        </a:p>
      </dgm:t>
    </dgm:pt>
    <dgm:pt modelId="{E5C09461-8CD4-47D3-A802-639F3E628A2D}" type="parTrans" cxnId="{2CDCEAA4-012F-40CC-88B2-B5896F0584FB}">
      <dgm:prSet/>
      <dgm:spPr/>
      <dgm:t>
        <a:bodyPr/>
        <a:lstStyle/>
        <a:p>
          <a:endParaRPr lang="ru-RU" sz="1800"/>
        </a:p>
      </dgm:t>
    </dgm:pt>
    <dgm:pt modelId="{DA11F835-F1A4-4D54-9A70-246F96170C12}" type="sibTrans" cxnId="{2CDCEAA4-012F-40CC-88B2-B5896F0584FB}">
      <dgm:prSet/>
      <dgm:spPr/>
      <dgm:t>
        <a:bodyPr/>
        <a:lstStyle/>
        <a:p>
          <a:endParaRPr lang="ru-RU" sz="1800"/>
        </a:p>
      </dgm:t>
    </dgm:pt>
    <dgm:pt modelId="{80B3C8AB-C2F3-4822-BAD1-264B26386BDB}">
      <dgm:prSet phldrT="[Текст]" custT="1"/>
      <dgm:spPr/>
      <dgm:t>
        <a:bodyPr/>
        <a:lstStyle/>
        <a:p>
          <a:r>
            <a:rPr lang="en-US" sz="1800" dirty="0" smtClean="0"/>
            <a:t>kinds of goods and services prepared for selling</a:t>
          </a:r>
          <a:endParaRPr lang="ru-RU" sz="1800" dirty="0"/>
        </a:p>
      </dgm:t>
    </dgm:pt>
    <dgm:pt modelId="{2D51153D-8E8F-4A69-A037-ABA69A2618B4}" type="parTrans" cxnId="{1E864E2A-FD30-48E1-B0D8-6D1C24C5B566}">
      <dgm:prSet/>
      <dgm:spPr/>
      <dgm:t>
        <a:bodyPr/>
        <a:lstStyle/>
        <a:p>
          <a:endParaRPr lang="ru-RU" sz="1800"/>
        </a:p>
      </dgm:t>
    </dgm:pt>
    <dgm:pt modelId="{19BCCE59-3816-45B0-80D5-98F5B590BE27}" type="sibTrans" cxnId="{1E864E2A-FD30-48E1-B0D8-6D1C24C5B566}">
      <dgm:prSet/>
      <dgm:spPr/>
      <dgm:t>
        <a:bodyPr/>
        <a:lstStyle/>
        <a:p>
          <a:endParaRPr lang="ru-RU" sz="1800"/>
        </a:p>
      </dgm:t>
    </dgm:pt>
    <dgm:pt modelId="{510D05F2-E6AD-4AB3-A0BF-A4FDC1AD6DA3}">
      <dgm:prSet phldrT="[Текст]" custT="1"/>
      <dgm:spPr/>
      <dgm:t>
        <a:bodyPr/>
        <a:lstStyle/>
        <a:p>
          <a:r>
            <a:rPr lang="en-US" sz="1800" dirty="0" smtClean="0"/>
            <a:t>Opportunity of long-term storage of production </a:t>
          </a:r>
          <a:endParaRPr lang="ru-RU" sz="1800" dirty="0"/>
        </a:p>
      </dgm:t>
    </dgm:pt>
    <dgm:pt modelId="{B3C326F8-361E-4CE2-A608-1EFC7E40D89B}" type="parTrans" cxnId="{91402F18-EEA1-463E-946A-7A6D27F9F6CA}">
      <dgm:prSet/>
      <dgm:spPr/>
      <dgm:t>
        <a:bodyPr/>
        <a:lstStyle/>
        <a:p>
          <a:endParaRPr lang="ru-RU" sz="1800"/>
        </a:p>
      </dgm:t>
    </dgm:pt>
    <dgm:pt modelId="{10BEC476-0033-4F7A-8373-FB0274853B6A}" type="sibTrans" cxnId="{91402F18-EEA1-463E-946A-7A6D27F9F6CA}">
      <dgm:prSet/>
      <dgm:spPr/>
      <dgm:t>
        <a:bodyPr/>
        <a:lstStyle/>
        <a:p>
          <a:endParaRPr lang="ru-RU" sz="1800"/>
        </a:p>
      </dgm:t>
    </dgm:pt>
    <dgm:pt modelId="{522B1FB8-872D-4AEF-8133-BA9028836781}">
      <dgm:prSet custT="1"/>
      <dgm:spPr/>
      <dgm:t>
        <a:bodyPr/>
        <a:lstStyle/>
        <a:p>
          <a:r>
            <a:rPr lang="en-US" sz="1800" dirty="0" smtClean="0"/>
            <a:t>Minimum volume of expenditure necessary to the expansion of manufacturing</a:t>
          </a:r>
          <a:endParaRPr lang="ru-RU" sz="1800" dirty="0"/>
        </a:p>
      </dgm:t>
    </dgm:pt>
    <dgm:pt modelId="{8DBDBC98-A659-492D-B56C-94C0FB92C279}" type="parTrans" cxnId="{93E46527-9939-4A8E-B315-CF96A68A48A7}">
      <dgm:prSet/>
      <dgm:spPr/>
      <dgm:t>
        <a:bodyPr/>
        <a:lstStyle/>
        <a:p>
          <a:endParaRPr lang="ru-RU" sz="1800"/>
        </a:p>
      </dgm:t>
    </dgm:pt>
    <dgm:pt modelId="{A279A783-281E-4899-AAE7-ACB103FFD1B0}" type="sibTrans" cxnId="{93E46527-9939-4A8E-B315-CF96A68A48A7}">
      <dgm:prSet/>
      <dgm:spPr/>
      <dgm:t>
        <a:bodyPr/>
        <a:lstStyle/>
        <a:p>
          <a:endParaRPr lang="ru-RU" sz="1800"/>
        </a:p>
      </dgm:t>
    </dgm:pt>
    <dgm:pt modelId="{CD3EB608-FBB7-41FB-A65B-A011143EE3DB}">
      <dgm:prSet custT="1"/>
      <dgm:spPr/>
      <dgm:t>
        <a:bodyPr/>
        <a:lstStyle/>
        <a:p>
          <a:r>
            <a:rPr lang="en-US" sz="1800" dirty="0" smtClean="0"/>
            <a:t>Period of time</a:t>
          </a:r>
          <a:endParaRPr lang="ru-RU" sz="1800" dirty="0"/>
        </a:p>
      </dgm:t>
    </dgm:pt>
    <dgm:pt modelId="{29A65FB2-4F95-48FA-8AE9-2786FD80B3E3}" type="parTrans" cxnId="{FF6001CD-F785-462B-891C-5AD957E69452}">
      <dgm:prSet/>
      <dgm:spPr/>
      <dgm:t>
        <a:bodyPr/>
        <a:lstStyle/>
        <a:p>
          <a:endParaRPr lang="ru-RU" sz="1800"/>
        </a:p>
      </dgm:t>
    </dgm:pt>
    <dgm:pt modelId="{0E5E259F-6EEB-4627-97C0-697F18FC82CF}" type="sibTrans" cxnId="{FF6001CD-F785-462B-891C-5AD957E69452}">
      <dgm:prSet/>
      <dgm:spPr/>
      <dgm:t>
        <a:bodyPr/>
        <a:lstStyle/>
        <a:p>
          <a:endParaRPr lang="ru-RU" sz="1800"/>
        </a:p>
      </dgm:t>
    </dgm:pt>
    <dgm:pt modelId="{ADDB7DD9-75F1-4E54-8AC8-DAC910C29AE7}">
      <dgm:prSet custT="1"/>
      <dgm:spPr/>
      <dgm:t>
        <a:bodyPr/>
        <a:lstStyle/>
        <a:p>
          <a:r>
            <a:rPr lang="en-US" sz="1800" dirty="0" smtClean="0"/>
            <a:t>economic activities(conjuncture) of the market</a:t>
          </a:r>
          <a:endParaRPr lang="ru-RU" sz="1800" dirty="0"/>
        </a:p>
      </dgm:t>
    </dgm:pt>
    <dgm:pt modelId="{5206AA47-36C3-4A5F-AAD2-2C199CCC4CD7}" type="parTrans" cxnId="{C8862569-F878-4EFD-975F-2385FAD7BCF7}">
      <dgm:prSet/>
      <dgm:spPr/>
      <dgm:t>
        <a:bodyPr/>
        <a:lstStyle/>
        <a:p>
          <a:endParaRPr lang="ru-RU" sz="1800"/>
        </a:p>
      </dgm:t>
    </dgm:pt>
    <dgm:pt modelId="{FB02DDD5-40E6-4878-8CE3-1B399CC679A5}" type="sibTrans" cxnId="{C8862569-F878-4EFD-975F-2385FAD7BCF7}">
      <dgm:prSet/>
      <dgm:spPr/>
      <dgm:t>
        <a:bodyPr/>
        <a:lstStyle/>
        <a:p>
          <a:endParaRPr lang="ru-RU" sz="1800"/>
        </a:p>
      </dgm:t>
    </dgm:pt>
    <dgm:pt modelId="{392A5D30-1A82-4222-BEA3-9DC998DCDE71}" type="pres">
      <dgm:prSet presAssocID="{0905BAF0-0F2E-4524-98D7-2191FDB25DF9}" presName="Name0" presStyleCnt="0">
        <dgm:presLayoutVars>
          <dgm:chMax val="7"/>
          <dgm:chPref val="7"/>
          <dgm:dir/>
        </dgm:presLayoutVars>
      </dgm:prSet>
      <dgm:spPr/>
      <dgm:t>
        <a:bodyPr/>
        <a:lstStyle/>
        <a:p>
          <a:endParaRPr lang="ru-RU"/>
        </a:p>
      </dgm:t>
    </dgm:pt>
    <dgm:pt modelId="{E9723B73-C24A-47D6-8556-A772384DC186}" type="pres">
      <dgm:prSet presAssocID="{0905BAF0-0F2E-4524-98D7-2191FDB25DF9}" presName="Name1" presStyleCnt="0"/>
      <dgm:spPr/>
    </dgm:pt>
    <dgm:pt modelId="{E9F39F15-4A35-4A07-B61C-0ABD5BCEDDEF}" type="pres">
      <dgm:prSet presAssocID="{0905BAF0-0F2E-4524-98D7-2191FDB25DF9}" presName="cycle" presStyleCnt="0"/>
      <dgm:spPr/>
    </dgm:pt>
    <dgm:pt modelId="{C9CFA1A1-A502-4DD3-BB44-8B759CB80BB1}" type="pres">
      <dgm:prSet presAssocID="{0905BAF0-0F2E-4524-98D7-2191FDB25DF9}" presName="srcNode" presStyleLbl="node1" presStyleIdx="0" presStyleCnt="6"/>
      <dgm:spPr/>
    </dgm:pt>
    <dgm:pt modelId="{10D864FD-303A-4880-940D-009E0ED5FE2E}" type="pres">
      <dgm:prSet presAssocID="{0905BAF0-0F2E-4524-98D7-2191FDB25DF9}" presName="conn" presStyleLbl="parChTrans1D2" presStyleIdx="0" presStyleCnt="1"/>
      <dgm:spPr/>
      <dgm:t>
        <a:bodyPr/>
        <a:lstStyle/>
        <a:p>
          <a:endParaRPr lang="ru-RU"/>
        </a:p>
      </dgm:t>
    </dgm:pt>
    <dgm:pt modelId="{84901F9A-06EE-49C6-BC3E-063C4E81F523}" type="pres">
      <dgm:prSet presAssocID="{0905BAF0-0F2E-4524-98D7-2191FDB25DF9}" presName="extraNode" presStyleLbl="node1" presStyleIdx="0" presStyleCnt="6"/>
      <dgm:spPr/>
    </dgm:pt>
    <dgm:pt modelId="{81AE7AF9-B363-4E5D-B5ED-8AD19815BA96}" type="pres">
      <dgm:prSet presAssocID="{0905BAF0-0F2E-4524-98D7-2191FDB25DF9}" presName="dstNode" presStyleLbl="node1" presStyleIdx="0" presStyleCnt="6"/>
      <dgm:spPr/>
    </dgm:pt>
    <dgm:pt modelId="{52CDE9F9-F52A-49AA-84C6-49AC3B6EB965}" type="pres">
      <dgm:prSet presAssocID="{EA28FC43-7CC1-49EE-B6AD-B8E7E2976549}" presName="text_1" presStyleLbl="node1" presStyleIdx="0" presStyleCnt="6">
        <dgm:presLayoutVars>
          <dgm:bulletEnabled val="1"/>
        </dgm:presLayoutVars>
      </dgm:prSet>
      <dgm:spPr/>
      <dgm:t>
        <a:bodyPr/>
        <a:lstStyle/>
        <a:p>
          <a:endParaRPr lang="ru-RU"/>
        </a:p>
      </dgm:t>
    </dgm:pt>
    <dgm:pt modelId="{F3048E24-C062-4139-B718-66261C010DA6}" type="pres">
      <dgm:prSet presAssocID="{EA28FC43-7CC1-49EE-B6AD-B8E7E2976549}" presName="accent_1" presStyleCnt="0"/>
      <dgm:spPr/>
    </dgm:pt>
    <dgm:pt modelId="{FDDF141A-ACBA-4B78-8304-0C470DCF19BE}" type="pres">
      <dgm:prSet presAssocID="{EA28FC43-7CC1-49EE-B6AD-B8E7E2976549}" presName="accentRepeatNode" presStyleLbl="solidFgAcc1" presStyleIdx="0" presStyleCnt="6"/>
      <dgm:spPr/>
    </dgm:pt>
    <dgm:pt modelId="{911DE80A-67E3-4C5D-B863-51240A820AB2}" type="pres">
      <dgm:prSet presAssocID="{80B3C8AB-C2F3-4822-BAD1-264B26386BDB}" presName="text_2" presStyleLbl="node1" presStyleIdx="1" presStyleCnt="6">
        <dgm:presLayoutVars>
          <dgm:bulletEnabled val="1"/>
        </dgm:presLayoutVars>
      </dgm:prSet>
      <dgm:spPr/>
      <dgm:t>
        <a:bodyPr/>
        <a:lstStyle/>
        <a:p>
          <a:endParaRPr lang="ru-RU"/>
        </a:p>
      </dgm:t>
    </dgm:pt>
    <dgm:pt modelId="{F8354D99-771A-49BC-A691-573FD2F09F5B}" type="pres">
      <dgm:prSet presAssocID="{80B3C8AB-C2F3-4822-BAD1-264B26386BDB}" presName="accent_2" presStyleCnt="0"/>
      <dgm:spPr/>
    </dgm:pt>
    <dgm:pt modelId="{ADDF5A39-2169-43E0-9A5B-E54E3B3A1743}" type="pres">
      <dgm:prSet presAssocID="{80B3C8AB-C2F3-4822-BAD1-264B26386BDB}" presName="accentRepeatNode" presStyleLbl="solidFgAcc1" presStyleIdx="1" presStyleCnt="6" custLinFactNeighborX="-39380" custLinFactNeighborY="-6071"/>
      <dgm:spPr/>
    </dgm:pt>
    <dgm:pt modelId="{9480312E-1B2B-4C80-B29F-ACAF1C2B0A01}" type="pres">
      <dgm:prSet presAssocID="{510D05F2-E6AD-4AB3-A0BF-A4FDC1AD6DA3}" presName="text_3" presStyleLbl="node1" presStyleIdx="2" presStyleCnt="6">
        <dgm:presLayoutVars>
          <dgm:bulletEnabled val="1"/>
        </dgm:presLayoutVars>
      </dgm:prSet>
      <dgm:spPr/>
      <dgm:t>
        <a:bodyPr/>
        <a:lstStyle/>
        <a:p>
          <a:endParaRPr lang="ru-RU"/>
        </a:p>
      </dgm:t>
    </dgm:pt>
    <dgm:pt modelId="{2A8CC8F1-BF67-4A68-BBC5-F226927B707B}" type="pres">
      <dgm:prSet presAssocID="{510D05F2-E6AD-4AB3-A0BF-A4FDC1AD6DA3}" presName="accent_3" presStyleCnt="0"/>
      <dgm:spPr/>
    </dgm:pt>
    <dgm:pt modelId="{50C0F8E8-64CA-4CEB-B1CB-FDA912DCD80A}" type="pres">
      <dgm:prSet presAssocID="{510D05F2-E6AD-4AB3-A0BF-A4FDC1AD6DA3}" presName="accentRepeatNode" presStyleLbl="solidFgAcc1" presStyleIdx="2" presStyleCnt="6" custLinFactNeighborX="-25907" custLinFactNeighborY="15527"/>
      <dgm:spPr/>
    </dgm:pt>
    <dgm:pt modelId="{4D354A41-73CA-4320-AC72-B599D2B4DAD4}" type="pres">
      <dgm:prSet presAssocID="{522B1FB8-872D-4AEF-8133-BA9028836781}" presName="text_4" presStyleLbl="node1" presStyleIdx="3" presStyleCnt="6">
        <dgm:presLayoutVars>
          <dgm:bulletEnabled val="1"/>
        </dgm:presLayoutVars>
      </dgm:prSet>
      <dgm:spPr/>
      <dgm:t>
        <a:bodyPr/>
        <a:lstStyle/>
        <a:p>
          <a:endParaRPr lang="ru-RU"/>
        </a:p>
      </dgm:t>
    </dgm:pt>
    <dgm:pt modelId="{CDDD879B-9EF7-4710-8A88-54381E8E2EA5}" type="pres">
      <dgm:prSet presAssocID="{522B1FB8-872D-4AEF-8133-BA9028836781}" presName="accent_4" presStyleCnt="0"/>
      <dgm:spPr/>
    </dgm:pt>
    <dgm:pt modelId="{02C6AF96-8C74-46A8-9D6F-27C9488D439C}" type="pres">
      <dgm:prSet presAssocID="{522B1FB8-872D-4AEF-8133-BA9028836781}" presName="accentRepeatNode" presStyleLbl="solidFgAcc1" presStyleIdx="3" presStyleCnt="6"/>
      <dgm:spPr/>
    </dgm:pt>
    <dgm:pt modelId="{A78CA8E1-8234-4313-9204-33A88BAEFAB7}" type="pres">
      <dgm:prSet presAssocID="{CD3EB608-FBB7-41FB-A65B-A011143EE3DB}" presName="text_5" presStyleLbl="node1" presStyleIdx="4" presStyleCnt="6">
        <dgm:presLayoutVars>
          <dgm:bulletEnabled val="1"/>
        </dgm:presLayoutVars>
      </dgm:prSet>
      <dgm:spPr/>
      <dgm:t>
        <a:bodyPr/>
        <a:lstStyle/>
        <a:p>
          <a:endParaRPr lang="ru-RU"/>
        </a:p>
      </dgm:t>
    </dgm:pt>
    <dgm:pt modelId="{BF8C91FF-93A9-4094-B0C6-DDCAA3069068}" type="pres">
      <dgm:prSet presAssocID="{CD3EB608-FBB7-41FB-A65B-A011143EE3DB}" presName="accent_5" presStyleCnt="0"/>
      <dgm:spPr/>
    </dgm:pt>
    <dgm:pt modelId="{39B0E066-12C0-40C1-AD7F-3774748D8D47}" type="pres">
      <dgm:prSet presAssocID="{CD3EB608-FBB7-41FB-A65B-A011143EE3DB}" presName="accentRepeatNode" presStyleLbl="solidFgAcc1" presStyleIdx="4" presStyleCnt="6"/>
      <dgm:spPr/>
    </dgm:pt>
    <dgm:pt modelId="{CF0193C6-F9BF-498C-818D-D722CCEF8CFC}" type="pres">
      <dgm:prSet presAssocID="{ADDB7DD9-75F1-4E54-8AC8-DAC910C29AE7}" presName="text_6" presStyleLbl="node1" presStyleIdx="5" presStyleCnt="6">
        <dgm:presLayoutVars>
          <dgm:bulletEnabled val="1"/>
        </dgm:presLayoutVars>
      </dgm:prSet>
      <dgm:spPr/>
      <dgm:t>
        <a:bodyPr/>
        <a:lstStyle/>
        <a:p>
          <a:endParaRPr lang="ru-RU"/>
        </a:p>
      </dgm:t>
    </dgm:pt>
    <dgm:pt modelId="{23DEF509-8E2C-4E2E-9FB8-84E109D53974}" type="pres">
      <dgm:prSet presAssocID="{ADDB7DD9-75F1-4E54-8AC8-DAC910C29AE7}" presName="accent_6" presStyleCnt="0"/>
      <dgm:spPr/>
    </dgm:pt>
    <dgm:pt modelId="{72B5A375-CCFB-408F-AA2D-62D7D4273723}" type="pres">
      <dgm:prSet presAssocID="{ADDB7DD9-75F1-4E54-8AC8-DAC910C29AE7}" presName="accentRepeatNode" presStyleLbl="solidFgAcc1" presStyleIdx="5" presStyleCnt="6"/>
      <dgm:spPr/>
    </dgm:pt>
  </dgm:ptLst>
  <dgm:cxnLst>
    <dgm:cxn modelId="{93E46527-9939-4A8E-B315-CF96A68A48A7}" srcId="{0905BAF0-0F2E-4524-98D7-2191FDB25DF9}" destId="{522B1FB8-872D-4AEF-8133-BA9028836781}" srcOrd="3" destOrd="0" parTransId="{8DBDBC98-A659-492D-B56C-94C0FB92C279}" sibTransId="{A279A783-281E-4899-AAE7-ACB103FFD1B0}"/>
    <dgm:cxn modelId="{C151EAAC-EAAD-4037-8093-007D3C763868}" type="presOf" srcId="{80B3C8AB-C2F3-4822-BAD1-264B26386BDB}" destId="{911DE80A-67E3-4C5D-B863-51240A820AB2}" srcOrd="0" destOrd="0" presId="urn:microsoft.com/office/officeart/2008/layout/VerticalCurvedList"/>
    <dgm:cxn modelId="{8E7023A7-7380-4819-97DA-3CDE91103DAE}" type="presOf" srcId="{CD3EB608-FBB7-41FB-A65B-A011143EE3DB}" destId="{A78CA8E1-8234-4313-9204-33A88BAEFAB7}" srcOrd="0" destOrd="0" presId="urn:microsoft.com/office/officeart/2008/layout/VerticalCurvedList"/>
    <dgm:cxn modelId="{B3883AB8-9FA9-4125-AD72-B8A89C32F26A}" type="presOf" srcId="{ADDB7DD9-75F1-4E54-8AC8-DAC910C29AE7}" destId="{CF0193C6-F9BF-498C-818D-D722CCEF8CFC}" srcOrd="0" destOrd="0" presId="urn:microsoft.com/office/officeart/2008/layout/VerticalCurvedList"/>
    <dgm:cxn modelId="{C2F5E6CB-3ECD-4341-A1E6-B14A655207F1}" type="presOf" srcId="{510D05F2-E6AD-4AB3-A0BF-A4FDC1AD6DA3}" destId="{9480312E-1B2B-4C80-B29F-ACAF1C2B0A01}" srcOrd="0" destOrd="0" presId="urn:microsoft.com/office/officeart/2008/layout/VerticalCurvedList"/>
    <dgm:cxn modelId="{17B250EF-6495-4D15-B619-DA80EA38BAD4}" type="presOf" srcId="{0905BAF0-0F2E-4524-98D7-2191FDB25DF9}" destId="{392A5D30-1A82-4222-BEA3-9DC998DCDE71}" srcOrd="0" destOrd="0" presId="urn:microsoft.com/office/officeart/2008/layout/VerticalCurvedList"/>
    <dgm:cxn modelId="{C8862569-F878-4EFD-975F-2385FAD7BCF7}" srcId="{0905BAF0-0F2E-4524-98D7-2191FDB25DF9}" destId="{ADDB7DD9-75F1-4E54-8AC8-DAC910C29AE7}" srcOrd="5" destOrd="0" parTransId="{5206AA47-36C3-4A5F-AAD2-2C199CCC4CD7}" sibTransId="{FB02DDD5-40E6-4878-8CE3-1B399CC679A5}"/>
    <dgm:cxn modelId="{7258F8F4-685A-462D-B014-5A1443BB2A3D}" type="presOf" srcId="{522B1FB8-872D-4AEF-8133-BA9028836781}" destId="{4D354A41-73CA-4320-AC72-B599D2B4DAD4}" srcOrd="0" destOrd="0" presId="urn:microsoft.com/office/officeart/2008/layout/VerticalCurvedList"/>
    <dgm:cxn modelId="{96896DDA-440D-4172-8A25-1F02EF5CB35C}" type="presOf" srcId="{EA28FC43-7CC1-49EE-B6AD-B8E7E2976549}" destId="{52CDE9F9-F52A-49AA-84C6-49AC3B6EB965}" srcOrd="0" destOrd="0" presId="urn:microsoft.com/office/officeart/2008/layout/VerticalCurvedList"/>
    <dgm:cxn modelId="{1E864E2A-FD30-48E1-B0D8-6D1C24C5B566}" srcId="{0905BAF0-0F2E-4524-98D7-2191FDB25DF9}" destId="{80B3C8AB-C2F3-4822-BAD1-264B26386BDB}" srcOrd="1" destOrd="0" parTransId="{2D51153D-8E8F-4A69-A037-ABA69A2618B4}" sibTransId="{19BCCE59-3816-45B0-80D5-98F5B590BE27}"/>
    <dgm:cxn modelId="{91402F18-EEA1-463E-946A-7A6D27F9F6CA}" srcId="{0905BAF0-0F2E-4524-98D7-2191FDB25DF9}" destId="{510D05F2-E6AD-4AB3-A0BF-A4FDC1AD6DA3}" srcOrd="2" destOrd="0" parTransId="{B3C326F8-361E-4CE2-A608-1EFC7E40D89B}" sibTransId="{10BEC476-0033-4F7A-8373-FB0274853B6A}"/>
    <dgm:cxn modelId="{FE7562DE-9068-436D-A8F3-8BE3395C1030}" type="presOf" srcId="{DA11F835-F1A4-4D54-9A70-246F96170C12}" destId="{10D864FD-303A-4880-940D-009E0ED5FE2E}" srcOrd="0" destOrd="0" presId="urn:microsoft.com/office/officeart/2008/layout/VerticalCurvedList"/>
    <dgm:cxn modelId="{2CDCEAA4-012F-40CC-88B2-B5896F0584FB}" srcId="{0905BAF0-0F2E-4524-98D7-2191FDB25DF9}" destId="{EA28FC43-7CC1-49EE-B6AD-B8E7E2976549}" srcOrd="0" destOrd="0" parTransId="{E5C09461-8CD4-47D3-A802-639F3E628A2D}" sibTransId="{DA11F835-F1A4-4D54-9A70-246F96170C12}"/>
    <dgm:cxn modelId="{FF6001CD-F785-462B-891C-5AD957E69452}" srcId="{0905BAF0-0F2E-4524-98D7-2191FDB25DF9}" destId="{CD3EB608-FBB7-41FB-A65B-A011143EE3DB}" srcOrd="4" destOrd="0" parTransId="{29A65FB2-4F95-48FA-8AE9-2786FD80B3E3}" sibTransId="{0E5E259F-6EEB-4627-97C0-697F18FC82CF}"/>
    <dgm:cxn modelId="{B1568481-481D-4DF0-8263-0F4758BF839B}" type="presParOf" srcId="{392A5D30-1A82-4222-BEA3-9DC998DCDE71}" destId="{E9723B73-C24A-47D6-8556-A772384DC186}" srcOrd="0" destOrd="0" presId="urn:microsoft.com/office/officeart/2008/layout/VerticalCurvedList"/>
    <dgm:cxn modelId="{89393706-0CD6-48C8-B8E3-89034830CF88}" type="presParOf" srcId="{E9723B73-C24A-47D6-8556-A772384DC186}" destId="{E9F39F15-4A35-4A07-B61C-0ABD5BCEDDEF}" srcOrd="0" destOrd="0" presId="urn:microsoft.com/office/officeart/2008/layout/VerticalCurvedList"/>
    <dgm:cxn modelId="{B4761966-F8D8-4931-817F-53A955F4A9F9}" type="presParOf" srcId="{E9F39F15-4A35-4A07-B61C-0ABD5BCEDDEF}" destId="{C9CFA1A1-A502-4DD3-BB44-8B759CB80BB1}" srcOrd="0" destOrd="0" presId="urn:microsoft.com/office/officeart/2008/layout/VerticalCurvedList"/>
    <dgm:cxn modelId="{EBAE3455-1F8C-4DD3-B909-ADA770DBF254}" type="presParOf" srcId="{E9F39F15-4A35-4A07-B61C-0ABD5BCEDDEF}" destId="{10D864FD-303A-4880-940D-009E0ED5FE2E}" srcOrd="1" destOrd="0" presId="urn:microsoft.com/office/officeart/2008/layout/VerticalCurvedList"/>
    <dgm:cxn modelId="{CE6F5281-EE41-49E6-804D-FABD117327C3}" type="presParOf" srcId="{E9F39F15-4A35-4A07-B61C-0ABD5BCEDDEF}" destId="{84901F9A-06EE-49C6-BC3E-063C4E81F523}" srcOrd="2" destOrd="0" presId="urn:microsoft.com/office/officeart/2008/layout/VerticalCurvedList"/>
    <dgm:cxn modelId="{97D6AAB3-F65F-4F72-BE71-B137AB28C622}" type="presParOf" srcId="{E9F39F15-4A35-4A07-B61C-0ABD5BCEDDEF}" destId="{81AE7AF9-B363-4E5D-B5ED-8AD19815BA96}" srcOrd="3" destOrd="0" presId="urn:microsoft.com/office/officeart/2008/layout/VerticalCurvedList"/>
    <dgm:cxn modelId="{05C0C491-DAC6-4419-B8FC-FED9D542DAC7}" type="presParOf" srcId="{E9723B73-C24A-47D6-8556-A772384DC186}" destId="{52CDE9F9-F52A-49AA-84C6-49AC3B6EB965}" srcOrd="1" destOrd="0" presId="urn:microsoft.com/office/officeart/2008/layout/VerticalCurvedList"/>
    <dgm:cxn modelId="{4BF96C25-1661-420A-83DF-D1C73D997510}" type="presParOf" srcId="{E9723B73-C24A-47D6-8556-A772384DC186}" destId="{F3048E24-C062-4139-B718-66261C010DA6}" srcOrd="2" destOrd="0" presId="urn:microsoft.com/office/officeart/2008/layout/VerticalCurvedList"/>
    <dgm:cxn modelId="{29896809-B60A-4F3D-ACC6-523CB675A9D2}" type="presParOf" srcId="{F3048E24-C062-4139-B718-66261C010DA6}" destId="{FDDF141A-ACBA-4B78-8304-0C470DCF19BE}" srcOrd="0" destOrd="0" presId="urn:microsoft.com/office/officeart/2008/layout/VerticalCurvedList"/>
    <dgm:cxn modelId="{D02AE29B-FE74-4065-8817-387A8F54FE51}" type="presParOf" srcId="{E9723B73-C24A-47D6-8556-A772384DC186}" destId="{911DE80A-67E3-4C5D-B863-51240A820AB2}" srcOrd="3" destOrd="0" presId="urn:microsoft.com/office/officeart/2008/layout/VerticalCurvedList"/>
    <dgm:cxn modelId="{31B9EE22-234D-4CB6-BF8A-BC53E2D3F231}" type="presParOf" srcId="{E9723B73-C24A-47D6-8556-A772384DC186}" destId="{F8354D99-771A-49BC-A691-573FD2F09F5B}" srcOrd="4" destOrd="0" presId="urn:microsoft.com/office/officeart/2008/layout/VerticalCurvedList"/>
    <dgm:cxn modelId="{3DBC9F4C-312B-4F3B-94F0-7646B27E53C8}" type="presParOf" srcId="{F8354D99-771A-49BC-A691-573FD2F09F5B}" destId="{ADDF5A39-2169-43E0-9A5B-E54E3B3A1743}" srcOrd="0" destOrd="0" presId="urn:microsoft.com/office/officeart/2008/layout/VerticalCurvedList"/>
    <dgm:cxn modelId="{F3E02BFC-217B-46BC-889A-7EE82DEDD682}" type="presParOf" srcId="{E9723B73-C24A-47D6-8556-A772384DC186}" destId="{9480312E-1B2B-4C80-B29F-ACAF1C2B0A01}" srcOrd="5" destOrd="0" presId="urn:microsoft.com/office/officeart/2008/layout/VerticalCurvedList"/>
    <dgm:cxn modelId="{2073575C-85BD-4D72-9981-0D75F53E6524}" type="presParOf" srcId="{E9723B73-C24A-47D6-8556-A772384DC186}" destId="{2A8CC8F1-BF67-4A68-BBC5-F226927B707B}" srcOrd="6" destOrd="0" presId="urn:microsoft.com/office/officeart/2008/layout/VerticalCurvedList"/>
    <dgm:cxn modelId="{9C141788-C82B-409F-910E-FD32DBB1BB00}" type="presParOf" srcId="{2A8CC8F1-BF67-4A68-BBC5-F226927B707B}" destId="{50C0F8E8-64CA-4CEB-B1CB-FDA912DCD80A}" srcOrd="0" destOrd="0" presId="urn:microsoft.com/office/officeart/2008/layout/VerticalCurvedList"/>
    <dgm:cxn modelId="{90C01F8E-251E-436B-B907-65DAC3DA4D47}" type="presParOf" srcId="{E9723B73-C24A-47D6-8556-A772384DC186}" destId="{4D354A41-73CA-4320-AC72-B599D2B4DAD4}" srcOrd="7" destOrd="0" presId="urn:microsoft.com/office/officeart/2008/layout/VerticalCurvedList"/>
    <dgm:cxn modelId="{7EF30B77-B438-43F0-8E36-3D5668230AD4}" type="presParOf" srcId="{E9723B73-C24A-47D6-8556-A772384DC186}" destId="{CDDD879B-9EF7-4710-8A88-54381E8E2EA5}" srcOrd="8" destOrd="0" presId="urn:microsoft.com/office/officeart/2008/layout/VerticalCurvedList"/>
    <dgm:cxn modelId="{F5B9EFF0-D9E1-4306-87E4-F8AB4286B6D7}" type="presParOf" srcId="{CDDD879B-9EF7-4710-8A88-54381E8E2EA5}" destId="{02C6AF96-8C74-46A8-9D6F-27C9488D439C}" srcOrd="0" destOrd="0" presId="urn:microsoft.com/office/officeart/2008/layout/VerticalCurvedList"/>
    <dgm:cxn modelId="{68153DE2-753D-473D-B6AF-506914B4450D}" type="presParOf" srcId="{E9723B73-C24A-47D6-8556-A772384DC186}" destId="{A78CA8E1-8234-4313-9204-33A88BAEFAB7}" srcOrd="9" destOrd="0" presId="urn:microsoft.com/office/officeart/2008/layout/VerticalCurvedList"/>
    <dgm:cxn modelId="{C45A7569-132B-4172-B442-2D1DF98065AF}" type="presParOf" srcId="{E9723B73-C24A-47D6-8556-A772384DC186}" destId="{BF8C91FF-93A9-4094-B0C6-DDCAA3069068}" srcOrd="10" destOrd="0" presId="urn:microsoft.com/office/officeart/2008/layout/VerticalCurvedList"/>
    <dgm:cxn modelId="{2532878F-5A01-462D-88AD-35D7CF8147BC}" type="presParOf" srcId="{BF8C91FF-93A9-4094-B0C6-DDCAA3069068}" destId="{39B0E066-12C0-40C1-AD7F-3774748D8D47}" srcOrd="0" destOrd="0" presId="urn:microsoft.com/office/officeart/2008/layout/VerticalCurvedList"/>
    <dgm:cxn modelId="{5C9189A3-B9AD-44DD-936D-E25B66A3C377}" type="presParOf" srcId="{E9723B73-C24A-47D6-8556-A772384DC186}" destId="{CF0193C6-F9BF-498C-818D-D722CCEF8CFC}" srcOrd="11" destOrd="0" presId="urn:microsoft.com/office/officeart/2008/layout/VerticalCurvedList"/>
    <dgm:cxn modelId="{45914C8D-EA9D-43DE-AAEC-24E4D534B27C}" type="presParOf" srcId="{E9723B73-C24A-47D6-8556-A772384DC186}" destId="{23DEF509-8E2C-4E2E-9FB8-84E109D53974}" srcOrd="12" destOrd="0" presId="urn:microsoft.com/office/officeart/2008/layout/VerticalCurvedList"/>
    <dgm:cxn modelId="{3D40F980-DDCD-4FAF-9961-6B8956DFD4E9}" type="presParOf" srcId="{23DEF509-8E2C-4E2E-9FB8-84E109D53974}" destId="{72B5A375-CCFB-408F-AA2D-62D7D4273723}"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F23EE-ED16-4EE7-BE7C-B349D01F5066}">
      <dsp:nvSpPr>
        <dsp:cNvPr id="0" name=""/>
        <dsp:cNvSpPr/>
      </dsp:nvSpPr>
      <dsp:spPr>
        <a:xfrm rot="16200000">
          <a:off x="2626" y="130"/>
          <a:ext cx="2231986" cy="2231986"/>
        </a:xfrm>
        <a:prstGeom prst="downArrow">
          <a:avLst>
            <a:gd name="adj1" fmla="val 50000"/>
            <a:gd name="adj2" fmla="val 35000"/>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Statistic and marketing quantities</a:t>
          </a:r>
          <a:endParaRPr lang="ru-RU" sz="1900" kern="1200" dirty="0"/>
        </a:p>
      </dsp:txBody>
      <dsp:txXfrm rot="5400000">
        <a:off x="2627" y="558125"/>
        <a:ext cx="1841388" cy="1115993"/>
      </dsp:txXfrm>
    </dsp:sp>
    <dsp:sp modelId="{74A363D4-ED58-494A-838B-0B272CD9B277}">
      <dsp:nvSpPr>
        <dsp:cNvPr id="0" name=""/>
        <dsp:cNvSpPr/>
      </dsp:nvSpPr>
      <dsp:spPr>
        <a:xfrm rot="5400000">
          <a:off x="4701819" y="130"/>
          <a:ext cx="2231986" cy="2231986"/>
        </a:xfrm>
        <a:prstGeom prst="downArrow">
          <a:avLst>
            <a:gd name="adj1" fmla="val 50000"/>
            <a:gd name="adj2" fmla="val 35000"/>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smtClean="0"/>
            <a:t>Economic analysis</a:t>
          </a:r>
          <a:endParaRPr lang="ru-RU" sz="1900" kern="1200" dirty="0" smtClean="0"/>
        </a:p>
        <a:p>
          <a:pPr lvl="0" algn="ctr">
            <a:spcBef>
              <a:spcPct val="0"/>
            </a:spcBef>
          </a:pPr>
          <a:endParaRPr lang="ru-RU" sz="1900" kern="1200" dirty="0"/>
        </a:p>
      </dsp:txBody>
      <dsp:txXfrm rot="-5400000">
        <a:off x="5092418" y="558127"/>
        <a:ext cx="1841388" cy="1115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F9206-D062-45E3-83B1-4E686C5D1A96}">
      <dsp:nvSpPr>
        <dsp:cNvPr id="0" name=""/>
        <dsp:cNvSpPr/>
      </dsp:nvSpPr>
      <dsp:spPr>
        <a:xfrm>
          <a:off x="2130" y="632946"/>
          <a:ext cx="2595909" cy="1038363"/>
        </a:xfrm>
        <a:prstGeom prst="chevron">
          <a:avLst/>
        </a:prstGeom>
        <a:solidFill>
          <a:schemeClr val="accent5">
            <a:shade val="50000"/>
            <a:hueOff val="0"/>
            <a:satOff val="0"/>
            <a:lumOff val="0"/>
            <a:alphaOff val="0"/>
          </a:schemeClr>
        </a:solidFill>
        <a:ln>
          <a:noFill/>
        </a:ln>
        <a:effectLst>
          <a:outerShdw blurRad="39000" dist="25400" dir="5400000" rotWithShape="0">
            <a:schemeClr val="accent5">
              <a:shade val="50000"/>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smtClean="0"/>
            <a:t>Alfred Marshall</a:t>
          </a:r>
          <a:endParaRPr lang="ru-RU" sz="2100" kern="1200" dirty="0"/>
        </a:p>
      </dsp:txBody>
      <dsp:txXfrm>
        <a:off x="521312" y="632946"/>
        <a:ext cx="1557546" cy="1038363"/>
      </dsp:txXfrm>
    </dsp:sp>
    <dsp:sp modelId="{7FA5B503-81E1-4B89-B5A6-AB6FAE37CE8A}">
      <dsp:nvSpPr>
        <dsp:cNvPr id="0" name=""/>
        <dsp:cNvSpPr/>
      </dsp:nvSpPr>
      <dsp:spPr>
        <a:xfrm>
          <a:off x="2338449" y="632946"/>
          <a:ext cx="2595909" cy="1038363"/>
        </a:xfrm>
        <a:prstGeom prst="chevron">
          <a:avLst/>
        </a:prstGeom>
        <a:solidFill>
          <a:schemeClr val="accent5">
            <a:shade val="50000"/>
            <a:hueOff val="557548"/>
            <a:satOff val="-30758"/>
            <a:lumOff val="33527"/>
            <a:alphaOff val="0"/>
          </a:schemeClr>
        </a:solidFill>
        <a:ln>
          <a:noFill/>
        </a:ln>
        <a:effectLst>
          <a:outerShdw blurRad="39000" dist="25400" dir="5400000" rotWithShape="0">
            <a:schemeClr val="accent5">
              <a:shade val="50000"/>
              <a:hueOff val="557548"/>
              <a:satOff val="-30758"/>
              <a:lumOff val="33527"/>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smtClean="0"/>
            <a:t>“Elasticity” term</a:t>
          </a:r>
          <a:endParaRPr lang="ru-RU" sz="2100" kern="1200" dirty="0"/>
        </a:p>
      </dsp:txBody>
      <dsp:txXfrm>
        <a:off x="2857631" y="632946"/>
        <a:ext cx="1557546" cy="1038363"/>
      </dsp:txXfrm>
    </dsp:sp>
    <dsp:sp modelId="{3FC0AF81-6AAC-4E42-B331-28626B519DA7}">
      <dsp:nvSpPr>
        <dsp:cNvPr id="0" name=""/>
        <dsp:cNvSpPr/>
      </dsp:nvSpPr>
      <dsp:spPr>
        <a:xfrm>
          <a:off x="4674767" y="632946"/>
          <a:ext cx="2595909" cy="1038363"/>
        </a:xfrm>
        <a:prstGeom prst="chevron">
          <a:avLst/>
        </a:prstGeom>
        <a:solidFill>
          <a:schemeClr val="accent5">
            <a:shade val="50000"/>
            <a:hueOff val="557548"/>
            <a:satOff val="-30758"/>
            <a:lumOff val="33527"/>
            <a:alphaOff val="0"/>
          </a:schemeClr>
        </a:solidFill>
        <a:ln>
          <a:noFill/>
        </a:ln>
        <a:effectLst>
          <a:outerShdw blurRad="39000" dist="25400" dir="5400000" rotWithShape="0">
            <a:schemeClr val="accent5">
              <a:shade val="50000"/>
              <a:hueOff val="557548"/>
              <a:satOff val="-30758"/>
              <a:lumOff val="33527"/>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smtClean="0"/>
            <a:t>in 1885 </a:t>
          </a:r>
          <a:endParaRPr lang="ru-RU" sz="2100" kern="1200"/>
        </a:p>
      </dsp:txBody>
      <dsp:txXfrm>
        <a:off x="5193949" y="632946"/>
        <a:ext cx="1557546" cy="1038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0154B-27D3-413D-8CB1-017697779664}">
      <dsp:nvSpPr>
        <dsp:cNvPr id="0" name=""/>
        <dsp:cNvSpPr/>
      </dsp:nvSpPr>
      <dsp:spPr>
        <a:xfrm>
          <a:off x="128951" y="0"/>
          <a:ext cx="2388870" cy="2326386"/>
        </a:xfrm>
        <a:prstGeom prst="upArrow">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D0729A-CA08-4399-966C-35B6C0026F1E}">
      <dsp:nvSpPr>
        <dsp:cNvPr id="0" name=""/>
        <dsp:cNvSpPr/>
      </dsp:nvSpPr>
      <dsp:spPr>
        <a:xfrm>
          <a:off x="2589487" y="379119"/>
          <a:ext cx="4053840" cy="1568147"/>
        </a:xfrm>
        <a:prstGeom prst="rect">
          <a:avLst/>
        </a:prstGeom>
        <a:noFill/>
        <a:ln w="1143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6">
                  <a:lumMod val="60000"/>
                  <a:lumOff val="40000"/>
                </a:schemeClr>
              </a:solidFill>
            </a:rPr>
            <a:t>POSITIVE</a:t>
          </a:r>
        </a:p>
      </dsp:txBody>
      <dsp:txXfrm>
        <a:off x="2589487" y="379119"/>
        <a:ext cx="4053840" cy="1568147"/>
      </dsp:txXfrm>
    </dsp:sp>
    <dsp:sp modelId="{75E310BE-C041-4EFF-82FC-6286050EFA1D}">
      <dsp:nvSpPr>
        <dsp:cNvPr id="0" name=""/>
        <dsp:cNvSpPr/>
      </dsp:nvSpPr>
      <dsp:spPr>
        <a:xfrm>
          <a:off x="845612" y="2520251"/>
          <a:ext cx="2388870" cy="2326386"/>
        </a:xfrm>
        <a:prstGeom prst="downArrow">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828C4D4-249D-43C5-9AE9-9D234D1A0AB4}">
      <dsp:nvSpPr>
        <dsp:cNvPr id="0" name=""/>
        <dsp:cNvSpPr/>
      </dsp:nvSpPr>
      <dsp:spPr>
        <a:xfrm flipH="1">
          <a:off x="3556087" y="2811305"/>
          <a:ext cx="3553960" cy="1744277"/>
        </a:xfrm>
        <a:prstGeom prst="rect">
          <a:avLst/>
        </a:prstGeom>
        <a:noFill/>
        <a:ln w="1143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accent6">
                <a:lumMod val="60000"/>
                <a:lumOff val="40000"/>
              </a:schemeClr>
            </a:solidFill>
          </a:endParaRPr>
        </a:p>
        <a:p>
          <a:pPr lvl="0" algn="ctr" defTabSz="889000">
            <a:lnSpc>
              <a:spcPct val="90000"/>
            </a:lnSpc>
            <a:spcBef>
              <a:spcPct val="0"/>
            </a:spcBef>
            <a:spcAft>
              <a:spcPct val="35000"/>
            </a:spcAft>
          </a:pPr>
          <a:endParaRPr lang="en-US" sz="2000" kern="1200" dirty="0" smtClean="0">
            <a:solidFill>
              <a:schemeClr val="accent6">
                <a:lumMod val="60000"/>
                <a:lumOff val="40000"/>
              </a:schemeClr>
            </a:solidFill>
          </a:endParaRPr>
        </a:p>
        <a:p>
          <a:pPr lvl="0" algn="ctr" defTabSz="889000">
            <a:lnSpc>
              <a:spcPct val="90000"/>
            </a:lnSpc>
            <a:spcBef>
              <a:spcPct val="0"/>
            </a:spcBef>
            <a:spcAft>
              <a:spcPct val="35000"/>
            </a:spcAft>
          </a:pPr>
          <a:endParaRPr lang="en-US" sz="2000" kern="1200" dirty="0" smtClean="0">
            <a:solidFill>
              <a:schemeClr val="accent6">
                <a:lumMod val="60000"/>
                <a:lumOff val="40000"/>
              </a:schemeClr>
            </a:solidFill>
          </a:endParaRPr>
        </a:p>
        <a:p>
          <a:pPr lvl="0" algn="ctr" defTabSz="889000">
            <a:lnSpc>
              <a:spcPct val="90000"/>
            </a:lnSpc>
            <a:spcBef>
              <a:spcPct val="0"/>
            </a:spcBef>
            <a:spcAft>
              <a:spcPct val="35000"/>
            </a:spcAft>
          </a:pPr>
          <a:endParaRPr lang="en-US" sz="2000" kern="1200" dirty="0" smtClean="0">
            <a:solidFill>
              <a:schemeClr val="accent6">
                <a:lumMod val="60000"/>
                <a:lumOff val="40000"/>
              </a:schemeClr>
            </a:solidFill>
          </a:endParaRPr>
        </a:p>
        <a:p>
          <a:pPr lvl="0" algn="ctr" defTabSz="889000">
            <a:lnSpc>
              <a:spcPct val="90000"/>
            </a:lnSpc>
            <a:spcBef>
              <a:spcPct val="0"/>
            </a:spcBef>
            <a:spcAft>
              <a:spcPct val="35000"/>
            </a:spcAft>
          </a:pPr>
          <a:endParaRPr lang="en-US" sz="2400" kern="1200" dirty="0" smtClean="0">
            <a:solidFill>
              <a:schemeClr val="accent6">
                <a:lumMod val="60000"/>
                <a:lumOff val="40000"/>
              </a:schemeClr>
            </a:solidFill>
          </a:endParaRPr>
        </a:p>
        <a:p>
          <a:pPr lvl="0" algn="l" defTabSz="889000">
            <a:lnSpc>
              <a:spcPct val="90000"/>
            </a:lnSpc>
            <a:spcBef>
              <a:spcPct val="0"/>
            </a:spcBef>
            <a:spcAft>
              <a:spcPct val="35000"/>
            </a:spcAft>
          </a:pPr>
          <a:r>
            <a:rPr lang="en-US" sz="2400" kern="1200" dirty="0" smtClean="0">
              <a:solidFill>
                <a:schemeClr val="accent6">
                  <a:lumMod val="60000"/>
                  <a:lumOff val="40000"/>
                </a:schemeClr>
              </a:solidFill>
            </a:rPr>
            <a:t>    NEGATIVE</a:t>
          </a:r>
        </a:p>
        <a:p>
          <a:pPr lvl="0" algn="l" defTabSz="889000">
            <a:lnSpc>
              <a:spcPct val="90000"/>
            </a:lnSpc>
            <a:spcBef>
              <a:spcPct val="0"/>
            </a:spcBef>
            <a:spcAft>
              <a:spcPct val="35000"/>
            </a:spcAft>
          </a:pPr>
          <a:endParaRPr lang="ru-RU" sz="3000" kern="1200" dirty="0"/>
        </a:p>
      </dsp:txBody>
      <dsp:txXfrm>
        <a:off x="3556087" y="2811305"/>
        <a:ext cx="3553960" cy="1744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C05C2-6624-4110-94A0-F55C7639C7A0}">
      <dsp:nvSpPr>
        <dsp:cNvPr id="0" name=""/>
        <dsp:cNvSpPr/>
      </dsp:nvSpPr>
      <dsp:spPr>
        <a:xfrm>
          <a:off x="643235" y="287867"/>
          <a:ext cx="3064777" cy="1815465"/>
        </a:xfrm>
        <a:prstGeom prst="roundRect">
          <a:avLst/>
        </a:prstGeom>
        <a:blipFill rotWithShape="0">
          <a:blip xmlns:r="http://schemas.openxmlformats.org/officeDocument/2006/relationships" r:embed="rId1">
            <a:duotone>
              <a:schemeClr val="accent3">
                <a:hueOff val="0"/>
                <a:satOff val="0"/>
                <a:lumOff val="0"/>
                <a:alphaOff val="0"/>
                <a:shade val="40000"/>
              </a:schemeClr>
              <a:schemeClr val="accent3">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b="1" kern="1200" cap="none" spc="0" dirty="0" smtClean="0">
              <a:ln w="1905"/>
              <a:effectLst>
                <a:innerShdw blurRad="69850" dist="43180" dir="5400000">
                  <a:srgbClr val="000000">
                    <a:alpha val="65000"/>
                  </a:srgbClr>
                </a:innerShdw>
              </a:effectLst>
            </a:rPr>
            <a:t>Elasticity</a:t>
          </a:r>
          <a:r>
            <a:rPr lang="en-US" sz="3200" kern="1200" dirty="0" smtClean="0"/>
            <a:t> </a:t>
          </a:r>
          <a:r>
            <a:rPr lang="en-US" sz="3200" b="1" kern="1200" cap="none" spc="0" dirty="0" smtClean="0">
              <a:ln w="1905"/>
              <a:effectLst>
                <a:innerShdw blurRad="69850" dist="43180" dir="5400000">
                  <a:srgbClr val="000000">
                    <a:alpha val="65000"/>
                  </a:srgbClr>
                </a:innerShdw>
              </a:effectLst>
            </a:rPr>
            <a:t>of Demand</a:t>
          </a:r>
          <a:endParaRPr lang="ru-RU" sz="3200" b="1" kern="1200" cap="none" spc="0" dirty="0" smtClean="0">
            <a:ln w="1905"/>
            <a:effectLst>
              <a:innerShdw blurRad="69850" dist="43180" dir="5400000">
                <a:srgbClr val="000000">
                  <a:alpha val="65000"/>
                </a:srgbClr>
              </a:innerShdw>
            </a:effectLst>
          </a:endParaRPr>
        </a:p>
        <a:p>
          <a:pPr lvl="0" algn="ctr" defTabSz="1200150">
            <a:lnSpc>
              <a:spcPct val="90000"/>
            </a:lnSpc>
            <a:spcBef>
              <a:spcPct val="0"/>
            </a:spcBef>
            <a:spcAft>
              <a:spcPct val="35000"/>
            </a:spcAft>
          </a:pPr>
          <a:endParaRPr lang="ru-RU" sz="3200" kern="1200" dirty="0"/>
        </a:p>
      </dsp:txBody>
      <dsp:txXfrm>
        <a:off x="731859" y="376491"/>
        <a:ext cx="2887529" cy="1638217"/>
      </dsp:txXfrm>
    </dsp:sp>
    <dsp:sp modelId="{D5A21194-18DC-4547-B711-46EB2BA8B0CA}">
      <dsp:nvSpPr>
        <dsp:cNvPr id="0" name=""/>
        <dsp:cNvSpPr/>
      </dsp:nvSpPr>
      <dsp:spPr>
        <a:xfrm rot="5930323">
          <a:off x="815508" y="3147396"/>
          <a:ext cx="2113222" cy="0"/>
        </a:xfrm>
        <a:custGeom>
          <a:avLst/>
          <a:gdLst/>
          <a:ahLst/>
          <a:cxnLst/>
          <a:rect l="0" t="0" r="0" b="0"/>
          <a:pathLst>
            <a:path>
              <a:moveTo>
                <a:pt x="0" y="0"/>
              </a:moveTo>
              <a:lnTo>
                <a:pt x="2113222" y="0"/>
              </a:lnTo>
            </a:path>
          </a:pathLst>
        </a:custGeom>
        <a:noFill/>
        <a:ln w="381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A79399-56A4-4549-A4F7-F14EA58C115D}">
      <dsp:nvSpPr>
        <dsp:cNvPr id="0" name=""/>
        <dsp:cNvSpPr/>
      </dsp:nvSpPr>
      <dsp:spPr>
        <a:xfrm>
          <a:off x="341874" y="4191459"/>
          <a:ext cx="2542840" cy="1240810"/>
        </a:xfrm>
        <a:prstGeom prst="roundRect">
          <a:avLst/>
        </a:prstGeom>
        <a:blipFill rotWithShape="0">
          <a:blip xmlns:r="http://schemas.openxmlformats.org/officeDocument/2006/relationships" r:embed="rId1">
            <a:duotone>
              <a:schemeClr val="accent3">
                <a:hueOff val="-660604"/>
                <a:satOff val="0"/>
                <a:lumOff val="-2843"/>
                <a:alphaOff val="0"/>
                <a:shade val="40000"/>
              </a:schemeClr>
              <a:schemeClr val="accent3">
                <a:hueOff val="-660604"/>
                <a:satOff val="0"/>
                <a:lumOff val="-2843"/>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price elasticity of demand</a:t>
          </a:r>
          <a:endParaRPr lang="ru-RU" sz="2800" kern="1200" dirty="0"/>
        </a:p>
      </dsp:txBody>
      <dsp:txXfrm>
        <a:off x="402445" y="4252030"/>
        <a:ext cx="2421698" cy="1119668"/>
      </dsp:txXfrm>
    </dsp:sp>
    <dsp:sp modelId="{B9F8BEA1-E167-4FBF-9102-4CDFD2B23F62}">
      <dsp:nvSpPr>
        <dsp:cNvPr id="0" name=""/>
        <dsp:cNvSpPr/>
      </dsp:nvSpPr>
      <dsp:spPr>
        <a:xfrm rot="2967307">
          <a:off x="2458211" y="3175831"/>
          <a:ext cx="2822748" cy="0"/>
        </a:xfrm>
        <a:custGeom>
          <a:avLst/>
          <a:gdLst/>
          <a:ahLst/>
          <a:cxnLst/>
          <a:rect l="0" t="0" r="0" b="0"/>
          <a:pathLst>
            <a:path>
              <a:moveTo>
                <a:pt x="0" y="0"/>
              </a:moveTo>
              <a:lnTo>
                <a:pt x="2822748" y="0"/>
              </a:lnTo>
            </a:path>
          </a:pathLst>
        </a:custGeom>
        <a:noFill/>
        <a:ln w="381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8467684-ABC5-4CCD-A1BB-15A7D3509F1B}">
      <dsp:nvSpPr>
        <dsp:cNvPr id="0" name=""/>
        <dsp:cNvSpPr/>
      </dsp:nvSpPr>
      <dsp:spPr>
        <a:xfrm>
          <a:off x="3945496" y="4248330"/>
          <a:ext cx="2671957" cy="1155981"/>
        </a:xfrm>
        <a:prstGeom prst="roundRect">
          <a:avLst/>
        </a:prstGeom>
        <a:blipFill rotWithShape="0">
          <a:blip xmlns:r="http://schemas.openxmlformats.org/officeDocument/2006/relationships" r:embed="rId1">
            <a:duotone>
              <a:schemeClr val="accent3">
                <a:hueOff val="-1321208"/>
                <a:satOff val="0"/>
                <a:lumOff val="-5686"/>
                <a:alphaOff val="0"/>
                <a:shade val="40000"/>
              </a:schemeClr>
              <a:schemeClr val="accent3">
                <a:hueOff val="-1321208"/>
                <a:satOff val="0"/>
                <a:lumOff val="-5686"/>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income elasticity of demand</a:t>
          </a:r>
          <a:endParaRPr lang="ru-RU" sz="2600" kern="1200" dirty="0"/>
        </a:p>
      </dsp:txBody>
      <dsp:txXfrm>
        <a:off x="4001926" y="4304760"/>
        <a:ext cx="2559097" cy="1043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E44C7-AB5D-4229-8F3B-F8B78DD5F3DE}">
      <dsp:nvSpPr>
        <dsp:cNvPr id="0" name=""/>
        <dsp:cNvSpPr/>
      </dsp:nvSpPr>
      <dsp:spPr>
        <a:xfrm>
          <a:off x="20414" y="733075"/>
          <a:ext cx="7039618" cy="1365256"/>
        </a:xfrm>
        <a:prstGeom prst="rightArrow">
          <a:avLst>
            <a:gd name="adj1" fmla="val 50000"/>
            <a:gd name="adj2" fmla="val 50000"/>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2756" numCol="1" spcCol="1270" anchor="ctr" anchorCtr="0">
          <a:noAutofit/>
        </a:bodyPr>
        <a:lstStyle/>
        <a:p>
          <a:pPr lvl="0" algn="l" defTabSz="800100">
            <a:lnSpc>
              <a:spcPct val="90000"/>
            </a:lnSpc>
            <a:spcBef>
              <a:spcPct val="0"/>
            </a:spcBef>
            <a:spcAft>
              <a:spcPct val="35000"/>
            </a:spcAft>
          </a:pPr>
          <a:r>
            <a:rPr lang="en-US" sz="1800" kern="1200" dirty="0" smtClean="0"/>
            <a:t>Demand is                                                                                                                                                                                                                                                                                                                                                                                                                                                                                                                                                                                                                                                                                                                                                                 elastic</a:t>
          </a:r>
          <a:endParaRPr lang="ru-RU" sz="1800" kern="1200" dirty="0"/>
        </a:p>
      </dsp:txBody>
      <dsp:txXfrm>
        <a:off x="20414" y="1074389"/>
        <a:ext cx="6698304" cy="682628"/>
      </dsp:txXfrm>
    </dsp:sp>
    <dsp:sp modelId="{D97B18B1-2BEF-4CDA-8ED7-D82B5C59D156}">
      <dsp:nvSpPr>
        <dsp:cNvPr id="0" name=""/>
        <dsp:cNvSpPr/>
      </dsp:nvSpPr>
      <dsp:spPr>
        <a:xfrm>
          <a:off x="20414" y="1693690"/>
          <a:ext cx="2168202" cy="1974983"/>
        </a:xfrm>
        <a:prstGeom prst="rect">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en-US" sz="5400" b="1" kern="12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Ed&gt;1</a:t>
          </a:r>
          <a:endParaRPr lang="ru-RU" sz="5400" b="1" kern="1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dsp:txBody>
      <dsp:txXfrm>
        <a:off x="20414" y="1693690"/>
        <a:ext cx="2168202" cy="1974983"/>
      </dsp:txXfrm>
    </dsp:sp>
    <dsp:sp modelId="{430B3A8B-0837-46FA-AB69-8E5382025DD0}">
      <dsp:nvSpPr>
        <dsp:cNvPr id="0" name=""/>
        <dsp:cNvSpPr/>
      </dsp:nvSpPr>
      <dsp:spPr>
        <a:xfrm>
          <a:off x="2188617" y="1244830"/>
          <a:ext cx="4871415" cy="1025236"/>
        </a:xfrm>
        <a:prstGeom prst="rightArrow">
          <a:avLst>
            <a:gd name="adj1" fmla="val 50000"/>
            <a:gd name="adj2" fmla="val 50000"/>
          </a:avLst>
        </a:prstGeom>
        <a:solidFill>
          <a:schemeClr val="accent5">
            <a:hueOff val="183903"/>
            <a:satOff val="0"/>
            <a:lumOff val="-519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756" numCol="1" spcCol="1270" anchor="ctr" anchorCtr="0">
          <a:noAutofit/>
        </a:bodyPr>
        <a:lstStyle/>
        <a:p>
          <a:pPr lvl="0" algn="l" defTabSz="889000">
            <a:lnSpc>
              <a:spcPct val="90000"/>
            </a:lnSpc>
            <a:spcBef>
              <a:spcPct val="0"/>
            </a:spcBef>
            <a:spcAft>
              <a:spcPct val="35000"/>
            </a:spcAft>
          </a:pPr>
          <a:r>
            <a:rPr lang="en-US" sz="2000" kern="1200" dirty="0" smtClean="0"/>
            <a:t>Demand is not elastic</a:t>
          </a:r>
          <a:endParaRPr lang="ru-RU" sz="2000" kern="1200" dirty="0"/>
        </a:p>
      </dsp:txBody>
      <dsp:txXfrm>
        <a:off x="2188617" y="1501139"/>
        <a:ext cx="4615106" cy="512618"/>
      </dsp:txXfrm>
    </dsp:sp>
    <dsp:sp modelId="{6849BC58-29E7-42C5-B8E5-E81C4EACA00E}">
      <dsp:nvSpPr>
        <dsp:cNvPr id="0" name=""/>
        <dsp:cNvSpPr/>
      </dsp:nvSpPr>
      <dsp:spPr>
        <a:xfrm>
          <a:off x="2188617" y="2035435"/>
          <a:ext cx="2168202" cy="1974983"/>
        </a:xfrm>
        <a:prstGeom prst="rect">
          <a:avLst/>
        </a:prstGeom>
        <a:solidFill>
          <a:schemeClr val="lt1">
            <a:hueOff val="0"/>
            <a:satOff val="0"/>
            <a:lumOff val="0"/>
            <a:alphaOff val="0"/>
          </a:schemeClr>
        </a:solidFill>
        <a:ln w="40000" cap="flat" cmpd="sng" algn="ctr">
          <a:solidFill>
            <a:schemeClr val="accent5">
              <a:hueOff val="183903"/>
              <a:satOff val="0"/>
              <a:lumOff val="-5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en-US" sz="5400" b="1" kern="12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Ed&lt;1</a:t>
          </a:r>
          <a:endParaRPr lang="ru-RU" sz="5400" b="1" kern="1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dsp:txBody>
      <dsp:txXfrm>
        <a:off x="2188617" y="2035435"/>
        <a:ext cx="2168202" cy="1974983"/>
      </dsp:txXfrm>
    </dsp:sp>
    <dsp:sp modelId="{D737484C-2B0D-4383-BAD4-F683FEF58E6A}">
      <dsp:nvSpPr>
        <dsp:cNvPr id="0" name=""/>
        <dsp:cNvSpPr/>
      </dsp:nvSpPr>
      <dsp:spPr>
        <a:xfrm>
          <a:off x="4356819" y="1586576"/>
          <a:ext cx="2703213" cy="1025236"/>
        </a:xfrm>
        <a:prstGeom prst="rightArrow">
          <a:avLst>
            <a:gd name="adj1" fmla="val 50000"/>
            <a:gd name="adj2" fmla="val 50000"/>
          </a:avLst>
        </a:prstGeom>
        <a:solidFill>
          <a:schemeClr val="accent5">
            <a:hueOff val="367807"/>
            <a:satOff val="0"/>
            <a:lumOff val="-1039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756" numCol="1" spcCol="1270" anchor="ctr" anchorCtr="0">
          <a:noAutofit/>
        </a:bodyPr>
        <a:lstStyle/>
        <a:p>
          <a:pPr lvl="0" algn="l" defTabSz="889000">
            <a:lnSpc>
              <a:spcPct val="90000"/>
            </a:lnSpc>
            <a:spcBef>
              <a:spcPct val="0"/>
            </a:spcBef>
            <a:spcAft>
              <a:spcPct val="35000"/>
            </a:spcAft>
          </a:pPr>
          <a:r>
            <a:rPr lang="en-US" sz="2000" kern="1200" dirty="0" smtClean="0"/>
            <a:t>Unit elasticity</a:t>
          </a:r>
          <a:endParaRPr lang="ru-RU" sz="2000" kern="1200" dirty="0"/>
        </a:p>
      </dsp:txBody>
      <dsp:txXfrm>
        <a:off x="4356819" y="1842885"/>
        <a:ext cx="2446904" cy="512618"/>
      </dsp:txXfrm>
    </dsp:sp>
    <dsp:sp modelId="{D7B76930-D5DD-4A9D-81FE-A5BBFF0AB101}">
      <dsp:nvSpPr>
        <dsp:cNvPr id="0" name=""/>
        <dsp:cNvSpPr/>
      </dsp:nvSpPr>
      <dsp:spPr>
        <a:xfrm>
          <a:off x="4356819" y="2377181"/>
          <a:ext cx="2168202" cy="1946079"/>
        </a:xfrm>
        <a:prstGeom prst="rect">
          <a:avLst/>
        </a:prstGeom>
        <a:solidFill>
          <a:schemeClr val="lt1">
            <a:hueOff val="0"/>
            <a:satOff val="0"/>
            <a:lumOff val="0"/>
            <a:alphaOff val="0"/>
          </a:schemeClr>
        </a:solidFill>
        <a:ln w="40000" cap="flat" cmpd="sng" algn="ctr">
          <a:solidFill>
            <a:schemeClr val="accent5">
              <a:hueOff val="367807"/>
              <a:satOff val="0"/>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l" defTabSz="2400300">
            <a:lnSpc>
              <a:spcPct val="90000"/>
            </a:lnSpc>
            <a:spcBef>
              <a:spcPct val="0"/>
            </a:spcBef>
            <a:spcAft>
              <a:spcPct val="35000"/>
            </a:spcAft>
          </a:pPr>
          <a:r>
            <a:rPr lang="en-US" sz="5400" b="1" kern="1200"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Ed=1</a:t>
          </a:r>
          <a:endParaRPr lang="ru-RU" sz="5400" b="1" kern="1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dsp:txBody>
      <dsp:txXfrm>
        <a:off x="4356819" y="2377181"/>
        <a:ext cx="2168202" cy="1946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136FD-5CDD-47FA-A778-9D9356D62934}">
      <dsp:nvSpPr>
        <dsp:cNvPr id="0" name=""/>
        <dsp:cNvSpPr/>
      </dsp:nvSpPr>
      <dsp:spPr>
        <a:xfrm rot="16200000">
          <a:off x="-1411309" y="1413068"/>
          <a:ext cx="4552280" cy="1726142"/>
        </a:xfrm>
        <a:prstGeom prst="flowChartManualOperation">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en-US" sz="2200" kern="1200" dirty="0" smtClean="0"/>
            <a:t>Presence and availability of substitute goods</a:t>
          </a:r>
          <a:endParaRPr lang="ru-RU" sz="2200" kern="1200" dirty="0"/>
        </a:p>
      </dsp:txBody>
      <dsp:txXfrm rot="5400000">
        <a:off x="1760" y="910455"/>
        <a:ext cx="1726142" cy="2731368"/>
      </dsp:txXfrm>
    </dsp:sp>
    <dsp:sp modelId="{AFCFD25E-1456-4D36-9F8B-8C82659C64EF}">
      <dsp:nvSpPr>
        <dsp:cNvPr id="0" name=""/>
        <dsp:cNvSpPr/>
      </dsp:nvSpPr>
      <dsp:spPr>
        <a:xfrm rot="16200000">
          <a:off x="444294" y="1413068"/>
          <a:ext cx="4552280" cy="1726142"/>
        </a:xfrm>
        <a:prstGeom prst="flowChartManualOperation">
          <a:avLst/>
        </a:prstGeom>
        <a:solidFill>
          <a:schemeClr val="accent4">
            <a:hueOff val="-1500215"/>
            <a:satOff val="0"/>
            <a:lumOff val="549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t" anchorCtr="0">
          <a:noAutofit/>
        </a:bodyPr>
        <a:lstStyle/>
        <a:p>
          <a:pPr lvl="0" algn="l" defTabSz="933450">
            <a:lnSpc>
              <a:spcPct val="90000"/>
            </a:lnSpc>
            <a:spcBef>
              <a:spcPct val="0"/>
            </a:spcBef>
            <a:spcAft>
              <a:spcPct val="35000"/>
            </a:spcAft>
          </a:pPr>
          <a:endParaRPr lang="en-US" sz="2100" kern="1200" dirty="0" smtClean="0"/>
        </a:p>
        <a:p>
          <a:pPr lvl="0" algn="l" defTabSz="933450">
            <a:lnSpc>
              <a:spcPct val="90000"/>
            </a:lnSpc>
            <a:spcBef>
              <a:spcPct val="0"/>
            </a:spcBef>
            <a:spcAft>
              <a:spcPct val="35000"/>
            </a:spcAft>
          </a:pPr>
          <a:endParaRPr lang="en-US" sz="2100" kern="1200" dirty="0" smtClean="0"/>
        </a:p>
        <a:p>
          <a:pPr lvl="0" algn="l" defTabSz="933450">
            <a:lnSpc>
              <a:spcPct val="90000"/>
            </a:lnSpc>
            <a:spcBef>
              <a:spcPct val="0"/>
            </a:spcBef>
            <a:spcAft>
              <a:spcPct val="35000"/>
            </a:spcAft>
          </a:pPr>
          <a:endParaRPr lang="en-US" sz="2100" kern="1200" dirty="0" smtClean="0"/>
        </a:p>
        <a:p>
          <a:pPr lvl="0" algn="l" defTabSz="933450">
            <a:lnSpc>
              <a:spcPct val="90000"/>
            </a:lnSpc>
            <a:spcBef>
              <a:spcPct val="0"/>
            </a:spcBef>
            <a:spcAft>
              <a:spcPct val="35000"/>
            </a:spcAft>
          </a:pPr>
          <a:r>
            <a:rPr lang="en-US" sz="3600" kern="1200" dirty="0" smtClean="0"/>
            <a:t>Time factor</a:t>
          </a:r>
          <a:endParaRPr lang="ru-RU" sz="3600" kern="1200" dirty="0"/>
        </a:p>
        <a:p>
          <a:pPr marL="171450" lvl="1" indent="-171450" algn="l" defTabSz="711200">
            <a:lnSpc>
              <a:spcPct val="90000"/>
            </a:lnSpc>
            <a:spcBef>
              <a:spcPct val="0"/>
            </a:spcBef>
            <a:spcAft>
              <a:spcPct val="15000"/>
            </a:spcAft>
            <a:buChar char="••"/>
          </a:pPr>
          <a:endParaRPr lang="ru-RU" sz="1600" kern="1200" dirty="0"/>
        </a:p>
      </dsp:txBody>
      <dsp:txXfrm rot="5400000">
        <a:off x="1857363" y="910455"/>
        <a:ext cx="1726142" cy="2731368"/>
      </dsp:txXfrm>
    </dsp:sp>
    <dsp:sp modelId="{CCF0A154-BCCB-467F-B7BE-507E4DA62089}">
      <dsp:nvSpPr>
        <dsp:cNvPr id="0" name=""/>
        <dsp:cNvSpPr/>
      </dsp:nvSpPr>
      <dsp:spPr>
        <a:xfrm rot="16200000">
          <a:off x="2299897" y="1413068"/>
          <a:ext cx="4552280" cy="1726142"/>
        </a:xfrm>
        <a:prstGeom prst="flowChartManualOperation">
          <a:avLst/>
        </a:prstGeom>
        <a:solidFill>
          <a:schemeClr val="accent4">
            <a:hueOff val="-3000431"/>
            <a:satOff val="0"/>
            <a:lumOff val="1098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smtClean="0"/>
            <a:t>Unit weight of product`s </a:t>
          </a:r>
          <a:r>
            <a:rPr lang="en-US" sz="2400" kern="1200" dirty="0" err="1" smtClean="0"/>
            <a:t>expendi-ture</a:t>
          </a:r>
          <a:r>
            <a:rPr lang="en-US" sz="2400" kern="1200" dirty="0" smtClean="0"/>
            <a:t> </a:t>
          </a:r>
          <a:endParaRPr lang="ru-RU" sz="2400" kern="1200" dirty="0"/>
        </a:p>
      </dsp:txBody>
      <dsp:txXfrm rot="5400000">
        <a:off x="3712966" y="910455"/>
        <a:ext cx="1726142" cy="2731368"/>
      </dsp:txXfrm>
    </dsp:sp>
    <dsp:sp modelId="{C1D8B778-B0AD-4FA5-93B8-BFFA54191FC8}">
      <dsp:nvSpPr>
        <dsp:cNvPr id="0" name=""/>
        <dsp:cNvSpPr/>
      </dsp:nvSpPr>
      <dsp:spPr>
        <a:xfrm rot="16200000">
          <a:off x="4155501" y="1413068"/>
          <a:ext cx="4552280" cy="1726142"/>
        </a:xfrm>
        <a:prstGeom prst="flowChartManualOperation">
          <a:avLst/>
        </a:prstGeom>
        <a:solidFill>
          <a:schemeClr val="accent4">
            <a:hueOff val="-4500646"/>
            <a:satOff val="0"/>
            <a:lumOff val="1647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2719" bIns="0" numCol="1" spcCol="1270" anchor="ctr" anchorCtr="0">
          <a:noAutofit/>
        </a:bodyPr>
        <a:lstStyle/>
        <a:p>
          <a:pPr lvl="0" algn="ctr" defTabSz="1155700">
            <a:lnSpc>
              <a:spcPct val="90000"/>
            </a:lnSpc>
            <a:spcBef>
              <a:spcPct val="0"/>
            </a:spcBef>
            <a:spcAft>
              <a:spcPct val="35000"/>
            </a:spcAft>
          </a:pPr>
          <a:r>
            <a:rPr lang="en-US" sz="2600" kern="1200" dirty="0" smtClean="0"/>
            <a:t>Necessity of the product to the costumer</a:t>
          </a:r>
          <a:endParaRPr lang="ru-RU" sz="2600" kern="1200" dirty="0"/>
        </a:p>
      </dsp:txBody>
      <dsp:txXfrm rot="5400000">
        <a:off x="5568570" y="910455"/>
        <a:ext cx="1726142" cy="27313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2EC85-15E3-4BDA-B023-B30AE80F94FB}">
      <dsp:nvSpPr>
        <dsp:cNvPr id="0" name=""/>
        <dsp:cNvSpPr/>
      </dsp:nvSpPr>
      <dsp:spPr>
        <a:xfrm>
          <a:off x="0" y="270840"/>
          <a:ext cx="6528048" cy="403200"/>
        </a:xfrm>
        <a:prstGeom prst="rect">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11D38-41BD-4DF0-93AF-B708F905F8B6}">
      <dsp:nvSpPr>
        <dsp:cNvPr id="0" name=""/>
        <dsp:cNvSpPr/>
      </dsp:nvSpPr>
      <dsp:spPr>
        <a:xfrm>
          <a:off x="326402" y="34680"/>
          <a:ext cx="4569633" cy="472320"/>
        </a:xfrm>
        <a:prstGeom prst="round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721" tIns="0" rIns="172721" bIns="0" numCol="1" spcCol="1270" anchor="ctr" anchorCtr="0">
          <a:noAutofit/>
        </a:bodyPr>
        <a:lstStyle/>
        <a:p>
          <a:pPr lvl="0" algn="l" defTabSz="889000">
            <a:lnSpc>
              <a:spcPct val="90000"/>
            </a:lnSpc>
            <a:spcBef>
              <a:spcPct val="0"/>
            </a:spcBef>
            <a:spcAft>
              <a:spcPct val="35000"/>
            </a:spcAft>
          </a:pPr>
          <a:r>
            <a:rPr lang="en-US" sz="2000" kern="1200" dirty="0" smtClean="0"/>
            <a:t>first-necessity / essential goods</a:t>
          </a:r>
          <a:endParaRPr lang="ru-RU" sz="2000" kern="1200" dirty="0"/>
        </a:p>
      </dsp:txBody>
      <dsp:txXfrm>
        <a:off x="349459" y="57737"/>
        <a:ext cx="4523519" cy="426206"/>
      </dsp:txXfrm>
    </dsp:sp>
    <dsp:sp modelId="{EC09547F-33FF-4967-AC96-3F19862D39EF}">
      <dsp:nvSpPr>
        <dsp:cNvPr id="0" name=""/>
        <dsp:cNvSpPr/>
      </dsp:nvSpPr>
      <dsp:spPr>
        <a:xfrm>
          <a:off x="0" y="996600"/>
          <a:ext cx="6528048" cy="403200"/>
        </a:xfrm>
        <a:prstGeom prst="rect">
          <a:avLst/>
        </a:prstGeom>
        <a:solidFill>
          <a:schemeClr val="lt1">
            <a:alpha val="90000"/>
            <a:hueOff val="0"/>
            <a:satOff val="0"/>
            <a:lumOff val="0"/>
            <a:alphaOff val="0"/>
          </a:schemeClr>
        </a:solidFill>
        <a:ln w="40000" cap="flat" cmpd="sng" algn="ctr">
          <a:solidFill>
            <a:schemeClr val="accent4">
              <a:hueOff val="-2250323"/>
              <a:satOff val="0"/>
              <a:lumOff val="8236"/>
              <a:alphaOff val="0"/>
            </a:schemeClr>
          </a:solidFill>
          <a:prstDash val="solid"/>
        </a:ln>
        <a:effectLst/>
      </dsp:spPr>
      <dsp:style>
        <a:lnRef idx="2">
          <a:scrgbClr r="0" g="0" b="0"/>
        </a:lnRef>
        <a:fillRef idx="1">
          <a:scrgbClr r="0" g="0" b="0"/>
        </a:fillRef>
        <a:effectRef idx="0">
          <a:scrgbClr r="0" g="0" b="0"/>
        </a:effectRef>
        <a:fontRef idx="minor"/>
      </dsp:style>
    </dsp:sp>
    <dsp:sp modelId="{0EB0F4D7-AC23-4D19-9E73-1AC12905993D}">
      <dsp:nvSpPr>
        <dsp:cNvPr id="0" name=""/>
        <dsp:cNvSpPr/>
      </dsp:nvSpPr>
      <dsp:spPr>
        <a:xfrm>
          <a:off x="326402" y="760440"/>
          <a:ext cx="4569633" cy="472320"/>
        </a:xfrm>
        <a:prstGeom prst="roundRect">
          <a:avLst/>
        </a:prstGeom>
        <a:solidFill>
          <a:schemeClr val="accent4">
            <a:hueOff val="-2250323"/>
            <a:satOff val="0"/>
            <a:lumOff val="8236"/>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721" tIns="0" rIns="172721" bIns="0" numCol="1" spcCol="1270" anchor="ctr" anchorCtr="0">
          <a:noAutofit/>
        </a:bodyPr>
        <a:lstStyle/>
        <a:p>
          <a:pPr lvl="0" algn="l" defTabSz="889000">
            <a:lnSpc>
              <a:spcPct val="90000"/>
            </a:lnSpc>
            <a:spcBef>
              <a:spcPct val="0"/>
            </a:spcBef>
            <a:spcAft>
              <a:spcPct val="35000"/>
            </a:spcAft>
          </a:pPr>
          <a:r>
            <a:rPr lang="en-US" sz="2000" kern="1200" dirty="0" smtClean="0"/>
            <a:t>second-necessity</a:t>
          </a:r>
          <a:r>
            <a:rPr lang="en-US" sz="1600" kern="1200" dirty="0" smtClean="0"/>
            <a:t> </a:t>
          </a:r>
          <a:r>
            <a:rPr lang="en-US" sz="2000" kern="1200" dirty="0" smtClean="0"/>
            <a:t>goods</a:t>
          </a:r>
          <a:endParaRPr lang="ru-RU" sz="2000" kern="1200" dirty="0"/>
        </a:p>
      </dsp:txBody>
      <dsp:txXfrm>
        <a:off x="349459" y="783497"/>
        <a:ext cx="4523519" cy="426206"/>
      </dsp:txXfrm>
    </dsp:sp>
    <dsp:sp modelId="{FE913D68-77C6-480C-9997-CB433E6F2010}">
      <dsp:nvSpPr>
        <dsp:cNvPr id="0" name=""/>
        <dsp:cNvSpPr/>
      </dsp:nvSpPr>
      <dsp:spPr>
        <a:xfrm>
          <a:off x="0" y="1722360"/>
          <a:ext cx="6528048" cy="403200"/>
        </a:xfrm>
        <a:prstGeom prst="rect">
          <a:avLst/>
        </a:prstGeom>
        <a:solidFill>
          <a:schemeClr val="lt1">
            <a:alpha val="90000"/>
            <a:hueOff val="0"/>
            <a:satOff val="0"/>
            <a:lumOff val="0"/>
            <a:alphaOff val="0"/>
          </a:schemeClr>
        </a:solidFill>
        <a:ln w="40000" cap="flat" cmpd="sng" algn="ctr">
          <a:solidFill>
            <a:schemeClr val="accent4">
              <a:hueOff val="-4500646"/>
              <a:satOff val="0"/>
              <a:lumOff val="16471"/>
              <a:alphaOff val="0"/>
            </a:schemeClr>
          </a:solidFill>
          <a:prstDash val="solid"/>
        </a:ln>
        <a:effectLst/>
      </dsp:spPr>
      <dsp:style>
        <a:lnRef idx="2">
          <a:scrgbClr r="0" g="0" b="0"/>
        </a:lnRef>
        <a:fillRef idx="1">
          <a:scrgbClr r="0" g="0" b="0"/>
        </a:fillRef>
        <a:effectRef idx="0">
          <a:scrgbClr r="0" g="0" b="0"/>
        </a:effectRef>
        <a:fontRef idx="minor"/>
      </dsp:style>
    </dsp:sp>
    <dsp:sp modelId="{B75815A2-2382-4FA1-9DF0-AB226C5D7302}">
      <dsp:nvSpPr>
        <dsp:cNvPr id="0" name=""/>
        <dsp:cNvSpPr/>
      </dsp:nvSpPr>
      <dsp:spPr>
        <a:xfrm>
          <a:off x="326402" y="1486200"/>
          <a:ext cx="4569633" cy="472320"/>
        </a:xfrm>
        <a:prstGeom prst="roundRect">
          <a:avLst/>
        </a:prstGeom>
        <a:solidFill>
          <a:schemeClr val="accent4">
            <a:hueOff val="-4500646"/>
            <a:satOff val="0"/>
            <a:lumOff val="1647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721" tIns="0" rIns="172721" bIns="0" numCol="1" spcCol="1270" anchor="ctr" anchorCtr="0">
          <a:noAutofit/>
        </a:bodyPr>
        <a:lstStyle/>
        <a:p>
          <a:pPr lvl="0" algn="l" defTabSz="889000">
            <a:lnSpc>
              <a:spcPct val="90000"/>
            </a:lnSpc>
            <a:spcBef>
              <a:spcPct val="0"/>
            </a:spcBef>
            <a:spcAft>
              <a:spcPct val="35000"/>
            </a:spcAft>
          </a:pPr>
          <a:r>
            <a:rPr lang="en-US" sz="2000" kern="1200" dirty="0" smtClean="0"/>
            <a:t>third-necessity goods</a:t>
          </a:r>
          <a:endParaRPr lang="ru-RU" sz="2000" kern="1200" dirty="0"/>
        </a:p>
      </dsp:txBody>
      <dsp:txXfrm>
        <a:off x="349459" y="1509257"/>
        <a:ext cx="4523519"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64FD-303A-4880-940D-009E0ED5FE2E}">
      <dsp:nvSpPr>
        <dsp:cNvPr id="0" name=""/>
        <dsp:cNvSpPr/>
      </dsp:nvSpPr>
      <dsp:spPr>
        <a:xfrm>
          <a:off x="-5635578" y="-862704"/>
          <a:ext cx="6709736" cy="6709736"/>
        </a:xfrm>
        <a:prstGeom prst="blockArc">
          <a:avLst>
            <a:gd name="adj1" fmla="val 18900000"/>
            <a:gd name="adj2" fmla="val 2700000"/>
            <a:gd name="adj3" fmla="val 322"/>
          </a:avLst>
        </a:prstGeom>
        <a:noFill/>
        <a:ln w="400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DE9F9-F52A-49AA-84C6-49AC3B6EB965}">
      <dsp:nvSpPr>
        <dsp:cNvPr id="0" name=""/>
        <dsp:cNvSpPr/>
      </dsp:nvSpPr>
      <dsp:spPr>
        <a:xfrm>
          <a:off x="400299" y="262474"/>
          <a:ext cx="7114481" cy="524750"/>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52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Presence of unloaded producing forces </a:t>
          </a:r>
          <a:endParaRPr lang="ru-RU" sz="1800" kern="1200" dirty="0"/>
        </a:p>
      </dsp:txBody>
      <dsp:txXfrm>
        <a:off x="400299" y="262474"/>
        <a:ext cx="7114481" cy="524750"/>
      </dsp:txXfrm>
    </dsp:sp>
    <dsp:sp modelId="{FDDF141A-ACBA-4B78-8304-0C470DCF19BE}">
      <dsp:nvSpPr>
        <dsp:cNvPr id="0" name=""/>
        <dsp:cNvSpPr/>
      </dsp:nvSpPr>
      <dsp:spPr>
        <a:xfrm>
          <a:off x="72331" y="196880"/>
          <a:ext cx="655937" cy="655937"/>
        </a:xfrm>
        <a:prstGeom prst="ellipse">
          <a:avLst/>
        </a:prstGeom>
        <a:solidFill>
          <a:schemeClr val="lt1">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1DE80A-67E3-4C5D-B863-51240A820AB2}">
      <dsp:nvSpPr>
        <dsp:cNvPr id="0" name=""/>
        <dsp:cNvSpPr/>
      </dsp:nvSpPr>
      <dsp:spPr>
        <a:xfrm>
          <a:off x="831942" y="1049500"/>
          <a:ext cx="6682839" cy="524750"/>
        </a:xfrm>
        <a:prstGeom prst="rect">
          <a:avLst/>
        </a:prstGeom>
        <a:solidFill>
          <a:schemeClr val="accent2">
            <a:hueOff val="-212828"/>
            <a:satOff val="0"/>
            <a:lumOff val="-1282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52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kinds of goods and services prepared for selling</a:t>
          </a:r>
          <a:endParaRPr lang="ru-RU" sz="1800" kern="1200" dirty="0"/>
        </a:p>
      </dsp:txBody>
      <dsp:txXfrm>
        <a:off x="831942" y="1049500"/>
        <a:ext cx="6682839" cy="524750"/>
      </dsp:txXfrm>
    </dsp:sp>
    <dsp:sp modelId="{ADDF5A39-2169-43E0-9A5B-E54E3B3A1743}">
      <dsp:nvSpPr>
        <dsp:cNvPr id="0" name=""/>
        <dsp:cNvSpPr/>
      </dsp:nvSpPr>
      <dsp:spPr>
        <a:xfrm>
          <a:off x="503973" y="983906"/>
          <a:ext cx="655937" cy="655937"/>
        </a:xfrm>
        <a:prstGeom prst="ellipse">
          <a:avLst/>
        </a:prstGeom>
        <a:solidFill>
          <a:schemeClr val="lt1">
            <a:hueOff val="0"/>
            <a:satOff val="0"/>
            <a:lumOff val="0"/>
            <a:alphaOff val="0"/>
          </a:schemeClr>
        </a:solidFill>
        <a:ln w="40000" cap="flat" cmpd="sng" algn="ctr">
          <a:solidFill>
            <a:schemeClr val="accent2">
              <a:hueOff val="-212828"/>
              <a:satOff val="0"/>
              <a:lumOff val="-12824"/>
              <a:alphaOff val="0"/>
            </a:schemeClr>
          </a:solidFill>
          <a:prstDash val="solid"/>
        </a:ln>
        <a:effectLst/>
      </dsp:spPr>
      <dsp:style>
        <a:lnRef idx="2">
          <a:scrgbClr r="0" g="0" b="0"/>
        </a:lnRef>
        <a:fillRef idx="1">
          <a:scrgbClr r="0" g="0" b="0"/>
        </a:fillRef>
        <a:effectRef idx="0">
          <a:scrgbClr r="0" g="0" b="0"/>
        </a:effectRef>
        <a:fontRef idx="minor"/>
      </dsp:style>
    </dsp:sp>
    <dsp:sp modelId="{9480312E-1B2B-4C80-B29F-ACAF1C2B0A01}">
      <dsp:nvSpPr>
        <dsp:cNvPr id="0" name=""/>
        <dsp:cNvSpPr/>
      </dsp:nvSpPr>
      <dsp:spPr>
        <a:xfrm>
          <a:off x="1029322" y="1836525"/>
          <a:ext cx="6485459" cy="524750"/>
        </a:xfrm>
        <a:prstGeom prst="rect">
          <a:avLst/>
        </a:prstGeom>
        <a:solidFill>
          <a:schemeClr val="accent2">
            <a:hueOff val="-425655"/>
            <a:satOff val="0"/>
            <a:lumOff val="-2564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52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Opportunity of long-term storage of production </a:t>
          </a:r>
          <a:endParaRPr lang="ru-RU" sz="1800" kern="1200" dirty="0"/>
        </a:p>
      </dsp:txBody>
      <dsp:txXfrm>
        <a:off x="1029322" y="1836525"/>
        <a:ext cx="6485459" cy="524750"/>
      </dsp:txXfrm>
    </dsp:sp>
    <dsp:sp modelId="{50C0F8E8-64CA-4CEB-B1CB-FDA912DCD80A}">
      <dsp:nvSpPr>
        <dsp:cNvPr id="0" name=""/>
        <dsp:cNvSpPr/>
      </dsp:nvSpPr>
      <dsp:spPr>
        <a:xfrm>
          <a:off x="701353" y="1770931"/>
          <a:ext cx="655937" cy="655937"/>
        </a:xfrm>
        <a:prstGeom prst="ellipse">
          <a:avLst/>
        </a:prstGeom>
        <a:solidFill>
          <a:schemeClr val="lt1">
            <a:hueOff val="0"/>
            <a:satOff val="0"/>
            <a:lumOff val="0"/>
            <a:alphaOff val="0"/>
          </a:schemeClr>
        </a:solidFill>
        <a:ln w="40000" cap="flat" cmpd="sng" algn="ctr">
          <a:solidFill>
            <a:schemeClr val="accent2">
              <a:hueOff val="-425655"/>
              <a:satOff val="0"/>
              <a:lumOff val="-25647"/>
              <a:alphaOff val="0"/>
            </a:schemeClr>
          </a:solidFill>
          <a:prstDash val="solid"/>
        </a:ln>
        <a:effectLst/>
      </dsp:spPr>
      <dsp:style>
        <a:lnRef idx="2">
          <a:scrgbClr r="0" g="0" b="0"/>
        </a:lnRef>
        <a:fillRef idx="1">
          <a:scrgbClr r="0" g="0" b="0"/>
        </a:fillRef>
        <a:effectRef idx="0">
          <a:scrgbClr r="0" g="0" b="0"/>
        </a:effectRef>
        <a:fontRef idx="minor"/>
      </dsp:style>
    </dsp:sp>
    <dsp:sp modelId="{4D354A41-73CA-4320-AC72-B599D2B4DAD4}">
      <dsp:nvSpPr>
        <dsp:cNvPr id="0" name=""/>
        <dsp:cNvSpPr/>
      </dsp:nvSpPr>
      <dsp:spPr>
        <a:xfrm>
          <a:off x="1029322" y="2623052"/>
          <a:ext cx="6485459" cy="524750"/>
        </a:xfrm>
        <a:prstGeom prst="rect">
          <a:avLst/>
        </a:prstGeom>
        <a:solidFill>
          <a:schemeClr val="accent2">
            <a:hueOff val="-638483"/>
            <a:satOff val="0"/>
            <a:lumOff val="-3847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52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Minimum volume of expenditure necessary to the expansion of manufacturing</a:t>
          </a:r>
          <a:endParaRPr lang="ru-RU" sz="1800" kern="1200" dirty="0"/>
        </a:p>
      </dsp:txBody>
      <dsp:txXfrm>
        <a:off x="1029322" y="2623052"/>
        <a:ext cx="6485459" cy="524750"/>
      </dsp:txXfrm>
    </dsp:sp>
    <dsp:sp modelId="{02C6AF96-8C74-46A8-9D6F-27C9488D439C}">
      <dsp:nvSpPr>
        <dsp:cNvPr id="0" name=""/>
        <dsp:cNvSpPr/>
      </dsp:nvSpPr>
      <dsp:spPr>
        <a:xfrm>
          <a:off x="701353" y="2557458"/>
          <a:ext cx="655937" cy="655937"/>
        </a:xfrm>
        <a:prstGeom prst="ellipse">
          <a:avLst/>
        </a:prstGeom>
        <a:solidFill>
          <a:schemeClr val="lt1">
            <a:hueOff val="0"/>
            <a:satOff val="0"/>
            <a:lumOff val="0"/>
            <a:alphaOff val="0"/>
          </a:schemeClr>
        </a:solidFill>
        <a:ln w="40000" cap="flat" cmpd="sng" algn="ctr">
          <a:solidFill>
            <a:schemeClr val="accent2">
              <a:hueOff val="-638483"/>
              <a:satOff val="0"/>
              <a:lumOff val="-38471"/>
              <a:alphaOff val="0"/>
            </a:schemeClr>
          </a:solidFill>
          <a:prstDash val="solid"/>
        </a:ln>
        <a:effectLst/>
      </dsp:spPr>
      <dsp:style>
        <a:lnRef idx="2">
          <a:scrgbClr r="0" g="0" b="0"/>
        </a:lnRef>
        <a:fillRef idx="1">
          <a:scrgbClr r="0" g="0" b="0"/>
        </a:fillRef>
        <a:effectRef idx="0">
          <a:scrgbClr r="0" g="0" b="0"/>
        </a:effectRef>
        <a:fontRef idx="minor"/>
      </dsp:style>
    </dsp:sp>
    <dsp:sp modelId="{A78CA8E1-8234-4313-9204-33A88BAEFAB7}">
      <dsp:nvSpPr>
        <dsp:cNvPr id="0" name=""/>
        <dsp:cNvSpPr/>
      </dsp:nvSpPr>
      <dsp:spPr>
        <a:xfrm>
          <a:off x="831942" y="3410077"/>
          <a:ext cx="6682839" cy="524750"/>
        </a:xfrm>
        <a:prstGeom prst="rect">
          <a:avLst/>
        </a:prstGeom>
        <a:solidFill>
          <a:schemeClr val="accent2">
            <a:hueOff val="-851310"/>
            <a:satOff val="0"/>
            <a:lumOff val="-5129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52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Period of time</a:t>
          </a:r>
          <a:endParaRPr lang="ru-RU" sz="1800" kern="1200" dirty="0"/>
        </a:p>
      </dsp:txBody>
      <dsp:txXfrm>
        <a:off x="831942" y="3410077"/>
        <a:ext cx="6682839" cy="524750"/>
      </dsp:txXfrm>
    </dsp:sp>
    <dsp:sp modelId="{39B0E066-12C0-40C1-AD7F-3774748D8D47}">
      <dsp:nvSpPr>
        <dsp:cNvPr id="0" name=""/>
        <dsp:cNvSpPr/>
      </dsp:nvSpPr>
      <dsp:spPr>
        <a:xfrm>
          <a:off x="503973" y="3344484"/>
          <a:ext cx="655937" cy="655937"/>
        </a:xfrm>
        <a:prstGeom prst="ellipse">
          <a:avLst/>
        </a:prstGeom>
        <a:solidFill>
          <a:schemeClr val="lt1">
            <a:hueOff val="0"/>
            <a:satOff val="0"/>
            <a:lumOff val="0"/>
            <a:alphaOff val="0"/>
          </a:schemeClr>
        </a:solidFill>
        <a:ln w="40000" cap="flat" cmpd="sng" algn="ctr">
          <a:solidFill>
            <a:schemeClr val="accent2">
              <a:hueOff val="-851310"/>
              <a:satOff val="0"/>
              <a:lumOff val="-51294"/>
              <a:alphaOff val="0"/>
            </a:schemeClr>
          </a:solidFill>
          <a:prstDash val="solid"/>
        </a:ln>
        <a:effectLst/>
      </dsp:spPr>
      <dsp:style>
        <a:lnRef idx="2">
          <a:scrgbClr r="0" g="0" b="0"/>
        </a:lnRef>
        <a:fillRef idx="1">
          <a:scrgbClr r="0" g="0" b="0"/>
        </a:fillRef>
        <a:effectRef idx="0">
          <a:scrgbClr r="0" g="0" b="0"/>
        </a:effectRef>
        <a:fontRef idx="minor"/>
      </dsp:style>
    </dsp:sp>
    <dsp:sp modelId="{CF0193C6-F9BF-498C-818D-D722CCEF8CFC}">
      <dsp:nvSpPr>
        <dsp:cNvPr id="0" name=""/>
        <dsp:cNvSpPr/>
      </dsp:nvSpPr>
      <dsp:spPr>
        <a:xfrm>
          <a:off x="400299" y="4197103"/>
          <a:ext cx="7114481" cy="524750"/>
        </a:xfrm>
        <a:prstGeom prst="rect">
          <a:avLst/>
        </a:prstGeom>
        <a:solidFill>
          <a:schemeClr val="accent2">
            <a:hueOff val="-1064138"/>
            <a:satOff val="0"/>
            <a:lumOff val="-64118"/>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520"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economic activities(conjuncture) of the market</a:t>
          </a:r>
          <a:endParaRPr lang="ru-RU" sz="1800" kern="1200" dirty="0"/>
        </a:p>
      </dsp:txBody>
      <dsp:txXfrm>
        <a:off x="400299" y="4197103"/>
        <a:ext cx="7114481" cy="524750"/>
      </dsp:txXfrm>
    </dsp:sp>
    <dsp:sp modelId="{72B5A375-CCFB-408F-AA2D-62D7D4273723}">
      <dsp:nvSpPr>
        <dsp:cNvPr id="0" name=""/>
        <dsp:cNvSpPr/>
      </dsp:nvSpPr>
      <dsp:spPr>
        <a:xfrm>
          <a:off x="72331" y="4131509"/>
          <a:ext cx="655937" cy="655937"/>
        </a:xfrm>
        <a:prstGeom prst="ellipse">
          <a:avLst/>
        </a:prstGeom>
        <a:solidFill>
          <a:schemeClr val="lt1">
            <a:hueOff val="0"/>
            <a:satOff val="0"/>
            <a:lumOff val="0"/>
            <a:alphaOff val="0"/>
          </a:schemeClr>
        </a:solidFill>
        <a:ln w="40000" cap="flat" cmpd="sng" algn="ctr">
          <a:solidFill>
            <a:schemeClr val="accent2">
              <a:hueOff val="-1064138"/>
              <a:satOff val="0"/>
              <a:lumOff val="-6411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A8F041F-A3CD-4028-AB35-7B84B5B05655}" type="datetimeFigureOut">
              <a:rPr lang="ru-RU" smtClean="0"/>
              <a:pPr/>
              <a:t>08.10.2014</a:t>
            </a:fld>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4ED29F0-1EFB-4567-808E-49D6FDFDD196}" type="slidenum">
              <a:rPr lang="ru-RU" smtClean="0"/>
              <a:pPr/>
              <a:t>‹#›</a:t>
            </a:fld>
            <a:endParaRPr lang="ru-RU"/>
          </a:p>
        </p:txBody>
      </p:sp>
    </p:spTree>
    <p:extLst>
      <p:ext uri="{BB962C8B-B14F-4D97-AF65-F5344CB8AC3E}">
        <p14:creationId xmlns:p14="http://schemas.microsoft.com/office/powerpoint/2010/main" xmlns="" val="20201540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pPr/>
              <a:t>08.10.2014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08.10.2014</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08.10.2014</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08.10.2014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08.10.2014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pPr/>
              <a:t>08.10.2014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B4C71EC6-210F-42DE-9C53-41977AD35B3D}" type="datetimeFigureOut">
              <a:rPr lang="ru-RU" smtClean="0"/>
              <a:pPr/>
              <a:t>08.10.2014</a:t>
            </a:fld>
            <a:endParaRPr lang="ru-RU"/>
          </a:p>
        </p:txBody>
      </p:sp>
      <p:sp>
        <p:nvSpPr>
          <p:cNvPr id="17" name="Slide Number Placeholder 16"/>
          <p:cNvSpPr>
            <a:spLocks noGrp="1"/>
          </p:cNvSpPr>
          <p:nvPr>
            <p:ph type="sldNum" sz="quarter" idx="11"/>
          </p:nvPr>
        </p:nvSpPr>
        <p:spPr/>
        <p:txBody>
          <a:bodyPr/>
          <a:lstStyle/>
          <a:p>
            <a:fld id="{B19B0651-EE4F-4900-A07F-96A6BFA9D0F0}" type="slidenum">
              <a:rPr lang="ru-RU" smtClean="0"/>
              <a:pPr/>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B4C71EC6-210F-42DE-9C53-41977AD35B3D}" type="datetimeFigureOut">
              <a:rPr lang="ru-RU" smtClean="0"/>
              <a:pPr/>
              <a:t>08.10.2014</a:t>
            </a:fld>
            <a:endParaRPr lang="ru-RU"/>
          </a:p>
        </p:txBody>
      </p:sp>
      <p:sp>
        <p:nvSpPr>
          <p:cNvPr id="12" name="Slide Number Placeholder 11"/>
          <p:cNvSpPr>
            <a:spLocks noGrp="1"/>
          </p:cNvSpPr>
          <p:nvPr>
            <p:ph type="sldNum" sz="quarter" idx="15"/>
          </p:nvPr>
        </p:nvSpPr>
        <p:spPr/>
        <p:txBody>
          <a:bodyPr/>
          <a:lstStyle/>
          <a:p>
            <a:fld id="{B19B0651-EE4F-4900-A07F-96A6BFA9D0F0}" type="slidenum">
              <a:rPr lang="ru-RU" smtClean="0"/>
              <a:pPr/>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B4C71EC6-210F-42DE-9C53-41977AD35B3D}" type="datetimeFigureOut">
              <a:rPr lang="ru-RU" smtClean="0"/>
              <a:pPr/>
              <a:t>08.10.2014</a:t>
            </a:fld>
            <a:endParaRPr lang="ru-RU"/>
          </a:p>
        </p:txBody>
      </p:sp>
      <p:sp>
        <p:nvSpPr>
          <p:cNvPr id="12" name="Slide Number Placeholder 11"/>
          <p:cNvSpPr>
            <a:spLocks noGrp="1"/>
          </p:cNvSpPr>
          <p:nvPr>
            <p:ph type="sldNum" sz="quarter" idx="16"/>
          </p:nvPr>
        </p:nvSpPr>
        <p:spPr/>
        <p:txBody>
          <a:bodyPr/>
          <a:lstStyle/>
          <a:p>
            <a:fld id="{B19B0651-EE4F-4900-A07F-96A6BFA9D0F0}" type="slidenum">
              <a:rPr lang="ru-RU" smtClean="0"/>
              <a:pPr/>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B4C71EC6-210F-42DE-9C53-41977AD35B3D}" type="datetimeFigureOut">
              <a:rPr lang="ru-RU" smtClean="0"/>
              <a:pPr/>
              <a:t>08.10.2014</a:t>
            </a:fld>
            <a:endParaRPr lang="ru-RU"/>
          </a:p>
        </p:txBody>
      </p:sp>
      <p:sp>
        <p:nvSpPr>
          <p:cNvPr id="12" name="Slide Number Placeholder 11"/>
          <p:cNvSpPr>
            <a:spLocks noGrp="1"/>
          </p:cNvSpPr>
          <p:nvPr>
            <p:ph type="sldNum" sz="quarter" idx="17"/>
          </p:nvPr>
        </p:nvSpPr>
        <p:spPr/>
        <p:txBody>
          <a:bodyPr/>
          <a:lstStyle/>
          <a:p>
            <a:fld id="{B19B0651-EE4F-4900-A07F-96A6BFA9D0F0}" type="slidenum">
              <a:rPr lang="ru-RU" smtClean="0"/>
              <a:pPr/>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B4C71EC6-210F-42DE-9C53-41977AD35B3D}" type="datetimeFigureOut">
              <a:rPr lang="ru-RU" smtClean="0"/>
              <a:pPr/>
              <a:t>08.10.2014</a:t>
            </a:fld>
            <a:endParaRPr lang="ru-RU"/>
          </a:p>
        </p:txBody>
      </p:sp>
      <p:sp>
        <p:nvSpPr>
          <p:cNvPr id="19" name="Slide Number Placeholder 18"/>
          <p:cNvSpPr>
            <a:spLocks noGrp="1"/>
          </p:cNvSpPr>
          <p:nvPr>
            <p:ph type="sldNum" sz="quarter" idx="16"/>
          </p:nvPr>
        </p:nvSpPr>
        <p:spPr/>
        <p:txBody>
          <a:bodyPr/>
          <a:lstStyle/>
          <a:p>
            <a:fld id="{B19B0651-EE4F-4900-A07F-96A6BFA9D0F0}" type="slidenum">
              <a:rPr lang="ru-RU" smtClean="0"/>
              <a:pPr/>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B4C71EC6-210F-42DE-9C53-41977AD35B3D}" type="datetimeFigureOut">
              <a:rPr lang="ru-RU" smtClean="0"/>
              <a:pPr/>
              <a:t>08.10.2014</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pPr/>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pPr/>
              <a:t>08.10.2014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pPr/>
              <a:t>08.10.2014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pPr/>
              <a:t>08.10.2014</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08.10.2014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pPr/>
              <a:t>08.10.2014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08.10.2014</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08.10.2014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pPr/>
              <a:t>08.10.2014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4C71EC6-210F-42DE-9C53-41977AD35B3D}" type="datetimeFigureOut">
              <a:rPr lang="ru-RU" smtClean="0"/>
              <a:pPr/>
              <a:t>08.10.2014</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19B0651-EE4F-4900-A07F-96A6BFA9D0F0}" type="slidenum">
              <a:rPr lang="ru-RU" smtClean="0"/>
              <a:pPr/>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pPr/>
              <a:t>08.10.2014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7.xml"/><Relationship Id="rId1" Type="http://schemas.openxmlformats.org/officeDocument/2006/relationships/themeOverride" Target="../theme/themeOverride1.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hyperlink" Target="http://thismatter.com/economics/images/tax-incidence-supply-demand-diagrams.png" TargetMode="External"/><Relationship Id="rId2" Type="http://schemas.openxmlformats.org/officeDocument/2006/relationships/hyperlink" Target="http://www.tutor2u.net/economics/content/diagrams" TargetMode="External"/><Relationship Id="rId1" Type="http://schemas.openxmlformats.org/officeDocument/2006/relationships/slideLayout" Target="../slideLayouts/slideLayout90.xml"/><Relationship Id="rId4" Type="http://schemas.openxmlformats.org/officeDocument/2006/relationships/hyperlink" Target="http://economics-online.co.uk/Bussine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openxmlformats.org/officeDocument/2006/relationships/image" Target="../media/image19.jpe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5.xml"/><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51.xml"/><Relationship Id="rId5" Type="http://schemas.openxmlformats.org/officeDocument/2006/relationships/image" Target="../media/image28.jpeg"/><Relationship Id="rId4" Type="http://schemas.openxmlformats.org/officeDocument/2006/relationships/image" Target="../media/image27.gif"/></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2790056"/>
          </a:xfrm>
        </p:spPr>
        <p:txBody>
          <a:bodyPr>
            <a:normAutofit/>
          </a:bodyPr>
          <a:lstStyle/>
          <a:p>
            <a:pPr algn="ctr"/>
            <a:r>
              <a:rPr lang="en-US" sz="48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Elasticity of demand and supply</a:t>
            </a:r>
            <a:endParaRPr lang="ru-RU" sz="48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Подзаголовок 2"/>
          <p:cNvSpPr>
            <a:spLocks noGrp="1"/>
          </p:cNvSpPr>
          <p:nvPr>
            <p:ph type="body" sz="half" idx="2"/>
          </p:nvPr>
        </p:nvSpPr>
        <p:spPr>
          <a:xfrm>
            <a:off x="4932040" y="5301208"/>
            <a:ext cx="4104456" cy="1296144"/>
          </a:xfrm>
        </p:spPr>
        <p:txBody>
          <a:bodyPr>
            <a:normAutofit/>
          </a:bodyPr>
          <a:lstStyle/>
          <a:p>
            <a:pPr algn="l"/>
            <a:r>
              <a:rPr lang="en-US" sz="2000" dirty="0" smtClean="0"/>
              <a:t>Prepared: </a:t>
            </a:r>
            <a:r>
              <a:rPr lang="en-US" sz="2000" dirty="0" err="1" smtClean="0"/>
              <a:t>Nigora</a:t>
            </a:r>
            <a:r>
              <a:rPr lang="en-US" sz="2000" dirty="0" smtClean="0"/>
              <a:t> </a:t>
            </a:r>
            <a:r>
              <a:rPr lang="en-US" sz="2000" dirty="0" err="1" smtClean="0"/>
              <a:t>Makhmasobirova</a:t>
            </a:r>
            <a:r>
              <a:rPr lang="en-US" sz="2000" dirty="0" smtClean="0"/>
              <a:t>,  faculty of EFC and C, 2</a:t>
            </a:r>
            <a:r>
              <a:rPr lang="en-US" sz="2000" baseline="30000" dirty="0" smtClean="0"/>
              <a:t>nd</a:t>
            </a:r>
            <a:r>
              <a:rPr lang="en-US" sz="2000" dirty="0" smtClean="0"/>
              <a:t> course, </a:t>
            </a:r>
            <a:r>
              <a:rPr lang="en-US" sz="2000" dirty="0" err="1" smtClean="0"/>
              <a:t>german-russian</a:t>
            </a:r>
            <a:r>
              <a:rPr lang="en-US" sz="2000" dirty="0" smtClean="0"/>
              <a:t> group</a:t>
            </a:r>
            <a:endParaRPr lang="ru-RU" sz="2000" dirty="0"/>
          </a:p>
        </p:txBody>
      </p:sp>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xmlns="" val="0"/>
              </a:ext>
            </a:extLst>
          </a:blip>
          <a:srcRect l="7039" r="7039"/>
          <a:stretch>
            <a:fillRect/>
          </a:stretch>
        </p:blipFill>
        <p:spPr/>
      </p:pic>
    </p:spTree>
    <p:extLst>
      <p:ext uri="{BB962C8B-B14F-4D97-AF65-F5344CB8AC3E}">
        <p14:creationId xmlns:p14="http://schemas.microsoft.com/office/powerpoint/2010/main" xmlns="" val="1133011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Point Elasticity method</a:t>
            </a:r>
            <a:endParaRPr lang="ru-RU"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mc:AlternateContent xmlns:mc="http://schemas.openxmlformats.org/markup-compatibility/2006">
        <mc:Choice xmlns:a14="http://schemas.microsoft.com/office/drawing/2010/main" xmlns="" Requires="a14">
          <p:sp>
            <p:nvSpPr>
              <p:cNvPr id="3" name="Объект 2"/>
              <p:cNvSpPr>
                <a:spLocks noGrp="1"/>
              </p:cNvSpPr>
              <p:nvPr>
                <p:ph idx="1"/>
              </p:nvPr>
            </p:nvSpPr>
            <p:spPr/>
            <p:txBody>
              <a:bodyPr>
                <a:normAutofit/>
              </a:bodyPr>
              <a:lstStyle/>
              <a:p>
                <a:pPr marL="0" indent="0" algn="ctr">
                  <a:buNone/>
                </a:pPr>
                <a14:m>
                  <m:oMath xmlns:m="http://schemas.openxmlformats.org/officeDocument/2006/math">
                    <m:r>
                      <a:rPr lang="en-US" sz="4000" b="0" i="1" smtClean="0">
                        <a:solidFill>
                          <a:srgbClr val="0070C0"/>
                        </a:solidFill>
                        <a:latin typeface="Cambria Math"/>
                      </a:rPr>
                      <m:t>𝐸</m:t>
                    </m:r>
                    <m:r>
                      <a:rPr lang="en-US" sz="4000" b="0" i="1" smtClean="0">
                        <a:solidFill>
                          <a:srgbClr val="0070C0"/>
                        </a:solidFill>
                        <a:latin typeface="Cambria Math"/>
                      </a:rPr>
                      <m:t>=</m:t>
                    </m:r>
                    <m:acc>
                      <m:accPr>
                        <m:chr m:val="́"/>
                        <m:ctrlPr>
                          <a:rPr lang="en-US" sz="4000" b="0" i="1" smtClean="0">
                            <a:solidFill>
                              <a:srgbClr val="0070C0"/>
                            </a:solidFill>
                            <a:latin typeface="Cambria Math"/>
                          </a:rPr>
                        </m:ctrlPr>
                      </m:accPr>
                      <m:e>
                        <m:r>
                          <a:rPr lang="en-US" sz="4000" b="0" i="1" smtClean="0">
                            <a:solidFill>
                              <a:srgbClr val="0070C0"/>
                            </a:solidFill>
                            <a:latin typeface="Cambria Math"/>
                          </a:rPr>
                          <m:t>𝑄</m:t>
                        </m:r>
                      </m:e>
                    </m:acc>
                  </m:oMath>
                </a14:m>
                <a:r>
                  <a:rPr lang="en-US" sz="4000" dirty="0" smtClean="0">
                    <a:solidFill>
                      <a:srgbClr val="0070C0"/>
                    </a:solidFill>
                  </a:rPr>
                  <a:t>(P)</a:t>
                </a:r>
                <a:r>
                  <a:rPr lang="en-US" sz="4000" dirty="0">
                    <a:solidFill>
                      <a:srgbClr val="0070C0"/>
                    </a:solidFill>
                  </a:rPr>
                  <a:t/>
                </a:r>
                <a14:m>
                  <m:oMath xmlns:m="http://schemas.openxmlformats.org/officeDocument/2006/math">
                    <m:box>
                      <m:boxPr>
                        <m:ctrlPr>
                          <a:rPr lang="en-US" sz="4000" i="1">
                            <a:solidFill>
                              <a:srgbClr val="0070C0"/>
                            </a:solidFill>
                            <a:latin typeface="Cambria Math"/>
                          </a:rPr>
                        </m:ctrlPr>
                      </m:boxPr>
                      <m:e>
                        <m:argPr>
                          <m:argSz m:val="-1"/>
                        </m:argPr>
                        <m:f>
                          <m:fPr>
                            <m:ctrlPr>
                              <a:rPr lang="en-US" sz="4000" i="1">
                                <a:solidFill>
                                  <a:srgbClr val="0070C0"/>
                                </a:solidFill>
                                <a:latin typeface="Cambria Math"/>
                              </a:rPr>
                            </m:ctrlPr>
                          </m:fPr>
                          <m:num>
                            <m:r>
                              <a:rPr lang="en-US" sz="4000" i="1">
                                <a:solidFill>
                                  <a:srgbClr val="0070C0"/>
                                </a:solidFill>
                                <a:latin typeface="Cambria Math"/>
                              </a:rPr>
                              <m:t>𝑃</m:t>
                            </m:r>
                          </m:num>
                          <m:den>
                            <m:r>
                              <a:rPr lang="en-US" sz="4000" i="1">
                                <a:solidFill>
                                  <a:srgbClr val="0070C0"/>
                                </a:solidFill>
                                <a:latin typeface="Cambria Math"/>
                              </a:rPr>
                              <m:t>𝑄</m:t>
                            </m:r>
                            <m:r>
                              <a:rPr lang="en-US" sz="4000" i="1">
                                <a:solidFill>
                                  <a:srgbClr val="0070C0"/>
                                </a:solidFill>
                                <a:latin typeface="Cambria Math"/>
                              </a:rPr>
                              <m:t>(</m:t>
                            </m:r>
                            <m:r>
                              <a:rPr lang="en-US" sz="4000" i="1">
                                <a:solidFill>
                                  <a:srgbClr val="0070C0"/>
                                </a:solidFill>
                                <a:latin typeface="Cambria Math"/>
                              </a:rPr>
                              <m:t>𝑃</m:t>
                            </m:r>
                            <m:r>
                              <a:rPr lang="en-US" sz="4000" i="1">
                                <a:solidFill>
                                  <a:srgbClr val="0070C0"/>
                                </a:solidFill>
                                <a:latin typeface="Cambria Math"/>
                              </a:rPr>
                              <m:t>)</m:t>
                            </m:r>
                          </m:den>
                        </m:f>
                      </m:e>
                    </m:box>
                  </m:oMath>
                </a14:m>
                <a:endParaRPr lang="en-US" sz="4000" dirty="0" smtClean="0">
                  <a:solidFill>
                    <a:srgbClr val="0070C0"/>
                  </a:solidFill>
                </a:endParaRPr>
              </a:p>
              <a:p>
                <a:pPr marL="0" indent="0">
                  <a:buNone/>
                </a:pPr>
                <a:r>
                  <a:rPr lang="en-US" sz="2800" dirty="0" smtClean="0">
                    <a:solidFill>
                      <a:srgbClr val="0070C0"/>
                    </a:solidFill>
                  </a:rPr>
                  <a:t>Here,</a:t>
                </a:r>
              </a:p>
              <a:p>
                <a:pPr marL="0" indent="0">
                  <a:buNone/>
                </a:pPr>
                <a:r>
                  <a:rPr lang="en-US" sz="2800" dirty="0" smtClean="0">
                    <a:solidFill>
                      <a:srgbClr val="0070C0"/>
                    </a:solidFill>
                  </a:rPr>
                  <a:t>E- Elasticity coefficient</a:t>
                </a:r>
              </a:p>
              <a:p>
                <a:pPr marL="0" indent="0">
                  <a:buNone/>
                </a:pPr>
                <a:r>
                  <a:rPr lang="en-US" sz="2800" dirty="0" smtClean="0">
                    <a:solidFill>
                      <a:srgbClr val="0070C0"/>
                    </a:solidFill>
                  </a:rPr>
                  <a:t>P- market price</a:t>
                </a:r>
              </a:p>
              <a:p>
                <a:pPr marL="0" indent="0">
                  <a:buNone/>
                </a:pPr>
                <a14:m>
                  <m:oMath xmlns:m="http://schemas.openxmlformats.org/officeDocument/2006/math">
                    <m:acc>
                      <m:accPr>
                        <m:chr m:val="́"/>
                        <m:ctrlPr>
                          <a:rPr lang="en-US" sz="2800" i="1">
                            <a:solidFill>
                              <a:srgbClr val="0070C0"/>
                            </a:solidFill>
                            <a:latin typeface="Cambria Math"/>
                          </a:rPr>
                        </m:ctrlPr>
                      </m:accPr>
                      <m:e>
                        <m:r>
                          <a:rPr lang="en-US" sz="2800" i="1">
                            <a:solidFill>
                              <a:srgbClr val="0070C0"/>
                            </a:solidFill>
                            <a:latin typeface="Cambria Math"/>
                          </a:rPr>
                          <m:t>𝑄</m:t>
                        </m:r>
                      </m:e>
                    </m:acc>
                  </m:oMath>
                </a14:m>
                <a:r>
                  <a:rPr lang="en-US" sz="2800" dirty="0">
                    <a:solidFill>
                      <a:srgbClr val="0070C0"/>
                    </a:solidFill>
                  </a:rPr>
                  <a:t>(P) </a:t>
                </a:r>
                <a:r>
                  <a:rPr lang="en-US" sz="2800" dirty="0" smtClean="0">
                    <a:solidFill>
                      <a:srgbClr val="0070C0"/>
                    </a:solidFill>
                  </a:rPr>
                  <a:t>– derivative function of demand </a:t>
                </a:r>
                <a:endParaRPr lang="en-US" sz="2800" dirty="0" smtClean="0"/>
              </a:p>
              <a:p>
                <a:pPr marL="0" indent="0">
                  <a:buNone/>
                </a:pPr>
                <a:endParaRPr lang="ru-RU" sz="28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3"/>
                <a:stretch>
                  <a:fillRect l="-1481" t="-1944"/>
                </a:stretch>
              </a:blipFill>
            </p:spPr>
            <p:txBody>
              <a:bodyPr/>
              <a:lstStyle/>
              <a:p>
                <a:r>
                  <a:rPr lang="ru-RU">
                    <a:noFill/>
                  </a:rPr>
                  <a:t> </a:t>
                </a:r>
              </a:p>
            </p:txBody>
          </p:sp>
        </mc:Fallback>
      </mc:AlternateContent>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65180" y="2780928"/>
            <a:ext cx="2438400" cy="1733550"/>
          </a:xfrm>
          <a:prstGeom prst="rect">
            <a:avLst/>
          </a:prstGeom>
        </p:spPr>
      </p:pic>
    </p:spTree>
    <p:extLst>
      <p:ext uri="{BB962C8B-B14F-4D97-AF65-F5344CB8AC3E}">
        <p14:creationId xmlns:p14="http://schemas.microsoft.com/office/powerpoint/2010/main" xmlns="" val="52273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320040"/>
            <a:ext cx="4204320" cy="1143000"/>
          </a:xfrm>
        </p:spPr>
        <p:txBody>
          <a:bodyPr>
            <a:normAutofit fontScale="90000"/>
          </a:bodyPr>
          <a:lstStyle/>
          <a:p>
            <a:pPr algn="ctr"/>
            <a:r>
              <a:rPr lang="en-US" dirty="0" smtClean="0">
                <a:solidFill>
                  <a:schemeClr val="tx2">
                    <a:lumMod val="75000"/>
                  </a:schemeClr>
                </a:solidFill>
              </a:rPr>
              <a:t>Arc elasticity method</a:t>
            </a:r>
            <a:endParaRPr lang="ru-RU" dirty="0">
              <a:solidFill>
                <a:schemeClr val="tx2">
                  <a:lumMod val="75000"/>
                </a:schemeClr>
              </a:solidFill>
            </a:endParaRPr>
          </a:p>
        </p:txBody>
      </p:sp>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3635896" y="1700808"/>
                <a:ext cx="4070648" cy="4846320"/>
              </a:xfrm>
            </p:spPr>
            <p:txBody>
              <a:bodyPr/>
              <a:lstStyle/>
              <a:p>
                <a:pPr marL="0" indent="0">
                  <a:buNone/>
                </a:pPr>
                <a14:m>
                  <m:oMath xmlns:m="http://schemas.openxmlformats.org/officeDocument/2006/math">
                    <m:r>
                      <a:rPr lang="en-US" sz="2800" b="0" i="1" smtClean="0">
                        <a:solidFill>
                          <a:srgbClr val="92D050"/>
                        </a:solidFill>
                        <a:latin typeface="Cambria Math"/>
                      </a:rPr>
                      <m:t>𝐸</m:t>
                    </m:r>
                    <m:r>
                      <a:rPr lang="en-US" sz="2800" b="0" i="1" smtClean="0">
                        <a:solidFill>
                          <a:srgbClr val="92D050"/>
                        </a:solidFill>
                        <a:latin typeface="Cambria Math"/>
                      </a:rPr>
                      <m:t>=</m:t>
                    </m:r>
                    <m:f>
                      <m:fPr>
                        <m:ctrlPr>
                          <a:rPr lang="en-US" sz="2800" b="0" i="1" smtClean="0">
                            <a:solidFill>
                              <a:srgbClr val="92D050"/>
                            </a:solidFill>
                            <a:latin typeface="Cambria Math"/>
                          </a:rPr>
                        </m:ctrlPr>
                      </m:fPr>
                      <m:num>
                        <m:r>
                          <m:rPr>
                            <m:nor/>
                          </m:rPr>
                          <a:rPr lang="en-US" sz="2800">
                            <a:solidFill>
                              <a:srgbClr val="92D050"/>
                            </a:solidFill>
                            <a:latin typeface="Cambria Math"/>
                          </a:rPr>
                          <m:t>2(</m:t>
                        </m:r>
                        <m:r>
                          <m:rPr>
                            <m:nor/>
                          </m:rPr>
                          <a:rPr lang="en-US" sz="2800">
                            <a:solidFill>
                              <a:srgbClr val="92D050"/>
                            </a:solidFill>
                          </a:rPr>
                          <m:t>Q</m:t>
                        </m:r>
                        <m:r>
                          <m:rPr>
                            <m:nor/>
                          </m:rPr>
                          <a:rPr lang="en-US" sz="2800" baseline="-25000">
                            <a:solidFill>
                              <a:srgbClr val="92D050"/>
                            </a:solidFill>
                          </a:rPr>
                          <m:t>2</m:t>
                        </m:r>
                        <m:r>
                          <a:rPr lang="en-US" sz="2800" b="0" i="1" smtClean="0">
                            <a:solidFill>
                              <a:srgbClr val="92D050"/>
                            </a:solidFill>
                            <a:latin typeface="Cambria Math"/>
                          </a:rPr>
                          <m:t>−</m:t>
                        </m:r>
                        <m:r>
                          <m:rPr>
                            <m:nor/>
                          </m:rPr>
                          <a:rPr lang="en-US" sz="2800" b="0" i="0" smtClean="0">
                            <a:solidFill>
                              <a:srgbClr val="92D050"/>
                            </a:solidFill>
                            <a:latin typeface="Cambria Math"/>
                          </a:rPr>
                          <m:t> </m:t>
                        </m:r>
                        <m:r>
                          <m:rPr>
                            <m:nor/>
                          </m:rPr>
                          <a:rPr lang="en-US" sz="2800">
                            <a:solidFill>
                              <a:srgbClr val="92D050"/>
                            </a:solidFill>
                          </a:rPr>
                          <m:t>Q</m:t>
                        </m:r>
                        <m:r>
                          <m:rPr>
                            <m:nor/>
                          </m:rPr>
                          <a:rPr lang="en-US" sz="2800" baseline="-25000">
                            <a:solidFill>
                              <a:srgbClr val="92D050"/>
                            </a:solidFill>
                          </a:rPr>
                          <m:t>1</m:t>
                        </m:r>
                        <m:r>
                          <m:rPr>
                            <m:nor/>
                          </m:rPr>
                          <a:rPr lang="en-US" sz="2800">
                            <a:solidFill>
                              <a:srgbClr val="92D050"/>
                            </a:solidFill>
                            <a:latin typeface="Cambria Math"/>
                          </a:rPr>
                          <m:t>)</m:t>
                        </m:r>
                      </m:num>
                      <m:den>
                        <m:d>
                          <m:dPr>
                            <m:ctrlPr>
                              <a:rPr lang="en-US" sz="2800" b="0" i="1" smtClean="0">
                                <a:solidFill>
                                  <a:srgbClr val="92D050"/>
                                </a:solidFill>
                                <a:latin typeface="Cambria Math"/>
                              </a:rPr>
                            </m:ctrlPr>
                          </m:dPr>
                          <m:e>
                            <m:r>
                              <m:rPr>
                                <m:nor/>
                              </m:rPr>
                              <a:rPr lang="en-US" sz="2800" smtClean="0">
                                <a:solidFill>
                                  <a:srgbClr val="92D050"/>
                                </a:solidFill>
                              </a:rPr>
                              <m:t>Q</m:t>
                            </m:r>
                            <m:r>
                              <m:rPr>
                                <m:nor/>
                              </m:rPr>
                              <a:rPr lang="en-US" sz="2800" baseline="-25000" smtClean="0">
                                <a:solidFill>
                                  <a:srgbClr val="92D050"/>
                                </a:solidFill>
                              </a:rPr>
                              <m:t>2</m:t>
                            </m:r>
                            <m:r>
                              <a:rPr lang="en-US" sz="2800" b="0" i="1" smtClean="0">
                                <a:solidFill>
                                  <a:srgbClr val="92D050"/>
                                </a:solidFill>
                                <a:latin typeface="Cambria Math"/>
                              </a:rPr>
                              <m:t>+</m:t>
                            </m:r>
                            <m:r>
                              <m:rPr>
                                <m:nor/>
                              </m:rPr>
                              <a:rPr lang="en-US" sz="2800">
                                <a:solidFill>
                                  <a:srgbClr val="92D050"/>
                                </a:solidFill>
                              </a:rPr>
                              <m:t>Q</m:t>
                            </m:r>
                            <m:r>
                              <m:rPr>
                                <m:nor/>
                              </m:rPr>
                              <a:rPr lang="en-US" sz="2800" baseline="-25000">
                                <a:solidFill>
                                  <a:srgbClr val="92D050"/>
                                </a:solidFill>
                              </a:rPr>
                              <m:t>1</m:t>
                            </m:r>
                          </m:e>
                        </m:d>
                        <m:r>
                          <a:rPr lang="en-US" sz="2800" b="0" i="1" baseline="-25000" smtClean="0">
                            <a:solidFill>
                              <a:srgbClr val="92D050"/>
                            </a:solidFill>
                            <a:latin typeface="Cambria Math"/>
                          </a:rPr>
                          <m:t> </m:t>
                        </m:r>
                      </m:den>
                    </m:f>
                    <m:r>
                      <m:rPr>
                        <m:nor/>
                      </m:rPr>
                      <a:rPr lang="en-US" sz="2800">
                        <a:solidFill>
                          <a:srgbClr val="92D050"/>
                        </a:solidFill>
                        <a:latin typeface="Cambria Math"/>
                      </a:rPr>
                      <m:t> </m:t>
                    </m:r>
                  </m:oMath>
                </a14:m>
                <a:r>
                  <a:rPr lang="en-US" dirty="0" smtClean="0">
                    <a:solidFill>
                      <a:srgbClr val="92D050"/>
                    </a:solidFill>
                  </a:rPr>
                  <a:t>:</a:t>
                </a:r>
                <a14:m>
                  <m:oMath xmlns:m="http://schemas.openxmlformats.org/officeDocument/2006/math">
                    <m:f>
                      <m:fPr>
                        <m:ctrlPr>
                          <a:rPr lang="en-US" sz="2400" i="1">
                            <a:solidFill>
                              <a:srgbClr val="92D050"/>
                            </a:solidFill>
                            <a:latin typeface="Cambria Math"/>
                          </a:rPr>
                        </m:ctrlPr>
                      </m:fPr>
                      <m:num>
                        <m:r>
                          <m:rPr>
                            <m:nor/>
                          </m:rPr>
                          <a:rPr lang="en-US" sz="2400" b="0" i="0" smtClean="0">
                            <a:solidFill>
                              <a:srgbClr val="92D050"/>
                            </a:solidFill>
                            <a:latin typeface="Cambria Math"/>
                          </a:rPr>
                          <m:t>2(</m:t>
                        </m:r>
                        <m:r>
                          <m:rPr>
                            <m:nor/>
                          </m:rPr>
                          <a:rPr lang="en-US" sz="2400">
                            <a:solidFill>
                              <a:srgbClr val="92D050"/>
                            </a:solidFill>
                          </a:rPr>
                          <m:t>P</m:t>
                        </m:r>
                        <m:r>
                          <m:rPr>
                            <m:nor/>
                          </m:rPr>
                          <a:rPr lang="en-US" sz="2400" baseline="-25000">
                            <a:solidFill>
                              <a:srgbClr val="92D050"/>
                            </a:solidFill>
                          </a:rPr>
                          <m:t>2</m:t>
                        </m:r>
                        <m:r>
                          <m:rPr>
                            <m:nor/>
                          </m:rPr>
                          <a:rPr lang="en-US" sz="2400">
                            <a:solidFill>
                              <a:srgbClr val="92D050"/>
                            </a:solidFill>
                            <a:latin typeface="Cambria Math"/>
                          </a:rPr>
                          <m:t>−</m:t>
                        </m:r>
                        <m:r>
                          <m:rPr>
                            <m:nor/>
                          </m:rPr>
                          <a:rPr lang="en-US" sz="2400">
                            <a:solidFill>
                              <a:srgbClr val="92D050"/>
                            </a:solidFill>
                          </a:rPr>
                          <m:t>P</m:t>
                        </m:r>
                        <m:r>
                          <m:rPr>
                            <m:nor/>
                          </m:rPr>
                          <a:rPr lang="en-US" sz="2400" baseline="-25000">
                            <a:solidFill>
                              <a:srgbClr val="92D050"/>
                            </a:solidFill>
                          </a:rPr>
                          <m:t>1</m:t>
                        </m:r>
                        <m:r>
                          <m:rPr>
                            <m:nor/>
                          </m:rPr>
                          <a:rPr lang="en-US" sz="2400">
                            <a:solidFill>
                              <a:srgbClr val="92D050"/>
                            </a:solidFill>
                            <a:latin typeface="Cambria Math"/>
                          </a:rPr>
                          <m:t>)</m:t>
                        </m:r>
                      </m:num>
                      <m:den>
                        <m:d>
                          <m:dPr>
                            <m:ctrlPr>
                              <a:rPr lang="en-US" sz="2400" b="0" i="1" smtClean="0">
                                <a:solidFill>
                                  <a:srgbClr val="92D050"/>
                                </a:solidFill>
                                <a:latin typeface="Cambria Math"/>
                              </a:rPr>
                            </m:ctrlPr>
                          </m:dPr>
                          <m:e>
                            <m:r>
                              <m:rPr>
                                <m:nor/>
                              </m:rPr>
                              <a:rPr lang="en-US" sz="2400">
                                <a:solidFill>
                                  <a:srgbClr val="92D050"/>
                                </a:solidFill>
                              </a:rPr>
                              <m:t>P</m:t>
                            </m:r>
                            <m:r>
                              <m:rPr>
                                <m:nor/>
                              </m:rPr>
                              <a:rPr lang="en-US" sz="2400" baseline="-25000">
                                <a:solidFill>
                                  <a:srgbClr val="92D050"/>
                                </a:solidFill>
                              </a:rPr>
                              <m:t>2</m:t>
                            </m:r>
                            <m:r>
                              <a:rPr lang="en-US" sz="2400" i="1">
                                <a:solidFill>
                                  <a:srgbClr val="92D050"/>
                                </a:solidFill>
                                <a:latin typeface="Cambria Math"/>
                              </a:rPr>
                              <m:t>+</m:t>
                            </m:r>
                            <m:r>
                              <m:rPr>
                                <m:nor/>
                              </m:rPr>
                              <a:rPr lang="en-US" sz="2400" b="0" i="0" smtClean="0">
                                <a:solidFill>
                                  <a:srgbClr val="92D050"/>
                                </a:solidFill>
                                <a:latin typeface="Cambria Math"/>
                              </a:rPr>
                              <m:t> </m:t>
                            </m:r>
                            <m:r>
                              <m:rPr>
                                <m:nor/>
                              </m:rPr>
                              <a:rPr lang="en-US" sz="2400">
                                <a:solidFill>
                                  <a:srgbClr val="92D050"/>
                                </a:solidFill>
                              </a:rPr>
                              <m:t>P</m:t>
                            </m:r>
                            <m:r>
                              <m:rPr>
                                <m:nor/>
                              </m:rPr>
                              <a:rPr lang="en-US" sz="2400" baseline="-25000">
                                <a:solidFill>
                                  <a:srgbClr val="92D050"/>
                                </a:solidFill>
                              </a:rPr>
                              <m:t>1</m:t>
                            </m:r>
                          </m:e>
                        </m:d>
                      </m:den>
                    </m:f>
                  </m:oMath>
                </a14:m>
                <a:endParaRPr lang="en-US" dirty="0" smtClean="0">
                  <a:solidFill>
                    <a:srgbClr val="92D050"/>
                  </a:solidFill>
                </a:endParaRPr>
              </a:p>
              <a:p>
                <a:pPr marL="0" indent="0">
                  <a:buNone/>
                </a:pPr>
                <a:r>
                  <a:rPr lang="en-US" dirty="0" smtClean="0">
                    <a:solidFill>
                      <a:srgbClr val="92D050"/>
                    </a:solidFill>
                  </a:rPr>
                  <a:t>Here,</a:t>
                </a:r>
              </a:p>
              <a:p>
                <a:pPr marL="0" indent="0">
                  <a:buNone/>
                </a:pPr>
                <a:r>
                  <a:rPr lang="en-US" dirty="0" smtClean="0">
                    <a:solidFill>
                      <a:srgbClr val="92D050"/>
                    </a:solidFill>
                  </a:rPr>
                  <a:t>P</a:t>
                </a:r>
                <a:r>
                  <a:rPr lang="en-US" baseline="-25000" dirty="0" smtClean="0">
                    <a:solidFill>
                      <a:srgbClr val="92D050"/>
                    </a:solidFill>
                  </a:rPr>
                  <a:t>1 </a:t>
                </a:r>
                <a:r>
                  <a:rPr lang="en-US" dirty="0" smtClean="0">
                    <a:solidFill>
                      <a:srgbClr val="92D050"/>
                    </a:solidFill>
                  </a:rPr>
                  <a:t> and P</a:t>
                </a:r>
                <a:r>
                  <a:rPr lang="en-US" baseline="-25000" dirty="0" smtClean="0">
                    <a:solidFill>
                      <a:srgbClr val="92D050"/>
                    </a:solidFill>
                  </a:rPr>
                  <a:t>2</a:t>
                </a:r>
                <a:r>
                  <a:rPr lang="en-US" dirty="0">
                    <a:solidFill>
                      <a:srgbClr val="92D050"/>
                    </a:solidFill>
                  </a:rPr>
                  <a:t/>
                </a:r>
                <a:r>
                  <a:rPr lang="en-US" dirty="0" smtClean="0">
                    <a:solidFill>
                      <a:srgbClr val="92D050"/>
                    </a:solidFill>
                  </a:rPr>
                  <a:t>– </a:t>
                </a:r>
                <a:r>
                  <a:rPr lang="en-US" dirty="0">
                    <a:solidFill>
                      <a:srgbClr val="92D050"/>
                    </a:solidFill>
                  </a:rPr>
                  <a:t>initial and </a:t>
                </a:r>
                <a:r>
                  <a:rPr lang="en-US" dirty="0" smtClean="0">
                    <a:solidFill>
                      <a:srgbClr val="92D050"/>
                    </a:solidFill>
                  </a:rPr>
                  <a:t>subsequent costs</a:t>
                </a:r>
              </a:p>
              <a:p>
                <a:pPr marL="0" indent="0">
                  <a:buNone/>
                </a:pPr>
                <a14:m>
                  <m:oMath xmlns:m="http://schemas.openxmlformats.org/officeDocument/2006/math">
                    <m:r>
                      <m:rPr>
                        <m:nor/>
                      </m:rPr>
                      <a:rPr lang="en-US" sz="2400">
                        <a:solidFill>
                          <a:srgbClr val="92D050"/>
                        </a:solidFill>
                      </a:rPr>
                      <m:t>Q</m:t>
                    </m:r>
                    <m:r>
                      <m:rPr>
                        <m:nor/>
                      </m:rPr>
                      <a:rPr lang="en-US" sz="2400" baseline="-25000">
                        <a:solidFill>
                          <a:srgbClr val="92D050"/>
                        </a:solidFill>
                      </a:rPr>
                      <m:t>1</m:t>
                    </m:r>
                  </m:oMath>
                </a14:m>
                <a:r>
                  <a:rPr lang="en-US" dirty="0" smtClean="0">
                    <a:solidFill>
                      <a:srgbClr val="92D050"/>
                    </a:solidFill>
                  </a:rPr>
                  <a:t>  and </a:t>
                </a:r>
                <a14:m>
                  <m:oMath xmlns:m="http://schemas.openxmlformats.org/officeDocument/2006/math">
                    <m:r>
                      <m:rPr>
                        <m:nor/>
                      </m:rPr>
                      <a:rPr lang="en-US" sz="2800">
                        <a:solidFill>
                          <a:srgbClr val="92D050"/>
                        </a:solidFill>
                      </a:rPr>
                      <m:t>Q</m:t>
                    </m:r>
                    <m:r>
                      <m:rPr>
                        <m:nor/>
                      </m:rPr>
                      <a:rPr lang="en-US" sz="2800" baseline="-25000">
                        <a:solidFill>
                          <a:srgbClr val="92D050"/>
                        </a:solidFill>
                      </a:rPr>
                      <m:t>2</m:t>
                    </m:r>
                  </m:oMath>
                </a14:m>
                <a:r>
                  <a:rPr lang="en-US" dirty="0" smtClean="0">
                    <a:solidFill>
                      <a:srgbClr val="92D050"/>
                    </a:solidFill>
                  </a:rPr>
                  <a:t>- </a:t>
                </a:r>
                <a:r>
                  <a:rPr lang="en-US" dirty="0">
                    <a:solidFill>
                      <a:srgbClr val="92D050"/>
                    </a:solidFill>
                  </a:rPr>
                  <a:t>initial and </a:t>
                </a:r>
                <a:r>
                  <a:rPr lang="en-US" dirty="0" smtClean="0">
                    <a:solidFill>
                      <a:srgbClr val="92D050"/>
                    </a:solidFill>
                  </a:rPr>
                  <a:t>subsequent quantities of demand</a:t>
                </a: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3635896" y="1700808"/>
                <a:ext cx="4070648" cy="4846320"/>
              </a:xfrm>
              <a:blipFill rotWithShape="1">
                <a:blip r:embed="rId2"/>
                <a:stretch>
                  <a:fillRect l="-2545"/>
                </a:stretch>
              </a:blipFill>
            </p:spPr>
            <p:txBody>
              <a:bodyPr/>
              <a:lstStyle/>
              <a:p>
                <a:r>
                  <a:rPr lang="ru-RU">
                    <a:noFill/>
                  </a:rPr>
                  <a:t> </a:t>
                </a:r>
              </a:p>
            </p:txBody>
          </p:sp>
        </mc:Fallback>
      </mc:AlternateContent>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552" y="692696"/>
            <a:ext cx="2592288" cy="257058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9924" y="3501008"/>
            <a:ext cx="2895600" cy="3028950"/>
          </a:xfrm>
          <a:prstGeom prst="rect">
            <a:avLst/>
          </a:prstGeom>
          <a:ln>
            <a:noFill/>
          </a:ln>
          <a:effectLst>
            <a:softEdge rad="112500"/>
          </a:effectLst>
        </p:spPr>
      </p:pic>
    </p:spTree>
    <p:extLst>
      <p:ext uri="{BB962C8B-B14F-4D97-AF65-F5344CB8AC3E}">
        <p14:creationId xmlns:p14="http://schemas.microsoft.com/office/powerpoint/2010/main" xmlns="" val="701115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668800"/>
          </a:xfrm>
        </p:spPr>
        <p:txBody>
          <a:bodyPr>
            <a:normAutofit/>
          </a:bodyPr>
          <a:lstStyle/>
          <a:p>
            <a:r>
              <a:rPr lang="en-US" dirty="0" smtClean="0"/>
              <a:t>According to the Elasticity coefficient demand can be:</a:t>
            </a:r>
            <a:endParaRPr lang="ru-RU" dirty="0"/>
          </a:p>
        </p:txBody>
      </p:sp>
      <p:graphicFrame>
        <p:nvGraphicFramePr>
          <p:cNvPr id="7" name="Схема 6"/>
          <p:cNvGraphicFramePr/>
          <p:nvPr>
            <p:extLst>
              <p:ext uri="{D42A27DB-BD31-4B8C-83A1-F6EECF244321}">
                <p14:modId xmlns:p14="http://schemas.microsoft.com/office/powerpoint/2010/main" xmlns="" val="2407167419"/>
              </p:ext>
            </p:extLst>
          </p:nvPr>
        </p:nvGraphicFramePr>
        <p:xfrm>
          <a:off x="755576" y="1556792"/>
          <a:ext cx="70804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62566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260648"/>
            <a:ext cx="8928992" cy="6336704"/>
          </a:xfrm>
          <a:prstGeom prst="rect">
            <a:avLst/>
          </a:prstGeom>
        </p:spPr>
      </p:pic>
    </p:spTree>
    <p:extLst>
      <p:ext uri="{BB962C8B-B14F-4D97-AF65-F5344CB8AC3E}">
        <p14:creationId xmlns:p14="http://schemas.microsoft.com/office/powerpoint/2010/main" xmlns="" val="4253456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524784"/>
          </a:xfrm>
        </p:spPr>
        <p:txBody>
          <a:bodyPr>
            <a:normAutofit fontScale="90000"/>
          </a:bodyPr>
          <a:lstStyle/>
          <a:p>
            <a:pPr lvl="0" algn="ctr"/>
            <a:r>
              <a:rPr lang="en-US" dirty="0" smtClean="0"/>
              <a:t>Factors that affect to </a:t>
            </a:r>
            <a:r>
              <a:rPr lang="en-US" dirty="0"/>
              <a:t>price elasticity of demand</a:t>
            </a:r>
            <a:r>
              <a:rPr lang="ru-RU" dirty="0"/>
              <a:t/>
            </a:r>
            <a:br>
              <a:rPr lang="ru-RU" dirty="0"/>
            </a:br>
            <a:endParaRPr lang="ru-RU" dirty="0"/>
          </a:p>
        </p:txBody>
      </p:sp>
      <p:graphicFrame>
        <p:nvGraphicFramePr>
          <p:cNvPr id="4" name="Схема 3"/>
          <p:cNvGraphicFramePr/>
          <p:nvPr>
            <p:extLst>
              <p:ext uri="{D42A27DB-BD31-4B8C-83A1-F6EECF244321}">
                <p14:modId xmlns:p14="http://schemas.microsoft.com/office/powerpoint/2010/main" xmlns="" val="1028492666"/>
              </p:ext>
            </p:extLst>
          </p:nvPr>
        </p:nvGraphicFramePr>
        <p:xfrm>
          <a:off x="323528" y="1397000"/>
          <a:ext cx="7296472"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51116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7239000" cy="1224136"/>
          </a:xfrm>
        </p:spPr>
        <p:txBody>
          <a:bodyPr>
            <a:normAutofit/>
          </a:bodyPr>
          <a:lstStyle/>
          <a:p>
            <a:pPr algn="ctr"/>
            <a:r>
              <a:rPr lang="en-US" dirty="0">
                <a:solidFill>
                  <a:schemeClr val="tx2">
                    <a:lumMod val="75000"/>
                  </a:schemeClr>
                </a:solidFill>
              </a:rPr>
              <a:t>Income elasticity of demand</a:t>
            </a:r>
            <a:endParaRPr lang="ru-RU" dirty="0">
              <a:solidFill>
                <a:schemeClr val="tx2">
                  <a:lumMod val="75000"/>
                </a:schemeClr>
              </a:solidFill>
            </a:endParaRPr>
          </a:p>
        </p:txBody>
      </p:sp>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457200" y="1412776"/>
                <a:ext cx="7427168" cy="2736304"/>
              </a:xfrm>
            </p:spPr>
            <p:txBody>
              <a:bodyPr>
                <a:normAutofit/>
              </a:bodyPr>
              <a:lstStyle/>
              <a:p>
                <a:pPr marL="0" lvl="0" indent="0" algn="just">
                  <a:buNone/>
                </a:pPr>
                <a:r>
                  <a:rPr lang="en-US" dirty="0" smtClean="0">
                    <a:solidFill>
                      <a:schemeClr val="accent6">
                        <a:lumMod val="60000"/>
                        <a:lumOff val="40000"/>
                      </a:schemeClr>
                    </a:solidFill>
                  </a:rPr>
                  <a:t>Income </a:t>
                </a:r>
                <a:r>
                  <a:rPr lang="en-US" dirty="0">
                    <a:solidFill>
                      <a:schemeClr val="accent6">
                        <a:lumMod val="60000"/>
                        <a:lumOff val="40000"/>
                      </a:schemeClr>
                    </a:solidFill>
                  </a:rPr>
                  <a:t>elasticity of </a:t>
                </a:r>
                <a:r>
                  <a:rPr lang="en-US" dirty="0" smtClean="0">
                    <a:solidFill>
                      <a:schemeClr val="accent6">
                        <a:lumMod val="60000"/>
                        <a:lumOff val="40000"/>
                      </a:schemeClr>
                    </a:solidFill>
                  </a:rPr>
                  <a:t>demand</a:t>
                </a:r>
                <a14:m>
                  <m:oMath xmlns:m="http://schemas.openxmlformats.org/officeDocument/2006/math">
                    <m:r>
                      <a:rPr lang="en-US" b="0" i="0" smtClean="0">
                        <a:solidFill>
                          <a:schemeClr val="accent6">
                            <a:lumMod val="60000"/>
                            <a:lumOff val="40000"/>
                          </a:schemeClr>
                        </a:solidFill>
                        <a:latin typeface="Cambria Math"/>
                      </a:rPr>
                      <m:t> </m:t>
                    </m:r>
                    <m:r>
                      <a:rPr lang="en-US" i="1" smtClean="0">
                        <a:solidFill>
                          <a:schemeClr val="accent6">
                            <a:lumMod val="60000"/>
                            <a:lumOff val="40000"/>
                          </a:schemeClr>
                        </a:solidFill>
                        <a:latin typeface="Cambria Math"/>
                      </a:rPr>
                      <m:t>𝐸</m:t>
                    </m:r>
                    <m:sSup>
                      <m:sSupPr>
                        <m:ctrlPr>
                          <a:rPr lang="en-US" i="1">
                            <a:solidFill>
                              <a:schemeClr val="accent6">
                                <a:lumMod val="60000"/>
                                <a:lumOff val="40000"/>
                              </a:schemeClr>
                            </a:solidFill>
                            <a:latin typeface="Cambria Math"/>
                          </a:rPr>
                        </m:ctrlPr>
                      </m:sSupPr>
                      <m:e>
                        <m:r>
                          <m:rPr>
                            <m:nor/>
                          </m:rPr>
                          <a:rPr lang="en-US" baseline="-25000" dirty="0">
                            <a:solidFill>
                              <a:schemeClr val="accent6">
                                <a:lumMod val="60000"/>
                                <a:lumOff val="40000"/>
                              </a:schemeClr>
                            </a:solidFill>
                          </a:rPr>
                          <m:t>d</m:t>
                        </m:r>
                      </m:e>
                      <m:sup>
                        <m:r>
                          <m:rPr>
                            <m:nor/>
                          </m:rPr>
                          <a:rPr lang="en-US" b="0" i="0" baseline="30000" dirty="0" smtClean="0">
                            <a:solidFill>
                              <a:schemeClr val="accent6">
                                <a:lumMod val="60000"/>
                                <a:lumOff val="40000"/>
                              </a:schemeClr>
                            </a:solidFill>
                          </a:rPr>
                          <m:t>R</m:t>
                        </m:r>
                      </m:sup>
                    </m:sSup>
                    <m:r>
                      <a:rPr lang="en-US" b="0" i="0" smtClean="0">
                        <a:solidFill>
                          <a:schemeClr val="accent6">
                            <a:lumMod val="60000"/>
                            <a:lumOff val="40000"/>
                          </a:schemeClr>
                        </a:solidFill>
                        <a:latin typeface="Cambria Math"/>
                      </a:rPr>
                      <m:t> </m:t>
                    </m:r>
                  </m:oMath>
                </a14:m>
                <a:r>
                  <a:rPr lang="en-US" dirty="0" smtClean="0">
                    <a:solidFill>
                      <a:schemeClr val="accent6">
                        <a:lumMod val="60000"/>
                        <a:lumOff val="40000"/>
                      </a:schemeClr>
                    </a:solidFill>
                  </a:rPr>
                  <a:t>- </a:t>
                </a:r>
                <a:r>
                  <a:rPr lang="en-US" dirty="0">
                    <a:solidFill>
                      <a:schemeClr val="accent6">
                        <a:lumMod val="60000"/>
                        <a:lumOff val="40000"/>
                      </a:schemeClr>
                    </a:solidFill>
                  </a:rPr>
                  <a:t>shows the rate of quantitative change of </a:t>
                </a:r>
                <a:r>
                  <a:rPr lang="en-US" dirty="0" smtClean="0">
                    <a:solidFill>
                      <a:schemeClr val="accent6">
                        <a:lumMod val="60000"/>
                        <a:lumOff val="40000"/>
                      </a:schemeClr>
                    </a:solidFill>
                  </a:rPr>
                  <a:t>demand according </a:t>
                </a:r>
                <a:r>
                  <a:rPr lang="en-US" dirty="0">
                    <a:solidFill>
                      <a:schemeClr val="accent6">
                        <a:lumMod val="60000"/>
                        <a:lumOff val="40000"/>
                      </a:schemeClr>
                    </a:solidFill>
                  </a:rPr>
                  <a:t>to the change of </a:t>
                </a:r>
                <a:r>
                  <a:rPr lang="en-US" dirty="0" smtClean="0">
                    <a:solidFill>
                      <a:schemeClr val="accent6">
                        <a:lumMod val="60000"/>
                        <a:lumOff val="40000"/>
                      </a:schemeClr>
                    </a:solidFill>
                  </a:rPr>
                  <a:t>costumers` income to 1%.</a:t>
                </a:r>
              </a:p>
              <a:p>
                <a:pPr marL="0" lvl="0" indent="0" algn="just">
                  <a:buNone/>
                </a:pPr>
                <a:r>
                  <a:rPr lang="en-US" dirty="0" smtClean="0">
                    <a:solidFill>
                      <a:schemeClr val="accent6">
                        <a:lumMod val="60000"/>
                        <a:lumOff val="40000"/>
                      </a:schemeClr>
                    </a:solidFill>
                  </a:rPr>
                  <a:t>It`s a positive size.</a:t>
                </a:r>
              </a:p>
              <a:p>
                <a:pPr marL="0" lvl="0" indent="0" algn="just">
                  <a:buNone/>
                </a:pPr>
                <a:r>
                  <a:rPr lang="en-US" dirty="0" smtClean="0">
                    <a:solidFill>
                      <a:schemeClr val="accent6">
                        <a:lumMod val="60000"/>
                        <a:lumOff val="40000"/>
                      </a:schemeClr>
                    </a:solidFill>
                  </a:rPr>
                  <a:t>According to </a:t>
                </a:r>
                <a:r>
                  <a:rPr lang="en-US" dirty="0" smtClean="0">
                    <a:solidFill>
                      <a:schemeClr val="accent6">
                        <a:lumMod val="60000"/>
                        <a:lumOff val="40000"/>
                      </a:schemeClr>
                    </a:solidFill>
                  </a:rPr>
                  <a:t>the size </a:t>
                </a:r>
                <a:r>
                  <a:rPr lang="en-US" dirty="0" smtClean="0">
                    <a:solidFill>
                      <a:schemeClr val="accent6">
                        <a:lumMod val="60000"/>
                        <a:lumOff val="40000"/>
                      </a:schemeClr>
                    </a:solidFill>
                  </a:rPr>
                  <a:t>goods are </a:t>
                </a:r>
                <a:r>
                  <a:rPr lang="en-US" dirty="0" smtClean="0">
                    <a:solidFill>
                      <a:schemeClr val="accent6">
                        <a:lumMod val="60000"/>
                        <a:lumOff val="40000"/>
                      </a:schemeClr>
                    </a:solidFill>
                  </a:rPr>
                  <a:t>divided into:</a:t>
                </a:r>
                <a:endParaRPr lang="en-US" dirty="0" smtClean="0">
                  <a:solidFill>
                    <a:schemeClr val="accent6">
                      <a:lumMod val="60000"/>
                      <a:lumOff val="40000"/>
                    </a:schemeClr>
                  </a:solidFill>
                </a:endParaRPr>
              </a:p>
              <a:p>
                <a:pPr marL="0" lvl="0" indent="0" algn="just">
                  <a:buNone/>
                </a:pPr>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57200" y="1412776"/>
                <a:ext cx="7427168" cy="2736304"/>
              </a:xfrm>
              <a:blipFill rotWithShape="1">
                <a:blip r:embed="rId2"/>
                <a:stretch>
                  <a:fillRect l="-1396" t="-1782" r="-1478"/>
                </a:stretch>
              </a:blipFill>
            </p:spPr>
            <p:txBody>
              <a:bodyPr/>
              <a:lstStyle/>
              <a:p>
                <a:r>
                  <a:rPr lang="ru-RU">
                    <a:noFill/>
                  </a:rPr>
                  <a:t> </a:t>
                </a:r>
              </a:p>
            </p:txBody>
          </p:sp>
        </mc:Fallback>
      </mc:AlternateContent>
      <p:graphicFrame>
        <p:nvGraphicFramePr>
          <p:cNvPr id="5" name="Схема 4"/>
          <p:cNvGraphicFramePr/>
          <p:nvPr>
            <p:extLst>
              <p:ext uri="{D42A27DB-BD31-4B8C-83A1-F6EECF244321}">
                <p14:modId xmlns:p14="http://schemas.microsoft.com/office/powerpoint/2010/main" xmlns="" val="645481286"/>
              </p:ext>
            </p:extLst>
          </p:nvPr>
        </p:nvGraphicFramePr>
        <p:xfrm>
          <a:off x="827584" y="4149080"/>
          <a:ext cx="6528048"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34529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1560" y="548680"/>
            <a:ext cx="7416824" cy="5760640"/>
          </a:xfrm>
          <a:prstGeom prst="rect">
            <a:avLst/>
          </a:prstGeom>
        </p:spPr>
      </p:pic>
    </p:spTree>
    <p:extLst>
      <p:ext uri="{BB962C8B-B14F-4D97-AF65-F5344CB8AC3E}">
        <p14:creationId xmlns:p14="http://schemas.microsoft.com/office/powerpoint/2010/main" xmlns="" val="1763658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3898776" cy="1236752"/>
          </a:xfrm>
        </p:spPr>
        <p:txBody>
          <a:bodyPr>
            <a:normAutofit/>
          </a:bodyPr>
          <a:lstStyle/>
          <a:p>
            <a:pPr algn="ctr"/>
            <a:r>
              <a:rPr lang="en-US" dirty="0" smtClean="0"/>
              <a:t>Elasticity of supply</a:t>
            </a:r>
            <a:endParaRPr lang="ru-RU" dirty="0"/>
          </a:p>
        </p:txBody>
      </p:sp>
      <mc:AlternateContent xmlns:mc="http://schemas.openxmlformats.org/markup-compatibility/2006">
        <mc:Choice xmlns:a14="http://schemas.microsoft.com/office/drawing/2010/main" xmlns="" Requires="a14">
          <p:sp>
            <p:nvSpPr>
              <p:cNvPr id="3" name="Объект 2"/>
              <p:cNvSpPr>
                <a:spLocks noGrp="1"/>
              </p:cNvSpPr>
              <p:nvPr>
                <p:ph idx="1"/>
              </p:nvPr>
            </p:nvSpPr>
            <p:spPr>
              <a:xfrm>
                <a:off x="457200" y="1609416"/>
                <a:ext cx="4546848" cy="4339864"/>
              </a:xfrm>
            </p:spPr>
            <p:txBody>
              <a:bodyPr/>
              <a:lstStyle/>
              <a:p>
                <a:pPr marL="0" indent="0">
                  <a:buNone/>
                </a:pPr>
                <a:endParaRPr lang="en-US" dirty="0" smtClean="0">
                  <a:solidFill>
                    <a:schemeClr val="accent6">
                      <a:lumMod val="60000"/>
                      <a:lumOff val="40000"/>
                    </a:schemeClr>
                  </a:solidFill>
                </a:endParaRPr>
              </a:p>
              <a:p>
                <a:pPr marL="0" indent="0">
                  <a:buNone/>
                </a:pPr>
                <a:r>
                  <a:rPr lang="en-US" dirty="0" smtClean="0">
                    <a:solidFill>
                      <a:schemeClr val="accent6">
                        <a:lumMod val="60000"/>
                        <a:lumOff val="40000"/>
                      </a:schemeClr>
                    </a:solidFill>
                  </a:rPr>
                  <a:t>Price elasticity coefficient of supply </a:t>
                </a:r>
                <a14:m>
                  <m:oMath xmlns:m="http://schemas.openxmlformats.org/officeDocument/2006/math">
                    <m:sSub>
                      <m:sSubPr>
                        <m:ctrlPr>
                          <a:rPr lang="en-US" b="0" i="1" smtClean="0">
                            <a:solidFill>
                              <a:schemeClr val="accent6">
                                <a:lumMod val="60000"/>
                                <a:lumOff val="40000"/>
                              </a:schemeClr>
                            </a:solidFill>
                            <a:latin typeface="Cambria Math"/>
                          </a:rPr>
                        </m:ctrlPr>
                      </m:sSubPr>
                      <m:e>
                        <m:r>
                          <a:rPr lang="en-US" i="1">
                            <a:solidFill>
                              <a:schemeClr val="accent6">
                                <a:lumMod val="60000"/>
                                <a:lumOff val="40000"/>
                              </a:schemeClr>
                            </a:solidFill>
                            <a:latin typeface="Cambria Math"/>
                          </a:rPr>
                          <m:t>𝐸</m:t>
                        </m:r>
                      </m:e>
                      <m:sub>
                        <m:r>
                          <a:rPr lang="en-US" b="0" i="1" smtClean="0">
                            <a:solidFill>
                              <a:schemeClr val="accent6">
                                <a:lumMod val="60000"/>
                                <a:lumOff val="40000"/>
                              </a:schemeClr>
                            </a:solidFill>
                            <a:latin typeface="Cambria Math"/>
                          </a:rPr>
                          <m:t>𝑠</m:t>
                        </m:r>
                      </m:sub>
                    </m:sSub>
                  </m:oMath>
                </a14:m>
                <a:r>
                  <a:rPr lang="en-US" dirty="0" smtClean="0">
                    <a:solidFill>
                      <a:schemeClr val="accent6">
                        <a:lumMod val="60000"/>
                        <a:lumOff val="40000"/>
                      </a:schemeClr>
                    </a:solidFill>
                  </a:rPr>
                  <a:t>-</a:t>
                </a:r>
                <a:r>
                  <a:rPr lang="en-US" dirty="0">
                    <a:solidFill>
                      <a:schemeClr val="accent6">
                        <a:lumMod val="60000"/>
                        <a:lumOff val="40000"/>
                      </a:schemeClr>
                    </a:solidFill>
                  </a:rPr>
                  <a:t>shows the rate of quantitative change of </a:t>
                </a:r>
                <a:r>
                  <a:rPr lang="en-US" dirty="0" smtClean="0">
                    <a:solidFill>
                      <a:schemeClr val="accent6">
                        <a:lumMod val="60000"/>
                        <a:lumOff val="40000"/>
                      </a:schemeClr>
                    </a:solidFill>
                  </a:rPr>
                  <a:t>supply according </a:t>
                </a:r>
                <a:r>
                  <a:rPr lang="en-US" dirty="0">
                    <a:solidFill>
                      <a:schemeClr val="accent6">
                        <a:lumMod val="60000"/>
                        <a:lumOff val="40000"/>
                      </a:schemeClr>
                    </a:solidFill>
                  </a:rPr>
                  <a:t>to the change of price to 1</a:t>
                </a:r>
                <a:r>
                  <a:rPr lang="en-US" dirty="0" smtClean="0">
                    <a:solidFill>
                      <a:schemeClr val="accent6">
                        <a:lumMod val="60000"/>
                        <a:lumOff val="40000"/>
                      </a:schemeClr>
                    </a:solidFill>
                  </a:rPr>
                  <a:t>%.</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6">
                              <a:lumMod val="60000"/>
                              <a:lumOff val="40000"/>
                            </a:schemeClr>
                          </a:solidFill>
                          <a:latin typeface="Cambria Math"/>
                        </a:rPr>
                        <m:t>𝐸</m:t>
                      </m:r>
                      <m:sSup>
                        <m:sSupPr>
                          <m:ctrlPr>
                            <a:rPr lang="en-US" b="0" i="1" smtClean="0">
                              <a:solidFill>
                                <a:schemeClr val="accent6">
                                  <a:lumMod val="60000"/>
                                  <a:lumOff val="40000"/>
                                </a:schemeClr>
                              </a:solidFill>
                              <a:latin typeface="Cambria Math"/>
                            </a:rPr>
                          </m:ctrlPr>
                        </m:sSupPr>
                        <m:e>
                          <m:r>
                            <a:rPr lang="en-US" b="0" i="1" smtClean="0">
                              <a:solidFill>
                                <a:schemeClr val="accent6">
                                  <a:lumMod val="60000"/>
                                  <a:lumOff val="40000"/>
                                </a:schemeClr>
                              </a:solidFill>
                              <a:latin typeface="Cambria Math"/>
                            </a:rPr>
                            <m:t>𝑠</m:t>
                          </m:r>
                        </m:e>
                        <m:sup>
                          <m:r>
                            <a:rPr lang="en-US" b="0" i="1" smtClean="0">
                              <a:solidFill>
                                <a:schemeClr val="accent6">
                                  <a:lumMod val="60000"/>
                                  <a:lumOff val="40000"/>
                                </a:schemeClr>
                              </a:solidFill>
                              <a:latin typeface="Cambria Math"/>
                            </a:rPr>
                            <m:t>𝑝</m:t>
                          </m:r>
                        </m:sup>
                      </m:sSup>
                      <m:r>
                        <a:rPr lang="en-US" b="0" i="0" smtClean="0">
                          <a:solidFill>
                            <a:schemeClr val="accent6">
                              <a:lumMod val="60000"/>
                              <a:lumOff val="40000"/>
                            </a:schemeClr>
                          </a:solidFill>
                          <a:latin typeface="Cambria Math"/>
                        </a:rPr>
                        <m:t>=</m:t>
                      </m:r>
                      <m:r>
                        <a:rPr lang="en-US" b="0" i="1" smtClean="0">
                          <a:solidFill>
                            <a:schemeClr val="accent6">
                              <a:lumMod val="60000"/>
                              <a:lumOff val="40000"/>
                            </a:schemeClr>
                          </a:solidFill>
                          <a:latin typeface="Cambria Math"/>
                        </a:rPr>
                        <m:t>𝑄</m:t>
                      </m:r>
                      <m:sSub>
                        <m:sSubPr>
                          <m:ctrlPr>
                            <a:rPr lang="en-US" b="0" i="1" smtClean="0">
                              <a:solidFill>
                                <a:schemeClr val="accent6">
                                  <a:lumMod val="60000"/>
                                  <a:lumOff val="40000"/>
                                </a:schemeClr>
                              </a:solidFill>
                              <a:latin typeface="Cambria Math"/>
                            </a:rPr>
                          </m:ctrlPr>
                        </m:sSubPr>
                        <m:e>
                          <m:r>
                            <a:rPr lang="en-US" b="0" i="1" smtClean="0">
                              <a:solidFill>
                                <a:schemeClr val="accent6">
                                  <a:lumMod val="60000"/>
                                  <a:lumOff val="40000"/>
                                </a:schemeClr>
                              </a:solidFill>
                              <a:latin typeface="Cambria Math"/>
                            </a:rPr>
                            <m:t>`</m:t>
                          </m:r>
                        </m:e>
                        <m:sub>
                          <m:r>
                            <a:rPr lang="en-US" b="0" i="1" smtClean="0">
                              <a:solidFill>
                                <a:schemeClr val="accent6">
                                  <a:lumMod val="60000"/>
                                  <a:lumOff val="40000"/>
                                </a:schemeClr>
                              </a:solidFill>
                              <a:latin typeface="Cambria Math"/>
                            </a:rPr>
                            <m:t>𝑠</m:t>
                          </m:r>
                        </m:sub>
                      </m:sSub>
                      <m:r>
                        <a:rPr lang="en-US" b="0" i="0" smtClean="0">
                          <a:solidFill>
                            <a:schemeClr val="accent6">
                              <a:lumMod val="60000"/>
                              <a:lumOff val="40000"/>
                            </a:schemeClr>
                          </a:solidFill>
                          <a:latin typeface="Cambria Math"/>
                        </a:rPr>
                        <m:t>(</m:t>
                      </m:r>
                      <m:r>
                        <m:rPr>
                          <m:sty m:val="p"/>
                        </m:rPr>
                        <a:rPr lang="en-US" b="0" i="0" smtClean="0">
                          <a:solidFill>
                            <a:schemeClr val="accent6">
                              <a:lumMod val="60000"/>
                              <a:lumOff val="40000"/>
                            </a:schemeClr>
                          </a:solidFill>
                          <a:latin typeface="Cambria Math"/>
                        </a:rPr>
                        <m:t>P</m:t>
                      </m:r>
                      <m:r>
                        <a:rPr lang="en-US" b="0" i="0" smtClean="0">
                          <a:solidFill>
                            <a:schemeClr val="accent6">
                              <a:lumMod val="60000"/>
                              <a:lumOff val="40000"/>
                            </a:schemeClr>
                          </a:solidFill>
                          <a:latin typeface="Cambria Math"/>
                        </a:rPr>
                        <m:t>)</m:t>
                      </m:r>
                      <m:f>
                        <m:fPr>
                          <m:ctrlPr>
                            <a:rPr lang="en-US" b="0" i="1" smtClean="0">
                              <a:solidFill>
                                <a:schemeClr val="accent6">
                                  <a:lumMod val="60000"/>
                                  <a:lumOff val="40000"/>
                                </a:schemeClr>
                              </a:solidFill>
                              <a:latin typeface="Cambria Math"/>
                            </a:rPr>
                          </m:ctrlPr>
                        </m:fPr>
                        <m:num>
                          <m:r>
                            <a:rPr lang="en-US" b="0" i="1" smtClean="0">
                              <a:solidFill>
                                <a:schemeClr val="accent6">
                                  <a:lumMod val="60000"/>
                                  <a:lumOff val="40000"/>
                                </a:schemeClr>
                              </a:solidFill>
                              <a:latin typeface="Cambria Math"/>
                            </a:rPr>
                            <m:t>𝑃</m:t>
                          </m:r>
                        </m:num>
                        <m:den>
                          <m:sSub>
                            <m:sSubPr>
                              <m:ctrlPr>
                                <a:rPr lang="en-US" b="0" i="1" smtClean="0">
                                  <a:solidFill>
                                    <a:schemeClr val="accent6">
                                      <a:lumMod val="60000"/>
                                      <a:lumOff val="40000"/>
                                    </a:schemeClr>
                                  </a:solidFill>
                                  <a:latin typeface="Cambria Math"/>
                                </a:rPr>
                              </m:ctrlPr>
                            </m:sSubPr>
                            <m:e>
                              <m:r>
                                <a:rPr lang="en-US" i="1">
                                  <a:solidFill>
                                    <a:schemeClr val="accent6">
                                      <a:lumMod val="60000"/>
                                      <a:lumOff val="40000"/>
                                    </a:schemeClr>
                                  </a:solidFill>
                                  <a:latin typeface="Cambria Math"/>
                                </a:rPr>
                                <m:t>𝑄</m:t>
                              </m:r>
                            </m:e>
                            <m:sub>
                              <m:r>
                                <a:rPr lang="en-US" b="0" i="1" smtClean="0">
                                  <a:solidFill>
                                    <a:schemeClr val="accent6">
                                      <a:lumMod val="60000"/>
                                      <a:lumOff val="40000"/>
                                    </a:schemeClr>
                                  </a:solidFill>
                                  <a:latin typeface="Cambria Math"/>
                                </a:rPr>
                                <m:t>𝑠</m:t>
                              </m:r>
                            </m:sub>
                          </m:sSub>
                        </m:den>
                      </m:f>
                    </m:oMath>
                  </m:oMathPara>
                </a14:m>
                <a:endParaRPr lang="ru-RU" dirty="0">
                  <a:solidFill>
                    <a:schemeClr val="accent6">
                      <a:lumMod val="60000"/>
                      <a:lumOff val="40000"/>
                    </a:schemeClr>
                  </a:solidFill>
                </a:endParaRPr>
              </a:p>
              <a:p>
                <a:pPr marL="0" indent="0">
                  <a:buNone/>
                </a:pPr>
                <a:r>
                  <a:rPr lang="en-US" dirty="0" smtClean="0">
                    <a:solidFill>
                      <a:schemeClr val="accent6">
                        <a:lumMod val="60000"/>
                        <a:lumOff val="40000"/>
                      </a:schemeClr>
                    </a:solidFill>
                  </a:rPr>
                  <a:t/>
                </a:r>
                <a:endParaRPr lang="ru-RU" dirty="0">
                  <a:solidFill>
                    <a:schemeClr val="accent6">
                      <a:lumMod val="60000"/>
                      <a:lumOff val="40000"/>
                    </a:schemeClr>
                  </a:solidFill>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57200" y="1609416"/>
                <a:ext cx="4546848" cy="4339864"/>
              </a:xfrm>
              <a:blipFill rotWithShape="1">
                <a:blip r:embed="rId2"/>
                <a:stretch>
                  <a:fillRect l="-2279" r="-3083"/>
                </a:stretch>
              </a:blipFill>
            </p:spPr>
            <p:txBody>
              <a:bodyPr/>
              <a:lstStyle/>
              <a:p>
                <a:r>
                  <a:rPr lang="ru-RU">
                    <a:noFill/>
                  </a:rPr>
                  <a:t> </a:t>
                </a:r>
              </a:p>
            </p:txBody>
          </p:sp>
        </mc:Fallback>
      </mc:AlternateContent>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39952" y="4077072"/>
            <a:ext cx="2987824" cy="2564904"/>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88024" y="404664"/>
            <a:ext cx="3746549" cy="3448223"/>
          </a:xfrm>
          <a:prstGeom prst="rect">
            <a:avLst/>
          </a:prstGeom>
          <a:ln>
            <a:noFill/>
          </a:ln>
          <a:effectLst>
            <a:softEdge rad="112500"/>
          </a:effectLst>
        </p:spPr>
      </p:pic>
    </p:spTree>
    <p:extLst>
      <p:ext uri="{BB962C8B-B14F-4D97-AF65-F5344CB8AC3E}">
        <p14:creationId xmlns:p14="http://schemas.microsoft.com/office/powerpoint/2010/main" xmlns="" val="2543284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188640"/>
            <a:ext cx="7992888" cy="6408712"/>
          </a:xfrm>
          <a:prstGeom prst="rect">
            <a:avLst/>
          </a:prstGeom>
        </p:spPr>
      </p:pic>
    </p:spTree>
    <p:extLst>
      <p:ext uri="{BB962C8B-B14F-4D97-AF65-F5344CB8AC3E}">
        <p14:creationId xmlns:p14="http://schemas.microsoft.com/office/powerpoint/2010/main" xmlns="" val="2381250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04" y="0"/>
            <a:ext cx="9144000" cy="6858000"/>
          </a:xfrm>
          <a:prstGeom prst="rect">
            <a:avLst/>
          </a:prstGeom>
          <a:ln>
            <a:noFill/>
          </a:ln>
          <a:effectLst>
            <a:softEdge rad="112500"/>
          </a:effectLst>
        </p:spPr>
      </p:pic>
    </p:spTree>
    <p:extLst>
      <p:ext uri="{BB962C8B-B14F-4D97-AF65-F5344CB8AC3E}">
        <p14:creationId xmlns:p14="http://schemas.microsoft.com/office/powerpoint/2010/main" xmlns="" val="259569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00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Plan:</a:t>
            </a:r>
            <a:endParaRPr lang="ru-RU" sz="400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Объект 2"/>
          <p:cNvSpPr>
            <a:spLocks noGrp="1"/>
          </p:cNvSpPr>
          <p:nvPr>
            <p:ph idx="1"/>
          </p:nvPr>
        </p:nvSpPr>
        <p:spPr/>
        <p:txBody>
          <a:bodyPr/>
          <a:lstStyle/>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Term of “Elasticity”;</a:t>
            </a:r>
          </a:p>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Elasticity coefficient;</a:t>
            </a:r>
            <a:endPar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Elasticity of Demand;</a:t>
            </a:r>
          </a:p>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Elasticity of Supply;</a:t>
            </a:r>
          </a:p>
          <a:p>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Conclusion.</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5856" y="3933056"/>
            <a:ext cx="3610945" cy="276688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1999" y="499740"/>
            <a:ext cx="2771775" cy="3429000"/>
          </a:xfrm>
          <a:prstGeom prst="rect">
            <a:avLst/>
          </a:prstGeom>
        </p:spPr>
      </p:pic>
    </p:spTree>
    <p:extLst>
      <p:ext uri="{BB962C8B-B14F-4D97-AF65-F5344CB8AC3E}">
        <p14:creationId xmlns:p14="http://schemas.microsoft.com/office/powerpoint/2010/main" xmlns="" val="952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Factors that affect to price elasticity of </a:t>
            </a:r>
            <a:r>
              <a:rPr lang="en-US" dirty="0" smtClean="0"/>
              <a:t>supply</a:t>
            </a:r>
            <a:endParaRPr lang="ru-RU" dirty="0"/>
          </a:p>
        </p:txBody>
      </p:sp>
      <p:graphicFrame>
        <p:nvGraphicFramePr>
          <p:cNvPr id="5" name="Схема 4"/>
          <p:cNvGraphicFramePr/>
          <p:nvPr>
            <p:extLst>
              <p:ext uri="{D42A27DB-BD31-4B8C-83A1-F6EECF244321}">
                <p14:modId xmlns:p14="http://schemas.microsoft.com/office/powerpoint/2010/main" xmlns="" val="1421869994"/>
              </p:ext>
            </p:extLst>
          </p:nvPr>
        </p:nvGraphicFramePr>
        <p:xfrm>
          <a:off x="611560" y="1484784"/>
          <a:ext cx="758450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61766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7242048" cy="692696"/>
          </a:xfrm>
        </p:spPr>
        <p:txBody>
          <a:bodyPr>
            <a:normAutofit/>
          </a:bodyPr>
          <a:lstStyle/>
          <a:p>
            <a:pPr algn="ctr"/>
            <a:r>
              <a:rPr lang="en-US" sz="2000" dirty="0"/>
              <a:t>tax-incidence-supply-demand-diagrams</a:t>
            </a:r>
            <a:endParaRPr lang="ru-RU" sz="2000"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052736"/>
            <a:ext cx="8172400" cy="5688632"/>
          </a:xfrm>
          <a:prstGeom prst="rect">
            <a:avLst/>
          </a:prstGeom>
          <a:ln>
            <a:noFill/>
          </a:ln>
          <a:effectLst>
            <a:softEdge rad="112500"/>
          </a:effectLst>
        </p:spPr>
      </p:pic>
    </p:spTree>
    <p:extLst>
      <p:ext uri="{BB962C8B-B14F-4D97-AF65-F5344CB8AC3E}">
        <p14:creationId xmlns:p14="http://schemas.microsoft.com/office/powerpoint/2010/main" xmlns="" val="2112910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63888" y="2020824"/>
            <a:ext cx="5122912" cy="4075176"/>
          </a:xfrm>
        </p:spPr>
        <p:txBody>
          <a:bodyPr/>
          <a:lstStyle/>
          <a:p>
            <a:pPr algn="just"/>
            <a:r>
              <a:rPr lang="en-US" dirty="0" smtClean="0"/>
              <a:t> </a:t>
            </a:r>
            <a:r>
              <a:rPr lang="en-US" dirty="0" smtClean="0">
                <a:solidFill>
                  <a:schemeClr val="accent6">
                    <a:lumMod val="50000"/>
                  </a:schemeClr>
                </a:solidFill>
                <a:latin typeface="Berlin Sans FB Demi" pitchFamily="34" charset="0"/>
              </a:rPr>
              <a:t>Demand and supply elasticity are one of the main terms of micro economy and play efficient role in the market economy. With the help of demand and supply elasticity we can conduct very important economic analysis. Prices, revenue, market conjuncture</a:t>
            </a:r>
            <a:r>
              <a:rPr lang="en-US" dirty="0">
                <a:solidFill>
                  <a:schemeClr val="accent6">
                    <a:lumMod val="50000"/>
                  </a:schemeClr>
                </a:solidFill>
                <a:latin typeface="Berlin Sans FB Demi" pitchFamily="34" charset="0"/>
              </a:rPr>
              <a:t> </a:t>
            </a:r>
            <a:r>
              <a:rPr lang="en-US" dirty="0" smtClean="0">
                <a:solidFill>
                  <a:schemeClr val="accent6">
                    <a:lumMod val="50000"/>
                  </a:schemeClr>
                </a:solidFill>
                <a:latin typeface="Berlin Sans FB Demi" pitchFamily="34" charset="0"/>
              </a:rPr>
              <a:t>depend on elasticity. Supply and demand elasticity  assist  to carry on </a:t>
            </a:r>
            <a:r>
              <a:rPr lang="en-US" dirty="0">
                <a:solidFill>
                  <a:schemeClr val="accent6">
                    <a:lumMod val="50000"/>
                  </a:schemeClr>
                </a:solidFill>
                <a:latin typeface="Berlin Sans FB Demi" pitchFamily="34" charset="0"/>
              </a:rPr>
              <a:t>statistic </a:t>
            </a:r>
            <a:r>
              <a:rPr lang="en-US" dirty="0" smtClean="0">
                <a:solidFill>
                  <a:schemeClr val="accent6">
                    <a:lumMod val="50000"/>
                  </a:schemeClr>
                </a:solidFill>
                <a:latin typeface="Berlin Sans FB Demi" pitchFamily="34" charset="0"/>
              </a:rPr>
              <a:t>and analytic inquiries , marketing research, economic analysis. </a:t>
            </a:r>
            <a:endParaRPr lang="ru-RU" dirty="0">
              <a:solidFill>
                <a:schemeClr val="accent6">
                  <a:lumMod val="50000"/>
                </a:schemeClr>
              </a:solidFill>
            </a:endParaRPr>
          </a:p>
        </p:txBody>
      </p:sp>
      <p:sp>
        <p:nvSpPr>
          <p:cNvPr id="2" name="Заголовок 1"/>
          <p:cNvSpPr>
            <a:spLocks noGrp="1"/>
          </p:cNvSpPr>
          <p:nvPr>
            <p:ph type="title"/>
          </p:nvPr>
        </p:nvSpPr>
        <p:spPr/>
        <p:txBody>
          <a:bodyPr>
            <a:normAutofit/>
          </a:bodyPr>
          <a:lstStyle/>
          <a:p>
            <a:r>
              <a:rPr lang="en-US" sz="3200" cap="none" dirty="0" smtClean="0">
                <a:ln w="900" cmpd="sng">
                  <a:solidFill>
                    <a:schemeClr val="accent1">
                      <a:satMod val="190000"/>
                      <a:alpha val="55000"/>
                    </a:schemeClr>
                  </a:solidFill>
                  <a:prstDash val="solid"/>
                </a:ln>
                <a:solidFill>
                  <a:schemeClr val="accent6">
                    <a:lumMod val="50000"/>
                  </a:schemeClr>
                </a:solidFill>
                <a:effectLst>
                  <a:innerShdw blurRad="101600" dist="76200" dir="5400000">
                    <a:schemeClr val="accent1">
                      <a:satMod val="190000"/>
                      <a:tint val="100000"/>
                      <a:alpha val="74000"/>
                    </a:schemeClr>
                  </a:innerShdw>
                </a:effectLst>
              </a:rPr>
              <a:t>CONCLUSION:</a:t>
            </a:r>
            <a:endParaRPr lang="ru-RU" sz="3200" cap="none" dirty="0">
              <a:ln w="900" cmpd="sng">
                <a:solidFill>
                  <a:schemeClr val="accent1">
                    <a:satMod val="190000"/>
                    <a:alpha val="55000"/>
                  </a:schemeClr>
                </a:solidFill>
                <a:prstDash val="solid"/>
              </a:ln>
              <a:solidFill>
                <a:schemeClr val="accent6">
                  <a:lumMod val="50000"/>
                </a:schemeClr>
              </a:solidFill>
              <a:effectLst>
                <a:innerShdw blurRad="101600" dist="76200" dir="5400000">
                  <a:schemeClr val="accent1">
                    <a:satMod val="190000"/>
                    <a:tint val="100000"/>
                    <a:alpha val="74000"/>
                  </a:schemeClr>
                </a:inn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2484" y="1628800"/>
            <a:ext cx="2592288" cy="244827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9190" y="4056608"/>
            <a:ext cx="2846706" cy="2441050"/>
          </a:xfrm>
          <a:prstGeom prst="rect">
            <a:avLst/>
          </a:prstGeom>
          <a:ln>
            <a:noFill/>
          </a:ln>
          <a:effectLst>
            <a:softEdge rad="112500"/>
          </a:effectLst>
        </p:spPr>
      </p:pic>
    </p:spTree>
    <p:extLst>
      <p:ext uri="{BB962C8B-B14F-4D97-AF65-F5344CB8AC3E}">
        <p14:creationId xmlns:p14="http://schemas.microsoft.com/office/powerpoint/2010/main" xmlns="" val="2203560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solidFill>
                  <a:srgbClr val="FF0000"/>
                </a:solidFill>
                <a:effectLst>
                  <a:glow rad="101600">
                    <a:schemeClr val="accent5">
                      <a:satMod val="175000"/>
                      <a:alpha val="40000"/>
                    </a:schemeClr>
                  </a:glow>
                </a:effectLst>
              </a:rPr>
              <a:t>REFERENCES:</a:t>
            </a:r>
            <a:endParaRPr lang="ru-RU" dirty="0"/>
          </a:p>
        </p:txBody>
      </p:sp>
      <p:sp>
        <p:nvSpPr>
          <p:cNvPr id="2" name="Объект 1"/>
          <p:cNvSpPr>
            <a:spLocks noGrp="1"/>
          </p:cNvSpPr>
          <p:nvPr>
            <p:ph sz="quarter" idx="1"/>
          </p:nvPr>
        </p:nvSpPr>
        <p:spPr>
          <a:xfrm>
            <a:off x="301752" y="1527048"/>
            <a:ext cx="8734744" cy="4926288"/>
          </a:xfrm>
        </p:spPr>
        <p:txBody>
          <a:bodyPr>
            <a:normAutofit fontScale="25000" lnSpcReduction="20000"/>
          </a:bodyPr>
          <a:lstStyle/>
          <a:p>
            <a:pPr>
              <a:lnSpc>
                <a:spcPct val="220000"/>
              </a:lnSpc>
            </a:pPr>
            <a:r>
              <a:rPr lang="en-US" sz="3800" dirty="0" smtClean="0"/>
              <a:t>“</a:t>
            </a:r>
            <a:r>
              <a:rPr lang="en-US" sz="8000" dirty="0" err="1" smtClean="0"/>
              <a:t>Mikroiqtisodiyot</a:t>
            </a:r>
            <a:r>
              <a:rPr lang="en-US" sz="8000" dirty="0" smtClean="0"/>
              <a:t>”:  N. </a:t>
            </a:r>
            <a:r>
              <a:rPr lang="en-US" sz="8000" dirty="0" err="1" smtClean="0"/>
              <a:t>Xolmatov</a:t>
            </a:r>
            <a:r>
              <a:rPr lang="en-US" sz="8000" dirty="0" smtClean="0"/>
              <a:t>, N. </a:t>
            </a:r>
            <a:r>
              <a:rPr lang="en-US" sz="8000" dirty="0" err="1" smtClean="0"/>
              <a:t>Imomova</a:t>
            </a:r>
            <a:r>
              <a:rPr lang="en-US" sz="8000" dirty="0" smtClean="0"/>
              <a:t>, Toshkent-2012;</a:t>
            </a:r>
          </a:p>
          <a:p>
            <a:pPr>
              <a:lnSpc>
                <a:spcPct val="220000"/>
              </a:lnSpc>
            </a:pPr>
            <a:r>
              <a:rPr lang="en-US" sz="8000" dirty="0"/>
              <a:t>MBA</a:t>
            </a:r>
            <a:r>
              <a:rPr lang="ru-RU" sz="8000" dirty="0"/>
              <a:t> </a:t>
            </a:r>
            <a:r>
              <a:rPr lang="en-US" sz="8000" dirty="0" smtClean="0"/>
              <a:t>:“</a:t>
            </a:r>
            <a:r>
              <a:rPr lang="ru-RU" sz="8000" dirty="0" smtClean="0"/>
              <a:t>Экономическая Теория</a:t>
            </a:r>
            <a:r>
              <a:rPr lang="en-US" sz="8000" dirty="0" smtClean="0"/>
              <a:t>”: </a:t>
            </a:r>
            <a:r>
              <a:rPr lang="ru-RU" sz="8000" dirty="0" smtClean="0"/>
              <a:t> И.К.</a:t>
            </a:r>
            <a:r>
              <a:rPr lang="ru-RU" sz="8000" dirty="0"/>
              <a:t> </a:t>
            </a:r>
            <a:r>
              <a:rPr lang="ru-RU" sz="8000" dirty="0" err="1"/>
              <a:t>Станковская</a:t>
            </a:r>
            <a:r>
              <a:rPr lang="ru-RU" sz="8000" dirty="0" smtClean="0"/>
              <a:t>,</a:t>
            </a:r>
          </a:p>
          <a:p>
            <a:pPr marL="0" indent="0">
              <a:lnSpc>
                <a:spcPct val="220000"/>
              </a:lnSpc>
              <a:buNone/>
            </a:pPr>
            <a:r>
              <a:rPr lang="ru-RU" sz="8000" dirty="0" smtClean="0"/>
              <a:t>И.А. Стрелец, Москва-2010</a:t>
            </a:r>
            <a:r>
              <a:rPr lang="en-US" sz="8000" dirty="0" smtClean="0"/>
              <a:t>;</a:t>
            </a:r>
          </a:p>
          <a:p>
            <a:pPr>
              <a:lnSpc>
                <a:spcPct val="220000"/>
              </a:lnSpc>
            </a:pPr>
            <a:r>
              <a:rPr lang="en-US" sz="8000" dirty="0">
                <a:hlinkClick r:id="rId2"/>
              </a:rPr>
              <a:t>http://</a:t>
            </a:r>
            <a:r>
              <a:rPr lang="en-US" sz="8000" dirty="0" smtClean="0">
                <a:hlinkClick r:id="rId2"/>
              </a:rPr>
              <a:t>www.tutor2u.net/economics/content/diagrams</a:t>
            </a:r>
            <a:endParaRPr lang="en-US" sz="8000" dirty="0"/>
          </a:p>
          <a:p>
            <a:pPr>
              <a:lnSpc>
                <a:spcPct val="220000"/>
              </a:lnSpc>
            </a:pPr>
            <a:r>
              <a:rPr lang="ru-RU" sz="8000" u="sng" dirty="0" smtClean="0">
                <a:hlinkClick r:id="rId3"/>
              </a:rPr>
              <a:t>http</a:t>
            </a:r>
            <a:r>
              <a:rPr lang="ru-RU" sz="8000" u="sng" dirty="0">
                <a:hlinkClick r:id="rId3"/>
              </a:rPr>
              <a:t>://</a:t>
            </a:r>
            <a:r>
              <a:rPr lang="ru-RU" sz="8000" u="sng" dirty="0" smtClean="0">
                <a:hlinkClick r:id="rId3"/>
              </a:rPr>
              <a:t>thismatter.com/economics/images/tax-incidence-</a:t>
            </a:r>
            <a:r>
              <a:rPr lang="en-US" sz="8000" u="sng" dirty="0" smtClean="0">
                <a:hlinkClick r:id="rId3"/>
              </a:rPr>
              <a:t>supply-demand-diagrams.png</a:t>
            </a:r>
            <a:endParaRPr lang="ru-RU" sz="8000" u="sng" dirty="0"/>
          </a:p>
          <a:p>
            <a:pPr>
              <a:lnSpc>
                <a:spcPct val="220000"/>
              </a:lnSpc>
            </a:pPr>
            <a:r>
              <a:rPr lang="ru-RU" sz="8000" dirty="0" smtClean="0"/>
              <a:t> </a:t>
            </a:r>
            <a:r>
              <a:rPr lang="en-US" sz="8000" dirty="0">
                <a:hlinkClick r:id="rId4"/>
              </a:rPr>
              <a:t>http</a:t>
            </a:r>
            <a:r>
              <a:rPr lang="en-US" sz="8000" dirty="0" smtClean="0">
                <a:hlinkClick r:id="rId4"/>
              </a:rPr>
              <a:t>://economics-online.co.uk/Bussines</a:t>
            </a:r>
            <a:endParaRPr lang="en-US" sz="8000" dirty="0" smtClean="0"/>
          </a:p>
          <a:p>
            <a:pPr marL="0" indent="0">
              <a:buNone/>
            </a:pPr>
            <a:r>
              <a:rPr lang="ru-RU" dirty="0"/>
              <a:t/>
            </a:r>
            <a:br>
              <a:rPr lang="ru-RU" dirty="0"/>
            </a:br>
            <a:endParaRPr lang="ru-RU" dirty="0" smtClean="0"/>
          </a:p>
          <a:p>
            <a:pPr marL="0" indent="0">
              <a:buNone/>
            </a:pPr>
            <a:r>
              <a:rPr lang="ru-RU" dirty="0" smtClean="0"/>
              <a:t> </a:t>
            </a:r>
            <a:endParaRPr lang="ru-RU" dirty="0"/>
          </a:p>
          <a:p>
            <a:endParaRPr lang="ru-RU" dirty="0"/>
          </a:p>
          <a:p>
            <a:endParaRPr lang="ru-RU" dirty="0"/>
          </a:p>
        </p:txBody>
      </p:sp>
    </p:spTree>
    <p:extLst>
      <p:ext uri="{BB962C8B-B14F-4D97-AF65-F5344CB8AC3E}">
        <p14:creationId xmlns:p14="http://schemas.microsoft.com/office/powerpoint/2010/main" xmlns="" val="3191220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1176996"/>
            <a:ext cx="2212848" cy="2396020"/>
          </a:xfrm>
        </p:spPr>
        <p:txBody>
          <a:bodyPr>
            <a:normAutofit/>
          </a:bodyPr>
          <a:lstStyle/>
          <a:p>
            <a:r>
              <a:rPr lang="en-US" sz="3200" dirty="0" smtClean="0"/>
              <a:t>THANK YOU FOR YOUR ATTENTION!</a:t>
            </a:r>
            <a:endParaRPr lang="ru-RU" sz="3200"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xmlns="" val="0"/>
              </a:ext>
            </a:extLst>
          </a:blip>
          <a:srcRect t="6351" b="6351"/>
          <a:stretch>
            <a:fillRect/>
          </a:stretch>
        </p:blipFill>
        <p:spPr/>
      </p:pic>
    </p:spTree>
    <p:extLst>
      <p:ext uri="{BB962C8B-B14F-4D97-AF65-F5344CB8AC3E}">
        <p14:creationId xmlns:p14="http://schemas.microsoft.com/office/powerpoint/2010/main" xmlns="" val="2340005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Term </a:t>
            </a:r>
            <a:r>
              <a:rPr lang="en-US"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of “Elasticity</a:t>
            </a:r>
            <a:r>
              <a:rPr lang="en-US"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p:txBody>
          <a:bodyPr/>
          <a:lstStyle/>
          <a:p>
            <a:pPr marL="0" indent="0">
              <a:buNone/>
            </a:pPr>
            <a:endParaRPr lang="en-US" dirty="0">
              <a:solidFill>
                <a:schemeClr val="accent6">
                  <a:lumMod val="60000"/>
                  <a:lumOff val="40000"/>
                </a:schemeClr>
              </a:solidFill>
            </a:endParaRPr>
          </a:p>
          <a:p>
            <a:pPr marL="0" indent="0" algn="ctr">
              <a:buNone/>
            </a:pPr>
            <a:r>
              <a:rPr lang="en-US" dirty="0" smtClean="0">
                <a:solidFill>
                  <a:schemeClr val="accent6">
                    <a:lumMod val="60000"/>
                    <a:lumOff val="40000"/>
                  </a:schemeClr>
                </a:solidFill>
              </a:rPr>
              <a:t> </a:t>
            </a:r>
          </a:p>
          <a:p>
            <a:pPr marL="0" indent="0" algn="ctr">
              <a:buNone/>
            </a:pPr>
            <a:endParaRPr lang="en-US" dirty="0">
              <a:solidFill>
                <a:schemeClr val="accent6">
                  <a:lumMod val="60000"/>
                  <a:lumOff val="40000"/>
                </a:schemeClr>
              </a:solidFill>
            </a:endParaRPr>
          </a:p>
          <a:p>
            <a:pPr marL="0" indent="0" algn="ctr">
              <a:buNone/>
            </a:pPr>
            <a:endParaRPr lang="en-US" dirty="0" smtClean="0">
              <a:solidFill>
                <a:schemeClr val="accent6">
                  <a:lumMod val="60000"/>
                  <a:lumOff val="40000"/>
                </a:schemeClr>
              </a:solidFill>
            </a:endParaRPr>
          </a:p>
          <a:p>
            <a:pPr marL="0" indent="0" algn="ctr">
              <a:buNone/>
            </a:pPr>
            <a:r>
              <a:rPr lang="en-US" dirty="0">
                <a:solidFill>
                  <a:schemeClr val="accent6">
                    <a:lumMod val="60000"/>
                    <a:lumOff val="40000"/>
                  </a:schemeClr>
                </a:solidFill>
              </a:rPr>
              <a:t> </a:t>
            </a:r>
            <a:r>
              <a:rPr lang="en-US" dirty="0" smtClean="0">
                <a:solidFill>
                  <a:schemeClr val="accent6">
                    <a:lumMod val="60000"/>
                    <a:lumOff val="40000"/>
                  </a:schemeClr>
                </a:solidFill>
              </a:rPr>
              <a:t>  </a:t>
            </a:r>
          </a:p>
          <a:p>
            <a:pPr marL="0" indent="0" algn="ctr">
              <a:buNone/>
            </a:pPr>
            <a:endParaRPr lang="en-US" dirty="0">
              <a:solidFill>
                <a:schemeClr val="accent6">
                  <a:lumMod val="60000"/>
                  <a:lumOff val="40000"/>
                </a:schemeClr>
              </a:solidFill>
            </a:endParaRPr>
          </a:p>
          <a:p>
            <a:pPr marL="0" indent="0" algn="ctr">
              <a:buNone/>
            </a:pPr>
            <a:endParaRPr lang="en-US" dirty="0" smtClean="0">
              <a:solidFill>
                <a:schemeClr val="accent6">
                  <a:lumMod val="60000"/>
                  <a:lumOff val="40000"/>
                </a:schemeClr>
              </a:solidFill>
            </a:endParaRPr>
          </a:p>
          <a:p>
            <a:pPr marL="0" indent="0" algn="ctr">
              <a:buNone/>
            </a:pPr>
            <a:r>
              <a:rPr lang="en-US" dirty="0" smtClean="0">
                <a:solidFill>
                  <a:schemeClr val="accent6">
                    <a:lumMod val="60000"/>
                    <a:lumOff val="40000"/>
                  </a:schemeClr>
                </a:solidFill>
              </a:rPr>
              <a:t>Elasticity</a:t>
            </a:r>
            <a:endParaRPr lang="ru-RU" dirty="0">
              <a:solidFill>
                <a:schemeClr val="accent6">
                  <a:lumMod val="60000"/>
                  <a:lumOff val="40000"/>
                </a:schemeClr>
              </a:solidFill>
            </a:endParaRPr>
          </a:p>
        </p:txBody>
      </p:sp>
      <p:graphicFrame>
        <p:nvGraphicFramePr>
          <p:cNvPr id="22" name="Схема 21"/>
          <p:cNvGraphicFramePr/>
          <p:nvPr>
            <p:extLst>
              <p:ext uri="{D42A27DB-BD31-4B8C-83A1-F6EECF244321}">
                <p14:modId xmlns:p14="http://schemas.microsoft.com/office/powerpoint/2010/main" xmlns="" val="3770038371"/>
              </p:ext>
            </p:extLst>
          </p:nvPr>
        </p:nvGraphicFramePr>
        <p:xfrm>
          <a:off x="683568" y="4005064"/>
          <a:ext cx="6936432"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xmlns="" val="2028290457"/>
              </p:ext>
            </p:extLst>
          </p:nvPr>
        </p:nvGraphicFramePr>
        <p:xfrm>
          <a:off x="683568" y="1700808"/>
          <a:ext cx="7272808" cy="23042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841353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40000">
            <a:off x="1002162" y="1494883"/>
            <a:ext cx="5212080" cy="1751663"/>
          </a:xfrm>
        </p:spPr>
        <p:txBody>
          <a:bodyPr/>
          <a:lstStyle/>
          <a:p>
            <a:pPr algn="ctr"/>
            <a:r>
              <a:rPr lang="en-US" sz="6000"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Elasticity coefficient</a:t>
            </a:r>
            <a:endParaRPr lang="ru-RU" sz="6000"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mc:AlternateContent xmlns:mc="http://schemas.openxmlformats.org/markup-compatibility/2006">
        <mc:Choice xmlns:a14="http://schemas.microsoft.com/office/drawing/2010/main" xmlns="" Requires="a14">
          <p:sp>
            <p:nvSpPr>
              <p:cNvPr id="3" name="Объект 2"/>
              <p:cNvSpPr>
                <a:spLocks noGrp="1"/>
              </p:cNvSpPr>
              <p:nvPr>
                <p:ph idx="1"/>
              </p:nvPr>
            </p:nvSpPr>
            <p:spPr/>
            <p:txBody>
              <a:bodyPr>
                <a:normAutofit fontScale="77500" lnSpcReduction="20000"/>
              </a:bodyPr>
              <a:lstStyle/>
              <a:p>
                <a:pPr marL="0" inden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Elasticity coefficient E- shows the rate of quantitative change of one factor according to the change of another factor.</a:t>
                </a:r>
              </a:p>
              <a:p>
                <a:pPr marL="0" indent="0">
                  <a:buNone/>
                </a:pPr>
                <a14:m>
                  <m:oMathPara xmlns:m="http://schemas.openxmlformats.org/officeDocument/2006/math">
                    <m:oMathParaPr>
                      <m:jc m:val="centerGroup"/>
                    </m:oMathParaPr>
                    <m:oMath xmlns:m="http://schemas.openxmlformats.org/officeDocument/2006/math">
                      <m:r>
                        <a:rPr lang="en-US"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Math"/>
                        </a:rPr>
                        <m:t>𝐸</m:t>
                      </m:r>
                      <m:r>
                        <a:rPr lang="en-US"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Math"/>
                        </a:rPr>
                        <m:t>=</m:t>
                      </m:r>
                      <m:r>
                        <a:rPr lang="en-US"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Math"/>
                        </a:rPr>
                        <m:t>𝐴</m:t>
                      </m:r>
                      <m:r>
                        <a:rPr lang="en-US"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Math"/>
                          <a:ea typeface="Cambria Math"/>
                        </a:rPr>
                        <m:t>÷</m:t>
                      </m:r>
                      <m:r>
                        <a:rPr lang="en-US" b="1" i="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Math"/>
                          <a:ea typeface="Cambria Math"/>
                        </a:rPr>
                        <m:t>𝐵</m:t>
                      </m:r>
                    </m:oMath>
                  </m:oMathPara>
                </a14:m>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mbria Math"/>
                </a:endParaRPr>
              </a:p>
              <a:p>
                <a:pPr marL="0" inden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percent change of A</a:t>
                </a:r>
              </a:p>
              <a:p>
                <a:pPr marL="0" inden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 percent change of B</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2560" t="-3670" r="-3360"/>
                </a:stretch>
              </a:blipFill>
            </p:spPr>
            <p:txBody>
              <a:bodyPr/>
              <a:lstStyle/>
              <a:p>
                <a:r>
                  <a:rPr lang="ru-RU">
                    <a:noFill/>
                  </a:rPr>
                  <a:t> </a:t>
                </a:r>
              </a:p>
            </p:txBody>
          </p:sp>
        </mc:Fallback>
      </mc:AlternateContent>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260648"/>
            <a:ext cx="2592288" cy="1590007"/>
          </a:xfrm>
          <a:prstGeom prst="rect">
            <a:avLst/>
          </a:prstGeom>
          <a:ln>
            <a:noFill/>
          </a:ln>
          <a:effectLst>
            <a:softEdge rad="112500"/>
          </a:effectLst>
          <a:scene3d>
            <a:camera prst="perspectiveRight"/>
            <a:lightRig rig="threePt" dir="t"/>
          </a:scene3d>
        </p:spPr>
      </p:pic>
    </p:spTree>
    <p:extLst>
      <p:ext uri="{BB962C8B-B14F-4D97-AF65-F5344CB8AC3E}">
        <p14:creationId xmlns:p14="http://schemas.microsoft.com/office/powerpoint/2010/main" xmlns="" val="78853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dirty="0" smtClean="0">
                <a:solidFill>
                  <a:schemeClr val="accent6">
                    <a:lumMod val="60000"/>
                    <a:lumOff val="40000"/>
                  </a:schemeClr>
                </a:solidFill>
                <a:latin typeface="Berlin Sans FB Demi" pitchFamily="34" charset="0"/>
              </a:rPr>
              <a:t>Dependence between A&amp;B</a:t>
            </a:r>
            <a:endParaRPr lang="ru-RU" dirty="0">
              <a:solidFill>
                <a:schemeClr val="accent6">
                  <a:lumMod val="60000"/>
                  <a:lumOff val="4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926664434"/>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Рисунок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763640" y="2780928"/>
            <a:ext cx="3095625" cy="2952328"/>
          </a:xfrm>
          <a:prstGeom prst="rect">
            <a:avLst/>
          </a:prstGeom>
        </p:spPr>
      </p:pic>
    </p:spTree>
    <p:extLst>
      <p:ext uri="{BB962C8B-B14F-4D97-AF65-F5344CB8AC3E}">
        <p14:creationId xmlns:p14="http://schemas.microsoft.com/office/powerpoint/2010/main" xmlns="" val="1919265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xmlns="" val="3449832230"/>
              </p:ext>
            </p:extLst>
          </p:nvPr>
        </p:nvGraphicFramePr>
        <p:xfrm>
          <a:off x="755576" y="404813"/>
          <a:ext cx="7920880" cy="605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868144" y="2385055"/>
            <a:ext cx="2880320" cy="2003772"/>
          </a:xfrm>
          <a:prstGeom prst="rect">
            <a:avLst/>
          </a:prstGeom>
          <a:ln>
            <a:noFill/>
          </a:ln>
          <a:effectLst>
            <a:softEdge rad="112500"/>
          </a:effectLst>
        </p:spPr>
      </p:pic>
      <p:pic>
        <p:nvPicPr>
          <p:cNvPr id="5" name="Рисунок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148064" y="400361"/>
            <a:ext cx="2463440" cy="1984694"/>
          </a:xfrm>
          <a:prstGeom prst="rect">
            <a:avLst/>
          </a:prstGeom>
          <a:ln>
            <a:noFill/>
          </a:ln>
          <a:effectLst>
            <a:softEdge rad="112500"/>
          </a:effectLst>
        </p:spPr>
      </p:pic>
      <p:pic>
        <p:nvPicPr>
          <p:cNvPr id="6" name="Рисунок 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67544" y="2949947"/>
            <a:ext cx="1862510" cy="1438880"/>
          </a:xfrm>
          <a:prstGeom prst="rect">
            <a:avLst/>
          </a:prstGeom>
          <a:ln>
            <a:noFill/>
          </a:ln>
          <a:effectLst>
            <a:softEdge rad="112500"/>
          </a:effectLst>
        </p:spPr>
      </p:pic>
    </p:spTree>
    <p:extLst>
      <p:ext uri="{BB962C8B-B14F-4D97-AF65-F5344CB8AC3E}">
        <p14:creationId xmlns:p14="http://schemas.microsoft.com/office/powerpoint/2010/main" xmlns="" val="306083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11960" y="320040"/>
            <a:ext cx="4392488" cy="1956832"/>
          </a:xfrm>
        </p:spPr>
        <p:txBody>
          <a:bodyPr>
            <a:normAutofit fontScale="90000"/>
          </a:bodyPr>
          <a:lstStyle/>
          <a:p>
            <a:pPr lvl="0"/>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4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pitchFamily="34" charset="0"/>
              </a:rPr>
              <a:t>price elasticity of demand</a:t>
            </a:r>
            <a:r>
              <a:rPr lang="en-US" dirty="0" smtClean="0"/>
              <a:t/>
            </a:r>
            <a:br>
              <a:rPr lang="en-US" dirty="0" smtClean="0"/>
            </a:br>
            <a:r>
              <a:rPr lang="en-US" dirty="0"/>
              <a:t/>
            </a:r>
            <a:br>
              <a:rPr lang="en-US" dirty="0"/>
            </a:br>
            <a:r>
              <a:rPr lang="en-US" dirty="0" smtClean="0"/>
              <a:t/>
            </a:r>
            <a:br>
              <a:rPr lang="en-US" dirty="0" smtClean="0"/>
            </a:br>
            <a:r>
              <a:rPr lang="ru-RU" dirty="0">
                <a:solidFill>
                  <a:schemeClr val="accent6">
                    <a:lumMod val="60000"/>
                    <a:lumOff val="40000"/>
                  </a:schemeClr>
                </a:solidFill>
              </a:rPr>
              <a:t/>
            </a:r>
            <a:br>
              <a:rPr lang="ru-RU" dirty="0">
                <a:solidFill>
                  <a:schemeClr val="accent6">
                    <a:lumMod val="60000"/>
                    <a:lumOff val="40000"/>
                  </a:schemeClr>
                </a:solidFill>
              </a:rPr>
            </a:br>
            <a:r>
              <a:rPr lang="ru-RU" dirty="0">
                <a:solidFill>
                  <a:schemeClr val="accent6">
                    <a:lumMod val="60000"/>
                    <a:lumOff val="40000"/>
                  </a:schemeClr>
                </a:solidFill>
              </a:rPr>
              <a:t/>
            </a:r>
            <a:br>
              <a:rPr lang="ru-RU" dirty="0">
                <a:solidFill>
                  <a:schemeClr val="accent6">
                    <a:lumMod val="60000"/>
                    <a:lumOff val="40000"/>
                  </a:schemeClr>
                </a:solidFill>
              </a:rPr>
            </a:br>
            <a:endParaRPr lang="ru-RU" dirty="0">
              <a:solidFill>
                <a:schemeClr val="accent6">
                  <a:lumMod val="60000"/>
                  <a:lumOff val="40000"/>
                </a:schemeClr>
              </a:solidFill>
            </a:endParaRPr>
          </a:p>
        </p:txBody>
      </p:sp>
      <mc:AlternateContent xmlns:mc="http://schemas.openxmlformats.org/markup-compatibility/2006">
        <mc:Choice xmlns:a14="http://schemas.microsoft.com/office/drawing/2010/main" xmlns="" Requires="a14">
          <p:sp>
            <p:nvSpPr>
              <p:cNvPr id="5" name="Объект 4"/>
              <p:cNvSpPr>
                <a:spLocks noGrp="1"/>
              </p:cNvSpPr>
              <p:nvPr>
                <p:ph idx="1"/>
              </p:nvPr>
            </p:nvSpPr>
            <p:spPr>
              <a:xfrm>
                <a:off x="4211960" y="2636912"/>
                <a:ext cx="4752528" cy="3672448"/>
              </a:xfrm>
            </p:spPr>
            <p:txBody>
              <a:bodyPr/>
              <a:lstStyle/>
              <a:p>
                <a:pPr marL="0" indent="0">
                  <a:buNone/>
                </a:pPr>
                <a:r>
                  <a:rPr lang="en-US" dirty="0" smtClean="0">
                    <a:solidFill>
                      <a:srgbClr val="0070C0"/>
                    </a:solidFill>
                    <a:latin typeface="Berlin Sans FB Demi" pitchFamily="34" charset="0"/>
                  </a:rPr>
                  <a:t>Price </a:t>
                </a:r>
                <a:r>
                  <a:rPr lang="en-US" dirty="0">
                    <a:solidFill>
                      <a:srgbClr val="0070C0"/>
                    </a:solidFill>
                    <a:latin typeface="Berlin Sans FB Demi" pitchFamily="34" charset="0"/>
                  </a:rPr>
                  <a:t>elasticity of </a:t>
                </a:r>
                <a:r>
                  <a:rPr lang="en-US" dirty="0" smtClean="0">
                    <a:solidFill>
                      <a:srgbClr val="0070C0"/>
                    </a:solidFill>
                    <a:latin typeface="Berlin Sans FB Demi" pitchFamily="34" charset="0"/>
                  </a:rPr>
                  <a:t>demand </a:t>
                </a:r>
                <a14:m>
                  <m:oMath xmlns:m="http://schemas.openxmlformats.org/officeDocument/2006/math">
                    <m:r>
                      <a:rPr lang="en-US" b="0" i="0" smtClean="0">
                        <a:solidFill>
                          <a:srgbClr val="0070C0"/>
                        </a:solidFill>
                        <a:latin typeface="Cambria Math"/>
                      </a:rPr>
                      <m:t> </m:t>
                    </m:r>
                    <m:r>
                      <a:rPr lang="en-US" i="1">
                        <a:solidFill>
                          <a:srgbClr val="0070C0"/>
                        </a:solidFill>
                        <a:latin typeface="Cambria Math"/>
                      </a:rPr>
                      <m:t>𝐸</m:t>
                    </m:r>
                    <m:sSup>
                      <m:sSupPr>
                        <m:ctrlPr>
                          <a:rPr lang="en-US" i="1">
                            <a:solidFill>
                              <a:srgbClr val="0070C0"/>
                            </a:solidFill>
                            <a:latin typeface="Cambria Math"/>
                          </a:rPr>
                        </m:ctrlPr>
                      </m:sSupPr>
                      <m:e>
                        <m:r>
                          <m:rPr>
                            <m:nor/>
                          </m:rPr>
                          <a:rPr lang="en-US" baseline="-25000" dirty="0">
                            <a:solidFill>
                              <a:srgbClr val="0070C0"/>
                            </a:solidFill>
                            <a:latin typeface="Berlin Sans FB Demi" pitchFamily="34" charset="0"/>
                          </a:rPr>
                          <m:t>d</m:t>
                        </m:r>
                      </m:e>
                      <m:sup>
                        <m:r>
                          <m:rPr>
                            <m:nor/>
                          </m:rPr>
                          <a:rPr lang="en-US" baseline="30000" dirty="0">
                            <a:solidFill>
                              <a:srgbClr val="0070C0"/>
                            </a:solidFill>
                            <a:latin typeface="Berlin Sans FB Demi" pitchFamily="34" charset="0"/>
                          </a:rPr>
                          <m:t>p</m:t>
                        </m:r>
                        <m:r>
                          <m:rPr>
                            <m:nor/>
                          </m:rPr>
                          <a:rPr lang="ru-RU" dirty="0">
                            <a:solidFill>
                              <a:srgbClr val="0070C0"/>
                            </a:solidFill>
                          </a:rPr>
                          <m:t> </m:t>
                        </m:r>
                      </m:sup>
                    </m:sSup>
                  </m:oMath>
                </a14:m>
                <a:r>
                  <a:rPr lang="en-US" dirty="0" smtClean="0">
                    <a:solidFill>
                      <a:srgbClr val="0070C0"/>
                    </a:solidFill>
                    <a:latin typeface="Berlin Sans FB Demi" pitchFamily="34" charset="0"/>
                  </a:rPr>
                  <a:t>- </a:t>
                </a:r>
                <a:r>
                  <a:rPr lang="en-US" dirty="0">
                    <a:solidFill>
                      <a:srgbClr val="0070C0"/>
                    </a:solidFill>
                    <a:latin typeface="Berlin Sans FB Demi" pitchFamily="34" charset="0"/>
                  </a:rPr>
                  <a:t>shows the rate of quantitative change of demand according to the change of price to 1%</a:t>
                </a:r>
                <a:endParaRPr lang="ru-RU" dirty="0">
                  <a:solidFill>
                    <a:srgbClr val="0070C0"/>
                  </a:solidFill>
                </a:endParaRPr>
              </a:p>
              <a:p>
                <a:pPr marL="0" lvl="0" indent="0">
                  <a:buNone/>
                </a:pPr>
                <a:endParaRPr lang="ru-RU" dirty="0">
                  <a:solidFill>
                    <a:schemeClr val="accent6">
                      <a:lumMod val="60000"/>
                      <a:lumOff val="40000"/>
                    </a:schemeClr>
                  </a:solidFill>
                </a:endParaRPr>
              </a:p>
              <a:p>
                <a:endParaRPr lang="ru-RU" dirty="0"/>
              </a:p>
              <a:p>
                <a:pPr marL="0" indent="0">
                  <a:buNone/>
                </a:pPr>
                <a:endParaRPr lang="ru-RU" dirty="0"/>
              </a:p>
            </p:txBody>
          </p:sp>
        </mc:Choice>
        <mc:Fallback>
          <p:sp>
            <p:nvSpPr>
              <p:cNvPr id="5" name="Объект 4"/>
              <p:cNvSpPr>
                <a:spLocks noGrp="1" noRot="1" noChangeAspect="1" noMove="1" noResize="1" noEditPoints="1" noAdjustHandles="1" noChangeArrowheads="1" noChangeShapeType="1" noTextEdit="1"/>
              </p:cNvSpPr>
              <p:nvPr>
                <p:ph idx="1"/>
              </p:nvPr>
            </p:nvSpPr>
            <p:spPr>
              <a:xfrm>
                <a:off x="4211960" y="2636912"/>
                <a:ext cx="4752528" cy="3672448"/>
              </a:xfrm>
              <a:blipFill rotWithShape="1">
                <a:blip r:embed="rId2"/>
                <a:stretch>
                  <a:fillRect l="-2692" t="-1661"/>
                </a:stretch>
              </a:blipFill>
            </p:spPr>
            <p:txBody>
              <a:bodyPr/>
              <a:lstStyle/>
              <a:p>
                <a:r>
                  <a:rPr lang="ru-RU">
                    <a:noFill/>
                  </a:rPr>
                  <a:t> </a:t>
                </a:r>
              </a:p>
            </p:txBody>
          </p:sp>
        </mc:Fallback>
      </mc:AlternateContent>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1560" y="404664"/>
            <a:ext cx="2808312" cy="2016224"/>
          </a:xfrm>
          <a:prstGeom prst="rect">
            <a:avLst/>
          </a:prstGeom>
          <a:ln>
            <a:noFill/>
          </a:ln>
          <a:effectLst>
            <a:softEdge rad="112500"/>
          </a:effectLst>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1520" y="2780928"/>
            <a:ext cx="4248472" cy="3600400"/>
          </a:xfrm>
          <a:prstGeom prst="rect">
            <a:avLst/>
          </a:prstGeom>
        </p:spPr>
      </p:pic>
    </p:spTree>
    <p:extLst>
      <p:ext uri="{BB962C8B-B14F-4D97-AF65-F5344CB8AC3E}">
        <p14:creationId xmlns:p14="http://schemas.microsoft.com/office/powerpoint/2010/main" xmlns="" val="2795060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87312"/>
            <a:ext cx="3888432" cy="420578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43608" y="4350320"/>
            <a:ext cx="2828925" cy="2181225"/>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82083" y="3876452"/>
            <a:ext cx="2894434" cy="2630785"/>
          </a:xfrm>
          <a:prstGeom prst="rect">
            <a:avLst/>
          </a:prstGeom>
          <a:ln>
            <a:noFill/>
          </a:ln>
          <a:effectLst>
            <a:softEdge rad="112500"/>
          </a:effectLst>
        </p:spPr>
      </p:pic>
      <p:pic>
        <p:nvPicPr>
          <p:cNvPr id="12" name="Рисунок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83968" y="686854"/>
            <a:ext cx="3092549" cy="2417043"/>
          </a:xfrm>
          <a:prstGeom prst="rect">
            <a:avLst/>
          </a:prstGeom>
          <a:ln>
            <a:noFill/>
          </a:ln>
          <a:effectLst>
            <a:softEdge rad="112500"/>
          </a:effectLst>
        </p:spPr>
      </p:pic>
    </p:spTree>
    <p:extLst>
      <p:ext uri="{BB962C8B-B14F-4D97-AF65-F5344CB8AC3E}">
        <p14:creationId xmlns:p14="http://schemas.microsoft.com/office/powerpoint/2010/main" xmlns="" val="3911805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4C0DA"/>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8780" y="195784"/>
            <a:ext cx="8568952" cy="6408712"/>
          </a:xfrm>
          <a:prstGeom prst="rect">
            <a:avLst/>
          </a:prstGeom>
          <a:ln>
            <a:noFill/>
          </a:ln>
          <a:effectLst>
            <a:softEdge rad="112500"/>
          </a:effectLst>
        </p:spPr>
      </p:pic>
    </p:spTree>
    <p:extLst>
      <p:ext uri="{BB962C8B-B14F-4D97-AF65-F5344CB8AC3E}">
        <p14:creationId xmlns:p14="http://schemas.microsoft.com/office/powerpoint/2010/main" xmlns="" val="8067836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Изящная">
  <a:themeElements>
    <a:clrScheme name="Другая 3">
      <a:dk1>
        <a:srgbClr val="D0F1FE"/>
      </a:dk1>
      <a:lt1>
        <a:sysClr val="window" lastClr="FFFFFF"/>
      </a:lt1>
      <a:dk2>
        <a:srgbClr val="00B050"/>
      </a:dk2>
      <a:lt2>
        <a:srgbClr val="FFE4F2"/>
      </a:lt2>
      <a:accent1>
        <a:srgbClr val="FFC9E6"/>
      </a:accent1>
      <a:accent2>
        <a:srgbClr val="FFE4F2"/>
      </a:accent2>
      <a:accent3>
        <a:srgbClr val="9C007F"/>
      </a:accent3>
      <a:accent4>
        <a:srgbClr val="68007F"/>
      </a:accent4>
      <a:accent5>
        <a:srgbClr val="005BD3"/>
      </a:accent5>
      <a:accent6>
        <a:srgbClr val="00349E"/>
      </a:accent6>
      <a:hlink>
        <a:srgbClr val="D0F1FE"/>
      </a:hlink>
      <a:folHlink>
        <a:srgbClr val="87BAFF"/>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Углы">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Бумажная">
  <a:themeElements>
    <a:clrScheme name="Другая 4">
      <a:dk1>
        <a:srgbClr val="D0F1FE"/>
      </a:dk1>
      <a:lt1>
        <a:sysClr val="window" lastClr="FFFFFF"/>
      </a:lt1>
      <a:dk2>
        <a:srgbClr val="BDFFDB"/>
      </a:dk2>
      <a:lt2>
        <a:srgbClr val="FFE4F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Апекс">
  <a:themeElements>
    <a:clrScheme name="Другая 7">
      <a:dk1>
        <a:srgbClr val="FED4D8"/>
      </a:dk1>
      <a:lt1>
        <a:sysClr val="window" lastClr="FFFFFF"/>
      </a:lt1>
      <a:dk2>
        <a:srgbClr val="FED4D8"/>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Поток">
  <a:themeElements>
    <a:clrScheme name="Другая 5">
      <a:dk1>
        <a:srgbClr val="D0F1FE"/>
      </a:dk1>
      <a:lt1>
        <a:srgbClr val="002060"/>
      </a:lt1>
      <a:dk2>
        <a:srgbClr val="BDFFDB"/>
      </a:dk2>
      <a:lt2>
        <a:srgbClr val="FFE4F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Базовая">
  <a:themeElements>
    <a:clrScheme name="Другая 1">
      <a:dk1>
        <a:srgbClr val="99DDCC"/>
      </a:dk1>
      <a:lt1>
        <a:sysClr val="window" lastClr="FFFFFF"/>
      </a:lt1>
      <a:dk2>
        <a:srgbClr val="D5E2FD"/>
      </a:dk2>
      <a:lt2>
        <a:srgbClr val="94A3DE"/>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8.xml><?xml version="1.0" encoding="utf-8"?>
<a:theme xmlns:a="http://schemas.openxmlformats.org/drawingml/2006/main" name="BlackTie">
  <a:themeElements>
    <a:clrScheme name="Другая 7">
      <a:dk1>
        <a:srgbClr val="FED4D8"/>
      </a:dk1>
      <a:lt1>
        <a:sysClr val="window" lastClr="FFFFFF"/>
      </a:lt1>
      <a:dk2>
        <a:srgbClr val="FED4D8"/>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9.xml><?xml version="1.0" encoding="utf-8"?>
<a:theme xmlns:a="http://schemas.openxmlformats.org/drawingml/2006/main" name="Официальная">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Другая 2">
    <a:dk1>
      <a:sysClr val="windowText" lastClr="000000"/>
    </a:dk1>
    <a:lt1>
      <a:sysClr val="window" lastClr="FFFFFF"/>
    </a:lt1>
    <a:dk2>
      <a:srgbClr val="212745"/>
    </a:dk2>
    <a:lt2>
      <a:srgbClr val="B4DCFA"/>
    </a:lt2>
    <a:accent1>
      <a:srgbClr val="EDFADC"/>
    </a:accent1>
    <a:accent2>
      <a:srgbClr val="BEEBDF"/>
    </a:accent2>
    <a:accent3>
      <a:srgbClr val="A7EA52"/>
    </a:accent3>
    <a:accent4>
      <a:srgbClr val="5DCEAF"/>
    </a:accent4>
    <a:accent5>
      <a:srgbClr val="BEEAFA"/>
    </a:accent5>
    <a:accent6>
      <a:srgbClr val="FFE5D2"/>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Waveform</Template>
  <TotalTime>414</TotalTime>
  <Words>316</Words>
  <Application>Microsoft Office PowerPoint</Application>
  <PresentationFormat>Экран (4:3)</PresentationFormat>
  <Paragraphs>83</Paragraphs>
  <Slides>24</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24</vt:i4>
      </vt:variant>
    </vt:vector>
  </HeadingPairs>
  <TitlesOfParts>
    <vt:vector size="33" baseType="lpstr">
      <vt:lpstr>Изящная</vt:lpstr>
      <vt:lpstr>Углы</vt:lpstr>
      <vt:lpstr>Бумажная</vt:lpstr>
      <vt:lpstr>Апекс</vt:lpstr>
      <vt:lpstr>Соседство</vt:lpstr>
      <vt:lpstr>Поток</vt:lpstr>
      <vt:lpstr>Базовая</vt:lpstr>
      <vt:lpstr>BlackTie</vt:lpstr>
      <vt:lpstr>Официальная</vt:lpstr>
      <vt:lpstr>Elasticity of demand and supply</vt:lpstr>
      <vt:lpstr>Plan:</vt:lpstr>
      <vt:lpstr>Term of “Elasticity”</vt:lpstr>
      <vt:lpstr>Elasticity coefficient</vt:lpstr>
      <vt:lpstr>Dependence between A&amp;B</vt:lpstr>
      <vt:lpstr>Слайд 6</vt:lpstr>
      <vt:lpstr>      price elasticity of demand     </vt:lpstr>
      <vt:lpstr>Слайд 8</vt:lpstr>
      <vt:lpstr>Слайд 9</vt:lpstr>
      <vt:lpstr>Point Elasticity method</vt:lpstr>
      <vt:lpstr>Arc elasticity method</vt:lpstr>
      <vt:lpstr>According to the Elasticity coefficient demand can be:</vt:lpstr>
      <vt:lpstr>Слайд 13</vt:lpstr>
      <vt:lpstr>Factors that affect to price elasticity of demand </vt:lpstr>
      <vt:lpstr>Income elasticity of demand</vt:lpstr>
      <vt:lpstr>Слайд 16</vt:lpstr>
      <vt:lpstr>Elasticity of supply</vt:lpstr>
      <vt:lpstr>Слайд 18</vt:lpstr>
      <vt:lpstr>Слайд 19</vt:lpstr>
      <vt:lpstr>Factors that affect to price elasticity of supply</vt:lpstr>
      <vt:lpstr>tax-incidence-supply-demand-diagrams</vt:lpstr>
      <vt:lpstr>CONCLUSION:</vt:lpstr>
      <vt:lpstr>REFERENCES: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KAMOLKA</dc:creator>
  <cp:lastModifiedBy>KAMOLKA</cp:lastModifiedBy>
  <cp:revision>139</cp:revision>
  <cp:lastPrinted>2013-11-28T16:59:34Z</cp:lastPrinted>
  <dcterms:modified xsi:type="dcterms:W3CDTF">2014-10-08T05:13:12Z</dcterms:modified>
</cp:coreProperties>
</file>