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1"/>
  </p:notesMasterIdLst>
  <p:handoutMasterIdLst>
    <p:handoutMasterId r:id="rId22"/>
  </p:handoutMasterIdLst>
  <p:sldIdLst>
    <p:sldId id="266" r:id="rId2"/>
    <p:sldId id="267" r:id="rId3"/>
    <p:sldId id="268" r:id="rId4"/>
    <p:sldId id="270" r:id="rId5"/>
    <p:sldId id="269" r:id="rId6"/>
    <p:sldId id="272" r:id="rId7"/>
    <p:sldId id="271" r:id="rId8"/>
    <p:sldId id="273" r:id="rId9"/>
    <p:sldId id="274" r:id="rId10"/>
    <p:sldId id="260" r:id="rId11"/>
    <p:sldId id="257" r:id="rId12"/>
    <p:sldId id="264" r:id="rId13"/>
    <p:sldId id="258" r:id="rId14"/>
    <p:sldId id="261" r:id="rId15"/>
    <p:sldId id="262" r:id="rId16"/>
    <p:sldId id="265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4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226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54A1B08-ED24-4751-91E8-8FC1181154C5}" type="datetimeFigureOut">
              <a:rPr lang="ru-RU"/>
              <a:pPr>
                <a:defRPr/>
              </a:pPr>
              <a:t>17.03.2016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9A91568-CCCD-48E0-AD31-805D9095B6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11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0925DB8D-F97E-4933-B248-F5E9638AE19C}" type="datetimeFigureOut">
              <a:rPr lang="ru-RU"/>
              <a:pPr>
                <a:defRPr/>
              </a:pPr>
              <a:t>17.03.2016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5E2E2804-2AB6-4183-84FE-51D92D99FC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9299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FEF84D7-2945-4B7E-9EC0-2B33B2E8236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DA59F4E-4623-4112-A150-322CA58E017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969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0C4340A-6604-422F-BBD8-85FA53C76ED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ED0E0-F54A-4704-93C8-FD981757ABFA}" type="datetimeFigureOut">
              <a:rPr lang="ru-RU"/>
              <a:pPr>
                <a:defRPr/>
              </a:pPr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74AF3-484A-4DB6-9C16-D18B8B517E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5B944-0712-479C-BC50-C6AB602A71EB}" type="datetimeFigureOut">
              <a:rPr lang="ru-RU"/>
              <a:pPr>
                <a:defRPr/>
              </a:pPr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6F870-9FDC-4FE9-A8D4-94F7686D8E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266F1-C503-42E6-A5A1-4A3CC86579B2}" type="datetimeFigureOut">
              <a:rPr lang="ru-RU"/>
              <a:pPr>
                <a:defRPr/>
              </a:pPr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C4428-A7BC-44B9-875F-D3F757E5BC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92A99-8E81-44BB-BFB8-5499E774F60E}" type="datetimeFigureOut">
              <a:rPr lang="ru-RU"/>
              <a:pPr>
                <a:defRPr/>
              </a:pPr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A85B6-1FBA-40E3-86CC-9F973F1CEC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381AF-4C30-4B2E-9522-8D6547FB1D96}" type="datetimeFigureOut">
              <a:rPr lang="ru-RU"/>
              <a:pPr>
                <a:defRPr/>
              </a:pPr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5EB86-9A64-4087-B903-9D7CD2CA00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B0A70-0B2C-402B-B312-772B22E662CC}" type="datetimeFigureOut">
              <a:rPr lang="ru-RU"/>
              <a:pPr>
                <a:defRPr/>
              </a:pPr>
              <a:t>17.03.2016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28BF7-FE70-43DA-8279-3EB40C6668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11C74-CEEC-4808-A22A-C05EE30AFE3B}" type="datetimeFigureOut">
              <a:rPr lang="ru-RU"/>
              <a:pPr>
                <a:defRPr/>
              </a:pPr>
              <a:t>17.03.2016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852F7-6E7B-4906-B5D6-259CCE6FC4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9711B-6444-4A04-A3C9-05FB6ACA9C08}" type="datetimeFigureOut">
              <a:rPr lang="ru-RU"/>
              <a:pPr>
                <a:defRPr/>
              </a:pPr>
              <a:t>17.03.2016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F5B69-A45B-4737-83AB-79ECC4CED1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BFA6E-3085-4039-96B6-12EEF5E347A8}" type="datetimeFigureOut">
              <a:rPr lang="ru-RU"/>
              <a:pPr>
                <a:defRPr/>
              </a:pPr>
              <a:t>17.03.2016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017C0-C7E5-4AF8-8202-0ECA002FC9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DB79A-38EC-4A38-A4C3-01FD779AEB5B}" type="datetimeFigureOut">
              <a:rPr lang="ru-RU"/>
              <a:pPr>
                <a:defRPr/>
              </a:pPr>
              <a:t>17.03.2016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1FD67-2600-4C38-9461-AFA6EC3894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C0BB5-88EC-4DB5-A93F-CA63EC5C2D0F}" type="datetimeFigureOut">
              <a:rPr lang="ru-RU"/>
              <a:pPr>
                <a:defRPr/>
              </a:pPr>
              <a:t>17.03.2016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F6255-2483-4B33-B1D5-65269C8E0C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560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4024138-C479-4396-ABA9-3DEBD7C2AD16}" type="datetimeFigureOut">
              <a:rPr lang="ru-RU"/>
              <a:pPr>
                <a:defRPr/>
              </a:pPr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6FF0B2-D775-463A-A1B5-48D74FBD2E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0" r:id="rId2"/>
    <p:sldLayoutId id="2147483729" r:id="rId3"/>
    <p:sldLayoutId id="2147483728" r:id="rId4"/>
    <p:sldLayoutId id="2147483727" r:id="rId5"/>
    <p:sldLayoutId id="2147483726" r:id="rId6"/>
    <p:sldLayoutId id="2147483725" r:id="rId7"/>
    <p:sldLayoutId id="2147483724" r:id="rId8"/>
    <p:sldLayoutId id="2147483723" r:id="rId9"/>
    <p:sldLayoutId id="2147483722" r:id="rId10"/>
    <p:sldLayoutId id="214748372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25" y="1000125"/>
            <a:ext cx="7315200" cy="1893888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MURAKKAB  ALGORITMLARNI DASTURLASH</a:t>
            </a:r>
            <a:endParaRPr lang="ru-RU" sz="36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5) Qadimiy masala </a:t>
            </a: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50" y="1643063"/>
            <a:ext cx="7467600" cy="4500562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mtClean="0">
              <a:latin typeface="+mj-lt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>
                <a:latin typeface="+mj-lt"/>
              </a:rPr>
              <a:t>Bir </a:t>
            </a:r>
            <a:r>
              <a:rPr lang="en-US" dirty="0" err="1" smtClean="0">
                <a:latin typeface="+mj-lt"/>
              </a:rPr>
              <a:t>cho’ponda</a:t>
            </a:r>
            <a:r>
              <a:rPr lang="en-US" dirty="0" smtClean="0">
                <a:latin typeface="+mj-lt"/>
              </a:rPr>
              <a:t> 100 </a:t>
            </a:r>
            <a:r>
              <a:rPr lang="en-US" dirty="0" err="1" smtClean="0">
                <a:latin typeface="+mj-lt"/>
              </a:rPr>
              <a:t>tanga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pul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bor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edi</a:t>
            </a:r>
            <a:r>
              <a:rPr lang="en-US" dirty="0" smtClean="0">
                <a:latin typeface="+mj-lt"/>
              </a:rPr>
              <a:t>. </a:t>
            </a:r>
            <a:r>
              <a:rPr lang="en-US" dirty="0" err="1" smtClean="0">
                <a:latin typeface="+mj-lt"/>
              </a:rPr>
              <a:t>Cho’pon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bozorga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qo’ra</a:t>
            </a:r>
            <a:r>
              <a:rPr lang="en-US" dirty="0" smtClean="0">
                <a:latin typeface="+mj-lt"/>
              </a:rPr>
              <a:t> mol </a:t>
            </a:r>
            <a:r>
              <a:rPr lang="en-US" dirty="0" err="1" smtClean="0">
                <a:latin typeface="+mj-lt"/>
              </a:rPr>
              <a:t>olishga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boribdi</a:t>
            </a:r>
            <a:r>
              <a:rPr lang="en-US" dirty="0" smtClean="0">
                <a:latin typeface="+mj-lt"/>
              </a:rPr>
              <a:t>. </a:t>
            </a:r>
            <a:r>
              <a:rPr lang="en-US" dirty="0" err="1" smtClean="0">
                <a:latin typeface="+mj-lt"/>
                <a:cs typeface="Times New Roman" pitchFamily="18" charset="0"/>
              </a:rPr>
              <a:t>Bozorda</a:t>
            </a:r>
            <a:r>
              <a:rPr lang="en-US" dirty="0" smtClean="0">
                <a:latin typeface="+mj-lt"/>
              </a:rPr>
              <a:t> </a:t>
            </a:r>
            <a:r>
              <a:rPr lang="en-US" err="1" smtClean="0">
                <a:latin typeface="+mj-lt"/>
              </a:rPr>
              <a:t>echki</a:t>
            </a:r>
            <a:r>
              <a:rPr lang="en-US" smtClean="0">
                <a:latin typeface="+mj-lt"/>
              </a:rPr>
              <a:t>  0.5 </a:t>
            </a:r>
            <a:r>
              <a:rPr lang="en-US" dirty="0" err="1" smtClean="0">
                <a:latin typeface="+mj-lt"/>
              </a:rPr>
              <a:t>tanga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qo’y</a:t>
            </a:r>
            <a:r>
              <a:rPr lang="en-US" dirty="0" smtClean="0">
                <a:latin typeface="+mj-lt"/>
              </a:rPr>
              <a:t> 3 </a:t>
            </a:r>
            <a:r>
              <a:rPr lang="en-US" dirty="0" err="1" smtClean="0">
                <a:latin typeface="+mj-lt"/>
              </a:rPr>
              <a:t>tanga</a:t>
            </a:r>
            <a:r>
              <a:rPr lang="en-US" dirty="0" smtClean="0">
                <a:latin typeface="+mj-lt"/>
              </a:rPr>
              <a:t>,  </a:t>
            </a:r>
            <a:r>
              <a:rPr lang="en-US" dirty="0" err="1" smtClean="0">
                <a:latin typeface="+mj-lt"/>
              </a:rPr>
              <a:t>va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sigir</a:t>
            </a:r>
            <a:r>
              <a:rPr lang="en-US" dirty="0" smtClean="0">
                <a:latin typeface="+mj-lt"/>
              </a:rPr>
              <a:t> 10 </a:t>
            </a:r>
            <a:r>
              <a:rPr lang="en-US" dirty="0" err="1" smtClean="0">
                <a:latin typeface="+mj-lt"/>
              </a:rPr>
              <a:t>tanga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turadi</a:t>
            </a:r>
            <a:r>
              <a:rPr lang="en-US" dirty="0" smtClean="0">
                <a:latin typeface="+mj-lt"/>
              </a:rPr>
              <a:t>.    </a:t>
            </a:r>
            <a:r>
              <a:rPr lang="en-US" dirty="0" err="1" smtClean="0">
                <a:latin typeface="+mj-lt"/>
              </a:rPr>
              <a:t>Chopon</a:t>
            </a:r>
            <a:r>
              <a:rPr lang="en-US" dirty="0" smtClean="0">
                <a:latin typeface="+mj-lt"/>
              </a:rPr>
              <a:t> 100 </a:t>
            </a:r>
            <a:r>
              <a:rPr lang="en-US" dirty="0" err="1" smtClean="0">
                <a:latin typeface="+mj-lt"/>
              </a:rPr>
              <a:t>tanga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puliga</a:t>
            </a:r>
            <a:r>
              <a:rPr lang="en-US" dirty="0" smtClean="0">
                <a:latin typeface="+mj-lt"/>
              </a:rPr>
              <a:t> 100 </a:t>
            </a:r>
            <a:r>
              <a:rPr lang="en-US" dirty="0" err="1" smtClean="0">
                <a:latin typeface="+mj-lt"/>
              </a:rPr>
              <a:t>ta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qo’ra</a:t>
            </a:r>
            <a:r>
              <a:rPr lang="en-US" dirty="0" smtClean="0">
                <a:latin typeface="+mj-lt"/>
              </a:rPr>
              <a:t> mol </a:t>
            </a:r>
            <a:r>
              <a:rPr lang="en-US" dirty="0" err="1" smtClean="0">
                <a:latin typeface="+mj-lt"/>
              </a:rPr>
              <a:t>olish</a:t>
            </a:r>
            <a:r>
              <a:rPr lang="en-US" dirty="0" smtClean="0">
                <a:latin typeface="+mj-lt"/>
              </a:rPr>
              <a:t> </a:t>
            </a:r>
            <a:r>
              <a:rPr lang="en-US" err="1" smtClean="0">
                <a:latin typeface="+mj-lt"/>
              </a:rPr>
              <a:t>kerak</a:t>
            </a:r>
            <a:r>
              <a:rPr lang="en-US" smtClean="0">
                <a:latin typeface="+mj-lt"/>
              </a:rPr>
              <a:t>  edu. U 100 tanga puliga nechta sigir, </a:t>
            </a:r>
            <a:r>
              <a:rPr lang="en-US" dirty="0" err="1" smtClean="0">
                <a:latin typeface="+mj-lt"/>
              </a:rPr>
              <a:t>nechta</a:t>
            </a:r>
            <a:r>
              <a:rPr lang="en-US" dirty="0" smtClean="0">
                <a:latin typeface="+mj-lt"/>
              </a:rPr>
              <a:t> </a:t>
            </a:r>
            <a:r>
              <a:rPr lang="en-US" err="1" smtClean="0">
                <a:latin typeface="+mj-lt"/>
              </a:rPr>
              <a:t>qo’y</a:t>
            </a:r>
            <a:r>
              <a:rPr lang="en-US" smtClean="0">
                <a:latin typeface="+mj-lt"/>
              </a:rPr>
              <a:t>  va </a:t>
            </a:r>
            <a:r>
              <a:rPr lang="en-US" dirty="0" err="1" smtClean="0">
                <a:latin typeface="+mj-lt"/>
              </a:rPr>
              <a:t>nechta</a:t>
            </a:r>
            <a:r>
              <a:rPr lang="en-US" dirty="0" smtClean="0">
                <a:latin typeface="+mj-lt"/>
              </a:rPr>
              <a:t> </a:t>
            </a:r>
            <a:r>
              <a:rPr lang="en-US" err="1" smtClean="0">
                <a:latin typeface="+mj-lt"/>
              </a:rPr>
              <a:t>echki</a:t>
            </a:r>
            <a:r>
              <a:rPr lang="en-US" smtClean="0">
                <a:latin typeface="+mj-lt"/>
              </a:rPr>
              <a:t> oladi?  </a:t>
            </a:r>
            <a:endParaRPr lang="en-US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714625" y="214313"/>
            <a:ext cx="1857375" cy="4286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0</a:t>
            </a:r>
            <a:r>
              <a:rPr lang="en-US" dirty="0">
                <a:solidFill>
                  <a:schemeClr val="tx1"/>
                </a:solidFill>
              </a:rPr>
              <a:t>Boshlash</a:t>
            </a:r>
            <a:endParaRPr lang="ru-RU" dirty="0"/>
          </a:p>
        </p:txBody>
      </p:sp>
      <p:sp>
        <p:nvSpPr>
          <p:cNvPr id="5" name="Параллелограмм 4"/>
          <p:cNvSpPr/>
          <p:nvPr/>
        </p:nvSpPr>
        <p:spPr>
          <a:xfrm>
            <a:off x="2428875" y="857250"/>
            <a:ext cx="2428875" cy="500063"/>
          </a:xfrm>
          <a:prstGeom prst="parallelogram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/>
              <a:t>I</a:t>
            </a:r>
            <a:r>
              <a:rPr lang="en-US" dirty="0" err="1">
                <a:solidFill>
                  <a:schemeClr val="tx1"/>
                </a:solidFill>
              </a:rPr>
              <a:t>i,j,k,S,Y</a:t>
            </a:r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>
            <a:off x="3534569" y="765969"/>
            <a:ext cx="21748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Блок-схема: подготовка 9"/>
          <p:cNvSpPr/>
          <p:nvPr/>
        </p:nvSpPr>
        <p:spPr>
          <a:xfrm>
            <a:off x="2428875" y="1571625"/>
            <a:ext cx="2484438" cy="395288"/>
          </a:xfrm>
          <a:prstGeom prst="flowChartPreparat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chemeClr val="tx1"/>
                </a:solidFill>
              </a:rPr>
              <a:t>i=1; 100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>
            <a:off x="3536157" y="1464469"/>
            <a:ext cx="215900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3534569" y="2075657"/>
            <a:ext cx="217487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5400000">
            <a:off x="3536157" y="2678906"/>
            <a:ext cx="215900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5400000" flipH="1" flipV="1">
            <a:off x="543719" y="3671094"/>
            <a:ext cx="26273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1428750" y="1754188"/>
            <a:ext cx="1008063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>
            <a:off x="1857375" y="2357438"/>
            <a:ext cx="571500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Блок-схема: подготовка 75"/>
          <p:cNvSpPr/>
          <p:nvPr/>
        </p:nvSpPr>
        <p:spPr>
          <a:xfrm>
            <a:off x="2428875" y="2214563"/>
            <a:ext cx="2519363" cy="360362"/>
          </a:xfrm>
          <a:prstGeom prst="flowChartPreparat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chemeClr val="tx1"/>
                </a:solidFill>
              </a:rPr>
              <a:t>j=1; 100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7" name="Блок-схема: подготовка 76"/>
          <p:cNvSpPr/>
          <p:nvPr/>
        </p:nvSpPr>
        <p:spPr>
          <a:xfrm>
            <a:off x="2409825" y="2786063"/>
            <a:ext cx="2519363" cy="360362"/>
          </a:xfrm>
          <a:prstGeom prst="flowChartPreparat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chemeClr val="tx1"/>
                </a:solidFill>
              </a:rPr>
              <a:t>k=1; 100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V="1">
            <a:off x="1428750" y="5357813"/>
            <a:ext cx="4140200" cy="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 flipV="1">
            <a:off x="1857375" y="4981575"/>
            <a:ext cx="3419475" cy="19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rot="5400000" flipH="1" flipV="1">
            <a:off x="-390525" y="3573463"/>
            <a:ext cx="3636963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 rot="5400000">
            <a:off x="4095750" y="3884613"/>
            <a:ext cx="2951163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4857750" y="2973388"/>
            <a:ext cx="431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rot="5400000">
            <a:off x="4297362" y="3983038"/>
            <a:ext cx="197961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>
            <a:off x="4922838" y="2409825"/>
            <a:ext cx="6477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 rot="10800000">
            <a:off x="4916488" y="1784350"/>
            <a:ext cx="158432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 rot="5400000">
            <a:off x="1316038" y="3756025"/>
            <a:ext cx="165576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2143125" y="2928938"/>
            <a:ext cx="287338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Блок-схема: решение 26"/>
          <p:cNvSpPr/>
          <p:nvPr/>
        </p:nvSpPr>
        <p:spPr>
          <a:xfrm>
            <a:off x="2771775" y="4286250"/>
            <a:ext cx="1728788" cy="576263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S=Y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500313" y="3357563"/>
            <a:ext cx="2357437" cy="612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chemeClr val="tx1"/>
                </a:solidFill>
              </a:rPr>
              <a:t>S = i + j + k</a:t>
            </a:r>
            <a:r>
              <a:rPr lang="en-US" dirty="0">
                <a:solidFill>
                  <a:schemeClr val="tx1"/>
                </a:solidFill>
              </a:rPr>
              <a:t>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chemeClr val="tx1"/>
                </a:solidFill>
              </a:rPr>
              <a:t>Y=i*10 + j*3 + k*0.5</a:t>
            </a:r>
            <a:r>
              <a:rPr lang="en-US" dirty="0">
                <a:solidFill>
                  <a:schemeClr val="tx1"/>
                </a:solidFill>
              </a:rPr>
              <a:t>;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 rot="5400000">
            <a:off x="3517900" y="4125913"/>
            <a:ext cx="252413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5400000">
            <a:off x="3536157" y="3250406"/>
            <a:ext cx="215900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10800000">
            <a:off x="2138363" y="4572000"/>
            <a:ext cx="6477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279650" y="4057650"/>
            <a:ext cx="3206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Calibri" pitchFamily="34" charset="0"/>
              </a:rPr>
              <a:t>-</a:t>
            </a:r>
            <a:endParaRPr lang="ru-RU" sz="3200" b="1">
              <a:latin typeface="Calibri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4486275" y="4570413"/>
            <a:ext cx="201612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rot="5400000">
            <a:off x="6338094" y="4734719"/>
            <a:ext cx="32385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Блок-схема: документ 36"/>
          <p:cNvSpPr/>
          <p:nvPr/>
        </p:nvSpPr>
        <p:spPr>
          <a:xfrm>
            <a:off x="5857875" y="4887913"/>
            <a:ext cx="1476375" cy="755650"/>
          </a:xfrm>
          <a:prstGeom prst="flowChartDocumen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chemeClr val="tx1"/>
                </a:solidFill>
              </a:rPr>
              <a:t>i,j,k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4454525" y="4143375"/>
            <a:ext cx="4032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+</a:t>
            </a:r>
            <a:endParaRPr lang="ru-RU" sz="2800" b="1">
              <a:latin typeface="Calibri" pitchFamily="34" charset="0"/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rot="5400000">
            <a:off x="5025232" y="3261519"/>
            <a:ext cx="295275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Овал 40"/>
          <p:cNvSpPr/>
          <p:nvPr/>
        </p:nvSpPr>
        <p:spPr>
          <a:xfrm>
            <a:off x="2786063" y="6072188"/>
            <a:ext cx="1857375" cy="4286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/>
                </a:solidFill>
              </a:rPr>
              <a:t>tamom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rot="16200000" flipH="1">
            <a:off x="6392863" y="5749925"/>
            <a:ext cx="2159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H="1">
            <a:off x="3714750" y="5857875"/>
            <a:ext cx="28082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rot="5400000">
            <a:off x="3606007" y="5963444"/>
            <a:ext cx="2159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0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1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4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7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0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8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 animBg="1"/>
      <p:bldP spid="76" grpId="0" animBg="1"/>
      <p:bldP spid="77" grpId="0" animBg="1"/>
      <p:bldP spid="27" grpId="0" animBg="1"/>
      <p:bldP spid="28" grpId="0" animBg="1"/>
      <p:bldP spid="34" grpId="0"/>
      <p:bldP spid="37" grpId="0" animBg="1"/>
      <p:bldP spid="38" grpId="0"/>
      <p:bldP spid="4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50" y="261938"/>
            <a:ext cx="8429625" cy="6124575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#include &lt;</a:t>
            </a:r>
            <a:r>
              <a:rPr lang="en-US" sz="2800" b="1" dirty="0" err="1"/>
              <a:t>iostream.h</a:t>
            </a:r>
            <a:r>
              <a:rPr lang="en-US" sz="2800" b="1" dirty="0"/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#include &lt;</a:t>
            </a:r>
            <a:r>
              <a:rPr lang="en-US" sz="2800" b="1" dirty="0" err="1"/>
              <a:t>conio.h</a:t>
            </a:r>
            <a:r>
              <a:rPr lang="en-US" sz="2800" b="1" dirty="0"/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/>
              <a:t>int </a:t>
            </a:r>
            <a:r>
              <a:rPr lang="en-US" sz="2800" b="1" dirty="0"/>
              <a:t>main( 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{    </a:t>
            </a:r>
            <a:r>
              <a:rPr lang="en-US" sz="2800" b="1" dirty="0" err="1"/>
              <a:t>clrscr</a:t>
            </a:r>
            <a:r>
              <a:rPr lang="en-US" sz="2800" b="1"/>
              <a:t>( );   </a:t>
            </a:r>
            <a:r>
              <a:rPr lang="en-US" sz="2800" b="1" dirty="0" err="1"/>
              <a:t>int</a:t>
            </a:r>
            <a:r>
              <a:rPr lang="en-US" sz="2800" b="1" dirty="0"/>
              <a:t> </a:t>
            </a:r>
            <a:r>
              <a:rPr lang="en-US" sz="2800" b="1" dirty="0" err="1"/>
              <a:t>i,j,k</a:t>
            </a:r>
            <a:r>
              <a:rPr lang="en-US" sz="2800" b="1" dirty="0"/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         for(</a:t>
            </a:r>
            <a:r>
              <a:rPr lang="en-US" sz="2800" b="1" dirty="0" err="1"/>
              <a:t>i</a:t>
            </a:r>
            <a:r>
              <a:rPr lang="en-US" sz="2800" b="1" dirty="0"/>
              <a:t>=1;  </a:t>
            </a:r>
            <a:r>
              <a:rPr lang="en-US" sz="2800" b="1" dirty="0" err="1"/>
              <a:t>i</a:t>
            </a:r>
            <a:r>
              <a:rPr lang="en-US" sz="2800" b="1" dirty="0"/>
              <a:t>&lt;=100;   </a:t>
            </a:r>
            <a:r>
              <a:rPr lang="en-US" sz="2800" b="1" dirty="0" err="1"/>
              <a:t>i</a:t>
            </a:r>
            <a:r>
              <a:rPr lang="en-US" sz="2800" b="1" dirty="0"/>
              <a:t>++)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         for(j=1;  j&lt;=100;   j++)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         for(k=1; k&lt;=100;   k++)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         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    if( </a:t>
            </a:r>
            <a:r>
              <a:rPr lang="en-US" sz="2800" b="1" dirty="0" err="1"/>
              <a:t>i+j+k</a:t>
            </a:r>
            <a:r>
              <a:rPr lang="en-US" sz="2800" b="1" dirty="0"/>
              <a:t>=100  &amp;&amp;  </a:t>
            </a:r>
            <a:r>
              <a:rPr lang="en-US" sz="2800" b="1" dirty="0" err="1"/>
              <a:t>i</a:t>
            </a:r>
            <a:r>
              <a:rPr lang="en-US" sz="2800" b="1" dirty="0"/>
              <a:t>*10+j*3+k*0.5=100 )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    </a:t>
            </a:r>
            <a:r>
              <a:rPr lang="en-US" sz="2800" b="1" dirty="0" err="1"/>
              <a:t>cout</a:t>
            </a:r>
            <a:r>
              <a:rPr lang="en-US" sz="2800" b="1" dirty="0"/>
              <a:t>&lt;&lt;"</a:t>
            </a:r>
            <a:r>
              <a:rPr lang="en-US" sz="2800" b="1" dirty="0" err="1"/>
              <a:t>Sigir</a:t>
            </a:r>
            <a:r>
              <a:rPr lang="en-US" sz="2800" b="1" dirty="0"/>
              <a:t>:"&lt;&lt;</a:t>
            </a:r>
            <a:r>
              <a:rPr lang="en-US" sz="2800" b="1" dirty="0" err="1"/>
              <a:t>i</a:t>
            </a:r>
            <a:r>
              <a:rPr lang="en-US" sz="2800" b="1" dirty="0"/>
              <a:t>&lt;&lt;", </a:t>
            </a:r>
            <a:r>
              <a:rPr lang="en-US" sz="2800" b="1" dirty="0" err="1"/>
              <a:t>Qo`y</a:t>
            </a:r>
            <a:r>
              <a:rPr lang="en-US" sz="2800" b="1" dirty="0"/>
              <a:t>:"&lt;&lt;j</a:t>
            </a:r>
            <a:r>
              <a:rPr lang="en-US" sz="2800" b="1"/>
              <a:t>&lt;&lt;, Echki:&lt;&lt;</a:t>
            </a:r>
            <a:r>
              <a:rPr lang="en-US" sz="2800" b="1" dirty="0"/>
              <a:t>k</a:t>
            </a:r>
            <a:r>
              <a:rPr lang="en-US" sz="2800" b="1"/>
              <a:t>&lt;&lt;endl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/>
              <a:t>   getch</a:t>
            </a:r>
            <a:r>
              <a:rPr lang="en-US" sz="2800" b="1" dirty="0"/>
              <a:t>();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/>
              <a:t>  </a:t>
            </a:r>
            <a:r>
              <a:rPr lang="en-US" sz="2800" b="1" dirty="0"/>
              <a:t>return 0;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}				</a:t>
            </a:r>
            <a:r>
              <a:rPr lang="en-US" sz="2800" dirty="0"/>
              <a:t> </a:t>
            </a:r>
            <a:r>
              <a:rPr lang="en-US" sz="2800" dirty="0" err="1"/>
              <a:t>xatosini</a:t>
            </a:r>
            <a:r>
              <a:rPr lang="en-US" sz="2800" dirty="0"/>
              <a:t> toping!!!</a:t>
            </a:r>
            <a:endParaRPr lang="en-US" sz="28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61938"/>
            <a:ext cx="9144000" cy="6554787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002060"/>
                </a:solidFill>
              </a:rPr>
              <a:t>#include &lt;</a:t>
            </a:r>
            <a:r>
              <a:rPr lang="en-US" sz="3000" b="1" dirty="0" err="1">
                <a:solidFill>
                  <a:srgbClr val="002060"/>
                </a:solidFill>
              </a:rPr>
              <a:t>iostream.h</a:t>
            </a:r>
            <a:r>
              <a:rPr lang="en-US" sz="3000" b="1" dirty="0">
                <a:solidFill>
                  <a:srgbClr val="002060"/>
                </a:solidFill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002060"/>
                </a:solidFill>
              </a:rPr>
              <a:t>#include &lt;</a:t>
            </a:r>
            <a:r>
              <a:rPr lang="en-US" sz="3000" b="1" dirty="0" err="1">
                <a:solidFill>
                  <a:srgbClr val="002060"/>
                </a:solidFill>
              </a:rPr>
              <a:t>conio.h</a:t>
            </a:r>
            <a:r>
              <a:rPr lang="en-US" sz="3000" b="1" dirty="0">
                <a:solidFill>
                  <a:srgbClr val="002060"/>
                </a:solidFill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>
                <a:solidFill>
                  <a:srgbClr val="002060"/>
                </a:solidFill>
              </a:rPr>
              <a:t>int </a:t>
            </a:r>
            <a:r>
              <a:rPr lang="en-US" sz="3000" b="1" dirty="0">
                <a:solidFill>
                  <a:srgbClr val="002060"/>
                </a:solidFill>
              </a:rPr>
              <a:t>main( 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002060"/>
                </a:solidFill>
              </a:rPr>
              <a:t>{    </a:t>
            </a:r>
            <a:r>
              <a:rPr lang="en-US" sz="3000" b="1" dirty="0" err="1">
                <a:solidFill>
                  <a:srgbClr val="002060"/>
                </a:solidFill>
              </a:rPr>
              <a:t>clrscr</a:t>
            </a:r>
            <a:r>
              <a:rPr lang="en-US" sz="3000" b="1">
                <a:solidFill>
                  <a:srgbClr val="002060"/>
                </a:solidFill>
              </a:rPr>
              <a:t>( );   </a:t>
            </a:r>
            <a:r>
              <a:rPr lang="en-US" sz="3000" b="1" dirty="0" err="1">
                <a:solidFill>
                  <a:srgbClr val="002060"/>
                </a:solidFill>
              </a:rPr>
              <a:t>int</a:t>
            </a:r>
            <a:r>
              <a:rPr lang="en-US" sz="3000" b="1" dirty="0">
                <a:solidFill>
                  <a:srgbClr val="002060"/>
                </a:solidFill>
              </a:rPr>
              <a:t> </a:t>
            </a:r>
            <a:r>
              <a:rPr lang="en-US" sz="3000" b="1" err="1">
                <a:solidFill>
                  <a:srgbClr val="002060"/>
                </a:solidFill>
              </a:rPr>
              <a:t>i</a:t>
            </a:r>
            <a:r>
              <a:rPr lang="en-US" sz="3000" b="1">
                <a:solidFill>
                  <a:srgbClr val="002060"/>
                </a:solidFill>
              </a:rPr>
              <a:t>, j, k</a:t>
            </a:r>
            <a:r>
              <a:rPr lang="en-US" sz="3000" b="1" dirty="0">
                <a:solidFill>
                  <a:srgbClr val="002060"/>
                </a:solidFill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002060"/>
                </a:solidFill>
              </a:rPr>
              <a:t>         for(</a:t>
            </a:r>
            <a:r>
              <a:rPr lang="en-US" sz="3000" b="1" dirty="0" err="1">
                <a:solidFill>
                  <a:srgbClr val="002060"/>
                </a:solidFill>
              </a:rPr>
              <a:t>i</a:t>
            </a:r>
            <a:r>
              <a:rPr lang="en-US" sz="3000" b="1" dirty="0">
                <a:solidFill>
                  <a:srgbClr val="002060"/>
                </a:solidFill>
              </a:rPr>
              <a:t>=1;  </a:t>
            </a:r>
            <a:r>
              <a:rPr lang="en-US" sz="3000" b="1" dirty="0" err="1">
                <a:solidFill>
                  <a:srgbClr val="002060"/>
                </a:solidFill>
              </a:rPr>
              <a:t>i</a:t>
            </a:r>
            <a:r>
              <a:rPr lang="en-US" sz="3000" b="1" dirty="0">
                <a:solidFill>
                  <a:srgbClr val="002060"/>
                </a:solidFill>
              </a:rPr>
              <a:t>&lt;=100;  </a:t>
            </a:r>
            <a:r>
              <a:rPr lang="en-US" sz="3000" b="1" dirty="0" err="1">
                <a:solidFill>
                  <a:srgbClr val="002060"/>
                </a:solidFill>
              </a:rPr>
              <a:t>i</a:t>
            </a:r>
            <a:r>
              <a:rPr lang="en-US" sz="3000" b="1" dirty="0">
                <a:solidFill>
                  <a:srgbClr val="002060"/>
                </a:solidFill>
              </a:rPr>
              <a:t>++)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002060"/>
                </a:solidFill>
              </a:rPr>
              <a:t>         for(j=1;   j&lt;=100;  j++)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002060"/>
                </a:solidFill>
              </a:rPr>
              <a:t>         for(k=1;  k&lt;=100;  k++)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002060"/>
                </a:solidFill>
              </a:rPr>
              <a:t>         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002060"/>
                </a:solidFill>
              </a:rPr>
              <a:t>    if(</a:t>
            </a:r>
            <a:r>
              <a:rPr lang="en-US" sz="3000" b="1" dirty="0" err="1">
                <a:solidFill>
                  <a:srgbClr val="002060"/>
                </a:solidFill>
              </a:rPr>
              <a:t>i+j+k</a:t>
            </a:r>
            <a:r>
              <a:rPr lang="en-US" sz="3000" b="1" dirty="0">
                <a:solidFill>
                  <a:srgbClr val="002060"/>
                </a:solidFill>
              </a:rPr>
              <a:t>==100 &amp;&amp; </a:t>
            </a:r>
            <a:r>
              <a:rPr lang="en-US" sz="3000" b="1" dirty="0" err="1">
                <a:solidFill>
                  <a:srgbClr val="002060"/>
                </a:solidFill>
              </a:rPr>
              <a:t>i</a:t>
            </a:r>
            <a:r>
              <a:rPr lang="en-US" sz="3000" b="1" dirty="0">
                <a:solidFill>
                  <a:srgbClr val="002060"/>
                </a:solidFill>
              </a:rPr>
              <a:t>*10+j*3+k*0.5==100)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>
                <a:solidFill>
                  <a:srgbClr val="002060"/>
                </a:solidFill>
              </a:rPr>
              <a:t> cout</a:t>
            </a:r>
            <a:r>
              <a:rPr lang="en-US" sz="3000" b="1" dirty="0">
                <a:solidFill>
                  <a:srgbClr val="002060"/>
                </a:solidFill>
              </a:rPr>
              <a:t>&lt;&lt;"</a:t>
            </a:r>
            <a:r>
              <a:rPr lang="en-US" sz="3000" b="1" dirty="0" err="1">
                <a:solidFill>
                  <a:srgbClr val="002060"/>
                </a:solidFill>
              </a:rPr>
              <a:t>Sigir</a:t>
            </a:r>
            <a:r>
              <a:rPr lang="en-US" sz="3000" b="1" dirty="0">
                <a:solidFill>
                  <a:srgbClr val="002060"/>
                </a:solidFill>
              </a:rPr>
              <a:t>:"&lt;&lt;</a:t>
            </a:r>
            <a:r>
              <a:rPr lang="en-US" sz="3000" b="1" err="1">
                <a:solidFill>
                  <a:srgbClr val="002060"/>
                </a:solidFill>
              </a:rPr>
              <a:t>i</a:t>
            </a:r>
            <a:r>
              <a:rPr lang="en-US" sz="3000" b="1">
                <a:solidFill>
                  <a:srgbClr val="002060"/>
                </a:solidFill>
              </a:rPr>
              <a:t>&lt;&lt;”Qo`y</a:t>
            </a:r>
            <a:r>
              <a:rPr lang="en-US" sz="3000" b="1" dirty="0">
                <a:solidFill>
                  <a:srgbClr val="002060"/>
                </a:solidFill>
              </a:rPr>
              <a:t>:"&lt;&lt;</a:t>
            </a:r>
            <a:r>
              <a:rPr lang="en-US" sz="3000" b="1">
                <a:solidFill>
                  <a:srgbClr val="002060"/>
                </a:solidFill>
              </a:rPr>
              <a:t>j&lt;&lt;“\tEchki:"&lt;&lt;</a:t>
            </a:r>
            <a:r>
              <a:rPr lang="en-US" sz="3000" b="1" dirty="0">
                <a:solidFill>
                  <a:srgbClr val="002060"/>
                </a:solidFill>
              </a:rPr>
              <a:t>k&lt;&lt;</a:t>
            </a:r>
            <a:r>
              <a:rPr lang="en-US" sz="3000" b="1" err="1">
                <a:solidFill>
                  <a:srgbClr val="002060"/>
                </a:solidFill>
              </a:rPr>
              <a:t>endl</a:t>
            </a:r>
            <a:r>
              <a:rPr lang="en-US" sz="3000" b="1">
                <a:solidFill>
                  <a:srgbClr val="002060"/>
                </a:solidFill>
              </a:rPr>
              <a:t>;  }</a:t>
            </a:r>
            <a:endParaRPr lang="en-US" sz="3000" b="1" dirty="0">
              <a:solidFill>
                <a:srgbClr val="00206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002060"/>
                </a:solidFill>
              </a:rPr>
              <a:t>          </a:t>
            </a:r>
            <a:r>
              <a:rPr lang="en-US" sz="3000" b="1" dirty="0" err="1">
                <a:solidFill>
                  <a:srgbClr val="002060"/>
                </a:solidFill>
              </a:rPr>
              <a:t>getch</a:t>
            </a:r>
            <a:r>
              <a:rPr lang="en-US" sz="3000" b="1" dirty="0">
                <a:solidFill>
                  <a:srgbClr val="002060"/>
                </a:solidFill>
              </a:rPr>
              <a:t>();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>
                <a:solidFill>
                  <a:srgbClr val="002060"/>
                </a:solidFill>
              </a:rPr>
              <a:t>  </a:t>
            </a:r>
            <a:r>
              <a:rPr lang="en-US" sz="3000" b="1" dirty="0">
                <a:solidFill>
                  <a:srgbClr val="002060"/>
                </a:solidFill>
              </a:rPr>
              <a:t>return 0;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002060"/>
                </a:solidFill>
              </a:rPr>
              <a:t>}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7250" y="714375"/>
            <a:ext cx="7416800" cy="5508625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/>
              <a:t>6)  Qadimiy masala.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/>
              <a:t>Boy </a:t>
            </a:r>
            <a:r>
              <a:rPr lang="en-US" sz="3200" dirty="0" err="1"/>
              <a:t>bilan</a:t>
            </a:r>
            <a:r>
              <a:rPr lang="en-US" sz="3200" dirty="0"/>
              <a:t> </a:t>
            </a:r>
            <a:r>
              <a:rPr lang="en-US" sz="3200" dirty="0" err="1"/>
              <a:t>olim</a:t>
            </a:r>
            <a:r>
              <a:rPr lang="en-US" sz="3200" dirty="0"/>
              <a:t> </a:t>
            </a:r>
            <a:r>
              <a:rPr lang="en-US" sz="3200" dirty="0" err="1"/>
              <a:t>baxslashibdilar</a:t>
            </a:r>
            <a:r>
              <a:rPr lang="en-US" sz="3200" dirty="0"/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/>
              <a:t> </a:t>
            </a:r>
            <a:r>
              <a:rPr lang="en-US" sz="3200" dirty="0" err="1"/>
              <a:t>Olim</a:t>
            </a:r>
            <a:r>
              <a:rPr lang="en-US" sz="3200" dirty="0"/>
              <a:t> </a:t>
            </a:r>
            <a:r>
              <a:rPr lang="en-US" sz="3200" err="1"/>
              <a:t>boyga</a:t>
            </a:r>
            <a:r>
              <a:rPr lang="en-US" sz="3200"/>
              <a:t> har </a:t>
            </a:r>
            <a:r>
              <a:rPr lang="en-US" sz="3200" dirty="0" err="1"/>
              <a:t>kuni</a:t>
            </a:r>
            <a:r>
              <a:rPr lang="en-US" sz="3200" dirty="0"/>
              <a:t> </a:t>
            </a:r>
            <a:r>
              <a:rPr lang="en-US" sz="3200"/>
              <a:t>100000  </a:t>
            </a:r>
            <a:r>
              <a:rPr lang="en-US" sz="3200" dirty="0" err="1"/>
              <a:t>so’m</a:t>
            </a:r>
            <a:endParaRPr lang="en-US" sz="32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/>
              <a:t> </a:t>
            </a:r>
            <a:r>
              <a:rPr lang="en-US" sz="3200" dirty="0" err="1"/>
              <a:t>beradigan</a:t>
            </a:r>
            <a:r>
              <a:rPr lang="en-US" sz="3200" dirty="0"/>
              <a:t> </a:t>
            </a:r>
            <a:r>
              <a:rPr lang="en-US" sz="3200" dirty="0" err="1"/>
              <a:t>bo’libdi</a:t>
            </a:r>
            <a:r>
              <a:rPr lang="en-US" sz="3200" dirty="0"/>
              <a:t>. Boy </a:t>
            </a:r>
            <a:r>
              <a:rPr lang="en-US" sz="3200" dirty="0" err="1"/>
              <a:t>esa</a:t>
            </a:r>
            <a:r>
              <a:rPr lang="en-US" sz="3200" dirty="0"/>
              <a:t> 1-kuni 1 </a:t>
            </a:r>
            <a:r>
              <a:rPr lang="en-US" sz="3200" dirty="0" err="1"/>
              <a:t>tiyin</a:t>
            </a:r>
            <a:r>
              <a:rPr lang="en-US" sz="3200" dirty="0"/>
              <a:t>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/>
              <a:t>2-kuni  2 </a:t>
            </a:r>
            <a:r>
              <a:rPr lang="en-US" sz="3200" dirty="0" err="1"/>
              <a:t>tiyin</a:t>
            </a:r>
            <a:r>
              <a:rPr lang="en-US" sz="3200" dirty="0"/>
              <a:t>  3-kuni 4 </a:t>
            </a:r>
            <a:r>
              <a:rPr lang="en-US" sz="3200" dirty="0" err="1"/>
              <a:t>tiyin</a:t>
            </a:r>
            <a:r>
              <a:rPr lang="en-US" sz="3200" dirty="0"/>
              <a:t> 4-kuni 8 </a:t>
            </a:r>
            <a:r>
              <a:rPr lang="en-US" sz="3200" dirty="0" err="1"/>
              <a:t>tiyin</a:t>
            </a:r>
            <a:endParaRPr lang="en-US" sz="32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x.k</a:t>
            </a:r>
            <a:r>
              <a:rPr lang="en-US" sz="3200" dirty="0"/>
              <a:t> </a:t>
            </a:r>
            <a:r>
              <a:rPr lang="en-US" sz="3200" dirty="0" err="1"/>
              <a:t>pul</a:t>
            </a:r>
            <a:r>
              <a:rPr lang="en-US" sz="3200" dirty="0"/>
              <a:t> </a:t>
            </a:r>
            <a:r>
              <a:rPr lang="en-US" sz="3200" dirty="0" err="1"/>
              <a:t>beradigan</a:t>
            </a:r>
            <a:r>
              <a:rPr lang="en-US" sz="3200" dirty="0"/>
              <a:t> </a:t>
            </a:r>
            <a:r>
              <a:rPr lang="en-US" sz="3200" dirty="0" err="1"/>
              <a:t>bo’libdi</a:t>
            </a:r>
            <a:r>
              <a:rPr lang="en-US" sz="3200" dirty="0"/>
              <a:t>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/>
              <a:t>Baxsda</a:t>
            </a:r>
            <a:r>
              <a:rPr lang="en-US" sz="3200" dirty="0"/>
              <a:t> </a:t>
            </a:r>
            <a:r>
              <a:rPr lang="en-US" sz="3200" dirty="0" err="1"/>
              <a:t>kim</a:t>
            </a:r>
            <a:r>
              <a:rPr lang="en-US" sz="3200" dirty="0"/>
              <a:t> </a:t>
            </a:r>
            <a:r>
              <a:rPr lang="en-US" sz="3200" dirty="0" err="1"/>
              <a:t>yutadi</a:t>
            </a:r>
            <a:r>
              <a:rPr lang="en-US" sz="3200" dirty="0"/>
              <a:t>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357563" y="214313"/>
            <a:ext cx="1857375" cy="4286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0</a:t>
            </a:r>
            <a:r>
              <a:rPr lang="en-US" dirty="0">
                <a:solidFill>
                  <a:schemeClr val="tx1"/>
                </a:solidFill>
              </a:rPr>
              <a:t>Boshlash</a:t>
            </a:r>
            <a:endParaRPr lang="ru-RU" dirty="0"/>
          </a:p>
        </p:txBody>
      </p:sp>
      <p:sp>
        <p:nvSpPr>
          <p:cNvPr id="5" name="Параллелограмм 4"/>
          <p:cNvSpPr/>
          <p:nvPr/>
        </p:nvSpPr>
        <p:spPr>
          <a:xfrm>
            <a:off x="3071813" y="857250"/>
            <a:ext cx="2428875" cy="500063"/>
          </a:xfrm>
          <a:prstGeom prst="parallelogram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/>
              <a:t>I</a:t>
            </a:r>
            <a:r>
              <a:rPr lang="en-US" dirty="0" err="1">
                <a:solidFill>
                  <a:schemeClr val="tx1"/>
                </a:solidFill>
              </a:rPr>
              <a:t>i,k,S,Y</a:t>
            </a: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>
            <a:off x="4177506" y="765969"/>
            <a:ext cx="21748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Блок-схема: подготовка 6"/>
          <p:cNvSpPr/>
          <p:nvPr/>
        </p:nvSpPr>
        <p:spPr>
          <a:xfrm>
            <a:off x="3071813" y="2286000"/>
            <a:ext cx="2484437" cy="395288"/>
          </a:xfrm>
          <a:prstGeom prst="flowChartPreparat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=1…30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>
            <a:off x="4179094" y="1464469"/>
            <a:ext cx="215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4178300" y="2179638"/>
            <a:ext cx="2159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071688" y="2428875"/>
            <a:ext cx="100806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2074863" y="3529013"/>
            <a:ext cx="2232025" cy="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 flipH="1" flipV="1">
            <a:off x="1512888" y="2987675"/>
            <a:ext cx="111601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10800000">
            <a:off x="5529263" y="2500313"/>
            <a:ext cx="82867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3143250" y="2851150"/>
            <a:ext cx="2357438" cy="4333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 S=</a:t>
            </a:r>
            <a:r>
              <a:rPr lang="en-US" dirty="0" err="1">
                <a:solidFill>
                  <a:schemeClr val="tx1"/>
                </a:solidFill>
              </a:rPr>
              <a:t>S+k</a:t>
            </a:r>
            <a:r>
              <a:rPr lang="en-US" dirty="0">
                <a:solidFill>
                  <a:schemeClr val="tx1"/>
                </a:solidFill>
              </a:rPr>
              <a:t>;   k=k*2;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5205413" y="4999038"/>
            <a:ext cx="12954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5400000">
            <a:off x="6393657" y="5106194"/>
            <a:ext cx="215900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Блок-схема: документ 33"/>
          <p:cNvSpPr/>
          <p:nvPr/>
        </p:nvSpPr>
        <p:spPr>
          <a:xfrm>
            <a:off x="5929313" y="5211763"/>
            <a:ext cx="1187450" cy="503237"/>
          </a:xfrm>
          <a:prstGeom prst="flowChartDocumen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1"/>
                </a:solidFill>
              </a:rPr>
              <a:t>Y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286375" y="4476750"/>
            <a:ext cx="4032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+</a:t>
            </a:r>
            <a:endParaRPr lang="ru-RU" sz="2800" b="1">
              <a:latin typeface="Calibri" pitchFamily="34" charset="0"/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rot="5400000">
            <a:off x="5765007" y="3094831"/>
            <a:ext cx="118745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Овал 36"/>
          <p:cNvSpPr/>
          <p:nvPr/>
        </p:nvSpPr>
        <p:spPr>
          <a:xfrm>
            <a:off x="3357563" y="6072188"/>
            <a:ext cx="1857375" cy="4286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/>
                </a:solidFill>
              </a:rPr>
              <a:t>tamom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rot="16200000" flipH="1">
            <a:off x="6392863" y="5749925"/>
            <a:ext cx="2159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2143125" y="5857875"/>
            <a:ext cx="43561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rot="5400000">
            <a:off x="4177507" y="5963444"/>
            <a:ext cx="2159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8" name="Прямоугольник 77"/>
          <p:cNvSpPr/>
          <p:nvPr/>
        </p:nvSpPr>
        <p:spPr>
          <a:xfrm>
            <a:off x="3143250" y="1643063"/>
            <a:ext cx="2339975" cy="3952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S=0;  k=1;</a:t>
            </a:r>
          </a:p>
        </p:txBody>
      </p:sp>
      <p:cxnSp>
        <p:nvCxnSpPr>
          <p:cNvPr id="79" name="Прямая со стрелкой 78"/>
          <p:cNvCxnSpPr/>
          <p:nvPr/>
        </p:nvCxnSpPr>
        <p:spPr>
          <a:xfrm rot="5400000">
            <a:off x="4178300" y="2743200"/>
            <a:ext cx="2159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flipV="1">
            <a:off x="4305300" y="3714750"/>
            <a:ext cx="2052638" cy="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 rot="5400000">
            <a:off x="4160837" y="3840163"/>
            <a:ext cx="25241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Прямоугольник 81"/>
          <p:cNvSpPr/>
          <p:nvPr/>
        </p:nvSpPr>
        <p:spPr>
          <a:xfrm>
            <a:off x="2689225" y="3960813"/>
            <a:ext cx="3240088" cy="4683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k=k/100;   Y=30*100000;</a:t>
            </a:r>
          </a:p>
        </p:txBody>
      </p:sp>
      <p:sp>
        <p:nvSpPr>
          <p:cNvPr id="83" name="Ромб 82"/>
          <p:cNvSpPr/>
          <p:nvPr/>
        </p:nvSpPr>
        <p:spPr>
          <a:xfrm>
            <a:off x="3357563" y="4643438"/>
            <a:ext cx="1857375" cy="785812"/>
          </a:xfrm>
          <a:prstGeom prst="diamond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S&gt;Y</a:t>
            </a:r>
            <a:endParaRPr lang="ru-RU" dirty="0"/>
          </a:p>
        </p:txBody>
      </p:sp>
      <p:cxnSp>
        <p:nvCxnSpPr>
          <p:cNvPr id="84" name="Прямая со стрелкой 83"/>
          <p:cNvCxnSpPr/>
          <p:nvPr/>
        </p:nvCxnSpPr>
        <p:spPr>
          <a:xfrm rot="5400000">
            <a:off x="4160837" y="4516438"/>
            <a:ext cx="25241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2981325" y="4405313"/>
            <a:ext cx="30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-</a:t>
            </a:r>
            <a:endParaRPr lang="ru-RU" sz="2800" b="1">
              <a:latin typeface="Calibri" pitchFamily="34" charset="0"/>
            </a:endParaRPr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>
            <a:off x="2133600" y="5000625"/>
            <a:ext cx="1295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/>
          <p:nvPr/>
        </p:nvCxnSpPr>
        <p:spPr>
          <a:xfrm rot="5400000">
            <a:off x="2034382" y="5107781"/>
            <a:ext cx="215900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Блок-схема: документ 87"/>
          <p:cNvSpPr/>
          <p:nvPr/>
        </p:nvSpPr>
        <p:spPr>
          <a:xfrm>
            <a:off x="1571625" y="5214938"/>
            <a:ext cx="1187450" cy="503237"/>
          </a:xfrm>
          <a:prstGeom prst="flowChartDocumen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1"/>
                </a:solidFill>
              </a:rPr>
              <a:t>S</a:t>
            </a:r>
            <a:endParaRPr lang="ru-RU" sz="2400" dirty="0">
              <a:solidFill>
                <a:schemeClr val="tx1"/>
              </a:solidFill>
            </a:endParaRPr>
          </a:p>
        </p:txBody>
      </p:sp>
      <p:cxnSp>
        <p:nvCxnSpPr>
          <p:cNvPr id="92" name="Прямая соединительная линия 91"/>
          <p:cNvCxnSpPr/>
          <p:nvPr/>
        </p:nvCxnSpPr>
        <p:spPr>
          <a:xfrm rot="16200000" flipH="1">
            <a:off x="2053431" y="5769769"/>
            <a:ext cx="1793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rot="16200000" flipH="1">
            <a:off x="4178300" y="3430588"/>
            <a:ext cx="2159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0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3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2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5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8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1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6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7" grpId="1" animBg="1"/>
      <p:bldP spid="27" grpId="0" animBg="1"/>
      <p:bldP spid="34" grpId="0" animBg="1"/>
      <p:bldP spid="35" grpId="0"/>
      <p:bldP spid="37" grpId="0" animBg="1"/>
      <p:bldP spid="78" grpId="0" animBg="1"/>
      <p:bldP spid="82" grpId="0" animBg="1"/>
      <p:bldP spid="83" grpId="0" animBg="1"/>
      <p:bldP spid="85" grpId="0"/>
      <p:bldP spid="8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705802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FF0000"/>
                </a:solidFill>
              </a:rPr>
              <a:t>#include &lt;</a:t>
            </a:r>
            <a:r>
              <a:rPr lang="en-US" sz="2800" b="1" dirty="0" err="1">
                <a:solidFill>
                  <a:srgbClr val="FF0000"/>
                </a:solidFill>
              </a:rPr>
              <a:t>iostream.h</a:t>
            </a:r>
            <a:r>
              <a:rPr lang="en-US" sz="2800" b="1" dirty="0">
                <a:solidFill>
                  <a:srgbClr val="FF0000"/>
                </a:solidFill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FF0000"/>
                </a:solidFill>
              </a:rPr>
              <a:t>#include &lt;</a:t>
            </a:r>
            <a:r>
              <a:rPr lang="en-US" sz="2800" b="1" dirty="0" err="1">
                <a:solidFill>
                  <a:srgbClr val="FF0000"/>
                </a:solidFill>
              </a:rPr>
              <a:t>conio.h</a:t>
            </a:r>
            <a:r>
              <a:rPr lang="en-US" sz="2800" b="1" dirty="0">
                <a:solidFill>
                  <a:srgbClr val="FF0000"/>
                </a:solidFill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FF0000"/>
                </a:solidFill>
              </a:rPr>
              <a:t>int main( )</a:t>
            </a:r>
            <a:endParaRPr lang="en-US" sz="2800" b="1" dirty="0">
              <a:solidFill>
                <a:srgbClr val="FF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FF0000"/>
                </a:solidFill>
              </a:rPr>
              <a:t>{  int </a:t>
            </a:r>
            <a:r>
              <a:rPr lang="en-US" sz="2800" b="1" err="1">
                <a:solidFill>
                  <a:srgbClr val="FF0000"/>
                </a:solidFill>
              </a:rPr>
              <a:t>i</a:t>
            </a:r>
            <a:r>
              <a:rPr lang="en-US" sz="2800" b="1">
                <a:solidFill>
                  <a:srgbClr val="FF0000"/>
                </a:solidFill>
              </a:rPr>
              <a:t>, k, Y, S;     </a:t>
            </a:r>
            <a:r>
              <a:rPr lang="en-US" sz="2800" b="1" dirty="0">
                <a:solidFill>
                  <a:srgbClr val="FF0000"/>
                </a:solidFill>
              </a:rPr>
              <a:t>S=0;  </a:t>
            </a:r>
            <a:r>
              <a:rPr lang="en-US" sz="2800" b="1">
                <a:solidFill>
                  <a:srgbClr val="FF0000"/>
                </a:solidFill>
              </a:rPr>
              <a:t>k=1; clrscr( );</a:t>
            </a:r>
            <a:endParaRPr lang="en-US" sz="2800" b="1" dirty="0">
              <a:solidFill>
                <a:srgbClr val="FF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FF0000"/>
                </a:solidFill>
              </a:rPr>
              <a:t>        for (</a:t>
            </a:r>
            <a:r>
              <a:rPr lang="en-US" sz="2800" b="1" dirty="0" err="1">
                <a:solidFill>
                  <a:srgbClr val="FF0000"/>
                </a:solidFill>
              </a:rPr>
              <a:t>i</a:t>
            </a:r>
            <a:r>
              <a:rPr lang="en-US" sz="2800" b="1" dirty="0">
                <a:solidFill>
                  <a:srgbClr val="FF0000"/>
                </a:solidFill>
              </a:rPr>
              <a:t>=1; </a:t>
            </a:r>
            <a:r>
              <a:rPr lang="en-US" sz="2800" b="1" dirty="0" err="1">
                <a:solidFill>
                  <a:srgbClr val="FF0000"/>
                </a:solidFill>
              </a:rPr>
              <a:t>i</a:t>
            </a:r>
            <a:r>
              <a:rPr lang="en-US" sz="2800" b="1" dirty="0">
                <a:solidFill>
                  <a:srgbClr val="FF0000"/>
                </a:solidFill>
              </a:rPr>
              <a:t>&lt;=30; </a:t>
            </a:r>
            <a:r>
              <a:rPr lang="en-US" sz="2800" b="1" dirty="0" err="1">
                <a:solidFill>
                  <a:srgbClr val="FF0000"/>
                </a:solidFill>
              </a:rPr>
              <a:t>i</a:t>
            </a:r>
            <a:r>
              <a:rPr lang="en-US" sz="2800" b="1">
                <a:solidFill>
                  <a:srgbClr val="FF0000"/>
                </a:solidFill>
              </a:rPr>
              <a:t>++)</a:t>
            </a:r>
            <a:endParaRPr lang="en-US" sz="2800" b="1" dirty="0">
              <a:solidFill>
                <a:srgbClr val="FF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FF0000"/>
                </a:solidFill>
              </a:rPr>
              <a:t>        {  S = S+k;   k = k*2;        </a:t>
            </a:r>
            <a:r>
              <a:rPr lang="en-US" sz="2800" b="1" dirty="0">
                <a:solidFill>
                  <a:srgbClr val="FF0000"/>
                </a:solidFill>
              </a:rPr>
              <a:t>}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FF0000"/>
                </a:solidFill>
              </a:rPr>
              <a:t>            S = S/100;   Y = 30*100000</a:t>
            </a:r>
            <a:r>
              <a:rPr lang="en-US" sz="2800" b="1" dirty="0">
                <a:solidFill>
                  <a:srgbClr val="FF0000"/>
                </a:solidFill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FF0000"/>
                </a:solidFill>
              </a:rPr>
              <a:t> cout&lt;&lt;"\t\t boy </a:t>
            </a:r>
            <a:r>
              <a:rPr lang="en-US" sz="2800" b="1" dirty="0" err="1">
                <a:solidFill>
                  <a:srgbClr val="FF0000"/>
                </a:solidFill>
              </a:rPr>
              <a:t>olimga</a:t>
            </a:r>
            <a:r>
              <a:rPr lang="en-US" sz="2800" b="1" dirty="0">
                <a:solidFill>
                  <a:srgbClr val="FF0000"/>
                </a:solidFill>
              </a:rPr>
              <a:t> "&lt;&lt;</a:t>
            </a:r>
            <a:r>
              <a:rPr lang="en-US" sz="2800" b="1">
                <a:solidFill>
                  <a:srgbClr val="FF0000"/>
                </a:solidFill>
              </a:rPr>
              <a:t>S&lt;&lt;"so'm </a:t>
            </a:r>
            <a:r>
              <a:rPr lang="en-US" sz="2800" b="1" err="1">
                <a:solidFill>
                  <a:srgbClr val="FF0000"/>
                </a:solidFill>
              </a:rPr>
              <a:t>pul</a:t>
            </a:r>
            <a:r>
              <a:rPr lang="en-US" sz="2800" b="1">
                <a:solidFill>
                  <a:srgbClr val="FF0000"/>
                </a:solidFill>
              </a:rPr>
              <a:t> beradi\n";</a:t>
            </a:r>
            <a:endParaRPr lang="en-US" sz="2800" b="1" dirty="0">
              <a:solidFill>
                <a:srgbClr val="FF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FF0000"/>
                </a:solidFill>
              </a:rPr>
              <a:t> cout</a:t>
            </a:r>
            <a:r>
              <a:rPr lang="en-US" sz="2800" b="1" dirty="0">
                <a:solidFill>
                  <a:srgbClr val="FF0000"/>
                </a:solidFill>
              </a:rPr>
              <a:t>&lt;&lt;"\</a:t>
            </a:r>
            <a:r>
              <a:rPr lang="en-US" sz="2800" b="1">
                <a:solidFill>
                  <a:srgbClr val="FF0000"/>
                </a:solidFill>
              </a:rPr>
              <a:t>t\t olim </a:t>
            </a:r>
            <a:r>
              <a:rPr lang="en-US" sz="2800" b="1" dirty="0" err="1">
                <a:solidFill>
                  <a:srgbClr val="FF0000"/>
                </a:solidFill>
              </a:rPr>
              <a:t>boyga</a:t>
            </a:r>
            <a:r>
              <a:rPr lang="en-US" sz="2800" b="1" dirty="0">
                <a:solidFill>
                  <a:srgbClr val="FF0000"/>
                </a:solidFill>
              </a:rPr>
              <a:t> "&lt;&lt;</a:t>
            </a:r>
            <a:r>
              <a:rPr lang="en-US" sz="2800" b="1">
                <a:solidFill>
                  <a:srgbClr val="FF0000"/>
                </a:solidFill>
              </a:rPr>
              <a:t>Y&lt;&lt;"so'm </a:t>
            </a:r>
            <a:r>
              <a:rPr lang="en-US" sz="2800" b="1" err="1">
                <a:solidFill>
                  <a:srgbClr val="FF0000"/>
                </a:solidFill>
              </a:rPr>
              <a:t>pul</a:t>
            </a:r>
            <a:r>
              <a:rPr lang="en-US" sz="2800" b="1">
                <a:solidFill>
                  <a:srgbClr val="FF0000"/>
                </a:solidFill>
              </a:rPr>
              <a:t> beradi\n";</a:t>
            </a:r>
            <a:endParaRPr lang="en-US" sz="2800" b="1" dirty="0">
              <a:solidFill>
                <a:srgbClr val="FF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FF0000"/>
                </a:solidFill>
              </a:rPr>
              <a:t>          if </a:t>
            </a:r>
            <a:r>
              <a:rPr lang="en-US" sz="2800" b="1" dirty="0">
                <a:solidFill>
                  <a:srgbClr val="FF0000"/>
                </a:solidFill>
              </a:rPr>
              <a:t>( Y&gt;S 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FF0000"/>
                </a:solidFill>
              </a:rPr>
              <a:t> cout</a:t>
            </a:r>
            <a:r>
              <a:rPr lang="en-US" sz="2800" b="1" dirty="0">
                <a:solidFill>
                  <a:srgbClr val="FF0000"/>
                </a:solidFill>
              </a:rPr>
              <a:t>&lt;&lt;"\t\t    </a:t>
            </a:r>
            <a:r>
              <a:rPr lang="en-US" sz="2800" b="1" err="1">
                <a:solidFill>
                  <a:srgbClr val="FF0000"/>
                </a:solidFill>
              </a:rPr>
              <a:t>olim</a:t>
            </a:r>
            <a:r>
              <a:rPr lang="en-US" sz="2800" b="1">
                <a:solidFill>
                  <a:srgbClr val="FF0000"/>
                </a:solidFill>
              </a:rPr>
              <a:t> yutqazadi </a:t>
            </a:r>
            <a:r>
              <a:rPr lang="en-US" sz="2800" b="1" dirty="0" err="1">
                <a:solidFill>
                  <a:srgbClr val="FF0000"/>
                </a:solidFill>
              </a:rPr>
              <a:t>va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boyga</a:t>
            </a:r>
            <a:r>
              <a:rPr lang="en-US" sz="2800" b="1" dirty="0">
                <a:solidFill>
                  <a:srgbClr val="FF0000"/>
                </a:solidFill>
              </a:rPr>
              <a:t>"&lt;&lt;</a:t>
            </a:r>
            <a:r>
              <a:rPr lang="en-US" sz="2800" b="1">
                <a:solidFill>
                  <a:srgbClr val="FF0000"/>
                </a:solidFill>
              </a:rPr>
              <a:t>Y-S&lt;&lt;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FF0000"/>
                </a:solidFill>
              </a:rPr>
              <a:t>                                    "</a:t>
            </a:r>
            <a:r>
              <a:rPr lang="en-US" sz="2800" b="1" dirty="0" err="1">
                <a:solidFill>
                  <a:srgbClr val="FF0000"/>
                </a:solidFill>
              </a:rPr>
              <a:t>so'm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ko'p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pul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beradi</a:t>
            </a:r>
            <a:r>
              <a:rPr lang="en-US" sz="2800" b="1" dirty="0">
                <a:solidFill>
                  <a:srgbClr val="FF0000"/>
                </a:solidFill>
              </a:rPr>
              <a:t>!!!\n";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FF0000"/>
                </a:solidFill>
              </a:rPr>
              <a:t>else  </a:t>
            </a:r>
            <a:r>
              <a:rPr lang="en-US" sz="2800" b="1" dirty="0" err="1">
                <a:solidFill>
                  <a:srgbClr val="FF0000"/>
                </a:solidFill>
              </a:rPr>
              <a:t>cout</a:t>
            </a:r>
            <a:r>
              <a:rPr lang="en-US" sz="2800" b="1" dirty="0">
                <a:solidFill>
                  <a:srgbClr val="FF0000"/>
                </a:solidFill>
              </a:rPr>
              <a:t>&lt;&lt;"\</a:t>
            </a:r>
            <a:r>
              <a:rPr lang="en-US" sz="2800" b="1">
                <a:solidFill>
                  <a:srgbClr val="FF0000"/>
                </a:solidFill>
              </a:rPr>
              <a:t>t\t boy yutqazadi </a:t>
            </a:r>
            <a:r>
              <a:rPr lang="en-US" sz="2800" b="1" dirty="0" err="1">
                <a:solidFill>
                  <a:srgbClr val="FF0000"/>
                </a:solidFill>
              </a:rPr>
              <a:t>va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olimga</a:t>
            </a:r>
            <a:r>
              <a:rPr lang="en-US" sz="2800" b="1" dirty="0">
                <a:solidFill>
                  <a:srgbClr val="FF0000"/>
                </a:solidFill>
              </a:rPr>
              <a:t>"&lt;&lt;</a:t>
            </a:r>
            <a:r>
              <a:rPr lang="en-US" sz="2800" b="1">
                <a:solidFill>
                  <a:srgbClr val="FF0000"/>
                </a:solidFill>
              </a:rPr>
              <a:t>S-Y&lt;&lt;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FF0000"/>
                </a:solidFill>
              </a:rPr>
              <a:t>                                      "</a:t>
            </a:r>
            <a:r>
              <a:rPr lang="en-US" sz="2800" b="1" dirty="0" err="1">
                <a:solidFill>
                  <a:srgbClr val="FF0000"/>
                </a:solidFill>
              </a:rPr>
              <a:t>so'm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ko'p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pul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beradi</a:t>
            </a:r>
            <a:r>
              <a:rPr lang="en-US" sz="2800" b="1" dirty="0">
                <a:solidFill>
                  <a:srgbClr val="FF0000"/>
                </a:solidFill>
              </a:rPr>
              <a:t>!!!\n";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FF0000"/>
                </a:solidFill>
              </a:rPr>
              <a:t>    </a:t>
            </a:r>
            <a:r>
              <a:rPr lang="en-US" sz="2800" b="1" err="1">
                <a:solidFill>
                  <a:srgbClr val="FF0000"/>
                </a:solidFill>
              </a:rPr>
              <a:t>getch</a:t>
            </a:r>
            <a:r>
              <a:rPr lang="en-US" sz="2800" b="1">
                <a:solidFill>
                  <a:srgbClr val="FF0000"/>
                </a:solidFill>
              </a:rPr>
              <a:t>( );  return  0;  }</a:t>
            </a:r>
            <a:endParaRPr lang="en-US" sz="2800" b="1" dirty="0">
              <a:solidFill>
                <a:srgbClr val="FF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571500"/>
            <a:ext cx="8229600" cy="5797550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smtClean="0"/>
              <a:t>Quyidagi  yig’indini hisoblovchi dastur tuzing va uni  berilgan funksiya bilan tekshiring, chunku bu yig’indi shu funksiyani ifodalovchi funksiyadir.</a:t>
            </a:r>
            <a:br>
              <a:rPr lang="en-US" sz="3200" smtClean="0"/>
            </a:br>
            <a:r>
              <a:rPr lang="en-US" sz="3200" smtClean="0"/>
              <a:t/>
            </a:r>
            <a:br>
              <a:rPr lang="en-US" sz="3200" smtClean="0"/>
            </a:br>
            <a:endParaRPr lang="ru-RU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785813"/>
            <a:ext cx="8229600" cy="5297487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3600" smtClean="0"/>
              <a:t/>
            </a:r>
            <a:br>
              <a:rPr lang="en-US" sz="3600" smtClean="0"/>
            </a:br>
            <a:r>
              <a:rPr lang="en-US" sz="3600" smtClean="0"/>
              <a:t/>
            </a:r>
            <a:br>
              <a:rPr lang="en-US" sz="3600" smtClean="0"/>
            </a:br>
            <a:r>
              <a:rPr lang="en-US" sz="3600" smtClean="0"/>
              <a:t/>
            </a:r>
            <a:br>
              <a:rPr lang="en-US" sz="3600" smtClean="0"/>
            </a:br>
            <a:r>
              <a:rPr lang="en-US" sz="3600" smtClean="0"/>
              <a:t>ushbu yig’indini hisoblash uchun dastur  tuzing. Bu erda: x      [0;1]; h=0,1; Bu yig’indi </a:t>
            </a:r>
            <a:r>
              <a:rPr lang="en-US" sz="3600" b="1" smtClean="0">
                <a:solidFill>
                  <a:srgbClr val="002060"/>
                </a:solidFill>
              </a:rPr>
              <a:t>y=sin x</a:t>
            </a:r>
            <a:r>
              <a:rPr lang="en-US" sz="3600" smtClean="0"/>
              <a:t>  funcsiyani ifodalaydi. Shuning uchun dasturda ularni aynan bir hil ekanligini hisobga olish kerak. </a:t>
            </a:r>
            <a:br>
              <a:rPr lang="en-US" sz="3600" smtClean="0"/>
            </a:br>
            <a:endParaRPr lang="ru-RU" sz="3600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714375" y="857250"/>
          <a:ext cx="6072188" cy="157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0" name="Формула" r:id="rId3" imgW="2158920" imgH="444240" progId="Equation.3">
                  <p:embed/>
                </p:oleObj>
              </mc:Choice>
              <mc:Fallback>
                <p:oleObj name="Формула" r:id="rId3" imgW="2158920" imgH="4442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857250"/>
                        <a:ext cx="6072188" cy="157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3857625" y="3143250"/>
          <a:ext cx="500063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1" name="Формула" r:id="rId5" imgW="126720" imgH="126720" progId="Equation.3">
                  <p:embed/>
                </p:oleObj>
              </mc:Choice>
              <mc:Fallback>
                <p:oleObj name="Формула" r:id="rId5" imgW="126720" imgH="1267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25" y="3143250"/>
                        <a:ext cx="500063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50" y="274638"/>
            <a:ext cx="8572500" cy="6226175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3000" b="1" smtClean="0">
                <a:solidFill>
                  <a:srgbClr val="002060"/>
                </a:solidFill>
              </a:rPr>
              <a:t># include &lt;iostream.h&gt;</a:t>
            </a:r>
            <a:br>
              <a:rPr lang="en-US" sz="3000" b="1" smtClean="0">
                <a:solidFill>
                  <a:srgbClr val="002060"/>
                </a:solidFill>
              </a:rPr>
            </a:br>
            <a:r>
              <a:rPr lang="en-US" sz="3000" b="1" smtClean="0">
                <a:solidFill>
                  <a:srgbClr val="002060"/>
                </a:solidFill>
              </a:rPr>
              <a:t># include &lt;conio.h&gt;</a:t>
            </a:r>
            <a:br>
              <a:rPr lang="en-US" sz="3000" b="1" smtClean="0">
                <a:solidFill>
                  <a:srgbClr val="002060"/>
                </a:solidFill>
              </a:rPr>
            </a:br>
            <a:r>
              <a:rPr lang="en-US" sz="3000" b="1" smtClean="0">
                <a:solidFill>
                  <a:srgbClr val="002060"/>
                </a:solidFill>
              </a:rPr>
              <a:t># include &lt;math.h&gt;</a:t>
            </a:r>
            <a:br>
              <a:rPr lang="en-US" sz="3000" b="1" smtClean="0">
                <a:solidFill>
                  <a:srgbClr val="002060"/>
                </a:solidFill>
              </a:rPr>
            </a:br>
            <a:r>
              <a:rPr lang="en-US" sz="3000" b="1" smtClean="0">
                <a:solidFill>
                  <a:srgbClr val="002060"/>
                </a:solidFill>
              </a:rPr>
              <a:t>void main()</a:t>
            </a:r>
            <a:br>
              <a:rPr lang="en-US" sz="3000" b="1" smtClean="0">
                <a:solidFill>
                  <a:srgbClr val="002060"/>
                </a:solidFill>
              </a:rPr>
            </a:br>
            <a:r>
              <a:rPr lang="en-US" sz="3000" b="1" smtClean="0">
                <a:solidFill>
                  <a:srgbClr val="002060"/>
                </a:solidFill>
              </a:rPr>
              <a:t>{  float x=0,y,s,p1,p2; int t,i;</a:t>
            </a:r>
            <a:br>
              <a:rPr lang="en-US" sz="3000" b="1" smtClean="0">
                <a:solidFill>
                  <a:srgbClr val="002060"/>
                </a:solidFill>
              </a:rPr>
            </a:br>
            <a:r>
              <a:rPr lang="en-US" sz="3000" b="1" smtClean="0">
                <a:solidFill>
                  <a:srgbClr val="002060"/>
                </a:solidFill>
              </a:rPr>
              <a:t>   while(x&lt;=1)</a:t>
            </a:r>
            <a:br>
              <a:rPr lang="en-US" sz="3000" b="1" smtClean="0">
                <a:solidFill>
                  <a:srgbClr val="002060"/>
                </a:solidFill>
              </a:rPr>
            </a:br>
            <a:r>
              <a:rPr lang="en-US" sz="3000" b="1" smtClean="0">
                <a:solidFill>
                  <a:srgbClr val="002060"/>
                </a:solidFill>
              </a:rPr>
              <a:t>  { p1=x,p2=1,s=x;t=-1;</a:t>
            </a:r>
            <a:br>
              <a:rPr lang="en-US" sz="3000" b="1" smtClean="0">
                <a:solidFill>
                  <a:srgbClr val="002060"/>
                </a:solidFill>
              </a:rPr>
            </a:br>
            <a:r>
              <a:rPr lang="en-US" sz="3000" b="1" smtClean="0">
                <a:solidFill>
                  <a:srgbClr val="002060"/>
                </a:solidFill>
              </a:rPr>
              <a:t> for (i=1; i&lt;=10; i++)</a:t>
            </a:r>
            <a:br>
              <a:rPr lang="en-US" sz="3000" b="1" smtClean="0">
                <a:solidFill>
                  <a:srgbClr val="002060"/>
                </a:solidFill>
              </a:rPr>
            </a:br>
            <a:r>
              <a:rPr lang="en-US" sz="3000" b="1" smtClean="0">
                <a:solidFill>
                  <a:srgbClr val="002060"/>
                </a:solidFill>
              </a:rPr>
              <a:t>{p1=p1*x*x;  p2=p2*(2*i+1)*2*i;  s=s+t*p1/p2; t=-t;}</a:t>
            </a:r>
            <a:br>
              <a:rPr lang="en-US" sz="3000" b="1" smtClean="0">
                <a:solidFill>
                  <a:srgbClr val="002060"/>
                </a:solidFill>
              </a:rPr>
            </a:br>
            <a:r>
              <a:rPr lang="en-US" sz="3000" b="1" smtClean="0">
                <a:solidFill>
                  <a:srgbClr val="002060"/>
                </a:solidFill>
              </a:rPr>
              <a:t>y = sin(x);  </a:t>
            </a:r>
            <a:br>
              <a:rPr lang="en-US" sz="3000" b="1" smtClean="0">
                <a:solidFill>
                  <a:srgbClr val="002060"/>
                </a:solidFill>
              </a:rPr>
            </a:br>
            <a:r>
              <a:rPr lang="en-US" sz="3000" b="1" smtClean="0">
                <a:solidFill>
                  <a:srgbClr val="002060"/>
                </a:solidFill>
              </a:rPr>
              <a:t> cout&lt;&lt;"x="&lt;&lt;x&lt;&lt;"  y="&lt;&lt;y&lt;&lt;“ s="&lt;&lt;s&lt;&lt;endl;</a:t>
            </a:r>
            <a:br>
              <a:rPr lang="en-US" sz="3000" b="1" smtClean="0">
                <a:solidFill>
                  <a:srgbClr val="002060"/>
                </a:solidFill>
              </a:rPr>
            </a:br>
            <a:r>
              <a:rPr lang="en-US" sz="3000" b="1" smtClean="0">
                <a:solidFill>
                  <a:srgbClr val="002060"/>
                </a:solidFill>
              </a:rPr>
              <a:t>x=x+0.1;}</a:t>
            </a:r>
            <a:br>
              <a:rPr lang="en-US" sz="3000" b="1" smtClean="0">
                <a:solidFill>
                  <a:srgbClr val="002060"/>
                </a:solidFill>
              </a:rPr>
            </a:br>
            <a:r>
              <a:rPr lang="en-US" sz="3000" b="1" smtClean="0">
                <a:solidFill>
                  <a:srgbClr val="002060"/>
                </a:solidFill>
              </a:rPr>
              <a:t>getch();  }</a:t>
            </a:r>
            <a:endParaRPr lang="ru-RU" sz="3000" b="1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357188"/>
            <a:ext cx="7758113" cy="1643062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smtClean="0">
                <a:solidFill>
                  <a:srgbClr val="FF0000"/>
                </a:solidFill>
                <a:cs typeface="Times New Roman" pitchFamily="18" charset="0"/>
              </a:rPr>
              <a:t>1)  y = x</a:t>
            </a:r>
            <a:r>
              <a:rPr lang="en-US" sz="3200" b="1" spc="300" smtClean="0">
                <a:solidFill>
                  <a:srgbClr val="FF0000"/>
                </a:solidFill>
                <a:cs typeface="Times New Roman" pitchFamily="18" charset="0"/>
              </a:rPr>
              <a:t>ⁿ</a:t>
            </a:r>
            <a:r>
              <a:rPr lang="en-US" sz="3200" b="1" smtClean="0">
                <a:solidFill>
                  <a:srgbClr val="FF0000"/>
                </a:solidFill>
                <a:cs typeface="Times New Roman" pitchFamily="18" charset="0"/>
              </a:rPr>
              <a:t> funksiyasini rekurent formula orqali  hisoblash dasturini tuzing. </a:t>
            </a:r>
            <a:r>
              <a:rPr lang="ru-RU" sz="3200" b="1" smtClean="0">
                <a:solidFill>
                  <a:srgbClr val="FF0000"/>
                </a:solidFill>
                <a:cs typeface="Times New Roman" pitchFamily="18" charset="0"/>
              </a:rPr>
              <a:t/>
            </a:r>
            <a:br>
              <a:rPr lang="ru-RU" sz="3200" b="1" smtClean="0">
                <a:solidFill>
                  <a:srgbClr val="FF0000"/>
                </a:solidFill>
                <a:cs typeface="Times New Roman" pitchFamily="18" charset="0"/>
              </a:rPr>
            </a:br>
            <a:r>
              <a:rPr lang="en-US" sz="3200" b="1" smtClean="0">
                <a:solidFill>
                  <a:srgbClr val="FF0000"/>
                </a:solidFill>
                <a:cs typeface="Times New Roman" pitchFamily="18" charset="0"/>
              </a:rPr>
              <a:t>(x-ixtiyoriy son, n=10)</a:t>
            </a:r>
            <a:endParaRPr lang="ru-RU" sz="3200" b="1">
              <a:solidFill>
                <a:srgbClr val="FF0000"/>
              </a:solidFill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86000"/>
          <a:ext cx="7467600" cy="393192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7467600"/>
              </a:tblGrid>
              <a:tr h="3429024">
                <a:tc>
                  <a:txBody>
                    <a:bodyPr/>
                    <a:lstStyle/>
                    <a:p>
                      <a:r>
                        <a:rPr lang="en-US" sz="360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# include &lt;iostream.h&gt;</a:t>
                      </a:r>
                    </a:p>
                    <a:p>
                      <a:r>
                        <a:rPr lang="en-US" sz="360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void main ( )</a:t>
                      </a:r>
                    </a:p>
                    <a:p>
                      <a:r>
                        <a:rPr lang="en-US" sz="360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{  float x=2.56, y=1;</a:t>
                      </a:r>
                    </a:p>
                    <a:p>
                      <a:r>
                        <a:rPr lang="en-US" sz="360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 for (int i=1; i&lt;=10; i</a:t>
                      </a:r>
                      <a:r>
                        <a:rPr lang="ru-RU" sz="360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=</a:t>
                      </a:r>
                      <a:r>
                        <a:rPr lang="en-US" sz="360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i+1)</a:t>
                      </a:r>
                    </a:p>
                    <a:p>
                      <a:r>
                        <a:rPr lang="en-US" sz="360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</a:t>
                      </a:r>
                      <a:r>
                        <a:rPr lang="en-US" sz="3600" u="none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y = y*x;</a:t>
                      </a:r>
                    </a:p>
                    <a:p>
                      <a:r>
                        <a:rPr lang="en-US" sz="360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 cout &lt;&lt;“y=“&lt;&lt; y &lt;&lt; endl;</a:t>
                      </a:r>
                    </a:p>
                    <a:p>
                      <a:r>
                        <a:rPr lang="en-US" sz="360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}</a:t>
                      </a:r>
                      <a:endParaRPr lang="ru-RU" sz="360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   P = n!;  (n=13)</a:t>
            </a:r>
            <a:endParaRPr lang="ru-RU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14500"/>
          <a:ext cx="8329642" cy="4214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29642"/>
              </a:tblGrid>
              <a:tr h="4214842">
                <a:tc>
                  <a:txBody>
                    <a:bodyPr/>
                    <a:lstStyle/>
                    <a:p>
                      <a:r>
                        <a:rPr lang="en-US" sz="3400" smtClean="0">
                          <a:solidFill>
                            <a:srgbClr val="7030A0"/>
                          </a:solidFill>
                        </a:rPr>
                        <a:t># include &lt;iostream.h&gt;</a:t>
                      </a:r>
                    </a:p>
                    <a:p>
                      <a:r>
                        <a:rPr lang="en-US" sz="3400" smtClean="0">
                          <a:solidFill>
                            <a:srgbClr val="7030A0"/>
                          </a:solidFill>
                        </a:rPr>
                        <a:t>void main ( )</a:t>
                      </a:r>
                    </a:p>
                    <a:p>
                      <a:r>
                        <a:rPr lang="en-US" sz="3400" smtClean="0">
                          <a:solidFill>
                            <a:srgbClr val="7030A0"/>
                          </a:solidFill>
                        </a:rPr>
                        <a:t>{  int n;  long</a:t>
                      </a:r>
                      <a:r>
                        <a:rPr lang="en-US" sz="3400" baseline="0" smtClean="0">
                          <a:solidFill>
                            <a:srgbClr val="7030A0"/>
                          </a:solidFill>
                        </a:rPr>
                        <a:t>  p =1;</a:t>
                      </a:r>
                    </a:p>
                    <a:p>
                      <a:r>
                        <a:rPr lang="en-US" sz="3400" baseline="0" smtClean="0">
                          <a:solidFill>
                            <a:srgbClr val="7030A0"/>
                          </a:solidFill>
                        </a:rPr>
                        <a:t>    f</a:t>
                      </a:r>
                      <a:r>
                        <a:rPr lang="en-US" sz="3400" smtClean="0">
                          <a:solidFill>
                            <a:srgbClr val="7030A0"/>
                          </a:solidFill>
                        </a:rPr>
                        <a:t> or ( n=1; n&lt;=13; n++)</a:t>
                      </a:r>
                    </a:p>
                    <a:p>
                      <a:r>
                        <a:rPr lang="en-US" sz="3400" smtClean="0">
                          <a:solidFill>
                            <a:srgbClr val="7030A0"/>
                          </a:solidFill>
                        </a:rPr>
                        <a:t>    p= p * n;</a:t>
                      </a:r>
                    </a:p>
                    <a:p>
                      <a:r>
                        <a:rPr lang="en-US" sz="3400" smtClean="0">
                          <a:solidFill>
                            <a:srgbClr val="7030A0"/>
                          </a:solidFill>
                        </a:rPr>
                        <a:t>    cout &lt;&lt; “N faktorial =“&lt;&lt;p&lt;&lt;endl;</a:t>
                      </a:r>
                    </a:p>
                    <a:p>
                      <a:r>
                        <a:rPr lang="en-US" sz="3400" smtClean="0">
                          <a:solidFill>
                            <a:srgbClr val="7030A0"/>
                          </a:solidFill>
                        </a:rPr>
                        <a:t>  }</a:t>
                      </a:r>
                      <a:endParaRPr lang="ru-RU" sz="3400">
                        <a:solidFill>
                          <a:srgbClr val="7030A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123728" y="3429000"/>
            <a:ext cx="4680520" cy="1831592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ln>
            <a:solidFill>
              <a:srgbClr val="FF0000"/>
            </a:solidFill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9458" name="TextBox 2"/>
          <p:cNvSpPr txBox="1">
            <a:spLocks noChangeArrowheads="1"/>
          </p:cNvSpPr>
          <p:nvPr/>
        </p:nvSpPr>
        <p:spPr bwMode="auto">
          <a:xfrm>
            <a:off x="785813" y="1071563"/>
            <a:ext cx="74295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Calibri" pitchFamily="34" charset="0"/>
              </a:rPr>
              <a:t>3)   Quyidagi  murakkab takrorlanuvchi  algoritmning dasturini  tuzamiz.</a:t>
            </a:r>
            <a:endParaRPr lang="ru-RU" sz="32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 стрелкой 1"/>
          <p:cNvCxnSpPr>
            <a:stCxn id="21" idx="4"/>
          </p:cNvCxnSpPr>
          <p:nvPr/>
        </p:nvCxnSpPr>
        <p:spPr>
          <a:xfrm>
            <a:off x="4248150" y="765175"/>
            <a:ext cx="0" cy="215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 стрелкой 2"/>
          <p:cNvCxnSpPr>
            <a:stCxn id="22" idx="2"/>
          </p:cNvCxnSpPr>
          <p:nvPr/>
        </p:nvCxnSpPr>
        <p:spPr>
          <a:xfrm>
            <a:off x="4248150" y="1341438"/>
            <a:ext cx="0" cy="215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 стрелкой 3"/>
          <p:cNvCxnSpPr/>
          <p:nvPr/>
        </p:nvCxnSpPr>
        <p:spPr>
          <a:xfrm>
            <a:off x="4248150" y="1916113"/>
            <a:ext cx="0" cy="180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>
            <a:stCxn id="24" idx="2"/>
          </p:cNvCxnSpPr>
          <p:nvPr/>
        </p:nvCxnSpPr>
        <p:spPr>
          <a:xfrm>
            <a:off x="4248150" y="2492375"/>
            <a:ext cx="0" cy="288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4248150" y="3213100"/>
            <a:ext cx="0" cy="2873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3132138" y="2997200"/>
            <a:ext cx="0" cy="1152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132138" y="2997200"/>
            <a:ext cx="28733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Соединительная линия уступом 29"/>
          <p:cNvCxnSpPr>
            <a:stCxn id="25" idx="3"/>
          </p:cNvCxnSpPr>
          <p:nvPr/>
        </p:nvCxnSpPr>
        <p:spPr>
          <a:xfrm>
            <a:off x="5102225" y="2997200"/>
            <a:ext cx="396875" cy="12954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4248150" y="4292600"/>
            <a:ext cx="12239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270375" y="4292600"/>
            <a:ext cx="0" cy="288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Соединительная линия уступом 36"/>
          <p:cNvCxnSpPr>
            <a:endCxn id="27" idx="2"/>
          </p:cNvCxnSpPr>
          <p:nvPr/>
        </p:nvCxnSpPr>
        <p:spPr>
          <a:xfrm flipV="1">
            <a:off x="2843213" y="4941888"/>
            <a:ext cx="1404937" cy="2159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2843213" y="1736725"/>
            <a:ext cx="0" cy="3421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23" idx="1"/>
          </p:cNvCxnSpPr>
          <p:nvPr/>
        </p:nvCxnSpPr>
        <p:spPr>
          <a:xfrm>
            <a:off x="2843213" y="1736725"/>
            <a:ext cx="57626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Соединительная линия уступом 14"/>
          <p:cNvCxnSpPr/>
          <p:nvPr/>
        </p:nvCxnSpPr>
        <p:spPr>
          <a:xfrm rot="16200000" flipH="1">
            <a:off x="3725863" y="3152775"/>
            <a:ext cx="3492500" cy="790575"/>
          </a:xfrm>
          <a:prstGeom prst="bentConnector3">
            <a:avLst>
              <a:gd name="adj1" fmla="val -77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4248150" y="5273675"/>
            <a:ext cx="16192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248150" y="5273675"/>
            <a:ext cx="0" cy="215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26" idx="2"/>
          </p:cNvCxnSpPr>
          <p:nvPr/>
        </p:nvCxnSpPr>
        <p:spPr>
          <a:xfrm>
            <a:off x="4248150" y="3933825"/>
            <a:ext cx="0" cy="215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3132138" y="4149725"/>
            <a:ext cx="11160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275138" y="5805488"/>
            <a:ext cx="7937" cy="298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>
            <a:off x="3419475" y="333375"/>
            <a:ext cx="1657350" cy="431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/>
                </a:solidFill>
              </a:rPr>
              <a:t>boshlash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419475" y="981075"/>
            <a:ext cx="1657350" cy="3603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P=1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3" name="Шестиугольник 22"/>
          <p:cNvSpPr/>
          <p:nvPr/>
        </p:nvSpPr>
        <p:spPr>
          <a:xfrm>
            <a:off x="3419475" y="1557338"/>
            <a:ext cx="1657350" cy="358775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chemeClr val="tx1"/>
                </a:solidFill>
              </a:rPr>
              <a:t>K=1, 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419475" y="2133600"/>
            <a:ext cx="1657350" cy="358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P1=1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5" name="Шестиугольник 24"/>
          <p:cNvSpPr/>
          <p:nvPr/>
        </p:nvSpPr>
        <p:spPr>
          <a:xfrm>
            <a:off x="3446463" y="2781300"/>
            <a:ext cx="1655762" cy="4318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chemeClr val="tx1"/>
                </a:solidFill>
              </a:rPr>
              <a:t>N=1, 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419872" y="3501008"/>
            <a:ext cx="1656184" cy="432048"/>
          </a:xfrm>
          <a:prstGeom prst="rect">
            <a:avLst/>
          </a:prstGeom>
          <a:blipFill rotWithShape="1">
            <a:blip r:embed="rId2"/>
            <a:stretch>
              <a:fillRect b="-16000"/>
            </a:stretch>
          </a:blipFill>
          <a:ln>
            <a:solidFill>
              <a:schemeClr val="tx1"/>
            </a:solidFill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3419475" y="4581525"/>
            <a:ext cx="1657350" cy="3603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P=P*P1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Параллелограмм 27"/>
          <p:cNvSpPr/>
          <p:nvPr/>
        </p:nvSpPr>
        <p:spPr>
          <a:xfrm>
            <a:off x="3402013" y="5489575"/>
            <a:ext cx="1655762" cy="360363"/>
          </a:xfrm>
          <a:prstGeom prst="parallelogram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3419475" y="6092825"/>
            <a:ext cx="1638300" cy="431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/>
                </a:solidFill>
              </a:rPr>
              <a:t>tamom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509" name="TextBox 31"/>
          <p:cNvSpPr txBox="1">
            <a:spLocks noChangeArrowheads="1"/>
          </p:cNvSpPr>
          <p:nvPr/>
        </p:nvSpPr>
        <p:spPr bwMode="auto">
          <a:xfrm>
            <a:off x="357188" y="714375"/>
            <a:ext cx="2000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357188"/>
            <a:ext cx="8229600" cy="6215062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3200" b="1" smtClean="0"/>
              <a:t>(xatosini topamiz!!!!)</a:t>
            </a:r>
            <a:br>
              <a:rPr lang="en-US" sz="3200" b="1" smtClean="0"/>
            </a:br>
            <a:r>
              <a:rPr lang="en-US" sz="3200" b="1" smtClean="0"/>
              <a:t/>
            </a:r>
            <a:br>
              <a:rPr lang="en-US" sz="3200" b="1" smtClean="0"/>
            </a:br>
            <a:r>
              <a:rPr lang="en-US" sz="3300" b="1" smtClean="0"/>
              <a:t># include &lt;iostream.h&gt;</a:t>
            </a:r>
            <a:br>
              <a:rPr lang="en-US" sz="3300" b="1" smtClean="0"/>
            </a:br>
            <a:r>
              <a:rPr lang="en-US" sz="3300" b="1" smtClean="0"/>
              <a:t># include &lt;math.h&gt;</a:t>
            </a:r>
            <a:br>
              <a:rPr lang="en-US" sz="3300" b="1" smtClean="0"/>
            </a:br>
            <a:r>
              <a:rPr lang="en-US" sz="3300" b="1" smtClean="0"/>
              <a:t>void main ( )</a:t>
            </a:r>
            <a:br>
              <a:rPr lang="en-US" sz="3300" b="1" smtClean="0"/>
            </a:br>
            <a:r>
              <a:rPr lang="en-US" sz="3300" b="1" smtClean="0"/>
              <a:t>{ float p, p1;</a:t>
            </a:r>
            <a:br>
              <a:rPr lang="en-US" sz="3300" b="1" smtClean="0"/>
            </a:br>
            <a:r>
              <a:rPr lang="en-US" sz="3300" b="1" smtClean="0"/>
              <a:t>   for (int n=1; n&lt;=3; n++)</a:t>
            </a:r>
            <a:br>
              <a:rPr lang="en-US" sz="3300" b="1" smtClean="0"/>
            </a:br>
            <a:r>
              <a:rPr lang="en-US" sz="3300" b="1" smtClean="0"/>
              <a:t>      p1=1;</a:t>
            </a:r>
            <a:br>
              <a:rPr lang="en-US" sz="3300" b="1" smtClean="0"/>
            </a:br>
            <a:r>
              <a:rPr lang="en-US" sz="3300" b="1" smtClean="0"/>
              <a:t>        for (int k=1; k&lt;5; k++)</a:t>
            </a:r>
            <a:br>
              <a:rPr lang="en-US" sz="3300" b="1" smtClean="0"/>
            </a:br>
            <a:r>
              <a:rPr lang="en-US" sz="3300" b="1" smtClean="0"/>
              <a:t>         p1=p1*k*(n+1)/n*(k+1);</a:t>
            </a:r>
            <a:br>
              <a:rPr lang="en-US" sz="3300" b="1" smtClean="0"/>
            </a:br>
            <a:r>
              <a:rPr lang="en-US" sz="3300" b="1" smtClean="0"/>
              <a:t>      p=p*p1;  </a:t>
            </a:r>
            <a:br>
              <a:rPr lang="en-US" sz="3300" b="1" smtClean="0"/>
            </a:br>
            <a:r>
              <a:rPr lang="en-US" sz="3300" b="1" smtClean="0"/>
              <a:t>   cout&lt;&lt;“p=“&lt;&lt;p&lt;&lt;endl;</a:t>
            </a:r>
            <a:br>
              <a:rPr lang="en-US" sz="3300" b="1" smtClean="0"/>
            </a:br>
            <a:r>
              <a:rPr lang="en-US" sz="3300" b="1" smtClean="0"/>
              <a:t> }</a:t>
            </a:r>
            <a:endParaRPr lang="ru-RU" sz="33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88" y="500063"/>
            <a:ext cx="7467600" cy="5868987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3200" b="1" smtClean="0">
                <a:solidFill>
                  <a:srgbClr val="002060"/>
                </a:solidFill>
              </a:rPr>
              <a:t># include &lt;iostream.h&gt;</a:t>
            </a:r>
            <a:br>
              <a:rPr lang="en-US" sz="3200" b="1" smtClean="0">
                <a:solidFill>
                  <a:srgbClr val="002060"/>
                </a:solidFill>
              </a:rPr>
            </a:br>
            <a:r>
              <a:rPr lang="en-US" sz="3200" b="1" smtClean="0">
                <a:solidFill>
                  <a:srgbClr val="002060"/>
                </a:solidFill>
              </a:rPr>
              <a:t># include &lt;math.h&gt;</a:t>
            </a:r>
            <a:br>
              <a:rPr lang="en-US" sz="3200" b="1" smtClean="0">
                <a:solidFill>
                  <a:srgbClr val="002060"/>
                </a:solidFill>
              </a:rPr>
            </a:br>
            <a:r>
              <a:rPr lang="en-US" sz="3200" b="1" smtClean="0">
                <a:solidFill>
                  <a:srgbClr val="002060"/>
                </a:solidFill>
              </a:rPr>
              <a:t>void main ( )</a:t>
            </a:r>
            <a:br>
              <a:rPr lang="en-US" sz="3200" b="1" smtClean="0">
                <a:solidFill>
                  <a:srgbClr val="002060"/>
                </a:solidFill>
              </a:rPr>
            </a:br>
            <a:r>
              <a:rPr lang="en-US" sz="3200" b="1" smtClean="0">
                <a:solidFill>
                  <a:srgbClr val="002060"/>
                </a:solidFill>
              </a:rPr>
              <a:t>{ float p=1, p1;</a:t>
            </a:r>
            <a:br>
              <a:rPr lang="en-US" sz="3200" b="1" smtClean="0">
                <a:solidFill>
                  <a:srgbClr val="002060"/>
                </a:solidFill>
              </a:rPr>
            </a:br>
            <a:r>
              <a:rPr lang="en-US" sz="3200" b="1">
                <a:solidFill>
                  <a:srgbClr val="002060"/>
                </a:solidFill>
              </a:rPr>
              <a:t> </a:t>
            </a:r>
            <a:r>
              <a:rPr lang="en-US" sz="3200" b="1" smtClean="0">
                <a:solidFill>
                  <a:srgbClr val="002060"/>
                </a:solidFill>
              </a:rPr>
              <a:t>  for (int k=1; k&lt;=3; k++)</a:t>
            </a:r>
            <a:br>
              <a:rPr lang="en-US" sz="3200" b="1" smtClean="0">
                <a:solidFill>
                  <a:srgbClr val="002060"/>
                </a:solidFill>
              </a:rPr>
            </a:br>
            <a:r>
              <a:rPr lang="en-US" sz="3200" b="1">
                <a:solidFill>
                  <a:srgbClr val="002060"/>
                </a:solidFill>
              </a:rPr>
              <a:t> </a:t>
            </a:r>
            <a:r>
              <a:rPr lang="en-US" sz="3200" b="1" smtClean="0">
                <a:solidFill>
                  <a:srgbClr val="002060"/>
                </a:solidFill>
              </a:rPr>
              <a:t>   {  p1=1;</a:t>
            </a:r>
            <a:br>
              <a:rPr lang="en-US" sz="3200" b="1" smtClean="0">
                <a:solidFill>
                  <a:srgbClr val="002060"/>
                </a:solidFill>
              </a:rPr>
            </a:br>
            <a:r>
              <a:rPr lang="en-US" sz="3200" b="1">
                <a:solidFill>
                  <a:srgbClr val="002060"/>
                </a:solidFill>
              </a:rPr>
              <a:t> </a:t>
            </a:r>
            <a:r>
              <a:rPr lang="en-US" sz="3200" b="1" smtClean="0">
                <a:solidFill>
                  <a:srgbClr val="002060"/>
                </a:solidFill>
              </a:rPr>
              <a:t>       for (int n=1; n&lt;=5; n++)</a:t>
            </a:r>
            <a:br>
              <a:rPr lang="en-US" sz="3200" b="1" smtClean="0">
                <a:solidFill>
                  <a:srgbClr val="002060"/>
                </a:solidFill>
              </a:rPr>
            </a:br>
            <a:r>
              <a:rPr lang="en-US" sz="3200" b="1">
                <a:solidFill>
                  <a:srgbClr val="002060"/>
                </a:solidFill>
              </a:rPr>
              <a:t> </a:t>
            </a:r>
            <a:r>
              <a:rPr lang="en-US" sz="3200" b="1" smtClean="0">
                <a:solidFill>
                  <a:srgbClr val="002060"/>
                </a:solidFill>
              </a:rPr>
              <a:t>        p1=p1*k*(n+1)/(n*(k+1));</a:t>
            </a:r>
            <a:br>
              <a:rPr lang="en-US" sz="3200" b="1" smtClean="0">
                <a:solidFill>
                  <a:srgbClr val="002060"/>
                </a:solidFill>
              </a:rPr>
            </a:br>
            <a:r>
              <a:rPr lang="en-US" sz="3200" b="1">
                <a:solidFill>
                  <a:srgbClr val="002060"/>
                </a:solidFill>
              </a:rPr>
              <a:t> </a:t>
            </a:r>
            <a:r>
              <a:rPr lang="en-US" sz="3200" b="1" smtClean="0">
                <a:solidFill>
                  <a:srgbClr val="002060"/>
                </a:solidFill>
              </a:rPr>
              <a:t>     p=p*p1;  }</a:t>
            </a:r>
            <a:br>
              <a:rPr lang="en-US" sz="3200" b="1" smtClean="0">
                <a:solidFill>
                  <a:srgbClr val="002060"/>
                </a:solidFill>
              </a:rPr>
            </a:br>
            <a:r>
              <a:rPr lang="en-US" sz="3200" b="1">
                <a:solidFill>
                  <a:srgbClr val="002060"/>
                </a:solidFill>
              </a:rPr>
              <a:t> </a:t>
            </a:r>
            <a:r>
              <a:rPr lang="en-US" sz="3200" b="1" smtClean="0">
                <a:solidFill>
                  <a:srgbClr val="002060"/>
                </a:solidFill>
              </a:rPr>
              <a:t>  cout&lt;&lt;“p=“&lt;&lt;p&lt;&lt;endl;</a:t>
            </a:r>
            <a:br>
              <a:rPr lang="en-US" sz="3200" b="1" smtClean="0">
                <a:solidFill>
                  <a:srgbClr val="002060"/>
                </a:solidFill>
              </a:rPr>
            </a:br>
            <a:r>
              <a:rPr lang="en-US" sz="3200" b="1">
                <a:solidFill>
                  <a:srgbClr val="002060"/>
                </a:solidFill>
              </a:rPr>
              <a:t> </a:t>
            </a:r>
            <a:r>
              <a:rPr lang="en-US" sz="3200" b="1" smtClean="0">
                <a:solidFill>
                  <a:srgbClr val="002060"/>
                </a:solidFill>
              </a:rPr>
              <a:t>}</a:t>
            </a:r>
            <a:endParaRPr lang="ru-RU" sz="3200" b="1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14375"/>
            <a:ext cx="9144000" cy="5286375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smtClean="0"/>
              <a:t>4)   Quyidagi yig’indini hisoblash uchun dastur tuzing:</a:t>
            </a:r>
            <a:br>
              <a:rPr lang="en-US" sz="3200" smtClean="0"/>
            </a:br>
            <a:r>
              <a:rPr lang="en-US" sz="3200" smtClean="0"/>
              <a:t>bu erda  x € [</a:t>
            </a:r>
            <a:r>
              <a:rPr lang="el-GR" sz="3200" smtClean="0"/>
              <a:t>π</a:t>
            </a:r>
            <a:r>
              <a:rPr lang="en-US" sz="3200" smtClean="0"/>
              <a:t>/5; 9</a:t>
            </a:r>
            <a:r>
              <a:rPr lang="el-GR" sz="3200" smtClean="0"/>
              <a:t>π</a:t>
            </a:r>
            <a:r>
              <a:rPr lang="en-US" sz="3200" smtClean="0"/>
              <a:t>/5];  n=10</a:t>
            </a:r>
            <a:br>
              <a:rPr lang="en-US" sz="3200" smtClean="0"/>
            </a:br>
            <a:r>
              <a:rPr lang="en-US" sz="3200"/>
              <a:t/>
            </a:r>
            <a:br>
              <a:rPr lang="en-US" sz="3200"/>
            </a:br>
            <a:r>
              <a:rPr lang="en-US" sz="3200" smtClean="0"/>
              <a:t/>
            </a:r>
            <a:br>
              <a:rPr lang="en-US" sz="3200" smtClean="0"/>
            </a:br>
            <a:r>
              <a:rPr lang="en-US" sz="3200" smtClean="0"/>
              <a:t/>
            </a:r>
            <a:br>
              <a:rPr lang="en-US" sz="3200" smtClean="0"/>
            </a:br>
            <a:endParaRPr lang="ru-RU" sz="400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07988" y="3571875"/>
          <a:ext cx="8736012" cy="142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Формула" r:id="rId3" imgW="2425680" imgH="393480" progId="Equation.3">
                  <p:embed/>
                </p:oleObj>
              </mc:Choice>
              <mc:Fallback>
                <p:oleObj name="Формула" r:id="rId3" imgW="24256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8" y="3571875"/>
                        <a:ext cx="8736012" cy="142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37"/>
          </a:xfr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3200" b="1" smtClean="0">
                <a:solidFill>
                  <a:srgbClr val="002060"/>
                </a:solidFill>
              </a:rPr>
              <a:t># include &lt;iostream.h&gt;</a:t>
            </a:r>
            <a:br>
              <a:rPr lang="en-US" sz="3200" b="1" smtClean="0">
                <a:solidFill>
                  <a:srgbClr val="002060"/>
                </a:solidFill>
              </a:rPr>
            </a:br>
            <a:r>
              <a:rPr lang="en-US" sz="3200" b="1" smtClean="0">
                <a:solidFill>
                  <a:srgbClr val="002060"/>
                </a:solidFill>
              </a:rPr>
              <a:t># include &lt;math.h&gt;</a:t>
            </a:r>
            <a:br>
              <a:rPr lang="en-US" sz="3200" b="1" smtClean="0">
                <a:solidFill>
                  <a:srgbClr val="002060"/>
                </a:solidFill>
              </a:rPr>
            </a:br>
            <a:r>
              <a:rPr lang="en-US" sz="3200" b="1" smtClean="0">
                <a:solidFill>
                  <a:srgbClr val="002060"/>
                </a:solidFill>
              </a:rPr>
              <a:t># include &lt;conio.h&gt;</a:t>
            </a:r>
            <a:r>
              <a:rPr lang="ru-RU" sz="3200" b="1" smtClean="0">
                <a:solidFill>
                  <a:srgbClr val="002060"/>
                </a:solidFill>
              </a:rPr>
              <a:t/>
            </a:r>
            <a:br>
              <a:rPr lang="ru-RU" sz="3200" b="1" smtClean="0">
                <a:solidFill>
                  <a:srgbClr val="002060"/>
                </a:solidFill>
              </a:rPr>
            </a:br>
            <a:r>
              <a:rPr lang="en-US" sz="3200" b="1" smtClean="0">
                <a:solidFill>
                  <a:srgbClr val="002060"/>
                </a:solidFill>
              </a:rPr>
              <a:t>float pi=3.14;</a:t>
            </a:r>
            <a:br>
              <a:rPr lang="en-US" sz="3200" b="1" smtClean="0">
                <a:solidFill>
                  <a:srgbClr val="002060"/>
                </a:solidFill>
              </a:rPr>
            </a:br>
            <a:r>
              <a:rPr lang="en-US" sz="3200" b="1" smtClean="0">
                <a:solidFill>
                  <a:srgbClr val="002060"/>
                </a:solidFill>
              </a:rPr>
              <a:t>void main ( )</a:t>
            </a:r>
            <a:br>
              <a:rPr lang="en-US" sz="3200" b="1" smtClean="0">
                <a:solidFill>
                  <a:srgbClr val="002060"/>
                </a:solidFill>
              </a:rPr>
            </a:br>
            <a:r>
              <a:rPr lang="en-US" sz="3200" b="1" smtClean="0">
                <a:solidFill>
                  <a:srgbClr val="002060"/>
                </a:solidFill>
              </a:rPr>
              <a:t>{ float </a:t>
            </a:r>
            <a:r>
              <a:rPr lang="ru-RU" sz="3200" b="1" smtClean="0">
                <a:solidFill>
                  <a:srgbClr val="002060"/>
                </a:solidFill>
              </a:rPr>
              <a:t> </a:t>
            </a:r>
            <a:r>
              <a:rPr lang="en-US" sz="3200" b="1" smtClean="0">
                <a:solidFill>
                  <a:srgbClr val="002060"/>
                </a:solidFill>
              </a:rPr>
              <a:t>a=pi/5, b=9*pi/5, h, x, s;</a:t>
            </a:r>
            <a:r>
              <a:rPr lang="ru-RU" sz="3200" b="1" smtClean="0">
                <a:solidFill>
                  <a:srgbClr val="002060"/>
                </a:solidFill>
              </a:rPr>
              <a:t> </a:t>
            </a:r>
            <a:r>
              <a:rPr lang="en-US" sz="3200" b="1" smtClean="0">
                <a:solidFill>
                  <a:srgbClr val="002060"/>
                </a:solidFill>
              </a:rPr>
              <a:t>clrscr( );</a:t>
            </a:r>
            <a:br>
              <a:rPr lang="en-US" sz="3200" b="1" smtClean="0">
                <a:solidFill>
                  <a:srgbClr val="002060"/>
                </a:solidFill>
              </a:rPr>
            </a:br>
            <a:r>
              <a:rPr lang="en-US" sz="3200" b="1" smtClean="0">
                <a:solidFill>
                  <a:srgbClr val="002060"/>
                </a:solidFill>
              </a:rPr>
              <a:t>    h=(b-a) / 10;    x=a;    cout.precision(3);</a:t>
            </a:r>
            <a:br>
              <a:rPr lang="en-US" sz="3200" b="1" smtClean="0">
                <a:solidFill>
                  <a:srgbClr val="002060"/>
                </a:solidFill>
              </a:rPr>
            </a:br>
            <a:r>
              <a:rPr lang="en-US" sz="3200" b="1" smtClean="0">
                <a:solidFill>
                  <a:srgbClr val="002060"/>
                </a:solidFill>
              </a:rPr>
              <a:t>     while (x &lt; = b)</a:t>
            </a:r>
            <a:br>
              <a:rPr lang="en-US" sz="3200" b="1" smtClean="0">
                <a:solidFill>
                  <a:srgbClr val="002060"/>
                </a:solidFill>
              </a:rPr>
            </a:br>
            <a:r>
              <a:rPr lang="en-US" sz="3200" b="1" smtClean="0">
                <a:solidFill>
                  <a:srgbClr val="002060"/>
                </a:solidFill>
              </a:rPr>
              <a:t>      {  s=0; </a:t>
            </a:r>
            <a:br>
              <a:rPr lang="en-US" sz="3200" b="1" smtClean="0">
                <a:solidFill>
                  <a:srgbClr val="002060"/>
                </a:solidFill>
              </a:rPr>
            </a:br>
            <a:r>
              <a:rPr lang="en-US" sz="3200" b="1" smtClean="0">
                <a:solidFill>
                  <a:srgbClr val="002060"/>
                </a:solidFill>
              </a:rPr>
              <a:t>         for (int n=1; n&lt;=10; n++)</a:t>
            </a:r>
            <a:br>
              <a:rPr lang="en-US" sz="3200" b="1" smtClean="0">
                <a:solidFill>
                  <a:srgbClr val="002060"/>
                </a:solidFill>
              </a:rPr>
            </a:br>
            <a:r>
              <a:rPr lang="en-US" sz="3200" b="1" smtClean="0">
                <a:solidFill>
                  <a:srgbClr val="002060"/>
                </a:solidFill>
              </a:rPr>
              <a:t>          s = s + cos ( n*x ) / n;</a:t>
            </a:r>
            <a:br>
              <a:rPr lang="en-US" sz="3200" b="1" smtClean="0">
                <a:solidFill>
                  <a:srgbClr val="002060"/>
                </a:solidFill>
              </a:rPr>
            </a:br>
            <a:r>
              <a:rPr lang="en-US" sz="3200" b="1" smtClean="0">
                <a:solidFill>
                  <a:srgbClr val="002060"/>
                </a:solidFill>
              </a:rPr>
              <a:t>       cout&lt;&lt;“x=“&lt;&lt; x &lt;&lt; “s=“&lt;&lt; s &lt;&lt; endl;</a:t>
            </a:r>
            <a:br>
              <a:rPr lang="en-US" sz="3200" b="1" smtClean="0">
                <a:solidFill>
                  <a:srgbClr val="002060"/>
                </a:solidFill>
              </a:rPr>
            </a:br>
            <a:r>
              <a:rPr lang="en-US" sz="3200" b="1" smtClean="0">
                <a:solidFill>
                  <a:srgbClr val="002060"/>
                </a:solidFill>
              </a:rPr>
              <a:t>       x+=h; }</a:t>
            </a:r>
            <a:br>
              <a:rPr lang="en-US" sz="3200" b="1" smtClean="0">
                <a:solidFill>
                  <a:srgbClr val="002060"/>
                </a:solidFill>
              </a:rPr>
            </a:br>
            <a:r>
              <a:rPr lang="en-US" sz="3200" b="1" smtClean="0">
                <a:solidFill>
                  <a:srgbClr val="002060"/>
                </a:solidFill>
              </a:rPr>
              <a:t>   getch ( ); }</a:t>
            </a:r>
            <a:endParaRPr lang="ru-RU" sz="3200" b="1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607</TotalTime>
  <Words>661</Words>
  <Application>Microsoft Office PowerPoint</Application>
  <PresentationFormat>Экран (4:3)</PresentationFormat>
  <Paragraphs>115</Paragraphs>
  <Slides>19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Тема Office</vt:lpstr>
      <vt:lpstr>Формула</vt:lpstr>
      <vt:lpstr>MURAKKAB  ALGORITMLARNI DASTURLASH</vt:lpstr>
      <vt:lpstr>1)  y = xⁿ funksiyasini rekurent formula orqali  hisoblash dasturini tuzing.  (x-ixtiyoriy son, n=10)</vt:lpstr>
      <vt:lpstr>2)   P = n!;  (n=13)</vt:lpstr>
      <vt:lpstr>Презентация PowerPoint</vt:lpstr>
      <vt:lpstr>Презентация PowerPoint</vt:lpstr>
      <vt:lpstr>(xatosini topamiz!!!!)  # include &lt;iostream.h&gt; # include &lt;math.h&gt; void main ( ) { float p, p1;    for (int n=1; n&lt;=3; n++)       p1=1;         for (int k=1; k&lt;5; k++)          p1=p1*k*(n+1)/n*(k+1);       p=p*p1;      cout&lt;&lt;“p=“&lt;&lt;p&lt;&lt;endl;  }</vt:lpstr>
      <vt:lpstr># include &lt;iostream.h&gt; # include &lt;math.h&gt; void main ( ) { float p=1, p1;    for (int k=1; k&lt;=3; k++)     {  p1=1;         for (int n=1; n&lt;=5; n++)          p1=p1*k*(n+1)/(n*(k+1));       p=p*p1;  }    cout&lt;&lt;“p=“&lt;&lt;p&lt;&lt;endl;  }</vt:lpstr>
      <vt:lpstr>4)   Quyidagi yig’indini hisoblash uchun dastur tuzing: bu erda  x € [π/5; 9π/5];  n=10    </vt:lpstr>
      <vt:lpstr># include &lt;iostream.h&gt; # include &lt;math.h&gt; # include &lt;conio.h&gt; float pi=3.14; void main ( ) { float  a=pi/5, b=9*pi/5, h, x, s; clrscr( );     h=(b-a) / 10;    x=a;    cout.precision(3);      while (x &lt; = b)       {  s=0;           for (int n=1; n&lt;=10; n++)           s = s + cos ( n*x ) / n;        cout&lt;&lt;“x=“&lt;&lt; x &lt;&lt; “s=“&lt;&lt; s &lt;&lt; endl;        x+=h; }    getch ( ); }</vt:lpstr>
      <vt:lpstr>5) Qadimiy masala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Quyidagi  yig’indini hisoblovchi dastur tuzing va uni  berilgan funksiya bilan tekshiring, chunku bu yig’indi shu funksiyani ifodalovchi funksiyadir.  </vt:lpstr>
      <vt:lpstr>   ushbu yig’indini hisoblash uchun dastur  tuzing. Bu erda: x      [0;1]; h=0,1; Bu yig’indi y=sin x  funcsiyani ifodalaydi. Shuning uchun dasturda ularni aynan bir hil ekanligini hisobga olish kerak.  </vt:lpstr>
      <vt:lpstr># include &lt;iostream.h&gt; # include &lt;conio.h&gt; # include &lt;math.h&gt; void main() {  float x=0,y,s,p1,p2; int t,i;    while(x&lt;=1)   { p1=x,p2=1,s=x;t=-1;  for (i=1; i&lt;=10; i++) {p1=p1*x*x;  p2=p2*(2*i+1)*2*i;  s=s+t*p1/p2; t=-t;} y = sin(x);    cout&lt;&lt;"x="&lt;&lt;x&lt;&lt;"  y="&lt;&lt;y&lt;&lt;“ s="&lt;&lt;s&lt;&lt;endl; x=x+0.1;} getch();  }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ASHA</dc:creator>
  <cp:lastModifiedBy>KIF</cp:lastModifiedBy>
  <cp:revision>67</cp:revision>
  <dcterms:created xsi:type="dcterms:W3CDTF">2011-09-17T14:26:00Z</dcterms:created>
  <dcterms:modified xsi:type="dcterms:W3CDTF">2016-03-17T14:21:34Z</dcterms:modified>
</cp:coreProperties>
</file>