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69" d="100"/>
          <a:sy n="69"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11.06.2015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908720"/>
            <a:ext cx="7406640" cy="1472184"/>
          </a:xfrm>
        </p:spPr>
        <p:txBody>
          <a:bodyPr>
            <a:noAutofit/>
          </a:bodyPr>
          <a:lstStyle/>
          <a:p>
            <a:pPr algn="ctr"/>
            <a:r>
              <a:rPr lang="uz-Cyrl-UZ" sz="2400" b="1" dirty="0" smtClean="0"/>
              <a:t>O’ZBEKISTON RESPUBLIKASI</a:t>
            </a:r>
            <a:r>
              <a:rPr lang="ru-RU" sz="2400" dirty="0" smtClean="0"/>
              <a:t/>
            </a:r>
            <a:br>
              <a:rPr lang="ru-RU" sz="2400" dirty="0" smtClean="0"/>
            </a:br>
            <a:r>
              <a:rPr lang="uz-Cyrl-UZ" sz="2400" b="1" dirty="0" smtClean="0"/>
              <a:t>OLIY VA O’RTA MAXSUS TA’LIM VAZIRLIGI</a:t>
            </a:r>
            <a:r>
              <a:rPr lang="ru-RU" sz="2400" dirty="0" smtClean="0"/>
              <a:t/>
            </a:r>
            <a:br>
              <a:rPr lang="ru-RU" sz="2400" dirty="0" smtClean="0"/>
            </a:br>
            <a:r>
              <a:rPr lang="uz-Cyrl-UZ" sz="2400" b="1" dirty="0" smtClean="0"/>
              <a:t>BUXORO DAVLAT UNIVERSITETI</a:t>
            </a:r>
            <a:r>
              <a:rPr lang="ru-RU" sz="2400" dirty="0" smtClean="0"/>
              <a:t/>
            </a:r>
            <a:br>
              <a:rPr lang="ru-RU" sz="2400" dirty="0" smtClean="0"/>
            </a:br>
            <a:r>
              <a:rPr lang="uz-Cyrl-UZ" sz="2400" b="1" dirty="0" smtClean="0"/>
              <a:t> </a:t>
            </a:r>
            <a:r>
              <a:rPr lang="uz-Cyrl-UZ" sz="2400" b="1" dirty="0" smtClean="0"/>
              <a:t>“</a:t>
            </a:r>
            <a:r>
              <a:rPr lang="uz-Cyrl-UZ" sz="2400" b="1" dirty="0" smtClean="0"/>
              <a:t>Pedagogika” fakulteti</a:t>
            </a:r>
            <a:r>
              <a:rPr lang="ru-RU" sz="2400" dirty="0" smtClean="0"/>
              <a:t/>
            </a:r>
            <a:br>
              <a:rPr lang="ru-RU" sz="2400" dirty="0" smtClean="0"/>
            </a:br>
            <a:r>
              <a:rPr lang="uz-Cyrl-UZ" sz="2400" b="1" dirty="0" smtClean="0"/>
              <a:t>“Tasviriy san’at va muhandislik grafikasi” kafedrasi</a:t>
            </a:r>
            <a:r>
              <a:rPr lang="ru-RU" sz="2400" dirty="0" smtClean="0"/>
              <a:t/>
            </a:r>
            <a:br>
              <a:rPr lang="ru-RU" sz="2400" dirty="0" smtClean="0"/>
            </a:br>
            <a:r>
              <a:rPr lang="uz-Cyrl-UZ" sz="2400" b="1" dirty="0" smtClean="0"/>
              <a:t>AMALIY SAN’AT FANIDAN</a:t>
            </a:r>
            <a:endParaRPr lang="ru-RU" sz="2400" dirty="0"/>
          </a:p>
        </p:txBody>
      </p:sp>
      <p:sp>
        <p:nvSpPr>
          <p:cNvPr id="3" name="Подзаголовок 2"/>
          <p:cNvSpPr>
            <a:spLocks noGrp="1"/>
          </p:cNvSpPr>
          <p:nvPr>
            <p:ph type="subTitle" idx="1"/>
          </p:nvPr>
        </p:nvSpPr>
        <p:spPr>
          <a:xfrm>
            <a:off x="1187624" y="3140968"/>
            <a:ext cx="7956376" cy="2232248"/>
          </a:xfrm>
        </p:spPr>
        <p:txBody>
          <a:bodyPr>
            <a:normAutofit fontScale="25000" lnSpcReduction="20000"/>
          </a:bodyPr>
          <a:lstStyle/>
          <a:p>
            <a:r>
              <a:rPr lang="uz-Cyrl-UZ" sz="9600" b="1" dirty="0" smtClean="0">
                <a:latin typeface="Book Antiqua" pitchFamily="18" charset="0"/>
              </a:rPr>
              <a:t>Mavzu</a:t>
            </a:r>
            <a:r>
              <a:rPr lang="uz-Cyrl-UZ" sz="9600" b="1" dirty="0" smtClean="0">
                <a:latin typeface="Book Antiqua" pitchFamily="18" charset="0"/>
              </a:rPr>
              <a:t>:</a:t>
            </a:r>
            <a:endParaRPr lang="ru-RU" sz="9600" dirty="0" smtClean="0">
              <a:latin typeface="Book Antiqua" pitchFamily="18" charset="0"/>
            </a:endParaRPr>
          </a:p>
          <a:p>
            <a:r>
              <a:rPr lang="uz-Cyrl-UZ" sz="8000" b="1" dirty="0" smtClean="0">
                <a:latin typeface="Book Antiqua" pitchFamily="18" charset="0"/>
              </a:rPr>
              <a:t>“KAS</a:t>
            </a:r>
            <a:r>
              <a:rPr lang="en-US" sz="8000" b="1" dirty="0" smtClean="0">
                <a:latin typeface="Book Antiqua" pitchFamily="18" charset="0"/>
              </a:rPr>
              <a:t>H</a:t>
            </a:r>
            <a:r>
              <a:rPr lang="uz-Cyrl-UZ" sz="8000" b="1" dirty="0" smtClean="0">
                <a:latin typeface="Book Antiqua" pitchFamily="18" charset="0"/>
              </a:rPr>
              <a:t>TAC</a:t>
            </a:r>
            <a:r>
              <a:rPr lang="en-US" sz="8000" b="1" dirty="0" smtClean="0">
                <a:latin typeface="Book Antiqua" pitchFamily="18" charset="0"/>
              </a:rPr>
              <a:t>H</a:t>
            </a:r>
            <a:r>
              <a:rPr lang="uz-Cyrl-UZ" sz="8000" b="1" dirty="0" smtClean="0">
                <a:latin typeface="Book Antiqua" pitchFamily="18" charset="0"/>
              </a:rPr>
              <a:t>ILIKDA C</a:t>
            </a:r>
            <a:r>
              <a:rPr lang="en-US" sz="8000" b="1" dirty="0" smtClean="0">
                <a:latin typeface="Book Antiqua" pitchFamily="18" charset="0"/>
              </a:rPr>
              <a:t>H</a:t>
            </a:r>
            <a:r>
              <a:rPr lang="uz-Cyrl-UZ" sz="8000" b="1" dirty="0" smtClean="0">
                <a:latin typeface="Book Antiqua" pitchFamily="18" charset="0"/>
              </a:rPr>
              <a:t>OK VA BEZAK BUY</a:t>
            </a:r>
            <a:r>
              <a:rPr lang="en-US" sz="8000" b="1" dirty="0" smtClean="0">
                <a:latin typeface="Book Antiqua" pitchFamily="18" charset="0"/>
              </a:rPr>
              <a:t>U</a:t>
            </a:r>
            <a:r>
              <a:rPr lang="uz-Cyrl-UZ" sz="8000" b="1" dirty="0" smtClean="0">
                <a:latin typeface="Book Antiqua" pitchFamily="18" charset="0"/>
              </a:rPr>
              <a:t>MLARI TURLARI</a:t>
            </a:r>
            <a:r>
              <a:rPr lang="uz-Cyrl-UZ" sz="9600" b="1" i="1" dirty="0" smtClean="0">
                <a:latin typeface="Book Antiqua" pitchFamily="18" charset="0"/>
              </a:rPr>
              <a:t>”</a:t>
            </a:r>
            <a:r>
              <a:rPr lang="uz-Cyrl-UZ" sz="9600" b="1" i="1" dirty="0" smtClean="0">
                <a:latin typeface="Book Antiqua" pitchFamily="18" charset="0"/>
              </a:rPr>
              <a:t> </a:t>
            </a:r>
            <a:endParaRPr lang="ru-RU" sz="9600" dirty="0" smtClean="0">
              <a:latin typeface="Book Antiqua" pitchFamily="18" charset="0"/>
            </a:endParaRPr>
          </a:p>
          <a:p>
            <a:r>
              <a:rPr lang="uz-Cyrl-UZ" sz="9600" b="1" i="1" dirty="0" smtClean="0">
                <a:latin typeface="Book Antiqua" pitchFamily="18" charset="0"/>
              </a:rPr>
              <a:t> </a:t>
            </a:r>
            <a:endParaRPr lang="en-US" sz="9600" b="1" i="1" dirty="0" smtClean="0">
              <a:latin typeface="Book Antiqua" pitchFamily="18" charset="0"/>
            </a:endParaRPr>
          </a:p>
          <a:p>
            <a:r>
              <a:rPr lang="uz-Cyrl-UZ" sz="9600" b="1" dirty="0" smtClean="0">
                <a:latin typeface="Book Antiqua" pitchFamily="18" charset="0"/>
              </a:rPr>
              <a:t>Bajardi</a:t>
            </a:r>
            <a:r>
              <a:rPr lang="uz-Cyrl-UZ" sz="9600" b="1" dirty="0" smtClean="0">
                <a:latin typeface="Book Antiqua" pitchFamily="18" charset="0"/>
              </a:rPr>
              <a:t>:   2 </a:t>
            </a:r>
            <a:r>
              <a:rPr lang="uz-Cyrl-UZ" sz="9600" dirty="0" smtClean="0">
                <a:latin typeface="Book Antiqua" pitchFamily="18" charset="0"/>
              </a:rPr>
              <a:t>- “S” guruh talabasi  Nadirxanova Nilufar Alisherovna</a:t>
            </a:r>
            <a:endParaRPr lang="ru-RU" sz="9600" dirty="0" smtClean="0">
              <a:latin typeface="Book Antiqua" pitchFamily="18" charset="0"/>
            </a:endParaRPr>
          </a:p>
          <a:p>
            <a:r>
              <a:rPr lang="uz-Cyrl-UZ" sz="9600" b="1" dirty="0" smtClean="0">
                <a:latin typeface="Book Antiqua" pitchFamily="18" charset="0"/>
              </a:rPr>
              <a:t>Ilmiy rahbar:  </a:t>
            </a:r>
            <a:r>
              <a:rPr lang="uz-Cyrl-UZ" sz="9600" dirty="0" smtClean="0">
                <a:latin typeface="Book Antiqua" pitchFamily="18" charset="0"/>
              </a:rPr>
              <a:t>“Tasviriy san’at va muhandislik grafikasi”  kafedrasi o’qituvchisi  Xakimova Gulnora Abdumalikovna</a:t>
            </a:r>
            <a:endParaRPr lang="ru-RU" sz="9600" dirty="0" smtClean="0">
              <a:latin typeface="Book Antiqua" pitchFamily="18" charset="0"/>
            </a:endParaRPr>
          </a:p>
          <a:p>
            <a:r>
              <a:rPr lang="uz-Cyrl-UZ" sz="9600" b="1" dirty="0" smtClean="0">
                <a:latin typeface="Book Antiqua" pitchFamily="18" charset="0"/>
              </a:rPr>
              <a:t>Kafedra mudiri:  </a:t>
            </a:r>
            <a:r>
              <a:rPr lang="uz-Cyrl-UZ" sz="9600" dirty="0" smtClean="0">
                <a:latin typeface="Book Antiqua" pitchFamily="18" charset="0"/>
              </a:rPr>
              <a:t>p.f.n. Yadgarov </a:t>
            </a:r>
            <a:r>
              <a:rPr lang="en-US" sz="9600" dirty="0" err="1" smtClean="0">
                <a:latin typeface="Book Antiqua" pitchFamily="18" charset="0"/>
              </a:rPr>
              <a:t>Nodir</a:t>
            </a:r>
            <a:r>
              <a:rPr lang="en-US" sz="9600" dirty="0" smtClean="0">
                <a:latin typeface="Book Antiqua" pitchFamily="18" charset="0"/>
              </a:rPr>
              <a:t>  </a:t>
            </a:r>
            <a:r>
              <a:rPr lang="en-US" sz="9600" dirty="0" err="1" smtClean="0">
                <a:latin typeface="Book Antiqua" pitchFamily="18" charset="0"/>
              </a:rPr>
              <a:t>Djalolovich</a:t>
            </a:r>
            <a:endParaRPr lang="ru-RU" sz="9600" dirty="0" smtClean="0">
              <a:latin typeface="Book Antiqua" pitchFamily="18" charset="0"/>
            </a:endParaRPr>
          </a:p>
          <a:p>
            <a:pPr algn="ctr"/>
            <a:r>
              <a:rPr lang="uz-Cyrl-UZ" sz="9600" b="1" i="1" dirty="0" smtClean="0">
                <a:latin typeface="Book Antiqua" pitchFamily="18" charset="0"/>
              </a:rPr>
              <a:t> Buxoro-2015</a:t>
            </a:r>
            <a:endParaRPr lang="ru-RU" sz="9600" dirty="0" smtClean="0">
              <a:latin typeface="Book Antiqua" pitchFamily="18" charset="0"/>
            </a:endParaRPr>
          </a:p>
          <a:p>
            <a:endParaRPr lang="ru-RU" sz="9600" dirty="0" smtClean="0"/>
          </a:p>
          <a:p>
            <a:r>
              <a:rPr lang="uz-Cyrl-UZ" sz="9600" b="1" i="1" dirty="0" smtClean="0"/>
              <a:t> </a:t>
            </a:r>
            <a:endParaRPr lang="ru-RU" sz="9600" dirty="0" smtClean="0"/>
          </a:p>
          <a:p>
            <a:r>
              <a:rPr lang="uz-Cyrl-UZ" sz="5100" b="1" i="1" dirty="0" smtClean="0"/>
              <a:t> </a:t>
            </a:r>
            <a:endParaRPr lang="ru-RU" sz="5100" dirty="0" smtClean="0"/>
          </a:p>
          <a:p>
            <a:r>
              <a:rPr lang="en-US" sz="5100" b="1" i="1" dirty="0" smtClean="0"/>
              <a:t> </a:t>
            </a:r>
            <a:endParaRPr lang="ru-RU" sz="5100" dirty="0" smtClean="0"/>
          </a:p>
          <a:p>
            <a:r>
              <a:rPr lang="uz-Cyrl-UZ" sz="5100" b="1" i="1" dirty="0" smtClean="0"/>
              <a:t> </a:t>
            </a:r>
            <a:endParaRPr lang="ru-RU" sz="5100" dirty="0" smtClean="0"/>
          </a:p>
          <a:p>
            <a:r>
              <a:rPr lang="uz-Cyrl-UZ" sz="5100" b="1" i="1" dirty="0" smtClean="0"/>
              <a:t> </a:t>
            </a:r>
            <a:endParaRPr lang="ru-RU" sz="5100" dirty="0" smtClean="0"/>
          </a:p>
          <a:p>
            <a:r>
              <a:rPr lang="uz-Cyrl-UZ" sz="5100" b="1" i="1" dirty="0" smtClean="0"/>
              <a:t> </a:t>
            </a:r>
            <a:endParaRPr lang="ru-RU" sz="5100" dirty="0" smtClean="0"/>
          </a:p>
          <a:p>
            <a:r>
              <a:rPr lang="uz-Cyrl-UZ" sz="5100" b="1" i="1" dirty="0" smtClean="0"/>
              <a:t>Buxoro-2015</a:t>
            </a:r>
            <a:endParaRPr lang="ru-RU" sz="5100" dirty="0" smtClean="0"/>
          </a:p>
          <a:p>
            <a:endParaRPr lang="ru-RU" dirty="0"/>
          </a:p>
        </p:txBody>
      </p:sp>
      <p:sp>
        <p:nvSpPr>
          <p:cNvPr id="4" name="Прямоугольник 3"/>
          <p:cNvSpPr/>
          <p:nvPr/>
        </p:nvSpPr>
        <p:spPr>
          <a:xfrm>
            <a:off x="3347864" y="2276872"/>
            <a:ext cx="345638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Kurs</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ishi</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8568952" cy="1282154"/>
          </a:xfrm>
        </p:spPr>
        <p:txBody>
          <a:bodyPr>
            <a:normAutofit fontScale="90000"/>
          </a:bodyPr>
          <a:lstStyle/>
          <a:p>
            <a:pPr algn="ctr"/>
            <a:r>
              <a:rPr lang="uz-Cyrl-UZ" sz="3600" b="1" dirty="0" smtClean="0"/>
              <a:t>Kashta tikish texnologiyasi </a:t>
            </a:r>
            <a:r>
              <a:rPr lang="en-US" sz="3600" b="1" dirty="0" err="1" smtClean="0"/>
              <a:t>va</a:t>
            </a:r>
            <a:r>
              <a:rPr lang="en-US" sz="3600" b="1" dirty="0" smtClean="0"/>
              <a:t> </a:t>
            </a:r>
            <a:r>
              <a:rPr lang="en-US" sz="3600" b="1" dirty="0" err="1" smtClean="0"/>
              <a:t>chok</a:t>
            </a:r>
            <a:r>
              <a:rPr lang="en-US" sz="3600" b="1" dirty="0" smtClean="0"/>
              <a:t> </a:t>
            </a:r>
            <a:r>
              <a:rPr lang="en-US" sz="3600" b="1" dirty="0" err="1" smtClean="0"/>
              <a:t>turlari</a:t>
            </a:r>
            <a:r>
              <a:rPr lang="ru-RU" dirty="0" smtClean="0"/>
              <a:t/>
            </a:r>
            <a:br>
              <a:rPr lang="ru-RU" dirty="0" smtClean="0"/>
            </a:br>
            <a:endParaRPr lang="ru-RU" dirty="0"/>
          </a:p>
        </p:txBody>
      </p:sp>
      <p:sp>
        <p:nvSpPr>
          <p:cNvPr id="3" name="Содержимое 2"/>
          <p:cNvSpPr>
            <a:spLocks noGrp="1"/>
          </p:cNvSpPr>
          <p:nvPr>
            <p:ph idx="1"/>
          </p:nvPr>
        </p:nvSpPr>
        <p:spPr>
          <a:xfrm>
            <a:off x="1043608" y="3429000"/>
            <a:ext cx="7776864" cy="3240360"/>
          </a:xfrm>
        </p:spPr>
        <p:txBody>
          <a:bodyPr>
            <a:normAutofit fontScale="62500" lnSpcReduction="20000"/>
          </a:bodyPr>
          <a:lstStyle/>
          <a:p>
            <a:pPr>
              <a:buNone/>
            </a:pPr>
            <a:r>
              <a:rPr lang="en-US" dirty="0" smtClean="0"/>
              <a:t>		</a:t>
            </a:r>
            <a:r>
              <a:rPr lang="uz-Cyrl-UZ" dirty="0" smtClean="0">
                <a:latin typeface="Book Antiqua" pitchFamily="18" charset="0"/>
              </a:rPr>
              <a:t>Kashta </a:t>
            </a:r>
            <a:r>
              <a:rPr lang="uz-Cyrl-UZ" dirty="0" smtClean="0">
                <a:latin typeface="Book Antiqua" pitchFamily="18" charset="0"/>
              </a:rPr>
              <a:t>- turli rangdagi ipak, mulina, zar ip bilan igna, ilmoqli bigizda har xil matoga mashinada gul tikishdir. Kashta har xil kiyimlarga, ro’zg’or buyumlariga tikiladi. Kashtachilikda mato, kigiz, charm, karton, zig’ir, jun, ipak, sun’iy iplar, zar iplar, mayin sim, xom charmdan tayyorlangan tasmalar, munchoq, marjon, metall pulakcha, qimmatbaho tabiiy va sun’iy toshlar, shishadan tayyorlangan munchoqlar va boshqa materiallar ishlatiladi. Kashtachilikda o’ziga xos ish qurollari mavjud bo’lib, ular o’ziga xos operastiyani bajaradi. Kashtachilikda ignalar, ilmoqli va ilmostsiz bigizlar, to’g’nag’ich, angishvona, qaychi hamda chambaraklar ishlatiladi.</a:t>
            </a:r>
            <a:endParaRPr lang="ru-RU" dirty="0" smtClean="0">
              <a:latin typeface="Book Antiqua" pitchFamily="18" charset="0"/>
            </a:endParaRPr>
          </a:p>
          <a:p>
            <a:endParaRPr lang="ru-RU" dirty="0"/>
          </a:p>
        </p:txBody>
      </p:sp>
      <p:pic>
        <p:nvPicPr>
          <p:cNvPr id="4" name="Рисунок 3" descr="C:\WINDOWS\Temp\for_rectangle12449.jpg"/>
          <p:cNvPicPr/>
          <p:nvPr/>
        </p:nvPicPr>
        <p:blipFill>
          <a:blip r:embed="rId2" cstate="print"/>
          <a:srcRect/>
          <a:stretch>
            <a:fillRect/>
          </a:stretch>
        </p:blipFill>
        <p:spPr bwMode="auto">
          <a:xfrm>
            <a:off x="3131840" y="1052736"/>
            <a:ext cx="352839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88640"/>
            <a:ext cx="7920880" cy="3744416"/>
          </a:xfrm>
        </p:spPr>
        <p:txBody>
          <a:bodyPr>
            <a:normAutofit fontScale="85000" lnSpcReduction="20000"/>
          </a:bodyPr>
          <a:lstStyle/>
          <a:p>
            <a:pPr>
              <a:buNone/>
            </a:pPr>
            <a:r>
              <a:rPr lang="en-US" b="1" dirty="0" smtClean="0"/>
              <a:t>		</a:t>
            </a:r>
          </a:p>
          <a:p>
            <a:pPr>
              <a:buNone/>
            </a:pPr>
            <a:r>
              <a:rPr lang="en-US" b="1" dirty="0" smtClean="0"/>
              <a:t>	</a:t>
            </a:r>
            <a:r>
              <a:rPr lang="en-US" b="1" dirty="0" smtClean="0"/>
              <a:t>	</a:t>
            </a:r>
            <a:r>
              <a:rPr lang="uz-Cyrl-UZ" b="1" dirty="0" smtClean="0">
                <a:latin typeface="Book Antiqua" pitchFamily="18" charset="0"/>
              </a:rPr>
              <a:t>Choyshab </a:t>
            </a:r>
            <a:r>
              <a:rPr lang="uz-Cyrl-UZ" dirty="0" smtClean="0">
                <a:latin typeface="Book Antiqua" pitchFamily="18" charset="0"/>
              </a:rPr>
              <a:t>- forscha - tojikcha     ro’yjo - tun chodiri degan ma’noni bildiradi. Choyshab asosan taxmonga tutish, yotganda yopinish uchun, to’shak ustidan to’shaladi. To’shak ustidan yoziladigan choyshab kam kashtali oq surup, taxmonga tutiladigan satin, shoyi, baxmal va boshqalardan tikiladi. Hozirgi vaqtda choyshabdan so’zana kabi badiiy buyum sifatida ham foydalanib kelinmoqda</a:t>
            </a:r>
            <a:r>
              <a:rPr lang="uz-Cyrl-UZ" dirty="0" smtClean="0"/>
              <a:t>.</a:t>
            </a:r>
            <a:endParaRPr lang="ru-RU" dirty="0" smtClean="0"/>
          </a:p>
          <a:p>
            <a:endParaRPr lang="ru-RU" dirty="0"/>
          </a:p>
        </p:txBody>
      </p:sp>
      <p:pic>
        <p:nvPicPr>
          <p:cNvPr id="4" name="Рисунок 3"/>
          <p:cNvPicPr/>
          <p:nvPr/>
        </p:nvPicPr>
        <p:blipFill>
          <a:blip r:embed="rId2" cstate="print"/>
          <a:srcRect l="7500" t="6833" r="6500" b="8833"/>
          <a:stretch>
            <a:fillRect/>
          </a:stretch>
        </p:blipFill>
        <p:spPr>
          <a:xfrm>
            <a:off x="3635896" y="3717032"/>
            <a:ext cx="3096344"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260648"/>
            <a:ext cx="5400600" cy="6264696"/>
          </a:xfrm>
        </p:spPr>
        <p:txBody>
          <a:bodyPr>
            <a:normAutofit fontScale="77500" lnSpcReduction="20000"/>
          </a:bodyPr>
          <a:lstStyle/>
          <a:p>
            <a:pPr>
              <a:buNone/>
            </a:pPr>
            <a:r>
              <a:rPr lang="en-US" b="1" dirty="0" smtClean="0"/>
              <a:t>		</a:t>
            </a:r>
          </a:p>
          <a:p>
            <a:pPr>
              <a:buNone/>
            </a:pPr>
            <a:r>
              <a:rPr lang="en-US" b="1" dirty="0" smtClean="0"/>
              <a:t>	</a:t>
            </a:r>
            <a:r>
              <a:rPr lang="en-US" b="1" dirty="0" smtClean="0"/>
              <a:t>	</a:t>
            </a:r>
            <a:r>
              <a:rPr lang="uz-Cyrl-UZ" b="1" dirty="0" smtClean="0">
                <a:latin typeface="Book Antiqua" pitchFamily="18" charset="0"/>
              </a:rPr>
              <a:t>So’zana </a:t>
            </a:r>
            <a:r>
              <a:rPr lang="uz-Cyrl-UZ" dirty="0" smtClean="0">
                <a:latin typeface="Book Antiqua" pitchFamily="18" charset="0"/>
              </a:rPr>
              <a:t>- forscha so’zani deb ham yuritiladi,igna bilan tikilgan degan ma’noni beradi. So’zana matoga kashta tikib tayyorlangan badiiy buyum bo’lib, xonani bezatish uchun devorga ilib qo’yiladi. U satin, baxmal, shoyi  va boshqa matolarga   kashta   tikib   tayyorlanadi. U   o’ziga xos   badiiy   ko’rinishga   ega.   Matoning   rangidan ustalariAliz kashta zamini sifatida foydalanadilar.    Shuning    uchun    palakdan    farq   qiladi. So’zana   har   bir   xonadonda   bo’lgan,   chunki   bir qiz turmushga chiqishidan oldin o’zi uchun so’zana tayyorlagan. </a:t>
            </a:r>
            <a:endParaRPr lang="ru-RU" dirty="0" smtClean="0">
              <a:latin typeface="Book Antiqua" pitchFamily="18" charset="0"/>
            </a:endParaRPr>
          </a:p>
          <a:p>
            <a:endParaRPr lang="ru-RU" dirty="0"/>
          </a:p>
        </p:txBody>
      </p:sp>
      <p:pic>
        <p:nvPicPr>
          <p:cNvPr id="4" name="Рисунок 3" descr="http://pics.livejournal.com/flashdecor/pic/00877p5k"/>
          <p:cNvPicPr/>
          <p:nvPr/>
        </p:nvPicPr>
        <p:blipFill>
          <a:blip r:embed="rId2" cstate="print"/>
          <a:srcRect/>
          <a:stretch>
            <a:fillRect/>
          </a:stretch>
        </p:blipFill>
        <p:spPr bwMode="auto">
          <a:xfrm>
            <a:off x="6012160" y="1916832"/>
            <a:ext cx="2808312"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611560" y="548680"/>
            <a:ext cx="5400600" cy="6309320"/>
          </a:xfrm>
        </p:spPr>
        <p:txBody>
          <a:bodyPr>
            <a:normAutofit lnSpcReduction="10000"/>
          </a:bodyPr>
          <a:lstStyle/>
          <a:p>
            <a:pPr>
              <a:buNone/>
            </a:pPr>
            <a:r>
              <a:rPr lang="en-US" b="1" dirty="0" smtClean="0"/>
              <a:t>		</a:t>
            </a:r>
            <a:r>
              <a:rPr lang="uz-Cyrl-UZ" sz="2600" b="1" dirty="0" smtClean="0">
                <a:latin typeface="Book Antiqua" pitchFamily="18" charset="0"/>
              </a:rPr>
              <a:t>Ko’ppa </a:t>
            </a:r>
            <a:r>
              <a:rPr lang="uz-Cyrl-UZ" sz="2600" b="1" dirty="0" smtClean="0">
                <a:latin typeface="Book Antiqua" pitchFamily="18" charset="0"/>
              </a:rPr>
              <a:t>choki </a:t>
            </a:r>
            <a:r>
              <a:rPr lang="uz-Cyrl-UZ" sz="2600" dirty="0" smtClean="0">
                <a:latin typeface="Book Antiqua" pitchFamily="18" charset="0"/>
              </a:rPr>
              <a:t>- turli yo’nalishda, ya’ni chapdan o’ngga, o’ngdan chapga, yuqoridan pastga, pastdan yuqoriga sidirg’a tikib hosil qilinadi</a:t>
            </a:r>
            <a:r>
              <a:rPr lang="uz-Cyrl-UZ" sz="2600" dirty="0" smtClean="0">
                <a:latin typeface="Book Antiqua" pitchFamily="18" charset="0"/>
              </a:rPr>
              <a:t>.</a:t>
            </a:r>
            <a:r>
              <a:rPr lang="en-US" sz="2600" dirty="0" smtClean="0">
                <a:latin typeface="Book Antiqua" pitchFamily="18" charset="0"/>
              </a:rPr>
              <a:t>	</a:t>
            </a:r>
          </a:p>
          <a:p>
            <a:pPr>
              <a:buNone/>
            </a:pPr>
            <a:r>
              <a:rPr lang="en-US" sz="2600" dirty="0" smtClean="0">
                <a:latin typeface="Book Antiqua" pitchFamily="18" charset="0"/>
              </a:rPr>
              <a:t>	</a:t>
            </a:r>
            <a:r>
              <a:rPr lang="en-US" sz="2600" dirty="0" smtClean="0">
                <a:latin typeface="Book Antiqua" pitchFamily="18" charset="0"/>
              </a:rPr>
              <a:t>	</a:t>
            </a:r>
            <a:r>
              <a:rPr lang="uz-Cyrl-UZ" sz="2600" dirty="0" smtClean="0">
                <a:latin typeface="Book Antiqua" pitchFamily="18" charset="0"/>
              </a:rPr>
              <a:t>Yonma-yon </a:t>
            </a:r>
            <a:r>
              <a:rPr lang="uz-Cyrl-UZ" sz="2600" dirty="0" smtClean="0">
                <a:latin typeface="Book Antiqua" pitchFamily="18" charset="0"/>
              </a:rPr>
              <a:t>tikiladigan choklar bir tekis yoki gul shakliga qarab kichikdan kattalashib, kattadan - kichiklashib boradi. Bu chok duro’ya, (ikki tomonlama) sanama, piltado’zi nomlar bilan yuritiladi. Do’ppido’zlikda va kashtalarda juda keng foydalanadi.</a:t>
            </a:r>
            <a:endParaRPr lang="ru-RU" sz="2600" dirty="0" smtClean="0">
              <a:latin typeface="Book Antiqua" pitchFamily="18" charset="0"/>
            </a:endParaRPr>
          </a:p>
          <a:p>
            <a:endParaRPr lang="ru-RU" dirty="0"/>
          </a:p>
        </p:txBody>
      </p:sp>
      <p:pic>
        <p:nvPicPr>
          <p:cNvPr id="6" name="Рисунок 5" descr="Описание: 52"/>
          <p:cNvPicPr/>
          <p:nvPr/>
        </p:nvPicPr>
        <p:blipFill>
          <a:blip r:embed="rId2" cstate="print"/>
          <a:srcRect l="1531" t="1161" r="2721" b="15484"/>
          <a:stretch>
            <a:fillRect/>
          </a:stretch>
        </p:blipFill>
        <p:spPr bwMode="auto">
          <a:xfrm>
            <a:off x="5436096" y="1268760"/>
            <a:ext cx="3168352"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07904" y="332656"/>
            <a:ext cx="5436096" cy="6120680"/>
          </a:xfrm>
        </p:spPr>
        <p:txBody>
          <a:bodyPr>
            <a:normAutofit fontScale="92500" lnSpcReduction="10000"/>
          </a:bodyPr>
          <a:lstStyle/>
          <a:p>
            <a:pPr>
              <a:buNone/>
            </a:pPr>
            <a:endParaRPr lang="en-US" b="1" dirty="0" smtClean="0"/>
          </a:p>
          <a:p>
            <a:pPr>
              <a:buNone/>
            </a:pPr>
            <a:r>
              <a:rPr lang="en-US" b="1" dirty="0" smtClean="0"/>
              <a:t>	</a:t>
            </a:r>
            <a:r>
              <a:rPr lang="en-US" b="1" dirty="0" smtClean="0"/>
              <a:t>	</a:t>
            </a:r>
            <a:r>
              <a:rPr lang="uz-Cyrl-UZ" b="1" dirty="0" smtClean="0">
                <a:latin typeface="Book Antiqua" pitchFamily="18" charset="0"/>
              </a:rPr>
              <a:t>Chindi </a:t>
            </a:r>
            <a:r>
              <a:rPr lang="uz-Cyrl-UZ" b="1" dirty="0" smtClean="0">
                <a:latin typeface="Book Antiqua" pitchFamily="18" charset="0"/>
              </a:rPr>
              <a:t>xayol </a:t>
            </a:r>
            <a:r>
              <a:rPr lang="uz-Cyrl-UZ" dirty="0" smtClean="0">
                <a:latin typeface="Book Antiqua" pitchFamily="18" charset="0"/>
              </a:rPr>
              <a:t>- duro’ya choka, matoga igna qadalib bir me’yorda tikib chiqiladi, teskari o’girib yana tikib chiqiladi. Shu tariqa matoning oldi va orqa tomonida bir xilda gul hosil qilinadi. Bu chok bilan ikki tomoni ham ko’zga tashlanadigan buyumlar, ya’ni sochiq, ro’mol va boshqalarni bezashda ishlatiladi.</a:t>
            </a:r>
            <a:endParaRPr lang="ru-RU" dirty="0" smtClean="0">
              <a:latin typeface="Book Antiqua" pitchFamily="18" charset="0"/>
            </a:endParaRPr>
          </a:p>
          <a:p>
            <a:pPr>
              <a:buNone/>
            </a:pPr>
            <a:endParaRPr lang="ru-RU" dirty="0" smtClean="0"/>
          </a:p>
          <a:p>
            <a:endParaRPr lang="ru-RU" dirty="0"/>
          </a:p>
        </p:txBody>
      </p:sp>
      <p:pic>
        <p:nvPicPr>
          <p:cNvPr id="4" name="Рисунок 3"/>
          <p:cNvPicPr/>
          <p:nvPr/>
        </p:nvPicPr>
        <p:blipFill>
          <a:blip r:embed="rId2" cstate="print"/>
          <a:srcRect l="8502" t="4979" r="4656" b="8714"/>
          <a:stretch>
            <a:fillRect/>
          </a:stretch>
        </p:blipFill>
        <p:spPr bwMode="auto">
          <a:xfrm>
            <a:off x="1259632" y="1772816"/>
            <a:ext cx="2664296"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56872" cy="6034682"/>
          </a:xfrm>
        </p:spPr>
        <p:txBody>
          <a:bodyPr>
            <a:norm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pitchFamily="18" charset="0"/>
              </a:rPr>
              <a:t>E’TIBORINGIZ </a:t>
            </a:r>
            <a:b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pitchFamily="18" charset="0"/>
              </a:rPr>
            </a:b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pitchFamily="18" charset="0"/>
              </a:rPr>
              <a:t>UCHUN</a:t>
            </a:r>
            <a:b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pitchFamily="18" charset="0"/>
              </a:rPr>
            </a:b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pitchFamily="18" charset="0"/>
              </a:rPr>
              <a:t>RAXMAT!!!</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pitchFamily="18" charset="0"/>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8172400" cy="1619672"/>
          </a:xfrm>
        </p:spPr>
        <p:txBody>
          <a:bodyPr>
            <a:normAutofit/>
          </a:bodyPr>
          <a:lstStyle/>
          <a:p>
            <a:r>
              <a:rPr lang="uz-Cyrl-UZ" sz="2400" b="1" dirty="0" smtClean="0"/>
              <a:t>Mavzu:</a:t>
            </a:r>
            <a:r>
              <a:rPr lang="ru-RU" sz="2400" dirty="0" smtClean="0"/>
              <a:t/>
            </a:r>
            <a:br>
              <a:rPr lang="ru-RU" sz="2400" dirty="0" smtClean="0"/>
            </a:br>
            <a:r>
              <a:rPr lang="uz-Cyrl-UZ" sz="2400" b="1" i="1" dirty="0" smtClean="0"/>
              <a:t>“KASHTACHILIKDA CHOK VA BEZAK BUYUMLARI TURLARI”</a:t>
            </a:r>
            <a:endParaRPr lang="ru-RU" sz="2400" dirty="0"/>
          </a:p>
        </p:txBody>
      </p:sp>
      <p:sp>
        <p:nvSpPr>
          <p:cNvPr id="3" name="Содержимое 2"/>
          <p:cNvSpPr>
            <a:spLocks noGrp="1"/>
          </p:cNvSpPr>
          <p:nvPr>
            <p:ph idx="1"/>
          </p:nvPr>
        </p:nvSpPr>
        <p:spPr>
          <a:xfrm>
            <a:off x="1043608" y="1340768"/>
            <a:ext cx="7930128" cy="5517232"/>
          </a:xfrm>
        </p:spPr>
        <p:txBody>
          <a:bodyPr>
            <a:normAutofit fontScale="70000" lnSpcReduction="20000"/>
          </a:bodyPr>
          <a:lstStyle/>
          <a:p>
            <a:pPr algn="ctr">
              <a:buNone/>
            </a:pPr>
            <a:endParaRPr lang="en-US" sz="3600" b="1" dirty="0" smtClean="0">
              <a:latin typeface="Book Antiqua" pitchFamily="18" charset="0"/>
            </a:endParaRPr>
          </a:p>
          <a:p>
            <a:pPr algn="ctr">
              <a:buNone/>
            </a:pPr>
            <a:r>
              <a:rPr lang="uz-Cyrl-UZ" sz="3600" b="1" dirty="0" smtClean="0">
                <a:latin typeface="Book Antiqua" pitchFamily="18" charset="0"/>
              </a:rPr>
              <a:t>Reja</a:t>
            </a:r>
            <a:r>
              <a:rPr lang="uz-Cyrl-UZ" sz="3600" b="1" dirty="0" smtClean="0">
                <a:latin typeface="Book Antiqua" pitchFamily="18" charset="0"/>
              </a:rPr>
              <a:t>:</a:t>
            </a:r>
            <a:endParaRPr lang="ru-RU" sz="3600" dirty="0" smtClean="0">
              <a:latin typeface="Book Antiqua" pitchFamily="18" charset="0"/>
            </a:endParaRPr>
          </a:p>
          <a:p>
            <a:pPr lvl="0"/>
            <a:r>
              <a:rPr lang="uz-Cyrl-UZ" b="1" dirty="0" smtClean="0">
                <a:latin typeface="Book Antiqua" pitchFamily="18" charset="0"/>
              </a:rPr>
              <a:t>K</a:t>
            </a:r>
            <a:r>
              <a:rPr lang="en-US" b="1" dirty="0" err="1" smtClean="0">
                <a:latin typeface="Book Antiqua" pitchFamily="18" charset="0"/>
              </a:rPr>
              <a:t>irish</a:t>
            </a:r>
            <a:endParaRPr lang="ru-RU" dirty="0" smtClean="0">
              <a:latin typeface="Book Antiqua" pitchFamily="18" charset="0"/>
            </a:endParaRPr>
          </a:p>
          <a:p>
            <a:r>
              <a:rPr lang="en-US" dirty="0" smtClean="0">
                <a:latin typeface="Book Antiqua" pitchFamily="18" charset="0"/>
              </a:rPr>
              <a:t>1.1.</a:t>
            </a:r>
            <a:r>
              <a:rPr lang="uz-Cyrl-UZ" dirty="0" smtClean="0">
                <a:latin typeface="Book Antiqua" pitchFamily="18" charset="0"/>
              </a:rPr>
              <a:t>Kashtachilik san’atining tarixi va uning </a:t>
            </a:r>
            <a:r>
              <a:rPr lang="uz-Cyrl-UZ" dirty="0" smtClean="0">
                <a:latin typeface="Book Antiqua" pitchFamily="18" charset="0"/>
              </a:rPr>
              <a:t>rivojlanishi</a:t>
            </a:r>
            <a:endParaRPr lang="ru-RU" dirty="0" smtClean="0">
              <a:latin typeface="Book Antiqua" pitchFamily="18" charset="0"/>
            </a:endParaRPr>
          </a:p>
          <a:p>
            <a:r>
              <a:rPr lang="en-US" dirty="0" smtClean="0">
                <a:latin typeface="Book Antiqua" pitchFamily="18" charset="0"/>
              </a:rPr>
              <a:t>1.2.</a:t>
            </a:r>
            <a:r>
              <a:rPr lang="uz-Cyrl-UZ" dirty="0" smtClean="0">
                <a:latin typeface="Book Antiqua" pitchFamily="18" charset="0"/>
              </a:rPr>
              <a:t>O’zbekiston kashtachilik san’ati </a:t>
            </a:r>
            <a:r>
              <a:rPr lang="uz-Cyrl-UZ" dirty="0" smtClean="0">
                <a:latin typeface="Book Antiqua" pitchFamily="18" charset="0"/>
              </a:rPr>
              <a:t>maktablari</a:t>
            </a:r>
            <a:endParaRPr lang="ru-RU" dirty="0" smtClean="0">
              <a:latin typeface="Book Antiqua" pitchFamily="18" charset="0"/>
            </a:endParaRPr>
          </a:p>
          <a:p>
            <a:r>
              <a:rPr lang="en-US" dirty="0" smtClean="0">
                <a:latin typeface="Book Antiqua" pitchFamily="18" charset="0"/>
              </a:rPr>
              <a:t>1.3.Shofirkon </a:t>
            </a:r>
            <a:r>
              <a:rPr lang="en-US" dirty="0" err="1" smtClean="0">
                <a:latin typeface="Book Antiqua" pitchFamily="18" charset="0"/>
              </a:rPr>
              <a:t>kashtachilik</a:t>
            </a:r>
            <a:r>
              <a:rPr lang="en-US" dirty="0" smtClean="0">
                <a:latin typeface="Book Antiqua" pitchFamily="18" charset="0"/>
              </a:rPr>
              <a:t> </a:t>
            </a:r>
            <a:r>
              <a:rPr lang="en-US" dirty="0" err="1" smtClean="0">
                <a:latin typeface="Book Antiqua" pitchFamily="18" charset="0"/>
              </a:rPr>
              <a:t>maktabi</a:t>
            </a:r>
            <a:endParaRPr lang="ru-RU" dirty="0" smtClean="0">
              <a:latin typeface="Book Antiqua" pitchFamily="18" charset="0"/>
            </a:endParaRPr>
          </a:p>
          <a:p>
            <a:r>
              <a:rPr lang="en-US" dirty="0" smtClean="0">
                <a:latin typeface="Book Antiqua" pitchFamily="18" charset="0"/>
              </a:rPr>
              <a:t>1.4.Naqsh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uning</a:t>
            </a:r>
            <a:r>
              <a:rPr lang="en-US" dirty="0" smtClean="0">
                <a:latin typeface="Book Antiqua" pitchFamily="18" charset="0"/>
              </a:rPr>
              <a:t> </a:t>
            </a:r>
            <a:r>
              <a:rPr lang="en-US" dirty="0" err="1" smtClean="0">
                <a:latin typeface="Book Antiqua" pitchFamily="18" charset="0"/>
              </a:rPr>
              <a:t>turlari</a:t>
            </a:r>
            <a:endParaRPr lang="ru-RU" dirty="0" smtClean="0">
              <a:latin typeface="Book Antiqua" pitchFamily="18" charset="0"/>
            </a:endParaRPr>
          </a:p>
          <a:p>
            <a:r>
              <a:rPr lang="en-US" dirty="0" smtClean="0">
                <a:latin typeface="Book Antiqua" pitchFamily="18" charset="0"/>
              </a:rPr>
              <a:t>1.4.Kashtachilikda </a:t>
            </a:r>
            <a:r>
              <a:rPr lang="en-US" dirty="0" err="1" smtClean="0">
                <a:latin typeface="Book Antiqua" pitchFamily="18" charset="0"/>
              </a:rPr>
              <a:t>ranglar</a:t>
            </a:r>
            <a:r>
              <a:rPr lang="en-US" dirty="0" smtClean="0">
                <a:latin typeface="Book Antiqua" pitchFamily="18" charset="0"/>
              </a:rPr>
              <a:t> </a:t>
            </a:r>
            <a:r>
              <a:rPr lang="en-US" dirty="0" err="1" smtClean="0">
                <a:latin typeface="Book Antiqua" pitchFamily="18" charset="0"/>
              </a:rPr>
              <a:t>ahamiyati</a:t>
            </a:r>
            <a:endParaRPr lang="ru-RU" dirty="0" smtClean="0">
              <a:latin typeface="Book Antiqua" pitchFamily="18" charset="0"/>
            </a:endParaRPr>
          </a:p>
          <a:p>
            <a:r>
              <a:rPr lang="en-US" b="1" dirty="0" smtClean="0">
                <a:latin typeface="Book Antiqua" pitchFamily="18" charset="0"/>
              </a:rPr>
              <a:t>II. </a:t>
            </a:r>
            <a:r>
              <a:rPr lang="en-US" b="1" dirty="0" err="1" smtClean="0">
                <a:latin typeface="Book Antiqua" pitchFamily="18" charset="0"/>
              </a:rPr>
              <a:t>Asosiy</a:t>
            </a:r>
            <a:r>
              <a:rPr lang="en-US" b="1" dirty="0" smtClean="0">
                <a:latin typeface="Book Antiqua" pitchFamily="18" charset="0"/>
              </a:rPr>
              <a:t> </a:t>
            </a:r>
            <a:r>
              <a:rPr lang="en-US" b="1" dirty="0" err="1" smtClean="0">
                <a:latin typeface="Book Antiqua" pitchFamily="18" charset="0"/>
              </a:rPr>
              <a:t>qism</a:t>
            </a:r>
            <a:r>
              <a:rPr lang="en-US" b="1" dirty="0" smtClean="0">
                <a:latin typeface="Book Antiqua" pitchFamily="18" charset="0"/>
              </a:rPr>
              <a:t> </a:t>
            </a:r>
            <a:endParaRPr lang="ru-RU" dirty="0" smtClean="0">
              <a:latin typeface="Book Antiqua" pitchFamily="18" charset="0"/>
            </a:endParaRPr>
          </a:p>
          <a:p>
            <a:r>
              <a:rPr lang="en-US" dirty="0" smtClean="0">
                <a:latin typeface="Book Antiqua" pitchFamily="18" charset="0"/>
              </a:rPr>
              <a:t>2.1.</a:t>
            </a:r>
            <a:r>
              <a:rPr lang="uz-Cyrl-UZ" dirty="0" smtClean="0">
                <a:latin typeface="Book Antiqua" pitchFamily="18" charset="0"/>
              </a:rPr>
              <a:t>Kashtachilikda  bezak buyumlari </a:t>
            </a:r>
            <a:r>
              <a:rPr lang="uz-Cyrl-UZ" dirty="0" smtClean="0">
                <a:latin typeface="Book Antiqua" pitchFamily="18" charset="0"/>
              </a:rPr>
              <a:t>turlari</a:t>
            </a:r>
            <a:endParaRPr lang="ru-RU" dirty="0" smtClean="0">
              <a:latin typeface="Book Antiqua" pitchFamily="18" charset="0"/>
            </a:endParaRPr>
          </a:p>
          <a:p>
            <a:r>
              <a:rPr lang="en-US" dirty="0" smtClean="0">
                <a:latin typeface="Book Antiqua" pitchFamily="18" charset="0"/>
              </a:rPr>
              <a:t>2.2.</a:t>
            </a:r>
            <a:r>
              <a:rPr lang="uz-Cyrl-UZ" dirty="0" smtClean="0">
                <a:latin typeface="Book Antiqua" pitchFamily="18" charset="0"/>
              </a:rPr>
              <a:t>Kashta tikish texnologiyasi</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chok</a:t>
            </a:r>
            <a:r>
              <a:rPr lang="en-US" dirty="0" smtClean="0">
                <a:latin typeface="Book Antiqua" pitchFamily="18" charset="0"/>
              </a:rPr>
              <a:t> </a:t>
            </a:r>
            <a:r>
              <a:rPr lang="en-US" dirty="0" err="1" smtClean="0">
                <a:latin typeface="Book Antiqua" pitchFamily="18" charset="0"/>
              </a:rPr>
              <a:t>turlari</a:t>
            </a:r>
            <a:endParaRPr lang="ru-RU" dirty="0" smtClean="0">
              <a:latin typeface="Book Antiqua" pitchFamily="18" charset="0"/>
            </a:endParaRPr>
          </a:p>
          <a:p>
            <a:r>
              <a:rPr lang="en-US" dirty="0" smtClean="0">
                <a:latin typeface="Book Antiqua" pitchFamily="18" charset="0"/>
              </a:rPr>
              <a:t>III. </a:t>
            </a:r>
            <a:r>
              <a:rPr lang="uz-Cyrl-UZ" dirty="0" smtClean="0">
                <a:latin typeface="Book Antiqua" pitchFamily="18" charset="0"/>
              </a:rPr>
              <a:t>X</a:t>
            </a:r>
            <a:r>
              <a:rPr lang="en-US" dirty="0" err="1" smtClean="0">
                <a:latin typeface="Book Antiqua" pitchFamily="18" charset="0"/>
              </a:rPr>
              <a:t>ulosa</a:t>
            </a:r>
            <a:endParaRPr lang="ru-RU" dirty="0" smtClean="0">
              <a:latin typeface="Book Antiqua" pitchFamily="18" charset="0"/>
            </a:endParaRPr>
          </a:p>
          <a:p>
            <a:r>
              <a:rPr lang="en-US" dirty="0" smtClean="0">
                <a:latin typeface="Book Antiqua" pitchFamily="18" charset="0"/>
              </a:rPr>
              <a:t>IV. </a:t>
            </a:r>
            <a:r>
              <a:rPr lang="uz-Cyrl-UZ" dirty="0" smtClean="0">
                <a:latin typeface="Book Antiqua" pitchFamily="18" charset="0"/>
              </a:rPr>
              <a:t>I</a:t>
            </a:r>
            <a:r>
              <a:rPr lang="en-US" dirty="0" err="1" smtClean="0">
                <a:latin typeface="Book Antiqua" pitchFamily="18" charset="0"/>
              </a:rPr>
              <a:t>lova</a:t>
            </a:r>
            <a:endParaRPr lang="ru-RU" dirty="0" smtClean="0">
              <a:latin typeface="Book Antiqua" pitchFamily="18" charset="0"/>
            </a:endParaRPr>
          </a:p>
          <a:p>
            <a:r>
              <a:rPr lang="en-US" dirty="0" smtClean="0">
                <a:latin typeface="Book Antiqua" pitchFamily="18" charset="0"/>
              </a:rPr>
              <a:t>V. </a:t>
            </a:r>
            <a:r>
              <a:rPr lang="uz-Cyrl-UZ" dirty="0" smtClean="0">
                <a:latin typeface="Book Antiqua" pitchFamily="18" charset="0"/>
              </a:rPr>
              <a:t>A</a:t>
            </a:r>
            <a:r>
              <a:rPr lang="en-US" dirty="0" err="1" smtClean="0">
                <a:latin typeface="Book Antiqua" pitchFamily="18" charset="0"/>
              </a:rPr>
              <a:t>dabiyotlar</a:t>
            </a:r>
            <a:r>
              <a:rPr lang="en-US" dirty="0" smtClean="0">
                <a:latin typeface="Book Antiqua" pitchFamily="18" charset="0"/>
              </a:rPr>
              <a:t> </a:t>
            </a:r>
            <a:r>
              <a:rPr lang="en-US" dirty="0" err="1" smtClean="0">
                <a:latin typeface="Book Antiqua" pitchFamily="18" charset="0"/>
              </a:rPr>
              <a:t>ro’yxati</a:t>
            </a:r>
            <a:endParaRPr lang="ru-RU" dirty="0" smtClean="0">
              <a:latin typeface="Book Antiqua" pitchFamily="18" charset="0"/>
            </a:endParaRPr>
          </a:p>
          <a:p>
            <a:pPr>
              <a:buNone/>
            </a:pPr>
            <a:endParaRPr lang="ru-RU" dirty="0" smtClean="0">
              <a:latin typeface="Book Antiqua" pitchFamily="18" charset="0"/>
            </a:endParaRPr>
          </a:p>
          <a:p>
            <a:endParaRPr lang="ru-RU" dirty="0"/>
          </a:p>
        </p:txBody>
      </p:sp>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7498080" cy="1143000"/>
          </a:xfrm>
        </p:spPr>
        <p:txBody>
          <a:bodyPr>
            <a:normAutofit fontScale="90000"/>
          </a:bodyPr>
          <a:lstStyle/>
          <a:p>
            <a:pPr algn="ctr"/>
            <a:r>
              <a:rPr lang="en-US" sz="6700" b="1" dirty="0" err="1" smtClean="0"/>
              <a:t>Kirish</a:t>
            </a:r>
            <a:r>
              <a:rPr lang="ru-RU" dirty="0" smtClean="0"/>
              <a:t/>
            </a:r>
            <a:br>
              <a:rPr lang="ru-RU" dirty="0" smtClean="0"/>
            </a:br>
            <a:endParaRPr lang="ru-RU" dirty="0"/>
          </a:p>
        </p:txBody>
      </p:sp>
      <p:sp>
        <p:nvSpPr>
          <p:cNvPr id="3" name="Содержимое 2"/>
          <p:cNvSpPr>
            <a:spLocks noGrp="1"/>
          </p:cNvSpPr>
          <p:nvPr>
            <p:ph idx="1"/>
          </p:nvPr>
        </p:nvSpPr>
        <p:spPr>
          <a:xfrm>
            <a:off x="1187624" y="980728"/>
            <a:ext cx="7956376" cy="5877272"/>
          </a:xfrm>
        </p:spPr>
        <p:txBody>
          <a:bodyPr>
            <a:normAutofit fontScale="77500" lnSpcReduction="20000"/>
          </a:bodyPr>
          <a:lstStyle/>
          <a:p>
            <a:pPr>
              <a:buNone/>
            </a:pPr>
            <a:r>
              <a:rPr lang="en-US" dirty="0" smtClean="0"/>
              <a:t>    	</a:t>
            </a:r>
            <a:r>
              <a:rPr lang="en-US" dirty="0" err="1" smtClean="0">
                <a:latin typeface="Book Antiqua" pitchFamily="18" charset="0"/>
              </a:rPr>
              <a:t>Azaldan</a:t>
            </a:r>
            <a:r>
              <a:rPr lang="en-US" dirty="0" smtClean="0">
                <a:latin typeface="Book Antiqua" pitchFamily="18" charset="0"/>
              </a:rPr>
              <a:t> </a:t>
            </a:r>
            <a:r>
              <a:rPr lang="en-US" dirty="0" err="1" smtClean="0">
                <a:latin typeface="Book Antiqua" pitchFamily="18" charset="0"/>
              </a:rPr>
              <a:t>sharq</a:t>
            </a:r>
            <a:r>
              <a:rPr lang="en-US" dirty="0" smtClean="0">
                <a:latin typeface="Book Antiqua" pitchFamily="18" charset="0"/>
              </a:rPr>
              <a:t> </a:t>
            </a:r>
            <a:r>
              <a:rPr lang="en-US" dirty="0" err="1" smtClean="0">
                <a:latin typeface="Book Antiqua" pitchFamily="18" charset="0"/>
              </a:rPr>
              <a:t>mamlakatlarida</a:t>
            </a:r>
            <a:r>
              <a:rPr lang="en-US" dirty="0" smtClean="0">
                <a:latin typeface="Book Antiqua" pitchFamily="18" charset="0"/>
              </a:rPr>
              <a:t>, </a:t>
            </a:r>
            <a:r>
              <a:rPr lang="en-US" dirty="0" err="1" smtClean="0">
                <a:latin typeface="Book Antiqua" pitchFamily="18" charset="0"/>
              </a:rPr>
              <a:t>xususan</a:t>
            </a:r>
            <a:r>
              <a:rPr lang="en-US" dirty="0" smtClean="0">
                <a:latin typeface="Book Antiqua" pitchFamily="18" charset="0"/>
              </a:rPr>
              <a:t> </a:t>
            </a:r>
            <a:r>
              <a:rPr lang="en-US" dirty="0" err="1" smtClean="0">
                <a:latin typeface="Book Antiqua" pitchFamily="18" charset="0"/>
              </a:rPr>
              <a:t>markaziy</a:t>
            </a:r>
            <a:r>
              <a:rPr lang="en-US" dirty="0" smtClean="0">
                <a:latin typeface="Book Antiqua" pitchFamily="18" charset="0"/>
              </a:rPr>
              <a:t> </a:t>
            </a:r>
            <a:r>
              <a:rPr lang="en-US" dirty="0" err="1" smtClean="0">
                <a:latin typeface="Book Antiqua" pitchFamily="18" charset="0"/>
              </a:rPr>
              <a:t>osiyoda</a:t>
            </a:r>
            <a:r>
              <a:rPr lang="en-US" dirty="0" smtClean="0">
                <a:latin typeface="Book Antiqua" pitchFamily="18" charset="0"/>
              </a:rPr>
              <a:t> </a:t>
            </a:r>
            <a:r>
              <a:rPr lang="en-US" dirty="0" err="1" smtClean="0">
                <a:latin typeface="Book Antiqua" pitchFamily="18" charset="0"/>
              </a:rPr>
              <a:t>go’zallikka</a:t>
            </a:r>
            <a:r>
              <a:rPr lang="en-US" dirty="0" smtClean="0">
                <a:latin typeface="Book Antiqua" pitchFamily="18" charset="0"/>
              </a:rPr>
              <a:t> </a:t>
            </a:r>
            <a:r>
              <a:rPr lang="en-US" dirty="0" err="1" smtClean="0">
                <a:latin typeface="Book Antiqua" pitchFamily="18" charset="0"/>
              </a:rPr>
              <a:t>intilish</a:t>
            </a:r>
            <a:r>
              <a:rPr lang="en-US" dirty="0" smtClean="0">
                <a:latin typeface="Book Antiqua" pitchFamily="18" charset="0"/>
              </a:rPr>
              <a:t>, </a:t>
            </a:r>
            <a:r>
              <a:rPr lang="en-US" dirty="0" err="1" smtClean="0">
                <a:latin typeface="Book Antiqua" pitchFamily="18" charset="0"/>
              </a:rPr>
              <a:t>yashash</a:t>
            </a:r>
            <a:r>
              <a:rPr lang="en-US" dirty="0" smtClean="0">
                <a:latin typeface="Book Antiqua" pitchFamily="18" charset="0"/>
              </a:rPr>
              <a:t> </a:t>
            </a:r>
            <a:r>
              <a:rPr lang="en-US" dirty="0" err="1" smtClean="0">
                <a:latin typeface="Book Antiqua" pitchFamily="18" charset="0"/>
              </a:rPr>
              <a:t>joylari</a:t>
            </a:r>
            <a:r>
              <a:rPr lang="en-US" dirty="0" smtClean="0">
                <a:latin typeface="Book Antiqua" pitchFamily="18" charset="0"/>
              </a:rPr>
              <a:t>, </a:t>
            </a:r>
            <a:r>
              <a:rPr lang="en-US" dirty="0" err="1" smtClean="0">
                <a:latin typeface="Book Antiqua" pitchFamily="18" charset="0"/>
              </a:rPr>
              <a:t>xonalarga</a:t>
            </a:r>
            <a:r>
              <a:rPr lang="en-US" dirty="0" smtClean="0">
                <a:latin typeface="Book Antiqua" pitchFamily="18" charset="0"/>
              </a:rPr>
              <a:t>, </a:t>
            </a:r>
            <a:r>
              <a:rPr lang="en-US" dirty="0" err="1" smtClean="0">
                <a:latin typeface="Book Antiqua" pitchFamily="18" charset="0"/>
              </a:rPr>
              <a:t>oddiy</a:t>
            </a:r>
            <a:r>
              <a:rPr lang="en-US" dirty="0" smtClean="0">
                <a:latin typeface="Book Antiqua" pitchFamily="18" charset="0"/>
              </a:rPr>
              <a:t> </a:t>
            </a:r>
            <a:r>
              <a:rPr lang="en-US" dirty="0" err="1" smtClean="0">
                <a:latin typeface="Book Antiqua" pitchFamily="18" charset="0"/>
              </a:rPr>
              <a:t>buyumlar</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kiyimlarga</a:t>
            </a:r>
            <a:r>
              <a:rPr lang="en-US" dirty="0" smtClean="0">
                <a:latin typeface="Book Antiqua" pitchFamily="18" charset="0"/>
              </a:rPr>
              <a:t> ham </a:t>
            </a:r>
            <a:r>
              <a:rPr lang="en-US" dirty="0" err="1" smtClean="0">
                <a:latin typeface="Book Antiqua" pitchFamily="18" charset="0"/>
              </a:rPr>
              <a:t>sayqal</a:t>
            </a:r>
            <a:r>
              <a:rPr lang="en-US" dirty="0" smtClean="0">
                <a:latin typeface="Book Antiqua" pitchFamily="18" charset="0"/>
              </a:rPr>
              <a:t> </a:t>
            </a:r>
            <a:r>
              <a:rPr lang="en-US" dirty="0" err="1" smtClean="0">
                <a:latin typeface="Book Antiqua" pitchFamily="18" charset="0"/>
              </a:rPr>
              <a:t>berib</a:t>
            </a:r>
            <a:r>
              <a:rPr lang="en-US" dirty="0" smtClean="0">
                <a:latin typeface="Book Antiqua" pitchFamily="18" charset="0"/>
              </a:rPr>
              <a:t> </a:t>
            </a:r>
            <a:r>
              <a:rPr lang="en-US" dirty="0" err="1" smtClean="0">
                <a:latin typeface="Book Antiqua" pitchFamily="18" charset="0"/>
              </a:rPr>
              <a:t>bezatish</a:t>
            </a:r>
            <a:r>
              <a:rPr lang="en-US" dirty="0" smtClean="0">
                <a:latin typeface="Book Antiqua" pitchFamily="18" charset="0"/>
              </a:rPr>
              <a:t> </a:t>
            </a:r>
            <a:r>
              <a:rPr lang="en-US" dirty="0" err="1" smtClean="0">
                <a:latin typeface="Book Antiqua" pitchFamily="18" charset="0"/>
              </a:rPr>
              <a:t>an’anaviy</a:t>
            </a:r>
            <a:r>
              <a:rPr lang="en-US" dirty="0" smtClean="0">
                <a:latin typeface="Book Antiqua" pitchFamily="18" charset="0"/>
              </a:rPr>
              <a:t> </a:t>
            </a:r>
            <a:r>
              <a:rPr lang="en-US" dirty="0" err="1" smtClean="0">
                <a:latin typeface="Book Antiqua" pitchFamily="18" charset="0"/>
              </a:rPr>
              <a:t>odat</a:t>
            </a:r>
            <a:r>
              <a:rPr lang="en-US" dirty="0" smtClean="0">
                <a:latin typeface="Book Antiqua" pitchFamily="18" charset="0"/>
              </a:rPr>
              <a:t> </a:t>
            </a:r>
            <a:r>
              <a:rPr lang="en-US" dirty="0" err="1" smtClean="0">
                <a:latin typeface="Book Antiqua" pitchFamily="18" charset="0"/>
              </a:rPr>
              <a:t>bo’lgan</a:t>
            </a:r>
            <a:r>
              <a:rPr lang="en-US" dirty="0" smtClean="0">
                <a:latin typeface="Book Antiqua" pitchFamily="18" charset="0"/>
              </a:rPr>
              <a:t>. Bu </a:t>
            </a:r>
            <a:r>
              <a:rPr lang="en-US" dirty="0" err="1" smtClean="0">
                <a:latin typeface="Book Antiqua" pitchFamily="18" charset="0"/>
              </a:rPr>
              <a:t>jarayon</a:t>
            </a:r>
            <a:r>
              <a:rPr lang="en-US" dirty="0" smtClean="0">
                <a:latin typeface="Book Antiqua" pitchFamily="18" charset="0"/>
              </a:rPr>
              <a:t> </a:t>
            </a:r>
            <a:r>
              <a:rPr lang="en-US" dirty="0" err="1" smtClean="0">
                <a:latin typeface="Book Antiqua" pitchFamily="18" charset="0"/>
              </a:rPr>
              <a:t>bugungi</a:t>
            </a:r>
            <a:r>
              <a:rPr lang="en-US" dirty="0" smtClean="0">
                <a:latin typeface="Book Antiqua" pitchFamily="18" charset="0"/>
              </a:rPr>
              <a:t> </a:t>
            </a:r>
            <a:r>
              <a:rPr lang="en-US" dirty="0" err="1" smtClean="0">
                <a:latin typeface="Book Antiqua" pitchFamily="18" charset="0"/>
              </a:rPr>
              <a:t>kunda</a:t>
            </a:r>
            <a:r>
              <a:rPr lang="en-US" dirty="0" smtClean="0">
                <a:latin typeface="Book Antiqua" pitchFamily="18" charset="0"/>
              </a:rPr>
              <a:t> ham </a:t>
            </a:r>
            <a:r>
              <a:rPr lang="en-US" dirty="0" err="1" smtClean="0">
                <a:latin typeface="Book Antiqua" pitchFamily="18" charset="0"/>
              </a:rPr>
              <a:t>dolzarb</a:t>
            </a:r>
            <a:r>
              <a:rPr lang="en-US" dirty="0" smtClean="0">
                <a:latin typeface="Book Antiqua" pitchFamily="18" charset="0"/>
              </a:rPr>
              <a:t> </a:t>
            </a:r>
            <a:r>
              <a:rPr lang="en-US" dirty="0" err="1" smtClean="0">
                <a:latin typeface="Book Antiqua" pitchFamily="18" charset="0"/>
              </a:rPr>
              <a:t>bo’lib</a:t>
            </a:r>
            <a:r>
              <a:rPr lang="en-US" dirty="0" smtClean="0">
                <a:latin typeface="Book Antiqua" pitchFamily="18" charset="0"/>
              </a:rPr>
              <a:t>, </a:t>
            </a:r>
            <a:r>
              <a:rPr lang="en-US" dirty="0" err="1" smtClean="0">
                <a:latin typeface="Book Antiqua" pitchFamily="18" charset="0"/>
              </a:rPr>
              <a:t>san’at</a:t>
            </a:r>
            <a:r>
              <a:rPr lang="en-US" dirty="0" smtClean="0">
                <a:latin typeface="Book Antiqua" pitchFamily="18" charset="0"/>
              </a:rPr>
              <a:t> </a:t>
            </a:r>
            <a:r>
              <a:rPr lang="en-US" dirty="0" err="1" smtClean="0">
                <a:latin typeface="Book Antiqua" pitchFamily="18" charset="0"/>
              </a:rPr>
              <a:t>darajasiga</a:t>
            </a:r>
            <a:r>
              <a:rPr lang="en-US" dirty="0" smtClean="0">
                <a:latin typeface="Book Antiqua" pitchFamily="18" charset="0"/>
              </a:rPr>
              <a:t> </a:t>
            </a:r>
            <a:r>
              <a:rPr lang="en-US" dirty="0" err="1" smtClean="0">
                <a:latin typeface="Book Antiqua" pitchFamily="18" charset="0"/>
              </a:rPr>
              <a:t>ko’tarilgan</a:t>
            </a:r>
            <a:r>
              <a:rPr lang="en-US" dirty="0" smtClean="0">
                <a:latin typeface="Book Antiqua" pitchFamily="18" charset="0"/>
              </a:rPr>
              <a:t>. </a:t>
            </a:r>
            <a:r>
              <a:rPr lang="en-US" dirty="0" err="1" smtClean="0">
                <a:latin typeface="Book Antiqua" pitchFamily="18" charset="0"/>
              </a:rPr>
              <a:t>Ayollarimiz</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qizlarimiz</a:t>
            </a:r>
            <a:r>
              <a:rPr lang="en-US" dirty="0" smtClean="0">
                <a:latin typeface="Book Antiqua" pitchFamily="18" charset="0"/>
              </a:rPr>
              <a:t> </a:t>
            </a:r>
            <a:r>
              <a:rPr lang="en-US" dirty="0" err="1" smtClean="0">
                <a:latin typeface="Book Antiqua" pitchFamily="18" charset="0"/>
              </a:rPr>
              <a:t>milliy</a:t>
            </a:r>
            <a:r>
              <a:rPr lang="en-US" dirty="0" smtClean="0">
                <a:latin typeface="Book Antiqua" pitchFamily="18" charset="0"/>
              </a:rPr>
              <a:t> </a:t>
            </a:r>
            <a:r>
              <a:rPr lang="en-US" dirty="0" err="1" smtClean="0">
                <a:latin typeface="Book Antiqua" pitchFamily="18" charset="0"/>
              </a:rPr>
              <a:t>kiyimlar</a:t>
            </a:r>
            <a:r>
              <a:rPr lang="en-US" dirty="0" smtClean="0">
                <a:latin typeface="Book Antiqua" pitchFamily="18" charset="0"/>
              </a:rPr>
              <a:t> </a:t>
            </a:r>
            <a:r>
              <a:rPr lang="en-US" dirty="0" err="1" smtClean="0">
                <a:latin typeface="Book Antiqua" pitchFamily="18" charset="0"/>
              </a:rPr>
              <a:t>do’konlaridan</a:t>
            </a:r>
            <a:r>
              <a:rPr lang="en-US" dirty="0" smtClean="0">
                <a:latin typeface="Book Antiqua" pitchFamily="18" charset="0"/>
              </a:rPr>
              <a:t> </a:t>
            </a:r>
            <a:r>
              <a:rPr lang="en-US" dirty="0" err="1" smtClean="0">
                <a:latin typeface="Book Antiqua" pitchFamily="18" charset="0"/>
              </a:rPr>
              <a:t>kashtachilik</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zardo’zlik</a:t>
            </a:r>
            <a:r>
              <a:rPr lang="en-US" dirty="0" smtClean="0">
                <a:latin typeface="Book Antiqua" pitchFamily="18" charset="0"/>
              </a:rPr>
              <a:t>  </a:t>
            </a:r>
            <a:r>
              <a:rPr lang="en-US" dirty="0" err="1" smtClean="0">
                <a:latin typeface="Book Antiqua" pitchFamily="18" charset="0"/>
              </a:rPr>
              <a:t>usulida</a:t>
            </a:r>
            <a:r>
              <a:rPr lang="en-US" dirty="0" smtClean="0">
                <a:latin typeface="Book Antiqua" pitchFamily="18" charset="0"/>
              </a:rPr>
              <a:t> </a:t>
            </a:r>
            <a:r>
              <a:rPr lang="en-US" dirty="0" err="1" smtClean="0">
                <a:latin typeface="Book Antiqua" pitchFamily="18" charset="0"/>
              </a:rPr>
              <a:t>bezalgan</a:t>
            </a:r>
            <a:r>
              <a:rPr lang="en-US" dirty="0" smtClean="0">
                <a:latin typeface="Book Antiqua" pitchFamily="18" charset="0"/>
              </a:rPr>
              <a:t> </a:t>
            </a:r>
            <a:r>
              <a:rPr lang="en-US" dirty="0" err="1" smtClean="0">
                <a:latin typeface="Book Antiqua" pitchFamily="18" charset="0"/>
              </a:rPr>
              <a:t>kiyim</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buyumlarni</a:t>
            </a:r>
            <a:r>
              <a:rPr lang="en-US" dirty="0" smtClean="0">
                <a:latin typeface="Book Antiqua" pitchFamily="18" charset="0"/>
              </a:rPr>
              <a:t> </a:t>
            </a:r>
            <a:r>
              <a:rPr lang="en-US" dirty="0" err="1" smtClean="0">
                <a:latin typeface="Book Antiqua" pitchFamily="18" charset="0"/>
              </a:rPr>
              <a:t>harid</a:t>
            </a:r>
            <a:r>
              <a:rPr lang="en-US" dirty="0" smtClean="0">
                <a:latin typeface="Book Antiqua" pitchFamily="18" charset="0"/>
              </a:rPr>
              <a:t> </a:t>
            </a:r>
            <a:r>
              <a:rPr lang="en-US" dirty="0" err="1" smtClean="0">
                <a:latin typeface="Book Antiqua" pitchFamily="18" charset="0"/>
              </a:rPr>
              <a:t>qilishlari</a:t>
            </a:r>
            <a:r>
              <a:rPr lang="en-US" dirty="0" smtClean="0">
                <a:latin typeface="Book Antiqua" pitchFamily="18" charset="0"/>
              </a:rPr>
              <a:t> </a:t>
            </a:r>
            <a:r>
              <a:rPr lang="en-US" dirty="0" err="1" smtClean="0">
                <a:latin typeface="Book Antiqua" pitchFamily="18" charset="0"/>
              </a:rPr>
              <a:t>mumkin</a:t>
            </a:r>
            <a:r>
              <a:rPr lang="en-US" dirty="0" smtClean="0">
                <a:latin typeface="Book Antiqua" pitchFamily="18" charset="0"/>
              </a:rPr>
              <a:t>. </a:t>
            </a:r>
            <a:r>
              <a:rPr lang="en-US" dirty="0" err="1" smtClean="0">
                <a:latin typeface="Book Antiqua" pitchFamily="18" charset="0"/>
              </a:rPr>
              <a:t>Lekin</a:t>
            </a:r>
            <a:r>
              <a:rPr lang="en-US" dirty="0" smtClean="0">
                <a:latin typeface="Book Antiqua" pitchFamily="18" charset="0"/>
              </a:rPr>
              <a:t>, </a:t>
            </a:r>
            <a:r>
              <a:rPr lang="en-US" dirty="0" err="1" smtClean="0">
                <a:latin typeface="Book Antiqua" pitchFamily="18" charset="0"/>
              </a:rPr>
              <a:t>doim</a:t>
            </a:r>
            <a:r>
              <a:rPr lang="en-US" dirty="0" smtClean="0">
                <a:latin typeface="Book Antiqua" pitchFamily="18" charset="0"/>
              </a:rPr>
              <a:t> ham </a:t>
            </a:r>
            <a:r>
              <a:rPr lang="en-US" dirty="0" err="1" smtClean="0">
                <a:latin typeface="Book Antiqua" pitchFamily="18" charset="0"/>
              </a:rPr>
              <a:t>ko’ngildagidek</a:t>
            </a:r>
            <a:r>
              <a:rPr lang="en-US" dirty="0" smtClean="0">
                <a:latin typeface="Book Antiqua" pitchFamily="18" charset="0"/>
              </a:rPr>
              <a:t> </a:t>
            </a:r>
            <a:r>
              <a:rPr lang="en-US" dirty="0" err="1" smtClean="0">
                <a:latin typeface="Book Antiqua" pitchFamily="18" charset="0"/>
              </a:rPr>
              <a:t>narsani</a:t>
            </a:r>
            <a:r>
              <a:rPr lang="en-US" dirty="0" smtClean="0">
                <a:latin typeface="Book Antiqua" pitchFamily="18" charset="0"/>
              </a:rPr>
              <a:t> </a:t>
            </a:r>
            <a:r>
              <a:rPr lang="en-US" dirty="0" err="1" smtClean="0">
                <a:latin typeface="Book Antiqua" pitchFamily="18" charset="0"/>
              </a:rPr>
              <a:t>harid</a:t>
            </a:r>
            <a:r>
              <a:rPr lang="en-US" dirty="0" smtClean="0">
                <a:latin typeface="Book Antiqua" pitchFamily="18" charset="0"/>
              </a:rPr>
              <a:t> </a:t>
            </a:r>
            <a:r>
              <a:rPr lang="en-US" dirty="0" err="1" smtClean="0">
                <a:latin typeface="Book Antiqua" pitchFamily="18" charset="0"/>
              </a:rPr>
              <a:t>qilish</a:t>
            </a:r>
            <a:r>
              <a:rPr lang="en-US" dirty="0" smtClean="0">
                <a:latin typeface="Book Antiqua" pitchFamily="18" charset="0"/>
              </a:rPr>
              <a:t> </a:t>
            </a:r>
            <a:r>
              <a:rPr lang="en-US" dirty="0" err="1" smtClean="0">
                <a:latin typeface="Book Antiqua" pitchFamily="18" charset="0"/>
              </a:rPr>
              <a:t>imkoni</a:t>
            </a:r>
            <a:r>
              <a:rPr lang="en-US" dirty="0" smtClean="0">
                <a:latin typeface="Book Antiqua" pitchFamily="18" charset="0"/>
              </a:rPr>
              <a:t> </a:t>
            </a:r>
            <a:r>
              <a:rPr lang="en-US" dirty="0" err="1" smtClean="0">
                <a:latin typeface="Book Antiqua" pitchFamily="18" charset="0"/>
              </a:rPr>
              <a:t>bo’lavermaydi</a:t>
            </a:r>
            <a:r>
              <a:rPr lang="en-US" dirty="0" smtClean="0">
                <a:latin typeface="Book Antiqua" pitchFamily="18" charset="0"/>
              </a:rPr>
              <a:t>. Bu </a:t>
            </a:r>
            <a:r>
              <a:rPr lang="en-US" dirty="0" err="1" smtClean="0">
                <a:latin typeface="Book Antiqua" pitchFamily="18" charset="0"/>
              </a:rPr>
              <a:t>masalani</a:t>
            </a:r>
            <a:r>
              <a:rPr lang="en-US" dirty="0" smtClean="0">
                <a:latin typeface="Book Antiqua" pitchFamily="18" charset="0"/>
              </a:rPr>
              <a:t> </a:t>
            </a:r>
            <a:r>
              <a:rPr lang="en-US" dirty="0" err="1" smtClean="0">
                <a:latin typeface="Book Antiqua" pitchFamily="18" charset="0"/>
              </a:rPr>
              <a:t>ijobiy</a:t>
            </a:r>
            <a:r>
              <a:rPr lang="en-US" dirty="0" smtClean="0">
                <a:latin typeface="Book Antiqua" pitchFamily="18" charset="0"/>
              </a:rPr>
              <a:t> </a:t>
            </a:r>
            <a:r>
              <a:rPr lang="en-US" dirty="0" err="1" smtClean="0">
                <a:latin typeface="Book Antiqua" pitchFamily="18" charset="0"/>
              </a:rPr>
              <a:t>hal</a:t>
            </a:r>
            <a:r>
              <a:rPr lang="en-US" dirty="0" smtClean="0">
                <a:latin typeface="Book Antiqua" pitchFamily="18" charset="0"/>
              </a:rPr>
              <a:t> </a:t>
            </a:r>
            <a:r>
              <a:rPr lang="en-US" dirty="0" err="1" smtClean="0">
                <a:latin typeface="Book Antiqua" pitchFamily="18" charset="0"/>
              </a:rPr>
              <a:t>qilishda</a:t>
            </a:r>
            <a:r>
              <a:rPr lang="en-US" dirty="0" smtClean="0">
                <a:latin typeface="Book Antiqua" pitchFamily="18" charset="0"/>
              </a:rPr>
              <a:t>  </a:t>
            </a:r>
            <a:r>
              <a:rPr lang="en-US" dirty="0" err="1" smtClean="0">
                <a:latin typeface="Book Antiqua" pitchFamily="18" charset="0"/>
              </a:rPr>
              <a:t>ayollarimizni</a:t>
            </a:r>
            <a:r>
              <a:rPr lang="en-US" dirty="0" smtClean="0">
                <a:latin typeface="Book Antiqua" pitchFamily="18" charset="0"/>
              </a:rPr>
              <a:t> </a:t>
            </a:r>
            <a:r>
              <a:rPr lang="en-US" dirty="0" err="1" smtClean="0">
                <a:latin typeface="Book Antiqua" pitchFamily="18" charset="0"/>
              </a:rPr>
              <a:t>bichish-tikish</a:t>
            </a:r>
            <a:r>
              <a:rPr lang="en-US" dirty="0" smtClean="0">
                <a:latin typeface="Book Antiqua" pitchFamily="18" charset="0"/>
              </a:rPr>
              <a:t> </a:t>
            </a:r>
            <a:r>
              <a:rPr lang="en-US" dirty="0" err="1" smtClean="0">
                <a:latin typeface="Book Antiqua" pitchFamily="18" charset="0"/>
              </a:rPr>
              <a:t>ishidan</a:t>
            </a:r>
            <a:r>
              <a:rPr lang="en-US" dirty="0" smtClean="0">
                <a:latin typeface="Book Antiqua" pitchFamily="18" charset="0"/>
              </a:rPr>
              <a:t> </a:t>
            </a:r>
            <a:r>
              <a:rPr lang="en-US" dirty="0" err="1" smtClean="0">
                <a:latin typeface="Book Antiqua" pitchFamily="18" charset="0"/>
              </a:rPr>
              <a:t>habardor</a:t>
            </a:r>
            <a:r>
              <a:rPr lang="en-US" dirty="0" smtClean="0">
                <a:latin typeface="Book Antiqua" pitchFamily="18" charset="0"/>
              </a:rPr>
              <a:t> </a:t>
            </a:r>
            <a:r>
              <a:rPr lang="en-US" dirty="0" err="1" smtClean="0">
                <a:latin typeface="Book Antiqua" pitchFamily="18" charset="0"/>
              </a:rPr>
              <a:t>bo’lishlari</a:t>
            </a:r>
            <a:r>
              <a:rPr lang="en-US" dirty="0" smtClean="0">
                <a:latin typeface="Book Antiqua" pitchFamily="18" charset="0"/>
              </a:rPr>
              <a:t> </a:t>
            </a:r>
            <a:r>
              <a:rPr lang="en-US" dirty="0" err="1" smtClean="0">
                <a:latin typeface="Book Antiqua" pitchFamily="18" charset="0"/>
              </a:rPr>
              <a:t>juda</a:t>
            </a:r>
            <a:r>
              <a:rPr lang="en-US" dirty="0" smtClean="0">
                <a:latin typeface="Book Antiqua" pitchFamily="18" charset="0"/>
              </a:rPr>
              <a:t> </a:t>
            </a:r>
            <a:r>
              <a:rPr lang="en-US" dirty="0" err="1" smtClean="0">
                <a:latin typeface="Book Antiqua" pitchFamily="18" charset="0"/>
              </a:rPr>
              <a:t>qo’l</a:t>
            </a:r>
            <a:r>
              <a:rPr lang="en-US" dirty="0" smtClean="0">
                <a:latin typeface="Book Antiqua" pitchFamily="18" charset="0"/>
              </a:rPr>
              <a:t> </a:t>
            </a:r>
            <a:r>
              <a:rPr lang="en-US" dirty="0" err="1" smtClean="0">
                <a:latin typeface="Book Antiqua" pitchFamily="18" charset="0"/>
              </a:rPr>
              <a:t>keladi</a:t>
            </a:r>
            <a:r>
              <a:rPr lang="en-US" dirty="0" smtClean="0">
                <a:latin typeface="Book Antiqua" pitchFamily="18" charset="0"/>
              </a:rPr>
              <a:t>. </a:t>
            </a:r>
            <a:r>
              <a:rPr lang="en-US" dirty="0" err="1" smtClean="0">
                <a:latin typeface="Book Antiqua" pitchFamily="18" charset="0"/>
              </a:rPr>
              <a:t>Lekin</a:t>
            </a:r>
            <a:r>
              <a:rPr lang="en-US" dirty="0" smtClean="0">
                <a:latin typeface="Book Antiqua" pitchFamily="18" charset="0"/>
              </a:rPr>
              <a:t>, </a:t>
            </a:r>
            <a:r>
              <a:rPr lang="en-US" dirty="0" err="1" smtClean="0">
                <a:latin typeface="Book Antiqua" pitchFamily="18" charset="0"/>
              </a:rPr>
              <a:t>kiyim</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buyumlarni</a:t>
            </a:r>
            <a:r>
              <a:rPr lang="en-US" dirty="0" smtClean="0">
                <a:latin typeface="Book Antiqua" pitchFamily="18" charset="0"/>
              </a:rPr>
              <a:t> </a:t>
            </a:r>
            <a:r>
              <a:rPr lang="en-US" dirty="0" err="1" smtClean="0">
                <a:latin typeface="Book Antiqua" pitchFamily="18" charset="0"/>
              </a:rPr>
              <a:t>kashtachilik</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zardo’zlik</a:t>
            </a:r>
            <a:r>
              <a:rPr lang="en-US" dirty="0" smtClean="0">
                <a:latin typeface="Book Antiqua" pitchFamily="18" charset="0"/>
              </a:rPr>
              <a:t> </a:t>
            </a:r>
            <a:r>
              <a:rPr lang="en-US" dirty="0" err="1" smtClean="0">
                <a:latin typeface="Book Antiqua" pitchFamily="18" charset="0"/>
              </a:rPr>
              <a:t>usullarida</a:t>
            </a:r>
            <a:r>
              <a:rPr lang="en-US" dirty="0" smtClean="0">
                <a:latin typeface="Book Antiqua" pitchFamily="18" charset="0"/>
              </a:rPr>
              <a:t> </a:t>
            </a:r>
            <a:r>
              <a:rPr lang="en-US" dirty="0" err="1" smtClean="0">
                <a:latin typeface="Book Antiqua" pitchFamily="18" charset="0"/>
              </a:rPr>
              <a:t>bezashni</a:t>
            </a:r>
            <a:r>
              <a:rPr lang="en-US" dirty="0" smtClean="0">
                <a:latin typeface="Book Antiqua" pitchFamily="18" charset="0"/>
              </a:rPr>
              <a:t>  </a:t>
            </a:r>
            <a:r>
              <a:rPr lang="en-US" dirty="0" err="1" smtClean="0">
                <a:latin typeface="Book Antiqua" pitchFamily="18" charset="0"/>
              </a:rPr>
              <a:t>uddalash</a:t>
            </a:r>
            <a:r>
              <a:rPr lang="en-US" dirty="0" smtClean="0">
                <a:latin typeface="Book Antiqua" pitchFamily="18" charset="0"/>
              </a:rPr>
              <a:t> </a:t>
            </a:r>
            <a:r>
              <a:rPr lang="en-US" dirty="0" err="1" smtClean="0">
                <a:latin typeface="Book Antiqua" pitchFamily="18" charset="0"/>
              </a:rPr>
              <a:t>har</a:t>
            </a:r>
            <a:r>
              <a:rPr lang="en-US" dirty="0" smtClean="0">
                <a:latin typeface="Book Antiqua" pitchFamily="18" charset="0"/>
              </a:rPr>
              <a:t> </a:t>
            </a:r>
            <a:r>
              <a:rPr lang="en-US" dirty="0" err="1" smtClean="0">
                <a:latin typeface="Book Antiqua" pitchFamily="18" charset="0"/>
              </a:rPr>
              <a:t>kimning</a:t>
            </a:r>
            <a:r>
              <a:rPr lang="en-US" dirty="0" smtClean="0">
                <a:latin typeface="Book Antiqua" pitchFamily="18" charset="0"/>
              </a:rPr>
              <a:t> ham </a:t>
            </a:r>
            <a:r>
              <a:rPr lang="en-US" dirty="0" err="1" smtClean="0">
                <a:latin typeface="Book Antiqua" pitchFamily="18" charset="0"/>
              </a:rPr>
              <a:t>qo’lidan</a:t>
            </a:r>
            <a:r>
              <a:rPr lang="en-US" dirty="0" smtClean="0">
                <a:latin typeface="Book Antiqua" pitchFamily="18" charset="0"/>
              </a:rPr>
              <a:t> </a:t>
            </a:r>
            <a:r>
              <a:rPr lang="en-US" dirty="0" err="1" smtClean="0">
                <a:latin typeface="Book Antiqua" pitchFamily="18" charset="0"/>
              </a:rPr>
              <a:t>kelavermaydi</a:t>
            </a:r>
            <a:r>
              <a:rPr lang="en-US" dirty="0" smtClean="0">
                <a:latin typeface="Book Antiqua" pitchFamily="18" charset="0"/>
              </a:rPr>
              <a:t>. </a:t>
            </a:r>
            <a:r>
              <a:rPr lang="en-US" dirty="0" err="1" smtClean="0">
                <a:latin typeface="Book Antiqua" pitchFamily="18" charset="0"/>
              </a:rPr>
              <a:t>O’ylaymizki</a:t>
            </a:r>
            <a:r>
              <a:rPr lang="en-US" dirty="0" smtClean="0">
                <a:latin typeface="Book Antiqua" pitchFamily="18" charset="0"/>
              </a:rPr>
              <a:t>, </a:t>
            </a:r>
            <a:r>
              <a:rPr lang="en-US" dirty="0" err="1" smtClean="0">
                <a:latin typeface="Book Antiqua" pitchFamily="18" charset="0"/>
              </a:rPr>
              <a:t>har</a:t>
            </a:r>
            <a:r>
              <a:rPr lang="en-US" dirty="0" smtClean="0">
                <a:latin typeface="Book Antiqua" pitchFamily="18" charset="0"/>
              </a:rPr>
              <a:t> </a:t>
            </a:r>
            <a:r>
              <a:rPr lang="en-US" dirty="0" err="1" smtClean="0">
                <a:latin typeface="Book Antiqua" pitchFamily="18" charset="0"/>
              </a:rPr>
              <a:t>bir</a:t>
            </a:r>
            <a:r>
              <a:rPr lang="en-US" dirty="0" smtClean="0">
                <a:latin typeface="Book Antiqua" pitchFamily="18" charset="0"/>
              </a:rPr>
              <a:t> </a:t>
            </a:r>
            <a:r>
              <a:rPr lang="en-US" dirty="0" err="1" smtClean="0">
                <a:latin typeface="Book Antiqua" pitchFamily="18" charset="0"/>
              </a:rPr>
              <a:t>xonadonda</a:t>
            </a:r>
            <a:r>
              <a:rPr lang="en-US" dirty="0" smtClean="0">
                <a:latin typeface="Book Antiqua" pitchFamily="18" charset="0"/>
              </a:rPr>
              <a:t> </a:t>
            </a:r>
            <a:r>
              <a:rPr lang="en-US" dirty="0" err="1" smtClean="0">
                <a:latin typeface="Book Antiqua" pitchFamily="18" charset="0"/>
              </a:rPr>
              <a:t>chevar</a:t>
            </a:r>
            <a:r>
              <a:rPr lang="en-US" dirty="0" smtClean="0">
                <a:latin typeface="Book Antiqua" pitchFamily="18" charset="0"/>
              </a:rPr>
              <a:t> </a:t>
            </a:r>
            <a:r>
              <a:rPr lang="en-US" dirty="0" err="1" smtClean="0">
                <a:latin typeface="Book Antiqua" pitchFamily="18" charset="0"/>
              </a:rPr>
              <a:t>ayol-qizlarning</a:t>
            </a:r>
            <a:r>
              <a:rPr lang="en-US" dirty="0" smtClean="0">
                <a:latin typeface="Book Antiqua" pitchFamily="18" charset="0"/>
              </a:rPr>
              <a:t> </a:t>
            </a:r>
            <a:r>
              <a:rPr lang="en-US" dirty="0" err="1" smtClean="0">
                <a:latin typeface="Book Antiqua" pitchFamily="18" charset="0"/>
              </a:rPr>
              <a:t>bo’lishi</a:t>
            </a:r>
            <a:r>
              <a:rPr lang="en-US" dirty="0" smtClean="0">
                <a:latin typeface="Book Antiqua" pitchFamily="18" charset="0"/>
              </a:rPr>
              <a:t>  </a:t>
            </a:r>
            <a:r>
              <a:rPr lang="en-US" dirty="0" err="1" smtClean="0">
                <a:latin typeface="Book Antiqua" pitchFamily="18" charset="0"/>
              </a:rPr>
              <a:t>oila</a:t>
            </a:r>
            <a:r>
              <a:rPr lang="en-US" dirty="0" smtClean="0">
                <a:latin typeface="Book Antiqua" pitchFamily="18" charset="0"/>
              </a:rPr>
              <a:t> </a:t>
            </a:r>
            <a:r>
              <a:rPr lang="en-US" dirty="0" err="1" smtClean="0">
                <a:latin typeface="Book Antiqua" pitchFamily="18" charset="0"/>
              </a:rPr>
              <a:t>byudjetiga</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ma’naviy</a:t>
            </a:r>
            <a:r>
              <a:rPr lang="en-US" dirty="0" smtClean="0">
                <a:latin typeface="Book Antiqua" pitchFamily="18" charset="0"/>
              </a:rPr>
              <a:t> </a:t>
            </a:r>
            <a:r>
              <a:rPr lang="en-US" dirty="0" err="1" smtClean="0">
                <a:latin typeface="Book Antiqua" pitchFamily="18" charset="0"/>
              </a:rPr>
              <a:t>hayotiga</a:t>
            </a:r>
            <a:r>
              <a:rPr lang="en-US" dirty="0" smtClean="0">
                <a:latin typeface="Book Antiqua" pitchFamily="18" charset="0"/>
              </a:rPr>
              <a:t> </a:t>
            </a:r>
            <a:r>
              <a:rPr lang="en-US" dirty="0" err="1" smtClean="0">
                <a:latin typeface="Book Antiqua" pitchFamily="18" charset="0"/>
              </a:rPr>
              <a:t>katta</a:t>
            </a:r>
            <a:r>
              <a:rPr lang="en-US" dirty="0" smtClean="0">
                <a:latin typeface="Book Antiqua" pitchFamily="18" charset="0"/>
              </a:rPr>
              <a:t> </a:t>
            </a:r>
            <a:r>
              <a:rPr lang="en-US" dirty="0" err="1" smtClean="0">
                <a:latin typeface="Book Antiqua" pitchFamily="18" charset="0"/>
              </a:rPr>
              <a:t>yordam</a:t>
            </a:r>
            <a:r>
              <a:rPr lang="en-US" dirty="0" smtClean="0">
                <a:latin typeface="Book Antiqua" pitchFamily="18" charset="0"/>
              </a:rPr>
              <a:t> </a:t>
            </a:r>
            <a:r>
              <a:rPr lang="en-US" dirty="0" err="1" smtClean="0">
                <a:latin typeface="Book Antiqua" pitchFamily="18" charset="0"/>
              </a:rPr>
              <a:t>bo’ladi</a:t>
            </a:r>
            <a:r>
              <a:rPr lang="en-US" dirty="0" smtClean="0">
                <a:latin typeface="Book Antiqua" pitchFamily="18" charset="0"/>
              </a:rPr>
              <a:t>.</a:t>
            </a:r>
            <a:endParaRPr lang="ru-RU" dirty="0" smtClean="0">
              <a:latin typeface="Book Antiqua" pitchFamily="18" charset="0"/>
            </a:endParaRPr>
          </a:p>
          <a:p>
            <a:endParaRPr lang="ru-RU" dirty="0"/>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76672"/>
            <a:ext cx="7498080" cy="1143000"/>
          </a:xfrm>
        </p:spPr>
        <p:txBody>
          <a:bodyPr>
            <a:normAutofit fontScale="90000"/>
          </a:bodyPr>
          <a:lstStyle/>
          <a:p>
            <a:pPr algn="ctr"/>
            <a:r>
              <a:rPr lang="uz-Cyrl-UZ" b="1" dirty="0" smtClean="0"/>
              <a:t>Kashtachilik san’atining</a:t>
            </a:r>
            <a:r>
              <a:rPr lang="ru-RU" dirty="0" smtClean="0"/>
              <a:t/>
            </a:r>
            <a:br>
              <a:rPr lang="ru-RU" dirty="0" smtClean="0"/>
            </a:br>
            <a:r>
              <a:rPr lang="uz-Cyrl-UZ" b="1" dirty="0" smtClean="0"/>
              <a:t> tarixi va uning rivojlanishi</a:t>
            </a:r>
            <a:r>
              <a:rPr lang="ru-RU" dirty="0" smtClean="0"/>
              <a:t/>
            </a:r>
            <a:br>
              <a:rPr lang="ru-RU" dirty="0" smtClean="0"/>
            </a:br>
            <a:endParaRPr lang="ru-RU" dirty="0"/>
          </a:p>
        </p:txBody>
      </p:sp>
      <p:sp>
        <p:nvSpPr>
          <p:cNvPr id="3" name="Содержимое 2"/>
          <p:cNvSpPr>
            <a:spLocks noGrp="1"/>
          </p:cNvSpPr>
          <p:nvPr>
            <p:ph idx="1"/>
          </p:nvPr>
        </p:nvSpPr>
        <p:spPr>
          <a:xfrm>
            <a:off x="683568" y="1447800"/>
            <a:ext cx="5472608" cy="5410200"/>
          </a:xfrm>
        </p:spPr>
        <p:txBody>
          <a:bodyPr>
            <a:normAutofit fontScale="70000" lnSpcReduction="20000"/>
          </a:bodyPr>
          <a:lstStyle/>
          <a:p>
            <a:pPr>
              <a:buNone/>
            </a:pPr>
            <a:r>
              <a:rPr lang="en-US" dirty="0" smtClean="0"/>
              <a:t>		</a:t>
            </a:r>
            <a:r>
              <a:rPr lang="uz-Cyrl-UZ" dirty="0" smtClean="0">
                <a:latin typeface="Book Antiqua" pitchFamily="18" charset="0"/>
              </a:rPr>
              <a:t>O’zbek </a:t>
            </a:r>
            <a:r>
              <a:rPr lang="uz-Cyrl-UZ" dirty="0" smtClean="0">
                <a:latin typeface="Book Antiqua" pitchFamily="18" charset="0"/>
              </a:rPr>
              <a:t>milliy kashtachiligi amaliy san’tning eng qadimiy turlaridan bo’lib, u xalqning o’z turmushini go’zal qilish istagi natijasida yuzaga kelgan. Kashtachilik san’ati nafaqat mamlakatimizda, balki chet ellarda ham shuhrat qozongan. O’zbek xalq ustalari qo’llari bilan tikilgan kirpech, so’zana, zardevor, gulko’rpa, choyshab kabilar Belgiya, Amerika Qo’shma Shtatlari, Hindiston, Afg’oniston kabi xorijiy, shuningdek, mamlakatimizning Farg’ona vodiysida faqat xonadonlarda emas, balki muzeylarda doimiy ekspozistiyaga aylanib qolgan. Hozirgacha buyumlar o’ziga xos go’zallik, nafis bezaklarning rang - barangligi bilan kishilarni hayratga solib kelmoqda. </a:t>
            </a:r>
            <a:endParaRPr lang="ru-RU" dirty="0">
              <a:latin typeface="Book Antiqua" pitchFamily="18" charset="0"/>
            </a:endParaRPr>
          </a:p>
        </p:txBody>
      </p:sp>
      <p:pic>
        <p:nvPicPr>
          <p:cNvPr id="4" name="Рисунок 3" descr="D:\гулнора\Каштачилик все\SuZaNa\IMG_2436.jpg"/>
          <p:cNvPicPr/>
          <p:nvPr/>
        </p:nvPicPr>
        <p:blipFill>
          <a:blip r:embed="rId2" cstate="print"/>
          <a:srcRect l="10102" t="4274" r="15490" b="3419"/>
          <a:stretch>
            <a:fillRect/>
          </a:stretch>
        </p:blipFill>
        <p:spPr bwMode="auto">
          <a:xfrm>
            <a:off x="6156176" y="1628800"/>
            <a:ext cx="273630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8172400" cy="1628800"/>
          </a:xfrm>
        </p:spPr>
        <p:txBody>
          <a:bodyPr>
            <a:normAutofit/>
          </a:bodyPr>
          <a:lstStyle/>
          <a:p>
            <a:pPr algn="ctr"/>
            <a:r>
              <a:rPr lang="uz-Cyrl-UZ" sz="3200" b="1" dirty="0" smtClean="0">
                <a:latin typeface="Book Antiqua" pitchFamily="18" charset="0"/>
              </a:rPr>
              <a:t>O’zbekiston kashtachilik san’ati maktablari</a:t>
            </a:r>
            <a:endParaRPr lang="ru-RU" sz="3200" dirty="0">
              <a:latin typeface="Book Antiqua" pitchFamily="18" charset="0"/>
            </a:endParaRPr>
          </a:p>
        </p:txBody>
      </p:sp>
      <p:sp>
        <p:nvSpPr>
          <p:cNvPr id="3" name="Содержимое 2"/>
          <p:cNvSpPr>
            <a:spLocks noGrp="1"/>
          </p:cNvSpPr>
          <p:nvPr>
            <p:ph idx="1"/>
          </p:nvPr>
        </p:nvSpPr>
        <p:spPr>
          <a:xfrm>
            <a:off x="1043608" y="1457400"/>
            <a:ext cx="7818072" cy="5400600"/>
          </a:xfrm>
        </p:spPr>
        <p:txBody>
          <a:bodyPr>
            <a:normAutofit fontScale="92500" lnSpcReduction="10000"/>
          </a:bodyPr>
          <a:lstStyle/>
          <a:p>
            <a:pPr>
              <a:buNone/>
            </a:pPr>
            <a:r>
              <a:rPr lang="en-US" dirty="0" smtClean="0"/>
              <a:t>		</a:t>
            </a:r>
            <a:r>
              <a:rPr lang="uz-Cyrl-UZ" sz="3000" dirty="0" smtClean="0">
                <a:latin typeface="Book Antiqua" pitchFamily="18" charset="0"/>
              </a:rPr>
              <a:t>Kashtachilik </a:t>
            </a:r>
            <a:r>
              <a:rPr lang="uz-Cyrl-UZ" sz="3000" dirty="0" smtClean="0">
                <a:latin typeface="Book Antiqua" pitchFamily="18" charset="0"/>
              </a:rPr>
              <a:t>- O’zbekiston amaliy bezak san’ati turlari orasida o’zining qadimiy an’analariga ega bo’lgan san’at turi hisoblanib, O’rta Osiyoning lirik savdo-hunarmandchilik markazlari va qishloqlariga keng tarqalgan. San’atning ushbu turi o’zining poetik rang - barangligini saqlab qolishi bilan birga, xalq orasida qadrlanib, o’z mohiyatini yo’qotmadi. Kashtachilik asosan,  oltita hududiy guruhlarga, ya’ni maktablarga bo’linadi. Jumladan, Nurota, Buxoro, Samarqand, Shahrisabz, Toshkent hamda Farg’ona kashtachiligi maktablaridir.</a:t>
            </a:r>
            <a:endParaRPr lang="ru-RU" sz="3000" dirty="0" smtClean="0">
              <a:latin typeface="Book Antiqua" pitchFamily="18" charset="0"/>
            </a:endParaRPr>
          </a:p>
          <a:p>
            <a:endParaRPr lang="ru-RU" dirty="0"/>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188640"/>
            <a:ext cx="7848872" cy="3960440"/>
          </a:xfrm>
        </p:spPr>
        <p:txBody>
          <a:bodyPr>
            <a:normAutofit fontScale="92500"/>
          </a:bodyPr>
          <a:lstStyle/>
          <a:p>
            <a:pPr>
              <a:buNone/>
            </a:pPr>
            <a:r>
              <a:rPr lang="en-US" dirty="0" smtClean="0"/>
              <a:t>		</a:t>
            </a:r>
            <a:r>
              <a:rPr lang="en-US" dirty="0" err="1" smtClean="0">
                <a:latin typeface="Book Antiqua" pitchFamily="18" charset="0"/>
              </a:rPr>
              <a:t>Mallarang</a:t>
            </a:r>
            <a:r>
              <a:rPr lang="en-US" dirty="0" smtClean="0">
                <a:latin typeface="Book Antiqua" pitchFamily="18" charset="0"/>
              </a:rPr>
              <a:t>, </a:t>
            </a:r>
            <a:r>
              <a:rPr lang="en-US" dirty="0" err="1" smtClean="0">
                <a:latin typeface="Book Antiqua" pitchFamily="18" charset="0"/>
              </a:rPr>
              <a:t>tillarang</a:t>
            </a:r>
            <a:r>
              <a:rPr lang="en-US" dirty="0" smtClean="0">
                <a:latin typeface="Book Antiqua" pitchFamily="18" charset="0"/>
              </a:rPr>
              <a:t>, </a:t>
            </a:r>
            <a:r>
              <a:rPr lang="en-US" dirty="0" err="1" smtClean="0">
                <a:latin typeface="Book Antiqua" pitchFamily="18" charset="0"/>
              </a:rPr>
              <a:t>havorang</a:t>
            </a:r>
            <a:r>
              <a:rPr lang="en-US" dirty="0" smtClean="0">
                <a:latin typeface="Book Antiqua" pitchFamily="18" charset="0"/>
              </a:rPr>
              <a:t>, </a:t>
            </a:r>
            <a:r>
              <a:rPr lang="en-US" dirty="0" err="1" smtClean="0">
                <a:latin typeface="Book Antiqua" pitchFamily="18" charset="0"/>
              </a:rPr>
              <a:t>pushti</a:t>
            </a:r>
            <a:r>
              <a:rPr lang="en-US" dirty="0" smtClean="0">
                <a:latin typeface="Book Antiqua" pitchFamily="18" charset="0"/>
              </a:rPr>
              <a:t>, </a:t>
            </a:r>
            <a:r>
              <a:rPr lang="en-US" dirty="0" err="1" smtClean="0">
                <a:latin typeface="Book Antiqua" pitchFamily="18" charset="0"/>
              </a:rPr>
              <a:t>nofarmon</a:t>
            </a:r>
            <a:r>
              <a:rPr lang="en-US" dirty="0" smtClean="0">
                <a:latin typeface="Book Antiqua" pitchFamily="18" charset="0"/>
              </a:rPr>
              <a:t>, </a:t>
            </a:r>
            <a:r>
              <a:rPr lang="en-US" dirty="0" err="1" smtClean="0">
                <a:latin typeface="Book Antiqua" pitchFamily="18" charset="0"/>
              </a:rPr>
              <a:t>och</a:t>
            </a:r>
            <a:r>
              <a:rPr lang="en-US" dirty="0" smtClean="0">
                <a:latin typeface="Book Antiqua" pitchFamily="18" charset="0"/>
              </a:rPr>
              <a:t>  </a:t>
            </a:r>
            <a:r>
              <a:rPr lang="en-US" dirty="0" err="1" smtClean="0">
                <a:latin typeface="Book Antiqua" pitchFamily="18" charset="0"/>
              </a:rPr>
              <a:t>yashil</a:t>
            </a:r>
            <a:r>
              <a:rPr lang="en-US" dirty="0" smtClean="0">
                <a:latin typeface="Book Antiqua" pitchFamily="18" charset="0"/>
              </a:rPr>
              <a:t> </a:t>
            </a:r>
            <a:r>
              <a:rPr lang="en-US" dirty="0" err="1" smtClean="0">
                <a:latin typeface="Book Antiqua" pitchFamily="18" charset="0"/>
              </a:rPr>
              <a:t>ranglar</a:t>
            </a:r>
            <a:r>
              <a:rPr lang="en-US" dirty="0" smtClean="0">
                <a:latin typeface="Book Antiqua" pitchFamily="18" charset="0"/>
              </a:rPr>
              <a:t> </a:t>
            </a:r>
            <a:r>
              <a:rPr lang="en-US" dirty="0" err="1" smtClean="0">
                <a:latin typeface="Book Antiqua" pitchFamily="18" charset="0"/>
              </a:rPr>
              <a:t>bir</a:t>
            </a:r>
            <a:r>
              <a:rPr lang="en-US" dirty="0" smtClean="0">
                <a:latin typeface="Book Antiqua" pitchFamily="18" charset="0"/>
              </a:rPr>
              <a:t> - </a:t>
            </a:r>
            <a:r>
              <a:rPr lang="en-US" dirty="0" err="1" smtClean="0">
                <a:latin typeface="Book Antiqua" pitchFamily="18" charset="0"/>
              </a:rPr>
              <a:t>birlari</a:t>
            </a:r>
            <a:r>
              <a:rPr lang="en-US" dirty="0" smtClean="0">
                <a:latin typeface="Book Antiqua" pitchFamily="18" charset="0"/>
              </a:rPr>
              <a:t> </a:t>
            </a:r>
            <a:r>
              <a:rPr lang="en-US" dirty="0" err="1" smtClean="0">
                <a:latin typeface="Book Antiqua" pitchFamily="18" charset="0"/>
              </a:rPr>
              <a:t>bilan</a:t>
            </a:r>
            <a:r>
              <a:rPr lang="en-US" dirty="0" smtClean="0">
                <a:latin typeface="Book Antiqua" pitchFamily="18" charset="0"/>
              </a:rPr>
              <a:t> </a:t>
            </a:r>
            <a:r>
              <a:rPr lang="en-US" dirty="0" err="1" smtClean="0">
                <a:latin typeface="Book Antiqua" pitchFamily="18" charset="0"/>
              </a:rPr>
              <a:t>uyg’unlashib</a:t>
            </a:r>
            <a:r>
              <a:rPr lang="en-US" dirty="0" smtClean="0">
                <a:latin typeface="Book Antiqua" pitchFamily="18" charset="0"/>
              </a:rPr>
              <a:t>, </a:t>
            </a:r>
            <a:r>
              <a:rPr lang="en-US" dirty="0" err="1" smtClean="0">
                <a:latin typeface="Book Antiqua" pitchFamily="18" charset="0"/>
              </a:rPr>
              <a:t>so’zanaga</a:t>
            </a:r>
            <a:r>
              <a:rPr lang="en-US" dirty="0" smtClean="0">
                <a:latin typeface="Book Antiqua" pitchFamily="18" charset="0"/>
              </a:rPr>
              <a:t> </a:t>
            </a:r>
            <a:r>
              <a:rPr lang="en-US" dirty="0" err="1" smtClean="0">
                <a:latin typeface="Book Antiqua" pitchFamily="18" charset="0"/>
              </a:rPr>
              <a:t>o’zgacha</a:t>
            </a:r>
            <a:r>
              <a:rPr lang="en-US" dirty="0" smtClean="0">
                <a:latin typeface="Book Antiqua" pitchFamily="18" charset="0"/>
              </a:rPr>
              <a:t> </a:t>
            </a:r>
            <a:r>
              <a:rPr lang="en-US" dirty="0" err="1" smtClean="0">
                <a:latin typeface="Book Antiqua" pitchFamily="18" charset="0"/>
              </a:rPr>
              <a:t>bag’ridillik</a:t>
            </a:r>
            <a:r>
              <a:rPr lang="en-US" dirty="0" smtClean="0">
                <a:latin typeface="Book Antiqua" pitchFamily="18" charset="0"/>
              </a:rPr>
              <a:t> </a:t>
            </a:r>
            <a:r>
              <a:rPr lang="en-US" dirty="0" err="1" smtClean="0">
                <a:latin typeface="Book Antiqua" pitchFamily="18" charset="0"/>
              </a:rPr>
              <a:t>baxsh</a:t>
            </a:r>
            <a:r>
              <a:rPr lang="en-US" dirty="0" smtClean="0">
                <a:latin typeface="Book Antiqua" pitchFamily="18" charset="0"/>
              </a:rPr>
              <a:t> </a:t>
            </a:r>
            <a:r>
              <a:rPr lang="en-US" dirty="0" err="1" smtClean="0">
                <a:latin typeface="Book Antiqua" pitchFamily="18" charset="0"/>
              </a:rPr>
              <a:t>etadi</a:t>
            </a:r>
            <a:r>
              <a:rPr lang="en-US" dirty="0" smtClean="0">
                <a:latin typeface="Book Antiqua" pitchFamily="18" charset="0"/>
              </a:rPr>
              <a:t>. </a:t>
            </a:r>
            <a:r>
              <a:rPr lang="en-US" dirty="0" err="1" smtClean="0">
                <a:latin typeface="Book Antiqua" pitchFamily="18" charset="0"/>
              </a:rPr>
              <a:t>Naqshlari</a:t>
            </a:r>
            <a:r>
              <a:rPr lang="en-US" dirty="0" smtClean="0">
                <a:latin typeface="Book Antiqua" pitchFamily="18" charset="0"/>
              </a:rPr>
              <a:t> </a:t>
            </a:r>
            <a:r>
              <a:rPr lang="en-US" dirty="0" err="1" smtClean="0">
                <a:latin typeface="Book Antiqua" pitchFamily="18" charset="0"/>
              </a:rPr>
              <a:t>romb</a:t>
            </a:r>
            <a:r>
              <a:rPr lang="en-US" dirty="0" smtClean="0">
                <a:latin typeface="Book Antiqua" pitchFamily="18" charset="0"/>
              </a:rPr>
              <a:t> </a:t>
            </a:r>
            <a:r>
              <a:rPr lang="en-US" dirty="0" err="1" smtClean="0">
                <a:latin typeface="Book Antiqua" pitchFamily="18" charset="0"/>
              </a:rPr>
              <a:t>shaklida</a:t>
            </a:r>
            <a:r>
              <a:rPr lang="en-US" dirty="0" smtClean="0">
                <a:latin typeface="Book Antiqua" pitchFamily="18" charset="0"/>
              </a:rPr>
              <a:t> </a:t>
            </a:r>
            <a:r>
              <a:rPr lang="en-US" dirty="0" err="1" smtClean="0">
                <a:latin typeface="Book Antiqua" pitchFamily="18" charset="0"/>
              </a:rPr>
              <a:t>tuzilgan</a:t>
            </a:r>
            <a:r>
              <a:rPr lang="en-US" dirty="0" smtClean="0">
                <a:latin typeface="Book Antiqua" pitchFamily="18" charset="0"/>
              </a:rPr>
              <a:t> </a:t>
            </a:r>
            <a:r>
              <a:rPr lang="en-US" dirty="0" err="1" smtClean="0">
                <a:latin typeface="Book Antiqua" pitchFamily="18" charset="0"/>
              </a:rPr>
              <a:t>hamda</a:t>
            </a:r>
            <a:r>
              <a:rPr lang="en-US" dirty="0" smtClean="0">
                <a:latin typeface="Book Antiqua" pitchFamily="18" charset="0"/>
              </a:rPr>
              <a:t> </a:t>
            </a:r>
            <a:r>
              <a:rPr lang="en-US" dirty="0" err="1" smtClean="0">
                <a:latin typeface="Book Antiqua" pitchFamily="18" charset="0"/>
              </a:rPr>
              <a:t>tishli</a:t>
            </a:r>
            <a:r>
              <a:rPr lang="en-US" dirty="0" smtClean="0">
                <a:latin typeface="Book Antiqua" pitchFamily="18" charset="0"/>
              </a:rPr>
              <a:t> </a:t>
            </a:r>
            <a:r>
              <a:rPr lang="en-US" dirty="0" err="1" smtClean="0">
                <a:latin typeface="Book Antiqua" pitchFamily="18" charset="0"/>
              </a:rPr>
              <a:t>barglar</a:t>
            </a:r>
            <a:r>
              <a:rPr lang="en-US" dirty="0" smtClean="0">
                <a:latin typeface="Book Antiqua" pitchFamily="18" charset="0"/>
              </a:rPr>
              <a:t> </a:t>
            </a:r>
            <a:r>
              <a:rPr lang="en-US" dirty="0" err="1" smtClean="0">
                <a:latin typeface="Book Antiqua" pitchFamily="18" charset="0"/>
              </a:rPr>
              <a:t>bilan</a:t>
            </a:r>
            <a:r>
              <a:rPr lang="en-US" dirty="0" smtClean="0">
                <a:latin typeface="Book Antiqua" pitchFamily="18" charset="0"/>
              </a:rPr>
              <a:t> </a:t>
            </a:r>
            <a:r>
              <a:rPr lang="en-US" dirty="0" err="1" smtClean="0">
                <a:latin typeface="Book Antiqua" pitchFamily="18" charset="0"/>
              </a:rPr>
              <a:t>bezatilgan</a:t>
            </a:r>
            <a:r>
              <a:rPr lang="en-US" dirty="0" smtClean="0">
                <a:latin typeface="Book Antiqua" pitchFamily="18" charset="0"/>
              </a:rPr>
              <a:t> (“</a:t>
            </a:r>
            <a:r>
              <a:rPr lang="en-US" dirty="0" err="1" smtClean="0">
                <a:latin typeface="Book Antiqua" pitchFamily="18" charset="0"/>
              </a:rPr>
              <a:t>tobadoni</a:t>
            </a:r>
            <a:r>
              <a:rPr lang="en-US" dirty="0" smtClean="0">
                <a:latin typeface="Book Antiqua" pitchFamily="18" charset="0"/>
              </a:rPr>
              <a:t>” </a:t>
            </a:r>
            <a:r>
              <a:rPr lang="uz-Cyrl-UZ" dirty="0" smtClean="0">
                <a:latin typeface="Book Antiqua" pitchFamily="18" charset="0"/>
              </a:rPr>
              <a:t>-</a:t>
            </a:r>
            <a:r>
              <a:rPr lang="en-US" dirty="0" smtClean="0">
                <a:latin typeface="Book Antiqua" pitchFamily="18" charset="0"/>
              </a:rPr>
              <a:t> </a:t>
            </a:r>
            <a:r>
              <a:rPr lang="en-US" dirty="0" err="1" smtClean="0">
                <a:latin typeface="Book Antiqua" pitchFamily="18" charset="0"/>
              </a:rPr>
              <a:t>katakli</a:t>
            </a:r>
            <a:r>
              <a:rPr lang="en-US" dirty="0" smtClean="0">
                <a:latin typeface="Book Antiqua" pitchFamily="18" charset="0"/>
              </a:rPr>
              <a:t>, </a:t>
            </a:r>
            <a:r>
              <a:rPr lang="en-US" dirty="0" err="1" smtClean="0">
                <a:latin typeface="Book Antiqua" pitchFamily="18" charset="0"/>
              </a:rPr>
              <a:t>panjarali</a:t>
            </a:r>
            <a:r>
              <a:rPr lang="en-US" dirty="0" smtClean="0">
                <a:latin typeface="Book Antiqua" pitchFamily="18" charset="0"/>
              </a:rPr>
              <a:t>) </a:t>
            </a:r>
            <a:r>
              <a:rPr lang="en-US" dirty="0" err="1" smtClean="0">
                <a:latin typeface="Book Antiqua" pitchFamily="18" charset="0"/>
              </a:rPr>
              <a:t>so’zanalar</a:t>
            </a:r>
            <a:r>
              <a:rPr lang="en-US" dirty="0" smtClean="0">
                <a:latin typeface="Book Antiqua" pitchFamily="18" charset="0"/>
              </a:rPr>
              <a:t> ham </a:t>
            </a:r>
            <a:r>
              <a:rPr lang="en-US" dirty="0" err="1" smtClean="0">
                <a:latin typeface="Book Antiqua" pitchFamily="18" charset="0"/>
              </a:rPr>
              <a:t>Nurota</a:t>
            </a:r>
            <a:r>
              <a:rPr lang="en-US" dirty="0" smtClean="0">
                <a:latin typeface="Book Antiqua" pitchFamily="18" charset="0"/>
              </a:rPr>
              <a:t> </a:t>
            </a:r>
            <a:r>
              <a:rPr lang="en-US" dirty="0" err="1" smtClean="0">
                <a:latin typeface="Book Antiqua" pitchFamily="18" charset="0"/>
              </a:rPr>
              <a:t>kashtachiligining</a:t>
            </a:r>
            <a:r>
              <a:rPr lang="en-US" dirty="0" smtClean="0">
                <a:latin typeface="Book Antiqua" pitchFamily="18" charset="0"/>
              </a:rPr>
              <a:t> </a:t>
            </a:r>
            <a:r>
              <a:rPr lang="en-US" dirty="0" err="1" smtClean="0">
                <a:latin typeface="Book Antiqua" pitchFamily="18" charset="0"/>
              </a:rPr>
              <a:t>yana</a:t>
            </a:r>
            <a:r>
              <a:rPr lang="en-US" dirty="0" smtClean="0">
                <a:latin typeface="Book Antiqua" pitchFamily="18" charset="0"/>
              </a:rPr>
              <a:t> </a:t>
            </a:r>
            <a:r>
              <a:rPr lang="en-US" dirty="0" err="1" smtClean="0">
                <a:latin typeface="Book Antiqua" pitchFamily="18" charset="0"/>
              </a:rPr>
              <a:t>bir</a:t>
            </a:r>
            <a:r>
              <a:rPr lang="en-US" dirty="0" smtClean="0">
                <a:latin typeface="Book Antiqua" pitchFamily="18" charset="0"/>
              </a:rPr>
              <a:t> </a:t>
            </a:r>
            <a:r>
              <a:rPr lang="en-US" dirty="0" err="1" smtClean="0">
                <a:latin typeface="Book Antiqua" pitchFamily="18" charset="0"/>
              </a:rPr>
              <a:t>turi</a:t>
            </a:r>
            <a:r>
              <a:rPr lang="en-US" dirty="0" smtClean="0">
                <a:latin typeface="Book Antiqua" pitchFamily="18" charset="0"/>
              </a:rPr>
              <a:t> </a:t>
            </a:r>
            <a:r>
              <a:rPr lang="en-US" dirty="0" err="1" smtClean="0">
                <a:latin typeface="Book Antiqua" pitchFamily="18" charset="0"/>
              </a:rPr>
              <a:t>hisoblanadi</a:t>
            </a:r>
            <a:r>
              <a:rPr lang="en-US" dirty="0" smtClean="0">
                <a:latin typeface="Book Antiqua" pitchFamily="18" charset="0"/>
              </a:rPr>
              <a:t>. </a:t>
            </a:r>
            <a:endParaRPr lang="ru-RU" dirty="0" smtClean="0">
              <a:latin typeface="Book Antiqua" pitchFamily="18" charset="0"/>
            </a:endParaRPr>
          </a:p>
          <a:p>
            <a:endParaRPr lang="ru-RU" dirty="0"/>
          </a:p>
        </p:txBody>
      </p:sp>
      <p:pic>
        <p:nvPicPr>
          <p:cNvPr id="4" name="Рисунок 3" descr="D:\гулнора\Каштачилик все\SuZaNa\IMG_2439.jpg"/>
          <p:cNvPicPr/>
          <p:nvPr/>
        </p:nvPicPr>
        <p:blipFill>
          <a:blip r:embed="rId2" cstate="print"/>
          <a:srcRect l="8979" t="7265" r="9888" b="9402"/>
          <a:stretch>
            <a:fillRect/>
          </a:stretch>
        </p:blipFill>
        <p:spPr bwMode="auto">
          <a:xfrm>
            <a:off x="3203848" y="4005064"/>
            <a:ext cx="316835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err="1" smtClean="0">
                <a:latin typeface="Book Antiqua" pitchFamily="18" charset="0"/>
              </a:rPr>
              <a:t>Naqsh</a:t>
            </a:r>
            <a:r>
              <a:rPr lang="en-US" b="1" dirty="0" smtClean="0">
                <a:latin typeface="Book Antiqua" pitchFamily="18" charset="0"/>
              </a:rPr>
              <a:t> </a:t>
            </a:r>
            <a:r>
              <a:rPr lang="en-US" b="1" dirty="0" err="1" smtClean="0">
                <a:latin typeface="Book Antiqua" pitchFamily="18" charset="0"/>
              </a:rPr>
              <a:t>va</a:t>
            </a:r>
            <a:r>
              <a:rPr lang="en-US" b="1" dirty="0" smtClean="0">
                <a:latin typeface="Book Antiqua" pitchFamily="18" charset="0"/>
              </a:rPr>
              <a:t> </a:t>
            </a:r>
            <a:r>
              <a:rPr lang="en-US" b="1" dirty="0" err="1" smtClean="0">
                <a:latin typeface="Book Antiqua" pitchFamily="18" charset="0"/>
              </a:rPr>
              <a:t>uning</a:t>
            </a:r>
            <a:r>
              <a:rPr lang="en-US" b="1" dirty="0" smtClean="0">
                <a:latin typeface="Book Antiqua" pitchFamily="18" charset="0"/>
              </a:rPr>
              <a:t> </a:t>
            </a:r>
            <a:r>
              <a:rPr lang="en-US" b="1" dirty="0" err="1" smtClean="0">
                <a:latin typeface="Book Antiqua" pitchFamily="18" charset="0"/>
              </a:rPr>
              <a:t>turlari</a:t>
            </a:r>
            <a:endParaRPr lang="ru-RU" dirty="0">
              <a:latin typeface="Book Antiqua" pitchFamily="18" charset="0"/>
            </a:endParaRPr>
          </a:p>
        </p:txBody>
      </p:sp>
      <p:sp>
        <p:nvSpPr>
          <p:cNvPr id="3" name="Содержимое 2"/>
          <p:cNvSpPr>
            <a:spLocks noGrp="1"/>
          </p:cNvSpPr>
          <p:nvPr>
            <p:ph idx="1"/>
          </p:nvPr>
        </p:nvSpPr>
        <p:spPr>
          <a:xfrm>
            <a:off x="1259632" y="1196752"/>
            <a:ext cx="7674056" cy="5051648"/>
          </a:xfrm>
        </p:spPr>
        <p:txBody>
          <a:bodyPr>
            <a:normAutofit fontScale="77500" lnSpcReduction="20000"/>
          </a:bodyPr>
          <a:lstStyle/>
          <a:p>
            <a:pPr>
              <a:buNone/>
            </a:pPr>
            <a:r>
              <a:rPr lang="en-US" b="1" i="1" dirty="0" smtClean="0"/>
              <a:t>		</a:t>
            </a:r>
          </a:p>
          <a:p>
            <a:pPr>
              <a:buNone/>
            </a:pPr>
            <a:r>
              <a:rPr lang="en-US" b="1" i="1" dirty="0" smtClean="0">
                <a:latin typeface="Book Antiqua" pitchFamily="18" charset="0"/>
              </a:rPr>
              <a:t>		</a:t>
            </a:r>
            <a:r>
              <a:rPr lang="en-US" b="1" i="1" dirty="0" err="1" smtClean="0">
                <a:latin typeface="Book Antiqua" pitchFamily="18" charset="0"/>
              </a:rPr>
              <a:t>Naqsh</a:t>
            </a:r>
            <a:r>
              <a:rPr lang="en-US" b="1" i="1" dirty="0" smtClean="0">
                <a:latin typeface="Book Antiqua" pitchFamily="18" charset="0"/>
              </a:rPr>
              <a:t> </a:t>
            </a:r>
            <a:r>
              <a:rPr lang="en-US" dirty="0" smtClean="0">
                <a:latin typeface="Book Antiqua" pitchFamily="18" charset="0"/>
              </a:rPr>
              <a:t>- </a:t>
            </a:r>
            <a:r>
              <a:rPr lang="en-US" dirty="0" err="1" smtClean="0">
                <a:latin typeface="Book Antiqua" pitchFamily="18" charset="0"/>
              </a:rPr>
              <a:t>arabcha</a:t>
            </a:r>
            <a:r>
              <a:rPr lang="en-US" dirty="0" smtClean="0">
                <a:latin typeface="Book Antiqua" pitchFamily="18" charset="0"/>
              </a:rPr>
              <a:t> </a:t>
            </a:r>
            <a:r>
              <a:rPr lang="en-US" dirty="0" err="1" smtClean="0">
                <a:latin typeface="Book Antiqua" pitchFamily="18" charset="0"/>
              </a:rPr>
              <a:t>tasvir</a:t>
            </a:r>
            <a:r>
              <a:rPr lang="en-US" dirty="0" smtClean="0">
                <a:latin typeface="Book Antiqua" pitchFamily="18" charset="0"/>
              </a:rPr>
              <a:t> </a:t>
            </a:r>
            <a:r>
              <a:rPr lang="en-US" dirty="0" err="1" smtClean="0">
                <a:latin typeface="Book Antiqua" pitchFamily="18" charset="0"/>
              </a:rPr>
              <a:t>gul</a:t>
            </a:r>
            <a:r>
              <a:rPr lang="en-US" dirty="0" smtClean="0">
                <a:latin typeface="Book Antiqua" pitchFamily="18" charset="0"/>
              </a:rPr>
              <a:t> </a:t>
            </a:r>
            <a:r>
              <a:rPr lang="en-US" dirty="0" err="1" smtClean="0">
                <a:latin typeface="Book Antiqua" pitchFamily="18" charset="0"/>
              </a:rPr>
              <a:t>degan</a:t>
            </a:r>
            <a:r>
              <a:rPr lang="en-US" dirty="0" smtClean="0">
                <a:latin typeface="Book Antiqua" pitchFamily="18" charset="0"/>
              </a:rPr>
              <a:t> </a:t>
            </a:r>
            <a:r>
              <a:rPr lang="en-US" dirty="0" err="1" smtClean="0">
                <a:latin typeface="Book Antiqua" pitchFamily="18" charset="0"/>
              </a:rPr>
              <a:t>ma’noni</a:t>
            </a:r>
            <a:r>
              <a:rPr lang="en-US" dirty="0" smtClean="0">
                <a:latin typeface="Book Antiqua" pitchFamily="18" charset="0"/>
              </a:rPr>
              <a:t> </a:t>
            </a:r>
            <a:r>
              <a:rPr lang="en-US" dirty="0" err="1" smtClean="0">
                <a:latin typeface="Book Antiqua" pitchFamily="18" charset="0"/>
              </a:rPr>
              <a:t>anglatadi</a:t>
            </a:r>
            <a:r>
              <a:rPr lang="en-US" dirty="0" smtClean="0">
                <a:latin typeface="Book Antiqua" pitchFamily="18" charset="0"/>
              </a:rPr>
              <a:t>. </a:t>
            </a:r>
            <a:r>
              <a:rPr lang="en-US" dirty="0" err="1" smtClean="0">
                <a:latin typeface="Book Antiqua" pitchFamily="18" charset="0"/>
              </a:rPr>
              <a:t>Kashtado’zlik</a:t>
            </a:r>
            <a:r>
              <a:rPr lang="en-US" dirty="0" smtClean="0">
                <a:latin typeface="Book Antiqua" pitchFamily="18" charset="0"/>
              </a:rPr>
              <a:t> </a:t>
            </a:r>
            <a:r>
              <a:rPr lang="en-US" dirty="0" err="1" smtClean="0">
                <a:latin typeface="Book Antiqua" pitchFamily="18" charset="0"/>
              </a:rPr>
              <a:t>san’atida</a:t>
            </a:r>
            <a:r>
              <a:rPr lang="en-US" dirty="0" smtClean="0">
                <a:latin typeface="Book Antiqua" pitchFamily="18" charset="0"/>
              </a:rPr>
              <a:t> </a:t>
            </a:r>
            <a:r>
              <a:rPr lang="en-US" dirty="0" err="1" smtClean="0">
                <a:latin typeface="Book Antiqua" pitchFamily="18" charset="0"/>
              </a:rPr>
              <a:t>har</a:t>
            </a:r>
            <a:r>
              <a:rPr lang="en-US" dirty="0" smtClean="0">
                <a:latin typeface="Book Antiqua" pitchFamily="18" charset="0"/>
              </a:rPr>
              <a:t> </a:t>
            </a:r>
            <a:r>
              <a:rPr lang="en-US" dirty="0" err="1" smtClean="0">
                <a:latin typeface="Book Antiqua" pitchFamily="18" charset="0"/>
              </a:rPr>
              <a:t>bir</a:t>
            </a:r>
            <a:r>
              <a:rPr lang="en-US" dirty="0" smtClean="0">
                <a:latin typeface="Book Antiqua" pitchFamily="18" charset="0"/>
              </a:rPr>
              <a:t> </a:t>
            </a:r>
            <a:r>
              <a:rPr lang="en-US" dirty="0" err="1" smtClean="0">
                <a:latin typeface="Book Antiqua" pitchFamily="18" charset="0"/>
              </a:rPr>
              <a:t>millatning</a:t>
            </a:r>
            <a:r>
              <a:rPr lang="en-US" dirty="0" smtClean="0">
                <a:latin typeface="Book Antiqua" pitchFamily="18" charset="0"/>
              </a:rPr>
              <a:t> </a:t>
            </a:r>
            <a:r>
              <a:rPr lang="en-US" dirty="0" err="1" smtClean="0">
                <a:latin typeface="Book Antiqua" pitchFamily="18" charset="0"/>
              </a:rPr>
              <a:t>o’ziga</a:t>
            </a:r>
            <a:r>
              <a:rPr lang="en-US" dirty="0" smtClean="0">
                <a:latin typeface="Book Antiqua" pitchFamily="18" charset="0"/>
              </a:rPr>
              <a:t> </a:t>
            </a:r>
            <a:r>
              <a:rPr lang="en-US" dirty="0" err="1" smtClean="0">
                <a:latin typeface="Book Antiqua" pitchFamily="18" charset="0"/>
              </a:rPr>
              <a:t>xos</a:t>
            </a:r>
            <a:r>
              <a:rPr lang="en-US" dirty="0" smtClean="0">
                <a:latin typeface="Book Antiqua" pitchFamily="18" charset="0"/>
              </a:rPr>
              <a:t> eng </a:t>
            </a:r>
            <a:r>
              <a:rPr lang="en-US" dirty="0" err="1" smtClean="0">
                <a:latin typeface="Book Antiqua" pitchFamily="18" charset="0"/>
              </a:rPr>
              <a:t>ko’p</a:t>
            </a:r>
            <a:r>
              <a:rPr lang="en-US" dirty="0" smtClean="0">
                <a:latin typeface="Book Antiqua" pitchFamily="18" charset="0"/>
              </a:rPr>
              <a:t> </a:t>
            </a:r>
            <a:r>
              <a:rPr lang="en-US" dirty="0" err="1" smtClean="0">
                <a:latin typeface="Book Antiqua" pitchFamily="18" charset="0"/>
              </a:rPr>
              <a:t>qo’llaydigan</a:t>
            </a:r>
            <a:r>
              <a:rPr lang="en-US" dirty="0" smtClean="0">
                <a:latin typeface="Book Antiqua" pitchFamily="18" charset="0"/>
              </a:rPr>
              <a:t> </a:t>
            </a:r>
            <a:r>
              <a:rPr lang="en-US" dirty="0" err="1" smtClean="0">
                <a:latin typeface="Book Antiqua" pitchFamily="18" charset="0"/>
              </a:rPr>
              <a:t>naqshlari</a:t>
            </a:r>
            <a:r>
              <a:rPr lang="en-US" dirty="0" smtClean="0">
                <a:latin typeface="Book Antiqua" pitchFamily="18" charset="0"/>
              </a:rPr>
              <a:t> </a:t>
            </a:r>
            <a:r>
              <a:rPr lang="en-US" dirty="0" err="1" smtClean="0">
                <a:latin typeface="Book Antiqua" pitchFamily="18" charset="0"/>
              </a:rPr>
              <a:t>bo’ladi</a:t>
            </a:r>
            <a:r>
              <a:rPr lang="en-US" dirty="0" smtClean="0">
                <a:latin typeface="Book Antiqua" pitchFamily="18" charset="0"/>
              </a:rPr>
              <a:t>. </a:t>
            </a:r>
            <a:r>
              <a:rPr lang="en-US" dirty="0" err="1" smtClean="0">
                <a:latin typeface="Book Antiqua" pitchFamily="18" charset="0"/>
              </a:rPr>
              <a:t>O’zbek</a:t>
            </a:r>
            <a:r>
              <a:rPr lang="en-US" dirty="0" smtClean="0">
                <a:latin typeface="Book Antiqua" pitchFamily="18" charset="0"/>
              </a:rPr>
              <a:t> </a:t>
            </a:r>
            <a:r>
              <a:rPr lang="en-US" dirty="0" err="1" smtClean="0">
                <a:latin typeface="Book Antiqua" pitchFamily="18" charset="0"/>
              </a:rPr>
              <a:t>kashtalarida</a:t>
            </a:r>
            <a:r>
              <a:rPr lang="en-US" dirty="0" smtClean="0">
                <a:latin typeface="Book Antiqua" pitchFamily="18" charset="0"/>
              </a:rPr>
              <a:t> </a:t>
            </a:r>
            <a:r>
              <a:rPr lang="en-US" dirty="0" err="1" smtClean="0">
                <a:latin typeface="Book Antiqua" pitchFamily="18" charset="0"/>
              </a:rPr>
              <a:t>o’simliksimon</a:t>
            </a:r>
            <a:r>
              <a:rPr lang="en-US" dirty="0" smtClean="0">
                <a:latin typeface="Book Antiqua" pitchFamily="18" charset="0"/>
              </a:rPr>
              <a:t>, </a:t>
            </a:r>
            <a:r>
              <a:rPr lang="en-US" dirty="0" err="1" smtClean="0">
                <a:latin typeface="Book Antiqua" pitchFamily="18" charset="0"/>
              </a:rPr>
              <a:t>geometrik</a:t>
            </a:r>
            <a:r>
              <a:rPr lang="en-US" dirty="0" smtClean="0">
                <a:latin typeface="Book Antiqua" pitchFamily="18" charset="0"/>
              </a:rPr>
              <a:t> </a:t>
            </a:r>
            <a:r>
              <a:rPr lang="en-US" dirty="0" err="1" smtClean="0">
                <a:latin typeface="Book Antiqua" pitchFamily="18" charset="0"/>
              </a:rPr>
              <a:t>hamda</a:t>
            </a:r>
            <a:r>
              <a:rPr lang="en-US" dirty="0" smtClean="0">
                <a:latin typeface="Book Antiqua" pitchFamily="18" charset="0"/>
              </a:rPr>
              <a:t> </a:t>
            </a:r>
            <a:r>
              <a:rPr lang="en-US" dirty="0" err="1" smtClean="0">
                <a:latin typeface="Book Antiqua" pitchFamily="18" charset="0"/>
              </a:rPr>
              <a:t>gul</a:t>
            </a:r>
            <a:r>
              <a:rPr lang="en-US" dirty="0" smtClean="0">
                <a:latin typeface="Book Antiqua" pitchFamily="18" charset="0"/>
              </a:rPr>
              <a:t> </a:t>
            </a:r>
            <a:r>
              <a:rPr lang="en-US" dirty="0" err="1" smtClean="0">
                <a:latin typeface="Book Antiqua" pitchFamily="18" charset="0"/>
              </a:rPr>
              <a:t>naqshlari</a:t>
            </a:r>
            <a:r>
              <a:rPr lang="en-US" dirty="0" smtClean="0">
                <a:latin typeface="Book Antiqua" pitchFamily="18" charset="0"/>
              </a:rPr>
              <a:t> </a:t>
            </a:r>
            <a:r>
              <a:rPr lang="en-US" dirty="0" err="1" smtClean="0">
                <a:latin typeface="Book Antiqua" pitchFamily="18" charset="0"/>
              </a:rPr>
              <a:t>ko’p</a:t>
            </a:r>
            <a:r>
              <a:rPr lang="en-US" dirty="0" smtClean="0">
                <a:latin typeface="Book Antiqua" pitchFamily="18" charset="0"/>
              </a:rPr>
              <a:t> </a:t>
            </a:r>
            <a:r>
              <a:rPr lang="en-US" dirty="0" err="1" smtClean="0">
                <a:latin typeface="Book Antiqua" pitchFamily="18" charset="0"/>
              </a:rPr>
              <a:t>bo’lsa</a:t>
            </a:r>
            <a:r>
              <a:rPr lang="en-US" dirty="0" smtClean="0">
                <a:latin typeface="Book Antiqua" pitchFamily="18" charset="0"/>
              </a:rPr>
              <a:t>, </a:t>
            </a:r>
            <a:r>
              <a:rPr lang="en-US" dirty="0" err="1" smtClean="0">
                <a:latin typeface="Book Antiqua" pitchFamily="18" charset="0"/>
              </a:rPr>
              <a:t>rus</a:t>
            </a:r>
            <a:r>
              <a:rPr lang="en-US" dirty="0" smtClean="0">
                <a:latin typeface="Book Antiqua" pitchFamily="18" charset="0"/>
              </a:rPr>
              <a:t> </a:t>
            </a:r>
            <a:r>
              <a:rPr lang="en-US" dirty="0" err="1" smtClean="0">
                <a:latin typeface="Book Antiqua" pitchFamily="18" charset="0"/>
              </a:rPr>
              <a:t>kashtachiligida</a:t>
            </a:r>
            <a:r>
              <a:rPr lang="en-US" dirty="0" smtClean="0">
                <a:latin typeface="Book Antiqua" pitchFamily="18" charset="0"/>
              </a:rPr>
              <a:t> </a:t>
            </a:r>
            <a:r>
              <a:rPr lang="en-US" dirty="0" err="1" smtClean="0">
                <a:latin typeface="Book Antiqua" pitchFamily="18" charset="0"/>
              </a:rPr>
              <a:t>geometrik</a:t>
            </a:r>
            <a:r>
              <a:rPr lang="en-US" dirty="0" smtClean="0">
                <a:latin typeface="Book Antiqua" pitchFamily="18" charset="0"/>
              </a:rPr>
              <a:t>, </a:t>
            </a:r>
            <a:r>
              <a:rPr lang="en-US" dirty="0" err="1" smtClean="0">
                <a:latin typeface="Book Antiqua" pitchFamily="18" charset="0"/>
              </a:rPr>
              <a:t>o’simliksimon</a:t>
            </a:r>
            <a:r>
              <a:rPr lang="en-US" dirty="0" smtClean="0">
                <a:latin typeface="Book Antiqua" pitchFamily="18" charset="0"/>
              </a:rPr>
              <a:t> </a:t>
            </a:r>
            <a:r>
              <a:rPr lang="en-US" dirty="0" err="1" smtClean="0">
                <a:latin typeface="Book Antiqua" pitchFamily="18" charset="0"/>
              </a:rPr>
              <a:t>shakllar</a:t>
            </a:r>
            <a:r>
              <a:rPr lang="en-US" dirty="0" smtClean="0">
                <a:latin typeface="Book Antiqua" pitchFamily="18" charset="0"/>
              </a:rPr>
              <a:t>, </a:t>
            </a:r>
            <a:r>
              <a:rPr lang="en-US" dirty="0" err="1" smtClean="0">
                <a:latin typeface="Book Antiqua" pitchFamily="18" charset="0"/>
              </a:rPr>
              <a:t>gullar</a:t>
            </a:r>
            <a:r>
              <a:rPr lang="en-US" dirty="0" smtClean="0">
                <a:latin typeface="Book Antiqua" pitchFamily="18" charset="0"/>
              </a:rPr>
              <a:t>, </a:t>
            </a:r>
            <a:r>
              <a:rPr lang="en-US" dirty="0" err="1" smtClean="0">
                <a:latin typeface="Book Antiqua" pitchFamily="18" charset="0"/>
              </a:rPr>
              <a:t>qush</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mevalar</a:t>
            </a:r>
            <a:r>
              <a:rPr lang="en-US" dirty="0" smtClean="0">
                <a:latin typeface="Book Antiqua" pitchFamily="18" charset="0"/>
              </a:rPr>
              <a:t> </a:t>
            </a:r>
            <a:r>
              <a:rPr lang="en-US" dirty="0" err="1" smtClean="0">
                <a:latin typeface="Book Antiqua" pitchFamily="18" charset="0"/>
              </a:rPr>
              <a:t>ko’p</a:t>
            </a:r>
            <a:r>
              <a:rPr lang="en-US" dirty="0" smtClean="0">
                <a:latin typeface="Book Antiqua" pitchFamily="18" charset="0"/>
              </a:rPr>
              <a:t> </a:t>
            </a:r>
            <a:r>
              <a:rPr lang="en-US" dirty="0" err="1" smtClean="0">
                <a:latin typeface="Book Antiqua" pitchFamily="18" charset="0"/>
              </a:rPr>
              <a:t>tasvirlanadi</a:t>
            </a:r>
            <a:r>
              <a:rPr lang="en-US" dirty="0" smtClean="0">
                <a:latin typeface="Book Antiqua" pitchFamily="18" charset="0"/>
              </a:rPr>
              <a:t>, </a:t>
            </a:r>
            <a:r>
              <a:rPr lang="en-US" dirty="0" err="1" smtClean="0">
                <a:latin typeface="Book Antiqua" pitchFamily="18" charset="0"/>
              </a:rPr>
              <a:t>qozoq</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qirg’iz</a:t>
            </a:r>
            <a:r>
              <a:rPr lang="en-US" dirty="0" smtClean="0">
                <a:latin typeface="Book Antiqua" pitchFamily="18" charset="0"/>
              </a:rPr>
              <a:t> </a:t>
            </a:r>
            <a:r>
              <a:rPr lang="en-US" dirty="0" err="1" smtClean="0">
                <a:latin typeface="Book Antiqua" pitchFamily="18" charset="0"/>
              </a:rPr>
              <a:t>kashtachiligida</a:t>
            </a:r>
            <a:r>
              <a:rPr lang="en-US" dirty="0" smtClean="0">
                <a:latin typeface="Book Antiqua" pitchFamily="18" charset="0"/>
              </a:rPr>
              <a:t> </a:t>
            </a:r>
            <a:r>
              <a:rPr lang="en-US" dirty="0" err="1" smtClean="0">
                <a:latin typeface="Book Antiqua" pitchFamily="18" charset="0"/>
              </a:rPr>
              <a:t>esa</a:t>
            </a:r>
            <a:r>
              <a:rPr lang="en-US" dirty="0" smtClean="0">
                <a:latin typeface="Book Antiqua" pitchFamily="18" charset="0"/>
              </a:rPr>
              <a:t> </a:t>
            </a:r>
            <a:r>
              <a:rPr lang="en-US" dirty="0" err="1" smtClean="0">
                <a:latin typeface="Book Antiqua" pitchFamily="18" charset="0"/>
              </a:rPr>
              <a:t>ko’proq</a:t>
            </a:r>
            <a:r>
              <a:rPr lang="en-US" dirty="0" smtClean="0">
                <a:latin typeface="Book Antiqua" pitchFamily="18" charset="0"/>
              </a:rPr>
              <a:t> </a:t>
            </a:r>
            <a:r>
              <a:rPr lang="en-US" dirty="0" err="1" smtClean="0">
                <a:latin typeface="Book Antiqua" pitchFamily="18" charset="0"/>
              </a:rPr>
              <a:t>hayvonlar</a:t>
            </a:r>
            <a:r>
              <a:rPr lang="en-US" dirty="0" smtClean="0">
                <a:latin typeface="Book Antiqua" pitchFamily="18" charset="0"/>
              </a:rPr>
              <a:t>, </a:t>
            </a:r>
            <a:r>
              <a:rPr lang="en-US" dirty="0" err="1" smtClean="0">
                <a:latin typeface="Book Antiqua" pitchFamily="18" charset="0"/>
              </a:rPr>
              <a:t>shox</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tuyoqlarni</a:t>
            </a:r>
            <a:r>
              <a:rPr lang="en-US" dirty="0" smtClean="0">
                <a:latin typeface="Book Antiqua" pitchFamily="18" charset="0"/>
              </a:rPr>
              <a:t> </a:t>
            </a:r>
            <a:r>
              <a:rPr lang="en-US" dirty="0" err="1" smtClean="0">
                <a:latin typeface="Book Antiqua" pitchFamily="18" charset="0"/>
              </a:rPr>
              <a:t>eslatuvchi</a:t>
            </a:r>
            <a:r>
              <a:rPr lang="en-US" dirty="0" smtClean="0">
                <a:latin typeface="Book Antiqua" pitchFamily="18" charset="0"/>
              </a:rPr>
              <a:t> </a:t>
            </a:r>
            <a:r>
              <a:rPr lang="en-US" dirty="0" err="1" smtClean="0">
                <a:latin typeface="Book Antiqua" pitchFamily="18" charset="0"/>
              </a:rPr>
              <a:t>elementlar</a:t>
            </a:r>
            <a:r>
              <a:rPr lang="en-US" dirty="0" smtClean="0">
                <a:latin typeface="Book Antiqua" pitchFamily="18" charset="0"/>
              </a:rPr>
              <a:t> </a:t>
            </a:r>
            <a:r>
              <a:rPr lang="en-US" dirty="0" err="1" smtClean="0">
                <a:latin typeface="Book Antiqua" pitchFamily="18" charset="0"/>
              </a:rPr>
              <a:t>tasvirlanadi</a:t>
            </a:r>
            <a:r>
              <a:rPr lang="en-US" dirty="0" smtClean="0">
                <a:latin typeface="Book Antiqua" pitchFamily="18" charset="0"/>
              </a:rPr>
              <a:t>. </a:t>
            </a:r>
            <a:r>
              <a:rPr lang="en-US" dirty="0" err="1" smtClean="0">
                <a:latin typeface="Book Antiqua" pitchFamily="18" charset="0"/>
              </a:rPr>
              <a:t>Rangtasvir</a:t>
            </a:r>
            <a:r>
              <a:rPr lang="en-US" dirty="0" smtClean="0">
                <a:latin typeface="Book Antiqua" pitchFamily="18" charset="0"/>
              </a:rPr>
              <a:t> </a:t>
            </a:r>
            <a:r>
              <a:rPr lang="en-US" dirty="0" err="1" smtClean="0">
                <a:latin typeface="Book Antiqua" pitchFamily="18" charset="0"/>
              </a:rPr>
              <a:t>vositalar</a:t>
            </a:r>
            <a:r>
              <a:rPr lang="en-US" dirty="0" smtClean="0">
                <a:latin typeface="Book Antiqua" pitchFamily="18" charset="0"/>
              </a:rPr>
              <a:t> </a:t>
            </a:r>
            <a:r>
              <a:rPr lang="en-US" dirty="0" err="1" smtClean="0">
                <a:latin typeface="Book Antiqua" pitchFamily="18" charset="0"/>
              </a:rPr>
              <a:t>yordamida</a:t>
            </a:r>
            <a:r>
              <a:rPr lang="en-US" dirty="0" smtClean="0">
                <a:latin typeface="Book Antiqua" pitchFamily="18" charset="0"/>
              </a:rPr>
              <a:t> </a:t>
            </a:r>
            <a:r>
              <a:rPr lang="en-US" dirty="0" err="1" smtClean="0">
                <a:latin typeface="Book Antiqua" pitchFamily="18" charset="0"/>
              </a:rPr>
              <a:t>ishlangan</a:t>
            </a:r>
            <a:r>
              <a:rPr lang="en-US" dirty="0" smtClean="0">
                <a:latin typeface="Book Antiqua" pitchFamily="18" charset="0"/>
              </a:rPr>
              <a:t>, </a:t>
            </a:r>
            <a:r>
              <a:rPr lang="en-US" dirty="0" err="1" smtClean="0">
                <a:latin typeface="Book Antiqua" pitchFamily="18" charset="0"/>
              </a:rPr>
              <a:t>nur</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soyalar</a:t>
            </a:r>
            <a:r>
              <a:rPr lang="en-US" dirty="0" smtClean="0">
                <a:latin typeface="Book Antiqua" pitchFamily="18" charset="0"/>
              </a:rPr>
              <a:t> </a:t>
            </a:r>
            <a:r>
              <a:rPr lang="en-US" dirty="0" err="1" smtClean="0">
                <a:latin typeface="Book Antiqua" pitchFamily="18" charset="0"/>
              </a:rPr>
              <a:t>hajmni</a:t>
            </a:r>
            <a:r>
              <a:rPr lang="en-US" dirty="0" smtClean="0">
                <a:latin typeface="Book Antiqua" pitchFamily="18" charset="0"/>
              </a:rPr>
              <a:t> </a:t>
            </a:r>
            <a:r>
              <a:rPr lang="en-US" dirty="0" err="1" smtClean="0">
                <a:latin typeface="Book Antiqua" pitchFamily="18" charset="0"/>
              </a:rPr>
              <a:t>keltirib</a:t>
            </a:r>
            <a:r>
              <a:rPr lang="en-US" dirty="0" smtClean="0">
                <a:latin typeface="Book Antiqua" pitchFamily="18" charset="0"/>
              </a:rPr>
              <a:t> </a:t>
            </a:r>
            <a:r>
              <a:rPr lang="en-US" dirty="0" err="1" smtClean="0">
                <a:latin typeface="Book Antiqua" pitchFamily="18" charset="0"/>
              </a:rPr>
              <a:t>chiqaradigan</a:t>
            </a:r>
            <a:r>
              <a:rPr lang="en-US" dirty="0" smtClean="0">
                <a:latin typeface="Book Antiqua" pitchFamily="18" charset="0"/>
              </a:rPr>
              <a:t>, </a:t>
            </a:r>
            <a:r>
              <a:rPr lang="en-US" dirty="0" err="1" smtClean="0">
                <a:latin typeface="Book Antiqua" pitchFamily="18" charset="0"/>
              </a:rPr>
              <a:t>shu</a:t>
            </a:r>
            <a:r>
              <a:rPr lang="en-US" dirty="0" smtClean="0">
                <a:latin typeface="Book Antiqua" pitchFamily="18" charset="0"/>
              </a:rPr>
              <a:t> </a:t>
            </a:r>
            <a:r>
              <a:rPr lang="en-US" dirty="0" err="1" smtClean="0">
                <a:latin typeface="Book Antiqua" pitchFamily="18" charset="0"/>
              </a:rPr>
              <a:t>bilan</a:t>
            </a:r>
            <a:r>
              <a:rPr lang="en-US" dirty="0" smtClean="0">
                <a:latin typeface="Book Antiqua" pitchFamily="18" charset="0"/>
              </a:rPr>
              <a:t> </a:t>
            </a:r>
            <a:r>
              <a:rPr lang="en-US" dirty="0" err="1" smtClean="0">
                <a:latin typeface="Book Antiqua" pitchFamily="18" charset="0"/>
              </a:rPr>
              <a:t>birga</a:t>
            </a:r>
            <a:r>
              <a:rPr lang="en-US" dirty="0" smtClean="0">
                <a:latin typeface="Book Antiqua" pitchFamily="18" charset="0"/>
              </a:rPr>
              <a:t> </a:t>
            </a:r>
            <a:r>
              <a:rPr lang="en-US" dirty="0" err="1" smtClean="0">
                <a:latin typeface="Book Antiqua" pitchFamily="18" charset="0"/>
              </a:rPr>
              <a:t>o’ylamay</a:t>
            </a:r>
            <a:r>
              <a:rPr lang="en-US" dirty="0" smtClean="0">
                <a:latin typeface="Book Antiqua" pitchFamily="18" charset="0"/>
              </a:rPr>
              <a:t> - </a:t>
            </a:r>
            <a:r>
              <a:rPr lang="en-US" dirty="0" err="1" smtClean="0">
                <a:latin typeface="Book Antiqua" pitchFamily="18" charset="0"/>
              </a:rPr>
              <a:t>netmay</a:t>
            </a:r>
            <a:r>
              <a:rPr lang="en-US" dirty="0" smtClean="0">
                <a:latin typeface="Book Antiqua" pitchFamily="18" charset="0"/>
              </a:rPr>
              <a:t> </a:t>
            </a:r>
            <a:r>
              <a:rPr lang="en-US" dirty="0" err="1" smtClean="0">
                <a:latin typeface="Book Antiqua" pitchFamily="18" charset="0"/>
              </a:rPr>
              <a:t>tabiatdan</a:t>
            </a:r>
            <a:r>
              <a:rPr lang="en-US" dirty="0" smtClean="0">
                <a:latin typeface="Book Antiqua" pitchFamily="18" charset="0"/>
              </a:rPr>
              <a:t> </a:t>
            </a:r>
            <a:r>
              <a:rPr lang="en-US" dirty="0" err="1" smtClean="0">
                <a:latin typeface="Book Antiqua" pitchFamily="18" charset="0"/>
              </a:rPr>
              <a:t>aynan</a:t>
            </a:r>
            <a:r>
              <a:rPr lang="en-US" dirty="0" smtClean="0">
                <a:latin typeface="Book Antiqua" pitchFamily="18" charset="0"/>
              </a:rPr>
              <a:t> </a:t>
            </a:r>
            <a:r>
              <a:rPr lang="en-US" dirty="0" err="1" smtClean="0">
                <a:latin typeface="Book Antiqua" pitchFamily="18" charset="0"/>
              </a:rPr>
              <a:t>ko’chirishga</a:t>
            </a:r>
            <a:r>
              <a:rPr lang="en-US" dirty="0" smtClean="0">
                <a:latin typeface="Book Antiqua" pitchFamily="18" charset="0"/>
              </a:rPr>
              <a:t> </a:t>
            </a:r>
            <a:r>
              <a:rPr lang="en-US" dirty="0" err="1" smtClean="0">
                <a:latin typeface="Book Antiqua" pitchFamily="18" charset="0"/>
              </a:rPr>
              <a:t>intilmagan</a:t>
            </a:r>
            <a:r>
              <a:rPr lang="en-US" dirty="0" smtClean="0">
                <a:latin typeface="Book Antiqua" pitchFamily="18" charset="0"/>
              </a:rPr>
              <a:t> </a:t>
            </a:r>
            <a:r>
              <a:rPr lang="en-US" dirty="0" err="1" smtClean="0">
                <a:latin typeface="Book Antiqua" pitchFamily="18" charset="0"/>
              </a:rPr>
              <a:t>rasmchini</a:t>
            </a:r>
            <a:r>
              <a:rPr lang="en-US" dirty="0" smtClean="0">
                <a:latin typeface="Book Antiqua" pitchFamily="18" charset="0"/>
              </a:rPr>
              <a:t> </a:t>
            </a:r>
            <a:r>
              <a:rPr lang="en-US" dirty="0" err="1" smtClean="0">
                <a:latin typeface="Book Antiqua" pitchFamily="18" charset="0"/>
              </a:rPr>
              <a:t>naturadan</a:t>
            </a:r>
            <a:r>
              <a:rPr lang="en-US" dirty="0" smtClean="0">
                <a:latin typeface="Book Antiqua" pitchFamily="18" charset="0"/>
              </a:rPr>
              <a:t> </a:t>
            </a:r>
            <a:r>
              <a:rPr lang="en-US" dirty="0" err="1" smtClean="0">
                <a:latin typeface="Book Antiqua" pitchFamily="18" charset="0"/>
              </a:rPr>
              <a:t>yaqinroq</a:t>
            </a:r>
            <a:r>
              <a:rPr lang="en-US" dirty="0" smtClean="0">
                <a:latin typeface="Book Antiqua" pitchFamily="18" charset="0"/>
              </a:rPr>
              <a:t> </a:t>
            </a:r>
            <a:r>
              <a:rPr lang="en-US" dirty="0" err="1" smtClean="0">
                <a:latin typeface="Book Antiqua" pitchFamily="18" charset="0"/>
              </a:rPr>
              <a:t>bo’lishi</a:t>
            </a:r>
            <a:r>
              <a:rPr lang="en-US" dirty="0" smtClean="0">
                <a:latin typeface="Book Antiqua" pitchFamily="18" charset="0"/>
              </a:rPr>
              <a:t> </a:t>
            </a:r>
            <a:r>
              <a:rPr lang="en-US" dirty="0" err="1" smtClean="0">
                <a:latin typeface="Book Antiqua" pitchFamily="18" charset="0"/>
              </a:rPr>
              <a:t>mumkin</a:t>
            </a:r>
            <a:r>
              <a:rPr lang="en-US" dirty="0" smtClean="0">
                <a:latin typeface="Book Antiqua" pitchFamily="18" charset="0"/>
              </a:rPr>
              <a:t>. </a:t>
            </a:r>
            <a:endParaRPr lang="ru-RU" dirty="0" smtClean="0">
              <a:latin typeface="Book Antiqua" pitchFamily="18" charset="0"/>
            </a:endParaRPr>
          </a:p>
          <a:p>
            <a:pPr>
              <a:buNone/>
            </a:pPr>
            <a:endParaRPr lang="ru-RU" dirty="0"/>
          </a:p>
        </p:txBody>
      </p:sp>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8172400" cy="1359024"/>
          </a:xfrm>
        </p:spPr>
        <p:txBody>
          <a:bodyPr>
            <a:noAutofit/>
          </a:bodyPr>
          <a:lstStyle/>
          <a:p>
            <a:pPr algn="ctr"/>
            <a:r>
              <a:rPr lang="en-US" sz="3600" b="1" dirty="0" err="1" smtClean="0"/>
              <a:t>Kashtachilikda</a:t>
            </a:r>
            <a:r>
              <a:rPr lang="en-US" sz="3600" b="1" dirty="0" smtClean="0"/>
              <a:t> </a:t>
            </a:r>
            <a:r>
              <a:rPr lang="en-US" sz="3600" b="1" dirty="0" err="1" smtClean="0"/>
              <a:t>ranglar</a:t>
            </a:r>
            <a:r>
              <a:rPr lang="en-US" sz="3600" b="1" dirty="0" smtClean="0"/>
              <a:t> </a:t>
            </a:r>
            <a:r>
              <a:rPr lang="en-US" sz="3600" b="1" dirty="0" err="1" smtClean="0"/>
              <a:t>ahamiyati</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995936" y="1268760"/>
            <a:ext cx="5148064" cy="5328592"/>
          </a:xfrm>
        </p:spPr>
        <p:txBody>
          <a:bodyPr>
            <a:normAutofit fontScale="77500" lnSpcReduction="20000"/>
          </a:bodyPr>
          <a:lstStyle/>
          <a:p>
            <a:pPr>
              <a:buNone/>
            </a:pPr>
            <a:r>
              <a:rPr lang="en-US" dirty="0" smtClean="0"/>
              <a:t>		</a:t>
            </a:r>
            <a:r>
              <a:rPr lang="en-US" dirty="0" err="1" smtClean="0">
                <a:latin typeface="Book Antiqua" pitchFamily="18" charset="0"/>
              </a:rPr>
              <a:t>Kashtachilikda</a:t>
            </a:r>
            <a:r>
              <a:rPr lang="en-US" dirty="0" smtClean="0">
                <a:latin typeface="Book Antiqua" pitchFamily="18" charset="0"/>
              </a:rPr>
              <a:t> </a:t>
            </a:r>
            <a:r>
              <a:rPr lang="en-US" dirty="0" smtClean="0">
                <a:latin typeface="Book Antiqua" pitchFamily="18" charset="0"/>
              </a:rPr>
              <a:t>rang </a:t>
            </a:r>
            <a:r>
              <a:rPr lang="en-US" dirty="0" err="1" smtClean="0">
                <a:latin typeface="Book Antiqua" pitchFamily="18" charset="0"/>
              </a:rPr>
              <a:t>asosiy</a:t>
            </a:r>
            <a:r>
              <a:rPr lang="en-US" dirty="0" smtClean="0">
                <a:latin typeface="Book Antiqua" pitchFamily="18" charset="0"/>
              </a:rPr>
              <a:t> </a:t>
            </a:r>
            <a:r>
              <a:rPr lang="en-US" dirty="0" err="1" smtClean="0">
                <a:latin typeface="Book Antiqua" pitchFamily="18" charset="0"/>
              </a:rPr>
              <a:t>va</a:t>
            </a:r>
            <a:r>
              <a:rPr lang="en-US" dirty="0" smtClean="0">
                <a:latin typeface="Book Antiqua" pitchFamily="18" charset="0"/>
              </a:rPr>
              <a:t> </a:t>
            </a:r>
            <a:r>
              <a:rPr lang="en-US" dirty="0" err="1" smtClean="0">
                <a:latin typeface="Book Antiqua" pitchFamily="18" charset="0"/>
              </a:rPr>
              <a:t>muhim</a:t>
            </a:r>
            <a:r>
              <a:rPr lang="en-US" dirty="0" smtClean="0">
                <a:latin typeface="Book Antiqua" pitchFamily="18" charset="0"/>
              </a:rPr>
              <a:t> </a:t>
            </a:r>
            <a:r>
              <a:rPr lang="en-US" dirty="0" err="1" smtClean="0">
                <a:latin typeface="Book Antiqua" pitchFamily="18" charset="0"/>
              </a:rPr>
              <a:t>o’rinni</a:t>
            </a:r>
            <a:r>
              <a:rPr lang="en-US" dirty="0" smtClean="0">
                <a:latin typeface="Book Antiqua" pitchFamily="18" charset="0"/>
              </a:rPr>
              <a:t> </a:t>
            </a:r>
            <a:r>
              <a:rPr lang="en-US" dirty="0" err="1" smtClean="0">
                <a:latin typeface="Book Antiqua" pitchFamily="18" charset="0"/>
              </a:rPr>
              <a:t>agallaydi</a:t>
            </a:r>
            <a:r>
              <a:rPr lang="en-US" dirty="0" smtClean="0">
                <a:latin typeface="Book Antiqua" pitchFamily="18" charset="0"/>
              </a:rPr>
              <a:t>. </a:t>
            </a:r>
            <a:r>
              <a:rPr lang="en-US" dirty="0" err="1" smtClean="0">
                <a:latin typeface="Book Antiqua" pitchFamily="18" charset="0"/>
              </a:rPr>
              <a:t>Kashtaning</a:t>
            </a:r>
            <a:r>
              <a:rPr lang="en-US" dirty="0" smtClean="0">
                <a:latin typeface="Book Antiqua" pitchFamily="18" charset="0"/>
              </a:rPr>
              <a:t> </a:t>
            </a:r>
            <a:r>
              <a:rPr lang="en-US" dirty="0" err="1" smtClean="0">
                <a:latin typeface="Book Antiqua" pitchFamily="18" charset="0"/>
              </a:rPr>
              <a:t>rangi</a:t>
            </a:r>
            <a:r>
              <a:rPr lang="en-US" dirty="0" smtClean="0">
                <a:latin typeface="Book Antiqua" pitchFamily="18" charset="0"/>
              </a:rPr>
              <a:t> </a:t>
            </a:r>
            <a:r>
              <a:rPr lang="en-US" dirty="0" err="1" smtClean="0">
                <a:latin typeface="Book Antiqua" pitchFamily="18" charset="0"/>
              </a:rPr>
              <a:t>uning</a:t>
            </a:r>
            <a:r>
              <a:rPr lang="en-US" dirty="0" smtClean="0">
                <a:latin typeface="Book Antiqua" pitchFamily="18" charset="0"/>
              </a:rPr>
              <a:t> </a:t>
            </a:r>
            <a:r>
              <a:rPr lang="en-US" dirty="0" err="1" smtClean="0">
                <a:latin typeface="Book Antiqua" pitchFamily="18" charset="0"/>
              </a:rPr>
              <a:t>fonidan</a:t>
            </a:r>
            <a:r>
              <a:rPr lang="en-US" dirty="0" smtClean="0">
                <a:latin typeface="Book Antiqua" pitchFamily="18" charset="0"/>
              </a:rPr>
              <a:t> </a:t>
            </a:r>
            <a:r>
              <a:rPr lang="en-US" dirty="0" err="1" smtClean="0">
                <a:latin typeface="Book Antiqua" pitchFamily="18" charset="0"/>
              </a:rPr>
              <a:t>ya’ni</a:t>
            </a:r>
            <a:r>
              <a:rPr lang="en-US" dirty="0" smtClean="0">
                <a:latin typeface="Book Antiqua" pitchFamily="18" charset="0"/>
              </a:rPr>
              <a:t>, </a:t>
            </a:r>
            <a:r>
              <a:rPr lang="en-US" dirty="0" err="1" smtClean="0">
                <a:latin typeface="Book Antiqua" pitchFamily="18" charset="0"/>
              </a:rPr>
              <a:t>asosidan</a:t>
            </a:r>
            <a:r>
              <a:rPr lang="en-US" dirty="0" smtClean="0">
                <a:latin typeface="Book Antiqua" pitchFamily="18" charset="0"/>
              </a:rPr>
              <a:t> </a:t>
            </a:r>
            <a:r>
              <a:rPr lang="en-US" dirty="0" err="1" smtClean="0">
                <a:latin typeface="Book Antiqua" pitchFamily="18" charset="0"/>
              </a:rPr>
              <a:t>kelib</a:t>
            </a:r>
            <a:r>
              <a:rPr lang="en-US" dirty="0" smtClean="0">
                <a:latin typeface="Book Antiqua" pitchFamily="18" charset="0"/>
              </a:rPr>
              <a:t> </a:t>
            </a:r>
            <a:r>
              <a:rPr lang="en-US" dirty="0" err="1" smtClean="0">
                <a:latin typeface="Book Antiqua" pitchFamily="18" charset="0"/>
              </a:rPr>
              <a:t>chiqib</a:t>
            </a:r>
            <a:r>
              <a:rPr lang="en-US" dirty="0" smtClean="0">
                <a:latin typeface="Book Antiqua" pitchFamily="18" charset="0"/>
              </a:rPr>
              <a:t>, rang </a:t>
            </a:r>
            <a:r>
              <a:rPr lang="en-US" dirty="0" err="1" smtClean="0">
                <a:latin typeface="Book Antiqua" pitchFamily="18" charset="0"/>
              </a:rPr>
              <a:t>koloriti</a:t>
            </a:r>
            <a:r>
              <a:rPr lang="en-US" dirty="0" smtClean="0">
                <a:latin typeface="Book Antiqua" pitchFamily="18" charset="0"/>
              </a:rPr>
              <a:t> </a:t>
            </a:r>
            <a:r>
              <a:rPr lang="en-US" dirty="0" err="1" smtClean="0">
                <a:latin typeface="Book Antiqua" pitchFamily="18" charset="0"/>
              </a:rPr>
              <a:t>tanlanadi</a:t>
            </a:r>
            <a:r>
              <a:rPr lang="en-US" dirty="0" smtClean="0">
                <a:latin typeface="Book Antiqua" pitchFamily="18" charset="0"/>
              </a:rPr>
              <a:t>. </a:t>
            </a:r>
            <a:r>
              <a:rPr lang="en-US" dirty="0" err="1" smtClean="0">
                <a:latin typeface="Book Antiqua" pitchFamily="18" charset="0"/>
              </a:rPr>
              <a:t>Oq</a:t>
            </a:r>
            <a:r>
              <a:rPr lang="en-US" dirty="0" smtClean="0">
                <a:latin typeface="Book Antiqua" pitchFamily="18" charset="0"/>
              </a:rPr>
              <a:t> </a:t>
            </a:r>
            <a:r>
              <a:rPr lang="en-US" dirty="0" err="1" smtClean="0">
                <a:latin typeface="Book Antiqua" pitchFamily="18" charset="0"/>
              </a:rPr>
              <a:t>bo’z</a:t>
            </a:r>
            <a:r>
              <a:rPr lang="en-US" dirty="0" smtClean="0">
                <a:latin typeface="Book Antiqua" pitchFamily="18" charset="0"/>
              </a:rPr>
              <a:t> </a:t>
            </a:r>
            <a:r>
              <a:rPr lang="en-US" dirty="0" err="1" smtClean="0">
                <a:latin typeface="Book Antiqua" pitchFamily="18" charset="0"/>
              </a:rPr>
              <a:t>hech</a:t>
            </a:r>
            <a:r>
              <a:rPr lang="en-US" dirty="0" smtClean="0">
                <a:latin typeface="Book Antiqua" pitchFamily="18" charset="0"/>
              </a:rPr>
              <a:t> </a:t>
            </a:r>
            <a:r>
              <a:rPr lang="en-US" dirty="0" err="1" smtClean="0">
                <a:latin typeface="Book Antiqua" pitchFamily="18" charset="0"/>
              </a:rPr>
              <a:t>qachon</a:t>
            </a:r>
            <a:r>
              <a:rPr lang="en-US" dirty="0" smtClean="0">
                <a:latin typeface="Book Antiqua" pitchFamily="18" charset="0"/>
              </a:rPr>
              <a:t> </a:t>
            </a:r>
            <a:r>
              <a:rPr lang="en-US" dirty="0" err="1" smtClean="0">
                <a:latin typeface="Book Antiqua" pitchFamily="18" charset="0"/>
              </a:rPr>
              <a:t>sutdek</a:t>
            </a:r>
            <a:r>
              <a:rPr lang="en-US" dirty="0" smtClean="0">
                <a:latin typeface="Book Antiqua" pitchFamily="18" charset="0"/>
              </a:rPr>
              <a:t> </a:t>
            </a:r>
            <a:r>
              <a:rPr lang="en-US" dirty="0" err="1" smtClean="0">
                <a:latin typeface="Book Antiqua" pitchFamily="18" charset="0"/>
              </a:rPr>
              <a:t>oppoq</a:t>
            </a:r>
            <a:r>
              <a:rPr lang="en-US" dirty="0" smtClean="0">
                <a:latin typeface="Book Antiqua" pitchFamily="18" charset="0"/>
              </a:rPr>
              <a:t> </a:t>
            </a:r>
            <a:r>
              <a:rPr lang="en-US" dirty="0" err="1" smtClean="0">
                <a:latin typeface="Book Antiqua" pitchFamily="18" charset="0"/>
              </a:rPr>
              <a:t>bo’lmaydi</a:t>
            </a:r>
            <a:r>
              <a:rPr lang="en-US" dirty="0" smtClean="0">
                <a:latin typeface="Book Antiqua" pitchFamily="18" charset="0"/>
              </a:rPr>
              <a:t>. </a:t>
            </a:r>
            <a:r>
              <a:rPr lang="en-US" dirty="0" err="1" smtClean="0">
                <a:latin typeface="Book Antiqua" pitchFamily="18" charset="0"/>
              </a:rPr>
              <a:t>Uning</a:t>
            </a:r>
            <a:r>
              <a:rPr lang="en-US" dirty="0" smtClean="0">
                <a:latin typeface="Book Antiqua" pitchFamily="18" charset="0"/>
              </a:rPr>
              <a:t> </a:t>
            </a:r>
            <a:r>
              <a:rPr lang="en-US" dirty="0" err="1" smtClean="0">
                <a:latin typeface="Book Antiqua" pitchFamily="18" charset="0"/>
              </a:rPr>
              <a:t>biroz</a:t>
            </a:r>
            <a:r>
              <a:rPr lang="en-US" dirty="0" smtClean="0">
                <a:latin typeface="Book Antiqua" pitchFamily="18" charset="0"/>
              </a:rPr>
              <a:t> </a:t>
            </a:r>
            <a:r>
              <a:rPr lang="en-US" dirty="0" err="1" smtClean="0">
                <a:latin typeface="Book Antiqua" pitchFamily="18" charset="0"/>
              </a:rPr>
              <a:t>kulrang</a:t>
            </a:r>
            <a:r>
              <a:rPr lang="en-US" dirty="0" smtClean="0">
                <a:latin typeface="Book Antiqua" pitchFamily="18" charset="0"/>
              </a:rPr>
              <a:t>, </a:t>
            </a:r>
            <a:r>
              <a:rPr lang="en-US" dirty="0" err="1" smtClean="0">
                <a:latin typeface="Book Antiqua" pitchFamily="18" charset="0"/>
              </a:rPr>
              <a:t>sarg’ish</a:t>
            </a:r>
            <a:r>
              <a:rPr lang="en-US" dirty="0" smtClean="0">
                <a:latin typeface="Book Antiqua" pitchFamily="18" charset="0"/>
              </a:rPr>
              <a:t> </a:t>
            </a:r>
            <a:r>
              <a:rPr lang="en-US" dirty="0" err="1" smtClean="0">
                <a:latin typeface="Book Antiqua" pitchFamily="18" charset="0"/>
              </a:rPr>
              <a:t>tusi</a:t>
            </a:r>
            <a:r>
              <a:rPr lang="en-US" dirty="0" smtClean="0">
                <a:latin typeface="Book Antiqua" pitchFamily="18" charset="0"/>
              </a:rPr>
              <a:t> </a:t>
            </a:r>
            <a:r>
              <a:rPr lang="en-US" dirty="0" err="1" smtClean="0">
                <a:latin typeface="Book Antiqua" pitchFamily="18" charset="0"/>
              </a:rPr>
              <a:t>uzviy</a:t>
            </a:r>
            <a:r>
              <a:rPr lang="en-US" dirty="0" smtClean="0">
                <a:latin typeface="Book Antiqua" pitchFamily="18" charset="0"/>
              </a:rPr>
              <a:t> </a:t>
            </a:r>
            <a:r>
              <a:rPr lang="en-US" dirty="0" err="1" smtClean="0">
                <a:latin typeface="Book Antiqua" pitchFamily="18" charset="0"/>
              </a:rPr>
              <a:t>koloritni</a:t>
            </a:r>
            <a:r>
              <a:rPr lang="en-US" dirty="0" smtClean="0">
                <a:latin typeface="Book Antiqua" pitchFamily="18" charset="0"/>
              </a:rPr>
              <a:t> </a:t>
            </a:r>
            <a:r>
              <a:rPr lang="en-US" dirty="0" err="1" smtClean="0">
                <a:latin typeface="Book Antiqua" pitchFamily="18" charset="0"/>
              </a:rPr>
              <a:t>hosil</a:t>
            </a:r>
            <a:r>
              <a:rPr lang="en-US" dirty="0" smtClean="0">
                <a:latin typeface="Book Antiqua" pitchFamily="18" charset="0"/>
              </a:rPr>
              <a:t> </a:t>
            </a:r>
            <a:r>
              <a:rPr lang="en-US" dirty="0" err="1" smtClean="0">
                <a:latin typeface="Book Antiqua" pitchFamily="18" charset="0"/>
              </a:rPr>
              <a:t>qilishga</a:t>
            </a:r>
            <a:r>
              <a:rPr lang="en-US" dirty="0" smtClean="0">
                <a:latin typeface="Book Antiqua" pitchFamily="18" charset="0"/>
              </a:rPr>
              <a:t> </a:t>
            </a:r>
            <a:r>
              <a:rPr lang="en-US" dirty="0" err="1" smtClean="0">
                <a:latin typeface="Book Antiqua" pitchFamily="18" charset="0"/>
              </a:rPr>
              <a:t>bir</a:t>
            </a:r>
            <a:r>
              <a:rPr lang="en-US" dirty="0" smtClean="0">
                <a:latin typeface="Book Antiqua" pitchFamily="18" charset="0"/>
              </a:rPr>
              <a:t> </a:t>
            </a:r>
            <a:r>
              <a:rPr lang="en-US" dirty="0" err="1" smtClean="0">
                <a:latin typeface="Book Antiqua" pitchFamily="18" charset="0"/>
              </a:rPr>
              <a:t>qadar</a:t>
            </a:r>
            <a:r>
              <a:rPr lang="en-US" dirty="0" smtClean="0">
                <a:latin typeface="Book Antiqua" pitchFamily="18" charset="0"/>
              </a:rPr>
              <a:t> </a:t>
            </a:r>
            <a:r>
              <a:rPr lang="en-US" dirty="0" err="1" smtClean="0">
                <a:latin typeface="Book Antiqua" pitchFamily="18" charset="0"/>
              </a:rPr>
              <a:t>mosdir</a:t>
            </a:r>
            <a:r>
              <a:rPr lang="en-US" dirty="0" smtClean="0">
                <a:latin typeface="Book Antiqua" pitchFamily="18" charset="0"/>
              </a:rPr>
              <a:t>. Agar </a:t>
            </a:r>
            <a:r>
              <a:rPr lang="en-US" dirty="0" err="1" smtClean="0">
                <a:latin typeface="Book Antiqua" pitchFamily="18" charset="0"/>
              </a:rPr>
              <a:t>fon</a:t>
            </a:r>
            <a:r>
              <a:rPr lang="en-US" dirty="0" smtClean="0">
                <a:latin typeface="Book Antiqua" pitchFamily="18" charset="0"/>
              </a:rPr>
              <a:t> </a:t>
            </a:r>
            <a:r>
              <a:rPr lang="en-US" dirty="0" err="1" smtClean="0">
                <a:latin typeface="Book Antiqua" pitchFamily="18" charset="0"/>
              </a:rPr>
              <a:t>bo’lsa</a:t>
            </a:r>
            <a:r>
              <a:rPr lang="en-US" dirty="0" smtClean="0">
                <a:latin typeface="Book Antiqua" pitchFamily="18" charset="0"/>
              </a:rPr>
              <a:t>, u </a:t>
            </a:r>
            <a:r>
              <a:rPr lang="en-US" dirty="0" err="1" smtClean="0">
                <a:latin typeface="Book Antiqua" pitchFamily="18" charset="0"/>
              </a:rPr>
              <a:t>holda</a:t>
            </a:r>
            <a:r>
              <a:rPr lang="en-US" dirty="0" smtClean="0">
                <a:latin typeface="Book Antiqua" pitchFamily="18" charset="0"/>
              </a:rPr>
              <a:t> </a:t>
            </a:r>
            <a:r>
              <a:rPr lang="en-US" dirty="0" err="1" smtClean="0">
                <a:latin typeface="Book Antiqua" pitchFamily="18" charset="0"/>
              </a:rPr>
              <a:t>shu</a:t>
            </a:r>
            <a:r>
              <a:rPr lang="en-US" dirty="0" smtClean="0">
                <a:latin typeface="Book Antiqua" pitchFamily="18" charset="0"/>
              </a:rPr>
              <a:t> </a:t>
            </a:r>
            <a:r>
              <a:rPr lang="en-US" dirty="0" err="1" smtClean="0">
                <a:latin typeface="Book Antiqua" pitchFamily="18" charset="0"/>
              </a:rPr>
              <a:t>rangga</a:t>
            </a:r>
            <a:r>
              <a:rPr lang="en-US" dirty="0" smtClean="0">
                <a:latin typeface="Book Antiqua" pitchFamily="18" charset="0"/>
              </a:rPr>
              <a:t> </a:t>
            </a:r>
            <a:r>
              <a:rPr lang="en-US" dirty="0" err="1" smtClean="0">
                <a:latin typeface="Book Antiqua" pitchFamily="18" charset="0"/>
              </a:rPr>
              <a:t>mos</a:t>
            </a:r>
            <a:r>
              <a:rPr lang="en-US" dirty="0" smtClean="0">
                <a:latin typeface="Book Antiqua" pitchFamily="18" charset="0"/>
              </a:rPr>
              <a:t> </a:t>
            </a:r>
            <a:r>
              <a:rPr lang="en-US" dirty="0" err="1" smtClean="0">
                <a:latin typeface="Book Antiqua" pitchFamily="18" charset="0"/>
              </a:rPr>
              <a:t>kashta</a:t>
            </a:r>
            <a:r>
              <a:rPr lang="en-US" dirty="0" smtClean="0">
                <a:latin typeface="Book Antiqua" pitchFamily="18" charset="0"/>
              </a:rPr>
              <a:t> </a:t>
            </a:r>
            <a:r>
              <a:rPr lang="en-US" dirty="0" err="1" smtClean="0">
                <a:latin typeface="Book Antiqua" pitchFamily="18" charset="0"/>
              </a:rPr>
              <a:t>ipaklari</a:t>
            </a:r>
            <a:r>
              <a:rPr lang="en-US" dirty="0" smtClean="0">
                <a:latin typeface="Book Antiqua" pitchFamily="18" charset="0"/>
              </a:rPr>
              <a:t> </a:t>
            </a:r>
            <a:r>
              <a:rPr lang="en-US" dirty="0" err="1" smtClean="0">
                <a:latin typeface="Book Antiqua" pitchFamily="18" charset="0"/>
              </a:rPr>
              <a:t>tanlab</a:t>
            </a:r>
            <a:r>
              <a:rPr lang="en-US" dirty="0" smtClean="0">
                <a:latin typeface="Book Antiqua" pitchFamily="18" charset="0"/>
              </a:rPr>
              <a:t> </a:t>
            </a:r>
            <a:r>
              <a:rPr lang="en-US" dirty="0" err="1" smtClean="0">
                <a:latin typeface="Book Antiqua" pitchFamily="18" charset="0"/>
              </a:rPr>
              <a:t>olinadi</a:t>
            </a:r>
            <a:r>
              <a:rPr lang="en-US" dirty="0" smtClean="0">
                <a:latin typeface="Book Antiqua" pitchFamily="18" charset="0"/>
              </a:rPr>
              <a:t>. </a:t>
            </a:r>
            <a:r>
              <a:rPr lang="en-US" dirty="0" err="1" smtClean="0">
                <a:latin typeface="Book Antiqua" pitchFamily="18" charset="0"/>
              </a:rPr>
              <a:t>Ba’zan</a:t>
            </a:r>
            <a:r>
              <a:rPr lang="en-US" dirty="0" smtClean="0">
                <a:latin typeface="Book Antiqua" pitchFamily="18" charset="0"/>
              </a:rPr>
              <a:t> </a:t>
            </a:r>
            <a:r>
              <a:rPr lang="en-US" dirty="0" err="1" smtClean="0">
                <a:latin typeface="Book Antiqua" pitchFamily="18" charset="0"/>
              </a:rPr>
              <a:t>fon</a:t>
            </a:r>
            <a:r>
              <a:rPr lang="en-US" dirty="0" smtClean="0">
                <a:latin typeface="Book Antiqua" pitchFamily="18" charset="0"/>
              </a:rPr>
              <a:t> </a:t>
            </a:r>
            <a:r>
              <a:rPr lang="en-US" dirty="0" err="1" smtClean="0">
                <a:latin typeface="Book Antiqua" pitchFamily="18" charset="0"/>
              </a:rPr>
              <a:t>ipaklar</a:t>
            </a:r>
            <a:r>
              <a:rPr lang="en-US" dirty="0" smtClean="0">
                <a:latin typeface="Book Antiqua" pitchFamily="18" charset="0"/>
              </a:rPr>
              <a:t> </a:t>
            </a:r>
            <a:r>
              <a:rPr lang="en-US" dirty="0" err="1" smtClean="0">
                <a:latin typeface="Book Antiqua" pitchFamily="18" charset="0"/>
              </a:rPr>
              <a:t>bilan</a:t>
            </a:r>
            <a:r>
              <a:rPr lang="en-US" dirty="0" smtClean="0">
                <a:latin typeface="Book Antiqua" pitchFamily="18" charset="0"/>
              </a:rPr>
              <a:t> </a:t>
            </a:r>
            <a:r>
              <a:rPr lang="en-US" dirty="0" err="1" smtClean="0">
                <a:latin typeface="Book Antiqua" pitchFamily="18" charset="0"/>
              </a:rPr>
              <a:t>birga</a:t>
            </a:r>
            <a:r>
              <a:rPr lang="en-US" dirty="0" smtClean="0">
                <a:latin typeface="Book Antiqua" pitchFamily="18" charset="0"/>
              </a:rPr>
              <a:t> </a:t>
            </a:r>
            <a:r>
              <a:rPr lang="en-US" dirty="0" err="1" smtClean="0">
                <a:latin typeface="Book Antiqua" pitchFamily="18" charset="0"/>
              </a:rPr>
              <a:t>ornamentning</a:t>
            </a:r>
            <a:r>
              <a:rPr lang="en-US" dirty="0" smtClean="0">
                <a:latin typeface="Book Antiqua" pitchFamily="18" charset="0"/>
              </a:rPr>
              <a:t> rang-</a:t>
            </a:r>
            <a:r>
              <a:rPr lang="en-US" dirty="0" err="1" smtClean="0">
                <a:latin typeface="Book Antiqua" pitchFamily="18" charset="0"/>
              </a:rPr>
              <a:t>barang</a:t>
            </a:r>
            <a:r>
              <a:rPr lang="en-US" dirty="0" smtClean="0">
                <a:latin typeface="Book Antiqua" pitchFamily="18" charset="0"/>
              </a:rPr>
              <a:t> </a:t>
            </a:r>
            <a:r>
              <a:rPr lang="en-US" dirty="0" err="1" smtClean="0">
                <a:latin typeface="Book Antiqua" pitchFamily="18" charset="0"/>
              </a:rPr>
              <a:t>ochilib</a:t>
            </a:r>
            <a:r>
              <a:rPr lang="en-US" dirty="0" smtClean="0">
                <a:latin typeface="Book Antiqua" pitchFamily="18" charset="0"/>
              </a:rPr>
              <a:t> </a:t>
            </a:r>
            <a:r>
              <a:rPr lang="en-US" dirty="0" err="1" smtClean="0">
                <a:latin typeface="Book Antiqua" pitchFamily="18" charset="0"/>
              </a:rPr>
              <a:t>turishiga</a:t>
            </a:r>
            <a:r>
              <a:rPr lang="en-US" dirty="0" smtClean="0">
                <a:latin typeface="Book Antiqua" pitchFamily="18" charset="0"/>
              </a:rPr>
              <a:t> </a:t>
            </a:r>
            <a:r>
              <a:rPr lang="en-US" dirty="0" err="1" smtClean="0">
                <a:latin typeface="Book Antiqua" pitchFamily="18" charset="0"/>
              </a:rPr>
              <a:t>xizmat</a:t>
            </a:r>
            <a:r>
              <a:rPr lang="en-US" dirty="0" smtClean="0">
                <a:latin typeface="Book Antiqua" pitchFamily="18" charset="0"/>
              </a:rPr>
              <a:t> </a:t>
            </a:r>
            <a:r>
              <a:rPr lang="en-US" dirty="0" err="1" smtClean="0">
                <a:latin typeface="Book Antiqua" pitchFamily="18" charset="0"/>
              </a:rPr>
              <a:t>qiladi</a:t>
            </a:r>
            <a:r>
              <a:rPr lang="en-US" dirty="0" smtClean="0">
                <a:latin typeface="Book Antiqua" pitchFamily="18" charset="0"/>
              </a:rPr>
              <a:t>. </a:t>
            </a:r>
            <a:endParaRPr lang="ru-RU" dirty="0" smtClean="0">
              <a:latin typeface="Book Antiqua" pitchFamily="18" charset="0"/>
            </a:endParaRPr>
          </a:p>
          <a:p>
            <a:endParaRPr lang="ru-RU" dirty="0"/>
          </a:p>
        </p:txBody>
      </p:sp>
      <p:pic>
        <p:nvPicPr>
          <p:cNvPr id="4" name="Рисунок 3"/>
          <p:cNvPicPr/>
          <p:nvPr/>
        </p:nvPicPr>
        <p:blipFill>
          <a:blip r:embed="rId2" cstate="print"/>
          <a:srcRect l="1806" t="2848" r="4639" b="4114"/>
          <a:stretch>
            <a:fillRect/>
          </a:stretch>
        </p:blipFill>
        <p:spPr bwMode="auto">
          <a:xfrm>
            <a:off x="1115616" y="2060848"/>
            <a:ext cx="3168352"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8244408" cy="1296144"/>
          </a:xfrm>
        </p:spPr>
        <p:txBody>
          <a:bodyPr>
            <a:normAutofit fontScale="90000"/>
          </a:bodyPr>
          <a:lstStyle/>
          <a:p>
            <a:pPr algn="ctr"/>
            <a:r>
              <a:rPr lang="uz-Cyrl-UZ" sz="4000" b="1" dirty="0" smtClean="0"/>
              <a:t>Kashtachilikda bezak buyumlari turlari</a:t>
            </a:r>
            <a:r>
              <a:rPr lang="ru-RU" dirty="0" smtClean="0"/>
              <a:t/>
            </a:r>
            <a:br>
              <a:rPr lang="ru-RU" dirty="0" smtClean="0"/>
            </a:br>
            <a:endParaRPr lang="ru-RU" dirty="0"/>
          </a:p>
        </p:txBody>
      </p:sp>
      <p:sp>
        <p:nvSpPr>
          <p:cNvPr id="3" name="Содержимое 2"/>
          <p:cNvSpPr>
            <a:spLocks noGrp="1"/>
          </p:cNvSpPr>
          <p:nvPr>
            <p:ph idx="1"/>
          </p:nvPr>
        </p:nvSpPr>
        <p:spPr>
          <a:xfrm>
            <a:off x="827584" y="1385392"/>
            <a:ext cx="5400600" cy="5472608"/>
          </a:xfrm>
        </p:spPr>
        <p:txBody>
          <a:bodyPr>
            <a:normAutofit fontScale="77500" lnSpcReduction="20000"/>
          </a:bodyPr>
          <a:lstStyle/>
          <a:p>
            <a:pPr>
              <a:buNone/>
            </a:pPr>
            <a:r>
              <a:rPr lang="en-US" b="1" dirty="0" smtClean="0"/>
              <a:t>		</a:t>
            </a:r>
            <a:r>
              <a:rPr lang="uz-Cyrl-UZ" b="1" dirty="0" smtClean="0">
                <a:latin typeface="Book Antiqua" pitchFamily="18" charset="0"/>
              </a:rPr>
              <a:t>Do’ppi </a:t>
            </a:r>
            <a:r>
              <a:rPr lang="uz-Cyrl-UZ" dirty="0" smtClean="0">
                <a:latin typeface="Book Antiqua" pitchFamily="18" charset="0"/>
              </a:rPr>
              <a:t>- O’zbekistonda keng tarqalgan engil bosh kiyim. Do’ppi kiyish dastlab Eronda va turkiy xalqlar o’rtasida. Rossiyada esa XIII asrda rasm bo’lgan. Asrlar davomida do’ppining turli xillari vujudga kelgan. Baxmalga, satinga, sidirg’a shoyiga ip, ipak va zar bilan do’ppi gullari tikilgan. O’zbekistonda, Toshkent, Chust, Buxoro, Samarqand, Boysun, Shahrisabz do’ppilari mashhur bo’lib, ular o’ziga xosdir. Jumhuriyatimizning barcha rayonlarida do’ppi tikiladi.</a:t>
            </a:r>
            <a:endParaRPr lang="ru-RU" dirty="0">
              <a:latin typeface="Book Antiqua" pitchFamily="18" charset="0"/>
            </a:endParaRPr>
          </a:p>
        </p:txBody>
      </p:sp>
      <p:pic>
        <p:nvPicPr>
          <p:cNvPr id="4" name="Рисунок 3"/>
          <p:cNvPicPr/>
          <p:nvPr/>
        </p:nvPicPr>
        <p:blipFill>
          <a:blip r:embed="rId2" cstate="print"/>
          <a:srcRect/>
          <a:stretch>
            <a:fillRect/>
          </a:stretch>
        </p:blipFill>
        <p:spPr bwMode="auto">
          <a:xfrm>
            <a:off x="6444208" y="2204864"/>
            <a:ext cx="237626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TotalTime>
  <Words>105</Words>
  <Application>Microsoft Office PowerPoint</Application>
  <PresentationFormat>Экран (4:3)</PresentationFormat>
  <Paragraphs>57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O’ZBEKISTON RESPUBLIKASI OLIY VA O’RTA MAXSUS TA’LIM VAZIRLIGI BUXORO DAVLAT UNIVERSITETI  “Pedagogika” fakulteti “Tasviriy san’at va muhandislik grafikasi” kafedrasi AMALIY SAN’AT FANIDAN</vt:lpstr>
      <vt:lpstr>Mavzu: “KASHTACHILIKDA CHOK VA BEZAK BUYUMLARI TURLARI”</vt:lpstr>
      <vt:lpstr>Kirish </vt:lpstr>
      <vt:lpstr>Kashtachilik san’atining  tarixi va uning rivojlanishi </vt:lpstr>
      <vt:lpstr>O’zbekiston kashtachilik san’ati maktablari</vt:lpstr>
      <vt:lpstr>Слайд 6</vt:lpstr>
      <vt:lpstr>Naqsh va uning turlari</vt:lpstr>
      <vt:lpstr>Kashtachilikda ranglar ahamiyati </vt:lpstr>
      <vt:lpstr>Kashtachilikda bezak buyumlari turlari </vt:lpstr>
      <vt:lpstr>Kashta tikish texnologiyasi va chok turlari </vt:lpstr>
      <vt:lpstr>Слайд 11</vt:lpstr>
      <vt:lpstr>Слайд 12</vt:lpstr>
      <vt:lpstr>Слайд 13</vt:lpstr>
      <vt:lpstr>Слайд 14</vt:lpstr>
      <vt:lpstr>E’TIBORINGIZ  UCHUN RAXMAT!!!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O’ZBEKISTON RESPUBLIKASI OLIY VA O’RTA MAXSUS TA’LIM VAZIRLIGI BUXORO DAVLAT UNIVERSITETI  “Pedagogika” fakulteti “Tasviriy san’at va muhandislik grafikasi” kafedrasi AMALIY SAN’AT FANIDAN</dc:title>
  <cp:lastModifiedBy>User</cp:lastModifiedBy>
  <cp:revision>5</cp:revision>
  <dcterms:modified xsi:type="dcterms:W3CDTF">2015-06-11T18:57:34Z</dcterms:modified>
</cp:coreProperties>
</file>