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75" r:id="rId4"/>
    <p:sldId id="257" r:id="rId5"/>
    <p:sldId id="265" r:id="rId6"/>
    <p:sldId id="258" r:id="rId7"/>
    <p:sldId id="283" r:id="rId8"/>
    <p:sldId id="261" r:id="rId9"/>
    <p:sldId id="281" r:id="rId10"/>
    <p:sldId id="276" r:id="rId11"/>
    <p:sldId id="277" r:id="rId12"/>
    <p:sldId id="259" r:id="rId13"/>
    <p:sldId id="260" r:id="rId14"/>
    <p:sldId id="267" r:id="rId15"/>
    <p:sldId id="271" r:id="rId16"/>
    <p:sldId id="268" r:id="rId17"/>
    <p:sldId id="270" r:id="rId18"/>
    <p:sldId id="273" r:id="rId19"/>
    <p:sldId id="279" r:id="rId20"/>
    <p:sldId id="280" r:id="rId21"/>
    <p:sldId id="274" r:id="rId22"/>
    <p:sldId id="278" r:id="rId23"/>
    <p:sldId id="282" r:id="rId24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221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C9B3A-D8B0-4AF6-B569-8A9157703DD4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F3634-BE16-4C70-A85B-DD1F26829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3634-BE16-4C70-A85B-DD1F26829F6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6B28C-63C0-465E-8D10-FA8974FB7901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DDD3-A222-442E-AD31-9F97AB8ED7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0996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008" y="260648"/>
            <a:ext cx="7293496" cy="129697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“PROJECT WORK”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9458" name="Picture 2" descr="Картинки по запросу дети в школе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932500" y="3717032"/>
            <a:ext cx="3959980" cy="2639987"/>
          </a:xfrm>
          <a:prstGeom prst="rect">
            <a:avLst/>
          </a:prstGeom>
          <a:noFill/>
        </p:spPr>
      </p:pic>
      <p:pic>
        <p:nvPicPr>
          <p:cNvPr id="7" name="Рисунок 6" descr="DSC06241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500034" y="3819913"/>
            <a:ext cx="3786214" cy="260948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443554"/>
            <a:ext cx="860676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z-Cyrl-UZ" sz="3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лойиҳани ўқувчиларга тушунтириш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z-Cyrl-UZ" sz="3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лексик ва грамматик </a:t>
            </a:r>
            <a:r>
              <a:rPr kumimoji="0" lang="uz-Cyrl-UZ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жиҳатлар</a:t>
            </a:r>
            <a:r>
              <a:rPr kumimoji="0" lang="uz-Cyrl-UZ" sz="3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билан таъминлаш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uz-Cyrl-UZ" sz="3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адабиётларни таништириш.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z-Cyrl-UZ" sz="3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 босқичда ўқувчилар</a:t>
            </a:r>
            <a:r>
              <a:rPr kumimoji="0" lang="uz-Cyrl-UZ" sz="3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гуруҳларга бўлиниб, гуруҳ аъзолари орасида роллар тақсимланади.</a:t>
            </a:r>
            <a:endParaRPr kumimoji="0" lang="uz-Cyrl-UZ" sz="3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Fotografiyalar\7b\IMG_1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3168352" cy="234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D:\Рабочий стол\2017\Загрузки\bookmarks\img\152dca71529ebe9afbdab735d72982e1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000" t="9413" r="2000" b="7992"/>
          <a:stretch>
            <a:fillRect/>
          </a:stretch>
        </p:blipFill>
        <p:spPr bwMode="auto">
          <a:xfrm>
            <a:off x="5148064" y="4221088"/>
            <a:ext cx="334548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856984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35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2-БОСҚИЧ. АСОСИЙ БОСҚИЧ</a:t>
            </a:r>
            <a:endParaRPr lang="uz-Cyrl-UZ" sz="3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7504" y="1470263"/>
            <a:ext cx="8929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3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Лойиҳа натижаларини коллаж, деворий газета, компьютер графикаси (слайдлар, видео роликлар, фото кўргазма), буклетларда акс эттириш ва ўз лойиҳасини ҳимоя қилиш.</a:t>
            </a:r>
            <a:endParaRPr kumimoji="0" lang="uz-Cyrl-UZ" sz="3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Рабочий стол\2017\Загрузки\bookmarks\img\477a355232f4fd2a65f980f0fb8ceb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2765"/>
            <a:ext cx="3926240" cy="295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7" name="Picture 3" descr="D:\Рабочий стол\2017\Загрузки\bookmarks\img\af5e2d3dccfe15d7160d29bd8969d286.jpg"/>
          <p:cNvPicPr>
            <a:picLocks noChangeAspect="1" noChangeArrowheads="1"/>
          </p:cNvPicPr>
          <p:nvPr/>
        </p:nvPicPr>
        <p:blipFill>
          <a:blip r:embed="rId3" cstate="print"/>
          <a:srcRect t="38044"/>
          <a:stretch>
            <a:fillRect/>
          </a:stretch>
        </p:blipFill>
        <p:spPr bwMode="auto">
          <a:xfrm>
            <a:off x="4363665" y="3814120"/>
            <a:ext cx="4528815" cy="292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856984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35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3-БОСҚИЧ. ЯКУНЛОВЧИ БОСҚИЧ</a:t>
            </a:r>
            <a:endParaRPr lang="uz-Cyrl-UZ" sz="3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589240" y="2708920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484784"/>
            <a:ext cx="8892480" cy="48965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uz-Cyrl-U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 лойиҳалар. </a:t>
            </a:r>
            <a:r>
              <a:rPr lang="uz-Cyrl-U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Масалан, уй вазифаси сифатида бериладиган лойиҳа (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“My hobby”</a:t>
            </a:r>
            <a:r>
              <a:rPr lang="uz-Cyrl-U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z-Cyrl-UZ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z-Cyrl-UZ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z-Cyrl-U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Қисқа муддатли лойиҳалар </a:t>
            </a:r>
            <a:r>
              <a:rPr lang="uz-Cyrl-U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(2-3 соатга мўлжалланган) – бўлим охирида тақдим этилади –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“Sport Games,” “National flags”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z-Cyrl-UZ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z-Cyrl-UZ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z-Cyrl-U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Ҳафталик лойиҳалар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z-Cyrl-U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бир нечта бўлим бўйича. </a:t>
            </a:r>
          </a:p>
          <a:p>
            <a:pPr algn="just"/>
            <a:endParaRPr lang="uz-Cyrl-UZ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z-Cyrl-U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Ўқув йили давомида олиб бориладиган лойиҳалар</a:t>
            </a:r>
            <a:r>
              <a:rPr lang="uz-Cyrl-U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“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Famous places</a:t>
            </a:r>
            <a:r>
              <a:rPr lang="uz-Cyrl-U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”,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“Literature”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856984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ЛОЙИҲАЛАР КЛАССИФИКАЦИЯСИ (ДАВОМИЙЛИГИГА КЎРА)</a:t>
            </a:r>
            <a:endParaRPr lang="ru-RU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412776"/>
            <a:ext cx="8748464" cy="53732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uz-Cyrl-UZ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Синфдаги лойиҳалар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z-Cyrl-UZ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битта синф ўқувчилари билан олиб борилади, масалан, 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“English writers”</a:t>
            </a:r>
            <a:endParaRPr lang="uz-Cyrl-UZ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z-Cyrl-UZ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z-Cyrl-UZ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Синфлараро мактаб лойиҳаси</a:t>
            </a: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z-Cyrl-UZ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мактабдаги параллел синфлар орасида утказилади</a:t>
            </a:r>
          </a:p>
          <a:p>
            <a:pPr algn="just"/>
            <a:endParaRPr lang="uz-Cyrl-UZ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z-Cyrl-UZ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Туман, шаҳар, республика миқёсидаги лойиҳалар </a:t>
            </a:r>
            <a:r>
              <a:rPr lang="uz-Cyrl-UZ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мактаблардаги параллел синфлар орасида ташкил қилинади</a:t>
            </a:r>
          </a:p>
          <a:p>
            <a:pPr algn="just"/>
            <a:endParaRPr lang="uz-Cyrl-UZ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z-Cyrl-UZ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Халқаро лойиҳалар</a:t>
            </a:r>
            <a:endParaRPr lang="ru-RU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88640"/>
            <a:ext cx="8856984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ЛОЙИҲАЛАР КЛАССИФИКАЦИЯСИ (ТАШКИЛ ЭТИЛГАН ҲУДУДИГА КЎРА)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rtm\slide_7 (2).jpg"/>
          <p:cNvPicPr>
            <a:picLocks noChangeAspect="1" noChangeArrowheads="1"/>
          </p:cNvPicPr>
          <p:nvPr/>
        </p:nvPicPr>
        <p:blipFill>
          <a:blip r:embed="rId2" cstate="print"/>
          <a:srcRect l="3125" t="20833" r="3125" b="8333"/>
          <a:stretch>
            <a:fillRect/>
          </a:stretch>
        </p:blipFill>
        <p:spPr bwMode="auto">
          <a:xfrm>
            <a:off x="319920" y="1714488"/>
            <a:ext cx="857256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856984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“MY  FRIEND”</a:t>
            </a:r>
            <a:endParaRPr lang="uz-Cyrl-UZ" sz="3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z-Cyrl-UZ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(СИНФ ЛОЙИҲАСИ)</a:t>
            </a:r>
            <a:endParaRPr lang="ru-RU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er\Desktop\60237_iEARN_Holiday_Card_2239_f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214414" y="1377280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148064" y="4491095"/>
            <a:ext cx="3710184" cy="225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Картинки по запросу holiday cards project iearn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85720" y="4500084"/>
            <a:ext cx="3727435" cy="224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16632"/>
            <a:ext cx="8856984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HOLIDAY CARD EXCHANGE” 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ЛОЙИҲАСИ</a:t>
            </a:r>
            <a:r>
              <a:rPr lang="uz-Cyrl-U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(халқаро, ўқув йили давомида)</a:t>
            </a:r>
            <a:endParaRPr lang="ru-RU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rtm\hello_html_1ccd3c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4143375" cy="3108325"/>
          </a:xfrm>
          <a:prstGeom prst="rect">
            <a:avLst/>
          </a:prstGeom>
          <a:noFill/>
        </p:spPr>
      </p:pic>
      <p:pic>
        <p:nvPicPr>
          <p:cNvPr id="23555" name="Picture 3" descr="E:\rtm\hello_html_17f15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478" y="500042"/>
            <a:ext cx="4384188" cy="342902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357166"/>
            <a:ext cx="4071934" cy="27146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nstantia" pitchFamily="18" charset="0"/>
              </a:rPr>
              <a:t>“English Holidays and traditions”</a:t>
            </a:r>
            <a:endParaRPr lang="uz-Cyrl-UZ" sz="28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uz-Cyrl-UZ" sz="2800" b="1" dirty="0" smtClean="0">
                <a:solidFill>
                  <a:srgbClr val="002060"/>
                </a:solidFill>
                <a:latin typeface="Constantia" pitchFamily="18" charset="0"/>
              </a:rPr>
              <a:t>(Синфлараро лойиҳа)</a:t>
            </a:r>
            <a:endParaRPr 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678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cer\Desktop\Screenshot (23h 50m 13s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5496" y="1700808"/>
            <a:ext cx="9093449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72008"/>
            <a:ext cx="8856984" cy="14847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ТОШКЕНТ ШАҲАР ЮНУСОБОД ТУМАНИДАГИ </a:t>
            </a:r>
            <a:br>
              <a:rPr lang="uz-Cyrl-U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260-МАКТАБ ЎҚУВЧИЛАРИ 2015-2016 ЎҚУВ ЙИЛИДА ХАЛҚАРО ЛОЙИҲАДА ИШТИРОК ЭТДИЛАР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cer\Desktop\Screenshot (00h 13m 35s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5496" y="1268760"/>
            <a:ext cx="9108504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2800300" y="4518240"/>
            <a:ext cx="3571900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6632"/>
            <a:ext cx="8856984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ЛОЙИҲА ИШТИРОКЧИЛАРИ </a:t>
            </a:r>
          </a:p>
          <a:p>
            <a:pPr algn="ctr"/>
            <a:r>
              <a:rPr lang="uz-Cyrl-U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МЕДИА РЕСУРС САҲИФАЛАРИДА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31640" y="4941168"/>
            <a:ext cx="5760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492896"/>
          </a:xfrm>
        </p:spPr>
        <p:txBody>
          <a:bodyPr>
            <a:noAutofit/>
          </a:bodyPr>
          <a:lstStyle/>
          <a:p>
            <a:r>
              <a:rPr lang="uz-Cyrl-UZ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Лойиҳа жараёнида ўқувчилар миллий ва халқаро байрамлар, урф-одатларни ўрганиб чиқишди. Йиғилган маълумотларни буклет,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табрикнома, </a:t>
            </a:r>
            <a:r>
              <a:rPr lang="uz-Cyrl-UZ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деворий газета кўринишида акс эттириб, дунёнинг турли бурчакларида жойлашган мактабларда таҳсил олаётган тенгдошлари билан бўлишиш орқали дунёвий, лингвистик билимларга эга бўлдилар.</a:t>
            </a:r>
            <a:endParaRPr lang="ru-RU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6240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331974" y="3068960"/>
            <a:ext cx="470452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624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179511" y="3068960"/>
            <a:ext cx="480053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-deti-prevyu-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0" t="2667" r="889"/>
          <a:stretch>
            <a:fillRect/>
          </a:stretch>
        </p:blipFill>
        <p:spPr>
          <a:xfrm>
            <a:off x="2339752" y="1737276"/>
            <a:ext cx="6804248" cy="5120723"/>
          </a:xfrm>
          <a:prstGeom prst="rect">
            <a:avLst/>
          </a:prstGeom>
          <a:ln>
            <a:noFill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476672"/>
            <a:ext cx="8501122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Бугунги кунда чет тили дарсларида қўлланиб </a:t>
            </a:r>
            <a:r>
              <a:rPr kumimoji="0" lang="uz-Cyrl-UZ" sz="35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келинаётган методлар:</a:t>
            </a:r>
            <a:endParaRPr kumimoji="0" lang="en-US" sz="35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</a:t>
            </a: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</a:t>
            </a: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Ўйин</a:t>
            </a: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методи</a:t>
            </a: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Аудио-лингвистик</a:t>
            </a: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</a:t>
            </a: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Грамматик-таржима</a:t>
            </a: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методи</a:t>
            </a: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Лойиҳа</a:t>
            </a: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методи</a:t>
            </a:r>
            <a:r>
              <a:rPr kumimoji="0" lang="en-US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5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</a:t>
            </a:r>
            <a:r>
              <a:rPr kumimoji="0" lang="uz-Cyrl-UZ" sz="35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бошқалар.</a:t>
            </a:r>
            <a:endParaRPr kumimoji="0" lang="uz-Cyrl-UZ" sz="35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6236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035868" y="116632"/>
            <a:ext cx="5000628" cy="375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53904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ЛОЙИҲАДА ЯРАТИЛГАН МАТЕРИАЛЛАРДАН КЕЙИНЧАЛИК КЎРГАЗМАЛИ ҚУРОЛ СИФАТИДА ДАРСЛАРДА ҚЎЛЛАШ МУМКИН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6239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179512" y="3160770"/>
            <a:ext cx="4896544" cy="358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6227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5292080" y="3933056"/>
            <a:ext cx="3707903" cy="278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91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42844" y="3068960"/>
            <a:ext cx="4857751" cy="364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SC05905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630483" y="188640"/>
            <a:ext cx="5334005" cy="40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632882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ЛОЙИҲА ЯКУНИ, ТАҚДИРЛАШ</a:t>
            </a:r>
            <a:endParaRPr lang="uz-Cyrl-U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082636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z-Cyrl-UZ" sz="28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ЛОЙИҲА МЕТОДИ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z-Cyrl-UZ" sz="1400" b="1" i="0" u="sng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z-Cyrl-UZ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синф ўқувчилари орасида фанга қизиқишни 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z-Cyrl-UZ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уйғотиш;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z-Cyrl-UZ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соғлом рақобат муҳити яратиш;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z-Cyrl-UZ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ижодий ёндашувни қўллаб-қувватлаш;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z-Cyrl-UZ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кенгроқ билим эгаллашга имкон бериш;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z-Cyrl-UZ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мониторинг натижасида аниқланган бўшлиқлар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z-Cyrl-UZ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билан ишлаш;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ўзлаштирилиши қийин бўлган мавзуларни 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uz-Cyrl-UZ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сингдириш 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z-Cyrl-UZ" sz="24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z-Cyrl-UZ" sz="28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ИЖОБИЙ НАТИЖАЛАР БЕРАДИ</a:t>
            </a:r>
            <a:endParaRPr kumimoji="0" lang="uz-Cyrl-UZ" sz="2800" b="1" i="0" u="sng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116632"/>
            <a:ext cx="5472608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3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ХУЛОСА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31640" y="1556792"/>
            <a:ext cx="6408712" cy="31683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ЭЪТИБОРИНГИЗ УЧУН РАҲМАТ!</a:t>
            </a:r>
            <a:endParaRPr lang="ru-R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5373216"/>
            <a:ext cx="7174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М.М.Нарзуллаева,  Тошкент шаҳар </a:t>
            </a:r>
          </a:p>
          <a:p>
            <a:pPr algn="ctr"/>
            <a:r>
              <a:rPr lang="uz-Cyrl-U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Юнусобод туманидаги </a:t>
            </a:r>
          </a:p>
          <a:p>
            <a:pPr algn="ctr"/>
            <a:r>
              <a:rPr lang="uz-Cyrl-UZ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260-мактаб инглиз тили ўқитувчиси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3456384"/>
          </a:xfrm>
        </p:spPr>
        <p:txBody>
          <a:bodyPr>
            <a:normAutofit/>
          </a:bodyPr>
          <a:lstStyle/>
          <a:p>
            <a:r>
              <a:rPr lang="uz-Cyrl-UZ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Лойиҳа методи нима?</a:t>
            </a:r>
            <a:br>
              <a:rPr lang="uz-Cyrl-UZ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Унинг мақсад ва вазифалари нимадан иборат?</a:t>
            </a:r>
            <a:br>
              <a:rPr lang="uz-Cyrl-UZ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Лойиҳа методини синфда қандай қўллаш мумкин?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fefd6a5ea81f23be519a58491763d6b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13142" y="3740757"/>
            <a:ext cx="2270626" cy="287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9e2a268233f513369046fab63a50b22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6356" r="4660"/>
          <a:stretch>
            <a:fillRect/>
          </a:stretch>
        </p:blipFill>
        <p:spPr>
          <a:xfrm>
            <a:off x="6823627" y="3717032"/>
            <a:ext cx="2140861" cy="295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af507c3ef5f23bfd32aa7c34f11d7ab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9C5C2"/>
              </a:clrFrom>
              <a:clrTo>
                <a:srgbClr val="C9C5C2">
                  <a:alpha val="0"/>
                </a:srgbClr>
              </a:clrTo>
            </a:clrChange>
            <a:lum bright="10000" contrast="40000"/>
          </a:blip>
          <a:srcRect t="4918" b="6557"/>
          <a:stretch>
            <a:fillRect/>
          </a:stretch>
        </p:blipFill>
        <p:spPr>
          <a:xfrm>
            <a:off x="3419872" y="3717032"/>
            <a:ext cx="2520851" cy="278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0968"/>
          </a:xfrm>
        </p:spPr>
        <p:txBody>
          <a:bodyPr>
            <a:noAutofit/>
          </a:bodyPr>
          <a:lstStyle/>
          <a:p>
            <a:r>
              <a:rPr lang="uz-Cyrl-UZ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Педагогикада лойиҳа методининг қўлланилиш тарихи, бир асрдан ортиқроқ вақтга бориб тақалади. Ушбу методнинг асосчиси америкалик файласуф-прагматик, психолог ва педагог Джон Дьюи (1859-1952) ҳисобланади.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rtm\Dzhon_Djui_trudy_i_raboty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563888" y="3429000"/>
            <a:ext cx="554461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E:\rtm\images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5496" y="3429000"/>
            <a:ext cx="1285884" cy="196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E:\rtm\101425199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331640" y="3862243"/>
            <a:ext cx="1450184" cy="223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:\rtm\images (1).jp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771800" y="5142297"/>
            <a:ext cx="1143008" cy="174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5727"/>
            <a:ext cx="8496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z-Cyrl-UZ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Лойиҳа методи 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бирор мавзуда ўқувчиларнинг </a:t>
            </a:r>
            <a:r>
              <a:rPr lang="uz-Cyrl-U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якка тартибда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z-Cyrl-U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гуруҳларда</a:t>
            </a: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эркин, ижодий изланиш олиб боришлари ва уни изланиш натижасини тақдим этишларидир. </a:t>
            </a:r>
          </a:p>
          <a:p>
            <a:pPr algn="ctr">
              <a:lnSpc>
                <a:spcPct val="150000"/>
              </a:lnSpc>
            </a:pPr>
            <a:r>
              <a:rPr lang="uz-Cyrl-U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Унинг афзаллиги, ўқувчиларнинг бўш вақтларини мазмунли ташкил этиш, дунёқарашини кенгайтириш, мустақил фикрлаш ва эркин баён этиш, таҳлил қилиш, мавзуни кенгроқ ёритиш ва  қўшимча ўқув манбалардан фойдаланиш имконини беради.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424936" cy="712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ЎҚУВ-МЕТОДИК МАЖМУАЛАРДА </a:t>
            </a:r>
          </a:p>
          <a:p>
            <a:pPr algn="ctr"/>
            <a:r>
              <a:rPr lang="uz-Cyrl-U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ЛОЙИҲА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7640" r="27709" b="17161"/>
          <a:stretch>
            <a:fillRect/>
          </a:stretch>
        </p:blipFill>
        <p:spPr bwMode="auto">
          <a:xfrm>
            <a:off x="1475656" y="1124744"/>
            <a:ext cx="6192688" cy="567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4006228" cy="10001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ЎҚУВЧИ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116632"/>
            <a:ext cx="3888432" cy="10001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ЎҚИТУВЧИ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348748"/>
            <a:ext cx="3888432" cy="10001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ЛОЙИҲАДАГИ ФАОЛИЯТИНИНГ МАҚСАДЛАРИНИ БЕЛГИЛАБ ОЛАДИ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428868"/>
            <a:ext cx="3888432" cy="10001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ЯНГИ БИЛИМЛАРНИ ЭГАЛЛАЙДИ ВА ЎРГАНИШНИНГ ЯНГИЧА УСУЛЛАРИНИ КАШФ ЭТАДИ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516968"/>
            <a:ext cx="3888432" cy="10001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ТУРЛИ АДАБИЁТЛАР БИЛАН ТАНИШИБ ЧИҚАДИ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589108"/>
            <a:ext cx="3888432" cy="10001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ҲАМКОРЛИКДА ЁКИ ЯККА ТАРТИБДА ИШЛАР КЎНИКМАЛАРИНИ ҲОСИЛ ҚИЛАДИ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5669228"/>
            <a:ext cx="3888432" cy="10001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ИЖОДИЙ ЁНДАШУВ ОРҚАЛИ ЎЗИНИНГ ҚОБИЛИЯТЛАРИНИ НАМОЁН ЭТАДИ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32040" y="1348748"/>
            <a:ext cx="3888432" cy="10001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uz-Cyrl-U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ЛОЙИҲАДАГИ ФАОЛИЯТИНИНГ МАҚСАДЛАРИНИ БЕЛГИЛАБ ОЛИШГА КЎМАКЛАШАДИ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2420888"/>
            <a:ext cx="3888432" cy="10001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АХБОРОТ ЙИҒИШ УЧУН МАНБАЛАРНИ ТАВСИЯ ЭТАДИ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40" y="3501008"/>
            <a:ext cx="3888432" cy="10001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ФОЙДАЛИ АДАБИЁТЛАРНИ ЎРГАНИБ ЧИҚАДИ, ЎҚУВЧИЛАРГА ТАНИШТИРАДИ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4581128"/>
            <a:ext cx="3888432" cy="10001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ЎҚУВЧИЛАРНИНГ ЯШИРИН ҚОБИЛИЯТЛАРИ ҲАҚИДА МАЪЛУМОТГА ЭГАБЎЛАДИ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32040" y="5661248"/>
            <a:ext cx="3888432" cy="100013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СИНФНИНГ ФАОЛ ИШТИРОКИГА ЭРИШАДИ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2015716" y="1088740"/>
            <a:ext cx="216024" cy="2880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6768244" y="1088740"/>
            <a:ext cx="216024" cy="2880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5536" y="908720"/>
            <a:ext cx="8280920" cy="47525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ИЗЛАНИШ ЖАРАЁНИ УЧ БОСҚИЧДА АМАЛГА ОШИРИЛАДИ</a:t>
            </a:r>
            <a:endParaRPr lang="uz-Cyrl-UZ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7544" y="1844824"/>
            <a:ext cx="82868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z-Cyrl-UZ" sz="3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ўқув режаси ва дастурига мос мавзуни танлаш;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z-Cyrl-UZ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мавзу</a:t>
            </a:r>
            <a:r>
              <a:rPr kumimoji="0" lang="uz-Cyrl-UZ" sz="3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аспектларига эътибор қаратиш;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z-Cyrl-UZ" sz="32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мавзуни ёритишга ёндошув.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z-Cyrl-UZ" sz="3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8-синф, “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English Holidays and traditions</a:t>
            </a:r>
            <a:r>
              <a:rPr kumimoji="0" lang="uz-Cyrl-UZ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z-Cyrl-UZ" sz="32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мавзусида </a:t>
            </a:r>
            <a:r>
              <a:rPr kumimoji="0" lang="uz-Cyrl-UZ" sz="32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берилган. Ўқувчиларнинг байрам ва урф-одатлар ҳақида эркин сўзлай олишларига эришиш.</a:t>
            </a:r>
            <a:endParaRPr kumimoji="0" lang="uz-Cyrl-UZ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6632"/>
            <a:ext cx="8640960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35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1-БОСҚИЧ. ТАЙЁРЛАШ БОСҚИЧИ</a:t>
            </a:r>
            <a:endParaRPr lang="uz-Cyrl-UZ" sz="35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589</Words>
  <Application>Microsoft Office PowerPoint</Application>
  <PresentationFormat>Экран (4:3)</PresentationFormat>
  <Paragraphs>84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“PROJECT WORK”</vt:lpstr>
      <vt:lpstr>Слайд 2</vt:lpstr>
      <vt:lpstr>Лойиҳа методи нима? Унинг мақсад ва вазифалари нимадан иборат? Лойиҳа методини синфда қандай қўллаш мумкин?</vt:lpstr>
      <vt:lpstr>Педагогикада лойиҳа методининг қўлланилиш тарихи, бир асрдан ортиқроқ вақтга бориб тақалади. Ушбу методнинг асосчиси америкалик файласуф-прагматик, психолог ва педагог Джон Дьюи (1859-1952) ҳисобланади.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Лойиҳа жараёнида ўқувчилар миллий ва халқаро байрамлар, урф-одатларни ўрганиб чиқишди. Йиғилган маълумотларни буклет, табрикнома, деворий газета кўринишида акс эттириб, дунёнинг турли бурчакларида жойлашган мактабларда таҳсил олаётган тенгдошлари билан бўлишиш орқали дунёвий, лингвистик билимларга эга бўлдилар.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ucer</dc:creator>
  <cp:lastModifiedBy>user</cp:lastModifiedBy>
  <cp:revision>87</cp:revision>
  <dcterms:created xsi:type="dcterms:W3CDTF">2017-04-18T02:47:21Z</dcterms:created>
  <dcterms:modified xsi:type="dcterms:W3CDTF">2017-04-25T09:04:07Z</dcterms:modified>
</cp:coreProperties>
</file>